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04" r:id="rId3"/>
    <p:sldId id="2623" r:id="rId4"/>
    <p:sldId id="2620" r:id="rId5"/>
    <p:sldId id="2622" r:id="rId6"/>
    <p:sldId id="2621" r:id="rId7"/>
    <p:sldId id="2625" r:id="rId8"/>
    <p:sldId id="2626" r:id="rId9"/>
    <p:sldId id="2627" r:id="rId10"/>
    <p:sldId id="2628" r:id="rId11"/>
    <p:sldId id="2613" r:id="rId12"/>
    <p:sldId id="2630" r:id="rId13"/>
    <p:sldId id="265" r:id="rId14"/>
    <p:sldId id="2629" r:id="rId15"/>
    <p:sldId id="1045"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006"/>
  </p:normalViewPr>
  <p:slideViewPr>
    <p:cSldViewPr snapToGrid="0">
      <p:cViewPr varScale="1">
        <p:scale>
          <a:sx n="115" d="100"/>
          <a:sy n="115" d="100"/>
        </p:scale>
        <p:origin x="47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A1E05-2AD4-6047-8B98-5754DE694C45}" type="datetimeFigureOut">
              <a:rPr lang="it-IT" smtClean="0"/>
              <a:t>04/06/24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ED762-3F30-5F4D-A1A7-132E0217B169}" type="slidenum">
              <a:rPr lang="it-IT" smtClean="0"/>
              <a:t>‹N›</a:t>
            </a:fld>
            <a:endParaRPr lang="it-IT"/>
          </a:p>
        </p:txBody>
      </p:sp>
    </p:spTree>
    <p:extLst>
      <p:ext uri="{BB962C8B-B14F-4D97-AF65-F5344CB8AC3E}">
        <p14:creationId xmlns:p14="http://schemas.microsoft.com/office/powerpoint/2010/main" val="245116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27B882-7299-E1F9-3D2A-E6D587512C1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91ACE3F-1BF5-29D4-0089-4E05F974FC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1A82676-5E33-AE31-6D63-80455B23CDC7}"/>
              </a:ext>
            </a:extLst>
          </p:cNvPr>
          <p:cNvSpPr>
            <a:spLocks noGrp="1"/>
          </p:cNvSpPr>
          <p:nvPr>
            <p:ph type="dt" sz="half" idx="10"/>
          </p:nvPr>
        </p:nvSpPr>
        <p:spPr/>
        <p:txBody>
          <a:bodyPr/>
          <a:lstStyle/>
          <a:p>
            <a:fld id="{4380DC42-A944-A643-A8E7-797B2B79AE53}" type="datetimeFigureOut">
              <a:rPr lang="it-IT" smtClean="0"/>
              <a:t>04/06/24</a:t>
            </a:fld>
            <a:endParaRPr lang="it-IT"/>
          </a:p>
        </p:txBody>
      </p:sp>
      <p:sp>
        <p:nvSpPr>
          <p:cNvPr id="5" name="Segnaposto piè di pagina 4">
            <a:extLst>
              <a:ext uri="{FF2B5EF4-FFF2-40B4-BE49-F238E27FC236}">
                <a16:creationId xmlns:a16="http://schemas.microsoft.com/office/drawing/2014/main" id="{6C3C934A-DB94-308E-33CA-251D7882DA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577D05-E0F5-8F1F-41E6-CED3F86AD57C}"/>
              </a:ext>
            </a:extLst>
          </p:cNvPr>
          <p:cNvSpPr>
            <a:spLocks noGrp="1"/>
          </p:cNvSpPr>
          <p:nvPr>
            <p:ph type="sldNum" sz="quarter" idx="12"/>
          </p:nvPr>
        </p:nvSpPr>
        <p:spPr/>
        <p:txBody>
          <a:bodyPr/>
          <a:lstStyle/>
          <a:p>
            <a:fld id="{0C973F1B-3815-3F4D-8891-BD0D22391F44}" type="slidenum">
              <a:rPr lang="it-IT" smtClean="0"/>
              <a:t>‹N›</a:t>
            </a:fld>
            <a:endParaRPr lang="it-IT"/>
          </a:p>
        </p:txBody>
      </p:sp>
    </p:spTree>
    <p:extLst>
      <p:ext uri="{BB962C8B-B14F-4D97-AF65-F5344CB8AC3E}">
        <p14:creationId xmlns:p14="http://schemas.microsoft.com/office/powerpoint/2010/main" val="356019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76778-0050-A3F0-7C9C-AF67F49CDA1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3DAD6AD-FEF6-45F8-27CC-C821C3AE248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C8BF720-2FEA-4A38-18E8-CEEC2762A4BB}"/>
              </a:ext>
            </a:extLst>
          </p:cNvPr>
          <p:cNvSpPr>
            <a:spLocks noGrp="1"/>
          </p:cNvSpPr>
          <p:nvPr>
            <p:ph type="dt" sz="half" idx="10"/>
          </p:nvPr>
        </p:nvSpPr>
        <p:spPr/>
        <p:txBody>
          <a:bodyPr/>
          <a:lstStyle/>
          <a:p>
            <a:fld id="{4380DC42-A944-A643-A8E7-797B2B79AE53}" type="datetimeFigureOut">
              <a:rPr lang="it-IT" smtClean="0"/>
              <a:t>04/06/24</a:t>
            </a:fld>
            <a:endParaRPr lang="it-IT"/>
          </a:p>
        </p:txBody>
      </p:sp>
      <p:sp>
        <p:nvSpPr>
          <p:cNvPr id="5" name="Segnaposto piè di pagina 4">
            <a:extLst>
              <a:ext uri="{FF2B5EF4-FFF2-40B4-BE49-F238E27FC236}">
                <a16:creationId xmlns:a16="http://schemas.microsoft.com/office/drawing/2014/main" id="{E1298313-7D98-52E5-C46D-E36FDBA0861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2D84A1-6387-408C-3727-ED15B208DE42}"/>
              </a:ext>
            </a:extLst>
          </p:cNvPr>
          <p:cNvSpPr>
            <a:spLocks noGrp="1"/>
          </p:cNvSpPr>
          <p:nvPr>
            <p:ph type="sldNum" sz="quarter" idx="12"/>
          </p:nvPr>
        </p:nvSpPr>
        <p:spPr/>
        <p:txBody>
          <a:bodyPr/>
          <a:lstStyle/>
          <a:p>
            <a:fld id="{0C973F1B-3815-3F4D-8891-BD0D22391F44}" type="slidenum">
              <a:rPr lang="it-IT" smtClean="0"/>
              <a:t>‹N›</a:t>
            </a:fld>
            <a:endParaRPr lang="it-IT"/>
          </a:p>
        </p:txBody>
      </p:sp>
    </p:spTree>
    <p:extLst>
      <p:ext uri="{BB962C8B-B14F-4D97-AF65-F5344CB8AC3E}">
        <p14:creationId xmlns:p14="http://schemas.microsoft.com/office/powerpoint/2010/main" val="284559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5058A3E-3698-9A96-9EDD-6ED0466DD41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CC97238-AF1E-72FA-2992-67500E34053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07A0D4-6336-196A-F46F-D1F36C91E3C2}"/>
              </a:ext>
            </a:extLst>
          </p:cNvPr>
          <p:cNvSpPr>
            <a:spLocks noGrp="1"/>
          </p:cNvSpPr>
          <p:nvPr>
            <p:ph type="dt" sz="half" idx="10"/>
          </p:nvPr>
        </p:nvSpPr>
        <p:spPr/>
        <p:txBody>
          <a:bodyPr/>
          <a:lstStyle/>
          <a:p>
            <a:fld id="{4380DC42-A944-A643-A8E7-797B2B79AE53}" type="datetimeFigureOut">
              <a:rPr lang="it-IT" smtClean="0"/>
              <a:t>04/06/24</a:t>
            </a:fld>
            <a:endParaRPr lang="it-IT"/>
          </a:p>
        </p:txBody>
      </p:sp>
      <p:sp>
        <p:nvSpPr>
          <p:cNvPr id="5" name="Segnaposto piè di pagina 4">
            <a:extLst>
              <a:ext uri="{FF2B5EF4-FFF2-40B4-BE49-F238E27FC236}">
                <a16:creationId xmlns:a16="http://schemas.microsoft.com/office/drawing/2014/main" id="{2808AFCC-0DFE-6B5E-7E5E-9D0DCB9D1B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253A282-1033-59AB-A25F-9879E2382F43}"/>
              </a:ext>
            </a:extLst>
          </p:cNvPr>
          <p:cNvSpPr>
            <a:spLocks noGrp="1"/>
          </p:cNvSpPr>
          <p:nvPr>
            <p:ph type="sldNum" sz="quarter" idx="12"/>
          </p:nvPr>
        </p:nvSpPr>
        <p:spPr/>
        <p:txBody>
          <a:bodyPr/>
          <a:lstStyle/>
          <a:p>
            <a:fld id="{0C973F1B-3815-3F4D-8891-BD0D22391F44}" type="slidenum">
              <a:rPr lang="it-IT" smtClean="0"/>
              <a:t>‹N›</a:t>
            </a:fld>
            <a:endParaRPr lang="it-IT"/>
          </a:p>
        </p:txBody>
      </p:sp>
    </p:spTree>
    <p:extLst>
      <p:ext uri="{BB962C8B-B14F-4D97-AF65-F5344CB8AC3E}">
        <p14:creationId xmlns:p14="http://schemas.microsoft.com/office/powerpoint/2010/main" val="154766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648682-B6E0-36CC-ED4F-18674A09E41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452034-6507-4AB7-6C59-9931988439C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5C19A4-EF05-4E15-ED69-0D1C34383340}"/>
              </a:ext>
            </a:extLst>
          </p:cNvPr>
          <p:cNvSpPr>
            <a:spLocks noGrp="1"/>
          </p:cNvSpPr>
          <p:nvPr>
            <p:ph type="dt" sz="half" idx="10"/>
          </p:nvPr>
        </p:nvSpPr>
        <p:spPr/>
        <p:txBody>
          <a:bodyPr/>
          <a:lstStyle/>
          <a:p>
            <a:fld id="{4380DC42-A944-A643-A8E7-797B2B79AE53}" type="datetimeFigureOut">
              <a:rPr lang="it-IT" smtClean="0"/>
              <a:t>04/06/24</a:t>
            </a:fld>
            <a:endParaRPr lang="it-IT"/>
          </a:p>
        </p:txBody>
      </p:sp>
      <p:sp>
        <p:nvSpPr>
          <p:cNvPr id="5" name="Segnaposto piè di pagina 4">
            <a:extLst>
              <a:ext uri="{FF2B5EF4-FFF2-40B4-BE49-F238E27FC236}">
                <a16:creationId xmlns:a16="http://schemas.microsoft.com/office/drawing/2014/main" id="{2A8CFEF4-DB66-41B5-0F3D-F229B6F6004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DBA917-2D56-E71F-261F-C070F5232AA6}"/>
              </a:ext>
            </a:extLst>
          </p:cNvPr>
          <p:cNvSpPr>
            <a:spLocks noGrp="1"/>
          </p:cNvSpPr>
          <p:nvPr>
            <p:ph type="sldNum" sz="quarter" idx="12"/>
          </p:nvPr>
        </p:nvSpPr>
        <p:spPr/>
        <p:txBody>
          <a:bodyPr/>
          <a:lstStyle/>
          <a:p>
            <a:fld id="{0C973F1B-3815-3F4D-8891-BD0D22391F44}" type="slidenum">
              <a:rPr lang="it-IT" smtClean="0"/>
              <a:t>‹N›</a:t>
            </a:fld>
            <a:endParaRPr lang="it-IT"/>
          </a:p>
        </p:txBody>
      </p:sp>
    </p:spTree>
    <p:extLst>
      <p:ext uri="{BB962C8B-B14F-4D97-AF65-F5344CB8AC3E}">
        <p14:creationId xmlns:p14="http://schemas.microsoft.com/office/powerpoint/2010/main" val="331143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B372A0-4B4B-FCDB-59F4-856051E18AF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C9EC993-831E-8D4B-FEBB-F9576CD5A2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786D97A-F441-8ED5-EDC5-AFEFB815B981}"/>
              </a:ext>
            </a:extLst>
          </p:cNvPr>
          <p:cNvSpPr>
            <a:spLocks noGrp="1"/>
          </p:cNvSpPr>
          <p:nvPr>
            <p:ph type="dt" sz="half" idx="10"/>
          </p:nvPr>
        </p:nvSpPr>
        <p:spPr/>
        <p:txBody>
          <a:bodyPr/>
          <a:lstStyle/>
          <a:p>
            <a:fld id="{4380DC42-A944-A643-A8E7-797B2B79AE53}" type="datetimeFigureOut">
              <a:rPr lang="it-IT" smtClean="0"/>
              <a:t>04/06/24</a:t>
            </a:fld>
            <a:endParaRPr lang="it-IT"/>
          </a:p>
        </p:txBody>
      </p:sp>
      <p:sp>
        <p:nvSpPr>
          <p:cNvPr id="5" name="Segnaposto piè di pagina 4">
            <a:extLst>
              <a:ext uri="{FF2B5EF4-FFF2-40B4-BE49-F238E27FC236}">
                <a16:creationId xmlns:a16="http://schemas.microsoft.com/office/drawing/2014/main" id="{0F2FD2CE-6A59-055C-CEDD-A1ECE54071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9DF1F2-72EC-D62A-32B7-5C454049BA7F}"/>
              </a:ext>
            </a:extLst>
          </p:cNvPr>
          <p:cNvSpPr>
            <a:spLocks noGrp="1"/>
          </p:cNvSpPr>
          <p:nvPr>
            <p:ph type="sldNum" sz="quarter" idx="12"/>
          </p:nvPr>
        </p:nvSpPr>
        <p:spPr/>
        <p:txBody>
          <a:bodyPr/>
          <a:lstStyle/>
          <a:p>
            <a:fld id="{0C973F1B-3815-3F4D-8891-BD0D22391F44}" type="slidenum">
              <a:rPr lang="it-IT" smtClean="0"/>
              <a:t>‹N›</a:t>
            </a:fld>
            <a:endParaRPr lang="it-IT"/>
          </a:p>
        </p:txBody>
      </p:sp>
    </p:spTree>
    <p:extLst>
      <p:ext uri="{BB962C8B-B14F-4D97-AF65-F5344CB8AC3E}">
        <p14:creationId xmlns:p14="http://schemas.microsoft.com/office/powerpoint/2010/main" val="19742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4A342C-E6FE-94C5-6138-254AE17E7C2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B705E97-EAE7-76D8-6554-8B47BA9E14E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FEB7098-64CD-07C9-DF05-E429C4D8506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303736A-FE6E-556E-1408-E68119485E23}"/>
              </a:ext>
            </a:extLst>
          </p:cNvPr>
          <p:cNvSpPr>
            <a:spLocks noGrp="1"/>
          </p:cNvSpPr>
          <p:nvPr>
            <p:ph type="dt" sz="half" idx="10"/>
          </p:nvPr>
        </p:nvSpPr>
        <p:spPr/>
        <p:txBody>
          <a:bodyPr/>
          <a:lstStyle/>
          <a:p>
            <a:fld id="{4380DC42-A944-A643-A8E7-797B2B79AE53}" type="datetimeFigureOut">
              <a:rPr lang="it-IT" smtClean="0"/>
              <a:t>04/06/24</a:t>
            </a:fld>
            <a:endParaRPr lang="it-IT"/>
          </a:p>
        </p:txBody>
      </p:sp>
      <p:sp>
        <p:nvSpPr>
          <p:cNvPr id="6" name="Segnaposto piè di pagina 5">
            <a:extLst>
              <a:ext uri="{FF2B5EF4-FFF2-40B4-BE49-F238E27FC236}">
                <a16:creationId xmlns:a16="http://schemas.microsoft.com/office/drawing/2014/main" id="{B8991FE9-1461-5966-1323-F4E9E9D8018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B771888-02E8-C63B-3CE3-61D482F47C29}"/>
              </a:ext>
            </a:extLst>
          </p:cNvPr>
          <p:cNvSpPr>
            <a:spLocks noGrp="1"/>
          </p:cNvSpPr>
          <p:nvPr>
            <p:ph type="sldNum" sz="quarter" idx="12"/>
          </p:nvPr>
        </p:nvSpPr>
        <p:spPr/>
        <p:txBody>
          <a:bodyPr/>
          <a:lstStyle/>
          <a:p>
            <a:fld id="{0C973F1B-3815-3F4D-8891-BD0D22391F44}" type="slidenum">
              <a:rPr lang="it-IT" smtClean="0"/>
              <a:t>‹N›</a:t>
            </a:fld>
            <a:endParaRPr lang="it-IT"/>
          </a:p>
        </p:txBody>
      </p:sp>
    </p:spTree>
    <p:extLst>
      <p:ext uri="{BB962C8B-B14F-4D97-AF65-F5344CB8AC3E}">
        <p14:creationId xmlns:p14="http://schemas.microsoft.com/office/powerpoint/2010/main" val="163599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45E281-D6D6-68BE-AB0C-3C42BF711DC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965A27B-3119-11CC-3A17-F32125702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6D4374E-A69A-7066-91B3-01AF30DCA41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079AB18-3CE5-B452-803A-F672DB4B0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5720837-8B9C-90C1-F760-2F0E332AE8F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1A1E9E1-E1DC-DA42-AB20-A62D6078F472}"/>
              </a:ext>
            </a:extLst>
          </p:cNvPr>
          <p:cNvSpPr>
            <a:spLocks noGrp="1"/>
          </p:cNvSpPr>
          <p:nvPr>
            <p:ph type="dt" sz="half" idx="10"/>
          </p:nvPr>
        </p:nvSpPr>
        <p:spPr/>
        <p:txBody>
          <a:bodyPr/>
          <a:lstStyle/>
          <a:p>
            <a:fld id="{4380DC42-A944-A643-A8E7-797B2B79AE53}" type="datetimeFigureOut">
              <a:rPr lang="it-IT" smtClean="0"/>
              <a:t>04/06/24</a:t>
            </a:fld>
            <a:endParaRPr lang="it-IT"/>
          </a:p>
        </p:txBody>
      </p:sp>
      <p:sp>
        <p:nvSpPr>
          <p:cNvPr id="8" name="Segnaposto piè di pagina 7">
            <a:extLst>
              <a:ext uri="{FF2B5EF4-FFF2-40B4-BE49-F238E27FC236}">
                <a16:creationId xmlns:a16="http://schemas.microsoft.com/office/drawing/2014/main" id="{8A124D78-5C6E-6267-4C9E-EECE96D4793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7094089-232E-5335-CB90-C515AB06BFCA}"/>
              </a:ext>
            </a:extLst>
          </p:cNvPr>
          <p:cNvSpPr>
            <a:spLocks noGrp="1"/>
          </p:cNvSpPr>
          <p:nvPr>
            <p:ph type="sldNum" sz="quarter" idx="12"/>
          </p:nvPr>
        </p:nvSpPr>
        <p:spPr/>
        <p:txBody>
          <a:bodyPr/>
          <a:lstStyle/>
          <a:p>
            <a:fld id="{0C973F1B-3815-3F4D-8891-BD0D22391F44}" type="slidenum">
              <a:rPr lang="it-IT" smtClean="0"/>
              <a:t>‹N›</a:t>
            </a:fld>
            <a:endParaRPr lang="it-IT"/>
          </a:p>
        </p:txBody>
      </p:sp>
    </p:spTree>
    <p:extLst>
      <p:ext uri="{BB962C8B-B14F-4D97-AF65-F5344CB8AC3E}">
        <p14:creationId xmlns:p14="http://schemas.microsoft.com/office/powerpoint/2010/main" val="244844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B077AD-738C-EB2C-3B49-C0083D3C6B9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D766764-A7BD-D467-3138-F6C7A9AB1453}"/>
              </a:ext>
            </a:extLst>
          </p:cNvPr>
          <p:cNvSpPr>
            <a:spLocks noGrp="1"/>
          </p:cNvSpPr>
          <p:nvPr>
            <p:ph type="dt" sz="half" idx="10"/>
          </p:nvPr>
        </p:nvSpPr>
        <p:spPr/>
        <p:txBody>
          <a:bodyPr/>
          <a:lstStyle/>
          <a:p>
            <a:fld id="{4380DC42-A944-A643-A8E7-797B2B79AE53}" type="datetimeFigureOut">
              <a:rPr lang="it-IT" smtClean="0"/>
              <a:t>04/06/24</a:t>
            </a:fld>
            <a:endParaRPr lang="it-IT"/>
          </a:p>
        </p:txBody>
      </p:sp>
      <p:sp>
        <p:nvSpPr>
          <p:cNvPr id="4" name="Segnaposto piè di pagina 3">
            <a:extLst>
              <a:ext uri="{FF2B5EF4-FFF2-40B4-BE49-F238E27FC236}">
                <a16:creationId xmlns:a16="http://schemas.microsoft.com/office/drawing/2014/main" id="{600C6E41-C4D7-4B8E-AC3D-E76B6CFBCAF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87A6551-4ED8-4CAC-E68D-978F0EC14873}"/>
              </a:ext>
            </a:extLst>
          </p:cNvPr>
          <p:cNvSpPr>
            <a:spLocks noGrp="1"/>
          </p:cNvSpPr>
          <p:nvPr>
            <p:ph type="sldNum" sz="quarter" idx="12"/>
          </p:nvPr>
        </p:nvSpPr>
        <p:spPr/>
        <p:txBody>
          <a:bodyPr/>
          <a:lstStyle/>
          <a:p>
            <a:fld id="{0C973F1B-3815-3F4D-8891-BD0D22391F44}" type="slidenum">
              <a:rPr lang="it-IT" smtClean="0"/>
              <a:t>‹N›</a:t>
            </a:fld>
            <a:endParaRPr lang="it-IT"/>
          </a:p>
        </p:txBody>
      </p:sp>
    </p:spTree>
    <p:extLst>
      <p:ext uri="{BB962C8B-B14F-4D97-AF65-F5344CB8AC3E}">
        <p14:creationId xmlns:p14="http://schemas.microsoft.com/office/powerpoint/2010/main" val="77882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A438BB6-00D1-AF4D-B201-F19DF52FF353}"/>
              </a:ext>
            </a:extLst>
          </p:cNvPr>
          <p:cNvSpPr>
            <a:spLocks noGrp="1"/>
          </p:cNvSpPr>
          <p:nvPr>
            <p:ph type="dt" sz="half" idx="10"/>
          </p:nvPr>
        </p:nvSpPr>
        <p:spPr/>
        <p:txBody>
          <a:bodyPr/>
          <a:lstStyle/>
          <a:p>
            <a:fld id="{4380DC42-A944-A643-A8E7-797B2B79AE53}" type="datetimeFigureOut">
              <a:rPr lang="it-IT" smtClean="0"/>
              <a:t>04/06/24</a:t>
            </a:fld>
            <a:endParaRPr lang="it-IT"/>
          </a:p>
        </p:txBody>
      </p:sp>
      <p:sp>
        <p:nvSpPr>
          <p:cNvPr id="3" name="Segnaposto piè di pagina 2">
            <a:extLst>
              <a:ext uri="{FF2B5EF4-FFF2-40B4-BE49-F238E27FC236}">
                <a16:creationId xmlns:a16="http://schemas.microsoft.com/office/drawing/2014/main" id="{0D5C06E4-DA35-7B8F-0BD9-C91D7FDDCF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F339F28-118A-985E-42A6-C36ECFD83C6A}"/>
              </a:ext>
            </a:extLst>
          </p:cNvPr>
          <p:cNvSpPr>
            <a:spLocks noGrp="1"/>
          </p:cNvSpPr>
          <p:nvPr>
            <p:ph type="sldNum" sz="quarter" idx="12"/>
          </p:nvPr>
        </p:nvSpPr>
        <p:spPr/>
        <p:txBody>
          <a:bodyPr/>
          <a:lstStyle/>
          <a:p>
            <a:fld id="{0C973F1B-3815-3F4D-8891-BD0D22391F44}" type="slidenum">
              <a:rPr lang="it-IT" smtClean="0"/>
              <a:t>‹N›</a:t>
            </a:fld>
            <a:endParaRPr lang="it-IT"/>
          </a:p>
        </p:txBody>
      </p:sp>
    </p:spTree>
    <p:extLst>
      <p:ext uri="{BB962C8B-B14F-4D97-AF65-F5344CB8AC3E}">
        <p14:creationId xmlns:p14="http://schemas.microsoft.com/office/powerpoint/2010/main" val="339502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3C4498-4F60-5C78-B04E-18D2063253B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9C0D4C-C008-EA57-D022-177035DE2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6F7672-0058-60D8-865B-67914D70D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81CF1E-6D44-5773-A2A3-B6E937B2AEB4}"/>
              </a:ext>
            </a:extLst>
          </p:cNvPr>
          <p:cNvSpPr>
            <a:spLocks noGrp="1"/>
          </p:cNvSpPr>
          <p:nvPr>
            <p:ph type="dt" sz="half" idx="10"/>
          </p:nvPr>
        </p:nvSpPr>
        <p:spPr/>
        <p:txBody>
          <a:bodyPr/>
          <a:lstStyle/>
          <a:p>
            <a:fld id="{4380DC42-A944-A643-A8E7-797B2B79AE53}" type="datetimeFigureOut">
              <a:rPr lang="it-IT" smtClean="0"/>
              <a:t>04/06/24</a:t>
            </a:fld>
            <a:endParaRPr lang="it-IT"/>
          </a:p>
        </p:txBody>
      </p:sp>
      <p:sp>
        <p:nvSpPr>
          <p:cNvPr id="6" name="Segnaposto piè di pagina 5">
            <a:extLst>
              <a:ext uri="{FF2B5EF4-FFF2-40B4-BE49-F238E27FC236}">
                <a16:creationId xmlns:a16="http://schemas.microsoft.com/office/drawing/2014/main" id="{C8C700B9-CDC6-7203-6104-5A8D3935A09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32C9A3C-367B-9E5E-6BA4-852052C1DF78}"/>
              </a:ext>
            </a:extLst>
          </p:cNvPr>
          <p:cNvSpPr>
            <a:spLocks noGrp="1"/>
          </p:cNvSpPr>
          <p:nvPr>
            <p:ph type="sldNum" sz="quarter" idx="12"/>
          </p:nvPr>
        </p:nvSpPr>
        <p:spPr/>
        <p:txBody>
          <a:bodyPr/>
          <a:lstStyle/>
          <a:p>
            <a:fld id="{0C973F1B-3815-3F4D-8891-BD0D22391F44}" type="slidenum">
              <a:rPr lang="it-IT" smtClean="0"/>
              <a:t>‹N›</a:t>
            </a:fld>
            <a:endParaRPr lang="it-IT"/>
          </a:p>
        </p:txBody>
      </p:sp>
    </p:spTree>
    <p:extLst>
      <p:ext uri="{BB962C8B-B14F-4D97-AF65-F5344CB8AC3E}">
        <p14:creationId xmlns:p14="http://schemas.microsoft.com/office/powerpoint/2010/main" val="261981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3A2123-8E7F-8A7C-ACC7-872D23C494E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14793C4-FD70-2874-3C04-6CEDCD7452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5CEF6B3-78E3-0F1C-AC37-3EA491322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8DF22B8-E4F5-55B5-EBDE-689CFBE31993}"/>
              </a:ext>
            </a:extLst>
          </p:cNvPr>
          <p:cNvSpPr>
            <a:spLocks noGrp="1"/>
          </p:cNvSpPr>
          <p:nvPr>
            <p:ph type="dt" sz="half" idx="10"/>
          </p:nvPr>
        </p:nvSpPr>
        <p:spPr/>
        <p:txBody>
          <a:bodyPr/>
          <a:lstStyle/>
          <a:p>
            <a:fld id="{4380DC42-A944-A643-A8E7-797B2B79AE53}" type="datetimeFigureOut">
              <a:rPr lang="it-IT" smtClean="0"/>
              <a:t>04/06/24</a:t>
            </a:fld>
            <a:endParaRPr lang="it-IT"/>
          </a:p>
        </p:txBody>
      </p:sp>
      <p:sp>
        <p:nvSpPr>
          <p:cNvPr id="6" name="Segnaposto piè di pagina 5">
            <a:extLst>
              <a:ext uri="{FF2B5EF4-FFF2-40B4-BE49-F238E27FC236}">
                <a16:creationId xmlns:a16="http://schemas.microsoft.com/office/drawing/2014/main" id="{B1A46E15-8D95-AFBA-B60F-14B5837B0E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33787F-4E44-199A-0E15-F33B1C5FF663}"/>
              </a:ext>
            </a:extLst>
          </p:cNvPr>
          <p:cNvSpPr>
            <a:spLocks noGrp="1"/>
          </p:cNvSpPr>
          <p:nvPr>
            <p:ph type="sldNum" sz="quarter" idx="12"/>
          </p:nvPr>
        </p:nvSpPr>
        <p:spPr/>
        <p:txBody>
          <a:bodyPr/>
          <a:lstStyle/>
          <a:p>
            <a:fld id="{0C973F1B-3815-3F4D-8891-BD0D22391F44}" type="slidenum">
              <a:rPr lang="it-IT" smtClean="0"/>
              <a:t>‹N›</a:t>
            </a:fld>
            <a:endParaRPr lang="it-IT"/>
          </a:p>
        </p:txBody>
      </p:sp>
    </p:spTree>
    <p:extLst>
      <p:ext uri="{BB962C8B-B14F-4D97-AF65-F5344CB8AC3E}">
        <p14:creationId xmlns:p14="http://schemas.microsoft.com/office/powerpoint/2010/main" val="427717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AAA453-5688-701A-6432-FA7E01310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6E902D3-301B-25CA-D48C-89030C37A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AB72D84-4C6E-C1BA-99B3-6926563392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0DC42-A944-A643-A8E7-797B2B79AE53}" type="datetimeFigureOut">
              <a:rPr lang="it-IT" smtClean="0"/>
              <a:t>04/06/24</a:t>
            </a:fld>
            <a:endParaRPr lang="it-IT"/>
          </a:p>
        </p:txBody>
      </p:sp>
      <p:sp>
        <p:nvSpPr>
          <p:cNvPr id="5" name="Segnaposto piè di pagina 4">
            <a:extLst>
              <a:ext uri="{FF2B5EF4-FFF2-40B4-BE49-F238E27FC236}">
                <a16:creationId xmlns:a16="http://schemas.microsoft.com/office/drawing/2014/main" id="{4FEF1688-27F3-D0D7-DA18-020DAFE043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D4B8B30-E25B-B478-4CBD-29DB2ED3E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73F1B-3815-3F4D-8891-BD0D22391F44}" type="slidenum">
              <a:rPr lang="it-IT" smtClean="0"/>
              <a:t>‹N›</a:t>
            </a:fld>
            <a:endParaRPr lang="it-IT"/>
          </a:p>
        </p:txBody>
      </p:sp>
    </p:spTree>
    <p:extLst>
      <p:ext uri="{BB962C8B-B14F-4D97-AF65-F5344CB8AC3E}">
        <p14:creationId xmlns:p14="http://schemas.microsoft.com/office/powerpoint/2010/main" val="3466765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7220A7-A7CF-148F-B944-EACAB9D898F3}"/>
              </a:ext>
            </a:extLst>
          </p:cNvPr>
          <p:cNvSpPr>
            <a:spLocks noGrp="1"/>
          </p:cNvSpPr>
          <p:nvPr>
            <p:ph type="ctrTitle"/>
          </p:nvPr>
        </p:nvSpPr>
        <p:spPr>
          <a:xfrm>
            <a:off x="1520231" y="-846980"/>
            <a:ext cx="9144000" cy="2387600"/>
          </a:xfrm>
        </p:spPr>
        <p:txBody>
          <a:bodyPr/>
          <a:lstStyle/>
          <a:p>
            <a:r>
              <a:rPr lang="it-IT" b="1" dirty="0">
                <a:solidFill>
                  <a:srgbClr val="0000FF"/>
                </a:solidFill>
              </a:rPr>
              <a:t>Assemblea R&amp;T </a:t>
            </a:r>
            <a:br>
              <a:rPr lang="it-IT" b="1" dirty="0">
                <a:solidFill>
                  <a:srgbClr val="0070C0"/>
                </a:solidFill>
              </a:rPr>
            </a:br>
            <a:endParaRPr lang="it-IT" sz="3600" b="1" dirty="0">
              <a:solidFill>
                <a:srgbClr val="0070C0"/>
              </a:solidFill>
            </a:endParaRPr>
          </a:p>
        </p:txBody>
      </p:sp>
      <p:sp>
        <p:nvSpPr>
          <p:cNvPr id="3" name="Sottotitolo 2">
            <a:extLst>
              <a:ext uri="{FF2B5EF4-FFF2-40B4-BE49-F238E27FC236}">
                <a16:creationId xmlns:a16="http://schemas.microsoft.com/office/drawing/2014/main" id="{6F8DC756-31BF-1571-A2FD-51851C40926D}"/>
              </a:ext>
            </a:extLst>
          </p:cNvPr>
          <p:cNvSpPr>
            <a:spLocks noGrp="1"/>
          </p:cNvSpPr>
          <p:nvPr>
            <p:ph type="subTitle" idx="1"/>
          </p:nvPr>
        </p:nvSpPr>
        <p:spPr>
          <a:xfrm>
            <a:off x="1324694" y="1097301"/>
            <a:ext cx="9144000" cy="1655762"/>
          </a:xfrm>
        </p:spPr>
        <p:txBody>
          <a:bodyPr/>
          <a:lstStyle/>
          <a:p>
            <a:r>
              <a:rPr lang="it-IT" i="1" dirty="0">
                <a:solidFill>
                  <a:srgbClr val="0000FF"/>
                </a:solidFill>
              </a:rPr>
              <a:t>Clementina </a:t>
            </a:r>
            <a:r>
              <a:rPr lang="it-IT" i="1" dirty="0" err="1">
                <a:solidFill>
                  <a:srgbClr val="0000FF"/>
                </a:solidFill>
              </a:rPr>
              <a:t>Agodi</a:t>
            </a:r>
            <a:r>
              <a:rPr lang="it-IT" i="1" dirty="0">
                <a:solidFill>
                  <a:srgbClr val="0000FF"/>
                </a:solidFill>
              </a:rPr>
              <a:t>  </a:t>
            </a:r>
          </a:p>
          <a:p>
            <a:r>
              <a:rPr lang="it-IT" i="1" dirty="0">
                <a:solidFill>
                  <a:srgbClr val="0000FF"/>
                </a:solidFill>
              </a:rPr>
              <a:t>LNS  5 -6  Giugno  2024</a:t>
            </a:r>
          </a:p>
        </p:txBody>
      </p:sp>
      <p:pic>
        <p:nvPicPr>
          <p:cNvPr id="4" name="Immagine 3">
            <a:extLst>
              <a:ext uri="{FF2B5EF4-FFF2-40B4-BE49-F238E27FC236}">
                <a16:creationId xmlns:a16="http://schemas.microsoft.com/office/drawing/2014/main" id="{EB721BBF-22FA-CF0E-3DB1-A3B5D6B6E0ED}"/>
              </a:ext>
            </a:extLst>
          </p:cNvPr>
          <p:cNvPicPr>
            <a:picLocks noChangeAspect="1"/>
          </p:cNvPicPr>
          <p:nvPr/>
        </p:nvPicPr>
        <p:blipFill>
          <a:blip r:embed="rId2"/>
          <a:stretch>
            <a:fillRect/>
          </a:stretch>
        </p:blipFill>
        <p:spPr>
          <a:xfrm>
            <a:off x="36723" y="158319"/>
            <a:ext cx="1717439" cy="602753"/>
          </a:xfrm>
          <a:prstGeom prst="rect">
            <a:avLst/>
          </a:prstGeom>
        </p:spPr>
      </p:pic>
      <p:pic>
        <p:nvPicPr>
          <p:cNvPr id="5" name="Immagine 4">
            <a:extLst>
              <a:ext uri="{FF2B5EF4-FFF2-40B4-BE49-F238E27FC236}">
                <a16:creationId xmlns:a16="http://schemas.microsoft.com/office/drawing/2014/main" id="{8DCE30D9-395D-B22A-51A4-AD7CF17D7644}"/>
              </a:ext>
            </a:extLst>
          </p:cNvPr>
          <p:cNvPicPr>
            <a:picLocks noChangeAspect="1"/>
          </p:cNvPicPr>
          <p:nvPr/>
        </p:nvPicPr>
        <p:blipFill>
          <a:blip r:embed="rId2"/>
          <a:stretch>
            <a:fillRect/>
          </a:stretch>
        </p:blipFill>
        <p:spPr>
          <a:xfrm>
            <a:off x="10525208" y="113254"/>
            <a:ext cx="1538262" cy="774225"/>
          </a:xfrm>
          <a:prstGeom prst="rect">
            <a:avLst/>
          </a:prstGeom>
        </p:spPr>
      </p:pic>
      <p:grpSp>
        <p:nvGrpSpPr>
          <p:cNvPr id="9" name="Gruppo 8">
            <a:extLst>
              <a:ext uri="{FF2B5EF4-FFF2-40B4-BE49-F238E27FC236}">
                <a16:creationId xmlns:a16="http://schemas.microsoft.com/office/drawing/2014/main" id="{BA3AB3D7-5827-C190-15B4-FFFE9D0CA708}"/>
              </a:ext>
            </a:extLst>
          </p:cNvPr>
          <p:cNvGrpSpPr/>
          <p:nvPr/>
        </p:nvGrpSpPr>
        <p:grpSpPr>
          <a:xfrm>
            <a:off x="605929" y="1594424"/>
            <a:ext cx="8857560" cy="5263576"/>
            <a:chOff x="85447" y="1288654"/>
            <a:chExt cx="3837937" cy="2292748"/>
          </a:xfrm>
        </p:grpSpPr>
        <p:pic>
          <p:nvPicPr>
            <p:cNvPr id="10" name="Immagine 9">
              <a:extLst>
                <a:ext uri="{FF2B5EF4-FFF2-40B4-BE49-F238E27FC236}">
                  <a16:creationId xmlns:a16="http://schemas.microsoft.com/office/drawing/2014/main" id="{890CD98F-F104-BBBA-E55F-E6A49BE4C066}"/>
                </a:ext>
              </a:extLst>
            </p:cNvPr>
            <p:cNvPicPr>
              <a:picLocks noChangeAspect="1"/>
            </p:cNvPicPr>
            <p:nvPr/>
          </p:nvPicPr>
          <p:blipFill>
            <a:blip r:embed="rId3"/>
            <a:stretch>
              <a:fillRect/>
            </a:stretch>
          </p:blipFill>
          <p:spPr>
            <a:xfrm>
              <a:off x="1001885" y="1932216"/>
              <a:ext cx="2921499" cy="1649186"/>
            </a:xfrm>
            <a:prstGeom prst="rect">
              <a:avLst/>
            </a:prstGeom>
          </p:spPr>
        </p:pic>
        <p:grpSp>
          <p:nvGrpSpPr>
            <p:cNvPr id="11" name="Gruppo 10">
              <a:extLst>
                <a:ext uri="{FF2B5EF4-FFF2-40B4-BE49-F238E27FC236}">
                  <a16:creationId xmlns:a16="http://schemas.microsoft.com/office/drawing/2014/main" id="{7B790F8E-E8D8-CE84-4E3D-35DA84995112}"/>
                </a:ext>
              </a:extLst>
            </p:cNvPr>
            <p:cNvGrpSpPr/>
            <p:nvPr/>
          </p:nvGrpSpPr>
          <p:grpSpPr>
            <a:xfrm>
              <a:off x="85447" y="1288654"/>
              <a:ext cx="3399321" cy="2052661"/>
              <a:chOff x="-69430" y="688762"/>
              <a:chExt cx="9991352" cy="5439083"/>
            </a:xfrm>
          </p:grpSpPr>
          <p:sp>
            <p:nvSpPr>
              <p:cNvPr id="12" name="Titolo 1">
                <a:extLst>
                  <a:ext uri="{FF2B5EF4-FFF2-40B4-BE49-F238E27FC236}">
                    <a16:creationId xmlns:a16="http://schemas.microsoft.com/office/drawing/2014/main" id="{E61FF553-BF16-331C-83D5-1A3300E8994E}"/>
                  </a:ext>
                </a:extLst>
              </p:cNvPr>
              <p:cNvSpPr txBox="1">
                <a:spLocks/>
              </p:cNvSpPr>
              <p:nvPr/>
            </p:nvSpPr>
            <p:spPr>
              <a:xfrm>
                <a:off x="230615" y="2060888"/>
                <a:ext cx="3962243" cy="1153733"/>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endParaRPr lang="it-IT" sz="3200" dirty="0">
                  <a:solidFill>
                    <a:srgbClr val="283651"/>
                  </a:solidFill>
                  <a:latin typeface="+mn-lt"/>
                </a:endParaRPr>
              </a:p>
            </p:txBody>
          </p:sp>
          <p:pic>
            <p:nvPicPr>
              <p:cNvPr id="13" name="Picture 2">
                <a:extLst>
                  <a:ext uri="{FF2B5EF4-FFF2-40B4-BE49-F238E27FC236}">
                    <a16:creationId xmlns:a16="http://schemas.microsoft.com/office/drawing/2014/main" id="{736DAA99-699B-3555-1D25-69F3B8C47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0" y="688919"/>
                <a:ext cx="4433951" cy="295596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ttore 1 13">
                <a:extLst>
                  <a:ext uri="{FF2B5EF4-FFF2-40B4-BE49-F238E27FC236}">
                    <a16:creationId xmlns:a16="http://schemas.microsoft.com/office/drawing/2014/main" id="{83414710-B2BA-0E9E-50EC-E082834042AA}"/>
                  </a:ext>
                </a:extLst>
              </p:cNvPr>
              <p:cNvCxnSpPr/>
              <p:nvPr/>
            </p:nvCxnSpPr>
            <p:spPr>
              <a:xfrm>
                <a:off x="4380931" y="688762"/>
                <a:ext cx="5540991" cy="5439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1 14">
                <a:extLst>
                  <a:ext uri="{FF2B5EF4-FFF2-40B4-BE49-F238E27FC236}">
                    <a16:creationId xmlns:a16="http://schemas.microsoft.com/office/drawing/2014/main" id="{A19FB67C-D1FD-4B3D-A242-0032A8383252}"/>
                  </a:ext>
                </a:extLst>
              </p:cNvPr>
              <p:cNvCxnSpPr>
                <a:cxnSpLocks/>
              </p:cNvCxnSpPr>
              <p:nvPr/>
            </p:nvCxnSpPr>
            <p:spPr>
              <a:xfrm>
                <a:off x="4364521" y="3644886"/>
                <a:ext cx="5557401" cy="24829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3F81F6BD-7A2D-DA00-1992-0E1041F1B82B}"/>
                  </a:ext>
                </a:extLst>
              </p:cNvPr>
              <p:cNvCxnSpPr/>
              <p:nvPr/>
            </p:nvCxnSpPr>
            <p:spPr>
              <a:xfrm>
                <a:off x="0" y="3644886"/>
                <a:ext cx="9921922" cy="24829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7016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22E1F9-8D23-D56F-5251-DE7FE7C11500}"/>
              </a:ext>
            </a:extLst>
          </p:cNvPr>
          <p:cNvSpPr>
            <a:spLocks noGrp="1"/>
          </p:cNvSpPr>
          <p:nvPr>
            <p:ph type="title"/>
          </p:nvPr>
        </p:nvSpPr>
        <p:spPr>
          <a:xfrm>
            <a:off x="2087137" y="-134854"/>
            <a:ext cx="10515600" cy="1325563"/>
          </a:xfrm>
        </p:spPr>
        <p:txBody>
          <a:bodyPr>
            <a:normAutofit/>
          </a:bodyPr>
          <a:lstStyle/>
          <a:p>
            <a:r>
              <a:rPr lang="it-IT" sz="3200" b="1" dirty="0">
                <a:solidFill>
                  <a:srgbClr val="0000FF"/>
                </a:solidFill>
                <a:highlight>
                  <a:srgbClr val="FFFFFF"/>
                </a:highlight>
                <a:latin typeface="Calibri" panose="020F0502020204030204" pitchFamily="34" charset="0"/>
                <a:cs typeface="Calibri" panose="020F0502020204030204" pitchFamily="34" charset="0"/>
              </a:rPr>
              <a:t>Piattaforma di Approvvigionamento Digitale</a:t>
            </a:r>
          </a:p>
        </p:txBody>
      </p:sp>
      <p:sp>
        <p:nvSpPr>
          <p:cNvPr id="3" name="Segnaposto contenuto 2">
            <a:extLst>
              <a:ext uri="{FF2B5EF4-FFF2-40B4-BE49-F238E27FC236}">
                <a16:creationId xmlns:a16="http://schemas.microsoft.com/office/drawing/2014/main" id="{D74CB9F5-193F-4BFB-2090-927EB4333016}"/>
              </a:ext>
            </a:extLst>
          </p:cNvPr>
          <p:cNvSpPr>
            <a:spLocks noGrp="1"/>
          </p:cNvSpPr>
          <p:nvPr>
            <p:ph idx="1"/>
          </p:nvPr>
        </p:nvSpPr>
        <p:spPr>
          <a:xfrm>
            <a:off x="289933" y="978922"/>
            <a:ext cx="11717018" cy="4351338"/>
          </a:xfrm>
        </p:spPr>
        <p:txBody>
          <a:bodyPr>
            <a:normAutofit lnSpcReduction="10000"/>
          </a:bodyPr>
          <a:lstStyle/>
          <a:p>
            <a:pPr algn="just"/>
            <a:r>
              <a:rPr lang="it-IT" sz="1800" dirty="0"/>
              <a:t>Il nuovo Codice ha posto le basi normative per la completa informatizzazione delle procedure di affidamento, ciò </a:t>
            </a:r>
            <a:r>
              <a:rPr lang="it-IT" sz="1800" b="1" dirty="0"/>
              <a:t>in attuazione del PNRR</a:t>
            </a:r>
            <a:r>
              <a:rPr lang="it-IT" sz="1800" dirty="0"/>
              <a:t>, che pone tra gli obiettivi quello di «</a:t>
            </a:r>
            <a:r>
              <a:rPr lang="it-IT" sz="1800" b="1" i="1" dirty="0"/>
              <a:t>definire le modalità per digitalizzare le procedure per tutti gli appalti pubblici e concessioni e definire i requisiti di interoperabilità e interconnettività</a:t>
            </a:r>
            <a:r>
              <a:rPr lang="it-IT" sz="1800" dirty="0"/>
              <a:t>» (M1C1-70). La digitalizzazione viene imposta quale presidio efficace per assicurare il rispetto della legalità ed evitare fenomeni corruttivi, garantendo la trasparenza, la tracciabilità, la partecipazione e il controllo di tutti procedimenti.</a:t>
            </a:r>
          </a:p>
          <a:p>
            <a:pPr algn="just"/>
            <a:endParaRPr lang="it-IT" sz="2000" dirty="0"/>
          </a:p>
          <a:p>
            <a:pPr algn="just"/>
            <a:r>
              <a:rPr lang="it-IT" sz="1800" dirty="0"/>
              <a:t> le stazioni appaltanti come </a:t>
            </a:r>
            <a:r>
              <a:rPr lang="it-IT" sz="1800" b="1" dirty="0"/>
              <a:t>l’INFN</a:t>
            </a:r>
            <a:r>
              <a:rPr lang="it-IT" sz="1800" dirty="0"/>
              <a:t> che hanno concluso il procedimento di qualificazione presso l’Anac per mantenere il via libera a </a:t>
            </a:r>
            <a:r>
              <a:rPr lang="it-IT" sz="1800" b="1" dirty="0"/>
              <a:t>operare in autonomia</a:t>
            </a:r>
            <a:r>
              <a:rPr lang="it-IT" sz="1800" dirty="0"/>
              <a:t>, </a:t>
            </a:r>
            <a:r>
              <a:rPr lang="it-IT" sz="1800" b="1" dirty="0"/>
              <a:t>devono di avere la disponibilità d’uso di una piattaforma digitale certificata </a:t>
            </a:r>
            <a:r>
              <a:rPr lang="it-IT" sz="1800" b="1" dirty="0" err="1"/>
              <a:t>dall’Agid</a:t>
            </a:r>
            <a:r>
              <a:rPr lang="it-IT" sz="1800" b="1" dirty="0"/>
              <a:t> </a:t>
            </a:r>
            <a:r>
              <a:rPr lang="it-IT" sz="1800" dirty="0"/>
              <a:t>e inserite nell’elenco tenuto dalla stessa Autorità Anticorruzione.</a:t>
            </a:r>
          </a:p>
          <a:p>
            <a:pPr marL="0" indent="0" algn="just">
              <a:buNone/>
            </a:pPr>
            <a:endParaRPr lang="it-IT" sz="2000" dirty="0"/>
          </a:p>
          <a:p>
            <a:pPr algn="just"/>
            <a:r>
              <a:rPr lang="it-IT" sz="1800" dirty="0"/>
              <a:t>L’ INFN ha la disponibilità di </a:t>
            </a:r>
            <a:r>
              <a:rPr lang="it-IT" sz="1800" b="1" dirty="0"/>
              <a:t>NOVAPA</a:t>
            </a:r>
            <a:r>
              <a:rPr lang="it-IT" sz="1800" dirty="0"/>
              <a:t>, che ha ottenuto la certificazione  ed è nell’elenco ANAC.</a:t>
            </a:r>
          </a:p>
          <a:p>
            <a:pPr algn="just"/>
            <a:endParaRPr lang="it-IT" sz="1800" dirty="0"/>
          </a:p>
          <a:p>
            <a:pPr algn="just">
              <a:lnSpc>
                <a:spcPct val="100000"/>
              </a:lnSpc>
            </a:pPr>
            <a:r>
              <a:rPr lang="it-IT" sz="1800" kern="0" dirty="0">
                <a:effectLst/>
                <a:latin typeface="Times New Roman" panose="02020603050405020304" pitchFamily="18" charset="0"/>
                <a:ea typeface="Times New Roman" panose="02020603050405020304" pitchFamily="18" charset="0"/>
                <a:cs typeface="Courier New" panose="02070309020205020404" pitchFamily="49" charset="0"/>
              </a:rPr>
              <a:t>Semplificazioni: è stato distribuito il nuovo manuale NOVAPA</a:t>
            </a:r>
            <a:r>
              <a:rPr lang="it-IT" sz="1200" dirty="0">
                <a:effectLst/>
              </a:rPr>
              <a:t>  </a:t>
            </a:r>
            <a:r>
              <a:rPr lang="it-IT" sz="1800" dirty="0">
                <a:effectLst/>
              </a:rPr>
              <a:t>e alcune </a:t>
            </a:r>
            <a:r>
              <a:rPr lang="it-IT" sz="1800" b="1" dirty="0"/>
              <a:t>sedi pilota </a:t>
            </a:r>
            <a:r>
              <a:rPr lang="it-IT" sz="1800" dirty="0"/>
              <a:t>(Ferrara, Bologna, AC) </a:t>
            </a:r>
            <a:r>
              <a:rPr lang="it-IT" sz="1800" b="1" dirty="0"/>
              <a:t>utilizzeranno UBUY </a:t>
            </a:r>
            <a:r>
              <a:rPr lang="it-IT" sz="1800" dirty="0"/>
              <a:t>in test per fare una comparazione tra UBUY e Nova-PA. Poi si deciderà, sulla base dei risultati, con quale dei due strumenti procedere.</a:t>
            </a:r>
          </a:p>
          <a:p>
            <a:pPr algn="just"/>
            <a:endParaRPr lang="it-IT" sz="1800" dirty="0"/>
          </a:p>
        </p:txBody>
      </p:sp>
      <p:pic>
        <p:nvPicPr>
          <p:cNvPr id="4" name="Immagine 3">
            <a:extLst>
              <a:ext uri="{FF2B5EF4-FFF2-40B4-BE49-F238E27FC236}">
                <a16:creationId xmlns:a16="http://schemas.microsoft.com/office/drawing/2014/main" id="{23DA1E63-C324-466A-68B8-27C682889277}"/>
              </a:ext>
            </a:extLst>
          </p:cNvPr>
          <p:cNvPicPr>
            <a:picLocks noChangeAspect="1"/>
          </p:cNvPicPr>
          <p:nvPr/>
        </p:nvPicPr>
        <p:blipFill>
          <a:blip r:embed="rId2"/>
          <a:stretch>
            <a:fillRect/>
          </a:stretch>
        </p:blipFill>
        <p:spPr>
          <a:xfrm>
            <a:off x="1505" y="69468"/>
            <a:ext cx="1306302" cy="458460"/>
          </a:xfrm>
          <a:prstGeom prst="rect">
            <a:avLst/>
          </a:prstGeom>
        </p:spPr>
      </p:pic>
      <p:pic>
        <p:nvPicPr>
          <p:cNvPr id="5" name="Immagine 4">
            <a:extLst>
              <a:ext uri="{FF2B5EF4-FFF2-40B4-BE49-F238E27FC236}">
                <a16:creationId xmlns:a16="http://schemas.microsoft.com/office/drawing/2014/main" id="{09063488-BA17-2571-34B1-568BA7C605FB}"/>
              </a:ext>
            </a:extLst>
          </p:cNvPr>
          <p:cNvPicPr>
            <a:picLocks noChangeAspect="1"/>
          </p:cNvPicPr>
          <p:nvPr/>
        </p:nvPicPr>
        <p:blipFill>
          <a:blip r:embed="rId2"/>
          <a:stretch>
            <a:fillRect/>
          </a:stretch>
        </p:blipFill>
        <p:spPr>
          <a:xfrm>
            <a:off x="10845613" y="12775"/>
            <a:ext cx="1306302" cy="458460"/>
          </a:xfrm>
          <a:prstGeom prst="rect">
            <a:avLst/>
          </a:prstGeom>
        </p:spPr>
      </p:pic>
      <p:sp>
        <p:nvSpPr>
          <p:cNvPr id="6" name="Ovale 5">
            <a:extLst>
              <a:ext uri="{FF2B5EF4-FFF2-40B4-BE49-F238E27FC236}">
                <a16:creationId xmlns:a16="http://schemas.microsoft.com/office/drawing/2014/main" id="{1D229AA9-AFF5-91A7-34F0-3BDF89FDCF3B}"/>
              </a:ext>
            </a:extLst>
          </p:cNvPr>
          <p:cNvSpPr/>
          <p:nvPr/>
        </p:nvSpPr>
        <p:spPr>
          <a:xfrm>
            <a:off x="55761" y="3557242"/>
            <a:ext cx="450087" cy="410198"/>
          </a:xfrm>
          <a:prstGeom prst="ellipse">
            <a:avLst/>
          </a:prstGeom>
          <a:solidFill>
            <a:srgbClr val="0039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36451277-543C-6DB6-A534-A30BEA77363E}"/>
              </a:ext>
            </a:extLst>
          </p:cNvPr>
          <p:cNvSpPr/>
          <p:nvPr/>
        </p:nvSpPr>
        <p:spPr>
          <a:xfrm>
            <a:off x="82859" y="2525116"/>
            <a:ext cx="395416" cy="395416"/>
          </a:xfrm>
          <a:prstGeom prst="ellipse">
            <a:avLst/>
          </a:prstGeom>
          <a:solidFill>
            <a:srgbClr val="4597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a:extLst>
              <a:ext uri="{FF2B5EF4-FFF2-40B4-BE49-F238E27FC236}">
                <a16:creationId xmlns:a16="http://schemas.microsoft.com/office/drawing/2014/main" id="{1394C350-9836-2B10-ADAD-B30C3E1B4BAB}"/>
              </a:ext>
            </a:extLst>
          </p:cNvPr>
          <p:cNvSpPr/>
          <p:nvPr/>
        </p:nvSpPr>
        <p:spPr>
          <a:xfrm>
            <a:off x="88127" y="1015157"/>
            <a:ext cx="395416" cy="395416"/>
          </a:xfrm>
          <a:prstGeom prst="ellipse">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a:extLst>
              <a:ext uri="{FF2B5EF4-FFF2-40B4-BE49-F238E27FC236}">
                <a16:creationId xmlns:a16="http://schemas.microsoft.com/office/drawing/2014/main" id="{25C9CD0B-D462-A75F-FC32-544723BF0C4B}"/>
              </a:ext>
            </a:extLst>
          </p:cNvPr>
          <p:cNvSpPr txBox="1"/>
          <p:nvPr/>
        </p:nvSpPr>
        <p:spPr>
          <a:xfrm>
            <a:off x="1559713" y="5639993"/>
            <a:ext cx="9467385" cy="1015663"/>
          </a:xfrm>
          <a:prstGeom prst="rect">
            <a:avLst/>
          </a:prstGeom>
          <a:noFill/>
          <a:ln w="28575">
            <a:solidFill>
              <a:srgbClr val="0000FF"/>
            </a:solidFill>
          </a:ln>
        </p:spPr>
        <p:txBody>
          <a:bodyPr wrap="square" rtlCol="0">
            <a:spAutoFit/>
          </a:bodyPr>
          <a:lstStyle/>
          <a:p>
            <a:r>
              <a:rPr lang="it-IT" sz="2000" b="1" dirty="0">
                <a:solidFill>
                  <a:srgbClr val="0000FF"/>
                </a:solidFill>
              </a:rPr>
              <a:t>Domani intervento di Antonella D’Isidoro sul tema:</a:t>
            </a:r>
          </a:p>
          <a:p>
            <a:endParaRPr lang="it-IT" sz="2000" b="1" dirty="0">
              <a:solidFill>
                <a:srgbClr val="0000FF"/>
              </a:solidFill>
            </a:endParaRPr>
          </a:p>
          <a:p>
            <a:pPr algn="ctr"/>
            <a:r>
              <a:rPr lang="it-IT" sz="2000" b="1" dirty="0">
                <a:solidFill>
                  <a:srgbClr val="0000FF"/>
                </a:solidFill>
              </a:rPr>
              <a:t>«Cosa è cambiato dal 1° gennaio 2024 nelle procedure di gara…»</a:t>
            </a:r>
          </a:p>
        </p:txBody>
      </p:sp>
      <p:sp>
        <p:nvSpPr>
          <p:cNvPr id="10" name="Ovale 9">
            <a:extLst>
              <a:ext uri="{FF2B5EF4-FFF2-40B4-BE49-F238E27FC236}">
                <a16:creationId xmlns:a16="http://schemas.microsoft.com/office/drawing/2014/main" id="{0003E864-9668-5F0C-AF87-130E38AFF416}"/>
              </a:ext>
            </a:extLst>
          </p:cNvPr>
          <p:cNvSpPr/>
          <p:nvPr/>
        </p:nvSpPr>
        <p:spPr>
          <a:xfrm>
            <a:off x="88128" y="4397208"/>
            <a:ext cx="395416" cy="395416"/>
          </a:xfrm>
          <a:prstGeom prst="ellipse">
            <a:avLst/>
          </a:prstGeom>
          <a:solidFill>
            <a:srgbClr val="0039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388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D5147D2-C3B4-8C3F-E909-508214C692B1}"/>
              </a:ext>
            </a:extLst>
          </p:cNvPr>
          <p:cNvSpPr txBox="1"/>
          <p:nvPr/>
        </p:nvSpPr>
        <p:spPr>
          <a:xfrm>
            <a:off x="511523" y="859445"/>
            <a:ext cx="12192000" cy="2031325"/>
          </a:xfrm>
          <a:prstGeom prst="rect">
            <a:avLst/>
          </a:prstGeom>
          <a:noFill/>
        </p:spPr>
        <p:txBody>
          <a:bodyPr wrap="square" rtlCol="0">
            <a:spAutoFit/>
          </a:bodyPr>
          <a:lstStyle/>
          <a:p>
            <a:pPr marL="285750" indent="-285750">
              <a:spcAft>
                <a:spcPts val="1200"/>
              </a:spcAft>
              <a:buFont typeface="Wingdings" pitchFamily="2" charset="2"/>
              <a:buChar char="Ø"/>
            </a:pPr>
            <a:r>
              <a:rPr lang="it-IT" b="1" kern="100" dirty="0">
                <a:solidFill>
                  <a:srgbClr val="0000FF"/>
                </a:solidFill>
                <a:latin typeface="+mj-lt"/>
                <a:ea typeface="+mj-ea"/>
                <a:cs typeface="Times New Roman" panose="02020603050405020304" pitchFamily="18" charset="0"/>
              </a:rPr>
              <a:t>Proposte di questioni/domande per il Presidente</a:t>
            </a:r>
          </a:p>
          <a:p>
            <a:pPr marL="285750" indent="-285750">
              <a:spcAft>
                <a:spcPts val="1200"/>
              </a:spcAft>
              <a:buFont typeface="Wingdings" pitchFamily="2" charset="2"/>
              <a:buChar char="Ø"/>
            </a:pPr>
            <a:r>
              <a:rPr lang="it-IT" b="1" kern="100" dirty="0">
                <a:solidFill>
                  <a:srgbClr val="0000FF"/>
                </a:solidFill>
                <a:latin typeface="+mj-lt"/>
                <a:ea typeface="+mj-ea"/>
                <a:cs typeface="Times New Roman" panose="02020603050405020304" pitchFamily="18" charset="0"/>
              </a:rPr>
              <a:t>Proposte nuovi </a:t>
            </a:r>
            <a:r>
              <a:rPr lang="it-IT" b="1" kern="100" dirty="0" err="1">
                <a:solidFill>
                  <a:srgbClr val="0000FF"/>
                </a:solidFill>
                <a:latin typeface="+mj-lt"/>
                <a:ea typeface="+mj-ea"/>
                <a:cs typeface="Times New Roman" panose="02020603050405020304" pitchFamily="18" charset="0"/>
              </a:rPr>
              <a:t>GdL</a:t>
            </a:r>
            <a:r>
              <a:rPr lang="it-IT" b="1" kern="100" dirty="0">
                <a:solidFill>
                  <a:srgbClr val="0000FF"/>
                </a:solidFill>
                <a:latin typeface="+mj-lt"/>
                <a:ea typeface="+mj-ea"/>
                <a:cs typeface="Times New Roman" panose="02020603050405020304" pitchFamily="18" charset="0"/>
              </a:rPr>
              <a:t>  interni all’assemblea</a:t>
            </a:r>
          </a:p>
          <a:p>
            <a:pPr marL="285750" indent="-285750">
              <a:spcAft>
                <a:spcPts val="1200"/>
              </a:spcAft>
              <a:buFont typeface="Wingdings" pitchFamily="2" charset="2"/>
              <a:buChar char="Ø"/>
            </a:pPr>
            <a:r>
              <a:rPr lang="it-IT" b="1" kern="100" dirty="0">
                <a:solidFill>
                  <a:srgbClr val="0000FF"/>
                </a:solidFill>
                <a:latin typeface="+mj-lt"/>
                <a:ea typeface="+mj-ea"/>
                <a:cs typeface="Times New Roman" panose="02020603050405020304" pitchFamily="18" charset="0"/>
              </a:rPr>
              <a:t>Altro…</a:t>
            </a:r>
          </a:p>
          <a:p>
            <a:pPr marL="285750" indent="-285750">
              <a:spcAft>
                <a:spcPts val="1200"/>
              </a:spcAft>
              <a:buFont typeface="Wingdings" pitchFamily="2" charset="2"/>
              <a:buChar char="Ø"/>
            </a:pPr>
            <a:endParaRPr lang="it-IT" b="1" kern="100" dirty="0">
              <a:solidFill>
                <a:srgbClr val="0000FF"/>
              </a:solidFill>
              <a:latin typeface="+mj-lt"/>
              <a:ea typeface="+mj-ea"/>
              <a:cs typeface="Times New Roman" panose="02020603050405020304" pitchFamily="18" charset="0"/>
            </a:endParaRPr>
          </a:p>
          <a:p>
            <a:pPr algn="l" rtl="0" fontAlgn="base"/>
            <a:r>
              <a:rPr lang="it-IT" sz="1400" b="0" i="0" dirty="0">
                <a:solidFill>
                  <a:srgbClr val="000000"/>
                </a:solidFill>
                <a:effectLst/>
                <a:latin typeface="WordVisiPilcrow_MSFontService"/>
              </a:rPr>
              <a:t> </a:t>
            </a:r>
            <a:endParaRPr lang="it-IT"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7A2ABC06-0044-C356-4EB0-563D0ED71924}"/>
              </a:ext>
            </a:extLst>
          </p:cNvPr>
          <p:cNvPicPr>
            <a:picLocks noChangeAspect="1"/>
          </p:cNvPicPr>
          <p:nvPr/>
        </p:nvPicPr>
        <p:blipFill>
          <a:blip r:embed="rId2"/>
          <a:stretch>
            <a:fillRect/>
          </a:stretch>
        </p:blipFill>
        <p:spPr>
          <a:xfrm>
            <a:off x="0" y="44069"/>
            <a:ext cx="1307872" cy="459011"/>
          </a:xfrm>
          <a:prstGeom prst="rect">
            <a:avLst/>
          </a:prstGeom>
        </p:spPr>
      </p:pic>
      <p:pic>
        <p:nvPicPr>
          <p:cNvPr id="4" name="Immagine 3">
            <a:extLst>
              <a:ext uri="{FF2B5EF4-FFF2-40B4-BE49-F238E27FC236}">
                <a16:creationId xmlns:a16="http://schemas.microsoft.com/office/drawing/2014/main" id="{0E2E2F15-E339-3314-D472-66EEB19A4E2E}"/>
              </a:ext>
            </a:extLst>
          </p:cNvPr>
          <p:cNvPicPr>
            <a:picLocks noChangeAspect="1"/>
          </p:cNvPicPr>
          <p:nvPr/>
        </p:nvPicPr>
        <p:blipFill>
          <a:blip r:embed="rId2"/>
          <a:stretch>
            <a:fillRect/>
          </a:stretch>
        </p:blipFill>
        <p:spPr>
          <a:xfrm>
            <a:off x="11050860" y="28677"/>
            <a:ext cx="1034644" cy="520749"/>
          </a:xfrm>
          <a:prstGeom prst="rect">
            <a:avLst/>
          </a:prstGeom>
        </p:spPr>
      </p:pic>
      <p:sp>
        <p:nvSpPr>
          <p:cNvPr id="6" name="Rettangolo 5">
            <a:extLst>
              <a:ext uri="{FF2B5EF4-FFF2-40B4-BE49-F238E27FC236}">
                <a16:creationId xmlns:a16="http://schemas.microsoft.com/office/drawing/2014/main" id="{7F4444B5-CA64-264A-B7A3-6885AD8DF50F}"/>
              </a:ext>
            </a:extLst>
          </p:cNvPr>
          <p:cNvSpPr/>
          <p:nvPr/>
        </p:nvSpPr>
        <p:spPr>
          <a:xfrm>
            <a:off x="4573233" y="2890770"/>
            <a:ext cx="3374203" cy="160375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37035645-6948-91FF-81CE-76BC07902FC9}"/>
              </a:ext>
            </a:extLst>
          </p:cNvPr>
          <p:cNvSpPr txBox="1"/>
          <p:nvPr/>
        </p:nvSpPr>
        <p:spPr>
          <a:xfrm>
            <a:off x="4790337" y="3058544"/>
            <a:ext cx="2877015" cy="1200329"/>
          </a:xfrm>
          <a:prstGeom prst="rect">
            <a:avLst/>
          </a:prstGeom>
          <a:noFill/>
        </p:spPr>
        <p:txBody>
          <a:bodyPr wrap="square" rtlCol="0">
            <a:spAutoFit/>
          </a:bodyPr>
          <a:lstStyle/>
          <a:p>
            <a:pPr algn="ctr"/>
            <a:r>
              <a:rPr lang="it-IT" sz="2400" b="1" dirty="0">
                <a:solidFill>
                  <a:srgbClr val="0000FF"/>
                </a:solidFill>
              </a:rPr>
              <a:t>Prossima assemblea:</a:t>
            </a:r>
          </a:p>
          <a:p>
            <a:pPr algn="ctr"/>
            <a:endParaRPr lang="it-IT" sz="2400" b="1" dirty="0">
              <a:solidFill>
                <a:srgbClr val="0000FF"/>
              </a:solidFill>
            </a:endParaRPr>
          </a:p>
          <a:p>
            <a:pPr algn="ctr"/>
            <a:r>
              <a:rPr lang="it-IT" sz="2400" b="1" dirty="0">
                <a:solidFill>
                  <a:srgbClr val="0000FF"/>
                </a:solidFill>
              </a:rPr>
              <a:t>Sede?  Date? </a:t>
            </a:r>
          </a:p>
        </p:txBody>
      </p:sp>
      <p:sp>
        <p:nvSpPr>
          <p:cNvPr id="8" name="Titolo 1">
            <a:extLst>
              <a:ext uri="{FF2B5EF4-FFF2-40B4-BE49-F238E27FC236}">
                <a16:creationId xmlns:a16="http://schemas.microsoft.com/office/drawing/2014/main" id="{6099E8EC-64F4-06C4-6FD5-9F5DF06CAB8F}"/>
              </a:ext>
            </a:extLst>
          </p:cNvPr>
          <p:cNvSpPr txBox="1">
            <a:spLocks/>
          </p:cNvSpPr>
          <p:nvPr/>
        </p:nvSpPr>
        <p:spPr>
          <a:xfrm>
            <a:off x="653936" y="8758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kern="100" dirty="0">
                <a:solidFill>
                  <a:srgbClr val="0000FF"/>
                </a:solidFill>
                <a:cs typeface="Times New Roman" panose="02020603050405020304" pitchFamily="18" charset="0"/>
              </a:rPr>
              <a:t>Organizzazione assemblea R&amp;T</a:t>
            </a:r>
            <a:endParaRPr lang="it-IT" sz="3600" dirty="0">
              <a:solidFill>
                <a:srgbClr val="0000FF"/>
              </a:solidFill>
            </a:endParaRPr>
          </a:p>
        </p:txBody>
      </p:sp>
      <p:pic>
        <p:nvPicPr>
          <p:cNvPr id="9" name="Immagine 8">
            <a:extLst>
              <a:ext uri="{FF2B5EF4-FFF2-40B4-BE49-F238E27FC236}">
                <a16:creationId xmlns:a16="http://schemas.microsoft.com/office/drawing/2014/main" id="{B1F8EDD1-1579-0AAB-F7FC-F7DCD76C3D81}"/>
              </a:ext>
            </a:extLst>
          </p:cNvPr>
          <p:cNvPicPr>
            <a:picLocks noChangeAspect="1"/>
          </p:cNvPicPr>
          <p:nvPr/>
        </p:nvPicPr>
        <p:blipFill>
          <a:blip r:embed="rId3"/>
          <a:stretch>
            <a:fillRect/>
          </a:stretch>
        </p:blipFill>
        <p:spPr>
          <a:xfrm>
            <a:off x="5875769" y="639342"/>
            <a:ext cx="3865945" cy="2163338"/>
          </a:xfrm>
          <a:prstGeom prst="rect">
            <a:avLst/>
          </a:prstGeom>
          <a:ln>
            <a:noFill/>
          </a:ln>
        </p:spPr>
      </p:pic>
      <p:sp>
        <p:nvSpPr>
          <p:cNvPr id="10" name="Rettangolo 9">
            <a:extLst>
              <a:ext uri="{FF2B5EF4-FFF2-40B4-BE49-F238E27FC236}">
                <a16:creationId xmlns:a16="http://schemas.microsoft.com/office/drawing/2014/main" id="{9AB6EE4B-60C3-0EA9-7D12-A611924F338F}"/>
              </a:ext>
            </a:extLst>
          </p:cNvPr>
          <p:cNvSpPr/>
          <p:nvPr/>
        </p:nvSpPr>
        <p:spPr>
          <a:xfrm>
            <a:off x="2840813" y="4754962"/>
            <a:ext cx="6776062" cy="1859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77620709-43BA-7D85-6664-123D2769F4D9}"/>
              </a:ext>
            </a:extLst>
          </p:cNvPr>
          <p:cNvSpPr txBox="1"/>
          <p:nvPr/>
        </p:nvSpPr>
        <p:spPr>
          <a:xfrm>
            <a:off x="3241368" y="4754962"/>
            <a:ext cx="6037932" cy="2031325"/>
          </a:xfrm>
          <a:prstGeom prst="rect">
            <a:avLst/>
          </a:prstGeom>
          <a:noFill/>
        </p:spPr>
        <p:txBody>
          <a:bodyPr wrap="square" rtlCol="0">
            <a:spAutoFit/>
          </a:bodyPr>
          <a:lstStyle/>
          <a:p>
            <a:pPr algn="ctr"/>
            <a:r>
              <a:rPr lang="it-IT" b="1" dirty="0">
                <a:solidFill>
                  <a:schemeClr val="bg1"/>
                </a:solidFill>
              </a:rPr>
              <a:t>Strategie di comunicazione: out/in</a:t>
            </a:r>
          </a:p>
          <a:p>
            <a:endParaRPr lang="it-IT" b="1" dirty="0">
              <a:solidFill>
                <a:schemeClr val="bg1"/>
              </a:solidFill>
            </a:endParaRPr>
          </a:p>
          <a:p>
            <a:r>
              <a:rPr lang="it-IT" b="1" dirty="0">
                <a:solidFill>
                  <a:schemeClr val="bg1"/>
                </a:solidFill>
              </a:rPr>
              <a:t>- sito </a:t>
            </a:r>
            <a:r>
              <a:rPr lang="it-IT" b="1" dirty="0" err="1">
                <a:solidFill>
                  <a:schemeClr val="bg1"/>
                </a:solidFill>
              </a:rPr>
              <a:t>WEB:https</a:t>
            </a:r>
            <a:r>
              <a:rPr lang="it-IT" b="1" dirty="0">
                <a:solidFill>
                  <a:schemeClr val="bg1"/>
                </a:solidFill>
              </a:rPr>
              <a:t>://</a:t>
            </a:r>
            <a:r>
              <a:rPr lang="it-IT" b="1" dirty="0" err="1">
                <a:solidFill>
                  <a:schemeClr val="bg1"/>
                </a:solidFill>
              </a:rPr>
              <a:t>web.infn.it</a:t>
            </a:r>
            <a:r>
              <a:rPr lang="it-IT" b="1" dirty="0">
                <a:solidFill>
                  <a:schemeClr val="bg1"/>
                </a:solidFill>
              </a:rPr>
              <a:t>/RNRT-</a:t>
            </a:r>
            <a:r>
              <a:rPr lang="it-IT" b="1" dirty="0" err="1">
                <a:solidFill>
                  <a:schemeClr val="bg1"/>
                </a:solidFill>
              </a:rPr>
              <a:t>dev</a:t>
            </a:r>
            <a:r>
              <a:rPr lang="it-IT" b="1" dirty="0">
                <a:solidFill>
                  <a:schemeClr val="bg1"/>
                </a:solidFill>
              </a:rPr>
              <a:t>/</a:t>
            </a:r>
            <a:r>
              <a:rPr lang="it-IT" b="1" dirty="0" err="1">
                <a:solidFill>
                  <a:schemeClr val="bg1"/>
                </a:solidFill>
              </a:rPr>
              <a:t>index.php</a:t>
            </a:r>
            <a:endParaRPr lang="it-IT" b="1" dirty="0">
              <a:solidFill>
                <a:schemeClr val="bg1"/>
              </a:solidFill>
            </a:endParaRPr>
          </a:p>
          <a:p>
            <a:r>
              <a:rPr lang="it-IT" b="1" dirty="0">
                <a:solidFill>
                  <a:schemeClr val="bg1"/>
                </a:solidFill>
              </a:rPr>
              <a:t>- e-mail</a:t>
            </a:r>
          </a:p>
          <a:p>
            <a:r>
              <a:rPr lang="it-IT" b="1" dirty="0">
                <a:solidFill>
                  <a:schemeClr val="bg1"/>
                </a:solidFill>
              </a:rPr>
              <a:t>- gruppo TEAMS</a:t>
            </a:r>
          </a:p>
          <a:p>
            <a:r>
              <a:rPr lang="it-IT" b="1" dirty="0">
                <a:solidFill>
                  <a:schemeClr val="bg1"/>
                </a:solidFill>
              </a:rPr>
              <a:t>- Varie </a:t>
            </a:r>
          </a:p>
          <a:p>
            <a:endParaRPr lang="it-IT" b="1" dirty="0">
              <a:solidFill>
                <a:schemeClr val="bg1"/>
              </a:solidFill>
            </a:endParaRPr>
          </a:p>
        </p:txBody>
      </p:sp>
    </p:spTree>
    <p:extLst>
      <p:ext uri="{BB962C8B-B14F-4D97-AF65-F5344CB8AC3E}">
        <p14:creationId xmlns:p14="http://schemas.microsoft.com/office/powerpoint/2010/main" val="366524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510139B-BA04-48B3-FB68-079011FA946E}"/>
              </a:ext>
            </a:extLst>
          </p:cNvPr>
          <p:cNvPicPr>
            <a:picLocks noChangeAspect="1"/>
          </p:cNvPicPr>
          <p:nvPr/>
        </p:nvPicPr>
        <p:blipFill>
          <a:blip r:embed="rId2"/>
          <a:stretch>
            <a:fillRect/>
          </a:stretch>
        </p:blipFill>
        <p:spPr>
          <a:xfrm>
            <a:off x="321030" y="945593"/>
            <a:ext cx="4844463" cy="5680710"/>
          </a:xfrm>
          <a:prstGeom prst="rect">
            <a:avLst/>
          </a:prstGeom>
        </p:spPr>
      </p:pic>
      <p:pic>
        <p:nvPicPr>
          <p:cNvPr id="4" name="Immagine 3">
            <a:extLst>
              <a:ext uri="{FF2B5EF4-FFF2-40B4-BE49-F238E27FC236}">
                <a16:creationId xmlns:a16="http://schemas.microsoft.com/office/drawing/2014/main" id="{75FA5CD7-88E0-F437-3698-45172B896870}"/>
              </a:ext>
            </a:extLst>
          </p:cNvPr>
          <p:cNvPicPr>
            <a:picLocks noChangeAspect="1"/>
          </p:cNvPicPr>
          <p:nvPr/>
        </p:nvPicPr>
        <p:blipFill>
          <a:blip r:embed="rId3"/>
          <a:stretch>
            <a:fillRect/>
          </a:stretch>
        </p:blipFill>
        <p:spPr>
          <a:xfrm>
            <a:off x="1505" y="69468"/>
            <a:ext cx="1306302" cy="458460"/>
          </a:xfrm>
          <a:prstGeom prst="rect">
            <a:avLst/>
          </a:prstGeom>
        </p:spPr>
      </p:pic>
      <p:pic>
        <p:nvPicPr>
          <p:cNvPr id="5" name="Immagine 4">
            <a:extLst>
              <a:ext uri="{FF2B5EF4-FFF2-40B4-BE49-F238E27FC236}">
                <a16:creationId xmlns:a16="http://schemas.microsoft.com/office/drawing/2014/main" id="{6E4B515E-B323-00DC-6C12-970F767E7A71}"/>
              </a:ext>
            </a:extLst>
          </p:cNvPr>
          <p:cNvPicPr>
            <a:picLocks noChangeAspect="1"/>
          </p:cNvPicPr>
          <p:nvPr/>
        </p:nvPicPr>
        <p:blipFill>
          <a:blip r:embed="rId3"/>
          <a:stretch>
            <a:fillRect/>
          </a:stretch>
        </p:blipFill>
        <p:spPr>
          <a:xfrm>
            <a:off x="10700649" y="202344"/>
            <a:ext cx="1306302" cy="458460"/>
          </a:xfrm>
          <a:prstGeom prst="rect">
            <a:avLst/>
          </a:prstGeom>
        </p:spPr>
      </p:pic>
      <p:sp>
        <p:nvSpPr>
          <p:cNvPr id="6" name="Titolo 1">
            <a:extLst>
              <a:ext uri="{FF2B5EF4-FFF2-40B4-BE49-F238E27FC236}">
                <a16:creationId xmlns:a16="http://schemas.microsoft.com/office/drawing/2014/main" id="{DB5C6CE1-41A9-F2C2-360F-F2F0C0DD5E54}"/>
              </a:ext>
            </a:extLst>
          </p:cNvPr>
          <p:cNvSpPr txBox="1">
            <a:spLocks/>
          </p:cNvSpPr>
          <p:nvPr/>
        </p:nvSpPr>
        <p:spPr>
          <a:xfrm>
            <a:off x="3256156" y="-63541"/>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0000FF"/>
                </a:solidFill>
              </a:rPr>
              <a:t>Assemblea R&amp;T  LNS </a:t>
            </a:r>
          </a:p>
          <a:p>
            <a:r>
              <a:rPr lang="it-IT" sz="3600" b="1" dirty="0">
                <a:solidFill>
                  <a:srgbClr val="0000FF"/>
                </a:solidFill>
              </a:rPr>
              <a:t>                </a:t>
            </a:r>
            <a:r>
              <a:rPr lang="it-IT" sz="2000" b="1" dirty="0">
                <a:solidFill>
                  <a:srgbClr val="0000FF"/>
                </a:solidFill>
                <a:latin typeface="+mn-lt"/>
              </a:rPr>
              <a:t>Agenda 5-6 Giugno 2024</a:t>
            </a:r>
          </a:p>
          <a:p>
            <a:r>
              <a:rPr lang="it-IT" sz="3600" b="1" dirty="0">
                <a:solidFill>
                  <a:srgbClr val="0000FF"/>
                </a:solidFill>
              </a:rPr>
              <a:t> </a:t>
            </a:r>
            <a:br>
              <a:rPr lang="it-IT" sz="3600" b="1" dirty="0">
                <a:solidFill>
                  <a:srgbClr val="0070C0"/>
                </a:solidFill>
              </a:rPr>
            </a:br>
            <a:endParaRPr lang="it-IT" sz="3600" b="1" dirty="0">
              <a:solidFill>
                <a:srgbClr val="0070C0"/>
              </a:solidFill>
            </a:endParaRPr>
          </a:p>
        </p:txBody>
      </p:sp>
      <p:pic>
        <p:nvPicPr>
          <p:cNvPr id="7" name="Immagine 6">
            <a:extLst>
              <a:ext uri="{FF2B5EF4-FFF2-40B4-BE49-F238E27FC236}">
                <a16:creationId xmlns:a16="http://schemas.microsoft.com/office/drawing/2014/main" id="{1AE35DBE-666C-5E34-3AB7-AE900F027D1C}"/>
              </a:ext>
            </a:extLst>
          </p:cNvPr>
          <p:cNvPicPr>
            <a:picLocks noChangeAspect="1"/>
          </p:cNvPicPr>
          <p:nvPr/>
        </p:nvPicPr>
        <p:blipFill>
          <a:blip r:embed="rId4"/>
          <a:stretch>
            <a:fillRect/>
          </a:stretch>
        </p:blipFill>
        <p:spPr>
          <a:xfrm>
            <a:off x="5508270" y="1107822"/>
            <a:ext cx="6362700" cy="4292600"/>
          </a:xfrm>
          <a:prstGeom prst="rect">
            <a:avLst/>
          </a:prstGeom>
        </p:spPr>
      </p:pic>
      <p:sp>
        <p:nvSpPr>
          <p:cNvPr id="8" name="CasellaDiTesto 7">
            <a:extLst>
              <a:ext uri="{FF2B5EF4-FFF2-40B4-BE49-F238E27FC236}">
                <a16:creationId xmlns:a16="http://schemas.microsoft.com/office/drawing/2014/main" id="{04A66D00-3531-D7B7-9AA3-644C421EAD01}"/>
              </a:ext>
            </a:extLst>
          </p:cNvPr>
          <p:cNvSpPr txBox="1"/>
          <p:nvPr/>
        </p:nvSpPr>
        <p:spPr>
          <a:xfrm>
            <a:off x="2062976" y="824468"/>
            <a:ext cx="2386361" cy="369332"/>
          </a:xfrm>
          <a:prstGeom prst="rect">
            <a:avLst/>
          </a:prstGeom>
          <a:noFill/>
        </p:spPr>
        <p:txBody>
          <a:bodyPr wrap="square" rtlCol="0">
            <a:spAutoFit/>
          </a:bodyPr>
          <a:lstStyle/>
          <a:p>
            <a:r>
              <a:rPr lang="it-IT" b="1" dirty="0">
                <a:solidFill>
                  <a:srgbClr val="0000FF"/>
                </a:solidFill>
              </a:rPr>
              <a:t>5 Giugno</a:t>
            </a:r>
          </a:p>
        </p:txBody>
      </p:sp>
      <p:sp>
        <p:nvSpPr>
          <p:cNvPr id="9" name="CasellaDiTesto 8">
            <a:extLst>
              <a:ext uri="{FF2B5EF4-FFF2-40B4-BE49-F238E27FC236}">
                <a16:creationId xmlns:a16="http://schemas.microsoft.com/office/drawing/2014/main" id="{5240C338-CF3E-791D-2CA9-31AA4AC6055D}"/>
              </a:ext>
            </a:extLst>
          </p:cNvPr>
          <p:cNvSpPr txBox="1"/>
          <p:nvPr/>
        </p:nvSpPr>
        <p:spPr>
          <a:xfrm>
            <a:off x="8457394" y="760927"/>
            <a:ext cx="2386361" cy="369332"/>
          </a:xfrm>
          <a:prstGeom prst="rect">
            <a:avLst/>
          </a:prstGeom>
          <a:noFill/>
        </p:spPr>
        <p:txBody>
          <a:bodyPr wrap="square" rtlCol="0">
            <a:spAutoFit/>
          </a:bodyPr>
          <a:lstStyle/>
          <a:p>
            <a:r>
              <a:rPr lang="it-IT" b="1" dirty="0">
                <a:solidFill>
                  <a:srgbClr val="0000FF"/>
                </a:solidFill>
              </a:rPr>
              <a:t>6 Giugno</a:t>
            </a:r>
          </a:p>
        </p:txBody>
      </p:sp>
    </p:spTree>
    <p:extLst>
      <p:ext uri="{BB962C8B-B14F-4D97-AF65-F5344CB8AC3E}">
        <p14:creationId xmlns:p14="http://schemas.microsoft.com/office/powerpoint/2010/main" val="57724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A4B549F-1B0D-4983-F54C-A748ACF87ED6}"/>
              </a:ext>
            </a:extLst>
          </p:cNvPr>
          <p:cNvSpPr>
            <a:spLocks noGrp="1"/>
          </p:cNvSpPr>
          <p:nvPr>
            <p:ph idx="1"/>
          </p:nvPr>
        </p:nvSpPr>
        <p:spPr>
          <a:xfrm>
            <a:off x="693234" y="858644"/>
            <a:ext cx="10515600" cy="4972631"/>
          </a:xfrm>
        </p:spPr>
        <p:txBody>
          <a:bodyPr>
            <a:normAutofit/>
          </a:bodyPr>
          <a:lstStyle/>
          <a:p>
            <a:pPr marL="0" indent="0" algn="ctr">
              <a:buNone/>
            </a:pPr>
            <a:endParaRPr lang="it-IT" sz="2400" b="1"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it-IT" sz="2400" b="1" dirty="0">
              <a:solidFill>
                <a:srgbClr val="0070C0"/>
              </a:solidFill>
              <a:latin typeface="Times New Roman" panose="02020603050405020304" pitchFamily="18" charset="0"/>
              <a:cs typeface="Times New Roman" panose="02020603050405020304" pitchFamily="18" charset="0"/>
            </a:endParaRPr>
          </a:p>
          <a:p>
            <a:pPr marL="0" indent="0">
              <a:buNone/>
            </a:pPr>
            <a:endParaRPr lang="it-IT" sz="2400" b="1" dirty="0">
              <a:solidFill>
                <a:srgbClr val="0070C0"/>
              </a:solidFill>
              <a:latin typeface="Times New Roman" panose="02020603050405020304" pitchFamily="18" charset="0"/>
              <a:cs typeface="Times New Roman" panose="02020603050405020304" pitchFamily="18" charset="0"/>
            </a:endParaRPr>
          </a:p>
          <a:p>
            <a:pPr marL="0" indent="0">
              <a:buNone/>
            </a:pPr>
            <a:endParaRPr lang="it-IT" sz="2400" b="1" dirty="0">
              <a:solidFill>
                <a:srgbClr val="0070C0"/>
              </a:solidFill>
              <a:latin typeface="Times New Roman" panose="02020603050405020304" pitchFamily="18" charset="0"/>
              <a:cs typeface="Times New Roman" panose="02020603050405020304" pitchFamily="18" charset="0"/>
            </a:endParaRPr>
          </a:p>
          <a:p>
            <a:pPr marL="0" indent="0">
              <a:buNone/>
            </a:pPr>
            <a:endParaRPr lang="it-IT" sz="2400" b="1" dirty="0">
              <a:solidFill>
                <a:srgbClr val="0070C0"/>
              </a:solidFill>
              <a:latin typeface="Times New Roman" panose="02020603050405020304" pitchFamily="18" charset="0"/>
              <a:cs typeface="Times New Roman" panose="02020603050405020304" pitchFamily="18" charset="0"/>
            </a:endParaRPr>
          </a:p>
          <a:p>
            <a:pPr marL="0" indent="0">
              <a:buNone/>
            </a:pPr>
            <a:endParaRPr lang="it-IT" sz="2400" b="1" dirty="0">
              <a:solidFill>
                <a:srgbClr val="0070C0"/>
              </a:solidFill>
              <a:latin typeface="Times New Roman" panose="02020603050405020304" pitchFamily="18" charset="0"/>
              <a:cs typeface="Times New Roman" panose="02020603050405020304" pitchFamily="18" charset="0"/>
            </a:endParaRPr>
          </a:p>
          <a:p>
            <a:pPr marL="0" indent="0">
              <a:buNone/>
            </a:pPr>
            <a:endParaRPr lang="it-IT" sz="2400" b="1" dirty="0">
              <a:solidFill>
                <a:srgbClr val="0070C0"/>
              </a:solidFill>
              <a:latin typeface="Times New Roman" panose="02020603050405020304" pitchFamily="18" charset="0"/>
              <a:cs typeface="Times New Roman" panose="02020603050405020304" pitchFamily="18" charset="0"/>
            </a:endParaRPr>
          </a:p>
          <a:p>
            <a:pPr marL="0" indent="0">
              <a:buNone/>
            </a:pPr>
            <a:endParaRPr lang="it-IT" sz="1800" b="1" dirty="0">
              <a:solidFill>
                <a:srgbClr val="0070C0"/>
              </a:solidFill>
              <a:latin typeface="Times New Roman" panose="02020603050405020304" pitchFamily="18" charset="0"/>
              <a:cs typeface="Times New Roman" panose="02020603050405020304" pitchFamily="18" charset="0"/>
            </a:endParaRPr>
          </a:p>
          <a:p>
            <a:pPr marL="0" indent="0">
              <a:buNone/>
            </a:pPr>
            <a:endParaRPr lang="it-IT" sz="1800"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it-IT" sz="6000" b="1" dirty="0">
                <a:solidFill>
                  <a:srgbClr val="0000FF"/>
                </a:solidFill>
              </a:rPr>
              <a:t>GRAZIE !</a:t>
            </a:r>
          </a:p>
        </p:txBody>
      </p:sp>
      <p:pic>
        <p:nvPicPr>
          <p:cNvPr id="4" name="Immagine 3">
            <a:extLst>
              <a:ext uri="{FF2B5EF4-FFF2-40B4-BE49-F238E27FC236}">
                <a16:creationId xmlns:a16="http://schemas.microsoft.com/office/drawing/2014/main" id="{531D7DDC-8F95-FA7D-1CEA-970F1B53BE5B}"/>
              </a:ext>
            </a:extLst>
          </p:cNvPr>
          <p:cNvPicPr>
            <a:picLocks noChangeAspect="1"/>
          </p:cNvPicPr>
          <p:nvPr/>
        </p:nvPicPr>
        <p:blipFill>
          <a:blip r:embed="rId2"/>
          <a:stretch>
            <a:fillRect/>
          </a:stretch>
        </p:blipFill>
        <p:spPr>
          <a:xfrm>
            <a:off x="165848" y="127952"/>
            <a:ext cx="1344703" cy="523625"/>
          </a:xfrm>
          <a:prstGeom prst="rect">
            <a:avLst/>
          </a:prstGeom>
        </p:spPr>
      </p:pic>
      <p:pic>
        <p:nvPicPr>
          <p:cNvPr id="5" name="Immagine 4">
            <a:extLst>
              <a:ext uri="{FF2B5EF4-FFF2-40B4-BE49-F238E27FC236}">
                <a16:creationId xmlns:a16="http://schemas.microsoft.com/office/drawing/2014/main" id="{B6EF56AD-E1A6-88B6-5B2B-F1D7D2F534BF}"/>
              </a:ext>
            </a:extLst>
          </p:cNvPr>
          <p:cNvPicPr>
            <a:picLocks noChangeAspect="1"/>
          </p:cNvPicPr>
          <p:nvPr/>
        </p:nvPicPr>
        <p:blipFill>
          <a:blip r:embed="rId2"/>
          <a:stretch>
            <a:fillRect/>
          </a:stretch>
        </p:blipFill>
        <p:spPr>
          <a:xfrm>
            <a:off x="10758488" y="108550"/>
            <a:ext cx="1197573" cy="602752"/>
          </a:xfrm>
          <a:prstGeom prst="rect">
            <a:avLst/>
          </a:prstGeom>
        </p:spPr>
      </p:pic>
      <p:sp>
        <p:nvSpPr>
          <p:cNvPr id="6" name="CasellaDiTesto 5">
            <a:extLst>
              <a:ext uri="{FF2B5EF4-FFF2-40B4-BE49-F238E27FC236}">
                <a16:creationId xmlns:a16="http://schemas.microsoft.com/office/drawing/2014/main" id="{53DEDF34-DF77-5C89-B46E-BA0A10459B22}"/>
              </a:ext>
            </a:extLst>
          </p:cNvPr>
          <p:cNvSpPr txBox="1"/>
          <p:nvPr/>
        </p:nvSpPr>
        <p:spPr>
          <a:xfrm>
            <a:off x="2017440" y="6440931"/>
            <a:ext cx="7621859" cy="369332"/>
          </a:xfrm>
          <a:prstGeom prst="rect">
            <a:avLst/>
          </a:prstGeom>
          <a:noFill/>
        </p:spPr>
        <p:txBody>
          <a:bodyPr wrap="square">
            <a:spAutoFit/>
          </a:bodyPr>
          <a:lstStyle/>
          <a:p>
            <a:pPr algn="ctr"/>
            <a:r>
              <a:rPr lang="it-IT" i="1" dirty="0">
                <a:solidFill>
                  <a:srgbClr val="0000FF"/>
                </a:solidFill>
              </a:rPr>
              <a:t>Clementina </a:t>
            </a:r>
            <a:r>
              <a:rPr lang="it-IT" i="1" dirty="0" err="1">
                <a:solidFill>
                  <a:srgbClr val="0000FF"/>
                </a:solidFill>
              </a:rPr>
              <a:t>Agodi</a:t>
            </a:r>
            <a:r>
              <a:rPr lang="it-IT" i="1" dirty="0">
                <a:solidFill>
                  <a:srgbClr val="0000FF"/>
                </a:solidFill>
              </a:rPr>
              <a:t>   -  Catania  @ LNS  5 - 6  Giugno   2024</a:t>
            </a:r>
          </a:p>
        </p:txBody>
      </p:sp>
      <p:grpSp>
        <p:nvGrpSpPr>
          <p:cNvPr id="2" name="Gruppo 1">
            <a:extLst>
              <a:ext uri="{FF2B5EF4-FFF2-40B4-BE49-F238E27FC236}">
                <a16:creationId xmlns:a16="http://schemas.microsoft.com/office/drawing/2014/main" id="{B7416C4E-C8CC-59AA-E4AF-CEF50B9B5E64}"/>
              </a:ext>
            </a:extLst>
          </p:cNvPr>
          <p:cNvGrpSpPr/>
          <p:nvPr/>
        </p:nvGrpSpPr>
        <p:grpSpPr>
          <a:xfrm>
            <a:off x="3133494" y="651577"/>
            <a:ext cx="5502672" cy="3915392"/>
            <a:chOff x="85447" y="1288654"/>
            <a:chExt cx="3837937" cy="2292748"/>
          </a:xfrm>
        </p:grpSpPr>
        <p:pic>
          <p:nvPicPr>
            <p:cNvPr id="7" name="Immagine 6">
              <a:extLst>
                <a:ext uri="{FF2B5EF4-FFF2-40B4-BE49-F238E27FC236}">
                  <a16:creationId xmlns:a16="http://schemas.microsoft.com/office/drawing/2014/main" id="{5A77901C-5068-0B5E-5528-7665FB0902E8}"/>
                </a:ext>
              </a:extLst>
            </p:cNvPr>
            <p:cNvPicPr>
              <a:picLocks noChangeAspect="1"/>
            </p:cNvPicPr>
            <p:nvPr/>
          </p:nvPicPr>
          <p:blipFill>
            <a:blip r:embed="rId3"/>
            <a:stretch>
              <a:fillRect/>
            </a:stretch>
          </p:blipFill>
          <p:spPr>
            <a:xfrm>
              <a:off x="1001885" y="1932216"/>
              <a:ext cx="2921499" cy="1649186"/>
            </a:xfrm>
            <a:prstGeom prst="rect">
              <a:avLst/>
            </a:prstGeom>
          </p:spPr>
        </p:pic>
        <p:grpSp>
          <p:nvGrpSpPr>
            <p:cNvPr id="8" name="Gruppo 7">
              <a:extLst>
                <a:ext uri="{FF2B5EF4-FFF2-40B4-BE49-F238E27FC236}">
                  <a16:creationId xmlns:a16="http://schemas.microsoft.com/office/drawing/2014/main" id="{6E6851B0-37AB-CB73-7B93-884E7D2D67B9}"/>
                </a:ext>
              </a:extLst>
            </p:cNvPr>
            <p:cNvGrpSpPr/>
            <p:nvPr/>
          </p:nvGrpSpPr>
          <p:grpSpPr>
            <a:xfrm>
              <a:off x="85447" y="1288654"/>
              <a:ext cx="3399321" cy="2052661"/>
              <a:chOff x="-69430" y="688762"/>
              <a:chExt cx="9991352" cy="5439083"/>
            </a:xfrm>
          </p:grpSpPr>
          <p:sp>
            <p:nvSpPr>
              <p:cNvPr id="9" name="Titolo 1">
                <a:extLst>
                  <a:ext uri="{FF2B5EF4-FFF2-40B4-BE49-F238E27FC236}">
                    <a16:creationId xmlns:a16="http://schemas.microsoft.com/office/drawing/2014/main" id="{5FC19CAF-AD9A-B7FE-70A8-143492EDEBA7}"/>
                  </a:ext>
                </a:extLst>
              </p:cNvPr>
              <p:cNvSpPr txBox="1">
                <a:spLocks/>
              </p:cNvSpPr>
              <p:nvPr/>
            </p:nvSpPr>
            <p:spPr>
              <a:xfrm>
                <a:off x="230615" y="2060888"/>
                <a:ext cx="3962243" cy="1153733"/>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endParaRPr lang="it-IT" sz="3200" dirty="0">
                  <a:solidFill>
                    <a:srgbClr val="283651"/>
                  </a:solidFill>
                  <a:latin typeface="+mn-lt"/>
                </a:endParaRPr>
              </a:p>
            </p:txBody>
          </p:sp>
          <p:pic>
            <p:nvPicPr>
              <p:cNvPr id="10" name="Picture 2">
                <a:extLst>
                  <a:ext uri="{FF2B5EF4-FFF2-40B4-BE49-F238E27FC236}">
                    <a16:creationId xmlns:a16="http://schemas.microsoft.com/office/drawing/2014/main" id="{B1903D8A-6940-8A67-9975-DDC8CF33D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0" y="688919"/>
                <a:ext cx="4433951" cy="295596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ttore 1 10">
                <a:extLst>
                  <a:ext uri="{FF2B5EF4-FFF2-40B4-BE49-F238E27FC236}">
                    <a16:creationId xmlns:a16="http://schemas.microsoft.com/office/drawing/2014/main" id="{2426D089-3CE6-9803-D8CD-A40CA23F42E1}"/>
                  </a:ext>
                </a:extLst>
              </p:cNvPr>
              <p:cNvCxnSpPr/>
              <p:nvPr/>
            </p:nvCxnSpPr>
            <p:spPr>
              <a:xfrm>
                <a:off x="4380931" y="688762"/>
                <a:ext cx="5540991" cy="5439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1 11">
                <a:extLst>
                  <a:ext uri="{FF2B5EF4-FFF2-40B4-BE49-F238E27FC236}">
                    <a16:creationId xmlns:a16="http://schemas.microsoft.com/office/drawing/2014/main" id="{79D5394F-2475-AFF3-C3E3-AFC03440E868}"/>
                  </a:ext>
                </a:extLst>
              </p:cNvPr>
              <p:cNvCxnSpPr>
                <a:cxnSpLocks/>
              </p:cNvCxnSpPr>
              <p:nvPr/>
            </p:nvCxnSpPr>
            <p:spPr>
              <a:xfrm>
                <a:off x="4364521" y="3644886"/>
                <a:ext cx="5557401" cy="24829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1 12">
                <a:extLst>
                  <a:ext uri="{FF2B5EF4-FFF2-40B4-BE49-F238E27FC236}">
                    <a16:creationId xmlns:a16="http://schemas.microsoft.com/office/drawing/2014/main" id="{92C31964-8FDA-FA51-64E4-0C4532A1748F}"/>
                  </a:ext>
                </a:extLst>
              </p:cNvPr>
              <p:cNvCxnSpPr/>
              <p:nvPr/>
            </p:nvCxnSpPr>
            <p:spPr>
              <a:xfrm>
                <a:off x="0" y="3644886"/>
                <a:ext cx="9921922" cy="24829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1051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D880FF-DE72-053C-4595-0C4D82C9E00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9F7C1DD-F9D7-6D78-B116-4AC2D2CE1501}"/>
              </a:ext>
            </a:extLst>
          </p:cNvPr>
          <p:cNvSpPr>
            <a:spLocks noGrp="1"/>
          </p:cNvSpPr>
          <p:nvPr>
            <p:ph idx="1"/>
          </p:nvPr>
        </p:nvSpPr>
        <p:spPr/>
        <p:txBody>
          <a:bodyPr/>
          <a:lstStyle/>
          <a:p>
            <a:pPr marL="0" indent="0">
              <a:buNone/>
            </a:pPr>
            <a:r>
              <a:rPr lang="it-IT" dirty="0"/>
              <a:t>                                                           </a:t>
            </a:r>
            <a:r>
              <a:rPr lang="it-IT" b="1" dirty="0">
                <a:solidFill>
                  <a:srgbClr val="0000FF"/>
                </a:solidFill>
              </a:rPr>
              <a:t>SPARE</a:t>
            </a:r>
          </a:p>
        </p:txBody>
      </p:sp>
    </p:spTree>
    <p:extLst>
      <p:ext uri="{BB962C8B-B14F-4D97-AF65-F5344CB8AC3E}">
        <p14:creationId xmlns:p14="http://schemas.microsoft.com/office/powerpoint/2010/main" val="40875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425F1-85AC-3872-BD6A-EE37448E30C0}"/>
              </a:ext>
            </a:extLst>
          </p:cNvPr>
          <p:cNvSpPr>
            <a:spLocks noGrp="1"/>
          </p:cNvSpPr>
          <p:nvPr>
            <p:ph type="title"/>
          </p:nvPr>
        </p:nvSpPr>
        <p:spPr>
          <a:xfrm>
            <a:off x="4074667" y="-317820"/>
            <a:ext cx="12308353" cy="1325563"/>
          </a:xfrm>
        </p:spPr>
        <p:txBody>
          <a:bodyPr>
            <a:normAutofit/>
          </a:bodyPr>
          <a:lstStyle/>
          <a:p>
            <a:r>
              <a:rPr lang="it-IT" sz="3600" b="1" dirty="0">
                <a:solidFill>
                  <a:srgbClr val="0000FF"/>
                </a:solidFill>
                <a:highlight>
                  <a:srgbClr val="FFFFFF"/>
                </a:highlight>
                <a:latin typeface="Calibri" panose="020F0502020204030204" pitchFamily="34" charset="0"/>
                <a:cs typeface="Calibri" panose="020F0502020204030204" pitchFamily="34" charset="0"/>
              </a:rPr>
              <a:t>La Rappresentanza</a:t>
            </a:r>
          </a:p>
        </p:txBody>
      </p:sp>
      <p:sp>
        <p:nvSpPr>
          <p:cNvPr id="4" name="Interruzione 3">
            <a:extLst>
              <a:ext uri="{FF2B5EF4-FFF2-40B4-BE49-F238E27FC236}">
                <a16:creationId xmlns:a16="http://schemas.microsoft.com/office/drawing/2014/main" id="{57F0D732-5D38-90BC-DC03-1F65DE6490A1}"/>
              </a:ext>
            </a:extLst>
          </p:cNvPr>
          <p:cNvSpPr/>
          <p:nvPr/>
        </p:nvSpPr>
        <p:spPr>
          <a:xfrm rot="5400000">
            <a:off x="-357200" y="536125"/>
            <a:ext cx="714400" cy="253313"/>
          </a:xfrm>
          <a:prstGeom prst="flowChartTerminator">
            <a:avLst/>
          </a:prstGeom>
          <a:solidFill>
            <a:srgbClr val="4597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3" name="Immagine 12" descr="Immagine che contiene Elementi grafici, Carattere, schermata, logo&#10;&#10;Descrizione generata automaticamente">
            <a:extLst>
              <a:ext uri="{FF2B5EF4-FFF2-40B4-BE49-F238E27FC236}">
                <a16:creationId xmlns:a16="http://schemas.microsoft.com/office/drawing/2014/main" id="{6C5F5540-2D99-5BF6-EB3C-0118F3C46801}"/>
              </a:ext>
            </a:extLst>
          </p:cNvPr>
          <p:cNvPicPr>
            <a:picLocks noChangeAspect="1"/>
          </p:cNvPicPr>
          <p:nvPr/>
        </p:nvPicPr>
        <p:blipFill>
          <a:blip r:embed="rId2"/>
          <a:stretch>
            <a:fillRect/>
          </a:stretch>
        </p:blipFill>
        <p:spPr>
          <a:xfrm>
            <a:off x="11220693" y="30695"/>
            <a:ext cx="968679" cy="593902"/>
          </a:xfrm>
          <a:prstGeom prst="rect">
            <a:avLst/>
          </a:prstGeom>
        </p:spPr>
      </p:pic>
      <p:grpSp>
        <p:nvGrpSpPr>
          <p:cNvPr id="14" name="Gruppo 13">
            <a:extLst>
              <a:ext uri="{FF2B5EF4-FFF2-40B4-BE49-F238E27FC236}">
                <a16:creationId xmlns:a16="http://schemas.microsoft.com/office/drawing/2014/main" id="{03683193-7E00-980E-20D7-CF4EB809F65D}"/>
              </a:ext>
            </a:extLst>
          </p:cNvPr>
          <p:cNvGrpSpPr>
            <a:grpSpLocks noGrp="1" noUngrp="1" noRot="1" noMove="1" noResize="1"/>
          </p:cNvGrpSpPr>
          <p:nvPr/>
        </p:nvGrpSpPr>
        <p:grpSpPr>
          <a:xfrm>
            <a:off x="-507102" y="-1315584"/>
            <a:ext cx="12820218" cy="9242743"/>
            <a:chOff x="-3305866" y="-1235481"/>
            <a:chExt cx="12820218" cy="9242743"/>
          </a:xfrm>
        </p:grpSpPr>
        <p:sp>
          <p:nvSpPr>
            <p:cNvPr id="15" name="Figura a mano libera 14">
              <a:extLst>
                <a:ext uri="{FF2B5EF4-FFF2-40B4-BE49-F238E27FC236}">
                  <a16:creationId xmlns:a16="http://schemas.microsoft.com/office/drawing/2014/main" id="{389EE661-C29E-7DD4-9903-6BD90E28BB66}"/>
                </a:ext>
              </a:extLst>
            </p:cNvPr>
            <p:cNvSpPr>
              <a:spLocks noGrp="1" noRot="1" noMove="1" noResize="1" noEditPoints="1" noAdjustHandles="1" noChangeArrowheads="1" noChangeShapeType="1"/>
            </p:cNvSpPr>
            <p:nvPr/>
          </p:nvSpPr>
          <p:spPr>
            <a:xfrm rot="1950079">
              <a:off x="5881551" y="-242030"/>
              <a:ext cx="3632801" cy="1114816"/>
            </a:xfrm>
            <a:custGeom>
              <a:avLst/>
              <a:gdLst>
                <a:gd name="connsiteX0" fmla="*/ 50357 w 3632801"/>
                <a:gd name="connsiteY0" fmla="*/ 964504 h 1114816"/>
                <a:gd name="connsiteX1" fmla="*/ 12779 w 3632801"/>
                <a:gd name="connsiteY1" fmla="*/ 864296 h 1114816"/>
                <a:gd name="connsiteX2" fmla="*/ 253 w 3632801"/>
                <a:gd name="connsiteY2" fmla="*/ 814191 h 1114816"/>
                <a:gd name="connsiteX3" fmla="*/ 12779 w 3632801"/>
                <a:gd name="connsiteY3" fmla="*/ 651353 h 1114816"/>
                <a:gd name="connsiteX4" fmla="*/ 75409 w 3632801"/>
                <a:gd name="connsiteY4" fmla="*/ 563671 h 1114816"/>
                <a:gd name="connsiteX5" fmla="*/ 150565 w 3632801"/>
                <a:gd name="connsiteY5" fmla="*/ 475989 h 1114816"/>
                <a:gd name="connsiteX6" fmla="*/ 238247 w 3632801"/>
                <a:gd name="connsiteY6" fmla="*/ 425885 h 1114816"/>
                <a:gd name="connsiteX7" fmla="*/ 438664 w 3632801"/>
                <a:gd name="connsiteY7" fmla="*/ 363254 h 1114816"/>
                <a:gd name="connsiteX8" fmla="*/ 689184 w 3632801"/>
                <a:gd name="connsiteY8" fmla="*/ 388307 h 1114816"/>
                <a:gd name="connsiteX9" fmla="*/ 902127 w 3632801"/>
                <a:gd name="connsiteY9" fmla="*/ 501041 h 1114816"/>
                <a:gd name="connsiteX10" fmla="*/ 1014861 w 3632801"/>
                <a:gd name="connsiteY10" fmla="*/ 663879 h 1114816"/>
                <a:gd name="connsiteX11" fmla="*/ 1039913 w 3632801"/>
                <a:gd name="connsiteY11" fmla="*/ 764087 h 1114816"/>
                <a:gd name="connsiteX12" fmla="*/ 927179 w 3632801"/>
                <a:gd name="connsiteY12" fmla="*/ 864296 h 1114816"/>
                <a:gd name="connsiteX13" fmla="*/ 852023 w 3632801"/>
                <a:gd name="connsiteY13" fmla="*/ 876822 h 1114816"/>
                <a:gd name="connsiteX14" fmla="*/ 714236 w 3632801"/>
                <a:gd name="connsiteY14" fmla="*/ 839243 h 1114816"/>
                <a:gd name="connsiteX15" fmla="*/ 701710 w 3632801"/>
                <a:gd name="connsiteY15" fmla="*/ 764087 h 1114816"/>
                <a:gd name="connsiteX16" fmla="*/ 714236 w 3632801"/>
                <a:gd name="connsiteY16" fmla="*/ 701457 h 1114816"/>
                <a:gd name="connsiteX17" fmla="*/ 814445 w 3632801"/>
                <a:gd name="connsiteY17" fmla="*/ 576197 h 1114816"/>
                <a:gd name="connsiteX18" fmla="*/ 902127 w 3632801"/>
                <a:gd name="connsiteY18" fmla="*/ 526093 h 1114816"/>
                <a:gd name="connsiteX19" fmla="*/ 1002335 w 3632801"/>
                <a:gd name="connsiteY19" fmla="*/ 488515 h 1114816"/>
                <a:gd name="connsiteX20" fmla="*/ 1152647 w 3632801"/>
                <a:gd name="connsiteY20" fmla="*/ 463463 h 1114816"/>
                <a:gd name="connsiteX21" fmla="*/ 1390642 w 3632801"/>
                <a:gd name="connsiteY21" fmla="*/ 475989 h 1114816"/>
                <a:gd name="connsiteX22" fmla="*/ 1478324 w 3632801"/>
                <a:gd name="connsiteY22" fmla="*/ 526093 h 1114816"/>
                <a:gd name="connsiteX23" fmla="*/ 1540954 w 3632801"/>
                <a:gd name="connsiteY23" fmla="*/ 588723 h 1114816"/>
                <a:gd name="connsiteX24" fmla="*/ 1603584 w 3632801"/>
                <a:gd name="connsiteY24" fmla="*/ 751561 h 1114816"/>
                <a:gd name="connsiteX25" fmla="*/ 1603584 w 3632801"/>
                <a:gd name="connsiteY25" fmla="*/ 1002082 h 1114816"/>
                <a:gd name="connsiteX26" fmla="*/ 1566006 w 3632801"/>
                <a:gd name="connsiteY26" fmla="*/ 1027134 h 1114816"/>
                <a:gd name="connsiteX27" fmla="*/ 1515902 w 3632801"/>
                <a:gd name="connsiteY27" fmla="*/ 889348 h 1114816"/>
                <a:gd name="connsiteX28" fmla="*/ 1540954 w 3632801"/>
                <a:gd name="connsiteY28" fmla="*/ 814191 h 1114816"/>
                <a:gd name="connsiteX29" fmla="*/ 1641162 w 3632801"/>
                <a:gd name="connsiteY29" fmla="*/ 676405 h 1114816"/>
                <a:gd name="connsiteX30" fmla="*/ 1854105 w 3632801"/>
                <a:gd name="connsiteY30" fmla="*/ 613775 h 1114816"/>
                <a:gd name="connsiteX31" fmla="*/ 2154730 w 3632801"/>
                <a:gd name="connsiteY31" fmla="*/ 663879 h 1114816"/>
                <a:gd name="connsiteX32" fmla="*/ 2355146 w 3632801"/>
                <a:gd name="connsiteY32" fmla="*/ 839243 h 1114816"/>
                <a:gd name="connsiteX33" fmla="*/ 2355146 w 3632801"/>
                <a:gd name="connsiteY33" fmla="*/ 1064712 h 1114816"/>
                <a:gd name="connsiteX34" fmla="*/ 2317568 w 3632801"/>
                <a:gd name="connsiteY34" fmla="*/ 1102290 h 1114816"/>
                <a:gd name="connsiteX35" fmla="*/ 2254938 w 3632801"/>
                <a:gd name="connsiteY35" fmla="*/ 1114816 h 1114816"/>
                <a:gd name="connsiteX36" fmla="*/ 2167256 w 3632801"/>
                <a:gd name="connsiteY36" fmla="*/ 1077238 h 1114816"/>
                <a:gd name="connsiteX37" fmla="*/ 2142204 w 3632801"/>
                <a:gd name="connsiteY37" fmla="*/ 1027134 h 1114816"/>
                <a:gd name="connsiteX38" fmla="*/ 2179782 w 3632801"/>
                <a:gd name="connsiteY38" fmla="*/ 889348 h 1114816"/>
                <a:gd name="connsiteX39" fmla="*/ 2405250 w 3632801"/>
                <a:gd name="connsiteY39" fmla="*/ 764087 h 1114816"/>
                <a:gd name="connsiteX40" fmla="*/ 2918817 w 3632801"/>
                <a:gd name="connsiteY40" fmla="*/ 626301 h 1114816"/>
                <a:gd name="connsiteX41" fmla="*/ 3094182 w 3632801"/>
                <a:gd name="connsiteY41" fmla="*/ 576197 h 1114816"/>
                <a:gd name="connsiteX42" fmla="*/ 3257020 w 3632801"/>
                <a:gd name="connsiteY42" fmla="*/ 538619 h 1114816"/>
                <a:gd name="connsiteX43" fmla="*/ 3382280 w 3632801"/>
                <a:gd name="connsiteY43" fmla="*/ 488515 h 1114816"/>
                <a:gd name="connsiteX44" fmla="*/ 3545119 w 3632801"/>
                <a:gd name="connsiteY44" fmla="*/ 363254 h 1114816"/>
                <a:gd name="connsiteX45" fmla="*/ 3632801 w 3632801"/>
                <a:gd name="connsiteY45" fmla="*/ 212942 h 1114816"/>
                <a:gd name="connsiteX46" fmla="*/ 3582697 w 3632801"/>
                <a:gd name="connsiteY46" fmla="*/ 12526 h 1114816"/>
                <a:gd name="connsiteX47" fmla="*/ 3557645 w 3632801"/>
                <a:gd name="connsiteY47" fmla="*/ 0 h 111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32801" h="1114816">
                  <a:moveTo>
                    <a:pt x="50357" y="964504"/>
                  </a:moveTo>
                  <a:cubicBezTo>
                    <a:pt x="37831" y="931101"/>
                    <a:pt x="24060" y="898139"/>
                    <a:pt x="12779" y="864296"/>
                  </a:cubicBezTo>
                  <a:cubicBezTo>
                    <a:pt x="7335" y="847964"/>
                    <a:pt x="253" y="831407"/>
                    <a:pt x="253" y="814191"/>
                  </a:cubicBezTo>
                  <a:cubicBezTo>
                    <a:pt x="253" y="759751"/>
                    <a:pt x="-2864" y="703497"/>
                    <a:pt x="12779" y="651353"/>
                  </a:cubicBezTo>
                  <a:cubicBezTo>
                    <a:pt x="23100" y="616950"/>
                    <a:pt x="53218" y="591914"/>
                    <a:pt x="75409" y="563671"/>
                  </a:cubicBezTo>
                  <a:cubicBezTo>
                    <a:pt x="99192" y="533402"/>
                    <a:pt x="121179" y="500854"/>
                    <a:pt x="150565" y="475989"/>
                  </a:cubicBezTo>
                  <a:cubicBezTo>
                    <a:pt x="176263" y="454245"/>
                    <a:pt x="208138" y="440939"/>
                    <a:pt x="238247" y="425885"/>
                  </a:cubicBezTo>
                  <a:cubicBezTo>
                    <a:pt x="329665" y="380176"/>
                    <a:pt x="333200" y="386691"/>
                    <a:pt x="438664" y="363254"/>
                  </a:cubicBezTo>
                  <a:cubicBezTo>
                    <a:pt x="522171" y="371605"/>
                    <a:pt x="607001" y="371304"/>
                    <a:pt x="689184" y="388307"/>
                  </a:cubicBezTo>
                  <a:cubicBezTo>
                    <a:pt x="733235" y="397421"/>
                    <a:pt x="867316" y="471203"/>
                    <a:pt x="902127" y="501041"/>
                  </a:cubicBezTo>
                  <a:cubicBezTo>
                    <a:pt x="949625" y="541754"/>
                    <a:pt x="993454" y="603941"/>
                    <a:pt x="1014861" y="663879"/>
                  </a:cubicBezTo>
                  <a:cubicBezTo>
                    <a:pt x="1026441" y="696304"/>
                    <a:pt x="1039913" y="764087"/>
                    <a:pt x="1039913" y="764087"/>
                  </a:cubicBezTo>
                  <a:cubicBezTo>
                    <a:pt x="1001767" y="814948"/>
                    <a:pt x="994470" y="836258"/>
                    <a:pt x="927179" y="864296"/>
                  </a:cubicBezTo>
                  <a:cubicBezTo>
                    <a:pt x="903735" y="874064"/>
                    <a:pt x="877075" y="872647"/>
                    <a:pt x="852023" y="876822"/>
                  </a:cubicBezTo>
                  <a:cubicBezTo>
                    <a:pt x="835677" y="875006"/>
                    <a:pt x="732249" y="887279"/>
                    <a:pt x="714236" y="839243"/>
                  </a:cubicBezTo>
                  <a:cubicBezTo>
                    <a:pt x="705318" y="815462"/>
                    <a:pt x="705885" y="789139"/>
                    <a:pt x="701710" y="764087"/>
                  </a:cubicBezTo>
                  <a:cubicBezTo>
                    <a:pt x="705885" y="743210"/>
                    <a:pt x="706329" y="721224"/>
                    <a:pt x="714236" y="701457"/>
                  </a:cubicBezTo>
                  <a:cubicBezTo>
                    <a:pt x="732471" y="655870"/>
                    <a:pt x="776477" y="604673"/>
                    <a:pt x="814445" y="576197"/>
                  </a:cubicBezTo>
                  <a:cubicBezTo>
                    <a:pt x="841375" y="556000"/>
                    <a:pt x="871623" y="540328"/>
                    <a:pt x="902127" y="526093"/>
                  </a:cubicBezTo>
                  <a:cubicBezTo>
                    <a:pt x="934454" y="511007"/>
                    <a:pt x="967726" y="497167"/>
                    <a:pt x="1002335" y="488515"/>
                  </a:cubicBezTo>
                  <a:cubicBezTo>
                    <a:pt x="1051614" y="476195"/>
                    <a:pt x="1102543" y="471814"/>
                    <a:pt x="1152647" y="463463"/>
                  </a:cubicBezTo>
                  <a:cubicBezTo>
                    <a:pt x="1231979" y="467638"/>
                    <a:pt x="1312630" y="460987"/>
                    <a:pt x="1390642" y="475989"/>
                  </a:cubicBezTo>
                  <a:cubicBezTo>
                    <a:pt x="1423699" y="482346"/>
                    <a:pt x="1451394" y="505895"/>
                    <a:pt x="1478324" y="526093"/>
                  </a:cubicBezTo>
                  <a:cubicBezTo>
                    <a:pt x="1501943" y="543807"/>
                    <a:pt x="1523589" y="564846"/>
                    <a:pt x="1540954" y="588723"/>
                  </a:cubicBezTo>
                  <a:cubicBezTo>
                    <a:pt x="1577075" y="638390"/>
                    <a:pt x="1587171" y="694116"/>
                    <a:pt x="1603584" y="751561"/>
                  </a:cubicBezTo>
                  <a:cubicBezTo>
                    <a:pt x="1614764" y="841001"/>
                    <a:pt x="1630230" y="908821"/>
                    <a:pt x="1603584" y="1002082"/>
                  </a:cubicBezTo>
                  <a:cubicBezTo>
                    <a:pt x="1599448" y="1016557"/>
                    <a:pt x="1578532" y="1018783"/>
                    <a:pt x="1566006" y="1027134"/>
                  </a:cubicBezTo>
                  <a:cubicBezTo>
                    <a:pt x="1536229" y="977506"/>
                    <a:pt x="1510661" y="952237"/>
                    <a:pt x="1515902" y="889348"/>
                  </a:cubicBezTo>
                  <a:cubicBezTo>
                    <a:pt x="1518095" y="863032"/>
                    <a:pt x="1530797" y="838567"/>
                    <a:pt x="1540954" y="814191"/>
                  </a:cubicBezTo>
                  <a:cubicBezTo>
                    <a:pt x="1565749" y="754682"/>
                    <a:pt x="1586118" y="714512"/>
                    <a:pt x="1641162" y="676405"/>
                  </a:cubicBezTo>
                  <a:cubicBezTo>
                    <a:pt x="1730841" y="614320"/>
                    <a:pt x="1749152" y="625436"/>
                    <a:pt x="1854105" y="613775"/>
                  </a:cubicBezTo>
                  <a:cubicBezTo>
                    <a:pt x="1945316" y="622067"/>
                    <a:pt x="2070224" y="627137"/>
                    <a:pt x="2154730" y="663879"/>
                  </a:cubicBezTo>
                  <a:cubicBezTo>
                    <a:pt x="2254707" y="707347"/>
                    <a:pt x="2289737" y="762932"/>
                    <a:pt x="2355146" y="839243"/>
                  </a:cubicBezTo>
                  <a:cubicBezTo>
                    <a:pt x="2384514" y="942031"/>
                    <a:pt x="2398703" y="942754"/>
                    <a:pt x="2355146" y="1064712"/>
                  </a:cubicBezTo>
                  <a:cubicBezTo>
                    <a:pt x="2349188" y="1081394"/>
                    <a:pt x="2333412" y="1094368"/>
                    <a:pt x="2317568" y="1102290"/>
                  </a:cubicBezTo>
                  <a:cubicBezTo>
                    <a:pt x="2298526" y="1111811"/>
                    <a:pt x="2275815" y="1110641"/>
                    <a:pt x="2254938" y="1114816"/>
                  </a:cubicBezTo>
                  <a:cubicBezTo>
                    <a:pt x="2223550" y="1106969"/>
                    <a:pt x="2190020" y="1104555"/>
                    <a:pt x="2167256" y="1077238"/>
                  </a:cubicBezTo>
                  <a:cubicBezTo>
                    <a:pt x="2155302" y="1062893"/>
                    <a:pt x="2150555" y="1043835"/>
                    <a:pt x="2142204" y="1027134"/>
                  </a:cubicBezTo>
                  <a:cubicBezTo>
                    <a:pt x="2154730" y="981205"/>
                    <a:pt x="2154551" y="929718"/>
                    <a:pt x="2179782" y="889348"/>
                  </a:cubicBezTo>
                  <a:cubicBezTo>
                    <a:pt x="2207170" y="845526"/>
                    <a:pt x="2377119" y="773971"/>
                    <a:pt x="2405250" y="764087"/>
                  </a:cubicBezTo>
                  <a:cubicBezTo>
                    <a:pt x="2838687" y="611799"/>
                    <a:pt x="2593282" y="704878"/>
                    <a:pt x="2918817" y="626301"/>
                  </a:cubicBezTo>
                  <a:cubicBezTo>
                    <a:pt x="2977914" y="612036"/>
                    <a:pt x="3035333" y="591454"/>
                    <a:pt x="3094182" y="576197"/>
                  </a:cubicBezTo>
                  <a:cubicBezTo>
                    <a:pt x="3148105" y="562217"/>
                    <a:pt x="3203728" y="554838"/>
                    <a:pt x="3257020" y="538619"/>
                  </a:cubicBezTo>
                  <a:cubicBezTo>
                    <a:pt x="3300041" y="525526"/>
                    <a:pt x="3341591" y="507663"/>
                    <a:pt x="3382280" y="488515"/>
                  </a:cubicBezTo>
                  <a:cubicBezTo>
                    <a:pt x="3448091" y="457545"/>
                    <a:pt x="3501554" y="423575"/>
                    <a:pt x="3545119" y="363254"/>
                  </a:cubicBezTo>
                  <a:cubicBezTo>
                    <a:pt x="3579081" y="316230"/>
                    <a:pt x="3632801" y="212942"/>
                    <a:pt x="3632801" y="212942"/>
                  </a:cubicBezTo>
                  <a:cubicBezTo>
                    <a:pt x="3623871" y="154894"/>
                    <a:pt x="3633165" y="62994"/>
                    <a:pt x="3582697" y="12526"/>
                  </a:cubicBezTo>
                  <a:cubicBezTo>
                    <a:pt x="3576095" y="5924"/>
                    <a:pt x="3565996" y="4175"/>
                    <a:pt x="3557645" y="0"/>
                  </a:cubicBezTo>
                </a:path>
              </a:pathLst>
            </a:custGeom>
            <a:ln w="19050" cap="flat" cmpd="sng" algn="ctr">
              <a:solidFill>
                <a:srgbClr val="1D2C4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it-IT" dirty="0"/>
            </a:p>
          </p:txBody>
        </p:sp>
        <p:sp>
          <p:nvSpPr>
            <p:cNvPr id="16" name="Arco 15">
              <a:extLst>
                <a:ext uri="{FF2B5EF4-FFF2-40B4-BE49-F238E27FC236}">
                  <a16:creationId xmlns:a16="http://schemas.microsoft.com/office/drawing/2014/main" id="{4C562E09-86D6-ACB2-0467-478FEDB2A83C}"/>
                </a:ext>
              </a:extLst>
            </p:cNvPr>
            <p:cNvSpPr>
              <a:spLocks noGrp="1" noRot="1" noMove="1" noResize="1" noEditPoints="1" noAdjustHandles="1" noChangeArrowheads="1" noChangeShapeType="1"/>
            </p:cNvSpPr>
            <p:nvPr/>
          </p:nvSpPr>
          <p:spPr>
            <a:xfrm rot="10800000">
              <a:off x="2116754" y="-1235481"/>
              <a:ext cx="1521912" cy="1521912"/>
            </a:xfrm>
            <a:prstGeom prst="arc">
              <a:avLst/>
            </a:prstGeom>
            <a:ln>
              <a:solidFill>
                <a:srgbClr val="00399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7" name="Arco 16">
              <a:extLst>
                <a:ext uri="{FF2B5EF4-FFF2-40B4-BE49-F238E27FC236}">
                  <a16:creationId xmlns:a16="http://schemas.microsoft.com/office/drawing/2014/main" id="{8E19C305-B96C-6CF5-1AAB-6713A49D70CB}"/>
                </a:ext>
              </a:extLst>
            </p:cNvPr>
            <p:cNvSpPr>
              <a:spLocks noGrp="1" noRot="1" noMove="1" noResize="1" noEditPoints="1" noAdjustHandles="1" noChangeArrowheads="1" noChangeShapeType="1"/>
            </p:cNvSpPr>
            <p:nvPr/>
          </p:nvSpPr>
          <p:spPr>
            <a:xfrm>
              <a:off x="-3305866" y="6356728"/>
              <a:ext cx="1521912" cy="1521912"/>
            </a:xfrm>
            <a:prstGeom prst="arc">
              <a:avLst/>
            </a:prstGeom>
            <a:ln>
              <a:solidFill>
                <a:srgbClr val="3D98A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Arco 17">
              <a:extLst>
                <a:ext uri="{FF2B5EF4-FFF2-40B4-BE49-F238E27FC236}">
                  <a16:creationId xmlns:a16="http://schemas.microsoft.com/office/drawing/2014/main" id="{6F299CA4-B421-166F-5E57-3A4A7E87788C}"/>
                </a:ext>
              </a:extLst>
            </p:cNvPr>
            <p:cNvSpPr>
              <a:spLocks noGrp="1" noRot="1" noMove="1" noResize="1" noEditPoints="1" noAdjustHandles="1" noChangeArrowheads="1" noChangeShapeType="1"/>
            </p:cNvSpPr>
            <p:nvPr/>
          </p:nvSpPr>
          <p:spPr>
            <a:xfrm rot="16200000">
              <a:off x="5495105" y="6485350"/>
              <a:ext cx="1521912" cy="1521912"/>
            </a:xfrm>
            <a:prstGeom prst="arc">
              <a:avLst/>
            </a:prstGeom>
            <a:ln w="19050" cap="flat" cmpd="sng" algn="ctr">
              <a:solidFill>
                <a:srgbClr val="FF73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it-IT" dirty="0"/>
            </a:p>
          </p:txBody>
        </p:sp>
      </p:grpSp>
      <p:sp>
        <p:nvSpPr>
          <p:cNvPr id="7" name="CasellaDiTesto 6">
            <a:extLst>
              <a:ext uri="{FF2B5EF4-FFF2-40B4-BE49-F238E27FC236}">
                <a16:creationId xmlns:a16="http://schemas.microsoft.com/office/drawing/2014/main" id="{F571ED00-22E6-2CBA-F46F-7962823BBCC0}"/>
              </a:ext>
            </a:extLst>
          </p:cNvPr>
          <p:cNvSpPr txBox="1"/>
          <p:nvPr/>
        </p:nvSpPr>
        <p:spPr>
          <a:xfrm>
            <a:off x="2596499" y="702109"/>
            <a:ext cx="9499850" cy="1015663"/>
          </a:xfrm>
          <a:prstGeom prst="rect">
            <a:avLst/>
          </a:prstGeom>
          <a:noFill/>
          <a:ln>
            <a:solidFill>
              <a:srgbClr val="1D2C4A"/>
            </a:solidFill>
          </a:ln>
        </p:spPr>
        <p:txBody>
          <a:bodyPr wrap="square" rtlCol="0">
            <a:spAutoFit/>
          </a:bodyPr>
          <a:lstStyle/>
          <a:p>
            <a:pPr marL="285750" indent="-285750">
              <a:buFont typeface="Wingdings" pitchFamily="2" charset="2"/>
              <a:buChar char="ü"/>
            </a:pPr>
            <a:r>
              <a:rPr lang="it-IT" sz="1200" b="1" dirty="0">
                <a:solidFill>
                  <a:srgbClr val="0000FF"/>
                </a:solidFill>
                <a:highlight>
                  <a:srgbClr val="FFFFFF"/>
                </a:highlight>
                <a:latin typeface="Calibri,Bold"/>
              </a:rPr>
              <a:t>Etimologia:  </a:t>
            </a:r>
            <a:r>
              <a:rPr lang="it-IT" sz="1200" dirty="0">
                <a:highlight>
                  <a:srgbClr val="FFFFFF"/>
                </a:highlight>
                <a:latin typeface="Calibri,Bold"/>
              </a:rPr>
              <a:t>Il termine </a:t>
            </a:r>
            <a:r>
              <a:rPr lang="it-IT" sz="1200" b="1" dirty="0">
                <a:solidFill>
                  <a:srgbClr val="0000FF"/>
                </a:solidFill>
                <a:highlight>
                  <a:srgbClr val="FFFFFF"/>
                </a:highlight>
                <a:latin typeface="Calibri,Bold"/>
              </a:rPr>
              <a:t>"rappresentanza" </a:t>
            </a:r>
            <a:r>
              <a:rPr lang="it-IT" sz="1200" dirty="0">
                <a:highlight>
                  <a:srgbClr val="FFFFFF"/>
                </a:highlight>
                <a:latin typeface="Calibri,Bold"/>
              </a:rPr>
              <a:t>deriva dal verbo latino arcaico re-ad-</a:t>
            </a:r>
            <a:r>
              <a:rPr lang="it-IT" sz="1200" dirty="0" err="1">
                <a:highlight>
                  <a:srgbClr val="FFFFFF"/>
                </a:highlight>
                <a:latin typeface="Calibri,Bold"/>
              </a:rPr>
              <a:t>praesentàre</a:t>
            </a:r>
            <a:r>
              <a:rPr lang="it-IT" sz="1200" dirty="0">
                <a:highlight>
                  <a:srgbClr val="FFFFFF"/>
                </a:highlight>
                <a:latin typeface="Calibri,Bold"/>
              </a:rPr>
              <a:t>, da cui il latino classico </a:t>
            </a:r>
            <a:r>
              <a:rPr lang="it-IT" sz="1200" dirty="0" err="1">
                <a:highlight>
                  <a:srgbClr val="FFFFFF"/>
                </a:highlight>
                <a:latin typeface="Calibri,Bold"/>
              </a:rPr>
              <a:t>repraesentàre</a:t>
            </a:r>
            <a:r>
              <a:rPr lang="it-IT" sz="1200" dirty="0">
                <a:highlight>
                  <a:srgbClr val="FFFFFF"/>
                </a:highlight>
                <a:latin typeface="Calibri,Bold"/>
              </a:rPr>
              <a:t>. Questo verbo è dunque composto dalla particella re ("di nuovo"), da </a:t>
            </a:r>
            <a:r>
              <a:rPr lang="it-IT" sz="1200" dirty="0" err="1">
                <a:highlight>
                  <a:srgbClr val="FFFFFF"/>
                </a:highlight>
                <a:latin typeface="Calibri,Bold"/>
              </a:rPr>
              <a:t>praesens</a:t>
            </a:r>
            <a:r>
              <a:rPr lang="it-IT" sz="1200" dirty="0">
                <a:highlight>
                  <a:srgbClr val="FFFFFF"/>
                </a:highlight>
                <a:latin typeface="Calibri,Bold"/>
              </a:rPr>
              <a:t>, accusativo </a:t>
            </a:r>
            <a:r>
              <a:rPr lang="it-IT" sz="1200" dirty="0" err="1">
                <a:highlight>
                  <a:srgbClr val="FFFFFF"/>
                </a:highlight>
                <a:latin typeface="Calibri,Bold"/>
              </a:rPr>
              <a:t>praesentem</a:t>
            </a:r>
            <a:r>
              <a:rPr lang="it-IT" sz="1200" dirty="0">
                <a:highlight>
                  <a:srgbClr val="FFFFFF"/>
                </a:highlight>
                <a:latin typeface="Calibri,Bold"/>
              </a:rPr>
              <a:t> ("presente") e dalla particella interposta ad ("a").</a:t>
            </a:r>
          </a:p>
          <a:p>
            <a:pPr marL="285750" indent="-285750">
              <a:buFont typeface="Wingdings" pitchFamily="2" charset="2"/>
              <a:buChar char="ü"/>
            </a:pPr>
            <a:r>
              <a:rPr lang="it-IT" sz="1200" b="1" dirty="0">
                <a:solidFill>
                  <a:srgbClr val="0000FF"/>
                </a:solidFill>
                <a:highlight>
                  <a:srgbClr val="FFFFFF"/>
                </a:highlight>
                <a:latin typeface="Calibri,Bold"/>
              </a:rPr>
              <a:t>Concetto</a:t>
            </a:r>
            <a:r>
              <a:rPr lang="it-IT" sz="1200" dirty="0">
                <a:highlight>
                  <a:srgbClr val="FFFFFF"/>
                </a:highlight>
                <a:latin typeface="Calibri,Bold"/>
              </a:rPr>
              <a:t> di </a:t>
            </a:r>
            <a:r>
              <a:rPr lang="it-IT" sz="1200" b="1" dirty="0">
                <a:solidFill>
                  <a:srgbClr val="0000FF"/>
                </a:solidFill>
                <a:highlight>
                  <a:srgbClr val="FFFFFF"/>
                </a:highlight>
                <a:latin typeface="Calibri,Bold"/>
              </a:rPr>
              <a:t>derivazione giuridica: </a:t>
            </a:r>
            <a:r>
              <a:rPr lang="it-IT" sz="1200" dirty="0">
                <a:highlight>
                  <a:srgbClr val="FFFFFF"/>
                </a:highlight>
                <a:latin typeface="Calibri,Bold"/>
              </a:rPr>
              <a:t>indica il </a:t>
            </a:r>
            <a:r>
              <a:rPr lang="it-IT" sz="1200" dirty="0"/>
              <a:t> fatto di rappresentare una o più altre persone, oppure gruppi, enti e organi, istituzioni e società, ossia di intervenire in vece loro e a nome loro e di assolverne le funzioni, o di agire per conto loro.</a:t>
            </a:r>
            <a:endParaRPr lang="it-IT" sz="1200" b="1" dirty="0">
              <a:solidFill>
                <a:srgbClr val="0000FF"/>
              </a:solidFill>
              <a:highlight>
                <a:srgbClr val="FFFFFF"/>
              </a:highlight>
              <a:latin typeface="Calibri,Bold"/>
            </a:endParaRPr>
          </a:p>
          <a:p>
            <a:pPr marL="285750" indent="-285750">
              <a:buFont typeface="Wingdings" pitchFamily="2" charset="2"/>
              <a:buChar char="ü"/>
            </a:pPr>
            <a:r>
              <a:rPr lang="it-IT" sz="1200" b="1" dirty="0">
                <a:solidFill>
                  <a:srgbClr val="0000FF"/>
                </a:solidFill>
                <a:highlight>
                  <a:srgbClr val="FFFFFF"/>
                </a:highlight>
                <a:latin typeface="Calibri,Bold"/>
              </a:rPr>
              <a:t>La rappresentanza è l’acquisizione di una delega.</a:t>
            </a:r>
          </a:p>
        </p:txBody>
      </p:sp>
      <p:pic>
        <p:nvPicPr>
          <p:cNvPr id="20" name="Immagine 19">
            <a:extLst>
              <a:ext uri="{FF2B5EF4-FFF2-40B4-BE49-F238E27FC236}">
                <a16:creationId xmlns:a16="http://schemas.microsoft.com/office/drawing/2014/main" id="{7CB2B5BC-50FA-85DD-65A4-8AF5A42EF32A}"/>
              </a:ext>
            </a:extLst>
          </p:cNvPr>
          <p:cNvPicPr>
            <a:picLocks noChangeAspect="1"/>
          </p:cNvPicPr>
          <p:nvPr/>
        </p:nvPicPr>
        <p:blipFill>
          <a:blip r:embed="rId3"/>
          <a:stretch>
            <a:fillRect/>
          </a:stretch>
        </p:blipFill>
        <p:spPr>
          <a:xfrm>
            <a:off x="360204" y="30695"/>
            <a:ext cx="1913299" cy="1886255"/>
          </a:xfrm>
          <a:prstGeom prst="rect">
            <a:avLst/>
          </a:prstGeom>
        </p:spPr>
      </p:pic>
      <p:sp>
        <p:nvSpPr>
          <p:cNvPr id="24" name="Titolo 1">
            <a:extLst>
              <a:ext uri="{FF2B5EF4-FFF2-40B4-BE49-F238E27FC236}">
                <a16:creationId xmlns:a16="http://schemas.microsoft.com/office/drawing/2014/main" id="{7441CE05-86DA-E61D-6ED3-6E2C6E140B56}"/>
              </a:ext>
            </a:extLst>
          </p:cNvPr>
          <p:cNvSpPr txBox="1">
            <a:spLocks/>
          </p:cNvSpPr>
          <p:nvPr/>
        </p:nvSpPr>
        <p:spPr>
          <a:xfrm>
            <a:off x="-2082092" y="1605911"/>
            <a:ext cx="10515600" cy="34492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t-IT" sz="1800" dirty="0">
              <a:solidFill>
                <a:srgbClr val="0000FF"/>
              </a:solidFill>
              <a:latin typeface="+mn-lt"/>
              <a:ea typeface="Ebrima" panose="02000000000000000000" pitchFamily="2" charset="0"/>
              <a:cs typeface="Ebrima" panose="02000000000000000000" pitchFamily="2" charset="0"/>
            </a:endParaRPr>
          </a:p>
          <a:p>
            <a:pPr algn="ctr"/>
            <a:r>
              <a:rPr lang="it-IT" sz="1800" dirty="0">
                <a:solidFill>
                  <a:srgbClr val="0000FF"/>
                </a:solidFill>
                <a:latin typeface="+mn-lt"/>
                <a:ea typeface="Ebrima" panose="02000000000000000000" pitchFamily="2" charset="0"/>
                <a:cs typeface="Ebrima" panose="02000000000000000000" pitchFamily="2" charset="0"/>
              </a:rPr>
              <a:t>Nell’</a:t>
            </a:r>
            <a:r>
              <a:rPr lang="it-IT" sz="1800" b="1" dirty="0">
                <a:solidFill>
                  <a:srgbClr val="0000FF"/>
                </a:solidFill>
                <a:latin typeface="+mn-lt"/>
                <a:ea typeface="Ebrima" panose="02000000000000000000" pitchFamily="2" charset="0"/>
                <a:cs typeface="Ebrima" panose="02000000000000000000" pitchFamily="2" charset="0"/>
              </a:rPr>
              <a:t>INFN</a:t>
            </a:r>
            <a:r>
              <a:rPr lang="it-IT" sz="1800" dirty="0">
                <a:solidFill>
                  <a:srgbClr val="0000FF"/>
                </a:solidFill>
                <a:latin typeface="+mn-lt"/>
                <a:ea typeface="Ebrima" panose="02000000000000000000" pitchFamily="2" charset="0"/>
                <a:cs typeface="Ebrima" panose="02000000000000000000" pitchFamily="2" charset="0"/>
              </a:rPr>
              <a:t> i </a:t>
            </a:r>
            <a:r>
              <a:rPr lang="it-IT" sz="1800" b="1" dirty="0">
                <a:solidFill>
                  <a:srgbClr val="0000FF"/>
                </a:solidFill>
                <a:latin typeface="+mn-lt"/>
                <a:ea typeface="Ebrima" panose="02000000000000000000" pitchFamily="2" charset="0"/>
                <a:cs typeface="Ebrima" panose="02000000000000000000" pitchFamily="2" charset="0"/>
              </a:rPr>
              <a:t>rappresentanti del personale </a:t>
            </a:r>
            <a:r>
              <a:rPr lang="it-IT" sz="1800" dirty="0">
                <a:solidFill>
                  <a:srgbClr val="0000FF"/>
                </a:solidFill>
                <a:latin typeface="+mn-lt"/>
                <a:ea typeface="Ebrima" panose="02000000000000000000" pitchFamily="2" charset="0"/>
                <a:cs typeface="Ebrima" panose="02000000000000000000" pitchFamily="2" charset="0"/>
              </a:rPr>
              <a:t>fanno parte: </a:t>
            </a:r>
          </a:p>
          <a:p>
            <a:pPr algn="ctr"/>
            <a:endParaRPr lang="it-IT" sz="1800" dirty="0">
              <a:solidFill>
                <a:srgbClr val="0000FF"/>
              </a:solidFill>
              <a:latin typeface="+mn-lt"/>
              <a:ea typeface="Ebrima" panose="02000000000000000000" pitchFamily="2" charset="0"/>
              <a:cs typeface="Ebrima" panose="02000000000000000000" pitchFamily="2" charset="0"/>
            </a:endParaRPr>
          </a:p>
          <a:p>
            <a:pPr marL="457200" indent="-457200" algn="ctr">
              <a:buFont typeface="Wingdings" pitchFamily="2" charset="2"/>
              <a:buChar char="ü"/>
            </a:pPr>
            <a:r>
              <a:rPr lang="it-IT" sz="1800" dirty="0">
                <a:solidFill>
                  <a:srgbClr val="0000FF"/>
                </a:solidFill>
                <a:latin typeface="+mn-lt"/>
                <a:ea typeface="Ebrima" panose="02000000000000000000" pitchFamily="2" charset="0"/>
                <a:cs typeface="Ebrima" panose="02000000000000000000" pitchFamily="2" charset="0"/>
              </a:rPr>
              <a:t>del Consiglio Direttivo (RN)</a:t>
            </a:r>
          </a:p>
          <a:p>
            <a:pPr marL="457200" indent="-457200" algn="ctr">
              <a:buFont typeface="Wingdings" pitchFamily="2" charset="2"/>
              <a:buChar char="ü"/>
            </a:pPr>
            <a:r>
              <a:rPr lang="it-IT" sz="1800" dirty="0">
                <a:solidFill>
                  <a:srgbClr val="0000FF"/>
                </a:solidFill>
                <a:latin typeface="+mn-lt"/>
                <a:ea typeface="Ebrima" panose="02000000000000000000" pitchFamily="2" charset="0"/>
                <a:cs typeface="Ebrima" panose="02000000000000000000" pitchFamily="2" charset="0"/>
              </a:rPr>
              <a:t>dei Consigli di Struttura (RL)</a:t>
            </a:r>
          </a:p>
          <a:p>
            <a:pPr marL="457200" indent="-457200" algn="ctr">
              <a:buFont typeface="Wingdings" pitchFamily="2" charset="2"/>
              <a:buChar char="ü"/>
            </a:pPr>
            <a:r>
              <a:rPr lang="it-IT" sz="1800" dirty="0">
                <a:solidFill>
                  <a:srgbClr val="0000FF"/>
                </a:solidFill>
                <a:latin typeface="+mn-lt"/>
                <a:ea typeface="Ebrima" panose="02000000000000000000" pitchFamily="2" charset="0"/>
                <a:cs typeface="Ebrima" panose="02000000000000000000" pitchFamily="2" charset="0"/>
              </a:rPr>
              <a:t>della Commissione Nazionale Formazione (RN)</a:t>
            </a:r>
          </a:p>
          <a:p>
            <a:pPr marL="457200" indent="-457200" algn="ctr">
              <a:buFont typeface="Wingdings" pitchFamily="2" charset="2"/>
              <a:buChar char="ü"/>
            </a:pPr>
            <a:r>
              <a:rPr lang="it-IT" sz="1800" dirty="0">
                <a:solidFill>
                  <a:srgbClr val="0000FF"/>
                </a:solidFill>
                <a:latin typeface="+mn-lt"/>
                <a:cs typeface="Ebrima" panose="02000000000000000000" pitchFamily="2" charset="0"/>
              </a:rPr>
              <a:t>del Comitato Garante del Codice Etico (RN)</a:t>
            </a:r>
          </a:p>
          <a:p>
            <a:pPr marL="457200" indent="-457200" algn="ctr">
              <a:buFont typeface="Wingdings" pitchFamily="2" charset="2"/>
              <a:buChar char="ü"/>
            </a:pPr>
            <a:r>
              <a:rPr lang="it-IT" sz="1800" dirty="0">
                <a:solidFill>
                  <a:srgbClr val="0000FF"/>
                </a:solidFill>
                <a:latin typeface="+mn-lt"/>
                <a:cs typeface="Ebrima" panose="02000000000000000000" pitchFamily="2" charset="0"/>
              </a:rPr>
              <a:t>della Commissione per il Telelavoro (RN)</a:t>
            </a:r>
          </a:p>
          <a:p>
            <a:pPr marL="457200" indent="-457200" algn="ctr">
              <a:buFont typeface="Wingdings" pitchFamily="2" charset="2"/>
              <a:buChar char="ü"/>
            </a:pPr>
            <a:endParaRPr lang="it-IT" sz="1800" dirty="0">
              <a:solidFill>
                <a:srgbClr val="0000FF"/>
              </a:solidFill>
              <a:latin typeface="+mn-lt"/>
              <a:cs typeface="Ebrima" panose="02000000000000000000" pitchFamily="2" charset="0"/>
            </a:endParaRPr>
          </a:p>
        </p:txBody>
      </p:sp>
      <p:sp>
        <p:nvSpPr>
          <p:cNvPr id="3" name="CasellaDiTesto 2">
            <a:extLst>
              <a:ext uri="{FF2B5EF4-FFF2-40B4-BE49-F238E27FC236}">
                <a16:creationId xmlns:a16="http://schemas.microsoft.com/office/drawing/2014/main" id="{780E1968-2767-E006-3B97-F12B5BA45A84}"/>
              </a:ext>
            </a:extLst>
          </p:cNvPr>
          <p:cNvSpPr txBox="1"/>
          <p:nvPr/>
        </p:nvSpPr>
        <p:spPr>
          <a:xfrm>
            <a:off x="211862" y="5164473"/>
            <a:ext cx="6274433" cy="1631216"/>
          </a:xfrm>
          <a:prstGeom prst="rect">
            <a:avLst/>
          </a:prstGeom>
          <a:noFill/>
          <a:ln w="28575">
            <a:solidFill>
              <a:srgbClr val="0000FF"/>
            </a:solidFill>
          </a:ln>
        </p:spPr>
        <p:txBody>
          <a:bodyPr wrap="square" rtlCol="0">
            <a:spAutoFit/>
          </a:bodyPr>
          <a:lstStyle/>
          <a:p>
            <a:pPr marL="285750" indent="-285750">
              <a:buFont typeface="Wingdings" pitchFamily="2" charset="2"/>
              <a:buChar char="ü"/>
            </a:pPr>
            <a:r>
              <a:rPr lang="it-IT" sz="2000" dirty="0">
                <a:solidFill>
                  <a:srgbClr val="282833"/>
                </a:solidFill>
                <a:effectLst/>
                <a:highlight>
                  <a:srgbClr val="FFFFFF"/>
                </a:highlight>
                <a:latin typeface="Calibri" panose="020F0502020204030204" pitchFamily="34" charset="0"/>
                <a:cs typeface="Calibri" panose="020F0502020204030204" pitchFamily="34" charset="0"/>
              </a:rPr>
              <a:t>1967 un Rappresentante del Personale Ricercatore </a:t>
            </a:r>
          </a:p>
          <a:p>
            <a:pPr marL="285750" indent="-285750">
              <a:buFont typeface="Wingdings" pitchFamily="2" charset="2"/>
              <a:buChar char="ü"/>
            </a:pPr>
            <a:r>
              <a:rPr lang="it-IT" sz="2000" dirty="0">
                <a:solidFill>
                  <a:srgbClr val="282833"/>
                </a:solidFill>
                <a:effectLst/>
                <a:highlight>
                  <a:srgbClr val="FFFFFF"/>
                </a:highlight>
                <a:latin typeface="Calibri" panose="020F0502020204030204" pitchFamily="34" charset="0"/>
                <a:cs typeface="Calibri" panose="020F0502020204030204" pitchFamily="34" charset="0"/>
              </a:rPr>
              <a:t>1979 un Rappresentante del Personale TA</a:t>
            </a:r>
            <a:endParaRPr lang="it-IT" sz="2000" dirty="0">
              <a:solidFill>
                <a:srgbClr val="282833"/>
              </a:solidFill>
              <a:highlight>
                <a:srgbClr val="FFFFFF"/>
              </a:highlight>
              <a:latin typeface="Calibri" panose="020F0502020204030204" pitchFamily="34" charset="0"/>
              <a:cs typeface="Calibri" panose="020F0502020204030204" pitchFamily="34" charset="0"/>
            </a:endParaRPr>
          </a:p>
          <a:p>
            <a:pPr marL="285750" indent="-285750">
              <a:buFont typeface="Wingdings" pitchFamily="2" charset="2"/>
              <a:buChar char="ü"/>
            </a:pPr>
            <a:r>
              <a:rPr lang="it-IT" sz="2000" dirty="0">
                <a:solidFill>
                  <a:srgbClr val="282833"/>
                </a:solidFill>
                <a:effectLst/>
                <a:highlight>
                  <a:srgbClr val="FFFFFF"/>
                </a:highlight>
                <a:latin typeface="Calibri" panose="020F0502020204030204" pitchFamily="34" charset="0"/>
                <a:cs typeface="Calibri" panose="020F0502020204030204" pitchFamily="34" charset="0"/>
              </a:rPr>
              <a:t>1996 il Rappresentante del Personale TA =&gt; TTA</a:t>
            </a:r>
          </a:p>
          <a:p>
            <a:pPr marL="285750" indent="-285750">
              <a:buFont typeface="Wingdings" pitchFamily="2" charset="2"/>
              <a:buChar char="ü"/>
            </a:pPr>
            <a:r>
              <a:rPr lang="it-IT" sz="2000" b="1" dirty="0">
                <a:solidFill>
                  <a:srgbClr val="282833"/>
                </a:solidFill>
                <a:effectLst/>
                <a:highlight>
                  <a:srgbClr val="FFFFFF"/>
                </a:highlight>
                <a:latin typeface="Calibri" panose="020F0502020204030204" pitchFamily="34" charset="0"/>
                <a:cs typeface="Calibri" panose="020F0502020204030204" pitchFamily="34" charset="0"/>
              </a:rPr>
              <a:t>2017</a:t>
            </a:r>
            <a:r>
              <a:rPr lang="it-IT" sz="2000" dirty="0">
                <a:solidFill>
                  <a:srgbClr val="282833"/>
                </a:solidFill>
                <a:effectLst/>
                <a:highlight>
                  <a:srgbClr val="FFFFFF"/>
                </a:highlight>
                <a:latin typeface="Calibri" panose="020F0502020204030204" pitchFamily="34" charset="0"/>
                <a:cs typeface="Calibri" panose="020F0502020204030204" pitchFamily="34" charset="0"/>
              </a:rPr>
              <a:t> per il Personale TA si ritorna al 1979 e </a:t>
            </a:r>
          </a:p>
          <a:p>
            <a:r>
              <a:rPr lang="it-IT" sz="2000" dirty="0">
                <a:solidFill>
                  <a:srgbClr val="282833"/>
                </a:solidFill>
                <a:highlight>
                  <a:srgbClr val="FFFFFF"/>
                </a:highlight>
                <a:latin typeface="Calibri" panose="020F0502020204030204" pitchFamily="34" charset="0"/>
                <a:cs typeface="Calibri" panose="020F0502020204030204" pitchFamily="34" charset="0"/>
              </a:rPr>
              <a:t>               </a:t>
            </a:r>
            <a:r>
              <a:rPr lang="it-IT" sz="2000" b="1" dirty="0">
                <a:solidFill>
                  <a:srgbClr val="282833"/>
                </a:solidFill>
                <a:effectLst/>
                <a:highlight>
                  <a:srgbClr val="FFFFFF"/>
                </a:highlight>
                <a:latin typeface="Calibri" panose="020F0502020204030204" pitchFamily="34" charset="0"/>
                <a:cs typeface="Calibri" panose="020F0502020204030204" pitchFamily="34" charset="0"/>
              </a:rPr>
              <a:t>per i R&amp;T nuova rappresentanza in comune </a:t>
            </a:r>
            <a:endParaRPr lang="it-IT" sz="2000" b="1" dirty="0">
              <a:effectLst/>
              <a:highlight>
                <a:srgbClr val="FFFFFF"/>
              </a:highlight>
              <a:latin typeface="Calibri" panose="020F0502020204030204" pitchFamily="34" charset="0"/>
              <a:cs typeface="Calibri" panose="020F0502020204030204" pitchFamily="34" charset="0"/>
            </a:endParaRPr>
          </a:p>
        </p:txBody>
      </p:sp>
      <p:grpSp>
        <p:nvGrpSpPr>
          <p:cNvPr id="9" name="Gruppo 8">
            <a:extLst>
              <a:ext uri="{FF2B5EF4-FFF2-40B4-BE49-F238E27FC236}">
                <a16:creationId xmlns:a16="http://schemas.microsoft.com/office/drawing/2014/main" id="{7EFC3518-565C-48F6-4908-0CE08F12C3B3}"/>
              </a:ext>
            </a:extLst>
          </p:cNvPr>
          <p:cNvGrpSpPr/>
          <p:nvPr/>
        </p:nvGrpSpPr>
        <p:grpSpPr>
          <a:xfrm>
            <a:off x="6620109" y="5140229"/>
            <a:ext cx="5267670" cy="1666319"/>
            <a:chOff x="6551972" y="2795239"/>
            <a:chExt cx="5053498" cy="1500509"/>
          </a:xfrm>
        </p:grpSpPr>
        <p:pic>
          <p:nvPicPr>
            <p:cNvPr id="5" name="Immagine 4">
              <a:extLst>
                <a:ext uri="{FF2B5EF4-FFF2-40B4-BE49-F238E27FC236}">
                  <a16:creationId xmlns:a16="http://schemas.microsoft.com/office/drawing/2014/main" id="{F37D1A44-D602-5A67-C847-9F308748AE10}"/>
                </a:ext>
              </a:extLst>
            </p:cNvPr>
            <p:cNvPicPr>
              <a:picLocks noChangeAspect="1"/>
            </p:cNvPicPr>
            <p:nvPr/>
          </p:nvPicPr>
          <p:blipFill>
            <a:blip r:embed="rId4"/>
            <a:stretch>
              <a:fillRect/>
            </a:stretch>
          </p:blipFill>
          <p:spPr>
            <a:xfrm>
              <a:off x="6551972" y="2795239"/>
              <a:ext cx="5053498" cy="1500509"/>
            </a:xfrm>
            <a:prstGeom prst="rect">
              <a:avLst/>
            </a:prstGeom>
          </p:spPr>
        </p:pic>
        <p:sp>
          <p:nvSpPr>
            <p:cNvPr id="6" name="CasellaDiTesto 5">
              <a:extLst>
                <a:ext uri="{FF2B5EF4-FFF2-40B4-BE49-F238E27FC236}">
                  <a16:creationId xmlns:a16="http://schemas.microsoft.com/office/drawing/2014/main" id="{D6E3B605-A989-450A-F9F7-9A80ABB6BA1C}"/>
                </a:ext>
              </a:extLst>
            </p:cNvPr>
            <p:cNvSpPr txBox="1"/>
            <p:nvPr/>
          </p:nvSpPr>
          <p:spPr>
            <a:xfrm>
              <a:off x="6897866" y="2890423"/>
              <a:ext cx="4460998" cy="332581"/>
            </a:xfrm>
            <a:prstGeom prst="rect">
              <a:avLst/>
            </a:prstGeom>
            <a:noFill/>
          </p:spPr>
          <p:txBody>
            <a:bodyPr wrap="square" rtlCol="0">
              <a:spAutoFit/>
            </a:bodyPr>
            <a:lstStyle/>
            <a:p>
              <a:r>
                <a:rPr lang="it-IT" b="1" dirty="0">
                  <a:solidFill>
                    <a:schemeClr val="bg1"/>
                  </a:solidFill>
                </a:rPr>
                <a:t>Oggi l’ Assemblea R&amp;T è costituita da ⪮75 R&amp;T </a:t>
              </a:r>
            </a:p>
          </p:txBody>
        </p:sp>
        <p:sp>
          <p:nvSpPr>
            <p:cNvPr id="8" name="CasellaDiTesto 7">
              <a:extLst>
                <a:ext uri="{FF2B5EF4-FFF2-40B4-BE49-F238E27FC236}">
                  <a16:creationId xmlns:a16="http://schemas.microsoft.com/office/drawing/2014/main" id="{36E1C4B9-0539-7B44-193B-55CFD62145F3}"/>
                </a:ext>
              </a:extLst>
            </p:cNvPr>
            <p:cNvSpPr txBox="1"/>
            <p:nvPr/>
          </p:nvSpPr>
          <p:spPr>
            <a:xfrm>
              <a:off x="7550259" y="3758683"/>
              <a:ext cx="3563817" cy="307777"/>
            </a:xfrm>
            <a:prstGeom prst="rect">
              <a:avLst/>
            </a:prstGeom>
            <a:noFill/>
          </p:spPr>
          <p:txBody>
            <a:bodyPr wrap="square" rtlCol="0">
              <a:spAutoFit/>
            </a:bodyPr>
            <a:lstStyle/>
            <a:p>
              <a:r>
                <a:rPr lang="it-IT" sz="1400" b="1" dirty="0">
                  <a:solidFill>
                    <a:schemeClr val="bg1"/>
                  </a:solidFill>
                </a:rPr>
                <a:t>https://</a:t>
              </a:r>
              <a:r>
                <a:rPr lang="it-IT" sz="1400" b="1" dirty="0" err="1">
                  <a:solidFill>
                    <a:schemeClr val="bg1"/>
                  </a:solidFill>
                </a:rPr>
                <a:t>web.infn.it</a:t>
              </a:r>
              <a:r>
                <a:rPr lang="it-IT" sz="1400" b="1" dirty="0">
                  <a:solidFill>
                    <a:schemeClr val="bg1"/>
                  </a:solidFill>
                </a:rPr>
                <a:t>/RNRT-</a:t>
              </a:r>
              <a:r>
                <a:rPr lang="it-IT" sz="1400" b="1" dirty="0" err="1">
                  <a:solidFill>
                    <a:schemeClr val="bg1"/>
                  </a:solidFill>
                </a:rPr>
                <a:t>dev</a:t>
              </a:r>
              <a:r>
                <a:rPr lang="it-IT" sz="1400" b="1" dirty="0">
                  <a:solidFill>
                    <a:schemeClr val="bg1"/>
                  </a:solidFill>
                </a:rPr>
                <a:t>/</a:t>
              </a:r>
              <a:r>
                <a:rPr lang="it-IT" sz="1400" b="1" dirty="0" err="1">
                  <a:solidFill>
                    <a:schemeClr val="bg1"/>
                  </a:solidFill>
                </a:rPr>
                <a:t>index.php</a:t>
              </a:r>
              <a:endParaRPr lang="it-IT" sz="1400" b="1" dirty="0">
                <a:solidFill>
                  <a:schemeClr val="bg1"/>
                </a:solidFill>
              </a:endParaRPr>
            </a:p>
          </p:txBody>
        </p:sp>
      </p:grpSp>
      <p:sp>
        <p:nvSpPr>
          <p:cNvPr id="10" name="CasellaDiTesto 9">
            <a:extLst>
              <a:ext uri="{FF2B5EF4-FFF2-40B4-BE49-F238E27FC236}">
                <a16:creationId xmlns:a16="http://schemas.microsoft.com/office/drawing/2014/main" id="{2BA8D0D4-EECD-35DA-8D84-E284FADA5850}"/>
              </a:ext>
            </a:extLst>
          </p:cNvPr>
          <p:cNvSpPr txBox="1"/>
          <p:nvPr/>
        </p:nvSpPr>
        <p:spPr>
          <a:xfrm>
            <a:off x="1650911" y="4703390"/>
            <a:ext cx="3138800" cy="369332"/>
          </a:xfrm>
          <a:prstGeom prst="rect">
            <a:avLst/>
          </a:prstGeom>
          <a:noFill/>
        </p:spPr>
        <p:txBody>
          <a:bodyPr wrap="square" rtlCol="0">
            <a:spAutoFit/>
          </a:bodyPr>
          <a:lstStyle/>
          <a:p>
            <a:r>
              <a:rPr lang="it-IT" dirty="0"/>
              <a:t>…</a:t>
            </a:r>
            <a:r>
              <a:rPr lang="it-IT" i="1" dirty="0"/>
              <a:t>un po’ di storia …. in CD INFN</a:t>
            </a:r>
          </a:p>
        </p:txBody>
      </p:sp>
      <p:sp>
        <p:nvSpPr>
          <p:cNvPr id="11" name="CasellaDiTesto 10">
            <a:extLst>
              <a:ext uri="{FF2B5EF4-FFF2-40B4-BE49-F238E27FC236}">
                <a16:creationId xmlns:a16="http://schemas.microsoft.com/office/drawing/2014/main" id="{3C5B7675-5814-AB0D-9596-00AA72F0B01F}"/>
              </a:ext>
            </a:extLst>
          </p:cNvPr>
          <p:cNvSpPr txBox="1"/>
          <p:nvPr/>
        </p:nvSpPr>
        <p:spPr>
          <a:xfrm>
            <a:off x="6486295" y="2303701"/>
            <a:ext cx="5610055" cy="2308324"/>
          </a:xfrm>
          <a:prstGeom prst="rect">
            <a:avLst/>
          </a:prstGeom>
          <a:noFill/>
          <a:ln w="28575">
            <a:solidFill>
              <a:srgbClr val="0000FF"/>
            </a:solidFill>
          </a:ln>
        </p:spPr>
        <p:txBody>
          <a:bodyPr wrap="square" rtlCol="0">
            <a:spAutoFit/>
          </a:bodyPr>
          <a:lstStyle/>
          <a:p>
            <a:r>
              <a:rPr lang="it-IT" sz="1600" b="1" i="1" dirty="0">
                <a:solidFill>
                  <a:srgbClr val="0000FF"/>
                </a:solidFill>
              </a:rPr>
              <a:t>Nostra convenzione interna :</a:t>
            </a:r>
          </a:p>
          <a:p>
            <a:endParaRPr lang="it-IT" sz="1600" b="1" i="1" dirty="0">
              <a:solidFill>
                <a:srgbClr val="0000FF"/>
              </a:solidFill>
            </a:endParaRPr>
          </a:p>
          <a:p>
            <a:r>
              <a:rPr lang="it-IT" sz="1600" dirty="0"/>
              <a:t>Una convenzione importante sulle mail che si fanno circolare ai rappresentanti è che tutti quei messaggi che iniziano con "Care/i Rappresentanti" non sono destinati ad essere girati a tutti, anche se in alcuni casi se ne può divulgare il contenuto, ma non vanno girati  direttamente. Viceversa i messaggi che iniziano con "Care/</a:t>
            </a:r>
            <a:r>
              <a:rPr lang="it-IT" sz="1600" dirty="0" err="1"/>
              <a:t>iColleghe</a:t>
            </a:r>
            <a:r>
              <a:rPr lang="it-IT" sz="1600" dirty="0"/>
              <a:t>/i" si possono (a volte devono) girare e divulgare senza problemi a tutti.</a:t>
            </a:r>
          </a:p>
        </p:txBody>
      </p:sp>
      <p:sp>
        <p:nvSpPr>
          <p:cNvPr id="12" name="Rettangolo 11">
            <a:extLst>
              <a:ext uri="{FF2B5EF4-FFF2-40B4-BE49-F238E27FC236}">
                <a16:creationId xmlns:a16="http://schemas.microsoft.com/office/drawing/2014/main" id="{08E794F9-0BF5-4A92-D5E8-0740166A36A2}"/>
              </a:ext>
            </a:extLst>
          </p:cNvPr>
          <p:cNvSpPr/>
          <p:nvPr/>
        </p:nvSpPr>
        <p:spPr>
          <a:xfrm>
            <a:off x="64925" y="2303702"/>
            <a:ext cx="6310773" cy="2308324"/>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8882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9C873D90-1459-48F6-96FF-67F46AA79290}"/>
              </a:ext>
            </a:extLst>
          </p:cNvPr>
          <p:cNvGraphicFramePr>
            <a:graphicFrameLocks noGrp="1"/>
          </p:cNvGraphicFramePr>
          <p:nvPr>
            <p:extLst>
              <p:ext uri="{D42A27DB-BD31-4B8C-83A1-F6EECF244321}">
                <p14:modId xmlns:p14="http://schemas.microsoft.com/office/powerpoint/2010/main" val="282944439"/>
              </p:ext>
            </p:extLst>
          </p:nvPr>
        </p:nvGraphicFramePr>
        <p:xfrm>
          <a:off x="1079653" y="659878"/>
          <a:ext cx="9771960" cy="6123672"/>
        </p:xfrm>
        <a:graphic>
          <a:graphicData uri="http://schemas.openxmlformats.org/drawingml/2006/table">
            <a:tbl>
              <a:tblPr/>
              <a:tblGrid>
                <a:gridCol w="1423320">
                  <a:extLst>
                    <a:ext uri="{9D8B030D-6E8A-4147-A177-3AD203B41FA5}">
                      <a16:colId xmlns:a16="http://schemas.microsoft.com/office/drawing/2014/main" val="2924187875"/>
                    </a:ext>
                  </a:extLst>
                </a:gridCol>
                <a:gridCol w="4628017">
                  <a:extLst>
                    <a:ext uri="{9D8B030D-6E8A-4147-A177-3AD203B41FA5}">
                      <a16:colId xmlns:a16="http://schemas.microsoft.com/office/drawing/2014/main" val="4062489572"/>
                    </a:ext>
                  </a:extLst>
                </a:gridCol>
                <a:gridCol w="3720623">
                  <a:extLst>
                    <a:ext uri="{9D8B030D-6E8A-4147-A177-3AD203B41FA5}">
                      <a16:colId xmlns:a16="http://schemas.microsoft.com/office/drawing/2014/main" val="3769978853"/>
                    </a:ext>
                  </a:extLst>
                </a:gridCol>
              </a:tblGrid>
              <a:tr h="213452">
                <a:tc>
                  <a:txBody>
                    <a:bodyPr/>
                    <a:lstStyle/>
                    <a:p>
                      <a:pPr algn="l" fontAlgn="b"/>
                      <a:r>
                        <a:rPr lang="it-IT" sz="1600" b="1" i="0" u="none" strike="noStrike" dirty="0">
                          <a:solidFill>
                            <a:srgbClr val="000000"/>
                          </a:solidFill>
                          <a:effectLst/>
                          <a:latin typeface="Calibri" panose="020F0502020204030204" pitchFamily="34" charset="0"/>
                        </a:rPr>
                        <a:t>struttura</a:t>
                      </a:r>
                    </a:p>
                  </a:txBody>
                  <a:tcPr marL="4254" marR="4254" marT="4254" marB="0" anchor="b">
                    <a:lnL>
                      <a:noFill/>
                    </a:lnL>
                    <a:lnR>
                      <a:noFill/>
                    </a:lnR>
                    <a:lnT>
                      <a:noFill/>
                    </a:lnT>
                    <a:lnB>
                      <a:noFill/>
                    </a:lnB>
                  </a:tcPr>
                </a:tc>
                <a:tc>
                  <a:txBody>
                    <a:bodyPr/>
                    <a:lstStyle/>
                    <a:p>
                      <a:pPr algn="l" fontAlgn="b"/>
                      <a:r>
                        <a:rPr lang="it-IT" sz="1600" b="1" i="0" u="none" strike="noStrike" dirty="0" err="1">
                          <a:solidFill>
                            <a:srgbClr val="000000"/>
                          </a:solidFill>
                          <a:effectLst/>
                          <a:latin typeface="Calibri" panose="020F0502020204030204" pitchFamily="34" charset="0"/>
                        </a:rPr>
                        <a:t>rapp</a:t>
                      </a:r>
                      <a:r>
                        <a:rPr lang="it-IT" sz="1600" b="1" i="0" u="none" strike="noStrike" dirty="0">
                          <a:solidFill>
                            <a:srgbClr val="000000"/>
                          </a:solidFill>
                          <a:effectLst/>
                          <a:latin typeface="Calibri" panose="020F0502020204030204" pitchFamily="34" charset="0"/>
                        </a:rPr>
                        <a:t> ricercatori</a:t>
                      </a:r>
                    </a:p>
                  </a:txBody>
                  <a:tcPr marL="4254" marR="4254" marT="4254" marB="0" anchor="b">
                    <a:lnL>
                      <a:noFill/>
                    </a:lnL>
                    <a:lnR>
                      <a:noFill/>
                    </a:lnR>
                    <a:lnT>
                      <a:noFill/>
                    </a:lnT>
                    <a:lnB>
                      <a:noFill/>
                    </a:lnB>
                  </a:tcPr>
                </a:tc>
                <a:tc>
                  <a:txBody>
                    <a:bodyPr/>
                    <a:lstStyle/>
                    <a:p>
                      <a:pPr algn="l" fontAlgn="b"/>
                      <a:r>
                        <a:rPr lang="it-IT" sz="1600" b="1" i="0" u="none" strike="noStrike" dirty="0" err="1">
                          <a:solidFill>
                            <a:srgbClr val="000000"/>
                          </a:solidFill>
                          <a:effectLst/>
                          <a:latin typeface="Calibri" panose="020F0502020204030204" pitchFamily="34" charset="0"/>
                        </a:rPr>
                        <a:t>rapp</a:t>
                      </a:r>
                      <a:r>
                        <a:rPr lang="it-IT" sz="1600" b="1" i="0" u="none" strike="noStrike" dirty="0">
                          <a:solidFill>
                            <a:srgbClr val="000000"/>
                          </a:solidFill>
                          <a:effectLst/>
                          <a:latin typeface="Calibri" panose="020F0502020204030204" pitchFamily="34" charset="0"/>
                        </a:rPr>
                        <a:t> tecnologi</a:t>
                      </a:r>
                    </a:p>
                  </a:txBody>
                  <a:tcPr marL="4254" marR="4254" marT="4254" marB="0" anchor="b">
                    <a:lnL>
                      <a:noFill/>
                    </a:lnL>
                    <a:lnR>
                      <a:noFill/>
                    </a:lnR>
                    <a:lnT>
                      <a:noFill/>
                    </a:lnT>
                    <a:lnB>
                      <a:noFill/>
                    </a:lnB>
                  </a:tcPr>
                </a:tc>
                <a:extLst>
                  <a:ext uri="{0D108BD9-81ED-4DB2-BD59-A6C34878D82A}">
                    <a16:rowId xmlns:a16="http://schemas.microsoft.com/office/drawing/2014/main" val="857967819"/>
                  </a:ext>
                </a:extLst>
              </a:tr>
              <a:tr h="213452">
                <a:tc>
                  <a:txBody>
                    <a:bodyPr/>
                    <a:lstStyle/>
                    <a:p>
                      <a:pPr algn="l" fontAlgn="b"/>
                      <a:r>
                        <a:rPr lang="it-IT" sz="1400" b="0" i="0" u="none" strike="noStrike" dirty="0">
                          <a:solidFill>
                            <a:srgbClr val="000000"/>
                          </a:solidFill>
                          <a:effectLst/>
                          <a:latin typeface="Calibri" panose="020F0502020204030204" pitchFamily="34" charset="0"/>
                        </a:rPr>
                        <a:t>TO</a:t>
                      </a:r>
                    </a:p>
                  </a:txBody>
                  <a:tcPr marL="4254" marR="4254" marT="4254" marB="0" anchor="b">
                    <a:lnL>
                      <a:noFill/>
                    </a:lnL>
                    <a:lnR>
                      <a:noFill/>
                    </a:lnR>
                    <a:lnT>
                      <a:noFill/>
                    </a:lnT>
                    <a:lnB>
                      <a:noFill/>
                    </a:lnB>
                  </a:tcPr>
                </a:tc>
                <a:tc>
                  <a:txBody>
                    <a:bodyPr/>
                    <a:lstStyle/>
                    <a:p>
                      <a:pPr algn="l" fontAlgn="b"/>
                      <a:r>
                        <a:rPr lang="it-IT" sz="1400" dirty="0">
                          <a:solidFill>
                            <a:schemeClr val="tx1"/>
                          </a:solidFill>
                          <a:effectLst/>
                        </a:rPr>
                        <a:t>Mattia De Mauro</a:t>
                      </a:r>
                      <a:r>
                        <a:rPr lang="it-IT" sz="1400" dirty="0">
                          <a:effectLst/>
                        </a:rPr>
                        <a:t>, </a:t>
                      </a:r>
                      <a:r>
                        <a:rPr lang="it-IT" sz="1400" b="0" i="0" u="none" strike="noStrike" dirty="0">
                          <a:solidFill>
                            <a:schemeClr val="tx1"/>
                          </a:solidFill>
                          <a:effectLst/>
                          <a:latin typeface="Calibri" panose="020F0502020204030204" pitchFamily="34" charset="0"/>
                        </a:rPr>
                        <a:t>Giacomo Ortona</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Federica Legger</a:t>
                      </a:r>
                    </a:p>
                  </a:txBody>
                  <a:tcPr marL="4254" marR="4254" marT="4254" marB="0" anchor="b">
                    <a:lnL>
                      <a:noFill/>
                    </a:lnL>
                    <a:lnR>
                      <a:noFill/>
                    </a:lnR>
                    <a:lnT>
                      <a:noFill/>
                    </a:lnT>
                    <a:lnB>
                      <a:noFill/>
                    </a:lnB>
                  </a:tcPr>
                </a:tc>
                <a:extLst>
                  <a:ext uri="{0D108BD9-81ED-4DB2-BD59-A6C34878D82A}">
                    <a16:rowId xmlns:a16="http://schemas.microsoft.com/office/drawing/2014/main" val="3718310069"/>
                  </a:ext>
                </a:extLst>
              </a:tr>
              <a:tr h="213452">
                <a:tc>
                  <a:txBody>
                    <a:bodyPr/>
                    <a:lstStyle/>
                    <a:p>
                      <a:pPr algn="l" fontAlgn="b"/>
                      <a:r>
                        <a:rPr lang="it-IT" sz="1400" b="0" i="0" u="none" strike="noStrike" dirty="0">
                          <a:solidFill>
                            <a:srgbClr val="000000"/>
                          </a:solidFill>
                          <a:effectLst/>
                          <a:latin typeface="Calibri" panose="020F0502020204030204" pitchFamily="34" charset="0"/>
                        </a:rPr>
                        <a:t>GE</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Andrea Celentano, Federico Sforza</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Luca Rei</a:t>
                      </a:r>
                    </a:p>
                  </a:txBody>
                  <a:tcPr marL="4254" marR="4254" marT="4254" marB="0" anchor="b">
                    <a:lnL>
                      <a:noFill/>
                    </a:lnL>
                    <a:lnR>
                      <a:noFill/>
                    </a:lnR>
                    <a:lnT>
                      <a:noFill/>
                    </a:lnT>
                    <a:lnB>
                      <a:noFill/>
                    </a:lnB>
                  </a:tcPr>
                </a:tc>
                <a:extLst>
                  <a:ext uri="{0D108BD9-81ED-4DB2-BD59-A6C34878D82A}">
                    <a16:rowId xmlns:a16="http://schemas.microsoft.com/office/drawing/2014/main" val="2837578464"/>
                  </a:ext>
                </a:extLst>
              </a:tr>
              <a:tr h="213452">
                <a:tc>
                  <a:txBody>
                    <a:bodyPr/>
                    <a:lstStyle/>
                    <a:p>
                      <a:pPr algn="l" fontAlgn="b"/>
                      <a:r>
                        <a:rPr lang="it-IT" sz="1400" b="0" i="0" u="none" strike="noStrike">
                          <a:solidFill>
                            <a:srgbClr val="000000"/>
                          </a:solidFill>
                          <a:effectLst/>
                          <a:latin typeface="Calibri" panose="020F0502020204030204" pitchFamily="34" charset="0"/>
                        </a:rPr>
                        <a:t>MI</a:t>
                      </a:r>
                    </a:p>
                  </a:txBody>
                  <a:tcPr marL="4254" marR="4254" marT="4254"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panose="020F0502020204030204" pitchFamily="34" charset="0"/>
                        </a:rPr>
                        <a:t>Ilaria Mattei, Antonio </a:t>
                      </a:r>
                      <a:r>
                        <a:rPr lang="it-IT" sz="1400" b="0" i="0" u="none" strike="noStrike" dirty="0" err="1">
                          <a:solidFill>
                            <a:srgbClr val="000000"/>
                          </a:solidFill>
                          <a:effectLst/>
                          <a:latin typeface="Calibri" panose="020F0502020204030204" pitchFamily="34" charset="0"/>
                        </a:rPr>
                        <a:t>Amariti</a:t>
                      </a:r>
                      <a:endParaRPr lang="it-IT" sz="1400" b="0" i="0" u="none" strike="noStrike" dirty="0">
                        <a:solidFill>
                          <a:srgbClr val="000000"/>
                        </a:solidFill>
                        <a:effectLst/>
                        <a:latin typeface="Calibri" panose="020F0502020204030204" pitchFamily="34" charset="0"/>
                      </a:endParaRPr>
                    </a:p>
                  </a:txBody>
                  <a:tcPr marL="4254" marR="4254" marT="4254" marB="0" anchor="b">
                    <a:lnL>
                      <a:noFill/>
                    </a:lnL>
                    <a:lnR>
                      <a:noFill/>
                    </a:lnR>
                    <a:lnT>
                      <a:noFill/>
                    </a:lnT>
                    <a:lnB>
                      <a:noFill/>
                    </a:lnB>
                  </a:tcPr>
                </a:tc>
                <a:tc>
                  <a:txBody>
                    <a:bodyPr/>
                    <a:lstStyle/>
                    <a:p>
                      <a:pPr algn="l" fontAlgn="b"/>
                      <a:r>
                        <a:rPr lang="it-IT" sz="1400" dirty="0">
                          <a:solidFill>
                            <a:srgbClr val="FF0000"/>
                          </a:solidFill>
                        </a:rPr>
                        <a:t>Michele Bertucci</a:t>
                      </a:r>
                      <a:r>
                        <a:rPr lang="it-IT" sz="1400" dirty="0"/>
                        <a:t>, </a:t>
                      </a:r>
                      <a:r>
                        <a:rPr lang="it-IT" sz="1400" b="0" i="0" u="none" strike="noStrike" dirty="0">
                          <a:solidFill>
                            <a:srgbClr val="00B050"/>
                          </a:solidFill>
                          <a:effectLst/>
                          <a:latin typeface="Calibri" panose="020F0502020204030204" pitchFamily="34" charset="0"/>
                        </a:rPr>
                        <a:t>Sergio Brambilla</a:t>
                      </a:r>
                    </a:p>
                  </a:txBody>
                  <a:tcPr marL="4254" marR="4254" marT="4254" marB="0" anchor="b">
                    <a:lnL>
                      <a:noFill/>
                    </a:lnL>
                    <a:lnR>
                      <a:noFill/>
                    </a:lnR>
                    <a:lnT>
                      <a:noFill/>
                    </a:lnT>
                    <a:lnB>
                      <a:noFill/>
                    </a:lnB>
                  </a:tcPr>
                </a:tc>
                <a:extLst>
                  <a:ext uri="{0D108BD9-81ED-4DB2-BD59-A6C34878D82A}">
                    <a16:rowId xmlns:a16="http://schemas.microsoft.com/office/drawing/2014/main" val="663298372"/>
                  </a:ext>
                </a:extLst>
              </a:tr>
              <a:tr h="213452">
                <a:tc>
                  <a:txBody>
                    <a:bodyPr/>
                    <a:lstStyle/>
                    <a:p>
                      <a:pPr algn="l" fontAlgn="b"/>
                      <a:r>
                        <a:rPr lang="it-IT" sz="1400" b="0" i="0" u="none" strike="noStrike" dirty="0">
                          <a:solidFill>
                            <a:srgbClr val="000000"/>
                          </a:solidFill>
                          <a:effectLst/>
                          <a:latin typeface="Calibri" panose="020F0502020204030204" pitchFamily="34" charset="0"/>
                        </a:rPr>
                        <a:t>MIB</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Stefano Della Torre, </a:t>
                      </a:r>
                      <a:r>
                        <a:rPr lang="it-IT" sz="1400" b="0" i="0" u="none" strike="noStrike" dirty="0">
                          <a:solidFill>
                            <a:srgbClr val="FF0000"/>
                          </a:solidFill>
                          <a:effectLst/>
                          <a:latin typeface="Calibri" panose="020F0502020204030204" pitchFamily="34" charset="0"/>
                        </a:rPr>
                        <a:t>Mauro Di Nardo, </a:t>
                      </a:r>
                      <a:r>
                        <a:rPr lang="it-IT" sz="1400" b="0" i="0" u="none" strike="noStrike" dirty="0">
                          <a:solidFill>
                            <a:srgbClr val="00B050"/>
                          </a:solidFill>
                          <a:effectLst/>
                          <a:latin typeface="Calibri" panose="020F0502020204030204" pitchFamily="34" charset="0"/>
                        </a:rPr>
                        <a:t>Luca Gironi</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Veronica Valsecchi</a:t>
                      </a:r>
                    </a:p>
                  </a:txBody>
                  <a:tcPr marL="4254" marR="4254" marT="4254" marB="0" anchor="b">
                    <a:lnL>
                      <a:noFill/>
                    </a:lnL>
                    <a:lnR>
                      <a:noFill/>
                    </a:lnR>
                    <a:lnT>
                      <a:noFill/>
                    </a:lnT>
                    <a:lnB>
                      <a:noFill/>
                    </a:lnB>
                  </a:tcPr>
                </a:tc>
                <a:extLst>
                  <a:ext uri="{0D108BD9-81ED-4DB2-BD59-A6C34878D82A}">
                    <a16:rowId xmlns:a16="http://schemas.microsoft.com/office/drawing/2014/main" val="2518260249"/>
                  </a:ext>
                </a:extLst>
              </a:tr>
              <a:tr h="213452">
                <a:tc>
                  <a:txBody>
                    <a:bodyPr/>
                    <a:lstStyle/>
                    <a:p>
                      <a:pPr algn="l" fontAlgn="b"/>
                      <a:r>
                        <a:rPr lang="it-IT" sz="1400" b="0" i="0" u="none" strike="noStrike">
                          <a:solidFill>
                            <a:srgbClr val="000000"/>
                          </a:solidFill>
                          <a:effectLst/>
                          <a:latin typeface="Calibri" panose="020F0502020204030204" pitchFamily="34" charset="0"/>
                        </a:rPr>
                        <a:t>PV</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Gianluca </a:t>
                      </a:r>
                      <a:r>
                        <a:rPr lang="it-IT" sz="1400" b="0" i="0" u="none" strike="noStrike" dirty="0" err="1">
                          <a:solidFill>
                            <a:schemeClr val="tx1"/>
                          </a:solidFill>
                          <a:effectLst/>
                          <a:latin typeface="Calibri" panose="020F0502020204030204" pitchFamily="34" charset="0"/>
                        </a:rPr>
                        <a:t>Raselli</a:t>
                      </a:r>
                      <a:r>
                        <a:rPr lang="it-IT" sz="1400" b="0" i="0" u="none" strike="noStrike" dirty="0">
                          <a:solidFill>
                            <a:srgbClr val="000000"/>
                          </a:solidFill>
                          <a:effectLst/>
                          <a:latin typeface="Calibri" panose="020F0502020204030204" pitchFamily="34" charset="0"/>
                        </a:rPr>
                        <a:t>,  </a:t>
                      </a:r>
                      <a:r>
                        <a:rPr lang="it-IT" sz="1400" dirty="0">
                          <a:solidFill>
                            <a:schemeClr val="tx1"/>
                          </a:solidFill>
                          <a:effectLst/>
                        </a:rPr>
                        <a:t>Mauro Chiesa </a:t>
                      </a:r>
                      <a:endParaRPr lang="it-IT" sz="1400" b="0" i="0" u="none" strike="noStrike" dirty="0">
                        <a:solidFill>
                          <a:schemeClr val="tx1"/>
                        </a:solidFill>
                        <a:effectLst/>
                        <a:latin typeface="Calibri" panose="020F0502020204030204" pitchFamily="34" charset="0"/>
                      </a:endParaRP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Athina </a:t>
                      </a:r>
                      <a:r>
                        <a:rPr lang="it-IT" sz="1400" b="0" i="0" u="none" strike="noStrike" dirty="0" err="1">
                          <a:solidFill>
                            <a:schemeClr val="tx1"/>
                          </a:solidFill>
                          <a:effectLst/>
                          <a:latin typeface="Calibri" panose="020F0502020204030204" pitchFamily="34" charset="0"/>
                        </a:rPr>
                        <a:t>Kourkoumeli</a:t>
                      </a:r>
                      <a:endParaRPr lang="it-IT" sz="1400" b="0" i="0" u="none" strike="noStrike" dirty="0">
                        <a:solidFill>
                          <a:schemeClr val="tx1"/>
                        </a:solidFill>
                        <a:effectLst/>
                        <a:latin typeface="Calibri" panose="020F0502020204030204" pitchFamily="34" charset="0"/>
                      </a:endParaRPr>
                    </a:p>
                  </a:txBody>
                  <a:tcPr marL="4254" marR="4254" marT="4254" marB="0" anchor="b">
                    <a:lnL>
                      <a:noFill/>
                    </a:lnL>
                    <a:lnR>
                      <a:noFill/>
                    </a:lnR>
                    <a:lnT>
                      <a:noFill/>
                    </a:lnT>
                    <a:lnB>
                      <a:noFill/>
                    </a:lnB>
                  </a:tcPr>
                </a:tc>
                <a:extLst>
                  <a:ext uri="{0D108BD9-81ED-4DB2-BD59-A6C34878D82A}">
                    <a16:rowId xmlns:a16="http://schemas.microsoft.com/office/drawing/2014/main" val="4053032799"/>
                  </a:ext>
                </a:extLst>
              </a:tr>
              <a:tr h="213452">
                <a:tc>
                  <a:txBody>
                    <a:bodyPr/>
                    <a:lstStyle/>
                    <a:p>
                      <a:pPr algn="l" fontAlgn="b"/>
                      <a:r>
                        <a:rPr lang="it-IT" sz="1400" b="0" i="0" u="none" strike="noStrike">
                          <a:solidFill>
                            <a:srgbClr val="000000"/>
                          </a:solidFill>
                          <a:effectLst/>
                          <a:latin typeface="Calibri" panose="020F0502020204030204" pitchFamily="34" charset="0"/>
                        </a:rPr>
                        <a:t>TIFPA</a:t>
                      </a:r>
                    </a:p>
                  </a:txBody>
                  <a:tcPr marL="4254" marR="4254" marT="4254" marB="0" anchor="b">
                    <a:lnL>
                      <a:noFill/>
                    </a:lnL>
                    <a:lnR>
                      <a:noFill/>
                    </a:lnR>
                    <a:lnT>
                      <a:noFill/>
                    </a:lnT>
                    <a:lnB>
                      <a:noFill/>
                    </a:lnB>
                  </a:tcPr>
                </a:tc>
                <a:tc gridSpan="2">
                  <a:txBody>
                    <a:bodyPr/>
                    <a:lstStyle/>
                    <a:p>
                      <a:pPr algn="ctr" fontAlgn="b"/>
                      <a:r>
                        <a:rPr lang="it-IT" sz="1400" b="0" i="0" u="none" strike="noStrike" dirty="0">
                          <a:solidFill>
                            <a:srgbClr val="000000"/>
                          </a:solidFill>
                          <a:effectLst/>
                          <a:latin typeface="Calibri" panose="020F0502020204030204" pitchFamily="34" charset="0"/>
                        </a:rPr>
                        <a:t>Cristian Manea e </a:t>
                      </a:r>
                      <a:r>
                        <a:rPr lang="it-IT" sz="1400" b="0" i="0" u="none" strike="noStrike" dirty="0">
                          <a:solidFill>
                            <a:schemeClr val="tx1"/>
                          </a:solidFill>
                          <a:effectLst/>
                          <a:latin typeface="Calibri" panose="020F0502020204030204" pitchFamily="34" charset="0"/>
                        </a:rPr>
                        <a:t>Francesco </a:t>
                      </a:r>
                      <a:r>
                        <a:rPr lang="it-IT" sz="1400" b="0" i="0" u="none" strike="noStrike" dirty="0" err="1">
                          <a:solidFill>
                            <a:schemeClr val="tx1"/>
                          </a:solidFill>
                          <a:effectLst/>
                          <a:latin typeface="Calibri" panose="020F0502020204030204" pitchFamily="34" charset="0"/>
                        </a:rPr>
                        <a:t>Nozzoli</a:t>
                      </a:r>
                      <a:r>
                        <a:rPr lang="it-IT" sz="1400" b="0" i="0" u="none" strike="noStrike" dirty="0">
                          <a:solidFill>
                            <a:schemeClr val="tx1"/>
                          </a:solidFill>
                          <a:effectLst/>
                          <a:latin typeface="Calibri" panose="020F0502020204030204" pitchFamily="34" charset="0"/>
                        </a:rPr>
                        <a:t> </a:t>
                      </a:r>
                      <a:r>
                        <a:rPr lang="it-IT" sz="1400" b="0" i="0" u="none" strike="noStrike" dirty="0">
                          <a:solidFill>
                            <a:srgbClr val="000000"/>
                          </a:solidFill>
                          <a:effectLst/>
                          <a:latin typeface="Calibri" panose="020F0502020204030204" pitchFamily="34" charset="0"/>
                        </a:rPr>
                        <a:t>(tutto il personale)</a:t>
                      </a:r>
                    </a:p>
                  </a:txBody>
                  <a:tcPr marL="4254" marR="4254" marT="4254" marB="0" anchor="b">
                    <a:lnL>
                      <a:noFill/>
                    </a:lnL>
                    <a:lnR>
                      <a:noFill/>
                    </a:lnR>
                    <a:lnT>
                      <a:noFill/>
                    </a:lnT>
                    <a:lnB>
                      <a:noFill/>
                    </a:lnB>
                  </a:tcPr>
                </a:tc>
                <a:tc hMerge="1">
                  <a:txBody>
                    <a:bodyPr/>
                    <a:lstStyle/>
                    <a:p>
                      <a:pPr algn="l" fontAlgn="b"/>
                      <a:endParaRPr lang="it-IT" sz="1400" b="0" i="0" u="none" strike="noStrike" dirty="0">
                        <a:solidFill>
                          <a:srgbClr val="000000"/>
                        </a:solidFill>
                        <a:effectLst/>
                        <a:latin typeface="Calibri" panose="020F0502020204030204" pitchFamily="34" charset="0"/>
                      </a:endParaRPr>
                    </a:p>
                  </a:txBody>
                  <a:tcPr marL="4254" marR="4254" marT="4254" marB="0" anchor="b">
                    <a:lnL>
                      <a:noFill/>
                    </a:lnL>
                    <a:lnR>
                      <a:noFill/>
                    </a:lnR>
                    <a:lnT>
                      <a:noFill/>
                    </a:lnT>
                    <a:lnB>
                      <a:noFill/>
                    </a:lnB>
                  </a:tcPr>
                </a:tc>
                <a:extLst>
                  <a:ext uri="{0D108BD9-81ED-4DB2-BD59-A6C34878D82A}">
                    <a16:rowId xmlns:a16="http://schemas.microsoft.com/office/drawing/2014/main" val="2319446546"/>
                  </a:ext>
                </a:extLst>
              </a:tr>
              <a:tr h="213452">
                <a:tc>
                  <a:txBody>
                    <a:bodyPr/>
                    <a:lstStyle/>
                    <a:p>
                      <a:pPr algn="l" fontAlgn="b"/>
                      <a:r>
                        <a:rPr lang="it-IT" sz="1400" b="0" i="0" u="none" strike="noStrike" dirty="0">
                          <a:solidFill>
                            <a:schemeClr val="tx1"/>
                          </a:solidFill>
                          <a:effectLst/>
                          <a:latin typeface="Calibri" panose="020F0502020204030204" pitchFamily="34" charset="0"/>
                        </a:rPr>
                        <a:t>TS</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Andrea Bressan, Grazia </a:t>
                      </a:r>
                      <a:r>
                        <a:rPr lang="it-IT" sz="1400" b="0" i="0" u="none" strike="noStrike" dirty="0" err="1">
                          <a:solidFill>
                            <a:schemeClr val="tx1"/>
                          </a:solidFill>
                          <a:effectLst/>
                          <a:latin typeface="Calibri" panose="020F0502020204030204" pitchFamily="34" charset="0"/>
                        </a:rPr>
                        <a:t>Luparello</a:t>
                      </a:r>
                      <a:endParaRPr lang="it-IT" sz="1400" b="0" i="0" u="none" strike="noStrike" dirty="0">
                        <a:solidFill>
                          <a:schemeClr val="tx1"/>
                        </a:solidFill>
                        <a:effectLst/>
                        <a:latin typeface="Calibri" panose="020F0502020204030204" pitchFamily="34" charset="0"/>
                      </a:endParaRP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Gianluigi Zampa</a:t>
                      </a:r>
                    </a:p>
                  </a:txBody>
                  <a:tcPr marL="4254" marR="4254" marT="4254" marB="0" anchor="b">
                    <a:lnL>
                      <a:noFill/>
                    </a:lnL>
                    <a:lnR>
                      <a:noFill/>
                    </a:lnR>
                    <a:lnT>
                      <a:noFill/>
                    </a:lnT>
                    <a:lnB>
                      <a:noFill/>
                    </a:lnB>
                  </a:tcPr>
                </a:tc>
                <a:extLst>
                  <a:ext uri="{0D108BD9-81ED-4DB2-BD59-A6C34878D82A}">
                    <a16:rowId xmlns:a16="http://schemas.microsoft.com/office/drawing/2014/main" val="3322076922"/>
                  </a:ext>
                </a:extLst>
              </a:tr>
              <a:tr h="213452">
                <a:tc>
                  <a:txBody>
                    <a:bodyPr/>
                    <a:lstStyle/>
                    <a:p>
                      <a:pPr algn="l" fontAlgn="b"/>
                      <a:r>
                        <a:rPr lang="it-IT" sz="1400" b="0" i="0" u="none" strike="noStrike">
                          <a:solidFill>
                            <a:schemeClr val="tx1"/>
                          </a:solidFill>
                          <a:effectLst/>
                          <a:latin typeface="Calibri" panose="020F0502020204030204" pitchFamily="34" charset="0"/>
                        </a:rPr>
                        <a:t>PD</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Luca Vecchi, Filippo Varanini</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Sandro Ventura</a:t>
                      </a:r>
                    </a:p>
                  </a:txBody>
                  <a:tcPr marL="4254" marR="4254" marT="4254" marB="0" anchor="b">
                    <a:lnL>
                      <a:noFill/>
                    </a:lnL>
                    <a:lnR>
                      <a:noFill/>
                    </a:lnR>
                    <a:lnT>
                      <a:noFill/>
                    </a:lnT>
                    <a:lnB>
                      <a:noFill/>
                    </a:lnB>
                  </a:tcPr>
                </a:tc>
                <a:extLst>
                  <a:ext uri="{0D108BD9-81ED-4DB2-BD59-A6C34878D82A}">
                    <a16:rowId xmlns:a16="http://schemas.microsoft.com/office/drawing/2014/main" val="3270190950"/>
                  </a:ext>
                </a:extLst>
              </a:tr>
              <a:tr h="213452">
                <a:tc>
                  <a:txBody>
                    <a:bodyPr/>
                    <a:lstStyle/>
                    <a:p>
                      <a:pPr algn="l" fontAlgn="b"/>
                      <a:r>
                        <a:rPr lang="it-IT" sz="1400" b="0" i="0" u="none" strike="noStrike">
                          <a:solidFill>
                            <a:schemeClr val="tx1"/>
                          </a:solidFill>
                          <a:effectLst/>
                          <a:latin typeface="Calibri" panose="020F0502020204030204" pitchFamily="34" charset="0"/>
                        </a:rPr>
                        <a:t>LNL</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Andrea Gottardo, Tommaso Marchi</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Francesco Grespan</a:t>
                      </a:r>
                    </a:p>
                  </a:txBody>
                  <a:tcPr marL="4254" marR="4254" marT="4254" marB="0" anchor="b">
                    <a:lnL>
                      <a:noFill/>
                    </a:lnL>
                    <a:lnR>
                      <a:noFill/>
                    </a:lnR>
                    <a:lnT>
                      <a:noFill/>
                    </a:lnT>
                    <a:lnB>
                      <a:noFill/>
                    </a:lnB>
                  </a:tcPr>
                </a:tc>
                <a:extLst>
                  <a:ext uri="{0D108BD9-81ED-4DB2-BD59-A6C34878D82A}">
                    <a16:rowId xmlns:a16="http://schemas.microsoft.com/office/drawing/2014/main" val="1552680818"/>
                  </a:ext>
                </a:extLst>
              </a:tr>
              <a:tr h="213452">
                <a:tc>
                  <a:txBody>
                    <a:bodyPr/>
                    <a:lstStyle/>
                    <a:p>
                      <a:pPr algn="l" fontAlgn="b"/>
                      <a:r>
                        <a:rPr lang="it-IT" sz="1400" b="0" i="0" u="none" strike="noStrike">
                          <a:solidFill>
                            <a:schemeClr val="tx1"/>
                          </a:solidFill>
                          <a:effectLst/>
                          <a:latin typeface="Calibri" panose="020F0502020204030204" pitchFamily="34" charset="0"/>
                        </a:rPr>
                        <a:t>BO</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Alberto Oliva, Alessandro Tronconi</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Davide </a:t>
                      </a:r>
                      <a:r>
                        <a:rPr lang="it-IT" sz="1400" b="0" i="0" u="none" strike="noStrike" dirty="0" err="1">
                          <a:solidFill>
                            <a:schemeClr val="tx1"/>
                          </a:solidFill>
                          <a:effectLst/>
                          <a:latin typeface="Calibri" panose="020F0502020204030204" pitchFamily="34" charset="0"/>
                        </a:rPr>
                        <a:t>Falchieri</a:t>
                      </a:r>
                      <a:endParaRPr lang="it-IT" sz="1400" b="0" i="0" u="none" strike="noStrike" dirty="0">
                        <a:solidFill>
                          <a:schemeClr val="tx1"/>
                        </a:solidFill>
                        <a:effectLst/>
                        <a:latin typeface="Calibri" panose="020F0502020204030204" pitchFamily="34" charset="0"/>
                      </a:endParaRPr>
                    </a:p>
                  </a:txBody>
                  <a:tcPr marL="4254" marR="4254" marT="4254" marB="0" anchor="b">
                    <a:lnL>
                      <a:noFill/>
                    </a:lnL>
                    <a:lnR>
                      <a:noFill/>
                    </a:lnR>
                    <a:lnT>
                      <a:noFill/>
                    </a:lnT>
                    <a:lnB>
                      <a:noFill/>
                    </a:lnB>
                  </a:tcPr>
                </a:tc>
                <a:extLst>
                  <a:ext uri="{0D108BD9-81ED-4DB2-BD59-A6C34878D82A}">
                    <a16:rowId xmlns:a16="http://schemas.microsoft.com/office/drawing/2014/main" val="1369203165"/>
                  </a:ext>
                </a:extLst>
              </a:tr>
              <a:tr h="163892">
                <a:tc>
                  <a:txBody>
                    <a:bodyPr/>
                    <a:lstStyle/>
                    <a:p>
                      <a:pPr algn="l" fontAlgn="b"/>
                      <a:r>
                        <a:rPr lang="it-IT" sz="1400" b="0" i="0" u="none" strike="noStrike">
                          <a:solidFill>
                            <a:schemeClr val="tx1"/>
                          </a:solidFill>
                          <a:effectLst/>
                          <a:latin typeface="Calibri" panose="020F0502020204030204" pitchFamily="34" charset="0"/>
                        </a:rPr>
                        <a:t>CNAF</a:t>
                      </a:r>
                    </a:p>
                  </a:txBody>
                  <a:tcPr marL="4254" marR="4254" marT="4254" marB="0" anchor="b">
                    <a:lnL>
                      <a:noFill/>
                    </a:lnL>
                    <a:lnR>
                      <a:noFill/>
                    </a:lnR>
                    <a:lnT>
                      <a:noFill/>
                    </a:lnT>
                    <a:lnB>
                      <a:noFill/>
                    </a:lnB>
                  </a:tcPr>
                </a:tc>
                <a:tc gridSpan="2">
                  <a:txBody>
                    <a:bodyPr/>
                    <a:lstStyle/>
                    <a:p>
                      <a:pPr algn="ctr" fontAlgn="b"/>
                      <a:r>
                        <a:rPr lang="it-IT" sz="1400" b="0" i="0" u="none" strike="noStrike" dirty="0">
                          <a:solidFill>
                            <a:schemeClr val="tx1"/>
                          </a:solidFill>
                          <a:effectLst/>
                          <a:latin typeface="Calibri" panose="020F0502020204030204" pitchFamily="34" charset="0"/>
                        </a:rPr>
                        <a:t>Claudio Galli e Pier Paolo Ricci (tutto il personale)</a:t>
                      </a:r>
                    </a:p>
                  </a:txBody>
                  <a:tcPr marL="4254" marR="4254" marT="4254" marB="0" anchor="b">
                    <a:lnL>
                      <a:noFill/>
                    </a:lnL>
                    <a:lnR>
                      <a:noFill/>
                    </a:lnR>
                    <a:lnT>
                      <a:noFill/>
                    </a:lnT>
                    <a:lnB>
                      <a:noFill/>
                    </a:lnB>
                  </a:tcPr>
                </a:tc>
                <a:tc hMerge="1">
                  <a:txBody>
                    <a:bodyPr/>
                    <a:lstStyle/>
                    <a:p>
                      <a:pPr algn="l" fontAlgn="b"/>
                      <a:endParaRPr lang="it-IT" sz="1400" b="0" i="0" u="none" strike="noStrike" dirty="0">
                        <a:solidFill>
                          <a:srgbClr val="000000"/>
                        </a:solidFill>
                        <a:effectLst/>
                        <a:latin typeface="Calibri" panose="020F0502020204030204" pitchFamily="34" charset="0"/>
                      </a:endParaRPr>
                    </a:p>
                  </a:txBody>
                  <a:tcPr marL="4254" marR="4254" marT="4254" marB="0" anchor="b">
                    <a:lnL>
                      <a:noFill/>
                    </a:lnL>
                    <a:lnR>
                      <a:noFill/>
                    </a:lnR>
                    <a:lnT>
                      <a:noFill/>
                    </a:lnT>
                    <a:lnB>
                      <a:noFill/>
                    </a:lnB>
                  </a:tcPr>
                </a:tc>
                <a:extLst>
                  <a:ext uri="{0D108BD9-81ED-4DB2-BD59-A6C34878D82A}">
                    <a16:rowId xmlns:a16="http://schemas.microsoft.com/office/drawing/2014/main" val="1385674268"/>
                  </a:ext>
                </a:extLst>
              </a:tr>
              <a:tr h="213452">
                <a:tc>
                  <a:txBody>
                    <a:bodyPr/>
                    <a:lstStyle/>
                    <a:p>
                      <a:pPr algn="l" fontAlgn="b"/>
                      <a:r>
                        <a:rPr lang="it-IT" sz="1400" b="0" i="0" u="none" strike="noStrike">
                          <a:solidFill>
                            <a:schemeClr val="tx1"/>
                          </a:solidFill>
                          <a:effectLst/>
                          <a:latin typeface="Calibri" panose="020F0502020204030204" pitchFamily="34" charset="0"/>
                        </a:rPr>
                        <a:t>FE</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Laura Bandiera, Massimiliano Lattanzi</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Mirco Andreotti</a:t>
                      </a:r>
                    </a:p>
                  </a:txBody>
                  <a:tcPr marL="4254" marR="4254" marT="4254" marB="0" anchor="b">
                    <a:lnL>
                      <a:noFill/>
                    </a:lnL>
                    <a:lnR>
                      <a:noFill/>
                    </a:lnR>
                    <a:lnT>
                      <a:noFill/>
                    </a:lnT>
                    <a:lnB>
                      <a:noFill/>
                    </a:lnB>
                  </a:tcPr>
                </a:tc>
                <a:extLst>
                  <a:ext uri="{0D108BD9-81ED-4DB2-BD59-A6C34878D82A}">
                    <a16:rowId xmlns:a16="http://schemas.microsoft.com/office/drawing/2014/main" val="2711731082"/>
                  </a:ext>
                </a:extLst>
              </a:tr>
              <a:tr h="213452">
                <a:tc>
                  <a:txBody>
                    <a:bodyPr/>
                    <a:lstStyle/>
                    <a:p>
                      <a:pPr algn="l" fontAlgn="b"/>
                      <a:r>
                        <a:rPr lang="it-IT" sz="1400" b="0" i="0" u="none" strike="noStrike">
                          <a:solidFill>
                            <a:schemeClr val="tx1"/>
                          </a:solidFill>
                          <a:effectLst/>
                          <a:latin typeface="Calibri" panose="020F0502020204030204" pitchFamily="34" charset="0"/>
                        </a:rPr>
                        <a:t>PI</a:t>
                      </a:r>
                    </a:p>
                  </a:txBody>
                  <a:tcPr marL="4254" marR="4254" marT="4254" marB="0" anchor="b">
                    <a:lnL>
                      <a:noFill/>
                    </a:lnL>
                    <a:lnR>
                      <a:noFill/>
                    </a:lnR>
                    <a:lnT>
                      <a:noFill/>
                    </a:lnT>
                    <a:lnB>
                      <a:noFill/>
                    </a:lnB>
                  </a:tcPr>
                </a:tc>
                <a:tc>
                  <a:txBody>
                    <a:bodyPr/>
                    <a:lstStyle/>
                    <a:p>
                      <a:pPr algn="l" fontAlgn="b"/>
                      <a:r>
                        <a:rPr lang="it-IT" sz="1400" dirty="0">
                          <a:solidFill>
                            <a:schemeClr val="tx1"/>
                          </a:solidFill>
                          <a:effectLst/>
                        </a:rPr>
                        <a:t>Melissa Pesce - Rollins</a:t>
                      </a:r>
                      <a:r>
                        <a:rPr lang="it-IT" sz="1400" dirty="0">
                          <a:effectLst/>
                        </a:rPr>
                        <a:t>, </a:t>
                      </a:r>
                      <a:r>
                        <a:rPr lang="it-IT" sz="1400" b="0" i="0" u="none" strike="noStrike" dirty="0">
                          <a:solidFill>
                            <a:schemeClr val="tx1"/>
                          </a:solidFill>
                          <a:effectLst/>
                          <a:latin typeface="Calibri" panose="020F0502020204030204" pitchFamily="34" charset="0"/>
                        </a:rPr>
                        <a:t>Paolo Azzurri</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Andrea Moggi</a:t>
                      </a:r>
                    </a:p>
                  </a:txBody>
                  <a:tcPr marL="4254" marR="4254" marT="4254" marB="0" anchor="b">
                    <a:lnL>
                      <a:noFill/>
                    </a:lnL>
                    <a:lnR>
                      <a:noFill/>
                    </a:lnR>
                    <a:lnT>
                      <a:noFill/>
                    </a:lnT>
                    <a:lnB>
                      <a:noFill/>
                    </a:lnB>
                  </a:tcPr>
                </a:tc>
                <a:extLst>
                  <a:ext uri="{0D108BD9-81ED-4DB2-BD59-A6C34878D82A}">
                    <a16:rowId xmlns:a16="http://schemas.microsoft.com/office/drawing/2014/main" val="2907076634"/>
                  </a:ext>
                </a:extLst>
              </a:tr>
              <a:tr h="213452">
                <a:tc>
                  <a:txBody>
                    <a:bodyPr/>
                    <a:lstStyle/>
                    <a:p>
                      <a:pPr algn="l" fontAlgn="b"/>
                      <a:r>
                        <a:rPr lang="it-IT" sz="1400" b="0" i="0" u="none" strike="noStrike">
                          <a:solidFill>
                            <a:schemeClr val="tx1"/>
                          </a:solidFill>
                          <a:effectLst/>
                          <a:latin typeface="Calibri" panose="020F0502020204030204" pitchFamily="34" charset="0"/>
                        </a:rPr>
                        <a:t>FI</a:t>
                      </a:r>
                    </a:p>
                  </a:txBody>
                  <a:tcPr marL="4254" marR="4254" marT="4254" marB="0" anchor="b">
                    <a:lnL>
                      <a:noFill/>
                    </a:lnL>
                    <a:lnR>
                      <a:noFill/>
                    </a:lnR>
                    <a:lnT>
                      <a:noFill/>
                    </a:lnT>
                    <a:lnB>
                      <a:noFill/>
                    </a:lnB>
                  </a:tcPr>
                </a:tc>
                <a:tc>
                  <a:txBody>
                    <a:bodyPr/>
                    <a:lstStyle/>
                    <a:p>
                      <a:pPr algn="l" fontAlgn="b"/>
                      <a:r>
                        <a:rPr lang="it-IT" sz="1400" b="0" i="0" u="none" strike="noStrike" dirty="0">
                          <a:solidFill>
                            <a:srgbClr val="FF0000"/>
                          </a:solidFill>
                          <a:effectLst/>
                          <a:latin typeface="Calibri" panose="020F0502020204030204" pitchFamily="34" charset="0"/>
                        </a:rPr>
                        <a:t>Antonio Cassese</a:t>
                      </a:r>
                      <a:r>
                        <a:rPr lang="it-IT" sz="1400" b="0" i="0" u="none" strike="noStrike" dirty="0">
                          <a:solidFill>
                            <a:srgbClr val="00B050"/>
                          </a:solidFill>
                          <a:effectLst/>
                          <a:latin typeface="Calibri" panose="020F0502020204030204" pitchFamily="34" charset="0"/>
                        </a:rPr>
                        <a:t>, Giulia Calzolai</a:t>
                      </a:r>
                      <a:r>
                        <a:rPr lang="it-IT" sz="1400" b="0" i="0" u="none" strike="noStrike" dirty="0">
                          <a:solidFill>
                            <a:schemeClr val="tx1"/>
                          </a:solidFill>
                          <a:effectLst/>
                          <a:latin typeface="Calibri" panose="020F0502020204030204" pitchFamily="34" charset="0"/>
                        </a:rPr>
                        <a:t>, </a:t>
                      </a:r>
                      <a:r>
                        <a:rPr lang="it-IT" sz="1400" b="0" i="0" u="none" strike="noStrike" dirty="0">
                          <a:solidFill>
                            <a:srgbClr val="FF0000"/>
                          </a:solidFill>
                          <a:effectLst/>
                          <a:latin typeface="Calibri" panose="020F0502020204030204" pitchFamily="34" charset="0"/>
                        </a:rPr>
                        <a:t>Francesca Bucci, </a:t>
                      </a:r>
                      <a:r>
                        <a:rPr lang="it-IT" sz="1400" b="0" i="0" u="none" strike="noStrike" dirty="0">
                          <a:solidFill>
                            <a:srgbClr val="00B050"/>
                          </a:solidFill>
                          <a:effectLst/>
                          <a:latin typeface="Calibri" panose="020F0502020204030204" pitchFamily="34" charset="0"/>
                        </a:rPr>
                        <a:t>Andrea Tesi</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Oleksandr </a:t>
                      </a:r>
                      <a:r>
                        <a:rPr lang="it-IT" sz="1400" b="0" i="0" u="none" strike="noStrike" dirty="0" err="1">
                          <a:solidFill>
                            <a:schemeClr val="tx1"/>
                          </a:solidFill>
                          <a:effectLst/>
                          <a:latin typeface="Calibri" panose="020F0502020204030204" pitchFamily="34" charset="0"/>
                        </a:rPr>
                        <a:t>Starodubtsev</a:t>
                      </a:r>
                      <a:endParaRPr lang="it-IT" sz="1400" b="0" i="0" u="none" strike="noStrike" dirty="0">
                        <a:solidFill>
                          <a:schemeClr val="tx1"/>
                        </a:solidFill>
                        <a:effectLst/>
                        <a:latin typeface="Calibri" panose="020F0502020204030204" pitchFamily="34" charset="0"/>
                      </a:endParaRPr>
                    </a:p>
                  </a:txBody>
                  <a:tcPr marL="4254" marR="4254" marT="4254" marB="0" anchor="b">
                    <a:lnL>
                      <a:noFill/>
                    </a:lnL>
                    <a:lnR>
                      <a:noFill/>
                    </a:lnR>
                    <a:lnT>
                      <a:noFill/>
                    </a:lnT>
                    <a:lnB>
                      <a:noFill/>
                    </a:lnB>
                  </a:tcPr>
                </a:tc>
                <a:extLst>
                  <a:ext uri="{0D108BD9-81ED-4DB2-BD59-A6C34878D82A}">
                    <a16:rowId xmlns:a16="http://schemas.microsoft.com/office/drawing/2014/main" val="1061353105"/>
                  </a:ext>
                </a:extLst>
              </a:tr>
              <a:tr h="213452">
                <a:tc>
                  <a:txBody>
                    <a:bodyPr/>
                    <a:lstStyle/>
                    <a:p>
                      <a:pPr algn="l" fontAlgn="b"/>
                      <a:r>
                        <a:rPr lang="it-IT" sz="1400" b="0" i="0" u="none" strike="noStrike">
                          <a:solidFill>
                            <a:schemeClr val="tx1"/>
                          </a:solidFill>
                          <a:effectLst/>
                          <a:latin typeface="Calibri" panose="020F0502020204030204" pitchFamily="34" charset="0"/>
                        </a:rPr>
                        <a:t>PG</a:t>
                      </a:r>
                    </a:p>
                  </a:txBody>
                  <a:tcPr marL="4254" marR="4254" marT="4254" marB="0" anchor="b">
                    <a:lnL>
                      <a:noFill/>
                    </a:lnL>
                    <a:lnR>
                      <a:noFill/>
                    </a:lnR>
                    <a:lnT>
                      <a:noFill/>
                    </a:lnT>
                    <a:lnB>
                      <a:noFill/>
                    </a:lnB>
                  </a:tcPr>
                </a:tc>
                <a:tc gridSpan="2">
                  <a:txBody>
                    <a:bodyPr/>
                    <a:lstStyle/>
                    <a:p>
                      <a:pPr algn="ctr" fontAlgn="b"/>
                      <a:r>
                        <a:rPr lang="it-IT" sz="1400" b="0" i="0" u="none" strike="noStrike" dirty="0">
                          <a:solidFill>
                            <a:schemeClr val="tx1"/>
                          </a:solidFill>
                          <a:effectLst/>
                          <a:latin typeface="Calibri" panose="020F0502020204030204" pitchFamily="34" charset="0"/>
                        </a:rPr>
                        <a:t>Sara Cutini e Alessandro Rossi (ricercatori e tecnologi)</a:t>
                      </a:r>
                    </a:p>
                  </a:txBody>
                  <a:tcPr marL="4254" marR="4254" marT="4254" marB="0" anchor="b">
                    <a:lnL>
                      <a:noFill/>
                    </a:lnL>
                    <a:lnR>
                      <a:noFill/>
                    </a:lnR>
                    <a:lnT>
                      <a:noFill/>
                    </a:lnT>
                    <a:lnB>
                      <a:noFill/>
                    </a:lnB>
                  </a:tcPr>
                </a:tc>
                <a:tc hMerge="1">
                  <a:txBody>
                    <a:bodyPr/>
                    <a:lstStyle/>
                    <a:p>
                      <a:pPr algn="l" fontAlgn="b"/>
                      <a:endParaRPr lang="it-IT" sz="1400" b="0" i="0" u="none" strike="noStrike" dirty="0">
                        <a:solidFill>
                          <a:srgbClr val="000000"/>
                        </a:solidFill>
                        <a:effectLst/>
                        <a:latin typeface="Calibri" panose="020F0502020204030204" pitchFamily="34" charset="0"/>
                      </a:endParaRPr>
                    </a:p>
                  </a:txBody>
                  <a:tcPr marL="4254" marR="4254" marT="4254" marB="0" anchor="b">
                    <a:lnL>
                      <a:noFill/>
                    </a:lnL>
                    <a:lnR>
                      <a:noFill/>
                    </a:lnR>
                    <a:lnT>
                      <a:noFill/>
                    </a:lnT>
                    <a:lnB>
                      <a:noFill/>
                    </a:lnB>
                  </a:tcPr>
                </a:tc>
                <a:extLst>
                  <a:ext uri="{0D108BD9-81ED-4DB2-BD59-A6C34878D82A}">
                    <a16:rowId xmlns:a16="http://schemas.microsoft.com/office/drawing/2014/main" val="1054254410"/>
                  </a:ext>
                </a:extLst>
              </a:tr>
              <a:tr h="213452">
                <a:tc>
                  <a:txBody>
                    <a:bodyPr/>
                    <a:lstStyle/>
                    <a:p>
                      <a:pPr algn="l" fontAlgn="b"/>
                      <a:r>
                        <a:rPr lang="it-IT" sz="1400" b="0" i="0" u="none" strike="noStrike" dirty="0">
                          <a:solidFill>
                            <a:schemeClr val="tx1"/>
                          </a:solidFill>
                          <a:effectLst/>
                          <a:latin typeface="Calibri" panose="020F0502020204030204" pitchFamily="34" charset="0"/>
                        </a:rPr>
                        <a:t>LNGS</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Paolo Gorla, </a:t>
                      </a:r>
                      <a:r>
                        <a:rPr lang="it-IT" sz="1400" dirty="0">
                          <a:solidFill>
                            <a:schemeClr val="tx1"/>
                          </a:solidFill>
                          <a:effectLst/>
                        </a:rPr>
                        <a:t>Alfredo Cocco</a:t>
                      </a:r>
                      <a:endParaRPr lang="it-IT" sz="1400" b="0" i="0" u="none" strike="noStrike" dirty="0">
                        <a:solidFill>
                          <a:schemeClr val="tx1"/>
                        </a:solidFill>
                        <a:effectLst/>
                        <a:latin typeface="Calibri" panose="020F0502020204030204" pitchFamily="34" charset="0"/>
                      </a:endParaRP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Sandra Parlati</a:t>
                      </a:r>
                    </a:p>
                  </a:txBody>
                  <a:tcPr marL="4254" marR="4254" marT="4254" marB="0" anchor="b">
                    <a:lnL>
                      <a:noFill/>
                    </a:lnL>
                    <a:lnR>
                      <a:noFill/>
                    </a:lnR>
                    <a:lnT>
                      <a:noFill/>
                    </a:lnT>
                    <a:lnB>
                      <a:noFill/>
                    </a:lnB>
                  </a:tcPr>
                </a:tc>
                <a:extLst>
                  <a:ext uri="{0D108BD9-81ED-4DB2-BD59-A6C34878D82A}">
                    <a16:rowId xmlns:a16="http://schemas.microsoft.com/office/drawing/2014/main" val="2558427697"/>
                  </a:ext>
                </a:extLst>
              </a:tr>
              <a:tr h="213452">
                <a:tc>
                  <a:txBody>
                    <a:bodyPr/>
                    <a:lstStyle/>
                    <a:p>
                      <a:pPr algn="l" fontAlgn="b"/>
                      <a:r>
                        <a:rPr lang="it-IT" sz="1400" b="0" i="0" u="none" strike="noStrike">
                          <a:solidFill>
                            <a:schemeClr val="tx1"/>
                          </a:solidFill>
                          <a:effectLst/>
                          <a:latin typeface="Calibri" panose="020F0502020204030204" pitchFamily="34" charset="0"/>
                        </a:rPr>
                        <a:t>RM1</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Matteo Bauce, Giulia De Bonis</a:t>
                      </a:r>
                    </a:p>
                  </a:txBody>
                  <a:tcPr marL="4254" marR="4254" marT="4254" marB="0" anchor="b">
                    <a:lnL>
                      <a:noFill/>
                    </a:lnL>
                    <a:lnR>
                      <a:noFill/>
                    </a:lnR>
                    <a:lnT>
                      <a:noFill/>
                    </a:lnT>
                    <a:lnB>
                      <a:noFill/>
                    </a:lnB>
                  </a:tcPr>
                </a:tc>
                <a:tc>
                  <a:txBody>
                    <a:bodyPr/>
                    <a:lstStyle/>
                    <a:p>
                      <a:pPr algn="l" fontAlgn="b"/>
                      <a:r>
                        <a:rPr lang="it-IT" sz="1400" b="0" i="0" u="none" strike="noStrike" dirty="0">
                          <a:solidFill>
                            <a:srgbClr val="FF0000"/>
                          </a:solidFill>
                          <a:effectLst/>
                          <a:latin typeface="Calibri" panose="020F0502020204030204" pitchFamily="34" charset="0"/>
                        </a:rPr>
                        <a:t>Valerio Pettinacci, </a:t>
                      </a:r>
                      <a:r>
                        <a:rPr lang="it-IT" sz="1400" b="0" i="0" u="none" strike="noStrike" dirty="0">
                          <a:solidFill>
                            <a:srgbClr val="00B050"/>
                          </a:solidFill>
                          <a:effectLst/>
                          <a:latin typeface="Calibri" panose="020F0502020204030204" pitchFamily="34" charset="0"/>
                        </a:rPr>
                        <a:t>Francesca Lo Cicero</a:t>
                      </a:r>
                    </a:p>
                  </a:txBody>
                  <a:tcPr marL="4254" marR="4254" marT="4254" marB="0" anchor="b">
                    <a:lnL>
                      <a:noFill/>
                    </a:lnL>
                    <a:lnR>
                      <a:noFill/>
                    </a:lnR>
                    <a:lnT>
                      <a:noFill/>
                    </a:lnT>
                    <a:lnB>
                      <a:noFill/>
                    </a:lnB>
                  </a:tcPr>
                </a:tc>
                <a:extLst>
                  <a:ext uri="{0D108BD9-81ED-4DB2-BD59-A6C34878D82A}">
                    <a16:rowId xmlns:a16="http://schemas.microsoft.com/office/drawing/2014/main" val="2562165982"/>
                  </a:ext>
                </a:extLst>
              </a:tr>
              <a:tr h="213452">
                <a:tc>
                  <a:txBody>
                    <a:bodyPr/>
                    <a:lstStyle/>
                    <a:p>
                      <a:pPr algn="l" fontAlgn="b"/>
                      <a:r>
                        <a:rPr lang="it-IT" sz="1400" b="0" i="0" u="none" strike="noStrike">
                          <a:solidFill>
                            <a:schemeClr val="tx1"/>
                          </a:solidFill>
                          <a:effectLst/>
                          <a:latin typeface="Calibri" panose="020F0502020204030204" pitchFamily="34" charset="0"/>
                        </a:rPr>
                        <a:t>RM2</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Cinzia De Donato, Gaetano Salina</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Cristian De Santis</a:t>
                      </a:r>
                    </a:p>
                  </a:txBody>
                  <a:tcPr marL="4254" marR="4254" marT="4254" marB="0" anchor="b">
                    <a:lnL>
                      <a:noFill/>
                    </a:lnL>
                    <a:lnR>
                      <a:noFill/>
                    </a:lnR>
                    <a:lnT>
                      <a:noFill/>
                    </a:lnT>
                    <a:lnB>
                      <a:noFill/>
                    </a:lnB>
                  </a:tcPr>
                </a:tc>
                <a:extLst>
                  <a:ext uri="{0D108BD9-81ED-4DB2-BD59-A6C34878D82A}">
                    <a16:rowId xmlns:a16="http://schemas.microsoft.com/office/drawing/2014/main" val="1594526769"/>
                  </a:ext>
                </a:extLst>
              </a:tr>
              <a:tr h="213452">
                <a:tc>
                  <a:txBody>
                    <a:bodyPr/>
                    <a:lstStyle/>
                    <a:p>
                      <a:pPr algn="l" fontAlgn="b"/>
                      <a:r>
                        <a:rPr lang="it-IT" sz="1400" b="0" i="0" u="none" strike="noStrike">
                          <a:solidFill>
                            <a:schemeClr val="tx1"/>
                          </a:solidFill>
                          <a:effectLst/>
                          <a:latin typeface="Calibri" panose="020F0502020204030204" pitchFamily="34" charset="0"/>
                        </a:rPr>
                        <a:t>RM3</a:t>
                      </a:r>
                    </a:p>
                  </a:txBody>
                  <a:tcPr marL="4254" marR="4254" marT="4254" marB="0" anchor="b">
                    <a:lnL>
                      <a:noFill/>
                    </a:lnL>
                    <a:lnR>
                      <a:noFill/>
                    </a:lnR>
                    <a:lnT>
                      <a:noFill/>
                    </a:lnT>
                    <a:lnB>
                      <a:noFill/>
                    </a:lnB>
                  </a:tcPr>
                </a:tc>
                <a:tc gridSpan="2">
                  <a:txBody>
                    <a:bodyPr/>
                    <a:lstStyle/>
                    <a:p>
                      <a:pPr algn="ctr" fontAlgn="b"/>
                      <a:r>
                        <a:rPr lang="it-IT" sz="1400" b="0" i="0" u="none" strike="noStrike" dirty="0">
                          <a:solidFill>
                            <a:schemeClr val="tx1"/>
                          </a:solidFill>
                          <a:effectLst/>
                          <a:latin typeface="Calibri" panose="020F0502020204030204" pitchFamily="34" charset="0"/>
                        </a:rPr>
                        <a:t>Francesco Sanfilippo e Roberto Di Nardo (ricercatori e tecnologi)</a:t>
                      </a:r>
                    </a:p>
                  </a:txBody>
                  <a:tcPr marL="4254" marR="4254" marT="4254" marB="0" anchor="b">
                    <a:lnL>
                      <a:noFill/>
                    </a:lnL>
                    <a:lnR>
                      <a:noFill/>
                    </a:lnR>
                    <a:lnT>
                      <a:noFill/>
                    </a:lnT>
                    <a:lnB>
                      <a:noFill/>
                    </a:lnB>
                  </a:tcPr>
                </a:tc>
                <a:tc hMerge="1">
                  <a:txBody>
                    <a:bodyPr/>
                    <a:lstStyle/>
                    <a:p>
                      <a:pPr algn="l" fontAlgn="b"/>
                      <a:endParaRPr lang="it-IT" sz="1400" b="0" i="0" u="none" strike="noStrike" dirty="0">
                        <a:solidFill>
                          <a:srgbClr val="000000"/>
                        </a:solidFill>
                        <a:effectLst/>
                        <a:latin typeface="Calibri" panose="020F0502020204030204" pitchFamily="34" charset="0"/>
                      </a:endParaRPr>
                    </a:p>
                  </a:txBody>
                  <a:tcPr marL="4254" marR="4254" marT="4254" marB="0" anchor="b">
                    <a:lnL>
                      <a:noFill/>
                    </a:lnL>
                    <a:lnR>
                      <a:noFill/>
                    </a:lnR>
                    <a:lnT>
                      <a:noFill/>
                    </a:lnT>
                    <a:lnB>
                      <a:noFill/>
                    </a:lnB>
                  </a:tcPr>
                </a:tc>
                <a:extLst>
                  <a:ext uri="{0D108BD9-81ED-4DB2-BD59-A6C34878D82A}">
                    <a16:rowId xmlns:a16="http://schemas.microsoft.com/office/drawing/2014/main" val="2521804460"/>
                  </a:ext>
                </a:extLst>
              </a:tr>
              <a:tr h="213452">
                <a:tc>
                  <a:txBody>
                    <a:bodyPr/>
                    <a:lstStyle/>
                    <a:p>
                      <a:pPr algn="l" fontAlgn="b"/>
                      <a:r>
                        <a:rPr lang="it-IT" sz="1400" b="0" i="0" u="none" strike="noStrike">
                          <a:solidFill>
                            <a:schemeClr val="tx1"/>
                          </a:solidFill>
                          <a:effectLst/>
                          <a:latin typeface="Calibri" panose="020F0502020204030204" pitchFamily="34" charset="0"/>
                        </a:rPr>
                        <a:t>LNF</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Antonio De Santis, Silvia Martellotti</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Susanna Bertelli</a:t>
                      </a:r>
                    </a:p>
                  </a:txBody>
                  <a:tcPr marL="4254" marR="4254" marT="4254" marB="0" anchor="b">
                    <a:lnL>
                      <a:noFill/>
                    </a:lnL>
                    <a:lnR>
                      <a:noFill/>
                    </a:lnR>
                    <a:lnT>
                      <a:noFill/>
                    </a:lnT>
                    <a:lnB>
                      <a:noFill/>
                    </a:lnB>
                  </a:tcPr>
                </a:tc>
                <a:extLst>
                  <a:ext uri="{0D108BD9-81ED-4DB2-BD59-A6C34878D82A}">
                    <a16:rowId xmlns:a16="http://schemas.microsoft.com/office/drawing/2014/main" val="3754677555"/>
                  </a:ext>
                </a:extLst>
              </a:tr>
              <a:tr h="213452">
                <a:tc>
                  <a:txBody>
                    <a:bodyPr/>
                    <a:lstStyle/>
                    <a:p>
                      <a:pPr algn="l" fontAlgn="b"/>
                      <a:r>
                        <a:rPr lang="it-IT" sz="1400" b="0" i="0" u="none" strike="noStrike">
                          <a:solidFill>
                            <a:schemeClr val="tx1"/>
                          </a:solidFill>
                          <a:effectLst/>
                          <a:latin typeface="Calibri" panose="020F0502020204030204" pitchFamily="34" charset="0"/>
                        </a:rPr>
                        <a:t>AC</a:t>
                      </a:r>
                    </a:p>
                  </a:txBody>
                  <a:tcPr marL="4254" marR="4254" marT="4254" marB="0" anchor="b">
                    <a:lnL>
                      <a:noFill/>
                    </a:lnL>
                    <a:lnR>
                      <a:noFill/>
                    </a:lnR>
                    <a:lnT>
                      <a:noFill/>
                    </a:lnT>
                    <a:lnB>
                      <a:noFill/>
                    </a:lnB>
                  </a:tcPr>
                </a:tc>
                <a:tc gridSpan="2">
                  <a:txBody>
                    <a:bodyPr/>
                    <a:lstStyle/>
                    <a:p>
                      <a:pPr algn="ctr" fontAlgn="b"/>
                      <a:r>
                        <a:rPr lang="it-IT" sz="1400" b="0" i="0" u="none" strike="noStrike" dirty="0">
                          <a:solidFill>
                            <a:schemeClr val="tx1"/>
                          </a:solidFill>
                          <a:effectLst/>
                          <a:latin typeface="Calibri" panose="020F0502020204030204" pitchFamily="34" charset="0"/>
                        </a:rPr>
                        <a:t>Enrico Bonanno (ricercatori e tecnologi)</a:t>
                      </a:r>
                    </a:p>
                  </a:txBody>
                  <a:tcPr marL="4254" marR="4254" marT="4254" marB="0" anchor="b">
                    <a:lnL>
                      <a:noFill/>
                    </a:lnL>
                    <a:lnR>
                      <a:noFill/>
                    </a:lnR>
                    <a:lnT>
                      <a:noFill/>
                    </a:lnT>
                    <a:lnB>
                      <a:noFill/>
                    </a:lnB>
                  </a:tcPr>
                </a:tc>
                <a:tc hMerge="1">
                  <a:txBody>
                    <a:bodyPr/>
                    <a:lstStyle/>
                    <a:p>
                      <a:pPr algn="l" fontAlgn="b"/>
                      <a:endParaRPr lang="it-IT" sz="1400" b="0" i="0" u="none" strike="noStrike" dirty="0">
                        <a:solidFill>
                          <a:srgbClr val="000000"/>
                        </a:solidFill>
                        <a:effectLst/>
                        <a:latin typeface="Calibri" panose="020F0502020204030204" pitchFamily="34" charset="0"/>
                      </a:endParaRPr>
                    </a:p>
                  </a:txBody>
                  <a:tcPr marL="4254" marR="4254" marT="4254" marB="0" anchor="b">
                    <a:lnL>
                      <a:noFill/>
                    </a:lnL>
                    <a:lnR>
                      <a:noFill/>
                    </a:lnR>
                    <a:lnT>
                      <a:noFill/>
                    </a:lnT>
                    <a:lnB>
                      <a:noFill/>
                    </a:lnB>
                  </a:tcPr>
                </a:tc>
                <a:extLst>
                  <a:ext uri="{0D108BD9-81ED-4DB2-BD59-A6C34878D82A}">
                    <a16:rowId xmlns:a16="http://schemas.microsoft.com/office/drawing/2014/main" val="1258780947"/>
                  </a:ext>
                </a:extLst>
              </a:tr>
              <a:tr h="213452">
                <a:tc>
                  <a:txBody>
                    <a:bodyPr/>
                    <a:lstStyle/>
                    <a:p>
                      <a:pPr algn="l" fontAlgn="b"/>
                      <a:r>
                        <a:rPr lang="it-IT" sz="1400" b="0" i="0" u="none" strike="noStrike">
                          <a:solidFill>
                            <a:schemeClr val="tx1"/>
                          </a:solidFill>
                          <a:effectLst/>
                          <a:latin typeface="Calibri" panose="020F0502020204030204" pitchFamily="34" charset="0"/>
                        </a:rPr>
                        <a:t>CA</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Francesca Dordei, Cristian Pisano</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Daniele Mura</a:t>
                      </a:r>
                    </a:p>
                  </a:txBody>
                  <a:tcPr marL="4254" marR="4254" marT="4254" marB="0" anchor="b">
                    <a:lnL>
                      <a:noFill/>
                    </a:lnL>
                    <a:lnR>
                      <a:noFill/>
                    </a:lnR>
                    <a:lnT>
                      <a:noFill/>
                    </a:lnT>
                    <a:lnB>
                      <a:noFill/>
                    </a:lnB>
                  </a:tcPr>
                </a:tc>
                <a:extLst>
                  <a:ext uri="{0D108BD9-81ED-4DB2-BD59-A6C34878D82A}">
                    <a16:rowId xmlns:a16="http://schemas.microsoft.com/office/drawing/2014/main" val="874181746"/>
                  </a:ext>
                </a:extLst>
              </a:tr>
              <a:tr h="213452">
                <a:tc>
                  <a:txBody>
                    <a:bodyPr/>
                    <a:lstStyle/>
                    <a:p>
                      <a:pPr algn="l" fontAlgn="b"/>
                      <a:r>
                        <a:rPr lang="it-IT" sz="1400" b="0" i="0" u="none" strike="noStrike">
                          <a:solidFill>
                            <a:schemeClr val="tx1"/>
                          </a:solidFill>
                          <a:effectLst/>
                          <a:latin typeface="Calibri" panose="020F0502020204030204" pitchFamily="34" charset="0"/>
                        </a:rPr>
                        <a:t>NA</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Carla Aramo, Raffaele Marotta</a:t>
                      </a:r>
                    </a:p>
                  </a:txBody>
                  <a:tcPr marL="4254" marR="4254" marT="4254" marB="0" anchor="b">
                    <a:lnL>
                      <a:noFill/>
                    </a:lnL>
                    <a:lnR>
                      <a:noFill/>
                    </a:lnR>
                    <a:lnT>
                      <a:noFill/>
                    </a:lnT>
                    <a:lnB>
                      <a:noFill/>
                    </a:lnB>
                  </a:tcPr>
                </a:tc>
                <a:tc>
                  <a:txBody>
                    <a:bodyPr/>
                    <a:lstStyle/>
                    <a:p>
                      <a:pPr algn="l" fontAlgn="b"/>
                      <a:r>
                        <a:rPr lang="it-IT" sz="1400" dirty="0">
                          <a:solidFill>
                            <a:schemeClr val="tx1"/>
                          </a:solidFill>
                          <a:effectLst/>
                        </a:rPr>
                        <a:t>Stefano Mastroianni</a:t>
                      </a:r>
                      <a:endParaRPr lang="it-IT" sz="1400" b="0" i="0" u="none" strike="noStrike" dirty="0">
                        <a:solidFill>
                          <a:schemeClr val="tx1"/>
                        </a:solidFill>
                        <a:effectLst/>
                        <a:latin typeface="Calibri" panose="020F0502020204030204" pitchFamily="34" charset="0"/>
                      </a:endParaRPr>
                    </a:p>
                  </a:txBody>
                  <a:tcPr marL="4254" marR="4254" marT="4254" marB="0" anchor="b">
                    <a:lnL>
                      <a:noFill/>
                    </a:lnL>
                    <a:lnR>
                      <a:noFill/>
                    </a:lnR>
                    <a:lnT>
                      <a:noFill/>
                    </a:lnT>
                    <a:lnB>
                      <a:noFill/>
                    </a:lnB>
                  </a:tcPr>
                </a:tc>
                <a:extLst>
                  <a:ext uri="{0D108BD9-81ED-4DB2-BD59-A6C34878D82A}">
                    <a16:rowId xmlns:a16="http://schemas.microsoft.com/office/drawing/2014/main" val="1906954267"/>
                  </a:ext>
                </a:extLst>
              </a:tr>
              <a:tr h="213452">
                <a:tc>
                  <a:txBody>
                    <a:bodyPr/>
                    <a:lstStyle/>
                    <a:p>
                      <a:pPr algn="l" fontAlgn="b"/>
                      <a:r>
                        <a:rPr lang="it-IT" sz="1400" b="0" i="0" u="none" strike="noStrike">
                          <a:solidFill>
                            <a:schemeClr val="tx1"/>
                          </a:solidFill>
                          <a:effectLst/>
                          <a:latin typeface="Calibri" panose="020F0502020204030204" pitchFamily="34" charset="0"/>
                        </a:rPr>
                        <a:t>BA</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Lucia Silvestris, </a:t>
                      </a:r>
                      <a:r>
                        <a:rPr lang="it-IT" sz="1400" dirty="0">
                          <a:solidFill>
                            <a:schemeClr val="tx1"/>
                          </a:solidFill>
                          <a:effectLst/>
                        </a:rPr>
                        <a:t>Giuseppe Tagliente</a:t>
                      </a:r>
                      <a:endParaRPr lang="it-IT" sz="1400" b="0" i="0" u="none" strike="noStrike" dirty="0">
                        <a:solidFill>
                          <a:schemeClr val="tx1"/>
                        </a:solidFill>
                        <a:effectLst/>
                        <a:latin typeface="Calibri" panose="020F0502020204030204" pitchFamily="34" charset="0"/>
                      </a:endParaRP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Vincenzo Spinoso</a:t>
                      </a:r>
                    </a:p>
                  </a:txBody>
                  <a:tcPr marL="4254" marR="4254" marT="4254" marB="0" anchor="b">
                    <a:lnL>
                      <a:noFill/>
                    </a:lnL>
                    <a:lnR>
                      <a:noFill/>
                    </a:lnR>
                    <a:lnT>
                      <a:noFill/>
                    </a:lnT>
                    <a:lnB>
                      <a:noFill/>
                    </a:lnB>
                  </a:tcPr>
                </a:tc>
                <a:extLst>
                  <a:ext uri="{0D108BD9-81ED-4DB2-BD59-A6C34878D82A}">
                    <a16:rowId xmlns:a16="http://schemas.microsoft.com/office/drawing/2014/main" val="1132093137"/>
                  </a:ext>
                </a:extLst>
              </a:tr>
              <a:tr h="213452">
                <a:tc>
                  <a:txBody>
                    <a:bodyPr/>
                    <a:lstStyle/>
                    <a:p>
                      <a:pPr algn="l" fontAlgn="b"/>
                      <a:r>
                        <a:rPr lang="it-IT" sz="1400" b="0" i="0" u="none" strike="noStrike">
                          <a:solidFill>
                            <a:schemeClr val="tx1"/>
                          </a:solidFill>
                          <a:effectLst/>
                          <a:latin typeface="Calibri" panose="020F0502020204030204" pitchFamily="34" charset="0"/>
                        </a:rPr>
                        <a:t>LE</a:t>
                      </a:r>
                    </a:p>
                  </a:txBody>
                  <a:tcPr marL="4254" marR="4254" marT="4254" marB="0" anchor="b">
                    <a:lnL>
                      <a:noFill/>
                    </a:lnL>
                    <a:lnR>
                      <a:noFill/>
                    </a:lnR>
                    <a:lnT>
                      <a:noFill/>
                    </a:lnT>
                    <a:lnB>
                      <a:noFill/>
                    </a:lnB>
                  </a:tcPr>
                </a:tc>
                <a:tc gridSpan="2">
                  <a:txBody>
                    <a:bodyPr/>
                    <a:lstStyle/>
                    <a:p>
                      <a:pPr algn="ctr" fontAlgn="b"/>
                      <a:r>
                        <a:rPr lang="it-IT" sz="1400" b="0" i="0" u="none" strike="noStrike" dirty="0">
                          <a:solidFill>
                            <a:schemeClr val="tx1"/>
                          </a:solidFill>
                          <a:effectLst/>
                          <a:latin typeface="Calibri" panose="020F0502020204030204" pitchFamily="34" charset="0"/>
                        </a:rPr>
                        <a:t>Antonio Surdo, Maria Rita Coluccia (ricercatori e tecnologi)</a:t>
                      </a:r>
                    </a:p>
                  </a:txBody>
                  <a:tcPr marL="4254" marR="4254" marT="4254" marB="0" anchor="b">
                    <a:lnL>
                      <a:noFill/>
                    </a:lnL>
                    <a:lnR>
                      <a:noFill/>
                    </a:lnR>
                    <a:lnT>
                      <a:noFill/>
                    </a:lnT>
                    <a:lnB>
                      <a:noFill/>
                    </a:lnB>
                  </a:tcPr>
                </a:tc>
                <a:tc hMerge="1">
                  <a:txBody>
                    <a:bodyPr/>
                    <a:lstStyle/>
                    <a:p>
                      <a:pPr algn="l" fontAlgn="b"/>
                      <a:endParaRPr lang="it-IT" sz="1400" b="0" i="0" u="none" strike="noStrike" dirty="0">
                        <a:solidFill>
                          <a:srgbClr val="000000"/>
                        </a:solidFill>
                        <a:effectLst/>
                        <a:latin typeface="Calibri" panose="020F0502020204030204" pitchFamily="34" charset="0"/>
                      </a:endParaRPr>
                    </a:p>
                  </a:txBody>
                  <a:tcPr marL="4254" marR="4254" marT="4254" marB="0" anchor="b">
                    <a:lnL>
                      <a:noFill/>
                    </a:lnL>
                    <a:lnR>
                      <a:noFill/>
                    </a:lnR>
                    <a:lnT>
                      <a:noFill/>
                    </a:lnT>
                    <a:lnB>
                      <a:noFill/>
                    </a:lnB>
                  </a:tcPr>
                </a:tc>
                <a:extLst>
                  <a:ext uri="{0D108BD9-81ED-4DB2-BD59-A6C34878D82A}">
                    <a16:rowId xmlns:a16="http://schemas.microsoft.com/office/drawing/2014/main" val="2846231966"/>
                  </a:ext>
                </a:extLst>
              </a:tr>
              <a:tr h="213452">
                <a:tc>
                  <a:txBody>
                    <a:bodyPr/>
                    <a:lstStyle/>
                    <a:p>
                      <a:pPr algn="l" fontAlgn="b"/>
                      <a:r>
                        <a:rPr lang="it-IT" sz="1400" b="0" i="0" u="none" strike="noStrike">
                          <a:solidFill>
                            <a:schemeClr val="tx1"/>
                          </a:solidFill>
                          <a:effectLst/>
                          <a:latin typeface="Calibri" panose="020F0502020204030204" pitchFamily="34" charset="0"/>
                        </a:rPr>
                        <a:t>CT</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Elena Geraci, Giuseppe Verde</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Emanuele Leonora</a:t>
                      </a:r>
                    </a:p>
                  </a:txBody>
                  <a:tcPr marL="4254" marR="4254" marT="4254" marB="0" anchor="b">
                    <a:lnL>
                      <a:noFill/>
                    </a:lnL>
                    <a:lnR>
                      <a:noFill/>
                    </a:lnR>
                    <a:lnT>
                      <a:noFill/>
                    </a:lnT>
                    <a:lnB>
                      <a:noFill/>
                    </a:lnB>
                  </a:tcPr>
                </a:tc>
                <a:extLst>
                  <a:ext uri="{0D108BD9-81ED-4DB2-BD59-A6C34878D82A}">
                    <a16:rowId xmlns:a16="http://schemas.microsoft.com/office/drawing/2014/main" val="4119811289"/>
                  </a:ext>
                </a:extLst>
              </a:tr>
              <a:tr h="129088">
                <a:tc>
                  <a:txBody>
                    <a:bodyPr/>
                    <a:lstStyle/>
                    <a:p>
                      <a:pPr algn="l" fontAlgn="b"/>
                      <a:r>
                        <a:rPr lang="it-IT" sz="1400" b="0" i="0" u="none" strike="noStrike">
                          <a:solidFill>
                            <a:schemeClr val="tx1"/>
                          </a:solidFill>
                          <a:effectLst/>
                          <a:latin typeface="Calibri" panose="020F0502020204030204" pitchFamily="34" charset="0"/>
                        </a:rPr>
                        <a:t>LNS</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Manuela Cavallaro, Marisa Gulino</a:t>
                      </a:r>
                    </a:p>
                  </a:txBody>
                  <a:tcPr marL="4254" marR="4254" marT="4254" marB="0" anchor="b">
                    <a:lnL>
                      <a:noFill/>
                    </a:lnL>
                    <a:lnR>
                      <a:noFill/>
                    </a:lnR>
                    <a:lnT>
                      <a:noFill/>
                    </a:lnT>
                    <a:lnB>
                      <a:noFill/>
                    </a:lnB>
                  </a:tcPr>
                </a:tc>
                <a:tc>
                  <a:txBody>
                    <a:bodyPr/>
                    <a:lstStyle/>
                    <a:p>
                      <a:pPr algn="l" fontAlgn="b"/>
                      <a:r>
                        <a:rPr lang="it-IT" sz="1400" b="0" i="0" u="none" strike="noStrike" dirty="0">
                          <a:solidFill>
                            <a:schemeClr val="tx1"/>
                          </a:solidFill>
                          <a:effectLst/>
                          <a:latin typeface="Calibri" panose="020F0502020204030204" pitchFamily="34" charset="0"/>
                        </a:rPr>
                        <a:t>Emanuele Pagano</a:t>
                      </a:r>
                    </a:p>
                  </a:txBody>
                  <a:tcPr marL="4254" marR="4254" marT="4254" marB="0" anchor="b">
                    <a:lnL>
                      <a:noFill/>
                    </a:lnL>
                    <a:lnR>
                      <a:noFill/>
                    </a:lnR>
                    <a:lnT>
                      <a:noFill/>
                    </a:lnT>
                    <a:lnB>
                      <a:noFill/>
                    </a:lnB>
                  </a:tcPr>
                </a:tc>
                <a:extLst>
                  <a:ext uri="{0D108BD9-81ED-4DB2-BD59-A6C34878D82A}">
                    <a16:rowId xmlns:a16="http://schemas.microsoft.com/office/drawing/2014/main" val="1604405667"/>
                  </a:ext>
                </a:extLst>
              </a:tr>
            </a:tbl>
          </a:graphicData>
        </a:graphic>
      </p:graphicFrame>
      <p:sp>
        <p:nvSpPr>
          <p:cNvPr id="3" name="CasellaDiTesto 2">
            <a:extLst>
              <a:ext uri="{FF2B5EF4-FFF2-40B4-BE49-F238E27FC236}">
                <a16:creationId xmlns:a16="http://schemas.microsoft.com/office/drawing/2014/main" id="{EB883840-C8CD-4B59-9BC2-52302ECE79F0}"/>
              </a:ext>
            </a:extLst>
          </p:cNvPr>
          <p:cNvSpPr txBox="1"/>
          <p:nvPr/>
        </p:nvSpPr>
        <p:spPr>
          <a:xfrm>
            <a:off x="2254026" y="0"/>
            <a:ext cx="6389634" cy="523220"/>
          </a:xfrm>
          <a:prstGeom prst="rect">
            <a:avLst/>
          </a:prstGeom>
          <a:noFill/>
        </p:spPr>
        <p:txBody>
          <a:bodyPr wrap="none" rtlCol="0">
            <a:spAutoFit/>
          </a:bodyPr>
          <a:lstStyle/>
          <a:p>
            <a:r>
              <a:rPr lang="it-IT" sz="2800" b="1" dirty="0">
                <a:solidFill>
                  <a:srgbClr val="0000FF"/>
                </a:solidFill>
                <a:latin typeface="+mj-lt"/>
              </a:rPr>
              <a:t>La comunità dei rappresentanti si rinnova</a:t>
            </a:r>
          </a:p>
        </p:txBody>
      </p:sp>
      <p:pic>
        <p:nvPicPr>
          <p:cNvPr id="4" name="Immagine 3">
            <a:extLst>
              <a:ext uri="{FF2B5EF4-FFF2-40B4-BE49-F238E27FC236}">
                <a16:creationId xmlns:a16="http://schemas.microsoft.com/office/drawing/2014/main" id="{6576C041-368C-2641-C43B-65744ED73EAA}"/>
              </a:ext>
            </a:extLst>
          </p:cNvPr>
          <p:cNvPicPr>
            <a:picLocks noChangeAspect="1"/>
          </p:cNvPicPr>
          <p:nvPr/>
        </p:nvPicPr>
        <p:blipFill>
          <a:blip r:embed="rId2"/>
          <a:stretch>
            <a:fillRect/>
          </a:stretch>
        </p:blipFill>
        <p:spPr>
          <a:xfrm>
            <a:off x="0" y="293990"/>
            <a:ext cx="1306302" cy="458460"/>
          </a:xfrm>
          <a:prstGeom prst="rect">
            <a:avLst/>
          </a:prstGeom>
        </p:spPr>
      </p:pic>
      <p:pic>
        <p:nvPicPr>
          <p:cNvPr id="6" name="Immagine 5">
            <a:extLst>
              <a:ext uri="{FF2B5EF4-FFF2-40B4-BE49-F238E27FC236}">
                <a16:creationId xmlns:a16="http://schemas.microsoft.com/office/drawing/2014/main" id="{DB4CA0DE-3A6F-025A-872F-AD0FFED1134B}"/>
              </a:ext>
            </a:extLst>
          </p:cNvPr>
          <p:cNvPicPr>
            <a:picLocks noChangeAspect="1"/>
          </p:cNvPicPr>
          <p:nvPr/>
        </p:nvPicPr>
        <p:blipFill>
          <a:blip r:embed="rId2"/>
          <a:stretch>
            <a:fillRect/>
          </a:stretch>
        </p:blipFill>
        <p:spPr>
          <a:xfrm>
            <a:off x="11001374" y="113254"/>
            <a:ext cx="1062095" cy="534565"/>
          </a:xfrm>
          <a:prstGeom prst="rect">
            <a:avLst/>
          </a:prstGeom>
        </p:spPr>
      </p:pic>
      <p:sp>
        <p:nvSpPr>
          <p:cNvPr id="7" name="Rettangolo 6">
            <a:extLst>
              <a:ext uri="{FF2B5EF4-FFF2-40B4-BE49-F238E27FC236}">
                <a16:creationId xmlns:a16="http://schemas.microsoft.com/office/drawing/2014/main" id="{0F0D159C-7CBE-4FEF-C8B2-50399EAAA404}"/>
              </a:ext>
            </a:extLst>
          </p:cNvPr>
          <p:cNvSpPr/>
          <p:nvPr/>
        </p:nvSpPr>
        <p:spPr>
          <a:xfrm>
            <a:off x="793215" y="659878"/>
            <a:ext cx="9716878" cy="6198122"/>
          </a:xfrm>
          <a:prstGeom prst="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95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F4B49DB-43BB-4D31-79BA-A034FFA3024D}"/>
              </a:ext>
            </a:extLst>
          </p:cNvPr>
          <p:cNvSpPr txBox="1"/>
          <p:nvPr/>
        </p:nvSpPr>
        <p:spPr>
          <a:xfrm>
            <a:off x="373538" y="1018393"/>
            <a:ext cx="11165311" cy="6463308"/>
          </a:xfrm>
          <a:prstGeom prst="rect">
            <a:avLst/>
          </a:prstGeom>
          <a:noFill/>
          <a:ln w="19050">
            <a:noFill/>
          </a:ln>
        </p:spPr>
        <p:txBody>
          <a:bodyPr wrap="square">
            <a:spAutoFit/>
          </a:bodyPr>
          <a:lstStyle/>
          <a:p>
            <a:pPr marL="285750" indent="-285750">
              <a:buFontTx/>
              <a:buChar char="-"/>
            </a:pPr>
            <a:r>
              <a:rPr lang="it-IT" dirty="0"/>
              <a:t>Riguardo i </a:t>
            </a:r>
            <a:r>
              <a:rPr lang="it-IT" b="1" dirty="0"/>
              <a:t>concorsi art. </a:t>
            </a:r>
            <a:r>
              <a:rPr lang="it-IT" dirty="0"/>
              <a:t>15, sembra che tutte le commissioni dovrebbero concludere i lavori entro la fine di ottobre. I concorsi con più candidati probabilmente inizieranno gli orali a settembre.</a:t>
            </a:r>
            <a:br>
              <a:rPr lang="it-IT" dirty="0"/>
            </a:br>
            <a:br>
              <a:rPr lang="it-IT" dirty="0"/>
            </a:br>
            <a:r>
              <a:rPr lang="it-IT" dirty="0"/>
              <a:t> Il bando per il </a:t>
            </a:r>
            <a:r>
              <a:rPr lang="it-IT" b="1" dirty="0"/>
              <a:t>concorso da ricercatore</a:t>
            </a:r>
            <a:r>
              <a:rPr lang="it-IT" dirty="0"/>
              <a:t> (probabilmente un bando unico per sperimentali da 40 posti) dovrebbe essere approvato a luglio e dovrebbe essere pubblicato ai primi di settembre. Il bando per il concorso da ricercatore teorico (probabilmente un bando per teorici da 10 posti) dovrebbe essere approvato a settembre e dovrebbe essere pubblicato ai primi di ottobre.</a:t>
            </a:r>
            <a:br>
              <a:rPr lang="it-IT" dirty="0"/>
            </a:br>
            <a:br>
              <a:rPr lang="it-IT" dirty="0"/>
            </a:br>
            <a:r>
              <a:rPr lang="it-IT" dirty="0"/>
              <a:t> Riguardo i </a:t>
            </a:r>
            <a:r>
              <a:rPr lang="it-IT" b="1" dirty="0"/>
              <a:t>tempi determinati PNRR</a:t>
            </a:r>
            <a:r>
              <a:rPr lang="it-IT" dirty="0"/>
              <a:t>, la strategia proposta è quella di fare una lista e discutere con i Direttori le possibilità di riassorbimento anche in relazione ai punti organico e ai pensionamenti nelle strutture, per capire come procedere. Al momento non sono state prese decisioni al riguardo.</a:t>
            </a:r>
            <a:br>
              <a:rPr lang="it-IT" dirty="0"/>
            </a:br>
            <a:br>
              <a:rPr lang="it-IT" dirty="0"/>
            </a:br>
            <a:r>
              <a:rPr lang="it-IT" dirty="0"/>
              <a:t> E' stata </a:t>
            </a:r>
            <a:r>
              <a:rPr lang="it-IT" b="1" dirty="0"/>
              <a:t>approvata la delibera per il comando della Dr.ssa Simona Fiori </a:t>
            </a:r>
            <a:r>
              <a:rPr lang="it-IT" dirty="0"/>
              <a:t>(Direzione amministrazione, finanza e controllo INFN) presso l’Agenzia per la cybersicurezza nazionale.</a:t>
            </a:r>
            <a:br>
              <a:rPr lang="it-IT" dirty="0"/>
            </a:br>
            <a:br>
              <a:rPr lang="it-IT" dirty="0"/>
            </a:br>
            <a:r>
              <a:rPr lang="it-IT" dirty="0"/>
              <a:t>E' stata </a:t>
            </a:r>
            <a:r>
              <a:rPr lang="it-IT" b="1" dirty="0"/>
              <a:t>approvata la delibera </a:t>
            </a:r>
            <a:r>
              <a:rPr lang="it-IT" dirty="0"/>
              <a:t>per l'indizione della procedura selettiva per soli titoli per l’attribuzione delle progressioni economiche (per personale TA) ai sensi </a:t>
            </a:r>
            <a:r>
              <a:rPr lang="it-IT" b="1" dirty="0"/>
              <a:t>dell’art. 53 </a:t>
            </a:r>
            <a:r>
              <a:rPr lang="it-IT" dirty="0"/>
              <a:t>del CCNL 1998-2001.</a:t>
            </a:r>
          </a:p>
          <a:p>
            <a:pPr marL="285750" indent="-285750">
              <a:buFontTx/>
              <a:buChar char="-"/>
            </a:pPr>
            <a:endParaRPr lang="it-IT" dirty="0"/>
          </a:p>
          <a:p>
            <a:r>
              <a:rPr lang="it-IT" b="1" kern="0" dirty="0">
                <a:latin typeface="Times New Roman" panose="02020603050405020304" pitchFamily="18" charset="0"/>
              </a:rPr>
              <a:t>    Assegni di ricerca </a:t>
            </a:r>
            <a:r>
              <a:rPr lang="it-IT" kern="0" dirty="0">
                <a:latin typeface="Times New Roman" panose="02020603050405020304" pitchFamily="18" charset="0"/>
              </a:rPr>
              <a:t>prorogati al </a:t>
            </a:r>
            <a:r>
              <a:rPr lang="it-IT" b="1" kern="0" dirty="0">
                <a:latin typeface="Times New Roman" panose="02020603050405020304" pitchFamily="18" charset="0"/>
              </a:rPr>
              <a:t>31-12-2024 </a:t>
            </a:r>
            <a:r>
              <a:rPr lang="it-IT" kern="0" dirty="0">
                <a:latin typeface="Times New Roman" panose="02020603050405020304" pitchFamily="18" charset="0"/>
              </a:rPr>
              <a:t>(v. comunicato dei sindacati e art. 15 del DL n.71 Disposizioni urgenti per lo svolgimento delle attività di ricerca, contiene la proroga per gli assegni di ricerca al 31 dicembre 2024.).</a:t>
            </a:r>
          </a:p>
          <a:p>
            <a:pPr marL="285750" indent="-285750">
              <a:buFontTx/>
              <a:buChar char="-"/>
            </a:pPr>
            <a:endParaRPr lang="it-IT" dirty="0"/>
          </a:p>
          <a:p>
            <a:br>
              <a:rPr lang="it-IT" dirty="0"/>
            </a:br>
            <a:endParaRPr lang="it-IT" dirty="0"/>
          </a:p>
        </p:txBody>
      </p:sp>
      <p:sp>
        <p:nvSpPr>
          <p:cNvPr id="4" name="Titolo 1">
            <a:extLst>
              <a:ext uri="{FF2B5EF4-FFF2-40B4-BE49-F238E27FC236}">
                <a16:creationId xmlns:a16="http://schemas.microsoft.com/office/drawing/2014/main" id="{44BEB4A0-AD51-7063-5321-FEB0FD21B2A2}"/>
              </a:ext>
            </a:extLst>
          </p:cNvPr>
          <p:cNvSpPr txBox="1">
            <a:spLocks/>
          </p:cNvSpPr>
          <p:nvPr/>
        </p:nvSpPr>
        <p:spPr>
          <a:xfrm>
            <a:off x="838200" y="14634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u="sng"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Anteprima Highlights CD maggio</a:t>
            </a:r>
            <a:endParaRPr lang="it-IT" sz="2800" dirty="0">
              <a:solidFill>
                <a:srgbClr val="0000FF"/>
              </a:solidFill>
            </a:endParaRPr>
          </a:p>
        </p:txBody>
      </p:sp>
      <p:pic>
        <p:nvPicPr>
          <p:cNvPr id="5" name="Immagine 4">
            <a:extLst>
              <a:ext uri="{FF2B5EF4-FFF2-40B4-BE49-F238E27FC236}">
                <a16:creationId xmlns:a16="http://schemas.microsoft.com/office/drawing/2014/main" id="{B287E475-6798-1402-0130-A4A06543F06F}"/>
              </a:ext>
            </a:extLst>
          </p:cNvPr>
          <p:cNvPicPr>
            <a:picLocks noChangeAspect="1"/>
          </p:cNvPicPr>
          <p:nvPr/>
        </p:nvPicPr>
        <p:blipFill>
          <a:blip r:embed="rId2"/>
          <a:stretch>
            <a:fillRect/>
          </a:stretch>
        </p:blipFill>
        <p:spPr>
          <a:xfrm>
            <a:off x="1505" y="69468"/>
            <a:ext cx="1306302" cy="458460"/>
          </a:xfrm>
          <a:prstGeom prst="rect">
            <a:avLst/>
          </a:prstGeom>
        </p:spPr>
      </p:pic>
      <p:pic>
        <p:nvPicPr>
          <p:cNvPr id="6" name="Immagine 5">
            <a:extLst>
              <a:ext uri="{FF2B5EF4-FFF2-40B4-BE49-F238E27FC236}">
                <a16:creationId xmlns:a16="http://schemas.microsoft.com/office/drawing/2014/main" id="{E4EBD090-AD4F-EC72-3896-341904F423BB}"/>
              </a:ext>
            </a:extLst>
          </p:cNvPr>
          <p:cNvPicPr>
            <a:picLocks noChangeAspect="1"/>
          </p:cNvPicPr>
          <p:nvPr/>
        </p:nvPicPr>
        <p:blipFill>
          <a:blip r:embed="rId2"/>
          <a:stretch>
            <a:fillRect/>
          </a:stretch>
        </p:blipFill>
        <p:spPr>
          <a:xfrm>
            <a:off x="10885698" y="46654"/>
            <a:ext cx="1306302" cy="458460"/>
          </a:xfrm>
          <a:prstGeom prst="rect">
            <a:avLst/>
          </a:prstGeom>
        </p:spPr>
      </p:pic>
      <p:sp>
        <p:nvSpPr>
          <p:cNvPr id="2" name="Ovale 1">
            <a:extLst>
              <a:ext uri="{FF2B5EF4-FFF2-40B4-BE49-F238E27FC236}">
                <a16:creationId xmlns:a16="http://schemas.microsoft.com/office/drawing/2014/main" id="{B505ADE9-1CFB-7383-4A52-646D17CF0EE5}"/>
              </a:ext>
            </a:extLst>
          </p:cNvPr>
          <p:cNvSpPr/>
          <p:nvPr/>
        </p:nvSpPr>
        <p:spPr>
          <a:xfrm>
            <a:off x="132732" y="1063000"/>
            <a:ext cx="395416" cy="395416"/>
          </a:xfrm>
          <a:prstGeom prst="ellipse">
            <a:avLst/>
          </a:prstGeom>
          <a:solidFill>
            <a:srgbClr val="0039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7D7754A6-0677-D76D-51AB-F560D6F0360A}"/>
              </a:ext>
            </a:extLst>
          </p:cNvPr>
          <p:cNvSpPr/>
          <p:nvPr/>
        </p:nvSpPr>
        <p:spPr>
          <a:xfrm>
            <a:off x="125695" y="1862206"/>
            <a:ext cx="395416" cy="395416"/>
          </a:xfrm>
          <a:prstGeom prst="ellipse">
            <a:avLst/>
          </a:prstGeom>
          <a:solidFill>
            <a:srgbClr val="4597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a:extLst>
              <a:ext uri="{FF2B5EF4-FFF2-40B4-BE49-F238E27FC236}">
                <a16:creationId xmlns:a16="http://schemas.microsoft.com/office/drawing/2014/main" id="{738BC93E-722D-77FD-C3DF-A882067BDF35}"/>
              </a:ext>
            </a:extLst>
          </p:cNvPr>
          <p:cNvSpPr/>
          <p:nvPr/>
        </p:nvSpPr>
        <p:spPr>
          <a:xfrm>
            <a:off x="135164" y="3248850"/>
            <a:ext cx="395416" cy="395416"/>
          </a:xfrm>
          <a:prstGeom prst="ellipse">
            <a:avLst/>
          </a:prstGeom>
          <a:solidFill>
            <a:srgbClr val="1D2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Ovale 8">
            <a:extLst>
              <a:ext uri="{FF2B5EF4-FFF2-40B4-BE49-F238E27FC236}">
                <a16:creationId xmlns:a16="http://schemas.microsoft.com/office/drawing/2014/main" id="{EC09FC32-60F4-25DB-5682-2DE544A02B56}"/>
              </a:ext>
            </a:extLst>
          </p:cNvPr>
          <p:cNvSpPr/>
          <p:nvPr/>
        </p:nvSpPr>
        <p:spPr>
          <a:xfrm>
            <a:off x="123052" y="4315377"/>
            <a:ext cx="395416" cy="395416"/>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Ovale 9">
            <a:extLst>
              <a:ext uri="{FF2B5EF4-FFF2-40B4-BE49-F238E27FC236}">
                <a16:creationId xmlns:a16="http://schemas.microsoft.com/office/drawing/2014/main" id="{C12F6256-EE3B-6C24-FD76-989D70DBFC82}"/>
              </a:ext>
            </a:extLst>
          </p:cNvPr>
          <p:cNvSpPr/>
          <p:nvPr/>
        </p:nvSpPr>
        <p:spPr>
          <a:xfrm>
            <a:off x="134203" y="5185170"/>
            <a:ext cx="395416" cy="395416"/>
          </a:xfrm>
          <a:prstGeom prst="ellipse">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e 10">
            <a:extLst>
              <a:ext uri="{FF2B5EF4-FFF2-40B4-BE49-F238E27FC236}">
                <a16:creationId xmlns:a16="http://schemas.microsoft.com/office/drawing/2014/main" id="{E43BDD0A-3E14-CF57-4FA9-32ED452B5A37}"/>
              </a:ext>
            </a:extLst>
          </p:cNvPr>
          <p:cNvSpPr/>
          <p:nvPr/>
        </p:nvSpPr>
        <p:spPr>
          <a:xfrm>
            <a:off x="142377" y="5955789"/>
            <a:ext cx="395416" cy="395416"/>
          </a:xfrm>
          <a:prstGeom prst="ellipse">
            <a:avLst/>
          </a:prstGeom>
          <a:solidFill>
            <a:srgbClr val="0039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9092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F4B49DB-43BB-4D31-79BA-A034FFA3024D}"/>
              </a:ext>
            </a:extLst>
          </p:cNvPr>
          <p:cNvSpPr txBox="1"/>
          <p:nvPr/>
        </p:nvSpPr>
        <p:spPr>
          <a:xfrm>
            <a:off x="134499" y="1022062"/>
            <a:ext cx="11931806" cy="5756961"/>
          </a:xfrm>
          <a:prstGeom prst="rect">
            <a:avLst/>
          </a:prstGeom>
          <a:noFill/>
          <a:ln w="19050">
            <a:noFill/>
          </a:ln>
        </p:spPr>
        <p:txBody>
          <a:bodyPr wrap="square">
            <a:spAutoFit/>
          </a:bodyPr>
          <a:lstStyle/>
          <a:p>
            <a:pPr marL="342900" lvl="0" indent="-342900">
              <a:lnSpc>
                <a:spcPct val="115000"/>
              </a:lnSpc>
              <a:buFont typeface="Aptos" panose="020B0004020202020204" pitchFamily="34" charset="0"/>
              <a:buChar char="-"/>
            </a:pPr>
            <a:r>
              <a:rPr lang="it-IT" kern="0" dirty="0">
                <a:latin typeface="Times New Roman" panose="02020603050405020304" pitchFamily="18" charset="0"/>
              </a:rPr>
              <a:t>Si è svolto all’Elba </a:t>
            </a:r>
            <a:r>
              <a:rPr lang="it-IT" b="1" kern="0" dirty="0">
                <a:latin typeface="Times New Roman" panose="02020603050405020304" pitchFamily="18" charset="0"/>
              </a:rPr>
              <a:t>INFN CONDIVIDE</a:t>
            </a:r>
            <a:r>
              <a:rPr lang="it-IT" kern="0" dirty="0">
                <a:latin typeface="Times New Roman" panose="02020603050405020304" pitchFamily="18" charset="0"/>
              </a:rPr>
              <a:t> dal 13 al 16 maggio, all’evento è intervenuto il Ragioniere Generale dello Stato.    Si sta facendo un follow-up dell’evento.</a:t>
            </a:r>
          </a:p>
          <a:p>
            <a:pPr marL="342900" lvl="0" indent="-342900">
              <a:lnSpc>
                <a:spcPct val="115000"/>
              </a:lnSpc>
              <a:buFont typeface="Aptos" panose="020B0004020202020204" pitchFamily="34" charset="0"/>
              <a:buChar char="-"/>
            </a:pPr>
            <a:endParaRPr lang="it-IT" kern="0" dirty="0">
              <a:latin typeface="Times New Roman" panose="02020603050405020304" pitchFamily="18" charset="0"/>
            </a:endParaRPr>
          </a:p>
          <a:p>
            <a:pPr lvl="1"/>
            <a:r>
              <a:rPr lang="it-IT" kern="0" dirty="0">
                <a:latin typeface="Times New Roman" panose="02020603050405020304" pitchFamily="18" charset="0"/>
              </a:rPr>
              <a:t>La </a:t>
            </a:r>
            <a:r>
              <a:rPr lang="it-IT" b="1" kern="0" dirty="0">
                <a:latin typeface="Times New Roman" panose="02020603050405020304" pitchFamily="18" charset="0"/>
              </a:rPr>
              <a:t>CRUI</a:t>
            </a:r>
            <a:r>
              <a:rPr lang="it-IT" kern="0" dirty="0">
                <a:latin typeface="Times New Roman" panose="02020603050405020304" pitchFamily="18" charset="0"/>
              </a:rPr>
              <a:t> ha deciso di creare una </a:t>
            </a:r>
            <a:r>
              <a:rPr lang="it-IT" b="1" kern="0" dirty="0">
                <a:latin typeface="Times New Roman" panose="02020603050405020304" pitchFamily="18" charset="0"/>
              </a:rPr>
              <a:t>commissione per definire cosa è “dual use”</a:t>
            </a:r>
            <a:r>
              <a:rPr lang="it-IT" kern="0" dirty="0">
                <a:latin typeface="Times New Roman" panose="02020603050405020304" pitchFamily="18" charset="0"/>
              </a:rPr>
              <a:t> (cioè̀ pacifico e lecito ma con potenziale uso militare), l’INFN è rappresentato da Marco Pallavicini. Si è iniziato a discutere sull’obiettivo di rispettare la libertà di ricerca, nel rispetto della normativa vigente. L’INFN non collabora ad attività per lo sviluppo di armi. </a:t>
            </a:r>
            <a:r>
              <a:rPr lang="it-IT" sz="1800" kern="0" dirty="0">
                <a:effectLst/>
                <a:latin typeface="Times New Roman" panose="02020603050405020304" pitchFamily="18" charset="0"/>
                <a:ea typeface="Times New Roman" panose="02020603050405020304" pitchFamily="18" charset="0"/>
              </a:rPr>
              <a:t>Bisognerà creare un gruppo INFN che si occupa di sicurezza e avere una formazione al riguardo per ricercatore e tecnologi. </a:t>
            </a:r>
            <a:endParaRPr lang="it-IT" kern="0" dirty="0">
              <a:latin typeface="Times New Roman" panose="02020603050405020304" pitchFamily="18" charset="0"/>
            </a:endParaRPr>
          </a:p>
          <a:p>
            <a:pPr lvl="1"/>
            <a:br>
              <a:rPr lang="it-IT" dirty="0"/>
            </a:br>
            <a:r>
              <a:rPr lang="it-IT" sz="1800" kern="0" dirty="0">
                <a:effectLst/>
                <a:latin typeface="Times New Roman" panose="02020603050405020304" pitchFamily="18" charset="0"/>
                <a:ea typeface="Times New Roman" panose="02020603050405020304" pitchFamily="18" charset="0"/>
              </a:rPr>
              <a:t>Il 17 luglio a Roma si svolgerà un evento per celebrare i </a:t>
            </a:r>
            <a:r>
              <a:rPr lang="it-IT" sz="1800" b="1" kern="0" dirty="0">
                <a:effectLst/>
                <a:latin typeface="Times New Roman" panose="02020603050405020304" pitchFamily="18" charset="0"/>
                <a:ea typeface="Times New Roman" panose="02020603050405020304" pitchFamily="18" charset="0"/>
              </a:rPr>
              <a:t>70 anni del CERN .</a:t>
            </a:r>
            <a:br>
              <a:rPr lang="it-IT" b="1" dirty="0"/>
            </a:br>
            <a:br>
              <a:rPr lang="it-IT" b="1" dirty="0"/>
            </a:br>
            <a:endParaRPr lang="it-IT" b="1" dirty="0"/>
          </a:p>
          <a:p>
            <a:pPr lvl="1"/>
            <a:r>
              <a:rPr lang="it-IT" b="1" kern="0" dirty="0">
                <a:latin typeface="Times New Roman" panose="02020603050405020304" pitchFamily="18" charset="0"/>
              </a:rPr>
              <a:t>Ferie solidali: </a:t>
            </a:r>
            <a:r>
              <a:rPr lang="it-IT" kern="0" dirty="0">
                <a:latin typeface="Times New Roman" panose="02020603050405020304" pitchFamily="18" charset="0"/>
              </a:rPr>
              <a:t>al 31-03-24 sono stati messi a disposizione 865 giorni di ferie solidali per chi ne ha bisogno.</a:t>
            </a:r>
          </a:p>
          <a:p>
            <a:pPr lvl="1"/>
            <a:endParaRPr lang="it-IT" kern="0" dirty="0">
              <a:latin typeface="Times New Roman" panose="02020603050405020304" pitchFamily="18" charset="0"/>
            </a:endParaRPr>
          </a:p>
          <a:p>
            <a:pPr lvl="1"/>
            <a:endParaRPr lang="it-IT" kern="0" dirty="0">
              <a:latin typeface="Times New Roman" panose="02020603050405020304" pitchFamily="18" charset="0"/>
            </a:endParaRPr>
          </a:p>
          <a:p>
            <a:pPr lvl="1"/>
            <a:r>
              <a:rPr lang="it-IT" kern="0" dirty="0">
                <a:latin typeface="Times New Roman" panose="02020603050405020304" pitchFamily="18" charset="0"/>
              </a:rPr>
              <a:t>Giornate di studio sul </a:t>
            </a:r>
            <a:r>
              <a:rPr lang="it-IT" b="1" kern="0" dirty="0">
                <a:latin typeface="Times New Roman" panose="02020603050405020304" pitchFamily="18" charset="0"/>
              </a:rPr>
              <a:t>Piano Triennale INFN 2025-2027 il </a:t>
            </a:r>
            <a:r>
              <a:rPr lang="it-IT" kern="0" dirty="0">
                <a:latin typeface="Times New Roman" panose="02020603050405020304" pitchFamily="18" charset="0"/>
              </a:rPr>
              <a:t>13-14 Giugno a Lecce.</a:t>
            </a:r>
          </a:p>
          <a:p>
            <a:pPr lvl="1"/>
            <a:endParaRPr lang="it-IT" kern="0" dirty="0">
              <a:latin typeface="Times New Roman" panose="02020603050405020304" pitchFamily="18" charset="0"/>
            </a:endParaRPr>
          </a:p>
          <a:p>
            <a:pPr lvl="1"/>
            <a:endParaRPr lang="it-IT" kern="0" dirty="0">
              <a:latin typeface="Times New Roman" panose="02020603050405020304" pitchFamily="18" charset="0"/>
            </a:endParaRPr>
          </a:p>
          <a:p>
            <a:pPr lvl="1"/>
            <a:r>
              <a:rPr lang="it-IT" kern="0" dirty="0">
                <a:latin typeface="Times New Roman" panose="02020603050405020304" pitchFamily="18" charset="0"/>
              </a:rPr>
              <a:t>Si è svolto dal 8 al 9 maggio ai LNF il </a:t>
            </a:r>
            <a:r>
              <a:rPr lang="it-IT" b="1" kern="0" dirty="0">
                <a:latin typeface="Times New Roman" panose="02020603050405020304" pitchFamily="18" charset="0"/>
              </a:rPr>
              <a:t>corso per i neoassunti</a:t>
            </a:r>
            <a:r>
              <a:rPr lang="it-IT" kern="0" dirty="0">
                <a:latin typeface="Times New Roman" panose="02020603050405020304" pitchFamily="18" charset="0"/>
              </a:rPr>
              <a:t>.</a:t>
            </a:r>
          </a:p>
          <a:p>
            <a:pPr lvl="1"/>
            <a:endParaRPr lang="it-IT" kern="0" dirty="0">
              <a:latin typeface="Times New Roman" panose="02020603050405020304" pitchFamily="18" charset="0"/>
            </a:endParaRPr>
          </a:p>
          <a:p>
            <a:pPr lvl="1"/>
            <a:endParaRPr lang="it-IT" dirty="0"/>
          </a:p>
        </p:txBody>
      </p:sp>
      <p:sp>
        <p:nvSpPr>
          <p:cNvPr id="4" name="Titolo 1">
            <a:extLst>
              <a:ext uri="{FF2B5EF4-FFF2-40B4-BE49-F238E27FC236}">
                <a16:creationId xmlns:a16="http://schemas.microsoft.com/office/drawing/2014/main" id="{44BEB4A0-AD51-7063-5321-FEB0FD21B2A2}"/>
              </a:ext>
            </a:extLst>
          </p:cNvPr>
          <p:cNvSpPr txBox="1">
            <a:spLocks/>
          </p:cNvSpPr>
          <p:nvPr/>
        </p:nvSpPr>
        <p:spPr>
          <a:xfrm>
            <a:off x="838200" y="14634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u="sng"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Anteprima Highlights CD maggio</a:t>
            </a:r>
            <a:endParaRPr lang="it-IT" sz="2800" dirty="0">
              <a:solidFill>
                <a:srgbClr val="0000FF"/>
              </a:solidFill>
            </a:endParaRPr>
          </a:p>
        </p:txBody>
      </p:sp>
      <p:pic>
        <p:nvPicPr>
          <p:cNvPr id="5" name="Immagine 4">
            <a:extLst>
              <a:ext uri="{FF2B5EF4-FFF2-40B4-BE49-F238E27FC236}">
                <a16:creationId xmlns:a16="http://schemas.microsoft.com/office/drawing/2014/main" id="{B287E475-6798-1402-0130-A4A06543F06F}"/>
              </a:ext>
            </a:extLst>
          </p:cNvPr>
          <p:cNvPicPr>
            <a:picLocks noChangeAspect="1"/>
          </p:cNvPicPr>
          <p:nvPr/>
        </p:nvPicPr>
        <p:blipFill>
          <a:blip r:embed="rId2"/>
          <a:stretch>
            <a:fillRect/>
          </a:stretch>
        </p:blipFill>
        <p:spPr>
          <a:xfrm>
            <a:off x="0" y="71708"/>
            <a:ext cx="1306302" cy="458460"/>
          </a:xfrm>
          <a:prstGeom prst="rect">
            <a:avLst/>
          </a:prstGeom>
        </p:spPr>
      </p:pic>
      <p:pic>
        <p:nvPicPr>
          <p:cNvPr id="6" name="Immagine 5">
            <a:extLst>
              <a:ext uri="{FF2B5EF4-FFF2-40B4-BE49-F238E27FC236}">
                <a16:creationId xmlns:a16="http://schemas.microsoft.com/office/drawing/2014/main" id="{E4EBD090-AD4F-EC72-3896-341904F423BB}"/>
              </a:ext>
            </a:extLst>
          </p:cNvPr>
          <p:cNvPicPr>
            <a:picLocks noChangeAspect="1"/>
          </p:cNvPicPr>
          <p:nvPr/>
        </p:nvPicPr>
        <p:blipFill>
          <a:blip r:embed="rId2"/>
          <a:stretch>
            <a:fillRect/>
          </a:stretch>
        </p:blipFill>
        <p:spPr>
          <a:xfrm>
            <a:off x="10885698" y="46654"/>
            <a:ext cx="1306302" cy="458460"/>
          </a:xfrm>
          <a:prstGeom prst="rect">
            <a:avLst/>
          </a:prstGeom>
        </p:spPr>
      </p:pic>
      <p:sp>
        <p:nvSpPr>
          <p:cNvPr id="7" name="Ovale 6">
            <a:extLst>
              <a:ext uri="{FF2B5EF4-FFF2-40B4-BE49-F238E27FC236}">
                <a16:creationId xmlns:a16="http://schemas.microsoft.com/office/drawing/2014/main" id="{CB737D93-DF33-26AA-FFED-825F0E3B23D6}"/>
              </a:ext>
            </a:extLst>
          </p:cNvPr>
          <p:cNvSpPr/>
          <p:nvPr/>
        </p:nvSpPr>
        <p:spPr>
          <a:xfrm>
            <a:off x="78057" y="1040714"/>
            <a:ext cx="395416" cy="395416"/>
          </a:xfrm>
          <a:prstGeom prst="ellipse">
            <a:avLst/>
          </a:prstGeom>
          <a:solidFill>
            <a:srgbClr val="0039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5FDF4E7F-F7EE-0747-F140-1550E1B70658}"/>
              </a:ext>
            </a:extLst>
          </p:cNvPr>
          <p:cNvSpPr/>
          <p:nvPr/>
        </p:nvSpPr>
        <p:spPr>
          <a:xfrm>
            <a:off x="125695" y="2118682"/>
            <a:ext cx="395416" cy="395416"/>
          </a:xfrm>
          <a:prstGeom prst="ellipse">
            <a:avLst/>
          </a:prstGeom>
          <a:solidFill>
            <a:srgbClr val="4597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Ovale 8">
            <a:extLst>
              <a:ext uri="{FF2B5EF4-FFF2-40B4-BE49-F238E27FC236}">
                <a16:creationId xmlns:a16="http://schemas.microsoft.com/office/drawing/2014/main" id="{B1FF3A2A-4775-324B-16E9-B22E595ECF6E}"/>
              </a:ext>
            </a:extLst>
          </p:cNvPr>
          <p:cNvSpPr/>
          <p:nvPr/>
        </p:nvSpPr>
        <p:spPr>
          <a:xfrm>
            <a:off x="135164" y="3326907"/>
            <a:ext cx="395416" cy="395416"/>
          </a:xfrm>
          <a:prstGeom prst="ellipse">
            <a:avLst/>
          </a:prstGeom>
          <a:solidFill>
            <a:srgbClr val="1D2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Ovale 9">
            <a:extLst>
              <a:ext uri="{FF2B5EF4-FFF2-40B4-BE49-F238E27FC236}">
                <a16:creationId xmlns:a16="http://schemas.microsoft.com/office/drawing/2014/main" id="{179ED2CB-34E0-91F1-689D-0CFC4F2383E5}"/>
              </a:ext>
            </a:extLst>
          </p:cNvPr>
          <p:cNvSpPr/>
          <p:nvPr/>
        </p:nvSpPr>
        <p:spPr>
          <a:xfrm>
            <a:off x="123052" y="4192714"/>
            <a:ext cx="395416" cy="395416"/>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e 10">
            <a:extLst>
              <a:ext uri="{FF2B5EF4-FFF2-40B4-BE49-F238E27FC236}">
                <a16:creationId xmlns:a16="http://schemas.microsoft.com/office/drawing/2014/main" id="{FD740D5E-A5F8-6E18-C387-B0BD70C56C03}"/>
              </a:ext>
            </a:extLst>
          </p:cNvPr>
          <p:cNvSpPr/>
          <p:nvPr/>
        </p:nvSpPr>
        <p:spPr>
          <a:xfrm>
            <a:off x="134203" y="5029056"/>
            <a:ext cx="395416" cy="395416"/>
          </a:xfrm>
          <a:prstGeom prst="ellipse">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Ovale 11">
            <a:extLst>
              <a:ext uri="{FF2B5EF4-FFF2-40B4-BE49-F238E27FC236}">
                <a16:creationId xmlns:a16="http://schemas.microsoft.com/office/drawing/2014/main" id="{B8E000A0-2C80-F667-EE07-A56AAB5CAD02}"/>
              </a:ext>
            </a:extLst>
          </p:cNvPr>
          <p:cNvSpPr/>
          <p:nvPr/>
        </p:nvSpPr>
        <p:spPr>
          <a:xfrm>
            <a:off x="134203" y="5817286"/>
            <a:ext cx="395416" cy="395416"/>
          </a:xfrm>
          <a:prstGeom prst="ellipse">
            <a:avLst/>
          </a:prstGeom>
          <a:solidFill>
            <a:srgbClr val="0039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796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ECC891-1E45-87D3-819A-759841C19EA6}"/>
              </a:ext>
            </a:extLst>
          </p:cNvPr>
          <p:cNvSpPr txBox="1">
            <a:spLocks/>
          </p:cNvSpPr>
          <p:nvPr/>
        </p:nvSpPr>
        <p:spPr>
          <a:xfrm>
            <a:off x="838200" y="14634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u="sng"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Anteprima Highlights CD maggio</a:t>
            </a:r>
            <a:endParaRPr lang="it-IT" sz="2800" dirty="0">
              <a:solidFill>
                <a:srgbClr val="0000FF"/>
              </a:solidFill>
            </a:endParaRPr>
          </a:p>
        </p:txBody>
      </p:sp>
      <p:pic>
        <p:nvPicPr>
          <p:cNvPr id="3" name="Immagine 2">
            <a:extLst>
              <a:ext uri="{FF2B5EF4-FFF2-40B4-BE49-F238E27FC236}">
                <a16:creationId xmlns:a16="http://schemas.microsoft.com/office/drawing/2014/main" id="{F0A7406B-DC50-C012-9904-79FE474FD678}"/>
              </a:ext>
            </a:extLst>
          </p:cNvPr>
          <p:cNvPicPr>
            <a:picLocks noChangeAspect="1"/>
          </p:cNvPicPr>
          <p:nvPr/>
        </p:nvPicPr>
        <p:blipFill>
          <a:blip r:embed="rId2"/>
          <a:stretch>
            <a:fillRect/>
          </a:stretch>
        </p:blipFill>
        <p:spPr>
          <a:xfrm>
            <a:off x="1505" y="69468"/>
            <a:ext cx="1306302" cy="458460"/>
          </a:xfrm>
          <a:prstGeom prst="rect">
            <a:avLst/>
          </a:prstGeom>
        </p:spPr>
      </p:pic>
      <p:sp>
        <p:nvSpPr>
          <p:cNvPr id="4" name="Titolo 1">
            <a:extLst>
              <a:ext uri="{FF2B5EF4-FFF2-40B4-BE49-F238E27FC236}">
                <a16:creationId xmlns:a16="http://schemas.microsoft.com/office/drawing/2014/main" id="{6629F97E-480A-E67E-1988-D999ED699EE8}"/>
              </a:ext>
            </a:extLst>
          </p:cNvPr>
          <p:cNvSpPr txBox="1">
            <a:spLocks/>
          </p:cNvSpPr>
          <p:nvPr/>
        </p:nvSpPr>
        <p:spPr>
          <a:xfrm>
            <a:off x="838200" y="15750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u="sng"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Anteprima Highlights CD maggio</a:t>
            </a:r>
            <a:endParaRPr lang="it-IT" sz="2800" dirty="0">
              <a:solidFill>
                <a:srgbClr val="0000FF"/>
              </a:solidFill>
            </a:endParaRPr>
          </a:p>
        </p:txBody>
      </p:sp>
      <p:pic>
        <p:nvPicPr>
          <p:cNvPr id="5" name="Immagine 4">
            <a:extLst>
              <a:ext uri="{FF2B5EF4-FFF2-40B4-BE49-F238E27FC236}">
                <a16:creationId xmlns:a16="http://schemas.microsoft.com/office/drawing/2014/main" id="{44CE4922-A108-9918-1708-40A7B7F6CA2C}"/>
              </a:ext>
            </a:extLst>
          </p:cNvPr>
          <p:cNvPicPr>
            <a:picLocks noChangeAspect="1"/>
          </p:cNvPicPr>
          <p:nvPr/>
        </p:nvPicPr>
        <p:blipFill>
          <a:blip r:embed="rId2"/>
          <a:stretch>
            <a:fillRect/>
          </a:stretch>
        </p:blipFill>
        <p:spPr>
          <a:xfrm>
            <a:off x="10700649" y="146349"/>
            <a:ext cx="1306302" cy="458460"/>
          </a:xfrm>
          <a:prstGeom prst="rect">
            <a:avLst/>
          </a:prstGeom>
        </p:spPr>
      </p:pic>
      <p:sp>
        <p:nvSpPr>
          <p:cNvPr id="7" name="CasellaDiTesto 6">
            <a:extLst>
              <a:ext uri="{FF2B5EF4-FFF2-40B4-BE49-F238E27FC236}">
                <a16:creationId xmlns:a16="http://schemas.microsoft.com/office/drawing/2014/main" id="{9709F8C5-8971-7AA6-7251-46C398F285B9}"/>
              </a:ext>
            </a:extLst>
          </p:cNvPr>
          <p:cNvSpPr txBox="1"/>
          <p:nvPr/>
        </p:nvSpPr>
        <p:spPr>
          <a:xfrm>
            <a:off x="95839" y="686911"/>
            <a:ext cx="5792005" cy="3283463"/>
          </a:xfrm>
          <a:prstGeom prst="rect">
            <a:avLst/>
          </a:prstGeom>
          <a:noFill/>
          <a:ln w="19050">
            <a:solidFill>
              <a:srgbClr val="0000FF"/>
            </a:solidFill>
          </a:ln>
        </p:spPr>
        <p:txBody>
          <a:bodyPr wrap="square">
            <a:spAutoFit/>
          </a:bodyPr>
          <a:lstStyle/>
          <a:p>
            <a:pPr marL="457200">
              <a:lnSpc>
                <a:spcPct val="115000"/>
              </a:lnSpc>
              <a:spcAft>
                <a:spcPts val="800"/>
              </a:spcAft>
            </a:pPr>
            <a:r>
              <a:rPr lang="it-IT" b="1" dirty="0"/>
              <a:t>Elezioni Direttore della Sezione  di Bari:</a:t>
            </a:r>
          </a:p>
          <a:p>
            <a:r>
              <a:rPr lang="it-IT" dirty="0"/>
              <a:t> </a:t>
            </a:r>
            <a:r>
              <a:rPr lang="it-IT" sz="1600" dirty="0"/>
              <a:t>I risultati delle votazioni presso la Sez. Bari:</a:t>
            </a:r>
          </a:p>
          <a:p>
            <a:r>
              <a:rPr lang="it-IT" sz="1600" dirty="0"/>
              <a:t>-  Aventi diritto  n. 104</a:t>
            </a:r>
          </a:p>
          <a:p>
            <a:r>
              <a:rPr lang="it-IT" sz="1600" dirty="0"/>
              <a:t>-  Votanti n. 99</a:t>
            </a:r>
          </a:p>
          <a:p>
            <a:pPr algn="just"/>
            <a:r>
              <a:rPr lang="it-IT" sz="1600" dirty="0"/>
              <a:t>- Vito Manzari n. 79</a:t>
            </a:r>
          </a:p>
          <a:p>
            <a:r>
              <a:rPr lang="it-IT" sz="1600" dirty="0"/>
              <a:t>- Eligio LISI n. 2</a:t>
            </a:r>
          </a:p>
          <a:p>
            <a:r>
              <a:rPr lang="it-IT" sz="1600" dirty="0"/>
              <a:t>- Fulvia DE FAZIO  n.1</a:t>
            </a:r>
          </a:p>
          <a:p>
            <a:r>
              <a:rPr lang="it-IT" sz="1600" dirty="0"/>
              <a:t>-  schede bianche n. 17</a:t>
            </a:r>
          </a:p>
          <a:p>
            <a:r>
              <a:rPr lang="it-IT" sz="1600" dirty="0"/>
              <a:t>-  schede nulle n. 0</a:t>
            </a:r>
          </a:p>
          <a:p>
            <a:pPr algn="just"/>
            <a:r>
              <a:rPr lang="it-IT" sz="1600" dirty="0"/>
              <a:t>E. Lisi e </a:t>
            </a:r>
            <a:r>
              <a:rPr lang="it-IT" sz="1600" dirty="0" err="1"/>
              <a:t>F</a:t>
            </a:r>
            <a:r>
              <a:rPr lang="it-IT" sz="1600" dirty="0"/>
              <a:t>. De Fazio non hanno dato disponibilità a ricoprire l'incarico.</a:t>
            </a:r>
          </a:p>
          <a:p>
            <a:r>
              <a:rPr lang="it-IT" dirty="0"/>
              <a:t> </a:t>
            </a:r>
            <a:r>
              <a:rPr lang="it-IT" sz="1600" dirty="0"/>
              <a:t>Risultati elezione in CD: </a:t>
            </a:r>
            <a:r>
              <a:rPr lang="it-IT" sz="1600" b="1" dirty="0"/>
              <a:t>Manzari </a:t>
            </a:r>
            <a:r>
              <a:rPr lang="it-IT" sz="1600" dirty="0"/>
              <a:t>29, schede bianche 1 </a:t>
            </a:r>
          </a:p>
        </p:txBody>
      </p:sp>
      <p:sp>
        <p:nvSpPr>
          <p:cNvPr id="9" name="CasellaDiTesto 8">
            <a:extLst>
              <a:ext uri="{FF2B5EF4-FFF2-40B4-BE49-F238E27FC236}">
                <a16:creationId xmlns:a16="http://schemas.microsoft.com/office/drawing/2014/main" id="{7CFB6E0B-B323-60F8-2137-05D1A34AA92B}"/>
              </a:ext>
            </a:extLst>
          </p:cNvPr>
          <p:cNvSpPr txBox="1"/>
          <p:nvPr/>
        </p:nvSpPr>
        <p:spPr>
          <a:xfrm>
            <a:off x="5983683" y="686911"/>
            <a:ext cx="6112478" cy="3221908"/>
          </a:xfrm>
          <a:prstGeom prst="rect">
            <a:avLst/>
          </a:prstGeom>
          <a:noFill/>
          <a:ln w="19050">
            <a:solidFill>
              <a:srgbClr val="00B0F0"/>
            </a:solidFill>
          </a:ln>
        </p:spPr>
        <p:txBody>
          <a:bodyPr wrap="square">
            <a:spAutoFit/>
          </a:bodyPr>
          <a:lstStyle/>
          <a:p>
            <a:pPr marL="457200">
              <a:lnSpc>
                <a:spcPct val="115000"/>
              </a:lnSpc>
              <a:spcAft>
                <a:spcPts val="800"/>
              </a:spcAft>
            </a:pPr>
            <a:r>
              <a:rPr lang="it-IT" b="1" dirty="0"/>
              <a:t>Elezioni Direttore dei  Laboratori Nazionali  di Frascati:</a:t>
            </a:r>
            <a:endParaRPr lang="it-IT" dirty="0">
              <a:latin typeface="AvenirNext-Regular" panose="020B0503020202020204" pitchFamily="34" charset="0"/>
            </a:endParaRPr>
          </a:p>
          <a:p>
            <a:r>
              <a:rPr lang="it-IT" sz="1600" dirty="0">
                <a:effectLst/>
                <a:latin typeface="AvenirNext-Regular" panose="020B0503020202020204" pitchFamily="34" charset="0"/>
                <a:ea typeface="Times New Roman" panose="02020603050405020304" pitchFamily="18" charset="0"/>
              </a:rPr>
              <a:t>I risultati delle votazioni presso i LNF:</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Aventi diritto    n. 317</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Votanti   n. 273</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Paola Gianotti n. 110</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Catalina </a:t>
            </a:r>
            <a:r>
              <a:rPr lang="it-IT" sz="1600" dirty="0" err="1">
                <a:effectLst/>
                <a:latin typeface="AvenirNext-Regular" panose="020B0503020202020204" pitchFamily="34" charset="0"/>
                <a:ea typeface="Times New Roman" panose="02020603050405020304" pitchFamily="18" charset="0"/>
              </a:rPr>
              <a:t>Oana</a:t>
            </a:r>
            <a:r>
              <a:rPr lang="it-IT" sz="1600" dirty="0">
                <a:effectLst/>
                <a:latin typeface="AvenirNext-Regular" panose="020B0503020202020204" pitchFamily="34" charset="0"/>
                <a:ea typeface="Times New Roman" panose="02020603050405020304" pitchFamily="18" charset="0"/>
              </a:rPr>
              <a:t> </a:t>
            </a:r>
            <a:r>
              <a:rPr lang="it-IT" sz="1600" dirty="0" err="1">
                <a:effectLst/>
                <a:latin typeface="AvenirNext-Regular" panose="020B0503020202020204" pitchFamily="34" charset="0"/>
                <a:ea typeface="Times New Roman" panose="02020603050405020304" pitchFamily="18" charset="0"/>
              </a:rPr>
              <a:t>Curceanu</a:t>
            </a:r>
            <a:r>
              <a:rPr lang="it-IT" sz="1600" dirty="0">
                <a:effectLst/>
                <a:latin typeface="AvenirNext-Regular" panose="020B0503020202020204" pitchFamily="34" charset="0"/>
                <a:ea typeface="Times New Roman" panose="02020603050405020304" pitchFamily="18" charset="0"/>
              </a:rPr>
              <a:t> n. 99</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Mario Antonelli n. 57</a:t>
            </a:r>
            <a:endParaRPr lang="it-IT" sz="1600" dirty="0">
              <a:effectLst/>
              <a:latin typeface="Times New Roman" panose="02020603050405020304" pitchFamily="18" charset="0"/>
              <a:ea typeface="Times New Roman" panose="02020603050405020304" pitchFamily="18" charset="0"/>
            </a:endParaRPr>
          </a:p>
          <a:p>
            <a:pPr algn="just"/>
            <a:r>
              <a:rPr lang="it-IT" sz="1600" dirty="0">
                <a:effectLst/>
                <a:latin typeface="AvenirNext-Regular" panose="020B0503020202020204" pitchFamily="34" charset="0"/>
                <a:ea typeface="Times New Roman" panose="02020603050405020304" pitchFamily="18" charset="0"/>
              </a:rPr>
              <a:t>- Andrea Ghigo n.1</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schede bianche   n. 4</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schede nulle   n. 2</a:t>
            </a:r>
            <a:endParaRPr lang="it-IT" sz="1600" dirty="0">
              <a:effectLst/>
              <a:latin typeface="Times New Roman" panose="02020603050405020304" pitchFamily="18" charset="0"/>
              <a:ea typeface="Times New Roman" panose="02020603050405020304" pitchFamily="18" charset="0"/>
            </a:endParaRPr>
          </a:p>
          <a:p>
            <a:pPr marL="342900" indent="-342900">
              <a:buAutoNum type="alphaUcPeriod"/>
            </a:pPr>
            <a:r>
              <a:rPr lang="it-IT" sz="1600" dirty="0">
                <a:effectLst/>
                <a:latin typeface="AvenirNext-Regular" panose="020B0503020202020204" pitchFamily="34" charset="0"/>
                <a:ea typeface="Times New Roman" panose="02020603050405020304" pitchFamily="18" charset="0"/>
              </a:rPr>
              <a:t>Ghigo non ha dato disponibilità a ricoprire l'incarico.</a:t>
            </a:r>
          </a:p>
          <a:p>
            <a:r>
              <a:rPr lang="it-IT" sz="1600" dirty="0"/>
              <a:t>Risultati elezione in CD :Antonelli 0; </a:t>
            </a:r>
            <a:r>
              <a:rPr lang="it-IT" sz="1600" dirty="0" err="1"/>
              <a:t>Curcenau</a:t>
            </a:r>
            <a:r>
              <a:rPr lang="it-IT" sz="1600" dirty="0"/>
              <a:t> 1; </a:t>
            </a:r>
            <a:r>
              <a:rPr lang="it-IT" sz="1600" b="1" dirty="0"/>
              <a:t>Gianott</a:t>
            </a:r>
            <a:r>
              <a:rPr lang="it-IT" sz="1600" dirty="0"/>
              <a:t>i 28; bianche 2</a:t>
            </a:r>
          </a:p>
        </p:txBody>
      </p:sp>
      <p:sp>
        <p:nvSpPr>
          <p:cNvPr id="11" name="CasellaDiTesto 10">
            <a:extLst>
              <a:ext uri="{FF2B5EF4-FFF2-40B4-BE49-F238E27FC236}">
                <a16:creationId xmlns:a16="http://schemas.microsoft.com/office/drawing/2014/main" id="{CE676620-C7A8-6C0C-C5FC-9EB148525411}"/>
              </a:ext>
            </a:extLst>
          </p:cNvPr>
          <p:cNvSpPr txBox="1"/>
          <p:nvPr/>
        </p:nvSpPr>
        <p:spPr>
          <a:xfrm>
            <a:off x="2498804" y="4052476"/>
            <a:ext cx="5792006" cy="2729465"/>
          </a:xfrm>
          <a:prstGeom prst="rect">
            <a:avLst/>
          </a:prstGeom>
          <a:noFill/>
          <a:ln w="19050">
            <a:solidFill>
              <a:schemeClr val="accent1">
                <a:lumMod val="75000"/>
              </a:schemeClr>
            </a:solidFill>
          </a:ln>
        </p:spPr>
        <p:txBody>
          <a:bodyPr wrap="square">
            <a:spAutoFit/>
          </a:bodyPr>
          <a:lstStyle/>
          <a:p>
            <a:pPr marL="457200">
              <a:lnSpc>
                <a:spcPct val="115000"/>
              </a:lnSpc>
              <a:spcAft>
                <a:spcPts val="800"/>
              </a:spcAft>
            </a:pPr>
            <a:r>
              <a:rPr lang="it-IT" b="1" dirty="0"/>
              <a:t>Elezioni Direttore della Sezione  di Pavia</a:t>
            </a:r>
          </a:p>
          <a:p>
            <a:r>
              <a:rPr lang="it-IT" sz="1600" dirty="0">
                <a:effectLst/>
                <a:latin typeface="AvenirNext-Regular" panose="020B0503020202020204" pitchFamily="34" charset="0"/>
                <a:ea typeface="Times New Roman" panose="02020603050405020304" pitchFamily="18" charset="0"/>
              </a:rPr>
              <a:t>I risultati delle votazioni presso la </a:t>
            </a:r>
            <a:r>
              <a:rPr lang="it-IT" sz="1600" dirty="0" err="1">
                <a:effectLst/>
                <a:latin typeface="AvenirNext-Regular" panose="020B0503020202020204" pitchFamily="34" charset="0"/>
                <a:ea typeface="Times New Roman" panose="02020603050405020304" pitchFamily="18" charset="0"/>
              </a:rPr>
              <a:t>Sez</a:t>
            </a:r>
            <a:r>
              <a:rPr lang="it-IT" sz="1600" dirty="0">
                <a:effectLst/>
                <a:latin typeface="AvenirNext-Regular" panose="020B0503020202020204" pitchFamily="34" charset="0"/>
                <a:ea typeface="Times New Roman" panose="02020603050405020304" pitchFamily="18" charset="0"/>
              </a:rPr>
              <a:t> Pavia:</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Aventi diritto  n. 67</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Votanti n. 58</a:t>
            </a:r>
            <a:endParaRPr lang="it-IT" sz="1600" dirty="0">
              <a:effectLst/>
              <a:latin typeface="Times New Roman" panose="02020603050405020304" pitchFamily="18" charset="0"/>
              <a:ea typeface="Times New Roman" panose="02020603050405020304" pitchFamily="18" charset="0"/>
            </a:endParaRPr>
          </a:p>
          <a:p>
            <a:pPr algn="just"/>
            <a:r>
              <a:rPr lang="it-IT" sz="1600" dirty="0">
                <a:effectLst/>
                <a:latin typeface="AvenirNext-Regular" panose="020B0503020202020204" pitchFamily="34" charset="0"/>
                <a:ea typeface="Times New Roman" panose="02020603050405020304" pitchFamily="18" charset="0"/>
              </a:rPr>
              <a:t>- Oreste </a:t>
            </a:r>
            <a:r>
              <a:rPr lang="it-IT" sz="1600" dirty="0" err="1">
                <a:effectLst/>
                <a:latin typeface="AvenirNext-Regular" panose="020B0503020202020204" pitchFamily="34" charset="0"/>
                <a:ea typeface="Times New Roman" panose="02020603050405020304" pitchFamily="18" charset="0"/>
              </a:rPr>
              <a:t>Nicrosini</a:t>
            </a:r>
            <a:r>
              <a:rPr lang="it-IT" sz="1600" dirty="0">
                <a:effectLst/>
                <a:latin typeface="AvenirNext-Regular" panose="020B0503020202020204" pitchFamily="34" charset="0"/>
                <a:ea typeface="Times New Roman" panose="02020603050405020304" pitchFamily="18" charset="0"/>
              </a:rPr>
              <a:t>  n. 47</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Fulvio Piccinini   n. 6</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schede bianche n. 2</a:t>
            </a:r>
            <a:endParaRPr lang="it-IT" sz="1600" dirty="0">
              <a:effectLst/>
              <a:latin typeface="Times New Roman" panose="02020603050405020304" pitchFamily="18" charset="0"/>
              <a:ea typeface="Times New Roman" panose="02020603050405020304" pitchFamily="18" charset="0"/>
            </a:endParaRPr>
          </a:p>
          <a:p>
            <a:r>
              <a:rPr lang="it-IT" sz="1600" dirty="0">
                <a:effectLst/>
                <a:latin typeface="AvenirNext-Regular" panose="020B0503020202020204" pitchFamily="34" charset="0"/>
                <a:ea typeface="Times New Roman" panose="02020603050405020304" pitchFamily="18" charset="0"/>
              </a:rPr>
              <a:t>-  schede nulle n. 3</a:t>
            </a:r>
            <a:endParaRPr lang="it-IT" sz="1600" dirty="0">
              <a:effectLst/>
              <a:latin typeface="Times New Roman" panose="02020603050405020304" pitchFamily="18" charset="0"/>
              <a:ea typeface="Times New Roman" panose="02020603050405020304" pitchFamily="18" charset="0"/>
            </a:endParaRPr>
          </a:p>
          <a:p>
            <a:pPr algn="just"/>
            <a:r>
              <a:rPr lang="it-IT" sz="1600" dirty="0" err="1">
                <a:effectLst/>
                <a:latin typeface="AvenirNext-Regular" panose="020B0503020202020204" pitchFamily="34" charset="0"/>
                <a:ea typeface="Times New Roman" panose="02020603050405020304" pitchFamily="18" charset="0"/>
              </a:rPr>
              <a:t>F</a:t>
            </a:r>
            <a:r>
              <a:rPr lang="it-IT" sz="1600" dirty="0">
                <a:effectLst/>
                <a:latin typeface="AvenirNext-Regular" panose="020B0503020202020204" pitchFamily="34" charset="0"/>
                <a:ea typeface="Times New Roman" panose="02020603050405020304" pitchFamily="18" charset="0"/>
              </a:rPr>
              <a:t>. Piccinini non ha dato disponibilità a ricoprire l'incarico.</a:t>
            </a:r>
            <a:endParaRPr lang="it-IT" sz="1600" dirty="0">
              <a:effectLst/>
              <a:latin typeface="Times New Roman" panose="02020603050405020304" pitchFamily="18" charset="0"/>
              <a:ea typeface="Times New Roman" panose="02020603050405020304" pitchFamily="18" charset="0"/>
            </a:endParaRPr>
          </a:p>
          <a:p>
            <a:r>
              <a:rPr lang="it-IT" sz="1600" dirty="0"/>
              <a:t>Risultati elezione in CD:</a:t>
            </a:r>
            <a:r>
              <a:rPr lang="it-IT" sz="1600" dirty="0">
                <a:effectLst/>
                <a:ea typeface="Times New Roman" panose="02020603050405020304" pitchFamily="18" charset="0"/>
              </a:rPr>
              <a:t> </a:t>
            </a:r>
            <a:r>
              <a:rPr lang="it-IT" sz="1600" b="1" dirty="0" err="1">
                <a:effectLst/>
                <a:ea typeface="Times New Roman" panose="02020603050405020304" pitchFamily="18" charset="0"/>
              </a:rPr>
              <a:t>Nicrosini</a:t>
            </a:r>
            <a:r>
              <a:rPr lang="it-IT" sz="1600" dirty="0">
                <a:effectLst/>
                <a:ea typeface="Times New Roman" panose="02020603050405020304" pitchFamily="18" charset="0"/>
              </a:rPr>
              <a:t> 29 e una bianca.</a:t>
            </a:r>
          </a:p>
        </p:txBody>
      </p:sp>
    </p:spTree>
    <p:extLst>
      <p:ext uri="{BB962C8B-B14F-4D97-AF65-F5344CB8AC3E}">
        <p14:creationId xmlns:p14="http://schemas.microsoft.com/office/powerpoint/2010/main" val="234755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9E98658-C77C-E814-741E-37D40C2773CC}"/>
              </a:ext>
            </a:extLst>
          </p:cNvPr>
          <p:cNvSpPr txBox="1"/>
          <p:nvPr/>
        </p:nvSpPr>
        <p:spPr>
          <a:xfrm>
            <a:off x="838200" y="1561120"/>
            <a:ext cx="11017404" cy="3970318"/>
          </a:xfrm>
          <a:prstGeom prst="rect">
            <a:avLst/>
          </a:prstGeom>
          <a:noFill/>
        </p:spPr>
        <p:txBody>
          <a:bodyPr wrap="square">
            <a:spAutoFit/>
          </a:bodyPr>
          <a:lstStyle/>
          <a:p>
            <a:r>
              <a:rPr lang="it-IT" dirty="0"/>
              <a:t>Il Comitato Europeo per il Futuro </a:t>
            </a:r>
            <a:r>
              <a:rPr lang="it-IT" dirty="0" err="1"/>
              <a:t>Colliders</a:t>
            </a:r>
            <a:r>
              <a:rPr lang="it-IT" dirty="0"/>
              <a:t> </a:t>
            </a:r>
            <a:r>
              <a:rPr lang="it-IT" b="1" dirty="0"/>
              <a:t>(ECFA) ha creato il panel ECFA ECR </a:t>
            </a:r>
            <a:r>
              <a:rPr lang="it-IT" dirty="0"/>
              <a:t>con rappresentanti di tutti i paesi ECFA e CERN (vedi pagina web: https://</a:t>
            </a:r>
            <a:r>
              <a:rPr lang="it-IT" dirty="0" err="1"/>
              <a:t>ecfa.web.cern.ch</a:t>
            </a:r>
            <a:r>
              <a:rPr lang="it-IT" dirty="0"/>
              <a:t>/</a:t>
            </a:r>
            <a:r>
              <a:rPr lang="it-IT" dirty="0" err="1"/>
              <a:t>ecfa</a:t>
            </a:r>
            <a:r>
              <a:rPr lang="it-IT" dirty="0"/>
              <a:t>-</a:t>
            </a:r>
            <a:r>
              <a:rPr lang="it-IT" dirty="0" err="1"/>
              <a:t>early</a:t>
            </a:r>
            <a:r>
              <a:rPr lang="it-IT" dirty="0"/>
              <a:t>-career-</a:t>
            </a:r>
            <a:r>
              <a:rPr lang="it-IT" dirty="0" err="1"/>
              <a:t>researchers</a:t>
            </a:r>
            <a:r>
              <a:rPr lang="it-IT" dirty="0"/>
              <a:t>-panel). Il prossimo aggiornamento dell’</a:t>
            </a:r>
            <a:r>
              <a:rPr lang="it-IT" dirty="0" err="1"/>
              <a:t>European</a:t>
            </a:r>
            <a:r>
              <a:rPr lang="it-IT" dirty="0"/>
              <a:t> Strategy for </a:t>
            </a:r>
            <a:r>
              <a:rPr lang="it-IT" dirty="0" err="1"/>
              <a:t>Particle</a:t>
            </a:r>
            <a:r>
              <a:rPr lang="it-IT" dirty="0"/>
              <a:t> </a:t>
            </a:r>
            <a:r>
              <a:rPr lang="it-IT" dirty="0" err="1"/>
              <a:t>Physics</a:t>
            </a:r>
            <a:r>
              <a:rPr lang="it-IT" dirty="0"/>
              <a:t> è previsto a partire dal 2025 e terminerà nel Giugno 2026, che è importante per il futuro del settore vista la decisione pendente sul il prossimo collider a livello mondiale.</a:t>
            </a:r>
          </a:p>
          <a:p>
            <a:endParaRPr lang="it-IT" dirty="0"/>
          </a:p>
          <a:p>
            <a:r>
              <a:rPr lang="it-IT" dirty="0"/>
              <a:t>Nel CD di maggio il Direttore di Frascati  (</a:t>
            </a:r>
            <a:r>
              <a:rPr lang="it-IT" dirty="0" err="1"/>
              <a:t>F.Bossi</a:t>
            </a:r>
            <a:r>
              <a:rPr lang="it-IT" dirty="0"/>
              <a:t>) ha pubblicizzato l’evento del </a:t>
            </a:r>
            <a:r>
              <a:rPr lang="it-IT" b="1" dirty="0"/>
              <a:t>3 luglio </a:t>
            </a:r>
            <a:r>
              <a:rPr lang="it-IT" dirty="0"/>
              <a:t>degli </a:t>
            </a:r>
            <a:r>
              <a:rPr lang="it-IT" b="1" dirty="0" err="1"/>
              <a:t>Early</a:t>
            </a:r>
            <a:r>
              <a:rPr lang="it-IT" b="1" dirty="0"/>
              <a:t>-Career </a:t>
            </a:r>
            <a:r>
              <a:rPr lang="it-IT" b="1" dirty="0" err="1"/>
              <a:t>Researchers</a:t>
            </a:r>
            <a:r>
              <a:rPr lang="it-IT" b="1" dirty="0"/>
              <a:t> </a:t>
            </a:r>
            <a:r>
              <a:rPr lang="it-IT" dirty="0"/>
              <a:t>per il Futuro </a:t>
            </a:r>
            <a:r>
              <a:rPr lang="it-IT" dirty="0" err="1"/>
              <a:t>Colliders</a:t>
            </a:r>
            <a:r>
              <a:rPr lang="it-IT" dirty="0"/>
              <a:t> , che rientra nelle iniziative connesse alla Strategy (ESPP), come sottolineato da S. Malvezzi.</a:t>
            </a:r>
          </a:p>
          <a:p>
            <a:endParaRPr lang="it-IT" dirty="0"/>
          </a:p>
          <a:p>
            <a:r>
              <a:rPr lang="it-IT" dirty="0"/>
              <a:t>In relazione alla segnalazione di dottorandi/assegnisti per </a:t>
            </a:r>
            <a:r>
              <a:rPr lang="it-IT" b="1" dirty="0" err="1"/>
              <a:t>Early</a:t>
            </a:r>
            <a:r>
              <a:rPr lang="it-IT" b="1" dirty="0"/>
              <a:t> Career INFN</a:t>
            </a:r>
            <a:r>
              <a:rPr lang="it-IT" dirty="0"/>
              <a:t>, per il meeting in presenza del </a:t>
            </a:r>
            <a:r>
              <a:rPr lang="it-IT" b="1" dirty="0"/>
              <a:t>3 luglio </a:t>
            </a:r>
            <a:r>
              <a:rPr lang="it-IT" dirty="0"/>
              <a:t>sui temi cari ad ECFA, in vista del successivo evento </a:t>
            </a:r>
            <a:r>
              <a:rPr lang="it-IT" b="1" dirty="0"/>
              <a:t>"Future </a:t>
            </a:r>
            <a:r>
              <a:rPr lang="it-IT" b="1" dirty="0" err="1"/>
              <a:t>Colliders</a:t>
            </a:r>
            <a:r>
              <a:rPr lang="it-IT" b="1" dirty="0"/>
              <a:t> for </a:t>
            </a:r>
            <a:r>
              <a:rPr lang="it-IT" b="1" dirty="0" err="1"/>
              <a:t>Early</a:t>
            </a:r>
            <a:r>
              <a:rPr lang="it-IT" b="1" dirty="0"/>
              <a:t>-Career </a:t>
            </a:r>
            <a:r>
              <a:rPr lang="it-IT" b="1" dirty="0" err="1"/>
              <a:t>Researchers</a:t>
            </a:r>
            <a:r>
              <a:rPr lang="it-IT" b="1" dirty="0"/>
              <a:t>" </a:t>
            </a:r>
            <a:r>
              <a:rPr lang="it-IT" dirty="0"/>
              <a:t>che si terrà al CERN, vi chiedo la cortesia di indicare ai vostri Direttori, possibilmente entro il 12 giugno, 1-2 nominativi di dottorandi o assegnisti della vostra sede, che potrebbero essere interessati a partecipare.</a:t>
            </a:r>
          </a:p>
          <a:p>
            <a:endParaRPr lang="it-IT" dirty="0"/>
          </a:p>
          <a:p>
            <a:endParaRPr lang="it-IT" dirty="0"/>
          </a:p>
        </p:txBody>
      </p:sp>
      <p:sp>
        <p:nvSpPr>
          <p:cNvPr id="4" name="Titolo 1">
            <a:extLst>
              <a:ext uri="{FF2B5EF4-FFF2-40B4-BE49-F238E27FC236}">
                <a16:creationId xmlns:a16="http://schemas.microsoft.com/office/drawing/2014/main" id="{072D4DCF-1F86-355E-858C-E2BCA1FAC499}"/>
              </a:ext>
            </a:extLst>
          </p:cNvPr>
          <p:cNvSpPr txBox="1">
            <a:spLocks/>
          </p:cNvSpPr>
          <p:nvPr/>
        </p:nvSpPr>
        <p:spPr>
          <a:xfrm>
            <a:off x="838200" y="23555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u="sng"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«National events on future</a:t>
            </a:r>
          </a:p>
          <a:p>
            <a:pPr algn="ctr"/>
            <a:r>
              <a:rPr lang="it-IT" sz="2800" b="1" u="sng" kern="1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colliders</a:t>
            </a:r>
            <a:r>
              <a:rPr lang="it-IT" sz="2800" b="1" u="sng"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for </a:t>
            </a:r>
            <a:r>
              <a:rPr lang="it-IT" sz="2800" b="1" u="sng" kern="1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Early</a:t>
            </a:r>
            <a:r>
              <a:rPr lang="it-IT" sz="2800" b="1" u="sng"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-Career </a:t>
            </a:r>
            <a:r>
              <a:rPr lang="it-IT" sz="2800" b="1" u="sng" kern="1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Researchers</a:t>
            </a:r>
            <a:r>
              <a:rPr lang="it-IT" sz="2800" b="1" u="sng"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endParaRPr lang="it-IT" sz="2800" dirty="0">
              <a:solidFill>
                <a:srgbClr val="0000FF"/>
              </a:solidFill>
            </a:endParaRPr>
          </a:p>
        </p:txBody>
      </p:sp>
      <p:pic>
        <p:nvPicPr>
          <p:cNvPr id="5" name="Immagine 4">
            <a:extLst>
              <a:ext uri="{FF2B5EF4-FFF2-40B4-BE49-F238E27FC236}">
                <a16:creationId xmlns:a16="http://schemas.microsoft.com/office/drawing/2014/main" id="{67A979FE-6DC8-98DA-E30C-CB029E0D6FF7}"/>
              </a:ext>
            </a:extLst>
          </p:cNvPr>
          <p:cNvPicPr>
            <a:picLocks noChangeAspect="1"/>
          </p:cNvPicPr>
          <p:nvPr/>
        </p:nvPicPr>
        <p:blipFill>
          <a:blip r:embed="rId2"/>
          <a:stretch>
            <a:fillRect/>
          </a:stretch>
        </p:blipFill>
        <p:spPr>
          <a:xfrm>
            <a:off x="0" y="71708"/>
            <a:ext cx="1306302" cy="458460"/>
          </a:xfrm>
          <a:prstGeom prst="rect">
            <a:avLst/>
          </a:prstGeom>
        </p:spPr>
      </p:pic>
      <p:pic>
        <p:nvPicPr>
          <p:cNvPr id="6" name="Immagine 5">
            <a:extLst>
              <a:ext uri="{FF2B5EF4-FFF2-40B4-BE49-F238E27FC236}">
                <a16:creationId xmlns:a16="http://schemas.microsoft.com/office/drawing/2014/main" id="{AFD4C373-3786-AB37-8BAB-14634FBB0EFC}"/>
              </a:ext>
            </a:extLst>
          </p:cNvPr>
          <p:cNvPicPr>
            <a:picLocks noChangeAspect="1"/>
          </p:cNvPicPr>
          <p:nvPr/>
        </p:nvPicPr>
        <p:blipFill>
          <a:blip r:embed="rId2"/>
          <a:stretch>
            <a:fillRect/>
          </a:stretch>
        </p:blipFill>
        <p:spPr>
          <a:xfrm>
            <a:off x="10824116" y="57141"/>
            <a:ext cx="1306302" cy="458460"/>
          </a:xfrm>
          <a:prstGeom prst="rect">
            <a:avLst/>
          </a:prstGeom>
        </p:spPr>
      </p:pic>
      <p:sp>
        <p:nvSpPr>
          <p:cNvPr id="7" name="Ovale 6">
            <a:extLst>
              <a:ext uri="{FF2B5EF4-FFF2-40B4-BE49-F238E27FC236}">
                <a16:creationId xmlns:a16="http://schemas.microsoft.com/office/drawing/2014/main" id="{DBF45C9C-CE5D-81D0-5063-4BC582393420}"/>
              </a:ext>
            </a:extLst>
          </p:cNvPr>
          <p:cNvSpPr/>
          <p:nvPr/>
        </p:nvSpPr>
        <p:spPr>
          <a:xfrm>
            <a:off x="379139" y="1687486"/>
            <a:ext cx="395416" cy="395416"/>
          </a:xfrm>
          <a:prstGeom prst="ellipse">
            <a:avLst/>
          </a:prstGeom>
          <a:solidFill>
            <a:srgbClr val="0039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375CC681-EB87-D10D-3E40-53BF717F4530}"/>
              </a:ext>
            </a:extLst>
          </p:cNvPr>
          <p:cNvSpPr/>
          <p:nvPr/>
        </p:nvSpPr>
        <p:spPr>
          <a:xfrm>
            <a:off x="371019" y="3055382"/>
            <a:ext cx="395416" cy="395416"/>
          </a:xfrm>
          <a:prstGeom prst="ellipse">
            <a:avLst/>
          </a:prstGeom>
          <a:solidFill>
            <a:srgbClr val="4597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Immagine 10">
            <a:extLst>
              <a:ext uri="{FF2B5EF4-FFF2-40B4-BE49-F238E27FC236}">
                <a16:creationId xmlns:a16="http://schemas.microsoft.com/office/drawing/2014/main" id="{549D1A4A-4DE6-FB31-691E-E53C53245303}"/>
              </a:ext>
            </a:extLst>
          </p:cNvPr>
          <p:cNvPicPr>
            <a:picLocks noChangeAspect="1"/>
          </p:cNvPicPr>
          <p:nvPr/>
        </p:nvPicPr>
        <p:blipFill>
          <a:blip r:embed="rId3"/>
          <a:stretch>
            <a:fillRect/>
          </a:stretch>
        </p:blipFill>
        <p:spPr>
          <a:xfrm>
            <a:off x="774555" y="5440110"/>
            <a:ext cx="11089169" cy="1136563"/>
          </a:xfrm>
          <a:prstGeom prst="rect">
            <a:avLst/>
          </a:prstGeom>
        </p:spPr>
      </p:pic>
      <p:sp>
        <p:nvSpPr>
          <p:cNvPr id="12" name="Ovale 11">
            <a:extLst>
              <a:ext uri="{FF2B5EF4-FFF2-40B4-BE49-F238E27FC236}">
                <a16:creationId xmlns:a16="http://schemas.microsoft.com/office/drawing/2014/main" id="{EBD16C3B-B506-17EA-40F7-DF4021D85EF2}"/>
              </a:ext>
            </a:extLst>
          </p:cNvPr>
          <p:cNvSpPr/>
          <p:nvPr/>
        </p:nvSpPr>
        <p:spPr>
          <a:xfrm>
            <a:off x="390680" y="3902780"/>
            <a:ext cx="395416" cy="395416"/>
          </a:xfrm>
          <a:prstGeom prst="ellipse">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74990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286AEDE-3C6C-895E-4AFA-E7836112AD10}"/>
              </a:ext>
            </a:extLst>
          </p:cNvPr>
          <p:cNvSpPr txBox="1"/>
          <p:nvPr/>
        </p:nvSpPr>
        <p:spPr>
          <a:xfrm>
            <a:off x="189105" y="1004723"/>
            <a:ext cx="7073128" cy="3416320"/>
          </a:xfrm>
          <a:prstGeom prst="rect">
            <a:avLst/>
          </a:prstGeom>
          <a:solidFill>
            <a:schemeClr val="accent2">
              <a:lumMod val="20000"/>
              <a:lumOff val="80000"/>
            </a:schemeClr>
          </a:solidFill>
          <a:ln w="19050">
            <a:solidFill>
              <a:schemeClr val="tx1"/>
            </a:solidFill>
          </a:ln>
        </p:spPr>
        <p:txBody>
          <a:bodyPr wrap="square">
            <a:spAutoFit/>
          </a:bodyPr>
          <a:lstStyle/>
          <a:p>
            <a:r>
              <a:rPr lang="it-IT" dirty="0"/>
              <a:t>"Riteniamo che la tragedia della guerra in Palestina imponga una</a:t>
            </a:r>
            <a:br>
              <a:rPr lang="it-IT" dirty="0"/>
            </a:br>
            <a:r>
              <a:rPr lang="it-IT" dirty="0"/>
              <a:t>riflessione da parte del nostro Ente e richieda dei gesti di solidarietà</a:t>
            </a:r>
            <a:br>
              <a:rPr lang="it-IT" dirty="0"/>
            </a:br>
            <a:r>
              <a:rPr lang="it-IT" dirty="0"/>
              <a:t>concreti e tempestivi. Siamo infatti profondamente convinti che sia</a:t>
            </a:r>
            <a:br>
              <a:rPr lang="it-IT" dirty="0"/>
            </a:br>
            <a:r>
              <a:rPr lang="it-IT" dirty="0"/>
              <a:t>necessario cercare di sfruttare le grandi potenzialità  che la ricerca</a:t>
            </a:r>
            <a:br>
              <a:rPr lang="it-IT" dirty="0"/>
            </a:br>
            <a:r>
              <a:rPr lang="it-IT" dirty="0"/>
              <a:t>fondamentale, fondata sulla collaborazione e sullo scambio, offre nel</a:t>
            </a:r>
            <a:br>
              <a:rPr lang="it-IT" dirty="0"/>
            </a:br>
            <a:r>
              <a:rPr lang="it-IT" dirty="0"/>
              <a:t>favorire il dialogo tra popoli. In un contesto in cui, a fronte di un</a:t>
            </a:r>
            <a:br>
              <a:rPr lang="it-IT" dirty="0"/>
            </a:br>
            <a:r>
              <a:rPr lang="it-IT" dirty="0"/>
              <a:t>crimine disumano da parte di Hamas, il governo di Israele reagisce con</a:t>
            </a:r>
            <a:br>
              <a:rPr lang="it-IT" dirty="0"/>
            </a:br>
            <a:r>
              <a:rPr lang="it-IT" dirty="0"/>
              <a:t>una azione militare ancora più disumana, crediamo possa fornire un</a:t>
            </a:r>
            <a:br>
              <a:rPr lang="it-IT" dirty="0"/>
            </a:br>
            <a:r>
              <a:rPr lang="it-IT" dirty="0"/>
              <a:t>contributo positivo l'istituzione, da parte dell'INFN, di borse di</a:t>
            </a:r>
            <a:br>
              <a:rPr lang="it-IT" dirty="0"/>
            </a:br>
            <a:r>
              <a:rPr lang="it-IT" dirty="0"/>
              <a:t>studio e di ricerca a beneficio di studenti e ricercatori palestinesi.</a:t>
            </a:r>
            <a:br>
              <a:rPr lang="it-IT" dirty="0"/>
            </a:br>
            <a:r>
              <a:rPr lang="it-IT" dirty="0"/>
              <a:t>Invitiamo anche il nostro ente a cercare degli strumenti per promuovere</a:t>
            </a:r>
            <a:br>
              <a:rPr lang="it-IT" dirty="0"/>
            </a:br>
            <a:r>
              <a:rPr lang="it-IT" dirty="0"/>
              <a:t>in ogni sede il dialogo fra palestinesi e israeliani."</a:t>
            </a:r>
          </a:p>
        </p:txBody>
      </p:sp>
      <p:sp>
        <p:nvSpPr>
          <p:cNvPr id="4" name="Titolo 1">
            <a:extLst>
              <a:ext uri="{FF2B5EF4-FFF2-40B4-BE49-F238E27FC236}">
                <a16:creationId xmlns:a16="http://schemas.microsoft.com/office/drawing/2014/main" id="{E5CDDD26-5EF9-D0EC-A129-0F4B2964A70B}"/>
              </a:ext>
            </a:extLst>
          </p:cNvPr>
          <p:cNvSpPr txBox="1">
            <a:spLocks/>
          </p:cNvSpPr>
          <p:nvPr/>
        </p:nvSpPr>
        <p:spPr>
          <a:xfrm>
            <a:off x="654656" y="-1239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0000FF"/>
                </a:solidFill>
                <a:highlight>
                  <a:srgbClr val="FFFFFF"/>
                </a:highlight>
                <a:latin typeface="Calibri" panose="020F0502020204030204" pitchFamily="34" charset="0"/>
                <a:cs typeface="Calibri" panose="020F0502020204030204" pitchFamily="34" charset="0"/>
              </a:rPr>
              <a:t>Iniziative per Gaza</a:t>
            </a:r>
            <a:endParaRPr lang="it-IT" sz="3600" dirty="0"/>
          </a:p>
        </p:txBody>
      </p:sp>
      <p:pic>
        <p:nvPicPr>
          <p:cNvPr id="5" name="Immagine 4">
            <a:extLst>
              <a:ext uri="{FF2B5EF4-FFF2-40B4-BE49-F238E27FC236}">
                <a16:creationId xmlns:a16="http://schemas.microsoft.com/office/drawing/2014/main" id="{00483DE0-790C-7937-0442-AA8AA2E962D6}"/>
              </a:ext>
            </a:extLst>
          </p:cNvPr>
          <p:cNvPicPr>
            <a:picLocks noChangeAspect="1"/>
          </p:cNvPicPr>
          <p:nvPr/>
        </p:nvPicPr>
        <p:blipFill>
          <a:blip r:embed="rId2"/>
          <a:stretch>
            <a:fillRect/>
          </a:stretch>
        </p:blipFill>
        <p:spPr>
          <a:xfrm>
            <a:off x="1505" y="69468"/>
            <a:ext cx="1306302" cy="458460"/>
          </a:xfrm>
          <a:prstGeom prst="rect">
            <a:avLst/>
          </a:prstGeom>
        </p:spPr>
      </p:pic>
      <p:pic>
        <p:nvPicPr>
          <p:cNvPr id="6" name="Immagine 5">
            <a:extLst>
              <a:ext uri="{FF2B5EF4-FFF2-40B4-BE49-F238E27FC236}">
                <a16:creationId xmlns:a16="http://schemas.microsoft.com/office/drawing/2014/main" id="{A799C45E-ED0F-A6CC-36E1-FCB52BBEA43F}"/>
              </a:ext>
            </a:extLst>
          </p:cNvPr>
          <p:cNvPicPr>
            <a:picLocks noChangeAspect="1"/>
          </p:cNvPicPr>
          <p:nvPr/>
        </p:nvPicPr>
        <p:blipFill>
          <a:blip r:embed="rId2"/>
          <a:stretch>
            <a:fillRect/>
          </a:stretch>
        </p:blipFill>
        <p:spPr>
          <a:xfrm>
            <a:off x="11170255" y="69468"/>
            <a:ext cx="1020239" cy="358063"/>
          </a:xfrm>
          <a:prstGeom prst="rect">
            <a:avLst/>
          </a:prstGeom>
        </p:spPr>
      </p:pic>
      <p:sp>
        <p:nvSpPr>
          <p:cNvPr id="7" name="CasellaDiTesto 6">
            <a:extLst>
              <a:ext uri="{FF2B5EF4-FFF2-40B4-BE49-F238E27FC236}">
                <a16:creationId xmlns:a16="http://schemas.microsoft.com/office/drawing/2014/main" id="{4F52422B-7653-4E22-1D0F-EE7DE0FB31E8}"/>
              </a:ext>
            </a:extLst>
          </p:cNvPr>
          <p:cNvSpPr txBox="1"/>
          <p:nvPr/>
        </p:nvSpPr>
        <p:spPr>
          <a:xfrm>
            <a:off x="189105" y="4506342"/>
            <a:ext cx="7073128" cy="1077218"/>
          </a:xfrm>
          <a:prstGeom prst="rect">
            <a:avLst/>
          </a:prstGeom>
          <a:noFill/>
          <a:ln w="19050">
            <a:solidFill>
              <a:srgbClr val="0000FF"/>
            </a:solidFill>
          </a:ln>
        </p:spPr>
        <p:txBody>
          <a:bodyPr wrap="square" rtlCol="0">
            <a:spAutoFit/>
          </a:bodyPr>
          <a:lstStyle/>
          <a:p>
            <a:r>
              <a:rPr lang="it-IT" sz="1600" dirty="0"/>
              <a:t>Forse a livello INFN una strada possibile potrebbe essere quella di vedere se, nelle nostre collaborazioni scientifiche, ci sono colleghi che hanno bisogno di un sostegno e, in tal caso, provare ad attivare qualcosa. Questa potrebbe essere, insieme alle altre, una delle </a:t>
            </a:r>
            <a:r>
              <a:rPr lang="it-IT" sz="1600" b="1" dirty="0"/>
              <a:t>proposte da discutere nella nostra assemblea.</a:t>
            </a:r>
          </a:p>
        </p:txBody>
      </p:sp>
      <p:sp>
        <p:nvSpPr>
          <p:cNvPr id="9" name="CasellaDiTesto 8">
            <a:extLst>
              <a:ext uri="{FF2B5EF4-FFF2-40B4-BE49-F238E27FC236}">
                <a16:creationId xmlns:a16="http://schemas.microsoft.com/office/drawing/2014/main" id="{B395EA20-3D40-86BD-98A1-FFE8F06764DD}"/>
              </a:ext>
            </a:extLst>
          </p:cNvPr>
          <p:cNvSpPr txBox="1"/>
          <p:nvPr/>
        </p:nvSpPr>
        <p:spPr>
          <a:xfrm>
            <a:off x="189105" y="5656863"/>
            <a:ext cx="11978622" cy="1354217"/>
          </a:xfrm>
          <a:prstGeom prst="rect">
            <a:avLst/>
          </a:prstGeom>
          <a:noFill/>
        </p:spPr>
        <p:txBody>
          <a:bodyPr wrap="square" rtlCol="0">
            <a:spAutoFit/>
          </a:bodyPr>
          <a:lstStyle/>
          <a:p>
            <a:r>
              <a:rPr lang="it-IT" sz="1600" dirty="0"/>
              <a:t>Nell'ambito delle iniziative del “Tavolo di Pace” del CNR, è stato pubblicato il 29-05-2024 il Bando per n. 20 borse di studio rivolte a laureati della comunità scientifica libanese e palestinese per svolgere attività di ricerca presso istituti del CNR.</a:t>
            </a:r>
          </a:p>
          <a:p>
            <a:r>
              <a:rPr lang="it-IT" sz="1600" dirty="0"/>
              <a:t>Il programma di “</a:t>
            </a:r>
            <a:r>
              <a:rPr lang="it-IT" sz="1600" dirty="0" err="1"/>
              <a:t>Capacity</a:t>
            </a:r>
            <a:r>
              <a:rPr lang="it-IT" sz="1600" dirty="0"/>
              <a:t> Building” si inserisce in un progetto più vasto, volto a favorire il dialogo nella regione del Mediterraneo e coadiuvare il processo di pace.</a:t>
            </a:r>
          </a:p>
          <a:p>
            <a:endParaRPr lang="it-IT" dirty="0"/>
          </a:p>
        </p:txBody>
      </p:sp>
      <p:sp>
        <p:nvSpPr>
          <p:cNvPr id="10" name="CasellaDiTesto 9">
            <a:extLst>
              <a:ext uri="{FF2B5EF4-FFF2-40B4-BE49-F238E27FC236}">
                <a16:creationId xmlns:a16="http://schemas.microsoft.com/office/drawing/2014/main" id="{8151B987-48D1-0E56-1C87-2F915F322EFA}"/>
              </a:ext>
            </a:extLst>
          </p:cNvPr>
          <p:cNvSpPr txBox="1"/>
          <p:nvPr/>
        </p:nvSpPr>
        <p:spPr>
          <a:xfrm>
            <a:off x="1806499" y="666836"/>
            <a:ext cx="3612995" cy="646331"/>
          </a:xfrm>
          <a:prstGeom prst="rect">
            <a:avLst/>
          </a:prstGeom>
          <a:noFill/>
        </p:spPr>
        <p:txBody>
          <a:bodyPr wrap="square" rtlCol="0">
            <a:spAutoFit/>
          </a:bodyPr>
          <a:lstStyle/>
          <a:p>
            <a:r>
              <a:rPr lang="it-IT" b="1" dirty="0"/>
              <a:t>Testo proposto dai colleghi di Pavia:</a:t>
            </a:r>
          </a:p>
          <a:p>
            <a:endParaRPr lang="it-IT" dirty="0"/>
          </a:p>
        </p:txBody>
      </p:sp>
      <p:sp>
        <p:nvSpPr>
          <p:cNvPr id="11" name="CasellaDiTesto 10">
            <a:extLst>
              <a:ext uri="{FF2B5EF4-FFF2-40B4-BE49-F238E27FC236}">
                <a16:creationId xmlns:a16="http://schemas.microsoft.com/office/drawing/2014/main" id="{7C680685-F427-1CBD-7F78-5E82E658CC23}"/>
              </a:ext>
            </a:extLst>
          </p:cNvPr>
          <p:cNvSpPr txBox="1"/>
          <p:nvPr/>
        </p:nvSpPr>
        <p:spPr>
          <a:xfrm>
            <a:off x="7393260" y="1589469"/>
            <a:ext cx="4609636" cy="3970318"/>
          </a:xfrm>
          <a:prstGeom prst="rect">
            <a:avLst/>
          </a:prstGeom>
          <a:solidFill>
            <a:schemeClr val="accent1">
              <a:lumMod val="20000"/>
              <a:lumOff val="80000"/>
            </a:schemeClr>
          </a:solidFill>
        </p:spPr>
        <p:txBody>
          <a:bodyPr wrap="square" rtlCol="0">
            <a:spAutoFit/>
          </a:bodyPr>
          <a:lstStyle/>
          <a:p>
            <a:r>
              <a:rPr lang="it-IT" sz="1400" b="1" dirty="0"/>
              <a:t>SESAME</a:t>
            </a:r>
            <a:r>
              <a:rPr lang="it-IT" sz="1400" dirty="0"/>
              <a:t> (</a:t>
            </a:r>
            <a:r>
              <a:rPr lang="it-IT" sz="1400" dirty="0" err="1"/>
              <a:t>Synchrotron</a:t>
            </a:r>
            <a:r>
              <a:rPr lang="it-IT" sz="1400" dirty="0"/>
              <a:t>-light for </a:t>
            </a:r>
            <a:r>
              <a:rPr lang="it-IT" sz="1400" dirty="0" err="1"/>
              <a:t>Experimental</a:t>
            </a:r>
            <a:r>
              <a:rPr lang="it-IT" sz="1400" dirty="0"/>
              <a:t> Science and Applications in the Middle East), un progetto scientifico internazionale per la costruzione, ad Allan, nei pressi di Amman, in Giordania, di una infrastruttura di ricerca basata su una sorgente di luce di sincrotrone di terza generazione, la prima del Medio Oriente.</a:t>
            </a:r>
          </a:p>
          <a:p>
            <a:r>
              <a:rPr lang="it-IT" sz="1400" dirty="0"/>
              <a:t>Il progetto SESAME ha avuto origine a metà degli anni ’90 del secolo scorso per promuovere non solo la ricerca di eccellenza, ma anche la cooperazione scientifica. </a:t>
            </a:r>
          </a:p>
          <a:p>
            <a:r>
              <a:rPr lang="it-IT" sz="1400" dirty="0"/>
              <a:t>SESAME rappresenta un esempio di impegno globale, che </a:t>
            </a:r>
            <a:r>
              <a:rPr lang="it-IT" sz="1400" b="1" dirty="0"/>
              <a:t>vede lavorare insieme stati che non si erano mai seduti allo stesso tavolo </a:t>
            </a:r>
            <a:r>
              <a:rPr lang="it-IT" sz="1400" dirty="0"/>
              <a:t>per un progetto scientifico: Autorità Nazionale </a:t>
            </a:r>
            <a:r>
              <a:rPr lang="it-IT" sz="1400" b="1" dirty="0"/>
              <a:t>Palestinese, Bahrain, Cipro, Egitto, Iran, Israele, Giordania</a:t>
            </a:r>
            <a:r>
              <a:rPr lang="it-IT" sz="1400" dirty="0"/>
              <a:t>, Pakistan e Turchia. Inoltre, vi collaborano Italia, Francia, Spagna, Brasile, Cina, Germania, Grecia, Giappone, Kuwait, Russia, Svezia, Svizzera, Stati Uniti e Gran Bretagna. </a:t>
            </a:r>
            <a:r>
              <a:rPr lang="it-IT" sz="1400" b="1" dirty="0"/>
              <a:t>L’Italia vi partecipa con l’Istituto Nazionale di Fisica Nucleare (INFN), Sapienza Università di Roma e Città della Scienza.</a:t>
            </a:r>
          </a:p>
        </p:txBody>
      </p:sp>
      <p:pic>
        <p:nvPicPr>
          <p:cNvPr id="3076" name="Picture 4" descr="sesame">
            <a:extLst>
              <a:ext uri="{FF2B5EF4-FFF2-40B4-BE49-F238E27FC236}">
                <a16:creationId xmlns:a16="http://schemas.microsoft.com/office/drawing/2014/main" id="{B1466C90-1DD7-1140-89C4-BA4B94939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027" y="299427"/>
            <a:ext cx="3077036" cy="126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4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63F17A-BB31-1391-2381-2E183BD27C64}"/>
              </a:ext>
            </a:extLst>
          </p:cNvPr>
          <p:cNvSpPr>
            <a:spLocks noGrp="1"/>
          </p:cNvSpPr>
          <p:nvPr>
            <p:ph type="title"/>
          </p:nvPr>
        </p:nvSpPr>
        <p:spPr>
          <a:xfrm>
            <a:off x="654656" y="-68427"/>
            <a:ext cx="10515600" cy="1325563"/>
          </a:xfrm>
        </p:spPr>
        <p:txBody>
          <a:bodyPr>
            <a:normAutofit/>
          </a:bodyPr>
          <a:lstStyle/>
          <a:p>
            <a:pPr algn="ctr"/>
            <a:r>
              <a:rPr lang="it-IT" sz="3600" b="1" dirty="0">
                <a:solidFill>
                  <a:srgbClr val="0000FF"/>
                </a:solidFill>
                <a:highlight>
                  <a:srgbClr val="FFFFFF"/>
                </a:highlight>
                <a:latin typeface="Calibri" panose="020F0502020204030204" pitchFamily="34" charset="0"/>
                <a:cs typeface="Calibri" panose="020F0502020204030204" pitchFamily="34" charset="0"/>
              </a:rPr>
              <a:t>G</a:t>
            </a:r>
            <a:r>
              <a:rPr lang="it-IT" sz="3600" b="1" dirty="0">
                <a:solidFill>
                  <a:srgbClr val="0000FF"/>
                </a:solidFill>
                <a:effectLst/>
                <a:highlight>
                  <a:srgbClr val="FFFFFF"/>
                </a:highlight>
                <a:latin typeface="Calibri" panose="020F0502020204030204" pitchFamily="34" charset="0"/>
                <a:cs typeface="Calibri" panose="020F0502020204030204" pitchFamily="34" charset="0"/>
              </a:rPr>
              <a:t>ruppo di lavoro in CD</a:t>
            </a:r>
            <a:endParaRPr lang="it-IT" sz="3600" dirty="0"/>
          </a:p>
        </p:txBody>
      </p:sp>
      <p:sp>
        <p:nvSpPr>
          <p:cNvPr id="3" name="Segnaposto contenuto 2">
            <a:extLst>
              <a:ext uri="{FF2B5EF4-FFF2-40B4-BE49-F238E27FC236}">
                <a16:creationId xmlns:a16="http://schemas.microsoft.com/office/drawing/2014/main" id="{57774BCF-A42E-3189-728A-E868C12AC6C9}"/>
              </a:ext>
            </a:extLst>
          </p:cNvPr>
          <p:cNvSpPr>
            <a:spLocks noGrp="1"/>
          </p:cNvSpPr>
          <p:nvPr>
            <p:ph idx="1"/>
          </p:nvPr>
        </p:nvSpPr>
        <p:spPr>
          <a:xfrm>
            <a:off x="125695" y="1207407"/>
            <a:ext cx="11967820" cy="2074020"/>
          </a:xfrm>
          <a:ln>
            <a:solidFill>
              <a:srgbClr val="0000FF"/>
            </a:solidFill>
          </a:ln>
        </p:spPr>
        <p:txBody>
          <a:bodyPr>
            <a:normAutofit/>
          </a:bodyPr>
          <a:lstStyle/>
          <a:p>
            <a:pPr marL="0" indent="0">
              <a:buNone/>
            </a:pPr>
            <a:r>
              <a:rPr lang="it-IT" sz="1800" dirty="0"/>
              <a:t>I</a:t>
            </a:r>
            <a:r>
              <a:rPr lang="it-US" sz="1800"/>
              <a:t>l Disciplinare </a:t>
            </a:r>
            <a:r>
              <a:rPr lang="it-IT" sz="1800" dirty="0"/>
              <a:t>delle missioni deve essere </a:t>
            </a:r>
            <a:r>
              <a:rPr lang="it-US" sz="1800"/>
              <a:t>modificato per</a:t>
            </a:r>
            <a:r>
              <a:rPr lang="it-IT" sz="1800" dirty="0"/>
              <a:t> </a:t>
            </a:r>
            <a:r>
              <a:rPr lang="it-IT" sz="1800" b="1" dirty="0"/>
              <a:t>semplificare e agevolare.</a:t>
            </a:r>
          </a:p>
          <a:p>
            <a:pPr marL="0" indent="0">
              <a:buNone/>
            </a:pPr>
            <a:r>
              <a:rPr lang="it-IT" sz="1800" b="1" dirty="0"/>
              <a:t>A tale scopo si sta procedendo a:</a:t>
            </a:r>
            <a:endParaRPr lang="it-US" sz="1800" b="1"/>
          </a:p>
          <a:p>
            <a:pPr>
              <a:buFont typeface="Arial" panose="020B0604020202020204" pitchFamily="34" charset="0"/>
              <a:buChar char="•"/>
            </a:pPr>
            <a:r>
              <a:rPr lang="it-IT" sz="1800" dirty="0">
                <a:solidFill>
                  <a:srgbClr val="3F3F3F"/>
                </a:solidFill>
                <a:effectLst/>
                <a:highlight>
                  <a:srgbClr val="FFFFFF"/>
                </a:highlight>
              </a:rPr>
              <a:t>Indentificare le aree di azione ed escludere le osservazioni non risolvibili all’interno del disciplinare; </a:t>
            </a:r>
          </a:p>
          <a:p>
            <a:pPr>
              <a:buFont typeface="Arial" panose="020B0604020202020204" pitchFamily="34" charset="0"/>
              <a:buChar char="•"/>
            </a:pPr>
            <a:r>
              <a:rPr lang="it-IT" sz="1800" dirty="0">
                <a:solidFill>
                  <a:srgbClr val="3F3F3F"/>
                </a:solidFill>
                <a:effectLst/>
                <a:highlight>
                  <a:srgbClr val="FFFFFF"/>
                </a:highlight>
              </a:rPr>
              <a:t>Consultare la normativa in vigore per identificare dove e se esistono limiti di legge; </a:t>
            </a:r>
          </a:p>
          <a:p>
            <a:pPr>
              <a:buFont typeface="Arial" panose="020B0604020202020204" pitchFamily="34" charset="0"/>
              <a:buChar char="•"/>
            </a:pPr>
            <a:r>
              <a:rPr lang="it-IT" sz="1800" dirty="0">
                <a:solidFill>
                  <a:srgbClr val="3F3F3F"/>
                </a:solidFill>
                <a:effectLst/>
                <a:highlight>
                  <a:srgbClr val="FFFFFF"/>
                </a:highlight>
              </a:rPr>
              <a:t>Definire i punti in cui è possibile intervenire ed elaborare proposte di modifica del disciplinare in base alla struttura corrente. </a:t>
            </a:r>
          </a:p>
        </p:txBody>
      </p:sp>
      <p:pic>
        <p:nvPicPr>
          <p:cNvPr id="4" name="Immagine 3">
            <a:extLst>
              <a:ext uri="{FF2B5EF4-FFF2-40B4-BE49-F238E27FC236}">
                <a16:creationId xmlns:a16="http://schemas.microsoft.com/office/drawing/2014/main" id="{A588F805-26BF-867A-D4B2-8D8E2FE4FDE5}"/>
              </a:ext>
            </a:extLst>
          </p:cNvPr>
          <p:cNvPicPr>
            <a:picLocks noChangeAspect="1"/>
          </p:cNvPicPr>
          <p:nvPr/>
        </p:nvPicPr>
        <p:blipFill>
          <a:blip r:embed="rId2"/>
          <a:stretch>
            <a:fillRect/>
          </a:stretch>
        </p:blipFill>
        <p:spPr>
          <a:xfrm>
            <a:off x="1505" y="69468"/>
            <a:ext cx="1306302" cy="458460"/>
          </a:xfrm>
          <a:prstGeom prst="rect">
            <a:avLst/>
          </a:prstGeom>
        </p:spPr>
      </p:pic>
      <p:pic>
        <p:nvPicPr>
          <p:cNvPr id="5" name="Immagine 4">
            <a:extLst>
              <a:ext uri="{FF2B5EF4-FFF2-40B4-BE49-F238E27FC236}">
                <a16:creationId xmlns:a16="http://schemas.microsoft.com/office/drawing/2014/main" id="{9BE74B6B-CF9E-1130-5C12-49F705378541}"/>
              </a:ext>
            </a:extLst>
          </p:cNvPr>
          <p:cNvPicPr>
            <a:picLocks noChangeAspect="1"/>
          </p:cNvPicPr>
          <p:nvPr/>
        </p:nvPicPr>
        <p:blipFill>
          <a:blip r:embed="rId2"/>
          <a:stretch>
            <a:fillRect/>
          </a:stretch>
        </p:blipFill>
        <p:spPr>
          <a:xfrm>
            <a:off x="10700649" y="135895"/>
            <a:ext cx="1306302" cy="458460"/>
          </a:xfrm>
          <a:prstGeom prst="rect">
            <a:avLst/>
          </a:prstGeom>
        </p:spPr>
      </p:pic>
      <p:sp>
        <p:nvSpPr>
          <p:cNvPr id="6" name="CasellaDiTesto 5">
            <a:extLst>
              <a:ext uri="{FF2B5EF4-FFF2-40B4-BE49-F238E27FC236}">
                <a16:creationId xmlns:a16="http://schemas.microsoft.com/office/drawing/2014/main" id="{7B2908C2-53DF-31D3-8615-74AE36BE7D91}"/>
              </a:ext>
            </a:extLst>
          </p:cNvPr>
          <p:cNvSpPr txBox="1"/>
          <p:nvPr/>
        </p:nvSpPr>
        <p:spPr>
          <a:xfrm>
            <a:off x="4135310" y="795679"/>
            <a:ext cx="5768447" cy="646331"/>
          </a:xfrm>
          <a:prstGeom prst="rect">
            <a:avLst/>
          </a:prstGeom>
          <a:noFill/>
        </p:spPr>
        <p:txBody>
          <a:bodyPr wrap="square" rtlCol="0">
            <a:spAutoFit/>
          </a:bodyPr>
          <a:lstStyle/>
          <a:p>
            <a:r>
              <a:rPr lang="it-IT" sz="1800" b="1" dirty="0" err="1"/>
              <a:t>GdL</a:t>
            </a:r>
            <a:r>
              <a:rPr lang="it-IT" sz="1800" b="1" dirty="0"/>
              <a:t> revisione disciplinare missioni</a:t>
            </a:r>
          </a:p>
          <a:p>
            <a:endParaRPr lang="it-IT" dirty="0"/>
          </a:p>
        </p:txBody>
      </p:sp>
      <p:sp>
        <p:nvSpPr>
          <p:cNvPr id="7" name="CasellaDiTesto 6">
            <a:extLst>
              <a:ext uri="{FF2B5EF4-FFF2-40B4-BE49-F238E27FC236}">
                <a16:creationId xmlns:a16="http://schemas.microsoft.com/office/drawing/2014/main" id="{DF32F0A4-0211-A46C-3D68-0DFCB3431AC9}"/>
              </a:ext>
            </a:extLst>
          </p:cNvPr>
          <p:cNvSpPr txBox="1"/>
          <p:nvPr/>
        </p:nvSpPr>
        <p:spPr>
          <a:xfrm>
            <a:off x="528149" y="3560905"/>
            <a:ext cx="8582398" cy="3416320"/>
          </a:xfrm>
          <a:prstGeom prst="rect">
            <a:avLst/>
          </a:prstGeom>
          <a:noFill/>
        </p:spPr>
        <p:txBody>
          <a:bodyPr wrap="square" rtlCol="0">
            <a:spAutoFit/>
          </a:bodyPr>
          <a:lstStyle/>
          <a:p>
            <a:r>
              <a:rPr lang="it-IT" b="1" dirty="0"/>
              <a:t>Tra le possibili proposte:</a:t>
            </a:r>
          </a:p>
          <a:p>
            <a:endParaRPr lang="it-IT" dirty="0"/>
          </a:p>
          <a:p>
            <a:r>
              <a:rPr lang="it-IT" dirty="0"/>
              <a:t>Dematerializzazione degli scontrini</a:t>
            </a:r>
          </a:p>
          <a:p>
            <a:endParaRPr lang="it-IT" dirty="0"/>
          </a:p>
          <a:p>
            <a:r>
              <a:rPr lang="it-IT" dirty="0"/>
              <a:t>Alzare il limite delle spese per gli alberghi</a:t>
            </a:r>
          </a:p>
          <a:p>
            <a:endParaRPr lang="it-IT" dirty="0"/>
          </a:p>
          <a:p>
            <a:r>
              <a:rPr lang="it-IT" dirty="0"/>
              <a:t>Aumentare il forfettario per i pasti</a:t>
            </a:r>
          </a:p>
          <a:p>
            <a:endParaRPr lang="it-IT" dirty="0"/>
          </a:p>
          <a:p>
            <a:r>
              <a:rPr lang="it-IT" dirty="0"/>
              <a:t>Permettere il regime forfettario anche nei Laboratori Nazionali</a:t>
            </a:r>
          </a:p>
          <a:p>
            <a:endParaRPr lang="it-IT" dirty="0"/>
          </a:p>
          <a:p>
            <a:r>
              <a:rPr lang="it-IT" dirty="0"/>
              <a:t>Aumentare il limite del rimborso per il parcheggio aereoportuale</a:t>
            </a:r>
          </a:p>
          <a:p>
            <a:endParaRPr lang="it-IT" dirty="0"/>
          </a:p>
        </p:txBody>
      </p:sp>
      <p:pic>
        <p:nvPicPr>
          <p:cNvPr id="4100" name="Picture 4" descr="Spazio, sta per partire la prima missione con un equipaggio di “privati” |  Wired Italia">
            <a:extLst>
              <a:ext uri="{FF2B5EF4-FFF2-40B4-BE49-F238E27FC236}">
                <a16:creationId xmlns:a16="http://schemas.microsoft.com/office/drawing/2014/main" id="{24FFF20C-BB17-7F44-94C4-7B6E01FC9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276" y="3429000"/>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9" name="Ovale 8">
            <a:extLst>
              <a:ext uri="{FF2B5EF4-FFF2-40B4-BE49-F238E27FC236}">
                <a16:creationId xmlns:a16="http://schemas.microsoft.com/office/drawing/2014/main" id="{5DBF81F0-73E7-FD39-063D-DDBA85EC3738}"/>
              </a:ext>
            </a:extLst>
          </p:cNvPr>
          <p:cNvSpPr/>
          <p:nvPr/>
        </p:nvSpPr>
        <p:spPr>
          <a:xfrm>
            <a:off x="132732" y="4029220"/>
            <a:ext cx="395416" cy="395416"/>
          </a:xfrm>
          <a:prstGeom prst="ellipse">
            <a:avLst/>
          </a:prstGeom>
          <a:solidFill>
            <a:srgbClr val="0039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EC6DB28A-D7DA-CB69-1891-FA93DB370804}"/>
              </a:ext>
            </a:extLst>
          </p:cNvPr>
          <p:cNvSpPr/>
          <p:nvPr/>
        </p:nvSpPr>
        <p:spPr>
          <a:xfrm>
            <a:off x="125695" y="4627705"/>
            <a:ext cx="395416" cy="395416"/>
          </a:xfrm>
          <a:prstGeom prst="ellipse">
            <a:avLst/>
          </a:prstGeom>
          <a:solidFill>
            <a:srgbClr val="4597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e 10">
            <a:extLst>
              <a:ext uri="{FF2B5EF4-FFF2-40B4-BE49-F238E27FC236}">
                <a16:creationId xmlns:a16="http://schemas.microsoft.com/office/drawing/2014/main" id="{CE0EC643-A643-9EAF-237D-58A6BCC899C1}"/>
              </a:ext>
            </a:extLst>
          </p:cNvPr>
          <p:cNvSpPr/>
          <p:nvPr/>
        </p:nvSpPr>
        <p:spPr>
          <a:xfrm>
            <a:off x="134203" y="5207472"/>
            <a:ext cx="395416" cy="395416"/>
          </a:xfrm>
          <a:prstGeom prst="ellipse">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Ovale 11">
            <a:extLst>
              <a:ext uri="{FF2B5EF4-FFF2-40B4-BE49-F238E27FC236}">
                <a16:creationId xmlns:a16="http://schemas.microsoft.com/office/drawing/2014/main" id="{41539512-A1AF-9C6D-BF85-615F8125D7A7}"/>
              </a:ext>
            </a:extLst>
          </p:cNvPr>
          <p:cNvSpPr/>
          <p:nvPr/>
        </p:nvSpPr>
        <p:spPr>
          <a:xfrm>
            <a:off x="123052" y="6277991"/>
            <a:ext cx="395416" cy="395416"/>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Ovale 12">
            <a:extLst>
              <a:ext uri="{FF2B5EF4-FFF2-40B4-BE49-F238E27FC236}">
                <a16:creationId xmlns:a16="http://schemas.microsoft.com/office/drawing/2014/main" id="{DC64F82C-7A2F-FC2E-036A-5EF062807346}"/>
              </a:ext>
            </a:extLst>
          </p:cNvPr>
          <p:cNvSpPr/>
          <p:nvPr/>
        </p:nvSpPr>
        <p:spPr>
          <a:xfrm>
            <a:off x="118946" y="5765108"/>
            <a:ext cx="395416" cy="395416"/>
          </a:xfrm>
          <a:prstGeom prst="ellipse">
            <a:avLst/>
          </a:prstGeom>
          <a:solidFill>
            <a:srgbClr val="0039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17FA864A-DB61-DA7F-5B9B-F213300F058F}"/>
              </a:ext>
            </a:extLst>
          </p:cNvPr>
          <p:cNvSpPr txBox="1"/>
          <p:nvPr/>
        </p:nvSpPr>
        <p:spPr>
          <a:xfrm rot="20900456">
            <a:off x="7017432" y="5601673"/>
            <a:ext cx="4725613" cy="461665"/>
          </a:xfrm>
          <a:prstGeom prst="rect">
            <a:avLst/>
          </a:prstGeom>
          <a:noFill/>
        </p:spPr>
        <p:txBody>
          <a:bodyPr wrap="square" rtlCol="0">
            <a:spAutoFit/>
          </a:bodyPr>
          <a:lstStyle/>
          <a:p>
            <a:r>
              <a:rPr lang="it-IT" sz="2400" b="1" dirty="0">
                <a:solidFill>
                  <a:srgbClr val="0000FF"/>
                </a:solidFill>
              </a:rPr>
              <a:t>WARNING: Tetto Missioni @ CSN ? </a:t>
            </a:r>
          </a:p>
        </p:txBody>
      </p:sp>
    </p:spTree>
    <p:extLst>
      <p:ext uri="{BB962C8B-B14F-4D97-AF65-F5344CB8AC3E}">
        <p14:creationId xmlns:p14="http://schemas.microsoft.com/office/powerpoint/2010/main" val="184529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63F17A-BB31-1391-2381-2E183BD27C64}"/>
              </a:ext>
            </a:extLst>
          </p:cNvPr>
          <p:cNvSpPr>
            <a:spLocks noGrp="1"/>
          </p:cNvSpPr>
          <p:nvPr>
            <p:ph type="title"/>
          </p:nvPr>
        </p:nvSpPr>
        <p:spPr>
          <a:xfrm>
            <a:off x="746428" y="-276219"/>
            <a:ext cx="10515600" cy="1325563"/>
          </a:xfrm>
        </p:spPr>
        <p:txBody>
          <a:bodyPr>
            <a:normAutofit/>
          </a:bodyPr>
          <a:lstStyle/>
          <a:p>
            <a:pPr algn="ctr"/>
            <a:r>
              <a:rPr lang="it-IT" sz="3600" b="1" dirty="0">
                <a:solidFill>
                  <a:srgbClr val="0000FF"/>
                </a:solidFill>
                <a:highlight>
                  <a:srgbClr val="FFFFFF"/>
                </a:highlight>
                <a:latin typeface="Calibri" panose="020F0502020204030204" pitchFamily="34" charset="0"/>
                <a:cs typeface="Calibri" panose="020F0502020204030204" pitchFamily="34" charset="0"/>
              </a:rPr>
              <a:t>G</a:t>
            </a:r>
            <a:r>
              <a:rPr lang="it-IT" sz="3600" b="1" dirty="0">
                <a:solidFill>
                  <a:srgbClr val="0000FF"/>
                </a:solidFill>
                <a:effectLst/>
                <a:highlight>
                  <a:srgbClr val="FFFFFF"/>
                </a:highlight>
                <a:latin typeface="Calibri" panose="020F0502020204030204" pitchFamily="34" charset="0"/>
                <a:cs typeface="Calibri" panose="020F0502020204030204" pitchFamily="34" charset="0"/>
              </a:rPr>
              <a:t>ruppo di lavoro in CD</a:t>
            </a:r>
            <a:endParaRPr lang="it-IT" sz="3600" dirty="0"/>
          </a:p>
        </p:txBody>
      </p:sp>
      <p:sp>
        <p:nvSpPr>
          <p:cNvPr id="3" name="Segnaposto contenuto 2">
            <a:extLst>
              <a:ext uri="{FF2B5EF4-FFF2-40B4-BE49-F238E27FC236}">
                <a16:creationId xmlns:a16="http://schemas.microsoft.com/office/drawing/2014/main" id="{57774BCF-A42E-3189-728A-E868C12AC6C9}"/>
              </a:ext>
            </a:extLst>
          </p:cNvPr>
          <p:cNvSpPr>
            <a:spLocks noGrp="1"/>
          </p:cNvSpPr>
          <p:nvPr>
            <p:ph idx="1"/>
          </p:nvPr>
        </p:nvSpPr>
        <p:spPr>
          <a:xfrm>
            <a:off x="216745" y="1095661"/>
            <a:ext cx="11574965" cy="2005738"/>
          </a:xfrm>
          <a:ln w="19050">
            <a:solidFill>
              <a:srgbClr val="0000FF"/>
            </a:solidFill>
          </a:ln>
        </p:spPr>
        <p:txBody>
          <a:bodyPr>
            <a:normAutofit/>
          </a:bodyPr>
          <a:lstStyle/>
          <a:p>
            <a:pPr marL="0" indent="0">
              <a:buNone/>
            </a:pPr>
            <a:r>
              <a:rPr lang="it-IT" sz="1800" dirty="0"/>
              <a:t>I</a:t>
            </a:r>
            <a:r>
              <a:rPr lang="it-US" sz="1800"/>
              <a:t>l Disciplinare </a:t>
            </a:r>
            <a:r>
              <a:rPr lang="it-IT" sz="1800" dirty="0"/>
              <a:t>concorsi </a:t>
            </a:r>
            <a:r>
              <a:rPr lang="it-US" sz="1800"/>
              <a:t>modificato per</a:t>
            </a:r>
            <a:r>
              <a:rPr lang="it-IT" sz="1800" dirty="0"/>
              <a:t>:</a:t>
            </a:r>
            <a:endParaRPr lang="it-US" sz="1800"/>
          </a:p>
          <a:p>
            <a:r>
              <a:rPr lang="it-IT" sz="1800" b="1" dirty="0" err="1"/>
              <a:t>R</a:t>
            </a:r>
            <a:r>
              <a:rPr lang="it-US" sz="1800" b="1"/>
              <a:t>ecepire gli aggiornamenti normativi </a:t>
            </a:r>
            <a:r>
              <a:rPr lang="it-US" sz="1800"/>
              <a:t>(portale InPA, riunioni telematiche, numero di prove scritte)</a:t>
            </a:r>
          </a:p>
          <a:p>
            <a:r>
              <a:rPr lang="it-IT" sz="1800" dirty="0"/>
              <a:t>Recepire o introdurre alcune</a:t>
            </a:r>
            <a:r>
              <a:rPr lang="it-IT" sz="1800" b="1" dirty="0"/>
              <a:t> semplificazioni </a:t>
            </a:r>
            <a:r>
              <a:rPr lang="it-IT" sz="1800" dirty="0"/>
              <a:t>(tabelle di genere elaborate dalla Commissione, domanda telematica, regole generali per la composizione delle Commissioni)</a:t>
            </a:r>
          </a:p>
          <a:p>
            <a:r>
              <a:rPr lang="it-IT" sz="1800" dirty="0"/>
              <a:t>Suggerire la stesura dei verbali in modo da </a:t>
            </a:r>
            <a:r>
              <a:rPr lang="it-IT" sz="1800" b="1" dirty="0">
                <a:effectLst/>
                <a:highlight>
                  <a:srgbClr val="FFFFFF"/>
                </a:highlight>
                <a:latin typeface="Aptos" panose="020B0004020202020204" pitchFamily="34" charset="0"/>
              </a:rPr>
              <a:t>rendere più trasparente l’iter logico  </a:t>
            </a:r>
            <a:r>
              <a:rPr lang="it-IT" sz="1800" dirty="0">
                <a:effectLst/>
                <a:highlight>
                  <a:srgbClr val="FFFFFF"/>
                </a:highlight>
                <a:latin typeface="Aptos" panose="020B0004020202020204" pitchFamily="34" charset="0"/>
              </a:rPr>
              <a:t>che conduce alla </a:t>
            </a:r>
            <a:r>
              <a:rPr lang="it-IT" sz="1800" b="1" dirty="0">
                <a:effectLst/>
                <a:highlight>
                  <a:srgbClr val="FFFFFF"/>
                </a:highlight>
                <a:latin typeface="Aptos" panose="020B0004020202020204" pitchFamily="34" charset="0"/>
              </a:rPr>
              <a:t>valutazione</a:t>
            </a:r>
            <a:r>
              <a:rPr lang="it-IT" sz="1800" dirty="0">
                <a:effectLst/>
                <a:highlight>
                  <a:srgbClr val="FFFFFF"/>
                </a:highlight>
                <a:latin typeface="Aptos" panose="020B0004020202020204" pitchFamily="34" charset="0"/>
              </a:rPr>
              <a:t> numerica di ogni titolo. </a:t>
            </a:r>
            <a:endParaRPr lang="it-IT" dirty="0">
              <a:effectLst/>
              <a:highlight>
                <a:srgbClr val="FFFFFF"/>
              </a:highlight>
            </a:endParaRPr>
          </a:p>
          <a:p>
            <a:pPr marL="0" indent="0">
              <a:buNone/>
            </a:pPr>
            <a:endParaRPr lang="it-IT" dirty="0"/>
          </a:p>
        </p:txBody>
      </p:sp>
      <p:pic>
        <p:nvPicPr>
          <p:cNvPr id="4" name="Immagine 3">
            <a:extLst>
              <a:ext uri="{FF2B5EF4-FFF2-40B4-BE49-F238E27FC236}">
                <a16:creationId xmlns:a16="http://schemas.microsoft.com/office/drawing/2014/main" id="{A588F805-26BF-867A-D4B2-8D8E2FE4FDE5}"/>
              </a:ext>
            </a:extLst>
          </p:cNvPr>
          <p:cNvPicPr>
            <a:picLocks noChangeAspect="1"/>
          </p:cNvPicPr>
          <p:nvPr/>
        </p:nvPicPr>
        <p:blipFill>
          <a:blip r:embed="rId2"/>
          <a:stretch>
            <a:fillRect/>
          </a:stretch>
        </p:blipFill>
        <p:spPr>
          <a:xfrm>
            <a:off x="1505" y="69468"/>
            <a:ext cx="1306302" cy="458460"/>
          </a:xfrm>
          <a:prstGeom prst="rect">
            <a:avLst/>
          </a:prstGeom>
        </p:spPr>
      </p:pic>
      <p:pic>
        <p:nvPicPr>
          <p:cNvPr id="5" name="Immagine 4">
            <a:extLst>
              <a:ext uri="{FF2B5EF4-FFF2-40B4-BE49-F238E27FC236}">
                <a16:creationId xmlns:a16="http://schemas.microsoft.com/office/drawing/2014/main" id="{9BE74B6B-CF9E-1130-5C12-49F705378541}"/>
              </a:ext>
            </a:extLst>
          </p:cNvPr>
          <p:cNvPicPr>
            <a:picLocks noChangeAspect="1"/>
          </p:cNvPicPr>
          <p:nvPr/>
        </p:nvPicPr>
        <p:blipFill>
          <a:blip r:embed="rId2"/>
          <a:stretch>
            <a:fillRect/>
          </a:stretch>
        </p:blipFill>
        <p:spPr>
          <a:xfrm>
            <a:off x="10700649" y="135895"/>
            <a:ext cx="1306302" cy="458460"/>
          </a:xfrm>
          <a:prstGeom prst="rect">
            <a:avLst/>
          </a:prstGeom>
        </p:spPr>
      </p:pic>
      <p:sp>
        <p:nvSpPr>
          <p:cNvPr id="6" name="CasellaDiTesto 5">
            <a:extLst>
              <a:ext uri="{FF2B5EF4-FFF2-40B4-BE49-F238E27FC236}">
                <a16:creationId xmlns:a16="http://schemas.microsoft.com/office/drawing/2014/main" id="{7B2908C2-53DF-31D3-8615-74AE36BE7D91}"/>
              </a:ext>
            </a:extLst>
          </p:cNvPr>
          <p:cNvSpPr txBox="1"/>
          <p:nvPr/>
        </p:nvSpPr>
        <p:spPr>
          <a:xfrm>
            <a:off x="3670609" y="655059"/>
            <a:ext cx="5768447" cy="646331"/>
          </a:xfrm>
          <a:prstGeom prst="rect">
            <a:avLst/>
          </a:prstGeom>
          <a:noFill/>
        </p:spPr>
        <p:txBody>
          <a:bodyPr wrap="square" rtlCol="0">
            <a:spAutoFit/>
          </a:bodyPr>
          <a:lstStyle/>
          <a:p>
            <a:r>
              <a:rPr lang="it-IT" sz="1800" b="1" dirty="0" err="1"/>
              <a:t>GdL</a:t>
            </a:r>
            <a:r>
              <a:rPr lang="it-IT" sz="1800" b="1" dirty="0"/>
              <a:t> revisione verbali dei concorsi/disciplinare concorsi</a:t>
            </a:r>
          </a:p>
          <a:p>
            <a:endParaRPr lang="it-IT" dirty="0"/>
          </a:p>
        </p:txBody>
      </p:sp>
      <p:sp>
        <p:nvSpPr>
          <p:cNvPr id="7" name="CasellaDiTesto 6">
            <a:extLst>
              <a:ext uri="{FF2B5EF4-FFF2-40B4-BE49-F238E27FC236}">
                <a16:creationId xmlns:a16="http://schemas.microsoft.com/office/drawing/2014/main" id="{B97E11F9-C058-CB30-EB87-899EF868ADA8}"/>
              </a:ext>
            </a:extLst>
          </p:cNvPr>
          <p:cNvSpPr txBox="1"/>
          <p:nvPr/>
        </p:nvSpPr>
        <p:spPr>
          <a:xfrm>
            <a:off x="272430" y="3147716"/>
            <a:ext cx="11574966" cy="3416320"/>
          </a:xfrm>
          <a:prstGeom prst="rect">
            <a:avLst/>
          </a:prstGeom>
          <a:noFill/>
          <a:ln w="19050">
            <a:solidFill>
              <a:srgbClr val="00B0F0"/>
            </a:solidFill>
          </a:ln>
        </p:spPr>
        <p:txBody>
          <a:bodyPr wrap="square" rtlCol="0">
            <a:spAutoFit/>
          </a:bodyPr>
          <a:lstStyle/>
          <a:p>
            <a:r>
              <a:rPr lang="it-IT" sz="1800" dirty="0">
                <a:effectLst/>
                <a:highlight>
                  <a:srgbClr val="FFFFFF"/>
                </a:highlight>
                <a:latin typeface="AptosDisplay"/>
              </a:rPr>
              <a:t>Nello schema attuale </a:t>
            </a:r>
            <a:r>
              <a:rPr lang="it-IT" dirty="0">
                <a:highlight>
                  <a:srgbClr val="FFFFFF"/>
                </a:highlight>
              </a:rPr>
              <a:t>i </a:t>
            </a:r>
            <a:r>
              <a:rPr lang="it-IT" sz="1800" dirty="0">
                <a:effectLst/>
                <a:highlight>
                  <a:srgbClr val="FFFFFF"/>
                </a:highlight>
                <a:latin typeface="Aptos" panose="020B0004020202020204" pitchFamily="34" charset="0"/>
              </a:rPr>
              <a:t>criteri sono molto articolati e mescolano aspetti qualitativi e quantitativi.</a:t>
            </a:r>
          </a:p>
          <a:p>
            <a:endParaRPr lang="it-IT" dirty="0">
              <a:highlight>
                <a:srgbClr val="FFFFFF"/>
              </a:highlight>
              <a:latin typeface="Aptos" panose="020B0004020202020204" pitchFamily="34" charset="0"/>
            </a:endParaRPr>
          </a:p>
          <a:p>
            <a:r>
              <a:rPr lang="it-IT" dirty="0">
                <a:highlight>
                  <a:srgbClr val="FFFFFF"/>
                </a:highlight>
                <a:latin typeface="Aptos" panose="020B0004020202020204" pitchFamily="34" charset="0"/>
              </a:rPr>
              <a:t>Tra le principali modifiche </a:t>
            </a:r>
            <a:r>
              <a:rPr lang="it-IT" b="1" dirty="0">
                <a:highlight>
                  <a:srgbClr val="FFFFFF"/>
                </a:highlight>
                <a:latin typeface="Aptos" panose="020B0004020202020204" pitchFamily="34" charset="0"/>
              </a:rPr>
              <a:t>s</a:t>
            </a:r>
            <a:r>
              <a:rPr lang="it-IT" sz="1800" b="1" dirty="0">
                <a:effectLst/>
                <a:highlight>
                  <a:srgbClr val="FFFFFF"/>
                </a:highlight>
                <a:latin typeface="Aptos" panose="020B0004020202020204" pitchFamily="34" charset="0"/>
              </a:rPr>
              <a:t>i propone </a:t>
            </a:r>
            <a:r>
              <a:rPr lang="it-IT" sz="1800" dirty="0">
                <a:effectLst/>
                <a:highlight>
                  <a:srgbClr val="FFFFFF"/>
                </a:highlight>
                <a:latin typeface="Aptos" panose="020B0004020202020204" pitchFamily="34" charset="0"/>
              </a:rPr>
              <a:t>che nel bando:</a:t>
            </a:r>
          </a:p>
          <a:p>
            <a:endParaRPr lang="it-IT" sz="1800" dirty="0">
              <a:effectLst/>
              <a:highlight>
                <a:srgbClr val="FFFFFF"/>
              </a:highlight>
              <a:latin typeface="Aptos" panose="020B0004020202020204" pitchFamily="34" charset="0"/>
            </a:endParaRPr>
          </a:p>
          <a:p>
            <a:pPr marL="285750" indent="-285750">
              <a:buFont typeface="Wingdings" pitchFamily="2" charset="2"/>
              <a:buChar char="§"/>
            </a:pPr>
            <a:r>
              <a:rPr lang="it-IT" sz="1800" dirty="0">
                <a:effectLst/>
                <a:highlight>
                  <a:srgbClr val="FFFFFF"/>
                </a:highlight>
                <a:latin typeface="Aptos" panose="020B0004020202020204" pitchFamily="34" charset="0"/>
              </a:rPr>
              <a:t>   i </a:t>
            </a:r>
            <a:r>
              <a:rPr lang="it-IT" sz="1800" b="1" dirty="0">
                <a:effectLst/>
                <a:highlight>
                  <a:srgbClr val="FFFFFF"/>
                </a:highlight>
                <a:latin typeface="Aptos" panose="020B0004020202020204" pitchFamily="34" charset="0"/>
              </a:rPr>
              <a:t>titoli </a:t>
            </a:r>
            <a:r>
              <a:rPr lang="it-IT" sz="1800" dirty="0">
                <a:effectLst/>
                <a:highlight>
                  <a:srgbClr val="FFFFFF"/>
                </a:highlight>
                <a:latin typeface="Aptos" panose="020B0004020202020204" pitchFamily="34" charset="0"/>
              </a:rPr>
              <a:t>vengono dettagliati, per fornire un’adeguata informazione e chiarire in quale titolo confluiscano alcune voci </a:t>
            </a:r>
          </a:p>
          <a:p>
            <a:endParaRPr lang="it-IT" dirty="0">
              <a:highlight>
                <a:srgbClr val="FFFFFF"/>
              </a:highlight>
              <a:latin typeface="Aptos" panose="020B0004020202020204" pitchFamily="34" charset="0"/>
            </a:endParaRPr>
          </a:p>
          <a:p>
            <a:pPr marL="285750" indent="-285750">
              <a:buFont typeface="Wingdings" pitchFamily="2" charset="2"/>
              <a:buChar char="§"/>
            </a:pPr>
            <a:r>
              <a:rPr lang="it-IT" dirty="0">
                <a:highlight>
                  <a:srgbClr val="FFFFFF"/>
                </a:highlight>
                <a:latin typeface="Aptos" panose="020B0004020202020204" pitchFamily="34" charset="0"/>
              </a:rPr>
              <a:t>  i</a:t>
            </a:r>
            <a:r>
              <a:rPr lang="it-IT" dirty="0">
                <a:effectLst/>
                <a:highlight>
                  <a:srgbClr val="FFFFFF"/>
                </a:highlight>
                <a:latin typeface="Aptos" panose="020B0004020202020204" pitchFamily="34" charset="0"/>
              </a:rPr>
              <a:t> </a:t>
            </a:r>
            <a:r>
              <a:rPr lang="it-IT" b="1" dirty="0">
                <a:effectLst/>
                <a:highlight>
                  <a:srgbClr val="FFFFFF"/>
                </a:highlight>
                <a:latin typeface="Aptos" panose="020B0004020202020204" pitchFamily="34" charset="0"/>
              </a:rPr>
              <a:t>criteri</a:t>
            </a:r>
            <a:r>
              <a:rPr lang="it-IT" dirty="0">
                <a:effectLst/>
                <a:highlight>
                  <a:srgbClr val="FFFFFF"/>
                </a:highlight>
                <a:latin typeface="Aptos" panose="020B0004020202020204" pitchFamily="34" charset="0"/>
              </a:rPr>
              <a:t> di valutazione dei titoli,  vengano stabiliti dalla Commissione nella prima riunione e </a:t>
            </a:r>
            <a:r>
              <a:rPr lang="it-IT" b="1" dirty="0">
                <a:effectLst/>
                <a:highlight>
                  <a:srgbClr val="FFFFFF"/>
                </a:highlight>
                <a:latin typeface="Aptos" panose="020B0004020202020204" pitchFamily="34" charset="0"/>
              </a:rPr>
              <a:t>pubblicati nel primo verbale insieme alla modalità della prova scritta</a:t>
            </a:r>
            <a:r>
              <a:rPr lang="it-IT" dirty="0">
                <a:effectLst/>
                <a:highlight>
                  <a:srgbClr val="FFFFFF"/>
                </a:highlight>
                <a:latin typeface="Aptos" panose="020B0004020202020204" pitchFamily="34" charset="0"/>
              </a:rPr>
              <a:t>, da inviare ai candidati</a:t>
            </a:r>
          </a:p>
          <a:p>
            <a:endParaRPr lang="it-IT" dirty="0">
              <a:highlight>
                <a:srgbClr val="FFFFFF"/>
              </a:highlight>
              <a:latin typeface="Aptos" panose="020B0004020202020204" pitchFamily="34" charset="0"/>
            </a:endParaRPr>
          </a:p>
          <a:p>
            <a:pPr marL="285750" indent="-285750">
              <a:buFont typeface="Wingdings" pitchFamily="2" charset="2"/>
              <a:buChar char="§"/>
            </a:pPr>
            <a:endParaRPr lang="it-IT" dirty="0">
              <a:effectLst/>
              <a:highlight>
                <a:srgbClr val="FFFFFF"/>
              </a:highlight>
              <a:latin typeface="Aptos" panose="020B0004020202020204" pitchFamily="34" charset="0"/>
            </a:endParaRPr>
          </a:p>
          <a:p>
            <a:pPr marL="285750" indent="-285750">
              <a:buFont typeface="Wingdings" pitchFamily="2" charset="2"/>
              <a:buChar char="§"/>
            </a:pPr>
            <a:r>
              <a:rPr lang="it-IT" dirty="0">
                <a:highlight>
                  <a:srgbClr val="FFFFFF"/>
                </a:highlight>
                <a:latin typeface="Aptos" panose="020B0004020202020204" pitchFamily="34" charset="0"/>
              </a:rPr>
              <a:t>    s</a:t>
            </a:r>
            <a:r>
              <a:rPr lang="it-IT" dirty="0">
                <a:effectLst/>
                <a:highlight>
                  <a:srgbClr val="FFFFFF"/>
                </a:highlight>
                <a:latin typeface="Aptos" panose="020B0004020202020204" pitchFamily="34" charset="0"/>
              </a:rPr>
              <a:t>i alleghi un </a:t>
            </a:r>
            <a:r>
              <a:rPr lang="it-IT" b="1" dirty="0">
                <a:effectLst/>
                <a:highlight>
                  <a:srgbClr val="FFFFFF"/>
                </a:highlight>
                <a:latin typeface="Aptos" panose="020B0004020202020204" pitchFamily="34" charset="0"/>
              </a:rPr>
              <a:t>template di CV  </a:t>
            </a:r>
            <a:r>
              <a:rPr lang="it-IT" dirty="0">
                <a:effectLst/>
                <a:highlight>
                  <a:srgbClr val="FFFFFF"/>
                </a:highlight>
                <a:latin typeface="Aptos" panose="020B0004020202020204" pitchFamily="34" charset="0"/>
              </a:rPr>
              <a:t>che chiarisca sotto quali titoli inserire/dichiarare la documentazione/attività</a:t>
            </a:r>
            <a:endParaRPr lang="it-IT" sz="1800" dirty="0">
              <a:effectLst/>
              <a:highlight>
                <a:srgbClr val="FFFFFF"/>
              </a:highlight>
              <a:latin typeface="Aptos" panose="020B0004020202020204" pitchFamily="34" charset="0"/>
            </a:endParaRPr>
          </a:p>
        </p:txBody>
      </p:sp>
      <p:sp>
        <p:nvSpPr>
          <p:cNvPr id="8" name="Ovale 7">
            <a:extLst>
              <a:ext uri="{FF2B5EF4-FFF2-40B4-BE49-F238E27FC236}">
                <a16:creationId xmlns:a16="http://schemas.microsoft.com/office/drawing/2014/main" id="{F81BCB2A-493E-15FA-E4DA-EB8760F2FC4A}"/>
              </a:ext>
            </a:extLst>
          </p:cNvPr>
          <p:cNvSpPr/>
          <p:nvPr/>
        </p:nvSpPr>
        <p:spPr>
          <a:xfrm>
            <a:off x="344604" y="4218792"/>
            <a:ext cx="395416" cy="395416"/>
          </a:xfrm>
          <a:prstGeom prst="ellipse">
            <a:avLst/>
          </a:prstGeom>
          <a:solidFill>
            <a:srgbClr val="0039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B8203E9F-EFCD-FF8D-5922-7332DA35EBCA}"/>
              </a:ext>
            </a:extLst>
          </p:cNvPr>
          <p:cNvSpPr/>
          <p:nvPr/>
        </p:nvSpPr>
        <p:spPr>
          <a:xfrm>
            <a:off x="317034" y="5067591"/>
            <a:ext cx="395416" cy="395416"/>
          </a:xfrm>
          <a:prstGeom prst="ellipse">
            <a:avLst/>
          </a:prstGeom>
          <a:solidFill>
            <a:srgbClr val="4597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Ovale 9">
            <a:extLst>
              <a:ext uri="{FF2B5EF4-FFF2-40B4-BE49-F238E27FC236}">
                <a16:creationId xmlns:a16="http://schemas.microsoft.com/office/drawing/2014/main" id="{41B452FA-7EF9-5B88-2787-58F12B235478}"/>
              </a:ext>
            </a:extLst>
          </p:cNvPr>
          <p:cNvSpPr/>
          <p:nvPr/>
        </p:nvSpPr>
        <p:spPr>
          <a:xfrm>
            <a:off x="344604" y="6122407"/>
            <a:ext cx="395416" cy="395416"/>
          </a:xfrm>
          <a:prstGeom prst="ellipse">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3525920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19052</TotalTime>
  <Words>2633</Words>
  <Application>Microsoft Macintosh PowerPoint</Application>
  <PresentationFormat>Widescreen</PresentationFormat>
  <Paragraphs>252</Paragraphs>
  <Slides>15</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15</vt:i4>
      </vt:variant>
    </vt:vector>
  </HeadingPairs>
  <TitlesOfParts>
    <vt:vector size="26" baseType="lpstr">
      <vt:lpstr>Aptos</vt:lpstr>
      <vt:lpstr>AptosDisplay</vt:lpstr>
      <vt:lpstr>Arial</vt:lpstr>
      <vt:lpstr>AvenirNext-Regular</vt:lpstr>
      <vt:lpstr>Calibri</vt:lpstr>
      <vt:lpstr>Calibri Light</vt:lpstr>
      <vt:lpstr>Calibri,Bold</vt:lpstr>
      <vt:lpstr>Times New Roman</vt:lpstr>
      <vt:lpstr>Wingdings</vt:lpstr>
      <vt:lpstr>WordVisiPilcrow_MSFontService</vt:lpstr>
      <vt:lpstr>Tema di Office</vt:lpstr>
      <vt:lpstr>Assemblea R&amp;T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Gruppo di lavoro in CD</vt:lpstr>
      <vt:lpstr>Gruppo di lavoro in CD</vt:lpstr>
      <vt:lpstr>Piattaforma di Approvvigionamento Digitale</vt:lpstr>
      <vt:lpstr>Presentazione standard di PowerPoint</vt:lpstr>
      <vt:lpstr>Presentazione standard di PowerPoint</vt:lpstr>
      <vt:lpstr>Presentazione standard di PowerPoint</vt:lpstr>
      <vt:lpstr>Presentazione standard di PowerPoint</vt:lpstr>
      <vt:lpstr>La Rappresentanza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Riunione R&amp;T LNF e AC</dc:title>
  <dc:creator>Clementina Agodi</dc:creator>
  <cp:lastModifiedBy>Clementina Agodi</cp:lastModifiedBy>
  <cp:revision>360</cp:revision>
  <cp:lastPrinted>2024-06-05T09:47:53Z</cp:lastPrinted>
  <dcterms:created xsi:type="dcterms:W3CDTF">2023-10-11T17:45:58Z</dcterms:created>
  <dcterms:modified xsi:type="dcterms:W3CDTF">2024-06-05T10:15:45Z</dcterms:modified>
</cp:coreProperties>
</file>