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63" r:id="rId5"/>
    <p:sldId id="265" r:id="rId6"/>
    <p:sldId id="266" r:id="rId7"/>
    <p:sldId id="271" r:id="rId8"/>
    <p:sldId id="274" r:id="rId9"/>
    <p:sldId id="272" r:id="rId10"/>
    <p:sldId id="259" r:id="rId11"/>
    <p:sldId id="267" r:id="rId12"/>
    <p:sldId id="273" r:id="rId13"/>
    <p:sldId id="268" r:id="rId14"/>
    <p:sldId id="269" r:id="rId15"/>
    <p:sldId id="270" r:id="rId16"/>
    <p:sldId id="260" r:id="rId17"/>
    <p:sldId id="261" r:id="rId18"/>
    <p:sldId id="262" r:id="rId1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B9F2B-6120-4076-AFDF-7716EF90A8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D69E-FDD7-4431-A81E-41C3FF42A55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F.Scuri - Preventivi 2012 Newdream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0A99-775D-4863-B1BA-044BFE39F06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000108"/>
            <a:ext cx="76645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Collaborazione DREAM (</a:t>
            </a:r>
            <a:r>
              <a:rPr lang="it-IT" b="1" dirty="0" smtClean="0"/>
              <a:t>D</a:t>
            </a:r>
            <a:r>
              <a:rPr lang="it-IT" dirty="0" smtClean="0"/>
              <a:t>ual-</a:t>
            </a:r>
            <a:r>
              <a:rPr lang="it-IT" b="1" dirty="0" smtClean="0"/>
              <a:t>REA</a:t>
            </a:r>
            <a:r>
              <a:rPr lang="it-IT" dirty="0" smtClean="0"/>
              <a:t>dout </a:t>
            </a:r>
            <a:r>
              <a:rPr lang="it-IT" b="1" dirty="0" smtClean="0"/>
              <a:t>M</a:t>
            </a:r>
            <a:r>
              <a:rPr lang="it-IT" dirty="0" smtClean="0"/>
              <a:t>odule): spokeperson R. Wigmas (T.T.U.)</a:t>
            </a:r>
          </a:p>
          <a:p>
            <a:r>
              <a:rPr lang="it-IT" sz="800" dirty="0" smtClean="0"/>
              <a:t> </a:t>
            </a:r>
          </a:p>
          <a:p>
            <a:r>
              <a:rPr lang="it-IT" dirty="0" smtClean="0"/>
              <a:t>4 Istituzioni italiane (Cagliari,Cosenza,Pisa,Pavia,Roma1), </a:t>
            </a:r>
          </a:p>
          <a:p>
            <a:r>
              <a:rPr lang="it-IT" dirty="0" smtClean="0"/>
              <a:t>2 Istituzioni USA (Texas Tech Univ., Iowa State Univ.)</a:t>
            </a:r>
          </a:p>
          <a:p>
            <a:endParaRPr lang="it-IT" sz="800" dirty="0" smtClean="0"/>
          </a:p>
          <a:p>
            <a:r>
              <a:rPr lang="it-IT" dirty="0" smtClean="0"/>
              <a:t>Approvazione come progetto R&amp;D CERN discussa nell’SPSC del 28/29-6-2011</a:t>
            </a:r>
          </a:p>
          <a:p>
            <a:endParaRPr lang="it-IT" sz="800" dirty="0" smtClean="0"/>
          </a:p>
          <a:p>
            <a:r>
              <a:rPr lang="it-IT" dirty="0" smtClean="0"/>
              <a:t>Sigla INFN-Gr.V: Newdream, resp. naz.  M.Livan (PV), res. PI </a:t>
            </a:r>
            <a:r>
              <a:rPr lang="it-IT" dirty="0" smtClean="0"/>
              <a:t>F.Scuri, 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</a:t>
            </a:r>
            <a:r>
              <a:rPr lang="it-IT" dirty="0" smtClean="0"/>
              <a:t>periodo finanziamento: 2010-2012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60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Status report attività Newdream e richieste finanziarie e di supporto per il 2012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571480"/>
            <a:ext cx="28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F. Scuri, Pisa 14 giugno 2011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157558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67" y="169111"/>
            <a:ext cx="530978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Sommario delle attività di costruzione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svolte nel periodo 1/1/2011-14/06/2011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387640"/>
            <a:ext cx="90436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Pisa:  -- completata costruzione macchina incollaggio moduli  (disegno A. Moggi, </a:t>
            </a:r>
          </a:p>
          <a:p>
            <a:r>
              <a:rPr lang="it-IT" dirty="0" smtClean="0"/>
              <a:t>              realizzazione P. Fausto (meccanica) e G. Petragnani (controllo sistema pneumatico)</a:t>
            </a:r>
          </a:p>
          <a:p>
            <a:r>
              <a:rPr lang="it-IT" dirty="0" smtClean="0"/>
              <a:t>          -- primo test di incollaggio con lamine di piombo estruse e fibre di recupero O.K.</a:t>
            </a:r>
          </a:p>
          <a:p>
            <a:r>
              <a:rPr lang="it-IT" dirty="0" smtClean="0"/>
              <a:t>          -- sviluppata nuova tecnica di profilatura lamine di rame con dischi rotanti (F.Bedeschi,</a:t>
            </a:r>
          </a:p>
          <a:p>
            <a:r>
              <a:rPr lang="it-IT" dirty="0" smtClean="0"/>
              <a:t>              A. Moggi). Esecuzione possbile solo in ditte esterne (necessaria fresa a controllo </a:t>
            </a:r>
          </a:p>
          <a:p>
            <a:r>
              <a:rPr lang="it-IT" dirty="0" smtClean="0"/>
              <a:t>              controllo numerico con piano a tenuta pneumatica); primi prototipi eseguiti vicini</a:t>
            </a:r>
          </a:p>
          <a:p>
            <a:r>
              <a:rPr lang="it-IT" dirty="0" smtClean="0"/>
              <a:t>              alle specifiche, iniziata in questi giorni la produzione delle lamine per il primo modulo</a:t>
            </a:r>
          </a:p>
          <a:p>
            <a:r>
              <a:rPr lang="it-IT" dirty="0" smtClean="0"/>
              <a:t>              in rame (lunghezza lamine 50 cm e 25 cm). </a:t>
            </a:r>
          </a:p>
          <a:p>
            <a:endParaRPr lang="it-IT" dirty="0" smtClean="0"/>
          </a:p>
          <a:p>
            <a:r>
              <a:rPr lang="it-IT" dirty="0" smtClean="0"/>
              <a:t>Iowa/Fnal: -- profilo di lastre in rame lunghe 2.5 mt (full lenght) per base e top del modulo </a:t>
            </a:r>
          </a:p>
          <a:p>
            <a:endParaRPr lang="it-IT" dirty="0" smtClean="0"/>
          </a:p>
          <a:p>
            <a:r>
              <a:rPr lang="it-IT" dirty="0" smtClean="0"/>
              <a:t>== &gt; prossime settimane cruciali per la costruzione dei primi moduli!  </a:t>
            </a:r>
          </a:p>
          <a:p>
            <a:r>
              <a:rPr lang="it-IT" dirty="0" smtClean="0"/>
              <a:t>        Prossimi test beam a luglio 2011 e novembre 2011, goal è il confronto di moduli di uguale </a:t>
            </a:r>
          </a:p>
          <a:p>
            <a:r>
              <a:rPr lang="it-IT" dirty="0" smtClean="0"/>
              <a:t>        geometria realizzati con assorbitori diversi rame e piombo.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86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Pavia:  -- sviluppata con ditta esterna nuova tecnica estrusione piombo del nuovo profilo </a:t>
            </a:r>
          </a:p>
          <a:p>
            <a:r>
              <a:rPr lang="it-IT" dirty="0" smtClean="0"/>
              <a:t>                 per le lamine di assorbitore (piombo o rame) disegnato a Pisa (A. Moggi);</a:t>
            </a:r>
          </a:p>
          <a:p>
            <a:r>
              <a:rPr lang="it-IT" dirty="0" smtClean="0"/>
              <a:t>             -- misurata prima produzione ed eseguiti primi test di assemblaggio </a:t>
            </a:r>
            <a:r>
              <a:rPr lang="it-IT" u="sng" dirty="0" smtClean="0"/>
              <a:t>senza uso di colla</a:t>
            </a:r>
          </a:p>
          <a:p>
            <a:r>
              <a:rPr lang="it-IT" dirty="0" smtClean="0"/>
              <a:t>             -- nuova estrusione in corso, attesa a giorni la produzione per un modulo in piombo</a:t>
            </a:r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71414"/>
            <a:ext cx="92351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Test della macchina di incollaggio con il piombo estruso fornito da Pavia  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P1010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6619889" cy="4964917"/>
          </a:xfrm>
          <a:prstGeom prst="rect">
            <a:avLst/>
          </a:prstGeom>
        </p:spPr>
      </p:pic>
      <p:pic>
        <p:nvPicPr>
          <p:cNvPr id="6" name="Picture 5" descr="P101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304139"/>
            <a:ext cx="6643702" cy="498277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005155"/>
            <a:ext cx="4545012" cy="288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44" y="3017855"/>
            <a:ext cx="4189412" cy="291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10509" y="142852"/>
            <a:ext cx="929741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Caratterizzazione delle prima piastra in rame prodotta dalla ditta esterna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269" y="785794"/>
            <a:ext cx="566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Misure eseguite col microscopio elettronico da M. Ceccanti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285860"/>
            <a:ext cx="882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dY è la deviazione dell’asse delle cave dalla posizione nominale (46 cave distanziate di 2 mm)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216212" y="1785926"/>
            <a:ext cx="904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dZ è la deviazione del fondo delle cave dalla posizione nominale (diametro nominale 0.55 mm)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285992"/>
            <a:ext cx="603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Quasi tutti i punti sono entro la tolleranza assegnata (0.25 mm)</a:t>
            </a:r>
          </a:p>
          <a:p>
            <a:r>
              <a:rPr lang="it-IT" dirty="0" smtClean="0"/>
              <a:t>Miglioramenti attesi per la porduzione in corso</a:t>
            </a:r>
            <a:endParaRPr lang="it-IT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69111"/>
            <a:ext cx="766851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Sommario delle attività di costruzione svolte nel periodo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1/1/2011-14/06/2011 – caratterizzazione fibre chiare a Pisa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53909"/>
            <a:ext cx="89546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-- Approntato un semplice apparato per la misura di lunghezza di attenuazione e yield relativo</a:t>
            </a:r>
          </a:p>
          <a:p>
            <a:r>
              <a:rPr lang="it-IT" dirty="0" smtClean="0"/>
              <a:t>   di fibre chiare di vario tipo con e senza filtro colorato (verde) </a:t>
            </a:r>
          </a:p>
          <a:p>
            <a:r>
              <a:rPr lang="it-IT" dirty="0" smtClean="0"/>
              <a:t>   (F. Scuri, R. Wigmans, spokeperson di Dream in sabbatico a Pisa fino al 31/08/2011)</a:t>
            </a:r>
          </a:p>
          <a:p>
            <a:endParaRPr lang="it-IT" dirty="0" smtClean="0"/>
          </a:p>
          <a:p>
            <a:r>
              <a:rPr lang="it-IT" dirty="0" smtClean="0"/>
              <a:t>-- Eseguite misure su fibre Kuraray e Bicron (core in Polistirene) e Mitsubishi (core in PMMA)</a:t>
            </a:r>
          </a:p>
          <a:p>
            <a:endParaRPr lang="it-IT" dirty="0" smtClean="0"/>
          </a:p>
          <a:p>
            <a:r>
              <a:rPr lang="it-IT" dirty="0" smtClean="0"/>
              <a:t>-- Verificato il minor autoassorbimento delle fibre Mitsubishi nel range di interesse per la</a:t>
            </a:r>
          </a:p>
          <a:p>
            <a:r>
              <a:rPr lang="it-IT" dirty="0" smtClean="0"/>
              <a:t>    luce Cherenkov, 300 nm (fotocatodo) &lt; 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 &lt; 500 nm (filtro verde) </a:t>
            </a:r>
          </a:p>
          <a:p>
            <a:r>
              <a:rPr lang="it-IT" dirty="0" smtClean="0"/>
              <a:t>    == &gt; scelte le fibre chiare Mitsubishi per i prossimi moduli</a:t>
            </a:r>
          </a:p>
          <a:p>
            <a:endParaRPr lang="it-IT" dirty="0" smtClean="0"/>
          </a:p>
          <a:p>
            <a:r>
              <a:rPr lang="it-IT" dirty="0" smtClean="0"/>
              <a:t>-- Misurato il gudagno in yield e lunghezza di attenuazione effettiva su fibre Kuraray </a:t>
            </a:r>
          </a:p>
          <a:p>
            <a:r>
              <a:rPr lang="it-IT" dirty="0" smtClean="0"/>
              <a:t>    alluminizzate sulla faccia opposta a quella di readout (Fnal/Texas Tech Univ.)</a:t>
            </a:r>
          </a:p>
          <a:p>
            <a:r>
              <a:rPr lang="it-IT" dirty="0" smtClean="0"/>
              <a:t>    == &gt; formalizzata collaborazione con Fnal per l’alluminizzazione delle fibre chiare.</a:t>
            </a:r>
          </a:p>
          <a:p>
            <a:r>
              <a:rPr lang="it-IT" dirty="0" smtClean="0"/>
              <a:t>    == &gt; in attesa di verificare processo di alluminizzazione offerto dal LIP (Lisbona)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713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33559" y="71414"/>
            <a:ext cx="400257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Confronto Kuraray - Mitsubishi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42918"/>
            <a:ext cx="909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fibre Bicron sono risultate peggiori come light yield e lunghezza atten. rispetto alle Kuaray</a:t>
            </a:r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s_mirr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6256000" cy="6447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1857364"/>
            <a:ext cx="314175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Misura dell’effetto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dell’alluminizzazione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di una faccia delle fibre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48234" y="6421461"/>
            <a:ext cx="2895600" cy="365125"/>
          </a:xfrm>
        </p:spPr>
        <p:txBody>
          <a:bodyPr/>
          <a:lstStyle/>
          <a:p>
            <a:r>
              <a:rPr lang="it-IT" dirty="0" smtClean="0"/>
              <a:t>F.Scuri - Preventivi 2012 Newdream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14"/>
            <a:ext cx="418601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Possibile programma per il 2012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642918"/>
            <a:ext cx="800328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-- </a:t>
            </a:r>
            <a:r>
              <a:rPr lang="it-IT" sz="1600" dirty="0" smtClean="0"/>
              <a:t>Si spera di concludere la costruzione dei moduli necessari per l’intero rivelatore a fibre; </a:t>
            </a:r>
          </a:p>
          <a:p>
            <a:r>
              <a:rPr lang="it-IT" sz="1600" dirty="0" smtClean="0"/>
              <a:t>Pisa è quasi pronta per la sua parte: fatto un grosso sforzo nel 2011 per realizzare e attivare </a:t>
            </a:r>
          </a:p>
          <a:p>
            <a:r>
              <a:rPr lang="it-IT" sz="1600" dirty="0" smtClean="0"/>
              <a:t>la macchina di incollaggio dei moduli a S.Piero; tuttavia mancano riscaldamento e condiziona-</a:t>
            </a:r>
          </a:p>
          <a:p>
            <a:r>
              <a:rPr lang="it-IT" sz="1600" dirty="0" smtClean="0"/>
              <a:t>mento, .....</a:t>
            </a:r>
          </a:p>
          <a:p>
            <a:endParaRPr lang="it-IT" sz="800" dirty="0" smtClean="0"/>
          </a:p>
          <a:p>
            <a:r>
              <a:rPr lang="it-IT" sz="1600" dirty="0" smtClean="0"/>
              <a:t>-- Dovrà essere operativo un sistema di controllo di qualità dei moduli prodotti in fase</a:t>
            </a:r>
          </a:p>
          <a:p>
            <a:r>
              <a:rPr lang="it-IT" sz="1600" dirty="0" smtClean="0"/>
              <a:t>di allestimento e basato su una scansione della risposta del modulo alla eccitazione selettiva</a:t>
            </a:r>
          </a:p>
          <a:p>
            <a:r>
              <a:rPr lang="it-IT" sz="1600" dirty="0" smtClean="0"/>
              <a:t>delle fibre dal fronte con sorgente radiottiva (Ru 106, beta sopra soglia Cherenkov) o LED.</a:t>
            </a:r>
          </a:p>
          <a:p>
            <a:endParaRPr lang="it-IT" sz="800" dirty="0" smtClean="0"/>
          </a:p>
          <a:p>
            <a:r>
              <a:rPr lang="it-IT" sz="1600" dirty="0" smtClean="0"/>
              <a:t>-- Dovrà essere conclusa la progettazione e la costruzione del sistema di supporto dei moduli</a:t>
            </a:r>
          </a:p>
          <a:p>
            <a:r>
              <a:rPr lang="it-IT" sz="1600" dirty="0" smtClean="0"/>
              <a:t>del rivelatore a fibre e dei rivelatori di neutroni relaizzati da Iowa State Univ. e posti </a:t>
            </a:r>
          </a:p>
          <a:p>
            <a:r>
              <a:rPr lang="it-IT" sz="1600" dirty="0" smtClean="0"/>
              <a:t>ermeticamente attorno al rivelatore a fibre.</a:t>
            </a:r>
          </a:p>
          <a:p>
            <a:endParaRPr lang="it-IT" sz="800" dirty="0" smtClean="0"/>
          </a:p>
          <a:p>
            <a:r>
              <a:rPr lang="it-IT" sz="1600" dirty="0" smtClean="0"/>
              <a:t>-- Dovra’ essere pronta la simulazione del rivelatore (Gflash utilizzato a Pisa, Geant4 nelle altre</a:t>
            </a:r>
          </a:p>
          <a:p>
            <a:r>
              <a:rPr lang="it-IT" sz="1600" dirty="0" smtClean="0"/>
              <a:t>    sezioni</a:t>
            </a:r>
          </a:p>
          <a:p>
            <a:endParaRPr lang="it-IT" sz="800" dirty="0" smtClean="0"/>
          </a:p>
          <a:p>
            <a:r>
              <a:rPr lang="it-IT" sz="1600" dirty="0" smtClean="0"/>
              <a:t>-- Si studiaranno, in collaborazione con varie istituzioni estere nuovi metodi per produrre </a:t>
            </a:r>
          </a:p>
          <a:p>
            <a:r>
              <a:rPr lang="it-IT" sz="1600" dirty="0" smtClean="0"/>
              <a:t>a prezzo accessibile i cristalli che si è dimostrato essere adatti alla sezione elettromagnetica </a:t>
            </a:r>
          </a:p>
          <a:p>
            <a:r>
              <a:rPr lang="it-IT" sz="1600" dirty="0" smtClean="0"/>
              <a:t>del rivelatore.</a:t>
            </a:r>
          </a:p>
          <a:p>
            <a:endParaRPr lang="it-IT" sz="800" dirty="0" smtClean="0"/>
          </a:p>
          <a:p>
            <a:r>
              <a:rPr lang="it-IT" sz="1600" dirty="0" smtClean="0"/>
              <a:t>-- E’ poco probabile che tale programma possa venire completato nel 2012 coi finanziamenti</a:t>
            </a:r>
          </a:p>
          <a:p>
            <a:r>
              <a:rPr lang="it-IT" sz="1600" dirty="0" smtClean="0"/>
              <a:t>attesi; è molto probabile che la collaborazione italiana rinnovi la richiesta per un ulteriore </a:t>
            </a:r>
          </a:p>
          <a:p>
            <a:r>
              <a:rPr lang="it-IT" sz="1600" dirty="0" smtClean="0"/>
              <a:t>finanziamento all’INFN per il triennio 2013-2015.</a:t>
            </a:r>
          </a:p>
          <a:p>
            <a:endParaRPr lang="it-IT" sz="800" dirty="0" smtClean="0"/>
          </a:p>
          <a:p>
            <a:r>
              <a:rPr lang="it-IT" sz="1600" dirty="0" smtClean="0"/>
              <a:t>-- Texas Tech. Univ. e Iowa State Univ. Stanno chiederanno un nuovo finanziamento al DOE per</a:t>
            </a:r>
          </a:p>
          <a:p>
            <a:r>
              <a:rPr lang="it-IT" sz="1600" dirty="0" smtClean="0"/>
              <a:t>i prossimi anni a partire dal 2012.   </a:t>
            </a:r>
            <a:endParaRPr lang="it-IT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142852"/>
            <a:ext cx="364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(Da concordare nella Collaborazione)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134" y="109815"/>
            <a:ext cx="40074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Richeste finanziarie per il 2012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71480"/>
            <a:ext cx="878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discutere all’interno della collaborazione.  Quella che segue è la proposta di Pisa per Pisa </a:t>
            </a:r>
            <a:endParaRPr lang="it-I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071546"/>
          <a:ext cx="8786874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500198"/>
                <a:gridCol w="1428760"/>
                <a:gridCol w="3643338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Assegnazione 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Richieste 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Motivazione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Missioni interne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1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3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Riunioni di collaborazione</a:t>
                      </a:r>
                    </a:p>
                    <a:p>
                      <a:r>
                        <a:rPr lang="it-IT" dirty="0" smtClean="0"/>
                        <a:t>Missioni tecnici a S.Piero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Missioni estere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5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7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Partecipazione test beam</a:t>
                      </a:r>
                    </a:p>
                    <a:p>
                      <a:r>
                        <a:rPr lang="it-IT" dirty="0" smtClean="0"/>
                        <a:t>Una conferenza internazionale</a:t>
                      </a:r>
                    </a:p>
                    <a:p>
                      <a:r>
                        <a:rPr lang="it-IT" dirty="0" smtClean="0"/>
                        <a:t>Trasporto al CERN moduli</a:t>
                      </a:r>
                    </a:p>
                    <a:p>
                      <a:r>
                        <a:rPr lang="it-IT" dirty="0" smtClean="0"/>
                        <a:t>Assemblaggio</a:t>
                      </a:r>
                      <a:r>
                        <a:rPr lang="it-IT" baseline="0" dirty="0" smtClean="0"/>
                        <a:t> rivelatore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Consumi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3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5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Accessori</a:t>
                      </a:r>
                      <a:r>
                        <a:rPr lang="it-IT" baseline="0" dirty="0" smtClean="0"/>
                        <a:t> per incollaggio moduli</a:t>
                      </a:r>
                    </a:p>
                    <a:p>
                      <a:r>
                        <a:rPr lang="it-IT" baseline="0" dirty="0" smtClean="0"/>
                        <a:t>Pulizia e manutenzione strumenti</a:t>
                      </a:r>
                    </a:p>
                    <a:p>
                      <a:r>
                        <a:rPr lang="it-IT" baseline="0" dirty="0" smtClean="0"/>
                        <a:t>Costi gestione S.Piero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Trasporti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2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2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Spedizione materiali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per lavorazione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Costruzione apparati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Acquisto e profilatura Cu per 10 moduli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Inventariabile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7 KEuro SJ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scheda DRS CAEN V1742</a:t>
                      </a:r>
                    </a:p>
                    <a:p>
                      <a:r>
                        <a:rPr lang="it-IT" dirty="0" smtClean="0"/>
                        <a:t>1 sorgente Ru106</a:t>
                      </a:r>
                      <a:r>
                        <a:rPr lang="it-IT" baseline="0" dirty="0" smtClean="0"/>
                        <a:t>, Attività &gt; 5 KBq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33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52 KEuro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16A20A99-775D-4863-B1BA-044BFE39F063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it-IT" dirty="0" smtClean="0"/>
              <a:t>F.Scuri - Preventivi 2012 Newdream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029" y="71414"/>
            <a:ext cx="545181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Composizione attesa del gruppo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Richieste di supporto dai servizi di Sezione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Milestones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460624"/>
            <a:ext cx="8581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Richieste supporto servizi:</a:t>
            </a:r>
          </a:p>
          <a:p>
            <a:r>
              <a:rPr lang="it-IT" dirty="0" smtClean="0"/>
              <a:t>-- Officina meccanica: 10 settimane lavorative di due tecnici a S.Piero per la costruzione di</a:t>
            </a:r>
          </a:p>
          <a:p>
            <a:r>
              <a:rPr lang="it-IT" dirty="0" smtClean="0"/>
              <a:t>                                        10 moduli (1 modulo/settimana con 3 persone (1 fisico e 2 tecnici))</a:t>
            </a:r>
          </a:p>
          <a:p>
            <a:r>
              <a:rPr lang="it-IT" dirty="0" smtClean="0"/>
              <a:t>-- progettazione meccanica: 4 mesi di un progettista per </a:t>
            </a:r>
          </a:p>
          <a:p>
            <a:r>
              <a:rPr lang="it-IT" dirty="0" smtClean="0"/>
              <a:t>                                                  - disegno sistema controllo qualità</a:t>
            </a:r>
          </a:p>
          <a:p>
            <a:r>
              <a:rPr lang="it-IT" dirty="0" smtClean="0"/>
              <a:t>                                                  - disegno sistema di supporto e assemblaggio moduli</a:t>
            </a:r>
          </a:p>
          <a:p>
            <a:r>
              <a:rPr lang="it-IT" dirty="0" smtClean="0"/>
              <a:t>                                                  - controllo qualità produzione lastre di rame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7158" y="1130842"/>
            <a:ext cx="7702106" cy="2155282"/>
            <a:chOff x="357158" y="1130842"/>
            <a:chExt cx="7702106" cy="2155282"/>
          </a:xfrm>
        </p:grpSpPr>
        <p:grpSp>
          <p:nvGrpSpPr>
            <p:cNvPr id="10" name="Group 9"/>
            <p:cNvGrpSpPr/>
            <p:nvPr/>
          </p:nvGrpSpPr>
          <p:grpSpPr>
            <a:xfrm>
              <a:off x="428596" y="1475890"/>
              <a:ext cx="7630668" cy="1810234"/>
              <a:chOff x="571472" y="1648414"/>
              <a:chExt cx="7630668" cy="181023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14348" y="1648414"/>
                <a:ext cx="5736699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F. Bedeschi  20%</a:t>
                </a:r>
              </a:p>
              <a:p>
                <a:r>
                  <a:rPr lang="it-IT" dirty="0" smtClean="0"/>
                  <a:t>F. Scuri         50%</a:t>
                </a:r>
              </a:p>
              <a:p>
                <a:r>
                  <a:rPr lang="it-IT" dirty="0" smtClean="0"/>
                  <a:t>M.Cascella  30%     Finisce l’assegno di ricerca il 31/12/2011</a:t>
                </a:r>
              </a:p>
              <a:p>
                <a:pPr marL="342900" indent="-342900"/>
                <a:r>
                  <a:rPr lang="it-IT" dirty="0" smtClean="0"/>
                  <a:t>A.Moggi      20%</a:t>
                </a:r>
              </a:p>
              <a:p>
                <a:pPr marL="342900" indent="-342900"/>
                <a:r>
                  <a:rPr lang="it-IT" dirty="0" smtClean="0"/>
                  <a:t>A.Basti         10%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636404"/>
                <a:ext cx="54875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Assegnazione personale tecnologo a Newdream nel 2011</a:t>
                </a:r>
                <a:endParaRPr lang="it-IT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28860" y="2502281"/>
                <a:ext cx="33054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3600" dirty="0" smtClean="0"/>
                  <a:t>}</a:t>
                </a:r>
                <a:endParaRPr lang="it-IT" sz="36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28860" y="1648414"/>
                <a:ext cx="33054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3600" dirty="0" smtClean="0"/>
                  <a:t>}</a:t>
                </a:r>
                <a:endParaRPr lang="it-IT" sz="3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57488" y="1791290"/>
                <a:ext cx="30761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Percentuali 2011 in Newdream</a:t>
                </a:r>
                <a:endParaRPr lang="it-IT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1472" y="3089316"/>
                <a:ext cx="3392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FTE 2012         ???   (FTE 2011: 1.3)</a:t>
                </a:r>
                <a:endParaRPr lang="it-IT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57158" y="1130842"/>
              <a:ext cx="22333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u="sng" dirty="0" smtClean="0"/>
                <a:t>Composizione gruppo</a:t>
              </a:r>
              <a:endParaRPr lang="it-IT" u="sng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844" y="5500702"/>
            <a:ext cx="899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Milestones 2012</a:t>
            </a:r>
            <a:r>
              <a:rPr lang="it-IT" dirty="0" smtClean="0"/>
              <a:t>: non ancora discusse all’interno della collaborazione, proposta per Pisa</a:t>
            </a:r>
          </a:p>
          <a:p>
            <a:r>
              <a:rPr lang="it-IT" dirty="0" smtClean="0"/>
              <a:t>                            - costruzione 10 moduli se definita scelta assorbitore e risultati TB 2011 O.K.</a:t>
            </a:r>
          </a:p>
          <a:p>
            <a:r>
              <a:rPr lang="it-IT" dirty="0" smtClean="0"/>
              <a:t>                            - costruzione sistema di controllo di qualità dei moduli</a:t>
            </a:r>
          </a:p>
          <a:p>
            <a:r>
              <a:rPr lang="it-IT" dirty="0" smtClean="0"/>
              <a:t>                            - progettazione sistema di supporto e assemblaggio rivelatore</a:t>
            </a:r>
            <a:endParaRPr lang="it-IT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2114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Sommario delle attività svolte nel periodo 1/7/2010-31/12/2010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642918"/>
            <a:ext cx="8750665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a) Quasi completato lo studio delle proprietà di vari tipi di cristalli da utilizzare nella</a:t>
            </a:r>
          </a:p>
          <a:p>
            <a:r>
              <a:rPr lang="it-IT" dirty="0" smtClean="0"/>
              <a:t>    sezione e.m. del rivelatore</a:t>
            </a:r>
          </a:p>
          <a:p>
            <a:r>
              <a:rPr lang="it-IT" dirty="0"/>
              <a:t> </a:t>
            </a:r>
            <a:r>
              <a:rPr lang="it-IT" dirty="0" smtClean="0"/>
              <a:t> --  Ottimi risultati di linearità e risoluzione ottenuti con una matrice di </a:t>
            </a:r>
          </a:p>
          <a:p>
            <a:r>
              <a:rPr lang="it-IT" dirty="0" smtClean="0"/>
              <a:t>      cristalli di BGO, test beam 2010 (Roma1 – Cagliari - Cosenza)</a:t>
            </a:r>
          </a:p>
          <a:p>
            <a:r>
              <a:rPr lang="it-IT" dirty="0"/>
              <a:t> </a:t>
            </a:r>
            <a:r>
              <a:rPr lang="it-IT" dirty="0" smtClean="0"/>
              <a:t> -- Eseguito studio comparativo cristalli di BSO e BGO  test beam 2010 </a:t>
            </a:r>
          </a:p>
          <a:p>
            <a:r>
              <a:rPr lang="it-IT" dirty="0"/>
              <a:t> </a:t>
            </a:r>
            <a:r>
              <a:rPr lang="it-IT" dirty="0" smtClean="0"/>
              <a:t>    (Texas Tech Univ., Roma1, Pavia)</a:t>
            </a:r>
          </a:p>
          <a:p>
            <a:r>
              <a:rPr lang="it-IT" dirty="0"/>
              <a:t> </a:t>
            </a:r>
            <a:r>
              <a:rPr lang="it-IT" dirty="0" smtClean="0"/>
              <a:t> -- Prima evidenza di separazione tra luce Cherenkov e di scintillazione in cristalli </a:t>
            </a:r>
          </a:p>
          <a:p>
            <a:r>
              <a:rPr lang="it-IT" dirty="0"/>
              <a:t> </a:t>
            </a:r>
            <a:r>
              <a:rPr lang="it-IT" dirty="0" smtClean="0"/>
              <a:t>    di BSO tramite la misura della </a:t>
            </a:r>
            <a:r>
              <a:rPr lang="it-IT" b="1" i="1" u="sng" dirty="0" smtClean="0"/>
              <a:t>polarizzazione</a:t>
            </a:r>
            <a:r>
              <a:rPr lang="it-IT" dirty="0" smtClean="0"/>
              <a:t> delle luce Cherenkov, test beam 2010 </a:t>
            </a:r>
          </a:p>
          <a:p>
            <a:r>
              <a:rPr lang="it-IT" dirty="0"/>
              <a:t> </a:t>
            </a:r>
            <a:r>
              <a:rPr lang="it-IT" dirty="0" smtClean="0"/>
              <a:t>    (Texas Tech Univ., Pavia)</a:t>
            </a:r>
          </a:p>
          <a:p>
            <a:r>
              <a:rPr lang="it-IT" dirty="0"/>
              <a:t> </a:t>
            </a:r>
            <a:r>
              <a:rPr lang="it-IT" dirty="0" smtClean="0"/>
              <a:t> -- Primi incoraggianti risultati per linearità e risoluzione con una matrice di 7 cristalli</a:t>
            </a:r>
          </a:p>
          <a:p>
            <a:r>
              <a:rPr lang="it-IT" dirty="0" smtClean="0"/>
              <a:t>      di PbWO</a:t>
            </a:r>
            <a:r>
              <a:rPr lang="it-IT" baseline="-25000" dirty="0" smtClean="0"/>
              <a:t>4</a:t>
            </a:r>
            <a:r>
              <a:rPr lang="it-IT" dirty="0" smtClean="0"/>
              <a:t> drogati con Molibdeno (0.3%)</a:t>
            </a:r>
          </a:p>
          <a:p>
            <a:endParaRPr lang="it-IT" sz="800" dirty="0"/>
          </a:p>
          <a:p>
            <a:r>
              <a:rPr lang="it-IT" dirty="0" smtClean="0"/>
              <a:t>b) Costruito a Pisa il prototipo del modulo base del nuovo calorimetro </a:t>
            </a:r>
          </a:p>
          <a:p>
            <a:r>
              <a:rPr lang="it-IT" dirty="0" smtClean="0"/>
              <a:t>    -- primo test su fascio in autunno 2010, pessime condizioni di fascio e malfunzionamento</a:t>
            </a:r>
          </a:p>
          <a:p>
            <a:r>
              <a:rPr lang="it-IT" dirty="0" smtClean="0"/>
              <a:t>        dei rivelatori per definirne la geometria:</a:t>
            </a:r>
          </a:p>
          <a:p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dirty="0" smtClean="0">
                <a:sym typeface="Wingdings" pitchFamily="2" charset="2"/>
              </a:rPr>
              <a:t>== &gt; impossibile capire offline le caratteristiche di linerità e risoluzione del rivelatore, </a:t>
            </a:r>
          </a:p>
          <a:p>
            <a:r>
              <a:rPr lang="it-IT" dirty="0" smtClean="0">
                <a:sym typeface="Wingdings" pitchFamily="2" charset="2"/>
              </a:rPr>
              <a:t>               previsto nuovo test a luglio 2011</a:t>
            </a:r>
          </a:p>
          <a:p>
            <a:r>
              <a:rPr lang="it-IT" dirty="0" smtClean="0">
                <a:sym typeface="Wingdings" pitchFamily="2" charset="2"/>
              </a:rPr>
              <a:t>       == &gt; buono yield di luce Cherenkov (40 p.e./GeV, erano 18 p.e./GeV nel vecchio Dream)</a:t>
            </a:r>
          </a:p>
          <a:p>
            <a:r>
              <a:rPr lang="it-IT" dirty="0" smtClean="0">
                <a:sym typeface="Wingdings" pitchFamily="2" charset="2"/>
              </a:rPr>
              <a:t>               con fibre chiare Kuraray, necessario fare ancora meglio (vedi oltre)</a:t>
            </a:r>
          </a:p>
          <a:p>
            <a:endParaRPr lang="it-IT" sz="800" dirty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c) Integrato nel DAQ di Dream il prototipo della scheda CAEN con DRS-IV (campionatore</a:t>
            </a:r>
          </a:p>
          <a:p>
            <a:r>
              <a:rPr lang="it-IT" dirty="0" smtClean="0">
                <a:sym typeface="Wingdings" pitchFamily="2" charset="2"/>
              </a:rPr>
              <a:t>    a 1 GHz) (Pisa – Pavia – Cagliari), ottenute risoluzioni temporali dell’ordine di 1 ns nella</a:t>
            </a:r>
          </a:p>
          <a:p>
            <a:r>
              <a:rPr lang="it-IT" dirty="0" smtClean="0">
                <a:sym typeface="Wingdings" pitchFamily="2" charset="2"/>
              </a:rPr>
              <a:t>    misura del ritardo rispetto al trigger dei segnali nel prototipo a fibre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71414"/>
            <a:ext cx="538788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Risultati preliminari con la matrice di BGO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00438"/>
            <a:ext cx="5019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55456"/>
            <a:ext cx="3695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59919"/>
            <a:ext cx="3609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37755" y="1214422"/>
            <a:ext cx="212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Elettroni da 100 GeV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290155" y="3655456"/>
            <a:ext cx="212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Elettroni da 100 GeV</a:t>
            </a:r>
            <a:endParaRPr lang="it-IT" dirty="0"/>
          </a:p>
        </p:txBody>
      </p:sp>
      <p:pic>
        <p:nvPicPr>
          <p:cNvPr id="10" name="Immagine 15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10081"/>
          <a:stretch>
            <a:fillRect/>
          </a:stretch>
        </p:blipFill>
        <p:spPr>
          <a:xfrm rot="5400000">
            <a:off x="6357120" y="715187"/>
            <a:ext cx="2716305" cy="257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43372" y="1589118"/>
            <a:ext cx="20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Yield:</a:t>
            </a:r>
          </a:p>
          <a:p>
            <a:r>
              <a:rPr lang="it-IT" dirty="0" smtClean="0"/>
              <a:t>S:  circa 70 p.e./GeV</a:t>
            </a:r>
          </a:p>
          <a:p>
            <a:r>
              <a:rPr lang="it-IT" dirty="0" smtClean="0"/>
              <a:t>C: circa 10 p.e./GeV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 rot="19515559">
            <a:off x="2801104" y="3608102"/>
            <a:ext cx="290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DREAM PRELIMINARY</a:t>
            </a:r>
            <a:endParaRPr lang="it-IT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89520"/>
            <a:ext cx="4495804" cy="469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785925"/>
            <a:ext cx="4000496" cy="40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929330"/>
            <a:ext cx="15210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099" y="571480"/>
            <a:ext cx="68937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56392" y="214290"/>
            <a:ext cx="45587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Confronto tra cristalli di BGO e BSO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214422"/>
            <a:ext cx="429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About 15 p.e/GeV for BGO Cherenkov signal</a:t>
            </a:r>
          </a:p>
          <a:p>
            <a:r>
              <a:rPr lang="it-IT" dirty="0" smtClean="0"/>
              <a:t>About 50 p.e./GeV for BSO          “            “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F.Scuri - Preventivi 2012 Newdream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0" y="1428736"/>
            <a:ext cx="3200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605" y="428604"/>
            <a:ext cx="42576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485492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Separazione Cherenkov/Scintillazione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in cristalli di BSO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3724" y="2714620"/>
            <a:ext cx="382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R: filtro UV + Polarizzatore (Cherenkov)</a:t>
            </a:r>
          </a:p>
          <a:p>
            <a:r>
              <a:rPr lang="it-IT" dirty="0" smtClean="0"/>
              <a:t>L: filtro giallo (Scintillazione)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357562"/>
            <a:ext cx="7200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8481" y="1071546"/>
            <a:ext cx="548773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2572530" y="4928404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3174" y="3286124"/>
            <a:ext cx="189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Angolo Cherenkov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666" y="3202544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180 Gev pions</a:t>
            </a:r>
            <a:endParaRPr lang="it-IT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14"/>
            <a:ext cx="68587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Risultati preliminari con la matrice di critalli di PbWO</a:t>
            </a:r>
            <a:r>
              <a:rPr lang="it-IT" sz="2400" baseline="-25000" dirty="0" smtClean="0">
                <a:solidFill>
                  <a:srgbClr val="FF0000"/>
                </a:solidFill>
              </a:rPr>
              <a:t>4</a:t>
            </a:r>
            <a:endParaRPr lang="it-IT" sz="2400" baseline="-25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12384"/>
            <a:ext cx="7286676" cy="48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501090" y="6357958"/>
            <a:ext cx="35719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2" y="571480"/>
            <a:ext cx="3409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9515559">
            <a:off x="3729798" y="3645489"/>
            <a:ext cx="290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DREAM PRELIMINARY</a:t>
            </a:r>
            <a:endParaRPr lang="it-IT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14752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276602"/>
            <a:ext cx="1695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14810" y="928670"/>
            <a:ext cx="430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La risoluzione migliora includendo il leakage</a:t>
            </a:r>
          </a:p>
          <a:p>
            <a:pPr algn="ctr"/>
            <a:r>
              <a:rPr lang="it-IT" dirty="0" smtClean="0"/>
              <a:t>stimato via Monte Carlo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set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07652"/>
            <a:ext cx="8429081" cy="632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42808"/>
            <a:ext cx="600113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Apparato sperimentale per il test del prototipo su fascio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14/06/2011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62061"/>
            <a:ext cx="5103940" cy="54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57" y="3405206"/>
            <a:ext cx="4829175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32" y="71414"/>
            <a:ext cx="91699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Interessanti misure col prototipo nonostante la cattiva qualità del fascio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8"/>
            <a:ext cx="569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Cherenkov/Scintillation ratio , 80 GeV electrons on tower 4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1142984"/>
            <a:ext cx="4294702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Misurati gli effetti spettrali sulla lunghezza</a:t>
            </a:r>
          </a:p>
          <a:p>
            <a:r>
              <a:rPr lang="it-IT" dirty="0" smtClean="0"/>
              <a:t>di attenuazione nelle fibre:</a:t>
            </a:r>
          </a:p>
          <a:p>
            <a:r>
              <a:rPr lang="it-IT" dirty="0" smtClean="0"/>
              <a:t>-S1,S4 segnale di scintillazione con filtro</a:t>
            </a:r>
          </a:p>
          <a:p>
            <a:r>
              <a:rPr lang="it-IT" dirty="0" smtClean="0"/>
              <a:t>            giallo, 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baseline="-25000" dirty="0" smtClean="0"/>
              <a:t>att</a:t>
            </a:r>
            <a:r>
              <a:rPr lang="it-IT" dirty="0" smtClean="0"/>
              <a:t> &gt; 10 m</a:t>
            </a:r>
          </a:p>
          <a:p>
            <a:r>
              <a:rPr lang="it-IT" dirty="0" smtClean="0"/>
              <a:t>-C1,C4, segnale Cherenkov non filtrato</a:t>
            </a:r>
          </a:p>
          <a:p>
            <a:r>
              <a:rPr lang="it-IT" dirty="0" smtClean="0"/>
              <a:t>              varie componenti nell’attenuazione,</a:t>
            </a:r>
          </a:p>
          <a:p>
            <a:r>
              <a:rPr lang="it-IT" dirty="0" smtClean="0"/>
              <a:t>             &lt;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baseline="-25000" dirty="0" smtClean="0"/>
              <a:t>at</a:t>
            </a:r>
            <a:r>
              <a:rPr lang="it-IT" dirty="0" smtClean="0"/>
              <a:t>&gt; 3-4 m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 rot="19515559">
            <a:off x="1229468" y="4893986"/>
            <a:ext cx="290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DREAM PRELIMINARY</a:t>
            </a:r>
            <a:endParaRPr lang="it-IT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it-IT" dirty="0" smtClean="0"/>
              <a:t>14/06/2011</a:t>
            </a:r>
            <a:endParaRPr lang="it-IT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0A99-775D-4863-B1BA-044BFE39F063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it-IT" dirty="0" smtClean="0"/>
              <a:t>F.Scuri - Preventivi 2012 Newdream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di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214767" cy="6161075"/>
          </a:xfrm>
          <a:prstGeom prst="rect">
            <a:avLst/>
          </a:prstGeom>
        </p:spPr>
      </p:pic>
      <p:pic>
        <p:nvPicPr>
          <p:cNvPr id="2" name="Picture 1" descr="delt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68289"/>
            <a:ext cx="4500562" cy="3375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0562" y="571480"/>
            <a:ext cx="3857652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DT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2000232" y="642918"/>
            <a:ext cx="278608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-32" y="214290"/>
            <a:ext cx="918379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Misure di risoluzione temporale ottenute col prototipo CAEN con DRS-IV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142984"/>
            <a:ext cx="35617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T = distanza temporale del segnale</a:t>
            </a:r>
          </a:p>
          <a:p>
            <a:r>
              <a:rPr lang="it-IT" dirty="0" smtClean="0"/>
              <a:t>         campionato (C,S) rispetto al </a:t>
            </a:r>
          </a:p>
          <a:p>
            <a:r>
              <a:rPr lang="it-IT" dirty="0" smtClean="0"/>
              <a:t>         segnale di trigger campionato</a:t>
            </a:r>
          </a:p>
          <a:p>
            <a:endParaRPr lang="it-IT" dirty="0" smtClean="0"/>
          </a:p>
          <a:p>
            <a:r>
              <a:rPr lang="it-IT" dirty="0" smtClean="0"/>
              <a:t>Elettroni da 80 GeV sul prototipo</a:t>
            </a:r>
          </a:p>
          <a:p>
            <a:endParaRPr lang="it-IT" dirty="0" smtClean="0"/>
          </a:p>
          <a:p>
            <a:r>
              <a:rPr lang="it-IT" dirty="0" smtClean="0"/>
              <a:t>Risultato presentato a IEEE 2010</a:t>
            </a:r>
            <a:endParaRPr lang="it-I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92899"/>
            <a:ext cx="2133600" cy="365125"/>
          </a:xfrm>
        </p:spPr>
        <p:txBody>
          <a:bodyPr/>
          <a:lstStyle/>
          <a:p>
            <a:r>
              <a:rPr lang="it-IT" dirty="0" smtClean="0"/>
              <a:t>14/06/2011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16A20A99-775D-4863-B1BA-044BFE39F06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it-IT" dirty="0" smtClean="0"/>
              <a:t>F.Scuri - Preventivi 2012 Newdream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1816</Words>
  <Application>Microsoft Office PowerPoint</Application>
  <PresentationFormat>On-screen Show (4:3)</PresentationFormat>
  <Paragraphs>263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scuri</dc:creator>
  <cp:lastModifiedBy>scuri</cp:lastModifiedBy>
  <cp:revision>70</cp:revision>
  <dcterms:created xsi:type="dcterms:W3CDTF">2011-06-11T17:23:18Z</dcterms:created>
  <dcterms:modified xsi:type="dcterms:W3CDTF">2011-06-14T14:24:35Z</dcterms:modified>
</cp:coreProperties>
</file>