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20" r:id="rId3"/>
    <p:sldId id="257" r:id="rId4"/>
    <p:sldId id="258" r:id="rId5"/>
    <p:sldId id="346" r:id="rId6"/>
    <p:sldId id="348" r:id="rId7"/>
    <p:sldId id="347" r:id="rId8"/>
    <p:sldId id="350" r:id="rId9"/>
    <p:sldId id="349" r:id="rId10"/>
    <p:sldId id="332" r:id="rId11"/>
    <p:sldId id="334" r:id="rId12"/>
    <p:sldId id="341" r:id="rId13"/>
    <p:sldId id="344" r:id="rId14"/>
    <p:sldId id="345" r:id="rId1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1" autoAdjust="0"/>
    <p:restoredTop sz="94660"/>
  </p:normalViewPr>
  <p:slideViewPr>
    <p:cSldViewPr snapToObjects="1">
      <p:cViewPr>
        <p:scale>
          <a:sx n="110" d="100"/>
          <a:sy n="110" d="100"/>
        </p:scale>
        <p:origin x="-872" y="-8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81642-EBCF-AB49-B56C-2AF6C8EDDC33}" type="datetimeFigureOut">
              <a:rPr lang="en-US" smtClean="0"/>
              <a:pPr/>
              <a:t>6/13/11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E0098-5526-9B41-A4EC-5AE306118C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BF63-E2EE-464E-951E-423C2D8C42C0}" type="datetimeFigureOut">
              <a:rPr lang="en-US" smtClean="0"/>
              <a:pPr/>
              <a:t>6/13/11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32BF-69AF-5C4F-B196-40028F429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BF63-E2EE-464E-951E-423C2D8C42C0}" type="datetimeFigureOut">
              <a:rPr lang="en-US" smtClean="0"/>
              <a:pPr/>
              <a:t>6/13/11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32BF-69AF-5C4F-B196-40028F429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BF63-E2EE-464E-951E-423C2D8C42C0}" type="datetimeFigureOut">
              <a:rPr lang="en-US" smtClean="0"/>
              <a:pPr/>
              <a:t>6/13/11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32BF-69AF-5C4F-B196-40028F429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BF63-E2EE-464E-951E-423C2D8C42C0}" type="datetimeFigureOut">
              <a:rPr lang="en-US" smtClean="0"/>
              <a:pPr/>
              <a:t>6/13/11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32BF-69AF-5C4F-B196-40028F429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BF63-E2EE-464E-951E-423C2D8C42C0}" type="datetimeFigureOut">
              <a:rPr lang="en-US" smtClean="0"/>
              <a:pPr/>
              <a:t>6/13/11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32BF-69AF-5C4F-B196-40028F429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BF63-E2EE-464E-951E-423C2D8C42C0}" type="datetimeFigureOut">
              <a:rPr lang="en-US" smtClean="0"/>
              <a:pPr/>
              <a:t>6/13/11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32BF-69AF-5C4F-B196-40028F429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BF63-E2EE-464E-951E-423C2D8C42C0}" type="datetimeFigureOut">
              <a:rPr lang="en-US" smtClean="0"/>
              <a:pPr/>
              <a:t>6/13/11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32BF-69AF-5C4F-B196-40028F429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BF63-E2EE-464E-951E-423C2D8C42C0}" type="datetimeFigureOut">
              <a:rPr lang="en-US" smtClean="0"/>
              <a:pPr/>
              <a:t>6/13/11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32BF-69AF-5C4F-B196-40028F429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BF63-E2EE-464E-951E-423C2D8C42C0}" type="datetimeFigureOut">
              <a:rPr lang="en-US" smtClean="0"/>
              <a:pPr/>
              <a:t>6/13/11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32BF-69AF-5C4F-B196-40028F429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BF63-E2EE-464E-951E-423C2D8C42C0}" type="datetimeFigureOut">
              <a:rPr lang="en-US" smtClean="0"/>
              <a:pPr/>
              <a:t>6/13/11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32BF-69AF-5C4F-B196-40028F429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BF63-E2EE-464E-951E-423C2D8C42C0}" type="datetimeFigureOut">
              <a:rPr lang="en-US" smtClean="0"/>
              <a:pPr/>
              <a:t>6/13/11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E32BF-69AF-5C4F-B196-40028F429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7BF63-E2EE-464E-951E-423C2D8C42C0}" type="datetimeFigureOut">
              <a:rPr lang="en-US" smtClean="0"/>
              <a:pPr/>
              <a:t>6/13/11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E32BF-69AF-5C4F-B196-40028F429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BEATS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100" y="3886200"/>
            <a:ext cx="9740900" cy="1752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BEAm</a:t>
            </a:r>
            <a:r>
              <a:rPr lang="en-US" dirty="0" smtClean="0"/>
              <a:t> line from Thomson Source 2</a:t>
            </a:r>
          </a:p>
          <a:p>
            <a:pPr marL="514350" indent="-514350"/>
            <a:endParaRPr lang="en-US" dirty="0" smtClean="0"/>
          </a:p>
          <a:p>
            <a:pPr marL="514350" indent="-514350">
              <a:buAutoNum type="alphaUcPeriod"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PROGETTAZIONE LINEA X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3743764" cy="2492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764" y="1524000"/>
            <a:ext cx="5476436" cy="2832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7400" y="5562600"/>
            <a:ext cx="1428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 Ferrara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PERFEZIONAMENTO DEI SISTEMI PER LA MISURA DI FLUSSO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" y="4419600"/>
            <a:ext cx="64684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en-US" dirty="0" err="1" smtClean="0">
                <a:solidFill>
                  <a:srgbClr val="FFFFFF"/>
                </a:solidFill>
              </a:rPr>
              <a:t>Misure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flusso</a:t>
            </a:r>
            <a:r>
              <a:rPr lang="en-US" dirty="0" smtClean="0">
                <a:solidFill>
                  <a:srgbClr val="FFFFFF"/>
                </a:solidFill>
              </a:rPr>
              <a:t> con </a:t>
            </a:r>
            <a:r>
              <a:rPr lang="en-US" dirty="0" err="1" smtClean="0">
                <a:solidFill>
                  <a:srgbClr val="FFFFFF"/>
                </a:solidFill>
              </a:rPr>
              <a:t>fotodiodo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grande</a:t>
            </a:r>
            <a:r>
              <a:rPr lang="en-US" dirty="0" smtClean="0">
                <a:solidFill>
                  <a:srgbClr val="FFFFFF"/>
                </a:solidFill>
              </a:rPr>
              <a:t> area </a:t>
            </a: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en-US" dirty="0" err="1" smtClean="0">
                <a:solidFill>
                  <a:srgbClr val="FFFFFF"/>
                </a:solidFill>
              </a:rPr>
              <a:t>Misure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flusso</a:t>
            </a:r>
            <a:r>
              <a:rPr lang="en-US" dirty="0" smtClean="0">
                <a:solidFill>
                  <a:srgbClr val="FFFFFF"/>
                </a:solidFill>
              </a:rPr>
              <a:t> con detector flat panel CMOS HAMAMATSU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2847442" cy="245196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733800" y="2514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1" idx="7"/>
          </p:cNvCxnSpPr>
          <p:nvPr/>
        </p:nvCxnSpPr>
        <p:spPr>
          <a:xfrm rot="5400000" flipH="1" flipV="1">
            <a:off x="4930683" y="1295399"/>
            <a:ext cx="174718" cy="23083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5"/>
          </p:cNvCxnSpPr>
          <p:nvPr/>
        </p:nvCxnSpPr>
        <p:spPr>
          <a:xfrm rot="16200000" flipH="1">
            <a:off x="4892582" y="1615982"/>
            <a:ext cx="250920" cy="23083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172200" y="1676400"/>
            <a:ext cx="294957" cy="2057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33800" y="3048000"/>
            <a:ext cx="108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sorgente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57793" y="3914597"/>
            <a:ext cx="101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detector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7" name="Picture 16" descr="DSC01386.JPG"/>
          <p:cNvPicPr>
            <a:picLocks noChangeAspect="1"/>
          </p:cNvPicPr>
          <p:nvPr/>
        </p:nvPicPr>
        <p:blipFill>
          <a:blip r:embed="rId3"/>
          <a:srcRect l="30208" t="14421" r="23125"/>
          <a:stretch>
            <a:fillRect/>
          </a:stretch>
        </p:blipFill>
        <p:spPr>
          <a:xfrm>
            <a:off x="7239000" y="1524000"/>
            <a:ext cx="2115184" cy="29091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Messa</a:t>
            </a:r>
            <a:r>
              <a:rPr lang="en-US" dirty="0" smtClean="0">
                <a:solidFill>
                  <a:srgbClr val="FFFFFF"/>
                </a:solidFill>
              </a:rPr>
              <a:t> a </a:t>
            </a:r>
            <a:r>
              <a:rPr lang="en-US" dirty="0" err="1" smtClean="0">
                <a:solidFill>
                  <a:srgbClr val="FFFFFF"/>
                </a:solidFill>
              </a:rPr>
              <a:t>punto</a:t>
            </a:r>
            <a:r>
              <a:rPr lang="en-US" dirty="0" smtClean="0">
                <a:solidFill>
                  <a:srgbClr val="FFFFFF"/>
                </a:solidFill>
              </a:rPr>
              <a:t> del </a:t>
            </a:r>
            <a:r>
              <a:rPr lang="en-US" dirty="0" err="1" smtClean="0">
                <a:solidFill>
                  <a:srgbClr val="FFFFFF"/>
                </a:solidFill>
              </a:rPr>
              <a:t>sistema</a:t>
            </a:r>
            <a:r>
              <a:rPr lang="en-US" dirty="0" smtClean="0">
                <a:solidFill>
                  <a:srgbClr val="FFFFFF"/>
                </a:solidFill>
              </a:rPr>
              <a:t> per la CT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75301"/>
            <a:ext cx="5924550" cy="34173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9555" y="5029200"/>
            <a:ext cx="76000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Il software </a:t>
            </a:r>
            <a:r>
              <a:rPr lang="en-US" dirty="0" err="1" smtClean="0">
                <a:solidFill>
                  <a:srgbClr val="FFFFFF"/>
                </a:solidFill>
              </a:rPr>
              <a:t>gestisce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l’acquisizione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</a:t>
            </a:r>
            <a:r>
              <a:rPr lang="en-US" dirty="0" smtClean="0">
                <a:solidFill>
                  <a:srgbClr val="FFFFFF"/>
                </a:solidFill>
              </a:rPr>
              <a:t> la </a:t>
            </a:r>
            <a:r>
              <a:rPr lang="en-US" dirty="0" err="1" smtClean="0">
                <a:solidFill>
                  <a:srgbClr val="FFFFFF"/>
                </a:solidFill>
              </a:rPr>
              <a:t>movimentazione</a:t>
            </a:r>
            <a:r>
              <a:rPr lang="en-US" dirty="0" smtClean="0">
                <a:solidFill>
                  <a:srgbClr val="FFFFFF"/>
                </a:solidFill>
              </a:rPr>
              <a:t> del </a:t>
            </a:r>
            <a:r>
              <a:rPr lang="en-US" dirty="0" err="1" smtClean="0">
                <a:solidFill>
                  <a:srgbClr val="FFFFFF"/>
                </a:solidFill>
              </a:rPr>
              <a:t>campione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E’ </a:t>
            </a:r>
            <a:r>
              <a:rPr lang="en-US" dirty="0" err="1" smtClean="0">
                <a:solidFill>
                  <a:srgbClr val="FFFFFF"/>
                </a:solidFill>
              </a:rPr>
              <a:t>stato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svilupato</a:t>
            </a:r>
            <a:r>
              <a:rPr lang="en-US" dirty="0" smtClean="0">
                <a:solidFill>
                  <a:srgbClr val="FFFFFF"/>
                </a:solidFill>
              </a:rPr>
              <a:t> un </a:t>
            </a:r>
            <a:r>
              <a:rPr lang="en-US" dirty="0" err="1" smtClean="0">
                <a:solidFill>
                  <a:srgbClr val="FFFFFF"/>
                </a:solidFill>
              </a:rPr>
              <a:t>algoritmo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ricostruzione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basato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su</a:t>
            </a:r>
            <a:r>
              <a:rPr lang="en-US" dirty="0" smtClean="0">
                <a:solidFill>
                  <a:srgbClr val="FFFFFF"/>
                </a:solidFill>
              </a:rPr>
              <a:t> phase retrieval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Possibile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ricostruzione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materiali</a:t>
            </a:r>
            <a:r>
              <a:rPr lang="en-US" dirty="0" smtClean="0">
                <a:solidFill>
                  <a:srgbClr val="FFFFFF"/>
                </a:solidFill>
              </a:rPr>
              <a:t> a basso Z (basso </a:t>
            </a:r>
            <a:r>
              <a:rPr lang="en-US" dirty="0" err="1" smtClean="0">
                <a:solidFill>
                  <a:srgbClr val="FFFFFF"/>
                </a:solidFill>
              </a:rPr>
              <a:t>contrasto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reciproco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PERSONE per </a:t>
            </a:r>
            <a:r>
              <a:rPr lang="en-US" dirty="0" err="1" smtClean="0">
                <a:solidFill>
                  <a:srgbClr val="FFFFFF"/>
                </a:solidFill>
              </a:rPr>
              <a:t>l’anno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prossimo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78000" y="2438401"/>
          <a:ext cx="6604000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0"/>
                <a:gridCol w="3302000"/>
              </a:tblGrid>
              <a:tr h="447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U. </a:t>
                      </a:r>
                      <a:r>
                        <a:rPr lang="en-US" dirty="0" err="1" smtClean="0"/>
                        <a:t>Bottigli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P. </a:t>
                      </a:r>
                      <a:r>
                        <a:rPr lang="en-US" dirty="0" err="1" smtClean="0"/>
                        <a:t>Delogu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M. </a:t>
                      </a:r>
                      <a:r>
                        <a:rPr lang="en-US" dirty="0" err="1" smtClean="0"/>
                        <a:t>Endrizzi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dirty="0" smtClean="0"/>
                        <a:t>D.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Giulietti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SOLDI 2012 (INDICATIVO)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95298" y="2621280"/>
          <a:ext cx="8915400" cy="1899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1485900"/>
                <a:gridCol w="1485900"/>
                <a:gridCol w="1485900"/>
                <a:gridCol w="1485900"/>
                <a:gridCol w="1485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M.I.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M.E.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C.A.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12k€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0" dirty="0" smtClean="0"/>
                        <a:t>k</a:t>
                      </a:r>
                      <a:r>
                        <a:rPr lang="en-US" dirty="0" smtClean="0"/>
                        <a:t>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15k€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 sett. LNF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congresso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Apparati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spettrometrici</a:t>
                      </a:r>
                      <a:r>
                        <a:rPr lang="en-US" sz="1400" dirty="0" smtClean="0"/>
                        <a:t> (</a:t>
                      </a:r>
                      <a:r>
                        <a:rPr lang="en-US" sz="1400" dirty="0" err="1" smtClean="0"/>
                        <a:t>filtri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ecc</a:t>
                      </a:r>
                      <a:r>
                        <a:rPr lang="en-US" sz="1400" dirty="0" smtClean="0"/>
                        <a:t>.)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Strumentazione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linea</a:t>
                      </a:r>
                      <a:r>
                        <a:rPr lang="en-US" sz="1400" baseline="0" dirty="0" smtClean="0"/>
                        <a:t> X (</a:t>
                      </a:r>
                      <a:r>
                        <a:rPr lang="en-US" sz="1400" baseline="0" dirty="0" err="1" smtClean="0"/>
                        <a:t>movimentazioni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ecc</a:t>
                      </a:r>
                      <a:r>
                        <a:rPr lang="en-US" sz="1400" baseline="0" dirty="0" smtClean="0"/>
                        <a:t>.) + PC per </a:t>
                      </a:r>
                      <a:r>
                        <a:rPr lang="en-US" sz="1400" baseline="0" dirty="0" err="1" smtClean="0"/>
                        <a:t>controllo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5410200"/>
            <a:ext cx="7806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NB: le </a:t>
            </a:r>
            <a:r>
              <a:rPr lang="en-US" dirty="0" err="1" smtClean="0">
                <a:solidFill>
                  <a:srgbClr val="FFFFFF"/>
                </a:solidFill>
              </a:rPr>
              <a:t>richieste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saranno</a:t>
            </a:r>
            <a:r>
              <a:rPr lang="en-US" dirty="0" smtClean="0">
                <a:solidFill>
                  <a:srgbClr val="FFFFFF"/>
                </a:solidFill>
              </a:rPr>
              <a:t> sub </a:t>
            </a:r>
            <a:r>
              <a:rPr lang="en-US" dirty="0" err="1" smtClean="0">
                <a:solidFill>
                  <a:srgbClr val="FFFFFF"/>
                </a:solidFill>
              </a:rPr>
              <a:t>judice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all’ottenimento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dei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primi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fotoni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nel</a:t>
            </a:r>
            <a:r>
              <a:rPr lang="en-US" dirty="0" smtClean="0">
                <a:solidFill>
                  <a:srgbClr val="FFFFFF"/>
                </a:solidFill>
              </a:rPr>
              <a:t> 2011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381000"/>
            <a:ext cx="4724400" cy="612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ESPERIMENTO BEATS 2</a:t>
            </a:r>
          </a:p>
          <a:p>
            <a:pPr lvl="1"/>
            <a:endParaRPr lang="en-US" sz="1400" dirty="0" smtClean="0">
              <a:solidFill>
                <a:schemeClr val="bg1"/>
              </a:solidFill>
            </a:endParaRPr>
          </a:p>
          <a:p>
            <a:pPr lvl="1"/>
            <a:r>
              <a:rPr lang="en-US" sz="1400" dirty="0" err="1" smtClean="0">
                <a:solidFill>
                  <a:schemeClr val="bg1"/>
                </a:solidFill>
              </a:rPr>
              <a:t>Sezione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di</a:t>
            </a:r>
            <a:r>
              <a:rPr lang="en-US" sz="1400" dirty="0" smtClean="0">
                <a:solidFill>
                  <a:schemeClr val="bg1"/>
                </a:solidFill>
              </a:rPr>
              <a:t> Ferrara </a:t>
            </a:r>
          </a:p>
          <a:p>
            <a:pPr lvl="1"/>
            <a:r>
              <a:rPr lang="en-US" sz="1400" dirty="0" err="1" smtClean="0">
                <a:solidFill>
                  <a:schemeClr val="bg1"/>
                </a:solidFill>
              </a:rPr>
              <a:t>Coordinatore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Nazionale</a:t>
            </a:r>
            <a:r>
              <a:rPr lang="en-US" sz="1400" dirty="0" smtClean="0">
                <a:solidFill>
                  <a:schemeClr val="bg1"/>
                </a:solidFill>
              </a:rPr>
              <a:t>:  </a:t>
            </a:r>
          </a:p>
          <a:p>
            <a:pPr lvl="1"/>
            <a:r>
              <a:rPr lang="en-US" sz="1400" dirty="0" smtClean="0">
                <a:solidFill>
                  <a:schemeClr val="bg1"/>
                </a:solidFill>
              </a:rPr>
              <a:t>M. </a:t>
            </a:r>
            <a:r>
              <a:rPr lang="en-US" sz="1400" dirty="0" err="1" smtClean="0">
                <a:solidFill>
                  <a:schemeClr val="bg1"/>
                </a:solidFill>
              </a:rPr>
              <a:t>Gambaccini</a:t>
            </a:r>
            <a:endParaRPr lang="en-US" sz="1400" dirty="0" smtClean="0">
              <a:solidFill>
                <a:schemeClr val="bg1"/>
              </a:solidFill>
            </a:endParaRPr>
          </a:p>
          <a:p>
            <a:pPr lvl="1"/>
            <a:endParaRPr lang="en-US" sz="1400" dirty="0" smtClean="0">
              <a:solidFill>
                <a:schemeClr val="bg1"/>
              </a:solidFill>
            </a:endParaRPr>
          </a:p>
          <a:p>
            <a:pPr lvl="1"/>
            <a:r>
              <a:rPr lang="en-US" sz="1400" dirty="0" err="1" smtClean="0">
                <a:solidFill>
                  <a:schemeClr val="bg1"/>
                </a:solidFill>
              </a:rPr>
              <a:t>Sezione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di</a:t>
            </a:r>
            <a:r>
              <a:rPr lang="en-US" sz="1400" dirty="0" smtClean="0">
                <a:solidFill>
                  <a:schemeClr val="bg1"/>
                </a:solidFill>
              </a:rPr>
              <a:t> Pisa</a:t>
            </a:r>
          </a:p>
          <a:p>
            <a:pPr lvl="1"/>
            <a:r>
              <a:rPr lang="en-US" sz="1400" dirty="0" err="1" smtClean="0">
                <a:solidFill>
                  <a:schemeClr val="bg1"/>
                </a:solidFill>
              </a:rPr>
              <a:t>responsabile</a:t>
            </a:r>
            <a:r>
              <a:rPr lang="en-US" sz="1400" dirty="0" smtClean="0">
                <a:solidFill>
                  <a:schemeClr val="bg1"/>
                </a:solidFill>
              </a:rPr>
              <a:t>:  P. </a:t>
            </a:r>
            <a:r>
              <a:rPr lang="en-US" sz="1400" dirty="0" err="1" smtClean="0">
                <a:solidFill>
                  <a:schemeClr val="bg1"/>
                </a:solidFill>
              </a:rPr>
              <a:t>Delogu</a:t>
            </a:r>
            <a:endParaRPr lang="en-US" sz="1400" dirty="0" smtClean="0">
              <a:solidFill>
                <a:schemeClr val="bg1"/>
              </a:solidFill>
            </a:endParaRPr>
          </a:p>
          <a:p>
            <a:pPr lvl="1"/>
            <a:endParaRPr lang="en-US" sz="1400" dirty="0" smtClean="0">
              <a:solidFill>
                <a:schemeClr val="bg1"/>
              </a:solidFill>
            </a:endParaRPr>
          </a:p>
          <a:p>
            <a:pPr lvl="1"/>
            <a:r>
              <a:rPr lang="en-US" sz="1400" dirty="0" err="1" smtClean="0">
                <a:solidFill>
                  <a:schemeClr val="bg1"/>
                </a:solidFill>
              </a:rPr>
              <a:t>Sezione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di</a:t>
            </a:r>
            <a:r>
              <a:rPr lang="en-US" sz="1400" dirty="0" smtClean="0">
                <a:solidFill>
                  <a:schemeClr val="bg1"/>
                </a:solidFill>
              </a:rPr>
              <a:t> Cagliari</a:t>
            </a:r>
          </a:p>
          <a:p>
            <a:pPr lvl="1"/>
            <a:r>
              <a:rPr lang="en-US" sz="1400" dirty="0" err="1" smtClean="0">
                <a:solidFill>
                  <a:schemeClr val="bg1"/>
                </a:solidFill>
              </a:rPr>
              <a:t>responsabile</a:t>
            </a:r>
            <a:r>
              <a:rPr lang="en-US" sz="1400" dirty="0" smtClean="0">
                <a:solidFill>
                  <a:schemeClr val="bg1"/>
                </a:solidFill>
              </a:rPr>
              <a:t>: P. </a:t>
            </a:r>
            <a:r>
              <a:rPr lang="en-US" sz="1400" dirty="0" err="1" smtClean="0">
                <a:solidFill>
                  <a:schemeClr val="bg1"/>
                </a:solidFill>
              </a:rPr>
              <a:t>Oliva</a:t>
            </a:r>
            <a:endParaRPr lang="en-US" sz="1400" dirty="0" smtClean="0">
              <a:solidFill>
                <a:schemeClr val="bg1"/>
              </a:solidFill>
            </a:endParaRPr>
          </a:p>
          <a:p>
            <a:pPr lvl="1"/>
            <a:endParaRPr lang="en-US" sz="1400" dirty="0" smtClean="0">
              <a:solidFill>
                <a:schemeClr val="bg1"/>
              </a:solidFill>
            </a:endParaRPr>
          </a:p>
          <a:p>
            <a:pPr lvl="1"/>
            <a:r>
              <a:rPr lang="en-US" sz="1400" dirty="0" err="1" smtClean="0">
                <a:solidFill>
                  <a:schemeClr val="bg1"/>
                </a:solidFill>
              </a:rPr>
              <a:t>Sezione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di</a:t>
            </a:r>
            <a:r>
              <a:rPr lang="en-US" sz="1400" dirty="0" smtClean="0">
                <a:solidFill>
                  <a:schemeClr val="bg1"/>
                </a:solidFill>
              </a:rPr>
              <a:t> Bari</a:t>
            </a:r>
          </a:p>
          <a:p>
            <a:pPr lvl="1"/>
            <a:r>
              <a:rPr lang="en-US" sz="1400" dirty="0" err="1" smtClean="0">
                <a:solidFill>
                  <a:schemeClr val="bg1"/>
                </a:solidFill>
              </a:rPr>
              <a:t>responsabile</a:t>
            </a:r>
            <a:r>
              <a:rPr lang="en-US" sz="1400" dirty="0" smtClean="0">
                <a:solidFill>
                  <a:schemeClr val="bg1"/>
                </a:solidFill>
              </a:rPr>
              <a:t>: S. </a:t>
            </a:r>
            <a:r>
              <a:rPr lang="en-US" sz="1400" dirty="0" err="1" smtClean="0">
                <a:solidFill>
                  <a:schemeClr val="bg1"/>
                </a:solidFill>
              </a:rPr>
              <a:t>Tangaro</a:t>
            </a:r>
            <a:endParaRPr lang="en-US" sz="1400" dirty="0" smtClean="0">
              <a:solidFill>
                <a:schemeClr val="bg1"/>
              </a:solidFill>
            </a:endParaRPr>
          </a:p>
          <a:p>
            <a:pPr lvl="1"/>
            <a:endParaRPr lang="en-US" sz="1400" dirty="0" smtClean="0">
              <a:solidFill>
                <a:schemeClr val="bg1"/>
              </a:solidFill>
            </a:endParaRPr>
          </a:p>
          <a:p>
            <a:pPr lvl="1"/>
            <a:r>
              <a:rPr lang="en-US" sz="1400" dirty="0" err="1" smtClean="0">
                <a:solidFill>
                  <a:schemeClr val="bg1"/>
                </a:solidFill>
              </a:rPr>
              <a:t>Sezione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di</a:t>
            </a:r>
            <a:r>
              <a:rPr lang="en-US" sz="1400" dirty="0" smtClean="0">
                <a:solidFill>
                  <a:schemeClr val="bg1"/>
                </a:solidFill>
              </a:rPr>
              <a:t> Trieste</a:t>
            </a:r>
          </a:p>
          <a:p>
            <a:pPr lvl="1"/>
            <a:r>
              <a:rPr lang="en-US" sz="1400" dirty="0" err="1" smtClean="0">
                <a:solidFill>
                  <a:schemeClr val="bg1"/>
                </a:solidFill>
              </a:rPr>
              <a:t>responsabile</a:t>
            </a:r>
            <a:r>
              <a:rPr lang="en-US" sz="1400" dirty="0" smtClean="0">
                <a:solidFill>
                  <a:schemeClr val="bg1"/>
                </a:solidFill>
              </a:rPr>
              <a:t>: R. Longo</a:t>
            </a:r>
          </a:p>
          <a:p>
            <a:pPr lvl="1"/>
            <a:endParaRPr lang="en-US" sz="1400" dirty="0" smtClean="0">
              <a:solidFill>
                <a:schemeClr val="bg1"/>
              </a:solidFill>
            </a:endParaRPr>
          </a:p>
          <a:p>
            <a:pPr lvl="1"/>
            <a:r>
              <a:rPr lang="en-US" sz="1400" dirty="0" err="1" smtClean="0">
                <a:solidFill>
                  <a:schemeClr val="bg1"/>
                </a:solidFill>
              </a:rPr>
              <a:t>Sezione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di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Frascati</a:t>
            </a:r>
            <a:r>
              <a:rPr lang="en-US" sz="1400" dirty="0" smtClean="0">
                <a:solidFill>
                  <a:schemeClr val="bg1"/>
                </a:solidFill>
              </a:rPr>
              <a:t> LNF</a:t>
            </a:r>
          </a:p>
          <a:p>
            <a:pPr lvl="1"/>
            <a:r>
              <a:rPr lang="en-US" sz="1400" dirty="0" err="1" smtClean="0">
                <a:solidFill>
                  <a:schemeClr val="bg1"/>
                </a:solidFill>
              </a:rPr>
              <a:t>responsabile</a:t>
            </a:r>
            <a:r>
              <a:rPr lang="en-US" sz="1400" dirty="0" smtClean="0">
                <a:solidFill>
                  <a:schemeClr val="bg1"/>
                </a:solidFill>
              </a:rPr>
              <a:t>: C. </a:t>
            </a:r>
            <a:r>
              <a:rPr lang="en-US" sz="1400" dirty="0" err="1" smtClean="0">
                <a:solidFill>
                  <a:schemeClr val="bg1"/>
                </a:solidFill>
              </a:rPr>
              <a:t>Vaccarezza</a:t>
            </a:r>
            <a:endParaRPr lang="en-US" sz="1400" dirty="0" smtClean="0">
              <a:solidFill>
                <a:schemeClr val="bg1"/>
              </a:solidFill>
            </a:endParaRPr>
          </a:p>
          <a:p>
            <a:pPr lvl="1"/>
            <a:endParaRPr lang="en-US" sz="1400" dirty="0" smtClean="0">
              <a:solidFill>
                <a:schemeClr val="bg1"/>
              </a:solidFill>
            </a:endParaRPr>
          </a:p>
          <a:p>
            <a:pPr lvl="1"/>
            <a:r>
              <a:rPr lang="en-US" sz="1400" dirty="0" err="1" smtClean="0">
                <a:solidFill>
                  <a:schemeClr val="bg1"/>
                </a:solidFill>
              </a:rPr>
              <a:t>Sezione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di</a:t>
            </a:r>
            <a:r>
              <a:rPr lang="en-US" sz="1400" dirty="0" smtClean="0">
                <a:solidFill>
                  <a:schemeClr val="bg1"/>
                </a:solidFill>
              </a:rPr>
              <a:t> Milano</a:t>
            </a:r>
          </a:p>
          <a:p>
            <a:pPr lvl="1"/>
            <a:r>
              <a:rPr lang="en-US" sz="1400" dirty="0" err="1" smtClean="0">
                <a:solidFill>
                  <a:schemeClr val="bg1"/>
                </a:solidFill>
              </a:rPr>
              <a:t>Responsabie</a:t>
            </a:r>
            <a:r>
              <a:rPr lang="en-US" sz="1400" dirty="0" smtClean="0">
                <a:solidFill>
                  <a:schemeClr val="bg1"/>
                </a:solidFill>
              </a:rPr>
              <a:t>: V. </a:t>
            </a:r>
            <a:r>
              <a:rPr lang="en-US" sz="1400" dirty="0" err="1" smtClean="0">
                <a:solidFill>
                  <a:schemeClr val="bg1"/>
                </a:solidFill>
              </a:rPr>
              <a:t>Petrillo</a:t>
            </a:r>
            <a:endParaRPr lang="en-US" sz="1400" dirty="0" smtClean="0">
              <a:solidFill>
                <a:schemeClr val="bg1"/>
              </a:solidFill>
            </a:endParaRPr>
          </a:p>
          <a:p>
            <a:pPr lvl="1"/>
            <a:endParaRPr lang="en-US" sz="1400" dirty="0" smtClean="0">
              <a:solidFill>
                <a:schemeClr val="bg1"/>
              </a:solidFill>
            </a:endParaRPr>
          </a:p>
          <a:p>
            <a:pPr lvl="1"/>
            <a:r>
              <a:rPr lang="en-US" sz="1400" dirty="0" err="1" smtClean="0">
                <a:solidFill>
                  <a:schemeClr val="bg1"/>
                </a:solidFill>
              </a:rPr>
              <a:t>Sezione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di</a:t>
            </a:r>
            <a:r>
              <a:rPr lang="en-US" sz="1400" dirty="0" smtClean="0">
                <a:solidFill>
                  <a:schemeClr val="bg1"/>
                </a:solidFill>
              </a:rPr>
              <a:t> Roma 1</a:t>
            </a:r>
          </a:p>
          <a:p>
            <a:pPr lvl="1"/>
            <a:r>
              <a:rPr lang="en-US" sz="1400" dirty="0" err="1" smtClean="0">
                <a:solidFill>
                  <a:schemeClr val="bg1"/>
                </a:solidFill>
              </a:rPr>
              <a:t>Responsabile</a:t>
            </a:r>
            <a:r>
              <a:rPr lang="en-US" sz="1400" dirty="0" smtClean="0">
                <a:solidFill>
                  <a:schemeClr val="bg1"/>
                </a:solidFill>
              </a:rPr>
              <a:t>: A. </a:t>
            </a:r>
            <a:r>
              <a:rPr lang="en-US" sz="1400" dirty="0" err="1" smtClean="0">
                <a:solidFill>
                  <a:schemeClr val="bg1"/>
                </a:solidFill>
              </a:rPr>
              <a:t>Cedola</a:t>
            </a:r>
            <a:endParaRPr lang="en-US" sz="1400" dirty="0" smtClean="0">
              <a:solidFill>
                <a:schemeClr val="bg1"/>
              </a:solidFill>
            </a:endParaRPr>
          </a:p>
          <a:p>
            <a:pPr>
              <a:buFont typeface="Arial" pitchFamily="-112" charset="0"/>
              <a:buChar char="•"/>
            </a:pPr>
            <a:endParaRPr lang="en-US" sz="1400" dirty="0" smtClean="0">
              <a:solidFill>
                <a:schemeClr val="bg1"/>
              </a:solidFill>
            </a:endParaRPr>
          </a:p>
          <a:p>
            <a:pPr>
              <a:buFont typeface="Arial" pitchFamily="-112" charset="0"/>
              <a:buChar char="•"/>
            </a:pP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9200" y="861536"/>
            <a:ext cx="4191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L’obiettivo</a:t>
            </a:r>
            <a:r>
              <a:rPr lang="en-US" dirty="0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dell’esperimento</a:t>
            </a:r>
            <a:r>
              <a:rPr lang="en-US" dirty="0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 BEATS 2 </a:t>
            </a:r>
            <a:r>
              <a:rPr lang="en-US" dirty="0" err="1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è</a:t>
            </a:r>
            <a:r>
              <a:rPr lang="en-US" dirty="0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quello</a:t>
            </a:r>
            <a:r>
              <a:rPr lang="en-US" dirty="0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di</a:t>
            </a:r>
            <a:r>
              <a:rPr lang="en-US" dirty="0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ottimizzare</a:t>
            </a:r>
            <a:r>
              <a:rPr lang="en-US" dirty="0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e</a:t>
            </a:r>
            <a:r>
              <a:rPr lang="en-US" dirty="0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caratterizzare</a:t>
            </a:r>
            <a:r>
              <a:rPr lang="en-US" dirty="0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 la </a:t>
            </a:r>
            <a:r>
              <a:rPr lang="en-US" dirty="0" err="1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sorgente</a:t>
            </a:r>
            <a:r>
              <a:rPr lang="en-US" dirty="0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 Thomson </a:t>
            </a:r>
            <a:r>
              <a:rPr lang="en-US" dirty="0" err="1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di</a:t>
            </a:r>
            <a:r>
              <a:rPr lang="en-US" dirty="0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 LNF </a:t>
            </a:r>
            <a:r>
              <a:rPr lang="en-US" dirty="0" err="1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e</a:t>
            </a:r>
            <a:r>
              <a:rPr lang="en-US" dirty="0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investigarne</a:t>
            </a:r>
            <a:r>
              <a:rPr lang="en-US" dirty="0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 le </a:t>
            </a:r>
            <a:r>
              <a:rPr lang="en-US" dirty="0" err="1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potenzialità</a:t>
            </a:r>
            <a:r>
              <a:rPr lang="en-US" dirty="0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di</a:t>
            </a:r>
            <a:r>
              <a:rPr lang="en-US" dirty="0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 imaging (in </a:t>
            </a:r>
            <a:r>
              <a:rPr lang="en-US" dirty="0" err="1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particolare</a:t>
            </a:r>
            <a:r>
              <a:rPr lang="en-US" dirty="0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medicale</a:t>
            </a:r>
            <a:r>
              <a:rPr lang="en-US" dirty="0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)</a:t>
            </a:r>
          </a:p>
          <a:p>
            <a:endParaRPr lang="en-US" dirty="0" smtClean="0">
              <a:solidFill>
                <a:schemeClr val="bg1"/>
              </a:solidFill>
              <a:ea typeface="ヒラギノ角ゴ Pro W3" pitchFamily="-112" charset="-128"/>
              <a:cs typeface="ヒラギノ角ゴ Pro W3" pitchFamily="-112" charset="-128"/>
            </a:endParaRPr>
          </a:p>
          <a:p>
            <a:endParaRPr lang="en-US" dirty="0" smtClean="0">
              <a:solidFill>
                <a:schemeClr val="bg1"/>
              </a:solidFill>
              <a:ea typeface="ヒラギノ角ゴ Pro W3" pitchFamily="-112" charset="-128"/>
              <a:cs typeface="ヒラギノ角ゴ Pro W3" pitchFamily="-112" charset="-128"/>
            </a:endParaRPr>
          </a:p>
          <a:p>
            <a:r>
              <a:rPr lang="en-US" dirty="0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Segue </a:t>
            </a:r>
            <a:r>
              <a:rPr lang="en-US" dirty="0" err="1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l’esperimento</a:t>
            </a:r>
            <a:r>
              <a:rPr lang="en-US" dirty="0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triennale</a:t>
            </a:r>
            <a:r>
              <a:rPr lang="en-US" dirty="0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 BEATS</a:t>
            </a:r>
          </a:p>
          <a:p>
            <a:r>
              <a:rPr lang="en-US" dirty="0" err="1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Partito</a:t>
            </a:r>
            <a:r>
              <a:rPr lang="en-US" dirty="0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nel</a:t>
            </a:r>
            <a:r>
              <a:rPr lang="en-US" dirty="0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 2011 </a:t>
            </a:r>
          </a:p>
          <a:p>
            <a:r>
              <a:rPr lang="en-US" dirty="0" err="1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Durata</a:t>
            </a:r>
            <a:r>
              <a:rPr lang="en-US" dirty="0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esperimento</a:t>
            </a:r>
            <a:r>
              <a:rPr lang="en-US" dirty="0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: 2 </a:t>
            </a:r>
            <a:r>
              <a:rPr lang="en-US" dirty="0" err="1" smtClean="0">
                <a:solidFill>
                  <a:schemeClr val="bg1"/>
                </a:solidFill>
                <a:ea typeface="ヒラギノ角ゴ Pro W3" pitchFamily="-112" charset="-128"/>
                <a:cs typeface="ヒラギノ角ゴ Pro W3" pitchFamily="-112" charset="-128"/>
              </a:rPr>
              <a:t>anni</a:t>
            </a:r>
            <a:endParaRPr lang="en-US" dirty="0" smtClean="0">
              <a:solidFill>
                <a:schemeClr val="bg1"/>
              </a:solidFill>
              <a:ea typeface="ヒラギノ角ゴ Pro W3" pitchFamily="-112" charset="-128"/>
              <a:cs typeface="ヒラギノ角ゴ Pro W3" pitchFamily="-112" charset="-128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228600"/>
            <a:ext cx="89154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Sorgente</a:t>
            </a:r>
            <a:r>
              <a:rPr lang="en-US" dirty="0" smtClean="0">
                <a:solidFill>
                  <a:srgbClr val="FFFFFF"/>
                </a:solidFill>
              </a:rPr>
              <a:t> Thomson a </a:t>
            </a:r>
            <a:r>
              <a:rPr lang="en-US" dirty="0" err="1" smtClean="0">
                <a:solidFill>
                  <a:srgbClr val="FFFFFF"/>
                </a:solidFill>
              </a:rPr>
              <a:t>Frascati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" descr="Parchment"/>
          <p:cNvSpPr>
            <a:spLocks noChangeArrowheads="1"/>
          </p:cNvSpPr>
          <p:nvPr/>
        </p:nvSpPr>
        <p:spPr bwMode="auto">
          <a:xfrm>
            <a:off x="330200" y="2438400"/>
            <a:ext cx="9240441" cy="37226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8" name="Line 5"/>
          <p:cNvSpPr>
            <a:spLocks noChangeAspect="1" noChangeShapeType="1"/>
          </p:cNvSpPr>
          <p:nvPr/>
        </p:nvSpPr>
        <p:spPr bwMode="auto">
          <a:xfrm flipV="1">
            <a:off x="5145617" y="4513264"/>
            <a:ext cx="646642" cy="35083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spect="1" noChangeArrowheads="1"/>
          </p:cNvSpPr>
          <p:nvPr/>
        </p:nvSpPr>
        <p:spPr bwMode="auto">
          <a:xfrm>
            <a:off x="2755107" y="5378450"/>
            <a:ext cx="767027" cy="109538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7"/>
          <p:cNvSpPr>
            <a:spLocks noChangeAspect="1" noChangeArrowheads="1"/>
          </p:cNvSpPr>
          <p:nvPr/>
        </p:nvSpPr>
        <p:spPr bwMode="auto">
          <a:xfrm>
            <a:off x="416189" y="2438400"/>
            <a:ext cx="9219804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spect="1" noChangeArrowheads="1"/>
          </p:cNvSpPr>
          <p:nvPr/>
        </p:nvSpPr>
        <p:spPr bwMode="auto">
          <a:xfrm>
            <a:off x="1023277" y="5376864"/>
            <a:ext cx="768746" cy="109537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spect="1" noChangeArrowheads="1"/>
          </p:cNvSpPr>
          <p:nvPr/>
        </p:nvSpPr>
        <p:spPr bwMode="auto">
          <a:xfrm>
            <a:off x="1905529" y="5376864"/>
            <a:ext cx="770467" cy="109537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0"/>
          <p:cNvSpPr>
            <a:spLocks noChangeAspect="1" noChangeArrowheads="1"/>
          </p:cNvSpPr>
          <p:nvPr/>
        </p:nvSpPr>
        <p:spPr bwMode="auto">
          <a:xfrm>
            <a:off x="629444" y="5387976"/>
            <a:ext cx="128985" cy="1111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758429" y="5332413"/>
            <a:ext cx="65352" cy="222250"/>
            <a:chOff x="405" y="2238"/>
            <a:chExt cx="40" cy="148"/>
          </a:xfrm>
        </p:grpSpPr>
        <p:sp>
          <p:nvSpPr>
            <p:cNvPr id="15" name="Rectangle 12"/>
            <p:cNvSpPr>
              <a:spLocks noChangeAspect="1" noChangeArrowheads="1"/>
            </p:cNvSpPr>
            <p:nvPr/>
          </p:nvSpPr>
          <p:spPr bwMode="auto">
            <a:xfrm>
              <a:off x="405" y="2238"/>
              <a:ext cx="40" cy="3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3"/>
            <p:cNvSpPr>
              <a:spLocks noChangeAspect="1" noChangeArrowheads="1"/>
            </p:cNvSpPr>
            <p:nvPr/>
          </p:nvSpPr>
          <p:spPr bwMode="auto">
            <a:xfrm>
              <a:off x="405" y="2349"/>
              <a:ext cx="40" cy="3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Line 14"/>
          <p:cNvSpPr>
            <a:spLocks noChangeAspect="1" noChangeShapeType="1"/>
          </p:cNvSpPr>
          <p:nvPr/>
        </p:nvSpPr>
        <p:spPr bwMode="auto">
          <a:xfrm>
            <a:off x="626004" y="5734050"/>
            <a:ext cx="38523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5"/>
          <p:cNvSpPr>
            <a:spLocks noChangeAspect="1" noChangeArrowheads="1"/>
          </p:cNvSpPr>
          <p:nvPr/>
        </p:nvSpPr>
        <p:spPr bwMode="auto">
          <a:xfrm>
            <a:off x="1074870" y="5305426"/>
            <a:ext cx="665559" cy="53975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6"/>
          <p:cNvSpPr>
            <a:spLocks noChangeAspect="1" noChangeArrowheads="1"/>
          </p:cNvSpPr>
          <p:nvPr/>
        </p:nvSpPr>
        <p:spPr bwMode="auto">
          <a:xfrm>
            <a:off x="1074870" y="5499101"/>
            <a:ext cx="665559" cy="55563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7"/>
          <p:cNvSpPr>
            <a:spLocks noChangeAspect="1" noChangeArrowheads="1"/>
          </p:cNvSpPr>
          <p:nvPr/>
        </p:nvSpPr>
        <p:spPr bwMode="auto">
          <a:xfrm>
            <a:off x="1957123" y="5499101"/>
            <a:ext cx="667279" cy="55563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8"/>
          <p:cNvSpPr>
            <a:spLocks noChangeAspect="1" noChangeArrowheads="1"/>
          </p:cNvSpPr>
          <p:nvPr/>
        </p:nvSpPr>
        <p:spPr bwMode="auto">
          <a:xfrm>
            <a:off x="1957123" y="5303839"/>
            <a:ext cx="667279" cy="53975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9"/>
          <p:cNvSpPr>
            <a:spLocks noChangeAspect="1" noChangeShapeType="1"/>
          </p:cNvSpPr>
          <p:nvPr/>
        </p:nvSpPr>
        <p:spPr bwMode="auto">
          <a:xfrm>
            <a:off x="1011238" y="5734050"/>
            <a:ext cx="256077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0"/>
          <p:cNvSpPr>
            <a:spLocks noChangeAspect="1" noChangeShapeType="1"/>
          </p:cNvSpPr>
          <p:nvPr/>
        </p:nvSpPr>
        <p:spPr bwMode="auto">
          <a:xfrm>
            <a:off x="5133579" y="5734050"/>
            <a:ext cx="384029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21"/>
          <p:cNvSpPr txBox="1">
            <a:spLocks noChangeAspect="1" noChangeArrowheads="1"/>
          </p:cNvSpPr>
          <p:nvPr/>
        </p:nvSpPr>
        <p:spPr bwMode="auto">
          <a:xfrm>
            <a:off x="5362310" y="5737226"/>
            <a:ext cx="1258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it-IT" sz="2000">
                <a:solidFill>
                  <a:srgbClr val="000000"/>
                </a:solidFill>
                <a:latin typeface="Times" charset="0"/>
              </a:rPr>
              <a:t>1</a:t>
            </a:r>
            <a:r>
              <a:rPr lang="en-US" sz="2000">
                <a:solidFill>
                  <a:srgbClr val="000000"/>
                </a:solidFill>
                <a:latin typeface="Times" charset="0"/>
              </a:rPr>
              <a:t>4.</a:t>
            </a:r>
            <a:r>
              <a:rPr lang="it-IT" sz="2000">
                <a:solidFill>
                  <a:srgbClr val="000000"/>
                </a:solidFill>
                <a:latin typeface="Times" charset="0"/>
              </a:rPr>
              <a:t>5 m</a:t>
            </a:r>
          </a:p>
        </p:txBody>
      </p:sp>
      <p:sp>
        <p:nvSpPr>
          <p:cNvPr id="25" name="Line 22"/>
          <p:cNvSpPr>
            <a:spLocks noChangeAspect="1" noChangeShapeType="1"/>
          </p:cNvSpPr>
          <p:nvPr/>
        </p:nvSpPr>
        <p:spPr bwMode="auto">
          <a:xfrm>
            <a:off x="3580607" y="5734050"/>
            <a:ext cx="153749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23"/>
          <p:cNvSpPr>
            <a:spLocks noChangeAspect="1" noChangeArrowheads="1"/>
          </p:cNvSpPr>
          <p:nvPr/>
        </p:nvSpPr>
        <p:spPr bwMode="auto">
          <a:xfrm>
            <a:off x="9166490" y="5354638"/>
            <a:ext cx="216694" cy="182562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4"/>
          <p:cNvSpPr>
            <a:spLocks noChangeAspect="1" noChangeShapeType="1"/>
          </p:cNvSpPr>
          <p:nvPr/>
        </p:nvSpPr>
        <p:spPr bwMode="auto">
          <a:xfrm flipV="1">
            <a:off x="627725" y="5445125"/>
            <a:ext cx="864367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5"/>
          <p:cNvSpPr>
            <a:spLocks noChangeAspect="1" noChangeShapeType="1"/>
          </p:cNvSpPr>
          <p:nvPr/>
        </p:nvSpPr>
        <p:spPr bwMode="auto">
          <a:xfrm rot="20400000">
            <a:off x="4024313" y="5257800"/>
            <a:ext cx="1281245" cy="0"/>
          </a:xfrm>
          <a:prstGeom prst="line">
            <a:avLst/>
          </a:prstGeom>
          <a:noFill/>
          <a:ln w="19050">
            <a:solidFill>
              <a:srgbClr val="33CC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Box 26"/>
          <p:cNvSpPr txBox="1">
            <a:spLocks noChangeAspect="1" noChangeArrowheads="1"/>
          </p:cNvSpPr>
          <p:nvPr/>
        </p:nvSpPr>
        <p:spPr bwMode="auto">
          <a:xfrm>
            <a:off x="3685515" y="5710238"/>
            <a:ext cx="868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0" name="Text Box 27"/>
          <p:cNvSpPr txBox="1">
            <a:spLocks noChangeAspect="1" noChangeArrowheads="1"/>
          </p:cNvSpPr>
          <p:nvPr/>
        </p:nvSpPr>
        <p:spPr bwMode="auto">
          <a:xfrm>
            <a:off x="330201" y="5737226"/>
            <a:ext cx="95448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it-IT" sz="2000">
                <a:solidFill>
                  <a:srgbClr val="000000"/>
                </a:solidFill>
                <a:latin typeface="Times" charset="0"/>
              </a:rPr>
              <a:t>1.5</a:t>
            </a:r>
            <a:r>
              <a:rPr lang="en-US" sz="2000">
                <a:solidFill>
                  <a:srgbClr val="000000"/>
                </a:solidFill>
                <a:latin typeface="Times" charset="0"/>
              </a:rPr>
              <a:t>m</a:t>
            </a:r>
            <a:endParaRPr lang="it-IT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1" name="Rectangle 28"/>
          <p:cNvSpPr>
            <a:spLocks noChangeAspect="1" noChangeArrowheads="1"/>
          </p:cNvSpPr>
          <p:nvPr/>
        </p:nvSpPr>
        <p:spPr bwMode="auto">
          <a:xfrm>
            <a:off x="3572008" y="5375275"/>
            <a:ext cx="65352" cy="1397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9"/>
          <p:cNvSpPr>
            <a:spLocks noChangeAspect="1" noChangeArrowheads="1"/>
          </p:cNvSpPr>
          <p:nvPr/>
        </p:nvSpPr>
        <p:spPr bwMode="auto">
          <a:xfrm>
            <a:off x="3664877" y="5375275"/>
            <a:ext cx="65352" cy="1397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0"/>
          <p:cNvSpPr>
            <a:spLocks noChangeAspect="1" noChangeArrowheads="1"/>
          </p:cNvSpPr>
          <p:nvPr/>
        </p:nvSpPr>
        <p:spPr bwMode="auto">
          <a:xfrm>
            <a:off x="3756026" y="5375275"/>
            <a:ext cx="65352" cy="1397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1"/>
          <p:cNvSpPr>
            <a:spLocks noChangeAspect="1" noChangeArrowheads="1"/>
          </p:cNvSpPr>
          <p:nvPr/>
        </p:nvSpPr>
        <p:spPr bwMode="auto">
          <a:xfrm>
            <a:off x="4762104" y="5372100"/>
            <a:ext cx="65352" cy="1397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2"/>
          <p:cNvSpPr>
            <a:spLocks noChangeAspect="1" noChangeArrowheads="1"/>
          </p:cNvSpPr>
          <p:nvPr/>
        </p:nvSpPr>
        <p:spPr bwMode="auto">
          <a:xfrm>
            <a:off x="4854973" y="5372100"/>
            <a:ext cx="65352" cy="1397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3"/>
          <p:cNvSpPr>
            <a:spLocks noChangeAspect="1" noChangeArrowheads="1"/>
          </p:cNvSpPr>
          <p:nvPr/>
        </p:nvSpPr>
        <p:spPr bwMode="auto">
          <a:xfrm>
            <a:off x="4947842" y="5372100"/>
            <a:ext cx="63632" cy="1397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4"/>
          <p:cNvSpPr>
            <a:spLocks noChangeAspect="1"/>
          </p:cNvSpPr>
          <p:nvPr/>
        </p:nvSpPr>
        <p:spPr bwMode="auto">
          <a:xfrm>
            <a:off x="4337315" y="5360988"/>
            <a:ext cx="32677" cy="87312"/>
          </a:xfrm>
          <a:custGeom>
            <a:avLst/>
            <a:gdLst/>
            <a:ahLst/>
            <a:cxnLst>
              <a:cxn ang="0">
                <a:pos x="18" y="384"/>
              </a:cxn>
              <a:cxn ang="0">
                <a:pos x="222" y="186"/>
              </a:cxn>
              <a:cxn ang="0">
                <a:pos x="0" y="0"/>
              </a:cxn>
            </a:cxnLst>
            <a:rect l="0" t="0" r="r" b="b"/>
            <a:pathLst>
              <a:path w="225" h="384">
                <a:moveTo>
                  <a:pt x="18" y="384"/>
                </a:moveTo>
                <a:cubicBezTo>
                  <a:pt x="121" y="317"/>
                  <a:pt x="225" y="250"/>
                  <a:pt x="222" y="186"/>
                </a:cubicBezTo>
                <a:cubicBezTo>
                  <a:pt x="219" y="122"/>
                  <a:pt x="42" y="33"/>
                  <a:pt x="0" y="0"/>
                </a:cubicBezTo>
              </a:path>
            </a:pathLst>
          </a:custGeom>
          <a:noFill/>
          <a:ln w="19050" cmpd="sng">
            <a:solidFill>
              <a:srgbClr val="33CC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Text Box 35"/>
          <p:cNvSpPr txBox="1">
            <a:spLocks noChangeAspect="1" noChangeArrowheads="1"/>
          </p:cNvSpPr>
          <p:nvPr/>
        </p:nvSpPr>
        <p:spPr bwMode="auto">
          <a:xfrm>
            <a:off x="3981319" y="5418138"/>
            <a:ext cx="88397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it-IT" sz="1600">
                <a:solidFill>
                  <a:srgbClr val="33CCFF"/>
                </a:solidFill>
                <a:latin typeface="Times" charset="0"/>
              </a:rPr>
              <a:t>11º</a:t>
            </a:r>
            <a:endParaRPr lang="it-IT">
              <a:solidFill>
                <a:srgbClr val="33CCFF"/>
              </a:solidFill>
              <a:latin typeface="Times" charset="0"/>
            </a:endParaRPr>
          </a:p>
        </p:txBody>
      </p:sp>
      <p:sp>
        <p:nvSpPr>
          <p:cNvPr id="39" name="Rectangle 36"/>
          <p:cNvSpPr>
            <a:spLocks noChangeAspect="1" noChangeArrowheads="1"/>
          </p:cNvSpPr>
          <p:nvPr/>
        </p:nvSpPr>
        <p:spPr bwMode="auto">
          <a:xfrm rot="20435502">
            <a:off x="4708790" y="5167313"/>
            <a:ext cx="65352" cy="1397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37"/>
          <p:cNvSpPr>
            <a:spLocks noChangeAspect="1" noChangeArrowheads="1"/>
          </p:cNvSpPr>
          <p:nvPr/>
        </p:nvSpPr>
        <p:spPr bwMode="auto">
          <a:xfrm rot="20482956">
            <a:off x="5063067" y="5056189"/>
            <a:ext cx="34396" cy="136525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8"/>
          <p:cNvSpPr>
            <a:spLocks noChangeAspect="1" noChangeShapeType="1"/>
          </p:cNvSpPr>
          <p:nvPr/>
        </p:nvSpPr>
        <p:spPr bwMode="auto">
          <a:xfrm>
            <a:off x="5272882" y="5075239"/>
            <a:ext cx="858177" cy="3175"/>
          </a:xfrm>
          <a:prstGeom prst="line">
            <a:avLst/>
          </a:prstGeom>
          <a:noFill/>
          <a:ln w="19050">
            <a:solidFill>
              <a:srgbClr val="33CC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39"/>
          <p:cNvSpPr>
            <a:spLocks noChangeAspect="1" noChangeArrowheads="1"/>
          </p:cNvSpPr>
          <p:nvPr/>
        </p:nvSpPr>
        <p:spPr bwMode="auto">
          <a:xfrm>
            <a:off x="2804981" y="5497513"/>
            <a:ext cx="665559" cy="55562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40"/>
          <p:cNvSpPr>
            <a:spLocks noChangeAspect="1" noChangeArrowheads="1"/>
          </p:cNvSpPr>
          <p:nvPr/>
        </p:nvSpPr>
        <p:spPr bwMode="auto">
          <a:xfrm>
            <a:off x="2791222" y="5307014"/>
            <a:ext cx="665559" cy="53975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 Box 41"/>
          <p:cNvSpPr txBox="1">
            <a:spLocks noChangeAspect="1" noChangeArrowheads="1"/>
          </p:cNvSpPr>
          <p:nvPr/>
        </p:nvSpPr>
        <p:spPr bwMode="auto">
          <a:xfrm>
            <a:off x="1716352" y="5737226"/>
            <a:ext cx="117805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it-IT" sz="2000">
                <a:solidFill>
                  <a:srgbClr val="000000"/>
                </a:solidFill>
                <a:latin typeface="Times" charset="0"/>
              </a:rPr>
              <a:t>10.0 m</a:t>
            </a:r>
          </a:p>
        </p:txBody>
      </p:sp>
      <p:sp>
        <p:nvSpPr>
          <p:cNvPr id="45" name="Line 42"/>
          <p:cNvSpPr>
            <a:spLocks noChangeAspect="1" noChangeShapeType="1"/>
          </p:cNvSpPr>
          <p:nvPr/>
        </p:nvSpPr>
        <p:spPr bwMode="auto">
          <a:xfrm rot="1200000">
            <a:off x="6131058" y="5159375"/>
            <a:ext cx="514217" cy="0"/>
          </a:xfrm>
          <a:prstGeom prst="line">
            <a:avLst/>
          </a:prstGeom>
          <a:noFill/>
          <a:ln w="19050">
            <a:solidFill>
              <a:srgbClr val="33CC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43"/>
          <p:cNvSpPr>
            <a:spLocks noChangeAspect="1" noChangeShapeType="1"/>
          </p:cNvSpPr>
          <p:nvPr/>
        </p:nvSpPr>
        <p:spPr bwMode="auto">
          <a:xfrm>
            <a:off x="6621198" y="5232400"/>
            <a:ext cx="428229" cy="0"/>
          </a:xfrm>
          <a:prstGeom prst="line">
            <a:avLst/>
          </a:prstGeom>
          <a:noFill/>
          <a:ln w="19050">
            <a:solidFill>
              <a:srgbClr val="33CC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44"/>
          <p:cNvSpPr>
            <a:spLocks noChangeAspect="1" noChangeShapeType="1"/>
          </p:cNvSpPr>
          <p:nvPr/>
        </p:nvSpPr>
        <p:spPr bwMode="auto">
          <a:xfrm flipV="1">
            <a:off x="7524089" y="5080000"/>
            <a:ext cx="1518576" cy="0"/>
          </a:xfrm>
          <a:prstGeom prst="line">
            <a:avLst/>
          </a:prstGeom>
          <a:noFill/>
          <a:ln w="19050">
            <a:solidFill>
              <a:srgbClr val="33CC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5"/>
          <p:cNvSpPr>
            <a:spLocks noChangeAspect="1" noChangeArrowheads="1"/>
          </p:cNvSpPr>
          <p:nvPr/>
        </p:nvSpPr>
        <p:spPr bwMode="auto">
          <a:xfrm>
            <a:off x="5415625" y="4997451"/>
            <a:ext cx="63632" cy="138113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46"/>
          <p:cNvSpPr>
            <a:spLocks noChangeAspect="1" noChangeArrowheads="1"/>
          </p:cNvSpPr>
          <p:nvPr/>
        </p:nvSpPr>
        <p:spPr bwMode="auto">
          <a:xfrm>
            <a:off x="5572126" y="4997451"/>
            <a:ext cx="65352" cy="138113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47"/>
          <p:cNvSpPr>
            <a:spLocks noChangeAspect="1" noChangeArrowheads="1"/>
          </p:cNvSpPr>
          <p:nvPr/>
        </p:nvSpPr>
        <p:spPr bwMode="auto">
          <a:xfrm>
            <a:off x="5685632" y="4992688"/>
            <a:ext cx="65352" cy="13811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48"/>
          <p:cNvSpPr>
            <a:spLocks noChangeAspect="1" noChangeArrowheads="1"/>
          </p:cNvSpPr>
          <p:nvPr/>
        </p:nvSpPr>
        <p:spPr bwMode="auto">
          <a:xfrm>
            <a:off x="7788938" y="5005388"/>
            <a:ext cx="65352" cy="1397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49"/>
          <p:cNvSpPr>
            <a:spLocks noChangeAspect="1" noChangeArrowheads="1"/>
          </p:cNvSpPr>
          <p:nvPr/>
        </p:nvSpPr>
        <p:spPr bwMode="auto">
          <a:xfrm>
            <a:off x="7881806" y="5005388"/>
            <a:ext cx="65352" cy="1397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50"/>
          <p:cNvSpPr>
            <a:spLocks noChangeAspect="1" noChangeArrowheads="1"/>
          </p:cNvSpPr>
          <p:nvPr/>
        </p:nvSpPr>
        <p:spPr bwMode="auto">
          <a:xfrm>
            <a:off x="8334110" y="5011739"/>
            <a:ext cx="36116" cy="136525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51"/>
          <p:cNvSpPr>
            <a:spLocks noChangeAspect="1" noChangeArrowheads="1"/>
          </p:cNvSpPr>
          <p:nvPr/>
        </p:nvSpPr>
        <p:spPr bwMode="auto">
          <a:xfrm>
            <a:off x="8394304" y="5010150"/>
            <a:ext cx="34396" cy="134938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52"/>
          <p:cNvSpPr>
            <a:spLocks noChangeAspect="1" noChangeArrowheads="1"/>
          </p:cNvSpPr>
          <p:nvPr/>
        </p:nvSpPr>
        <p:spPr bwMode="auto">
          <a:xfrm>
            <a:off x="8447617" y="5011739"/>
            <a:ext cx="34396" cy="136525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53"/>
          <p:cNvSpPr>
            <a:spLocks noChangeAspect="1" noChangeShapeType="1"/>
          </p:cNvSpPr>
          <p:nvPr/>
        </p:nvSpPr>
        <p:spPr bwMode="auto">
          <a:xfrm>
            <a:off x="9044385" y="5080000"/>
            <a:ext cx="223573" cy="363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Text Box 54"/>
          <p:cNvSpPr txBox="1">
            <a:spLocks noChangeAspect="1" noChangeArrowheads="1"/>
          </p:cNvSpPr>
          <p:nvPr/>
        </p:nvSpPr>
        <p:spPr bwMode="auto">
          <a:xfrm>
            <a:off x="3910806" y="5718176"/>
            <a:ext cx="126060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rgbClr val="000000"/>
                </a:solidFill>
                <a:latin typeface="Times" charset="0"/>
              </a:rPr>
              <a:t>5.4</a:t>
            </a:r>
            <a:r>
              <a:rPr lang="it-IT" sz="2000">
                <a:solidFill>
                  <a:srgbClr val="000000"/>
                </a:solidFill>
                <a:latin typeface="Times" charset="0"/>
              </a:rPr>
              <a:t> m</a:t>
            </a:r>
          </a:p>
        </p:txBody>
      </p:sp>
      <p:sp>
        <p:nvSpPr>
          <p:cNvPr id="58" name="Rectangle 55"/>
          <p:cNvSpPr>
            <a:spLocks noChangeAspect="1" noChangeArrowheads="1"/>
          </p:cNvSpPr>
          <p:nvPr/>
        </p:nvSpPr>
        <p:spPr bwMode="auto">
          <a:xfrm>
            <a:off x="3350155" y="3740150"/>
            <a:ext cx="65352" cy="1397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AutoShape 56"/>
          <p:cNvSpPr>
            <a:spLocks noChangeAspect="1" noChangeArrowheads="1"/>
          </p:cNvSpPr>
          <p:nvPr/>
        </p:nvSpPr>
        <p:spPr bwMode="auto">
          <a:xfrm rot="21563873">
            <a:off x="3317479" y="3941764"/>
            <a:ext cx="128984" cy="161925"/>
          </a:xfrm>
          <a:custGeom>
            <a:avLst/>
            <a:gdLst>
              <a:gd name="G0" fmla="+- 5326 0 0"/>
              <a:gd name="G1" fmla="+- 21600 0 5326"/>
              <a:gd name="G2" fmla="*/ 5326 1 2"/>
              <a:gd name="G3" fmla="+- 21600 0 G2"/>
              <a:gd name="G4" fmla="+/ 5326 21600 2"/>
              <a:gd name="G5" fmla="+/ G1 0 2"/>
              <a:gd name="G6" fmla="*/ 21600 21600 5326"/>
              <a:gd name="G7" fmla="*/ G6 1 2"/>
              <a:gd name="G8" fmla="+- 21600 0 G7"/>
              <a:gd name="G9" fmla="*/ 21600 1 2"/>
              <a:gd name="G10" fmla="+- 5326 0 G9"/>
              <a:gd name="G11" fmla="?: G10 G8 0"/>
              <a:gd name="G12" fmla="?: G10 G7 21600"/>
              <a:gd name="T0" fmla="*/ 18937 w 21600"/>
              <a:gd name="T1" fmla="*/ 10800 h 21600"/>
              <a:gd name="T2" fmla="*/ 10800 w 21600"/>
              <a:gd name="T3" fmla="*/ 21600 h 21600"/>
              <a:gd name="T4" fmla="*/ 2663 w 21600"/>
              <a:gd name="T5" fmla="*/ 10800 h 21600"/>
              <a:gd name="T6" fmla="*/ 10800 w 21600"/>
              <a:gd name="T7" fmla="*/ 0 h 21600"/>
              <a:gd name="T8" fmla="*/ 4463 w 21600"/>
              <a:gd name="T9" fmla="*/ 4463 h 21600"/>
              <a:gd name="T10" fmla="*/ 17137 w 21600"/>
              <a:gd name="T11" fmla="*/ 171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26" y="21600"/>
                </a:lnTo>
                <a:lnTo>
                  <a:pt x="16274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Text Box 57"/>
          <p:cNvSpPr txBox="1">
            <a:spLocks noChangeAspect="1" noChangeArrowheads="1"/>
          </p:cNvSpPr>
          <p:nvPr/>
        </p:nvSpPr>
        <p:spPr bwMode="auto">
          <a:xfrm>
            <a:off x="3458502" y="3652838"/>
            <a:ext cx="1374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>
                <a:solidFill>
                  <a:schemeClr val="tx1"/>
                </a:solidFill>
                <a:latin typeface="Times" charset="0"/>
              </a:rPr>
              <a:t>quadrupoles</a:t>
            </a:r>
            <a:endParaRPr lang="it-IT" sz="1600" b="1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1" name="Text Box 58"/>
          <p:cNvSpPr txBox="1">
            <a:spLocks noChangeAspect="1" noChangeArrowheads="1"/>
          </p:cNvSpPr>
          <p:nvPr/>
        </p:nvSpPr>
        <p:spPr bwMode="auto">
          <a:xfrm>
            <a:off x="3458502" y="3871913"/>
            <a:ext cx="126060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>
                <a:solidFill>
                  <a:srgbClr val="000000"/>
                </a:solidFill>
                <a:latin typeface="Times" charset="0"/>
              </a:rPr>
              <a:t>dipoles</a:t>
            </a:r>
            <a:endParaRPr lang="it-IT" sz="1600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2" name="Line 59"/>
          <p:cNvSpPr>
            <a:spLocks noChangeShapeType="1"/>
          </p:cNvSpPr>
          <p:nvPr/>
        </p:nvSpPr>
        <p:spPr bwMode="auto">
          <a:xfrm flipH="1" flipV="1">
            <a:off x="4708790" y="5519738"/>
            <a:ext cx="244210" cy="804862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ext Box 60"/>
          <p:cNvSpPr txBox="1">
            <a:spLocks noChangeAspect="1" noChangeArrowheads="1"/>
          </p:cNvSpPr>
          <p:nvPr/>
        </p:nvSpPr>
        <p:spPr bwMode="auto">
          <a:xfrm>
            <a:off x="4457700" y="6248400"/>
            <a:ext cx="126060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>
                <a:solidFill>
                  <a:srgbClr val="FF9900"/>
                </a:solidFill>
                <a:latin typeface="Times" charset="0"/>
              </a:rPr>
              <a:t>Diagnostic</a:t>
            </a:r>
            <a:endParaRPr lang="it-IT" sz="1600" b="1">
              <a:solidFill>
                <a:srgbClr val="FF9900"/>
              </a:solidFill>
              <a:latin typeface="Times" charset="0"/>
            </a:endParaRPr>
          </a:p>
        </p:txBody>
      </p:sp>
      <p:sp>
        <p:nvSpPr>
          <p:cNvPr id="64" name="Rectangle 61"/>
          <p:cNvSpPr>
            <a:spLocks noChangeAspect="1" noChangeArrowheads="1"/>
          </p:cNvSpPr>
          <p:nvPr/>
        </p:nvSpPr>
        <p:spPr bwMode="auto">
          <a:xfrm rot="20482956">
            <a:off x="4404387" y="5284789"/>
            <a:ext cx="34396" cy="136525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Rectangle 62"/>
          <p:cNvSpPr>
            <a:spLocks noChangeAspect="1" noChangeArrowheads="1"/>
          </p:cNvSpPr>
          <p:nvPr/>
        </p:nvSpPr>
        <p:spPr bwMode="auto">
          <a:xfrm rot="20435502">
            <a:off x="4934083" y="5076825"/>
            <a:ext cx="65352" cy="1397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6" name="Rectangle 63"/>
          <p:cNvSpPr>
            <a:spLocks noChangeAspect="1" noChangeArrowheads="1"/>
          </p:cNvSpPr>
          <p:nvPr/>
        </p:nvSpPr>
        <p:spPr bwMode="auto">
          <a:xfrm rot="20435502">
            <a:off x="4455981" y="5257800"/>
            <a:ext cx="65352" cy="14128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Rectangle 64"/>
          <p:cNvSpPr>
            <a:spLocks noChangeArrowheads="1"/>
          </p:cNvSpPr>
          <p:nvPr/>
        </p:nvSpPr>
        <p:spPr bwMode="auto">
          <a:xfrm>
            <a:off x="4708789" y="5378450"/>
            <a:ext cx="27517" cy="134938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Rectangle 65"/>
          <p:cNvSpPr>
            <a:spLocks noChangeArrowheads="1"/>
          </p:cNvSpPr>
          <p:nvPr/>
        </p:nvSpPr>
        <p:spPr bwMode="auto">
          <a:xfrm>
            <a:off x="5047589" y="5378450"/>
            <a:ext cx="27517" cy="134938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Rectangle 66"/>
          <p:cNvSpPr>
            <a:spLocks noChangeArrowheads="1"/>
          </p:cNvSpPr>
          <p:nvPr/>
        </p:nvSpPr>
        <p:spPr bwMode="auto">
          <a:xfrm>
            <a:off x="6851650" y="5148264"/>
            <a:ext cx="27517" cy="134937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Rectangle 67"/>
          <p:cNvSpPr>
            <a:spLocks noChangeArrowheads="1"/>
          </p:cNvSpPr>
          <p:nvPr/>
        </p:nvSpPr>
        <p:spPr bwMode="auto">
          <a:xfrm>
            <a:off x="5143898" y="5343525"/>
            <a:ext cx="572690" cy="196850"/>
          </a:xfrm>
          <a:prstGeom prst="rect">
            <a:avLst/>
          </a:prstGeom>
          <a:solidFill>
            <a:srgbClr val="66FF33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Rectangle 68"/>
          <p:cNvSpPr>
            <a:spLocks noChangeArrowheads="1"/>
          </p:cNvSpPr>
          <p:nvPr/>
        </p:nvSpPr>
        <p:spPr bwMode="auto">
          <a:xfrm>
            <a:off x="5718308" y="5368926"/>
            <a:ext cx="63632" cy="1428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Rectangle 69"/>
          <p:cNvSpPr>
            <a:spLocks noChangeArrowheads="1"/>
          </p:cNvSpPr>
          <p:nvPr/>
        </p:nvSpPr>
        <p:spPr bwMode="auto">
          <a:xfrm>
            <a:off x="8371946" y="5343525"/>
            <a:ext cx="570971" cy="196850"/>
          </a:xfrm>
          <a:prstGeom prst="rect">
            <a:avLst/>
          </a:prstGeom>
          <a:solidFill>
            <a:srgbClr val="66FF33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70"/>
          <p:cNvSpPr>
            <a:spLocks noChangeArrowheads="1"/>
          </p:cNvSpPr>
          <p:nvPr/>
        </p:nvSpPr>
        <p:spPr bwMode="auto">
          <a:xfrm>
            <a:off x="5792258" y="5343525"/>
            <a:ext cx="572691" cy="196850"/>
          </a:xfrm>
          <a:prstGeom prst="rect">
            <a:avLst/>
          </a:prstGeom>
          <a:solidFill>
            <a:srgbClr val="66FF33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>
            <a:off x="6366669" y="5368926"/>
            <a:ext cx="63633" cy="1428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72"/>
          <p:cNvSpPr>
            <a:spLocks noChangeArrowheads="1"/>
          </p:cNvSpPr>
          <p:nvPr/>
        </p:nvSpPr>
        <p:spPr bwMode="auto">
          <a:xfrm>
            <a:off x="6432021" y="5343525"/>
            <a:ext cx="572691" cy="196850"/>
          </a:xfrm>
          <a:prstGeom prst="rect">
            <a:avLst/>
          </a:prstGeom>
          <a:solidFill>
            <a:srgbClr val="66FF33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Rectangle 73"/>
          <p:cNvSpPr>
            <a:spLocks noChangeArrowheads="1"/>
          </p:cNvSpPr>
          <p:nvPr/>
        </p:nvSpPr>
        <p:spPr bwMode="auto">
          <a:xfrm>
            <a:off x="7006432" y="5368926"/>
            <a:ext cx="65352" cy="1428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74"/>
          <p:cNvSpPr>
            <a:spLocks noChangeArrowheads="1"/>
          </p:cNvSpPr>
          <p:nvPr/>
        </p:nvSpPr>
        <p:spPr bwMode="auto">
          <a:xfrm>
            <a:off x="7078662" y="5343525"/>
            <a:ext cx="570971" cy="196850"/>
          </a:xfrm>
          <a:prstGeom prst="rect">
            <a:avLst/>
          </a:prstGeom>
          <a:solidFill>
            <a:srgbClr val="66FF33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75"/>
          <p:cNvSpPr>
            <a:spLocks noChangeArrowheads="1"/>
          </p:cNvSpPr>
          <p:nvPr/>
        </p:nvSpPr>
        <p:spPr bwMode="auto">
          <a:xfrm>
            <a:off x="7651354" y="5368926"/>
            <a:ext cx="65352" cy="1428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76"/>
          <p:cNvSpPr>
            <a:spLocks noChangeArrowheads="1"/>
          </p:cNvSpPr>
          <p:nvPr/>
        </p:nvSpPr>
        <p:spPr bwMode="auto">
          <a:xfrm>
            <a:off x="7725304" y="5343525"/>
            <a:ext cx="570971" cy="196850"/>
          </a:xfrm>
          <a:prstGeom prst="rect">
            <a:avLst/>
          </a:prstGeom>
          <a:solidFill>
            <a:srgbClr val="66FF33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77"/>
          <p:cNvSpPr>
            <a:spLocks noChangeArrowheads="1"/>
          </p:cNvSpPr>
          <p:nvPr/>
        </p:nvSpPr>
        <p:spPr bwMode="auto">
          <a:xfrm>
            <a:off x="8297996" y="5368926"/>
            <a:ext cx="65352" cy="1428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Line 78"/>
          <p:cNvSpPr>
            <a:spLocks noChangeShapeType="1"/>
          </p:cNvSpPr>
          <p:nvPr/>
        </p:nvSpPr>
        <p:spPr bwMode="auto">
          <a:xfrm flipH="1" flipV="1">
            <a:off x="5494736" y="5575300"/>
            <a:ext cx="1604565" cy="749300"/>
          </a:xfrm>
          <a:prstGeom prst="line">
            <a:avLst/>
          </a:prstGeom>
          <a:noFill/>
          <a:ln w="19050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Line 79"/>
          <p:cNvSpPr>
            <a:spLocks noChangeShapeType="1"/>
          </p:cNvSpPr>
          <p:nvPr/>
        </p:nvSpPr>
        <p:spPr bwMode="auto">
          <a:xfrm flipV="1">
            <a:off x="7099301" y="5575300"/>
            <a:ext cx="1367235" cy="749300"/>
          </a:xfrm>
          <a:prstGeom prst="line">
            <a:avLst/>
          </a:prstGeom>
          <a:noFill/>
          <a:ln w="19050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Text Box 80"/>
          <p:cNvSpPr txBox="1">
            <a:spLocks noChangeAspect="1" noChangeArrowheads="1"/>
          </p:cNvSpPr>
          <p:nvPr/>
        </p:nvSpPr>
        <p:spPr bwMode="auto">
          <a:xfrm>
            <a:off x="6686550" y="6324601"/>
            <a:ext cx="23457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>
                <a:solidFill>
                  <a:srgbClr val="66FF33"/>
                </a:solidFill>
                <a:latin typeface="Times" charset="0"/>
              </a:rPr>
              <a:t>1-6 Undulator modules</a:t>
            </a:r>
            <a:endParaRPr lang="it-IT" sz="1600" b="1">
              <a:solidFill>
                <a:srgbClr val="66FF33"/>
              </a:solidFill>
              <a:latin typeface="Times" charset="0"/>
            </a:endParaRPr>
          </a:p>
        </p:txBody>
      </p:sp>
      <p:sp>
        <p:nvSpPr>
          <p:cNvPr id="84" name="Line 81"/>
          <p:cNvSpPr>
            <a:spLocks noChangeShapeType="1"/>
          </p:cNvSpPr>
          <p:nvPr/>
        </p:nvSpPr>
        <p:spPr bwMode="auto">
          <a:xfrm>
            <a:off x="490141" y="5002214"/>
            <a:ext cx="156501" cy="3571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Text Box 82"/>
          <p:cNvSpPr txBox="1">
            <a:spLocks noChangeAspect="1" noChangeArrowheads="1"/>
          </p:cNvSpPr>
          <p:nvPr/>
        </p:nvSpPr>
        <p:spPr bwMode="auto">
          <a:xfrm>
            <a:off x="333640" y="4714875"/>
            <a:ext cx="1485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>
                <a:solidFill>
                  <a:srgbClr val="000000"/>
                </a:solidFill>
                <a:latin typeface="Times" charset="0"/>
              </a:rPr>
              <a:t>Photoinjector</a:t>
            </a:r>
            <a:endParaRPr lang="it-IT" sz="1600" b="1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86" name="Group 83"/>
          <p:cNvGrpSpPr>
            <a:grpSpLocks/>
          </p:cNvGrpSpPr>
          <p:nvPr/>
        </p:nvGrpSpPr>
        <p:grpSpPr bwMode="auto">
          <a:xfrm>
            <a:off x="2132542" y="4732338"/>
            <a:ext cx="65352" cy="222250"/>
            <a:chOff x="405" y="2238"/>
            <a:chExt cx="40" cy="148"/>
          </a:xfrm>
        </p:grpSpPr>
        <p:sp>
          <p:nvSpPr>
            <p:cNvPr id="87" name="Rectangle 84"/>
            <p:cNvSpPr>
              <a:spLocks noChangeAspect="1" noChangeArrowheads="1"/>
            </p:cNvSpPr>
            <p:nvPr/>
          </p:nvSpPr>
          <p:spPr bwMode="auto">
            <a:xfrm>
              <a:off x="405" y="2238"/>
              <a:ext cx="40" cy="3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85"/>
            <p:cNvSpPr>
              <a:spLocks noChangeAspect="1" noChangeArrowheads="1"/>
            </p:cNvSpPr>
            <p:nvPr/>
          </p:nvSpPr>
          <p:spPr bwMode="auto">
            <a:xfrm>
              <a:off x="405" y="2349"/>
              <a:ext cx="40" cy="3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" name="Text Box 86"/>
          <p:cNvSpPr txBox="1">
            <a:spLocks noChangeAspect="1" noChangeArrowheads="1"/>
          </p:cNvSpPr>
          <p:nvPr/>
        </p:nvSpPr>
        <p:spPr bwMode="auto">
          <a:xfrm>
            <a:off x="2209933" y="4643438"/>
            <a:ext cx="126060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>
                <a:solidFill>
                  <a:srgbClr val="000000"/>
                </a:solidFill>
                <a:latin typeface="Times" charset="0"/>
              </a:rPr>
              <a:t>solenoid</a:t>
            </a:r>
            <a:endParaRPr lang="it-IT" sz="1600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90" name="Line 87"/>
          <p:cNvSpPr>
            <a:spLocks noChangeShapeType="1"/>
          </p:cNvSpPr>
          <p:nvPr/>
        </p:nvSpPr>
        <p:spPr bwMode="auto">
          <a:xfrm flipH="1">
            <a:off x="1272646" y="5145089"/>
            <a:ext cx="311283" cy="142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Line 88"/>
          <p:cNvSpPr>
            <a:spLocks noChangeShapeType="1"/>
          </p:cNvSpPr>
          <p:nvPr/>
        </p:nvSpPr>
        <p:spPr bwMode="auto">
          <a:xfrm>
            <a:off x="1583929" y="5145089"/>
            <a:ext cx="1329398" cy="142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Text Box 89"/>
          <p:cNvSpPr txBox="1">
            <a:spLocks noChangeAspect="1" noChangeArrowheads="1"/>
          </p:cNvSpPr>
          <p:nvPr/>
        </p:nvSpPr>
        <p:spPr bwMode="auto">
          <a:xfrm>
            <a:off x="1506538" y="4900613"/>
            <a:ext cx="1485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>
                <a:solidFill>
                  <a:srgbClr val="FF0000"/>
                </a:solidFill>
                <a:latin typeface="Times" charset="0"/>
              </a:rPr>
              <a:t>RF sections</a:t>
            </a:r>
            <a:endParaRPr lang="it-IT" sz="1600" b="1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93" name="Line 90"/>
          <p:cNvSpPr>
            <a:spLocks noChangeShapeType="1"/>
          </p:cNvSpPr>
          <p:nvPr/>
        </p:nvSpPr>
        <p:spPr bwMode="auto">
          <a:xfrm rot="19500000">
            <a:off x="3988197" y="5132389"/>
            <a:ext cx="1250288" cy="65087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Line 91"/>
          <p:cNvSpPr>
            <a:spLocks noChangeAspect="1" noChangeShapeType="1"/>
          </p:cNvSpPr>
          <p:nvPr/>
        </p:nvSpPr>
        <p:spPr bwMode="auto">
          <a:xfrm rot="17400000">
            <a:off x="5500357" y="3621551"/>
            <a:ext cx="465138" cy="29236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Line 92"/>
          <p:cNvSpPr>
            <a:spLocks noChangeShapeType="1"/>
          </p:cNvSpPr>
          <p:nvPr/>
        </p:nvSpPr>
        <p:spPr bwMode="auto">
          <a:xfrm rot="19500000">
            <a:off x="5560087" y="3457575"/>
            <a:ext cx="1250288" cy="65088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93"/>
          <p:cNvSpPr>
            <a:spLocks noChangeShapeType="1"/>
          </p:cNvSpPr>
          <p:nvPr/>
        </p:nvSpPr>
        <p:spPr bwMode="auto">
          <a:xfrm rot="19500000">
            <a:off x="5720027" y="3067051"/>
            <a:ext cx="1288125" cy="492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Line 94"/>
          <p:cNvSpPr>
            <a:spLocks noChangeShapeType="1"/>
          </p:cNvSpPr>
          <p:nvPr/>
        </p:nvSpPr>
        <p:spPr bwMode="auto">
          <a:xfrm>
            <a:off x="6705469" y="3203575"/>
            <a:ext cx="772186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Line 95"/>
          <p:cNvSpPr>
            <a:spLocks noChangeShapeType="1"/>
          </p:cNvSpPr>
          <p:nvPr/>
        </p:nvSpPr>
        <p:spPr bwMode="auto">
          <a:xfrm>
            <a:off x="6946239" y="2736850"/>
            <a:ext cx="5778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AutoShape 96"/>
          <p:cNvSpPr>
            <a:spLocks noChangeAspect="1" noChangeArrowheads="1"/>
          </p:cNvSpPr>
          <p:nvPr/>
        </p:nvSpPr>
        <p:spPr bwMode="auto">
          <a:xfrm rot="7596579" flipV="1">
            <a:off x="5764478" y="3328592"/>
            <a:ext cx="117475" cy="175419"/>
          </a:xfrm>
          <a:custGeom>
            <a:avLst/>
            <a:gdLst>
              <a:gd name="G0" fmla="+- 5326 0 0"/>
              <a:gd name="G1" fmla="+- 21600 0 5326"/>
              <a:gd name="G2" fmla="*/ 5326 1 2"/>
              <a:gd name="G3" fmla="+- 21600 0 G2"/>
              <a:gd name="G4" fmla="+/ 5326 21600 2"/>
              <a:gd name="G5" fmla="+/ G1 0 2"/>
              <a:gd name="G6" fmla="*/ 21600 21600 5326"/>
              <a:gd name="G7" fmla="*/ G6 1 2"/>
              <a:gd name="G8" fmla="+- 21600 0 G7"/>
              <a:gd name="G9" fmla="*/ 21600 1 2"/>
              <a:gd name="G10" fmla="+- 5326 0 G9"/>
              <a:gd name="G11" fmla="?: G10 G8 0"/>
              <a:gd name="G12" fmla="?: G10 G7 21600"/>
              <a:gd name="T0" fmla="*/ 18937 w 21600"/>
              <a:gd name="T1" fmla="*/ 10800 h 21600"/>
              <a:gd name="T2" fmla="*/ 10800 w 21600"/>
              <a:gd name="T3" fmla="*/ 21600 h 21600"/>
              <a:gd name="T4" fmla="*/ 2663 w 21600"/>
              <a:gd name="T5" fmla="*/ 10800 h 21600"/>
              <a:gd name="T6" fmla="*/ 10800 w 21600"/>
              <a:gd name="T7" fmla="*/ 0 h 21600"/>
              <a:gd name="T8" fmla="*/ 4463 w 21600"/>
              <a:gd name="T9" fmla="*/ 4463 h 21600"/>
              <a:gd name="T10" fmla="*/ 17137 w 21600"/>
              <a:gd name="T11" fmla="*/ 171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26" y="21600"/>
                </a:lnTo>
                <a:lnTo>
                  <a:pt x="16274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AutoShape 97"/>
          <p:cNvSpPr>
            <a:spLocks noChangeAspect="1" noChangeArrowheads="1"/>
          </p:cNvSpPr>
          <p:nvPr/>
        </p:nvSpPr>
        <p:spPr bwMode="auto">
          <a:xfrm rot="9917602" flipV="1">
            <a:off x="6667633" y="3086101"/>
            <a:ext cx="127265" cy="161925"/>
          </a:xfrm>
          <a:custGeom>
            <a:avLst/>
            <a:gdLst>
              <a:gd name="G0" fmla="+- 5326 0 0"/>
              <a:gd name="G1" fmla="+- 21600 0 5326"/>
              <a:gd name="G2" fmla="*/ 5326 1 2"/>
              <a:gd name="G3" fmla="+- 21600 0 G2"/>
              <a:gd name="G4" fmla="+/ 5326 21600 2"/>
              <a:gd name="G5" fmla="+/ G1 0 2"/>
              <a:gd name="G6" fmla="*/ 21600 21600 5326"/>
              <a:gd name="G7" fmla="*/ G6 1 2"/>
              <a:gd name="G8" fmla="+- 21600 0 G7"/>
              <a:gd name="G9" fmla="*/ 21600 1 2"/>
              <a:gd name="G10" fmla="+- 5326 0 G9"/>
              <a:gd name="G11" fmla="?: G10 G8 0"/>
              <a:gd name="G12" fmla="?: G10 G7 21600"/>
              <a:gd name="T0" fmla="*/ 18937 w 21600"/>
              <a:gd name="T1" fmla="*/ 10800 h 21600"/>
              <a:gd name="T2" fmla="*/ 10800 w 21600"/>
              <a:gd name="T3" fmla="*/ 21600 h 21600"/>
              <a:gd name="T4" fmla="*/ 2663 w 21600"/>
              <a:gd name="T5" fmla="*/ 10800 h 21600"/>
              <a:gd name="T6" fmla="*/ 10800 w 21600"/>
              <a:gd name="T7" fmla="*/ 0 h 21600"/>
              <a:gd name="T8" fmla="*/ 4463 w 21600"/>
              <a:gd name="T9" fmla="*/ 4463 h 21600"/>
              <a:gd name="T10" fmla="*/ 17137 w 21600"/>
              <a:gd name="T11" fmla="*/ 171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26" y="21600"/>
                </a:lnTo>
                <a:lnTo>
                  <a:pt x="16274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AutoShape 98"/>
          <p:cNvSpPr>
            <a:spLocks noChangeAspect="1" noChangeArrowheads="1"/>
          </p:cNvSpPr>
          <p:nvPr/>
        </p:nvSpPr>
        <p:spPr bwMode="auto">
          <a:xfrm rot="9917602" flipV="1">
            <a:off x="6863690" y="2655889"/>
            <a:ext cx="125544" cy="161925"/>
          </a:xfrm>
          <a:custGeom>
            <a:avLst/>
            <a:gdLst>
              <a:gd name="G0" fmla="+- 5326 0 0"/>
              <a:gd name="G1" fmla="+- 21600 0 5326"/>
              <a:gd name="G2" fmla="*/ 5326 1 2"/>
              <a:gd name="G3" fmla="+- 21600 0 G2"/>
              <a:gd name="G4" fmla="+/ 5326 21600 2"/>
              <a:gd name="G5" fmla="+/ G1 0 2"/>
              <a:gd name="G6" fmla="*/ 21600 21600 5326"/>
              <a:gd name="G7" fmla="*/ G6 1 2"/>
              <a:gd name="G8" fmla="+- 21600 0 G7"/>
              <a:gd name="G9" fmla="*/ 21600 1 2"/>
              <a:gd name="G10" fmla="+- 5326 0 G9"/>
              <a:gd name="G11" fmla="?: G10 G8 0"/>
              <a:gd name="G12" fmla="?: G10 G7 21600"/>
              <a:gd name="T0" fmla="*/ 18937 w 21600"/>
              <a:gd name="T1" fmla="*/ 10800 h 21600"/>
              <a:gd name="T2" fmla="*/ 10800 w 21600"/>
              <a:gd name="T3" fmla="*/ 21600 h 21600"/>
              <a:gd name="T4" fmla="*/ 2663 w 21600"/>
              <a:gd name="T5" fmla="*/ 10800 h 21600"/>
              <a:gd name="T6" fmla="*/ 10800 w 21600"/>
              <a:gd name="T7" fmla="*/ 0 h 21600"/>
              <a:gd name="T8" fmla="*/ 4463 w 21600"/>
              <a:gd name="T9" fmla="*/ 4463 h 21600"/>
              <a:gd name="T10" fmla="*/ 17137 w 21600"/>
              <a:gd name="T11" fmla="*/ 171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26" y="21600"/>
                </a:lnTo>
                <a:lnTo>
                  <a:pt x="16274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Rectangle 99"/>
          <p:cNvSpPr>
            <a:spLocks noChangeAspect="1" noChangeArrowheads="1"/>
          </p:cNvSpPr>
          <p:nvPr/>
        </p:nvSpPr>
        <p:spPr bwMode="auto">
          <a:xfrm rot="19861374">
            <a:off x="4610763" y="5060950"/>
            <a:ext cx="65352" cy="14128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Rectangle 100"/>
          <p:cNvSpPr>
            <a:spLocks noChangeAspect="1" noChangeArrowheads="1"/>
          </p:cNvSpPr>
          <p:nvPr/>
        </p:nvSpPr>
        <p:spPr bwMode="auto">
          <a:xfrm rot="19880249">
            <a:off x="6366669" y="2989263"/>
            <a:ext cx="77391" cy="1397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Rectangle 101"/>
          <p:cNvSpPr>
            <a:spLocks noChangeAspect="1" noChangeArrowheads="1"/>
          </p:cNvSpPr>
          <p:nvPr/>
        </p:nvSpPr>
        <p:spPr bwMode="auto">
          <a:xfrm>
            <a:off x="7314275" y="2655889"/>
            <a:ext cx="65352" cy="1412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Rectangle 102"/>
          <p:cNvSpPr>
            <a:spLocks noChangeAspect="1" noChangeArrowheads="1"/>
          </p:cNvSpPr>
          <p:nvPr/>
        </p:nvSpPr>
        <p:spPr bwMode="auto">
          <a:xfrm>
            <a:off x="7094142" y="2655889"/>
            <a:ext cx="65352" cy="1412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103"/>
          <p:cNvSpPr>
            <a:spLocks noChangeAspect="1" noChangeArrowheads="1"/>
          </p:cNvSpPr>
          <p:nvPr/>
        </p:nvSpPr>
        <p:spPr bwMode="auto">
          <a:xfrm>
            <a:off x="7192169" y="2655889"/>
            <a:ext cx="77391" cy="14128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Rectangle 104"/>
          <p:cNvSpPr>
            <a:spLocks noChangeAspect="1" noChangeArrowheads="1"/>
          </p:cNvSpPr>
          <p:nvPr/>
        </p:nvSpPr>
        <p:spPr bwMode="auto">
          <a:xfrm rot="19880249">
            <a:off x="6203290" y="3403600"/>
            <a:ext cx="77390" cy="14128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Rectangle 105"/>
          <p:cNvSpPr>
            <a:spLocks noChangeAspect="1" noChangeArrowheads="1"/>
          </p:cNvSpPr>
          <p:nvPr/>
        </p:nvSpPr>
        <p:spPr bwMode="auto">
          <a:xfrm>
            <a:off x="7082103" y="3133725"/>
            <a:ext cx="65352" cy="14128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Rectangle 106"/>
          <p:cNvSpPr>
            <a:spLocks noChangeAspect="1" noChangeArrowheads="1"/>
          </p:cNvSpPr>
          <p:nvPr/>
        </p:nvSpPr>
        <p:spPr bwMode="auto">
          <a:xfrm>
            <a:off x="6863690" y="3133725"/>
            <a:ext cx="63632" cy="14128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Rectangle 107"/>
          <p:cNvSpPr>
            <a:spLocks noChangeAspect="1" noChangeArrowheads="1"/>
          </p:cNvSpPr>
          <p:nvPr/>
        </p:nvSpPr>
        <p:spPr bwMode="auto">
          <a:xfrm>
            <a:off x="6959998" y="3133725"/>
            <a:ext cx="79110" cy="14128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AutoShape 108"/>
          <p:cNvSpPr>
            <a:spLocks noChangeAspect="1" noChangeArrowheads="1"/>
          </p:cNvSpPr>
          <p:nvPr/>
        </p:nvSpPr>
        <p:spPr bwMode="auto">
          <a:xfrm rot="9995522">
            <a:off x="4060429" y="5354639"/>
            <a:ext cx="127265" cy="161925"/>
          </a:xfrm>
          <a:custGeom>
            <a:avLst/>
            <a:gdLst>
              <a:gd name="G0" fmla="+- 5326 0 0"/>
              <a:gd name="G1" fmla="+- 21600 0 5326"/>
              <a:gd name="G2" fmla="*/ 5326 1 2"/>
              <a:gd name="G3" fmla="+- 21600 0 G2"/>
              <a:gd name="G4" fmla="+/ 5326 21600 2"/>
              <a:gd name="G5" fmla="+/ G1 0 2"/>
              <a:gd name="G6" fmla="*/ 21600 21600 5326"/>
              <a:gd name="G7" fmla="*/ G6 1 2"/>
              <a:gd name="G8" fmla="+- 21600 0 G7"/>
              <a:gd name="G9" fmla="*/ 21600 1 2"/>
              <a:gd name="G10" fmla="+- 5326 0 G9"/>
              <a:gd name="G11" fmla="?: G10 G8 0"/>
              <a:gd name="G12" fmla="?: G10 G7 21600"/>
              <a:gd name="T0" fmla="*/ 18937 w 21600"/>
              <a:gd name="T1" fmla="*/ 10800 h 21600"/>
              <a:gd name="T2" fmla="*/ 10800 w 21600"/>
              <a:gd name="T3" fmla="*/ 21600 h 21600"/>
              <a:gd name="T4" fmla="*/ 2663 w 21600"/>
              <a:gd name="T5" fmla="*/ 10800 h 21600"/>
              <a:gd name="T6" fmla="*/ 10800 w 21600"/>
              <a:gd name="T7" fmla="*/ 0 h 21600"/>
              <a:gd name="T8" fmla="*/ 4463 w 21600"/>
              <a:gd name="T9" fmla="*/ 4463 h 21600"/>
              <a:gd name="T10" fmla="*/ 17137 w 21600"/>
              <a:gd name="T11" fmla="*/ 171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26" y="21600"/>
                </a:lnTo>
                <a:lnTo>
                  <a:pt x="16274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AutoShape 109" descr="70%"/>
          <p:cNvSpPr>
            <a:spLocks noChangeAspect="1" noChangeArrowheads="1"/>
          </p:cNvSpPr>
          <p:nvPr/>
        </p:nvSpPr>
        <p:spPr bwMode="auto">
          <a:xfrm>
            <a:off x="3866092" y="5370514"/>
            <a:ext cx="170260" cy="155575"/>
          </a:xfrm>
          <a:prstGeom prst="plus">
            <a:avLst>
              <a:gd name="adj" fmla="val 25000"/>
            </a:avLst>
          </a:prstGeom>
          <a:pattFill prst="pct70">
            <a:fgClr>
              <a:srgbClr val="FB052E"/>
            </a:fgClr>
            <a:bgClr>
              <a:srgbClr val="890219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AutoShape 110"/>
          <p:cNvSpPr>
            <a:spLocks noChangeAspect="1" noChangeArrowheads="1"/>
          </p:cNvSpPr>
          <p:nvPr/>
        </p:nvSpPr>
        <p:spPr bwMode="auto">
          <a:xfrm rot="1345405">
            <a:off x="8979033" y="4997451"/>
            <a:ext cx="127265" cy="161925"/>
          </a:xfrm>
          <a:custGeom>
            <a:avLst/>
            <a:gdLst>
              <a:gd name="G0" fmla="+- 5326 0 0"/>
              <a:gd name="G1" fmla="+- 21600 0 5326"/>
              <a:gd name="G2" fmla="*/ 5326 1 2"/>
              <a:gd name="G3" fmla="+- 21600 0 G2"/>
              <a:gd name="G4" fmla="+/ 5326 21600 2"/>
              <a:gd name="G5" fmla="+/ G1 0 2"/>
              <a:gd name="G6" fmla="*/ 21600 21600 5326"/>
              <a:gd name="G7" fmla="*/ G6 1 2"/>
              <a:gd name="G8" fmla="+- 21600 0 G7"/>
              <a:gd name="G9" fmla="*/ 21600 1 2"/>
              <a:gd name="G10" fmla="+- 5326 0 G9"/>
              <a:gd name="G11" fmla="?: G10 G8 0"/>
              <a:gd name="G12" fmla="?: G10 G7 21600"/>
              <a:gd name="T0" fmla="*/ 18937 w 21600"/>
              <a:gd name="T1" fmla="*/ 10800 h 21600"/>
              <a:gd name="T2" fmla="*/ 10800 w 21600"/>
              <a:gd name="T3" fmla="*/ 21600 h 21600"/>
              <a:gd name="T4" fmla="*/ 2663 w 21600"/>
              <a:gd name="T5" fmla="*/ 10800 h 21600"/>
              <a:gd name="T6" fmla="*/ 10800 w 21600"/>
              <a:gd name="T7" fmla="*/ 0 h 21600"/>
              <a:gd name="T8" fmla="*/ 4463 w 21600"/>
              <a:gd name="T9" fmla="*/ 4463 h 21600"/>
              <a:gd name="T10" fmla="*/ 17137 w 21600"/>
              <a:gd name="T11" fmla="*/ 171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26" y="21600"/>
                </a:lnTo>
                <a:lnTo>
                  <a:pt x="16274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AutoShape 111"/>
          <p:cNvSpPr>
            <a:spLocks noChangeAspect="1" noChangeArrowheads="1"/>
          </p:cNvSpPr>
          <p:nvPr/>
        </p:nvSpPr>
        <p:spPr bwMode="auto">
          <a:xfrm rot="737009" flipV="1">
            <a:off x="6554127" y="5135564"/>
            <a:ext cx="127265" cy="161925"/>
          </a:xfrm>
          <a:custGeom>
            <a:avLst/>
            <a:gdLst>
              <a:gd name="G0" fmla="+- 5326 0 0"/>
              <a:gd name="G1" fmla="+- 21600 0 5326"/>
              <a:gd name="G2" fmla="*/ 5326 1 2"/>
              <a:gd name="G3" fmla="+- 21600 0 G2"/>
              <a:gd name="G4" fmla="+/ 5326 21600 2"/>
              <a:gd name="G5" fmla="+/ G1 0 2"/>
              <a:gd name="G6" fmla="*/ 21600 21600 5326"/>
              <a:gd name="G7" fmla="*/ G6 1 2"/>
              <a:gd name="G8" fmla="+- 21600 0 G7"/>
              <a:gd name="G9" fmla="*/ 21600 1 2"/>
              <a:gd name="G10" fmla="+- 5326 0 G9"/>
              <a:gd name="G11" fmla="?: G10 G8 0"/>
              <a:gd name="G12" fmla="?: G10 G7 21600"/>
              <a:gd name="T0" fmla="*/ 18937 w 21600"/>
              <a:gd name="T1" fmla="*/ 10800 h 21600"/>
              <a:gd name="T2" fmla="*/ 10800 w 21600"/>
              <a:gd name="T3" fmla="*/ 21600 h 21600"/>
              <a:gd name="T4" fmla="*/ 2663 w 21600"/>
              <a:gd name="T5" fmla="*/ 10800 h 21600"/>
              <a:gd name="T6" fmla="*/ 10800 w 21600"/>
              <a:gd name="T7" fmla="*/ 0 h 21600"/>
              <a:gd name="T8" fmla="*/ 4463 w 21600"/>
              <a:gd name="T9" fmla="*/ 4463 h 21600"/>
              <a:gd name="T10" fmla="*/ 17137 w 21600"/>
              <a:gd name="T11" fmla="*/ 171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26" y="21600"/>
                </a:lnTo>
                <a:lnTo>
                  <a:pt x="16274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AutoShape 112"/>
          <p:cNvSpPr>
            <a:spLocks noChangeAspect="1" noChangeArrowheads="1"/>
          </p:cNvSpPr>
          <p:nvPr/>
        </p:nvSpPr>
        <p:spPr bwMode="auto">
          <a:xfrm rot="719866">
            <a:off x="6076025" y="4987926"/>
            <a:ext cx="127265" cy="161925"/>
          </a:xfrm>
          <a:custGeom>
            <a:avLst/>
            <a:gdLst>
              <a:gd name="G0" fmla="+- 5326 0 0"/>
              <a:gd name="G1" fmla="+- 21600 0 5326"/>
              <a:gd name="G2" fmla="*/ 5326 1 2"/>
              <a:gd name="G3" fmla="+- 21600 0 G2"/>
              <a:gd name="G4" fmla="+/ 5326 21600 2"/>
              <a:gd name="G5" fmla="+/ G1 0 2"/>
              <a:gd name="G6" fmla="*/ 21600 21600 5326"/>
              <a:gd name="G7" fmla="*/ G6 1 2"/>
              <a:gd name="G8" fmla="+- 21600 0 G7"/>
              <a:gd name="G9" fmla="*/ 21600 1 2"/>
              <a:gd name="G10" fmla="+- 5326 0 G9"/>
              <a:gd name="G11" fmla="?: G10 G8 0"/>
              <a:gd name="G12" fmla="?: G10 G7 21600"/>
              <a:gd name="T0" fmla="*/ 18937 w 21600"/>
              <a:gd name="T1" fmla="*/ 10800 h 21600"/>
              <a:gd name="T2" fmla="*/ 10800 w 21600"/>
              <a:gd name="T3" fmla="*/ 21600 h 21600"/>
              <a:gd name="T4" fmla="*/ 2663 w 21600"/>
              <a:gd name="T5" fmla="*/ 10800 h 21600"/>
              <a:gd name="T6" fmla="*/ 10800 w 21600"/>
              <a:gd name="T7" fmla="*/ 0 h 21600"/>
              <a:gd name="T8" fmla="*/ 4463 w 21600"/>
              <a:gd name="T9" fmla="*/ 4463 h 21600"/>
              <a:gd name="T10" fmla="*/ 17137 w 21600"/>
              <a:gd name="T11" fmla="*/ 171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26" y="21600"/>
                </a:lnTo>
                <a:lnTo>
                  <a:pt x="16274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AutoShape 113"/>
          <p:cNvSpPr>
            <a:spLocks noChangeAspect="1" noChangeArrowheads="1"/>
          </p:cNvSpPr>
          <p:nvPr/>
        </p:nvSpPr>
        <p:spPr bwMode="auto">
          <a:xfrm rot="20862991">
            <a:off x="5210969" y="4989513"/>
            <a:ext cx="127265" cy="163512"/>
          </a:xfrm>
          <a:custGeom>
            <a:avLst/>
            <a:gdLst>
              <a:gd name="G0" fmla="+- 5326 0 0"/>
              <a:gd name="G1" fmla="+- 21600 0 5326"/>
              <a:gd name="G2" fmla="*/ 5326 1 2"/>
              <a:gd name="G3" fmla="+- 21600 0 G2"/>
              <a:gd name="G4" fmla="+/ 5326 21600 2"/>
              <a:gd name="G5" fmla="+/ G1 0 2"/>
              <a:gd name="G6" fmla="*/ 21600 21600 5326"/>
              <a:gd name="G7" fmla="*/ G6 1 2"/>
              <a:gd name="G8" fmla="+- 21600 0 G7"/>
              <a:gd name="G9" fmla="*/ 21600 1 2"/>
              <a:gd name="G10" fmla="+- 5326 0 G9"/>
              <a:gd name="G11" fmla="?: G10 G8 0"/>
              <a:gd name="G12" fmla="?: G10 G7 21600"/>
              <a:gd name="T0" fmla="*/ 18937 w 21600"/>
              <a:gd name="T1" fmla="*/ 10800 h 21600"/>
              <a:gd name="T2" fmla="*/ 10800 w 21600"/>
              <a:gd name="T3" fmla="*/ 21600 h 21600"/>
              <a:gd name="T4" fmla="*/ 2663 w 21600"/>
              <a:gd name="T5" fmla="*/ 10800 h 21600"/>
              <a:gd name="T6" fmla="*/ 10800 w 21600"/>
              <a:gd name="T7" fmla="*/ 0 h 21600"/>
              <a:gd name="T8" fmla="*/ 4463 w 21600"/>
              <a:gd name="T9" fmla="*/ 4463 h 21600"/>
              <a:gd name="T10" fmla="*/ 17137 w 21600"/>
              <a:gd name="T11" fmla="*/ 171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26" y="21600"/>
                </a:lnTo>
                <a:lnTo>
                  <a:pt x="16274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Line 114"/>
          <p:cNvSpPr>
            <a:spLocks noChangeAspect="1" noChangeShapeType="1"/>
          </p:cNvSpPr>
          <p:nvPr/>
        </p:nvSpPr>
        <p:spPr bwMode="auto">
          <a:xfrm rot="20400000">
            <a:off x="7039108" y="5153025"/>
            <a:ext cx="515938" cy="1588"/>
          </a:xfrm>
          <a:prstGeom prst="line">
            <a:avLst/>
          </a:prstGeom>
          <a:noFill/>
          <a:ln w="19050">
            <a:solidFill>
              <a:srgbClr val="33CC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8" name="Group 115"/>
          <p:cNvGrpSpPr>
            <a:grpSpLocks/>
          </p:cNvGrpSpPr>
          <p:nvPr/>
        </p:nvGrpSpPr>
        <p:grpSpPr bwMode="auto">
          <a:xfrm rot="6720000">
            <a:off x="5435600" y="4054475"/>
            <a:ext cx="25400" cy="330200"/>
            <a:chOff x="4562" y="1646"/>
            <a:chExt cx="17" cy="203"/>
          </a:xfrm>
        </p:grpSpPr>
        <p:sp>
          <p:nvSpPr>
            <p:cNvPr id="119" name="Rectangle 116"/>
            <p:cNvSpPr>
              <a:spLocks noChangeArrowheads="1"/>
            </p:cNvSpPr>
            <p:nvPr/>
          </p:nvSpPr>
          <p:spPr bwMode="auto">
            <a:xfrm>
              <a:off x="4562" y="1646"/>
              <a:ext cx="17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17"/>
            <p:cNvSpPr>
              <a:spLocks noChangeArrowheads="1"/>
            </p:cNvSpPr>
            <p:nvPr/>
          </p:nvSpPr>
          <p:spPr bwMode="auto">
            <a:xfrm>
              <a:off x="4562" y="1758"/>
              <a:ext cx="17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1" name="AutoShape 118" descr="70%"/>
          <p:cNvSpPr>
            <a:spLocks noChangeAspect="1" noChangeArrowheads="1"/>
          </p:cNvSpPr>
          <p:nvPr/>
        </p:nvSpPr>
        <p:spPr bwMode="auto">
          <a:xfrm>
            <a:off x="3302000" y="4154489"/>
            <a:ext cx="168540" cy="155575"/>
          </a:xfrm>
          <a:prstGeom prst="plus">
            <a:avLst>
              <a:gd name="adj" fmla="val 25000"/>
            </a:avLst>
          </a:prstGeom>
          <a:pattFill prst="pct70">
            <a:fgClr>
              <a:srgbClr val="FB052E"/>
            </a:fgClr>
            <a:bgClr>
              <a:srgbClr val="890219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2" name="Group 119"/>
          <p:cNvGrpSpPr>
            <a:grpSpLocks/>
          </p:cNvGrpSpPr>
          <p:nvPr/>
        </p:nvGrpSpPr>
        <p:grpSpPr bwMode="auto">
          <a:xfrm>
            <a:off x="3387989" y="4378326"/>
            <a:ext cx="27517" cy="301625"/>
            <a:chOff x="4562" y="1646"/>
            <a:chExt cx="17" cy="203"/>
          </a:xfrm>
        </p:grpSpPr>
        <p:sp>
          <p:nvSpPr>
            <p:cNvPr id="123" name="Rectangle 120"/>
            <p:cNvSpPr>
              <a:spLocks noChangeArrowheads="1"/>
            </p:cNvSpPr>
            <p:nvPr/>
          </p:nvSpPr>
          <p:spPr bwMode="auto">
            <a:xfrm>
              <a:off x="4562" y="1646"/>
              <a:ext cx="17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21"/>
            <p:cNvSpPr>
              <a:spLocks noChangeArrowheads="1"/>
            </p:cNvSpPr>
            <p:nvPr/>
          </p:nvSpPr>
          <p:spPr bwMode="auto">
            <a:xfrm>
              <a:off x="4562" y="1758"/>
              <a:ext cx="17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5" name="Text Box 122"/>
          <p:cNvSpPr txBox="1">
            <a:spLocks noChangeAspect="1" noChangeArrowheads="1"/>
          </p:cNvSpPr>
          <p:nvPr/>
        </p:nvSpPr>
        <p:spPr bwMode="auto">
          <a:xfrm>
            <a:off x="3458502" y="4081463"/>
            <a:ext cx="140679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>
                <a:solidFill>
                  <a:srgbClr val="000000"/>
                </a:solidFill>
                <a:latin typeface="Times" charset="0"/>
              </a:rPr>
              <a:t>RF deflector</a:t>
            </a:r>
            <a:endParaRPr lang="it-IT" sz="1600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26" name="Text Box 123"/>
          <p:cNvSpPr txBox="1">
            <a:spLocks noChangeAspect="1" noChangeArrowheads="1"/>
          </p:cNvSpPr>
          <p:nvPr/>
        </p:nvSpPr>
        <p:spPr bwMode="auto">
          <a:xfrm>
            <a:off x="3458502" y="4332288"/>
            <a:ext cx="140679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1">
                <a:solidFill>
                  <a:srgbClr val="000000"/>
                </a:solidFill>
                <a:latin typeface="Times" charset="0"/>
              </a:rPr>
              <a:t>collimator</a:t>
            </a:r>
            <a:endParaRPr lang="it-IT" sz="1600" b="1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27" name="Freeform 124"/>
          <p:cNvSpPr>
            <a:spLocks noChangeAspect="1"/>
          </p:cNvSpPr>
          <p:nvPr/>
        </p:nvSpPr>
        <p:spPr bwMode="auto">
          <a:xfrm>
            <a:off x="4554009" y="5189538"/>
            <a:ext cx="96308" cy="254000"/>
          </a:xfrm>
          <a:custGeom>
            <a:avLst/>
            <a:gdLst/>
            <a:ahLst/>
            <a:cxnLst>
              <a:cxn ang="0">
                <a:pos x="18" y="384"/>
              </a:cxn>
              <a:cxn ang="0">
                <a:pos x="222" y="186"/>
              </a:cxn>
              <a:cxn ang="0">
                <a:pos x="0" y="0"/>
              </a:cxn>
            </a:cxnLst>
            <a:rect l="0" t="0" r="r" b="b"/>
            <a:pathLst>
              <a:path w="225" h="384">
                <a:moveTo>
                  <a:pt x="18" y="384"/>
                </a:moveTo>
                <a:cubicBezTo>
                  <a:pt x="121" y="317"/>
                  <a:pt x="225" y="250"/>
                  <a:pt x="222" y="186"/>
                </a:cubicBezTo>
                <a:cubicBezTo>
                  <a:pt x="219" y="122"/>
                  <a:pt x="42" y="33"/>
                  <a:pt x="0" y="0"/>
                </a:cubicBezTo>
              </a:path>
            </a:pathLst>
          </a:custGeom>
          <a:noFill/>
          <a:ln w="19050" cmpd="sng">
            <a:solidFill>
              <a:srgbClr val="CC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125"/>
          <p:cNvSpPr>
            <a:spLocks noChangeAspect="1"/>
          </p:cNvSpPr>
          <p:nvPr/>
        </p:nvSpPr>
        <p:spPr bwMode="auto">
          <a:xfrm rot="20100000">
            <a:off x="5296958" y="4603750"/>
            <a:ext cx="56754" cy="153988"/>
          </a:xfrm>
          <a:custGeom>
            <a:avLst/>
            <a:gdLst/>
            <a:ahLst/>
            <a:cxnLst>
              <a:cxn ang="0">
                <a:pos x="18" y="384"/>
              </a:cxn>
              <a:cxn ang="0">
                <a:pos x="222" y="186"/>
              </a:cxn>
              <a:cxn ang="0">
                <a:pos x="0" y="0"/>
              </a:cxn>
            </a:cxnLst>
            <a:rect l="0" t="0" r="r" b="b"/>
            <a:pathLst>
              <a:path w="225" h="384">
                <a:moveTo>
                  <a:pt x="18" y="384"/>
                </a:moveTo>
                <a:cubicBezTo>
                  <a:pt x="121" y="317"/>
                  <a:pt x="225" y="250"/>
                  <a:pt x="222" y="186"/>
                </a:cubicBezTo>
                <a:cubicBezTo>
                  <a:pt x="219" y="122"/>
                  <a:pt x="42" y="33"/>
                  <a:pt x="0" y="0"/>
                </a:cubicBezTo>
              </a:path>
            </a:pathLst>
          </a:custGeom>
          <a:noFill/>
          <a:ln w="19050" cmpd="sng">
            <a:solidFill>
              <a:srgbClr val="CC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Text Box 126"/>
          <p:cNvSpPr txBox="1">
            <a:spLocks noChangeAspect="1" noChangeArrowheads="1"/>
          </p:cNvSpPr>
          <p:nvPr/>
        </p:nvSpPr>
        <p:spPr bwMode="auto">
          <a:xfrm>
            <a:off x="3943483" y="4933950"/>
            <a:ext cx="88397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it-IT" sz="1600">
                <a:solidFill>
                  <a:srgbClr val="CC6600"/>
                </a:solidFill>
                <a:latin typeface="Times" charset="0"/>
              </a:rPr>
              <a:t>25º</a:t>
            </a:r>
            <a:endParaRPr lang="it-IT">
              <a:solidFill>
                <a:srgbClr val="CC6600"/>
              </a:solidFill>
              <a:latin typeface="Times" charset="0"/>
            </a:endParaRPr>
          </a:p>
        </p:txBody>
      </p:sp>
      <p:sp>
        <p:nvSpPr>
          <p:cNvPr id="130" name="Freeform 127"/>
          <p:cNvSpPr>
            <a:spLocks noChangeAspect="1"/>
          </p:cNvSpPr>
          <p:nvPr/>
        </p:nvSpPr>
        <p:spPr bwMode="auto">
          <a:xfrm rot="20100000">
            <a:off x="5314157" y="4525964"/>
            <a:ext cx="79110" cy="219075"/>
          </a:xfrm>
          <a:custGeom>
            <a:avLst/>
            <a:gdLst/>
            <a:ahLst/>
            <a:cxnLst>
              <a:cxn ang="0">
                <a:pos x="18" y="384"/>
              </a:cxn>
              <a:cxn ang="0">
                <a:pos x="222" y="186"/>
              </a:cxn>
              <a:cxn ang="0">
                <a:pos x="0" y="0"/>
              </a:cxn>
            </a:cxnLst>
            <a:rect l="0" t="0" r="r" b="b"/>
            <a:pathLst>
              <a:path w="225" h="384">
                <a:moveTo>
                  <a:pt x="18" y="384"/>
                </a:moveTo>
                <a:cubicBezTo>
                  <a:pt x="121" y="317"/>
                  <a:pt x="225" y="250"/>
                  <a:pt x="222" y="186"/>
                </a:cubicBezTo>
                <a:cubicBezTo>
                  <a:pt x="219" y="122"/>
                  <a:pt x="42" y="33"/>
                  <a:pt x="0" y="0"/>
                </a:cubicBezTo>
              </a:path>
            </a:pathLst>
          </a:custGeom>
          <a:noFill/>
          <a:ln w="19050" cmpd="sng">
            <a:solidFill>
              <a:srgbClr val="CC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Text Box 128"/>
          <p:cNvSpPr txBox="1">
            <a:spLocks noChangeAspect="1" noChangeArrowheads="1"/>
          </p:cNvSpPr>
          <p:nvPr/>
        </p:nvSpPr>
        <p:spPr bwMode="auto">
          <a:xfrm>
            <a:off x="5195492" y="4356100"/>
            <a:ext cx="88397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it-IT" sz="1600">
                <a:solidFill>
                  <a:srgbClr val="CC6600"/>
                </a:solidFill>
                <a:latin typeface="Times" charset="0"/>
              </a:rPr>
              <a:t>25º</a:t>
            </a:r>
            <a:endParaRPr lang="it-IT">
              <a:solidFill>
                <a:srgbClr val="CC6600"/>
              </a:solidFill>
              <a:latin typeface="Times" charset="0"/>
            </a:endParaRPr>
          </a:p>
        </p:txBody>
      </p:sp>
      <p:sp>
        <p:nvSpPr>
          <p:cNvPr id="132" name="Freeform 129"/>
          <p:cNvSpPr>
            <a:spLocks noChangeAspect="1"/>
          </p:cNvSpPr>
          <p:nvPr/>
        </p:nvSpPr>
        <p:spPr bwMode="auto">
          <a:xfrm>
            <a:off x="4524773" y="5216526"/>
            <a:ext cx="85990" cy="227013"/>
          </a:xfrm>
          <a:custGeom>
            <a:avLst/>
            <a:gdLst/>
            <a:ahLst/>
            <a:cxnLst>
              <a:cxn ang="0">
                <a:pos x="18" y="384"/>
              </a:cxn>
              <a:cxn ang="0">
                <a:pos x="222" y="186"/>
              </a:cxn>
              <a:cxn ang="0">
                <a:pos x="0" y="0"/>
              </a:cxn>
            </a:cxnLst>
            <a:rect l="0" t="0" r="r" b="b"/>
            <a:pathLst>
              <a:path w="225" h="384">
                <a:moveTo>
                  <a:pt x="18" y="384"/>
                </a:moveTo>
                <a:cubicBezTo>
                  <a:pt x="121" y="317"/>
                  <a:pt x="225" y="250"/>
                  <a:pt x="222" y="186"/>
                </a:cubicBezTo>
                <a:cubicBezTo>
                  <a:pt x="219" y="122"/>
                  <a:pt x="42" y="33"/>
                  <a:pt x="0" y="0"/>
                </a:cubicBezTo>
              </a:path>
            </a:pathLst>
          </a:custGeom>
          <a:noFill/>
          <a:ln w="19050" cmpd="sng">
            <a:solidFill>
              <a:srgbClr val="CC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AutoShape 130"/>
          <p:cNvSpPr>
            <a:spLocks noChangeAspect="1" noChangeArrowheads="1"/>
          </p:cNvSpPr>
          <p:nvPr/>
        </p:nvSpPr>
        <p:spPr bwMode="auto">
          <a:xfrm rot="20880000">
            <a:off x="7469056" y="4992689"/>
            <a:ext cx="128984" cy="161925"/>
          </a:xfrm>
          <a:custGeom>
            <a:avLst/>
            <a:gdLst>
              <a:gd name="G0" fmla="+- 5326 0 0"/>
              <a:gd name="G1" fmla="+- 21600 0 5326"/>
              <a:gd name="G2" fmla="*/ 5326 1 2"/>
              <a:gd name="G3" fmla="+- 21600 0 G2"/>
              <a:gd name="G4" fmla="+/ 5326 21600 2"/>
              <a:gd name="G5" fmla="+/ G1 0 2"/>
              <a:gd name="G6" fmla="*/ 21600 21600 5326"/>
              <a:gd name="G7" fmla="*/ G6 1 2"/>
              <a:gd name="G8" fmla="+- 21600 0 G7"/>
              <a:gd name="G9" fmla="*/ 21600 1 2"/>
              <a:gd name="G10" fmla="+- 5326 0 G9"/>
              <a:gd name="G11" fmla="?: G10 G8 0"/>
              <a:gd name="G12" fmla="?: G10 G7 21600"/>
              <a:gd name="T0" fmla="*/ 18937 w 21600"/>
              <a:gd name="T1" fmla="*/ 10800 h 21600"/>
              <a:gd name="T2" fmla="*/ 10800 w 21600"/>
              <a:gd name="T3" fmla="*/ 21600 h 21600"/>
              <a:gd name="T4" fmla="*/ 2663 w 21600"/>
              <a:gd name="T5" fmla="*/ 10800 h 21600"/>
              <a:gd name="T6" fmla="*/ 10800 w 21600"/>
              <a:gd name="T7" fmla="*/ 0 h 21600"/>
              <a:gd name="T8" fmla="*/ 4463 w 21600"/>
              <a:gd name="T9" fmla="*/ 4463 h 21600"/>
              <a:gd name="T10" fmla="*/ 17137 w 21600"/>
              <a:gd name="T11" fmla="*/ 171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26" y="21600"/>
                </a:lnTo>
                <a:lnTo>
                  <a:pt x="16274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AutoShape 131"/>
          <p:cNvSpPr>
            <a:spLocks noChangeAspect="1" noChangeArrowheads="1"/>
          </p:cNvSpPr>
          <p:nvPr/>
        </p:nvSpPr>
        <p:spPr bwMode="auto">
          <a:xfrm rot="20880000" flipV="1">
            <a:off x="7015031" y="5141914"/>
            <a:ext cx="125544" cy="161925"/>
          </a:xfrm>
          <a:custGeom>
            <a:avLst/>
            <a:gdLst>
              <a:gd name="G0" fmla="+- 5326 0 0"/>
              <a:gd name="G1" fmla="+- 21600 0 5326"/>
              <a:gd name="G2" fmla="*/ 5326 1 2"/>
              <a:gd name="G3" fmla="+- 21600 0 G2"/>
              <a:gd name="G4" fmla="+/ 5326 21600 2"/>
              <a:gd name="G5" fmla="+/ G1 0 2"/>
              <a:gd name="G6" fmla="*/ 21600 21600 5326"/>
              <a:gd name="G7" fmla="*/ G6 1 2"/>
              <a:gd name="G8" fmla="+- 21600 0 G7"/>
              <a:gd name="G9" fmla="*/ 21600 1 2"/>
              <a:gd name="G10" fmla="+- 5326 0 G9"/>
              <a:gd name="G11" fmla="?: G10 G8 0"/>
              <a:gd name="G12" fmla="?: G10 G7 21600"/>
              <a:gd name="T0" fmla="*/ 18937 w 21600"/>
              <a:gd name="T1" fmla="*/ 10800 h 21600"/>
              <a:gd name="T2" fmla="*/ 10800 w 21600"/>
              <a:gd name="T3" fmla="*/ 21600 h 21600"/>
              <a:gd name="T4" fmla="*/ 2663 w 21600"/>
              <a:gd name="T5" fmla="*/ 10800 h 21600"/>
              <a:gd name="T6" fmla="*/ 10800 w 21600"/>
              <a:gd name="T7" fmla="*/ 0 h 21600"/>
              <a:gd name="T8" fmla="*/ 4463 w 21600"/>
              <a:gd name="T9" fmla="*/ 4463 h 21600"/>
              <a:gd name="T10" fmla="*/ 17137 w 21600"/>
              <a:gd name="T11" fmla="*/ 171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26" y="21600"/>
                </a:lnTo>
                <a:lnTo>
                  <a:pt x="16274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Line 132"/>
          <p:cNvSpPr>
            <a:spLocks noChangeShapeType="1"/>
          </p:cNvSpPr>
          <p:nvPr/>
        </p:nvSpPr>
        <p:spPr bwMode="auto">
          <a:xfrm rot="17400000">
            <a:off x="4824016" y="4291807"/>
            <a:ext cx="1135063" cy="8255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AutoShape 133"/>
          <p:cNvSpPr>
            <a:spLocks noChangeAspect="1" noChangeArrowheads="1"/>
          </p:cNvSpPr>
          <p:nvPr/>
        </p:nvSpPr>
        <p:spPr bwMode="auto">
          <a:xfrm rot="19380908" flipV="1">
            <a:off x="5083705" y="4773614"/>
            <a:ext cx="127265" cy="160337"/>
          </a:xfrm>
          <a:custGeom>
            <a:avLst/>
            <a:gdLst>
              <a:gd name="G0" fmla="+- 5326 0 0"/>
              <a:gd name="G1" fmla="+- 21600 0 5326"/>
              <a:gd name="G2" fmla="*/ 5326 1 2"/>
              <a:gd name="G3" fmla="+- 21600 0 G2"/>
              <a:gd name="G4" fmla="+/ 5326 21600 2"/>
              <a:gd name="G5" fmla="+/ G1 0 2"/>
              <a:gd name="G6" fmla="*/ 21600 21600 5326"/>
              <a:gd name="G7" fmla="*/ G6 1 2"/>
              <a:gd name="G8" fmla="+- 21600 0 G7"/>
              <a:gd name="G9" fmla="*/ 21600 1 2"/>
              <a:gd name="G10" fmla="+- 5326 0 G9"/>
              <a:gd name="G11" fmla="?: G10 G8 0"/>
              <a:gd name="G12" fmla="?: G10 G7 21600"/>
              <a:gd name="T0" fmla="*/ 18937 w 21600"/>
              <a:gd name="T1" fmla="*/ 10800 h 21600"/>
              <a:gd name="T2" fmla="*/ 10800 w 21600"/>
              <a:gd name="T3" fmla="*/ 21600 h 21600"/>
              <a:gd name="T4" fmla="*/ 2663 w 21600"/>
              <a:gd name="T5" fmla="*/ 10800 h 21600"/>
              <a:gd name="T6" fmla="*/ 10800 w 21600"/>
              <a:gd name="T7" fmla="*/ 0 h 21600"/>
              <a:gd name="T8" fmla="*/ 4463 w 21600"/>
              <a:gd name="T9" fmla="*/ 4463 h 21600"/>
              <a:gd name="T10" fmla="*/ 17137 w 21600"/>
              <a:gd name="T11" fmla="*/ 171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26" y="21600"/>
                </a:lnTo>
                <a:lnTo>
                  <a:pt x="16274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AutoShape 134"/>
          <p:cNvSpPr>
            <a:spLocks noChangeAspect="1" noChangeArrowheads="1"/>
          </p:cNvSpPr>
          <p:nvPr/>
        </p:nvSpPr>
        <p:spPr bwMode="auto">
          <a:xfrm rot="7596579" flipV="1">
            <a:off x="5589853" y="3723084"/>
            <a:ext cx="115888" cy="175419"/>
          </a:xfrm>
          <a:custGeom>
            <a:avLst/>
            <a:gdLst>
              <a:gd name="G0" fmla="+- 5326 0 0"/>
              <a:gd name="G1" fmla="+- 21600 0 5326"/>
              <a:gd name="G2" fmla="*/ 5326 1 2"/>
              <a:gd name="G3" fmla="+- 21600 0 G2"/>
              <a:gd name="G4" fmla="+/ 5326 21600 2"/>
              <a:gd name="G5" fmla="+/ G1 0 2"/>
              <a:gd name="G6" fmla="*/ 21600 21600 5326"/>
              <a:gd name="G7" fmla="*/ G6 1 2"/>
              <a:gd name="G8" fmla="+- 21600 0 G7"/>
              <a:gd name="G9" fmla="*/ 21600 1 2"/>
              <a:gd name="G10" fmla="+- 5326 0 G9"/>
              <a:gd name="G11" fmla="?: G10 G8 0"/>
              <a:gd name="G12" fmla="?: G10 G7 21600"/>
              <a:gd name="T0" fmla="*/ 18937 w 21600"/>
              <a:gd name="T1" fmla="*/ 10800 h 21600"/>
              <a:gd name="T2" fmla="*/ 10800 w 21600"/>
              <a:gd name="T3" fmla="*/ 21600 h 21600"/>
              <a:gd name="T4" fmla="*/ 2663 w 21600"/>
              <a:gd name="T5" fmla="*/ 10800 h 21600"/>
              <a:gd name="T6" fmla="*/ 10800 w 21600"/>
              <a:gd name="T7" fmla="*/ 0 h 21600"/>
              <a:gd name="T8" fmla="*/ 4463 w 21600"/>
              <a:gd name="T9" fmla="*/ 4463 h 21600"/>
              <a:gd name="T10" fmla="*/ 17137 w 21600"/>
              <a:gd name="T11" fmla="*/ 171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26" y="21600"/>
                </a:lnTo>
                <a:lnTo>
                  <a:pt x="16274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Rectangle 135"/>
          <p:cNvSpPr>
            <a:spLocks noChangeAspect="1" noChangeArrowheads="1"/>
          </p:cNvSpPr>
          <p:nvPr/>
        </p:nvSpPr>
        <p:spPr bwMode="auto">
          <a:xfrm rot="17758180">
            <a:off x="5337770" y="4254963"/>
            <a:ext cx="71438" cy="1530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Rectangle 136" descr="Wide downward diagonal"/>
          <p:cNvSpPr>
            <a:spLocks noChangeAspect="1" noChangeArrowheads="1"/>
          </p:cNvSpPr>
          <p:nvPr/>
        </p:nvSpPr>
        <p:spPr bwMode="auto">
          <a:xfrm rot="17758180">
            <a:off x="5434079" y="4081926"/>
            <a:ext cx="71437" cy="153062"/>
          </a:xfrm>
          <a:prstGeom prst="rect">
            <a:avLst/>
          </a:prstGeom>
          <a:pattFill prst="wdDnDiag">
            <a:fgClr>
              <a:srgbClr val="0000FF"/>
            </a:fgClr>
            <a:bgClr>
              <a:srgbClr val="FFFFFF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AutoShape 137" descr="70%"/>
          <p:cNvSpPr>
            <a:spLocks noChangeAspect="1" noChangeArrowheads="1"/>
          </p:cNvSpPr>
          <p:nvPr/>
        </p:nvSpPr>
        <p:spPr bwMode="auto">
          <a:xfrm rot="1426936">
            <a:off x="5468938" y="3941764"/>
            <a:ext cx="168540" cy="155575"/>
          </a:xfrm>
          <a:prstGeom prst="plus">
            <a:avLst>
              <a:gd name="adj" fmla="val 25000"/>
            </a:avLst>
          </a:prstGeom>
          <a:pattFill prst="pct70">
            <a:fgClr>
              <a:srgbClr val="FB052E"/>
            </a:fgClr>
            <a:bgClr>
              <a:srgbClr val="890219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Rectangle 138" descr="Wide downward diagonal"/>
          <p:cNvSpPr>
            <a:spLocks noChangeAspect="1" noChangeArrowheads="1"/>
          </p:cNvSpPr>
          <p:nvPr/>
        </p:nvSpPr>
        <p:spPr bwMode="auto">
          <a:xfrm rot="19861374">
            <a:off x="4870451" y="4910139"/>
            <a:ext cx="65352" cy="141287"/>
          </a:xfrm>
          <a:prstGeom prst="rect">
            <a:avLst/>
          </a:prstGeom>
          <a:pattFill prst="wdDnDiag">
            <a:fgClr>
              <a:srgbClr val="0000FF"/>
            </a:fgClr>
            <a:bgClr>
              <a:srgbClr val="FFFFFF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Rectangle 139" descr="Wide downward diagonal"/>
          <p:cNvSpPr>
            <a:spLocks noChangeAspect="1" noChangeArrowheads="1"/>
          </p:cNvSpPr>
          <p:nvPr/>
        </p:nvSpPr>
        <p:spPr bwMode="auto">
          <a:xfrm rot="19861374">
            <a:off x="4369992" y="5203825"/>
            <a:ext cx="65352" cy="141288"/>
          </a:xfrm>
          <a:prstGeom prst="rect">
            <a:avLst/>
          </a:prstGeom>
          <a:pattFill prst="wdDnDiag">
            <a:fgClr>
              <a:srgbClr val="0000FF"/>
            </a:fgClr>
            <a:bgClr>
              <a:srgbClr val="FFFFFF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Rectangle 140" descr="Wide downward diagonal"/>
          <p:cNvSpPr>
            <a:spLocks noChangeAspect="1" noChangeArrowheads="1"/>
          </p:cNvSpPr>
          <p:nvPr/>
        </p:nvSpPr>
        <p:spPr bwMode="auto">
          <a:xfrm rot="17758180">
            <a:off x="5225985" y="4504202"/>
            <a:ext cx="71437" cy="153061"/>
          </a:xfrm>
          <a:prstGeom prst="rect">
            <a:avLst/>
          </a:prstGeom>
          <a:pattFill prst="wdDnDiag">
            <a:fgClr>
              <a:srgbClr val="0000FF"/>
            </a:fgClr>
            <a:bgClr>
              <a:srgbClr val="FFFFFF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Rectangle 141" descr="Wide downward diagonal"/>
          <p:cNvSpPr>
            <a:spLocks noChangeAspect="1" noChangeArrowheads="1"/>
          </p:cNvSpPr>
          <p:nvPr/>
        </p:nvSpPr>
        <p:spPr bwMode="auto">
          <a:xfrm rot="19880249">
            <a:off x="5910925" y="3556000"/>
            <a:ext cx="77390" cy="141288"/>
          </a:xfrm>
          <a:prstGeom prst="rect">
            <a:avLst/>
          </a:prstGeom>
          <a:pattFill prst="wdDnDiag">
            <a:fgClr>
              <a:srgbClr val="0000FF"/>
            </a:fgClr>
            <a:bgClr>
              <a:srgbClr val="FFFFFF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Rectangle 142" descr="Wide downward diagonal"/>
          <p:cNvSpPr>
            <a:spLocks noChangeAspect="1" noChangeArrowheads="1"/>
          </p:cNvSpPr>
          <p:nvPr/>
        </p:nvSpPr>
        <p:spPr bwMode="auto">
          <a:xfrm rot="19880249">
            <a:off x="6430302" y="3262314"/>
            <a:ext cx="77390" cy="141287"/>
          </a:xfrm>
          <a:prstGeom prst="rect">
            <a:avLst/>
          </a:prstGeom>
          <a:pattFill prst="wdDnDiag">
            <a:fgClr>
              <a:srgbClr val="0000FF"/>
            </a:fgClr>
            <a:bgClr>
              <a:srgbClr val="FFFFFF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Rectangle 143"/>
          <p:cNvSpPr>
            <a:spLocks noChangeArrowheads="1"/>
          </p:cNvSpPr>
          <p:nvPr/>
        </p:nvSpPr>
        <p:spPr bwMode="auto">
          <a:xfrm>
            <a:off x="7269560" y="3146425"/>
            <a:ext cx="16338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AutoShape 144"/>
          <p:cNvSpPr>
            <a:spLocks noChangeArrowheads="1"/>
          </p:cNvSpPr>
          <p:nvPr/>
        </p:nvSpPr>
        <p:spPr bwMode="auto">
          <a:xfrm rot="21591435">
            <a:off x="7512050" y="3127375"/>
            <a:ext cx="247650" cy="133350"/>
          </a:xfrm>
          <a:prstGeom prst="rightArrow">
            <a:avLst>
              <a:gd name="adj1" fmla="val 50000"/>
              <a:gd name="adj2" fmla="val 42857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Text Box 145"/>
          <p:cNvSpPr txBox="1">
            <a:spLocks noChangeArrowheads="1"/>
          </p:cNvSpPr>
          <p:nvPr/>
        </p:nvSpPr>
        <p:spPr bwMode="auto">
          <a:xfrm>
            <a:off x="7924801" y="2952750"/>
            <a:ext cx="924389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it-IT" dirty="0" smtClean="0">
                <a:solidFill>
                  <a:srgbClr val="FF0000"/>
                </a:solidFill>
                <a:latin typeface="Arial" charset="0"/>
              </a:rPr>
              <a:t>BEATS</a:t>
            </a:r>
            <a:endParaRPr lang="it-IT" sz="3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9" name="Text Box 146"/>
          <p:cNvSpPr txBox="1">
            <a:spLocks noChangeArrowheads="1"/>
          </p:cNvSpPr>
          <p:nvPr/>
        </p:nvSpPr>
        <p:spPr bwMode="auto">
          <a:xfrm>
            <a:off x="660400" y="2571750"/>
            <a:ext cx="2987917" cy="5847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it-IT" sz="3200">
                <a:solidFill>
                  <a:schemeClr val="tx1"/>
                </a:solidFill>
                <a:latin typeface="Arial" charset="0"/>
              </a:rPr>
              <a:t>SPARC </a:t>
            </a:r>
            <a:r>
              <a:rPr lang="en-US" sz="3200">
                <a:solidFill>
                  <a:schemeClr val="tx1"/>
                </a:solidFill>
                <a:latin typeface="Arial" charset="0"/>
              </a:rPr>
              <a:t>@ LNF</a:t>
            </a:r>
            <a:endParaRPr lang="it-IT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0" name="Rectangle 153"/>
          <p:cNvSpPr>
            <a:spLocks noChangeArrowheads="1"/>
          </p:cNvSpPr>
          <p:nvPr/>
        </p:nvSpPr>
        <p:spPr bwMode="auto">
          <a:xfrm>
            <a:off x="168540" y="792540"/>
            <a:ext cx="3219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00000"/>
              </a:lnSpc>
              <a:buClr>
                <a:schemeClr val="hlink"/>
              </a:buClr>
              <a:buSzPct val="70000"/>
              <a:buFont typeface="Wingdings" charset="2"/>
              <a:buNone/>
            </a:pPr>
            <a:r>
              <a:rPr kumimoji="1" lang="en-US" altLang="ja-JP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pitchFamily="-106" charset="-128"/>
                <a:cs typeface="ＭＳ Ｐゴシック" pitchFamily="-106" charset="-128"/>
              </a:rPr>
              <a:t>Laser 800nm, 6 J,</a:t>
            </a:r>
          </a:p>
          <a:p>
            <a:pPr>
              <a:lnSpc>
                <a:spcPct val="100000"/>
              </a:lnSpc>
              <a:buClr>
                <a:schemeClr val="hlink"/>
              </a:buClr>
              <a:buSzPct val="70000"/>
              <a:buFont typeface="Wingdings" charset="2"/>
              <a:buNone/>
            </a:pPr>
            <a:r>
              <a:rPr kumimoji="1" lang="en-US" altLang="ja-JP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pitchFamily="-106" charset="-128"/>
                <a:cs typeface="ＭＳ Ｐゴシック" pitchFamily="-106" charset="-128"/>
              </a:rPr>
              <a:t>(</a:t>
            </a:r>
            <a:r>
              <a:rPr kumimoji="1" lang="en-US" altLang="ja-JP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pitchFamily="-106" charset="-128"/>
                <a:cs typeface="ＭＳ Ｐゴシック" pitchFamily="-106" charset="-128"/>
              </a:rPr>
              <a:t>Ti:Sapphire</a:t>
            </a:r>
            <a:r>
              <a:rPr kumimoji="1" lang="en-US" altLang="ja-JP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pitchFamily="-106" charset="-128"/>
                <a:cs typeface="ＭＳ Ｐゴシック" pitchFamily="-106" charset="-128"/>
              </a:rPr>
              <a:t>, 6 </a:t>
            </a:r>
            <a:r>
              <a:rPr kumimoji="1" lang="en-US" altLang="ja-JP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pitchFamily="-106" charset="-128"/>
                <a:cs typeface="ＭＳ Ｐゴシック" pitchFamily="-106" charset="-128"/>
              </a:rPr>
              <a:t>ps</a:t>
            </a:r>
            <a:r>
              <a:rPr kumimoji="1" lang="en-US" altLang="ja-JP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pitchFamily="-106" charset="-128"/>
                <a:cs typeface="ＭＳ Ｐゴシック" pitchFamily="-106" charset="-128"/>
              </a:rPr>
              <a:t>)</a:t>
            </a:r>
            <a:endParaRPr kumimoji="1"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1" name="Rectangle 155"/>
          <p:cNvSpPr>
            <a:spLocks noChangeArrowheads="1"/>
          </p:cNvSpPr>
          <p:nvPr/>
        </p:nvSpPr>
        <p:spPr bwMode="auto">
          <a:xfrm>
            <a:off x="165101" y="1438870"/>
            <a:ext cx="23473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00000"/>
              </a:lnSpc>
              <a:buClr>
                <a:schemeClr val="hlink"/>
              </a:buClr>
              <a:buSzPct val="70000"/>
              <a:buFont typeface="Wingdings" charset="2"/>
              <a:buNone/>
            </a:pPr>
            <a:r>
              <a:rPr kumimoji="1" lang="en-US" altLang="ja-JP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pitchFamily="-106" charset="-128"/>
                <a:cs typeface="ＭＳ Ｐゴシック" pitchFamily="-106" charset="-128"/>
              </a:rPr>
              <a:t>Elettroni</a:t>
            </a:r>
            <a:r>
              <a:rPr kumimoji="1" lang="en-US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pitchFamily="-106" charset="-128"/>
                <a:cs typeface="ＭＳ Ｐゴシック" pitchFamily="-106" charset="-128"/>
              </a:rPr>
              <a:t>   30-150 </a:t>
            </a:r>
            <a:r>
              <a:rPr kumimoji="1" lang="en-US" altLang="ja-JP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pitchFamily="-106" charset="-128"/>
                <a:cs typeface="ＭＳ Ｐゴシック" pitchFamily="-106" charset="-128"/>
              </a:rPr>
              <a:t>MeV</a:t>
            </a:r>
            <a:endParaRPr kumimoji="1" lang="en-US" altLang="ja-JP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ea typeface="ＭＳ Ｐゴシック" pitchFamily="-106" charset="-128"/>
              <a:cs typeface="ＭＳ Ｐゴシック" pitchFamily="-106" charset="-128"/>
            </a:endParaRPr>
          </a:p>
          <a:p>
            <a:pPr eaLnBrk="1" hangingPunct="1">
              <a:lnSpc>
                <a:spcPct val="100000"/>
              </a:lnSpc>
              <a:buClr>
                <a:schemeClr val="hlink"/>
              </a:buClr>
              <a:buSzPct val="70000"/>
              <a:buFont typeface="Wingdings" charset="2"/>
              <a:buNone/>
            </a:pPr>
            <a:r>
              <a:rPr kumimoji="1" lang="en-US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pitchFamily="-106" charset="-128"/>
                <a:cs typeface="ＭＳ Ｐゴシック" pitchFamily="-106" charset="-128"/>
              </a:rPr>
              <a:t>1 </a:t>
            </a:r>
            <a:r>
              <a:rPr kumimoji="1" lang="en-US" altLang="ja-JP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pitchFamily="-106" charset="-128"/>
                <a:cs typeface="ＭＳ Ｐゴシック" pitchFamily="-106" charset="-128"/>
              </a:rPr>
              <a:t>nC</a:t>
            </a:r>
            <a:r>
              <a:rPr kumimoji="1" lang="en-US" altLang="ja-JP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pitchFamily="-106" charset="-128"/>
                <a:cs typeface="ＭＳ Ｐゴシック" pitchFamily="-106" charset="-128"/>
              </a:rPr>
              <a:t>  Single-bunch</a:t>
            </a:r>
          </a:p>
          <a:p>
            <a:pPr eaLnBrk="1" hangingPunct="1">
              <a:lnSpc>
                <a:spcPct val="100000"/>
              </a:lnSpc>
              <a:buClr>
                <a:schemeClr val="hlink"/>
              </a:buClr>
              <a:buSzPct val="70000"/>
              <a:buFont typeface="Wingdings" charset="2"/>
              <a:buNone/>
            </a:pPr>
            <a:endParaRPr kumimoji="1" lang="en-US" altLang="ja-JP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3302000" y="792540"/>
            <a:ext cx="6268641" cy="15696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9" name="Group 82"/>
          <p:cNvGrpSpPr>
            <a:grpSpLocks/>
          </p:cNvGrpSpPr>
          <p:nvPr/>
        </p:nvGrpSpPr>
        <p:grpSpPr bwMode="auto">
          <a:xfrm rot="10800000">
            <a:off x="4787900" y="1600200"/>
            <a:ext cx="908050" cy="381000"/>
            <a:chOff x="1968" y="2832"/>
            <a:chExt cx="1152" cy="528"/>
          </a:xfrm>
        </p:grpSpPr>
        <p:sp>
          <p:nvSpPr>
            <p:cNvPr id="190" name="Arc 80"/>
            <p:cNvSpPr>
              <a:spLocks/>
            </p:cNvSpPr>
            <p:nvPr/>
          </p:nvSpPr>
          <p:spPr bwMode="auto">
            <a:xfrm>
              <a:off x="2544" y="2832"/>
              <a:ext cx="576" cy="5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Arc 81"/>
            <p:cNvSpPr>
              <a:spLocks/>
            </p:cNvSpPr>
            <p:nvPr/>
          </p:nvSpPr>
          <p:spPr bwMode="auto">
            <a:xfrm flipH="1">
              <a:off x="1968" y="2832"/>
              <a:ext cx="576" cy="5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2" name="Oval 71"/>
          <p:cNvSpPr>
            <a:spLocks noChangeArrowheads="1"/>
          </p:cNvSpPr>
          <p:nvPr/>
        </p:nvSpPr>
        <p:spPr bwMode="auto">
          <a:xfrm>
            <a:off x="4882488" y="1490662"/>
            <a:ext cx="660400" cy="152400"/>
          </a:xfrm>
          <a:prstGeom prst="ellipse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AutoShape 72"/>
          <p:cNvSpPr>
            <a:spLocks noChangeArrowheads="1"/>
          </p:cNvSpPr>
          <p:nvPr/>
        </p:nvSpPr>
        <p:spPr bwMode="auto">
          <a:xfrm rot="16200000">
            <a:off x="5869913" y="452437"/>
            <a:ext cx="914400" cy="222885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3300">
                  <a:gamma/>
                  <a:tint val="0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Line 73"/>
          <p:cNvSpPr>
            <a:spLocks noChangeShapeType="1"/>
          </p:cNvSpPr>
          <p:nvPr/>
        </p:nvSpPr>
        <p:spPr bwMode="auto">
          <a:xfrm>
            <a:off x="3962400" y="1565275"/>
            <a:ext cx="1238250" cy="0"/>
          </a:xfrm>
          <a:prstGeom prst="line">
            <a:avLst/>
          </a:prstGeom>
          <a:noFill/>
          <a:ln w="57150">
            <a:solidFill>
              <a:srgbClr val="00FF00"/>
            </a:solidFill>
            <a:miter lim="800000"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Text Box 74"/>
          <p:cNvSpPr txBox="1">
            <a:spLocks noChangeArrowheads="1"/>
          </p:cNvSpPr>
          <p:nvPr/>
        </p:nvSpPr>
        <p:spPr bwMode="auto">
          <a:xfrm>
            <a:off x="3384550" y="1066801"/>
            <a:ext cx="16729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2000">
                <a:latin typeface="Times New Roman" charset="0"/>
                <a:ea typeface="ＭＳ Ｐゴシック" pitchFamily="-106" charset="-128"/>
                <a:cs typeface="ＭＳ Ｐゴシック" pitchFamily="-106" charset="-128"/>
              </a:rPr>
              <a:t>Electron beam</a:t>
            </a:r>
          </a:p>
        </p:txBody>
      </p:sp>
      <p:sp>
        <p:nvSpPr>
          <p:cNvPr id="196" name="AutoShape 75"/>
          <p:cNvSpPr>
            <a:spLocks noChangeArrowheads="1"/>
          </p:cNvSpPr>
          <p:nvPr/>
        </p:nvSpPr>
        <p:spPr bwMode="auto">
          <a:xfrm rot="16200000">
            <a:off x="7206588" y="-414338"/>
            <a:ext cx="304800" cy="39624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accent2">
                  <a:gamma/>
                  <a:tint val="0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Text Box 76"/>
          <p:cNvSpPr txBox="1">
            <a:spLocks noChangeArrowheads="1"/>
          </p:cNvSpPr>
          <p:nvPr/>
        </p:nvSpPr>
        <p:spPr bwMode="auto">
          <a:xfrm>
            <a:off x="5047588" y="871538"/>
            <a:ext cx="1073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1800" b="1">
                <a:latin typeface="Times New Roman" charset="0"/>
                <a:ea typeface="ＭＳ Ｐゴシック" pitchFamily="-106" charset="-128"/>
                <a:cs typeface="ＭＳ Ｐゴシック" pitchFamily="-106" charset="-128"/>
              </a:rPr>
              <a:t>collision</a:t>
            </a:r>
          </a:p>
        </p:txBody>
      </p:sp>
      <p:sp>
        <p:nvSpPr>
          <p:cNvPr id="198" name="Text Box 77"/>
          <p:cNvSpPr txBox="1">
            <a:spLocks noChangeArrowheads="1"/>
          </p:cNvSpPr>
          <p:nvPr/>
        </p:nvSpPr>
        <p:spPr bwMode="auto">
          <a:xfrm>
            <a:off x="6070865" y="685800"/>
            <a:ext cx="13644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2000">
                <a:latin typeface="Times New Roman" charset="0"/>
                <a:ea typeface="ＭＳ Ｐゴシック" pitchFamily="-106" charset="-128"/>
                <a:cs typeface="ＭＳ Ｐゴシック" pitchFamily="-106" charset="-128"/>
              </a:rPr>
              <a:t>Laser pulse</a:t>
            </a:r>
          </a:p>
        </p:txBody>
      </p:sp>
      <p:sp>
        <p:nvSpPr>
          <p:cNvPr id="199" name="Text Box 78"/>
          <p:cNvSpPr txBox="1">
            <a:spLocks noChangeArrowheads="1"/>
          </p:cNvSpPr>
          <p:nvPr/>
        </p:nvSpPr>
        <p:spPr bwMode="auto">
          <a:xfrm>
            <a:off x="7950597" y="1008063"/>
            <a:ext cx="8825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defTabSz="91440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kumimoji="1" lang="en-US" altLang="ja-JP" sz="2000">
                <a:latin typeface="Times New Roman" charset="0"/>
                <a:ea typeface="ＭＳ Ｐゴシック" pitchFamily="-106" charset="-128"/>
                <a:cs typeface="ＭＳ Ｐゴシック" pitchFamily="-106" charset="-128"/>
              </a:rPr>
              <a:t>X-rays</a:t>
            </a:r>
          </a:p>
        </p:txBody>
      </p:sp>
      <p:sp>
        <p:nvSpPr>
          <p:cNvPr id="200" name="Text Box 83"/>
          <p:cNvSpPr txBox="1">
            <a:spLocks noChangeArrowheads="1"/>
          </p:cNvSpPr>
          <p:nvPr/>
        </p:nvSpPr>
        <p:spPr bwMode="auto">
          <a:xfrm>
            <a:off x="5448301" y="1981201"/>
            <a:ext cx="338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ymbol" charset="2"/>
              </a:rPr>
              <a:t>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152400"/>
            <a:ext cx="89154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Caratteristiche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salienti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57400" y="1905000"/>
            <a:ext cx="7346950" cy="3733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hangingPunct="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it-IT" dirty="0">
                <a:solidFill>
                  <a:srgbClr val="FFFFFF"/>
                </a:solidFill>
                <a:ea typeface="Arial" charset="0"/>
                <a:cs typeface="Arial" charset="0"/>
              </a:rPr>
              <a:t>Geometria</a:t>
            </a:r>
          </a:p>
          <a:p>
            <a:pPr marL="742950" lvl="1" indent="-285750" defTabSz="9144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it-IT" dirty="0">
                <a:solidFill>
                  <a:srgbClr val="FFFFFF"/>
                </a:solidFill>
                <a:ea typeface="Arial" charset="0"/>
                <a:cs typeface="Arial" charset="0"/>
              </a:rPr>
              <a:t>Dimensione sorgente: </a:t>
            </a:r>
            <a:r>
              <a:rPr lang="it-IT" dirty="0" smtClean="0">
                <a:solidFill>
                  <a:srgbClr val="FFFFFF"/>
                </a:solidFill>
                <a:ea typeface="Arial" charset="0"/>
                <a:cs typeface="Arial" charset="0"/>
              </a:rPr>
              <a:t>10-15 </a:t>
            </a:r>
            <a:r>
              <a:rPr lang="it-IT" dirty="0" smtClean="0">
                <a:solidFill>
                  <a:srgbClr val="FFFFFF"/>
                </a:solidFill>
                <a:latin typeface="Symbol" charset="2"/>
                <a:ea typeface="Symbol" charset="2"/>
                <a:cs typeface="Symbol" charset="2"/>
              </a:rPr>
              <a:t>micron</a:t>
            </a:r>
            <a:endParaRPr lang="it-IT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pPr marL="742950" lvl="1" indent="-285750" defTabSz="9144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it-IT" dirty="0">
                <a:solidFill>
                  <a:srgbClr val="FFFFFF"/>
                </a:solidFill>
                <a:ea typeface="Arial" charset="0"/>
                <a:cs typeface="Arial" charset="0"/>
              </a:rPr>
              <a:t>Divergenza:</a:t>
            </a:r>
            <a:r>
              <a:rPr lang="it-IT" dirty="0" smtClean="0">
                <a:solidFill>
                  <a:srgbClr val="FFFFFF"/>
                </a:solidFill>
                <a:ea typeface="Arial" charset="0"/>
                <a:cs typeface="Arial" charset="0"/>
              </a:rPr>
              <a:t> </a:t>
            </a:r>
            <a:r>
              <a:rPr lang="it-IT" dirty="0" err="1">
                <a:solidFill>
                  <a:srgbClr val="FFFFFF"/>
                </a:solidFill>
                <a:ea typeface="Arial" charset="0"/>
                <a:cs typeface="Arial" charset="0"/>
              </a:rPr>
              <a:t>6</a:t>
            </a:r>
            <a:r>
              <a:rPr lang="it-IT" dirty="0" smtClean="0">
                <a:solidFill>
                  <a:srgbClr val="FFFFFF"/>
                </a:solidFill>
                <a:ea typeface="Arial" charset="0"/>
                <a:cs typeface="Arial" charset="0"/>
              </a:rPr>
              <a:t> </a:t>
            </a:r>
            <a:r>
              <a:rPr lang="it-IT" dirty="0" err="1" smtClean="0">
                <a:solidFill>
                  <a:srgbClr val="FFFFFF"/>
                </a:solidFill>
                <a:ea typeface="Arial" charset="0"/>
                <a:cs typeface="Arial" charset="0"/>
              </a:rPr>
              <a:t>mrad</a:t>
            </a:r>
            <a:r>
              <a:rPr lang="it-IT" dirty="0" smtClean="0">
                <a:solidFill>
                  <a:srgbClr val="FFFFFF"/>
                </a:solidFill>
                <a:ea typeface="Arial" charset="0"/>
                <a:cs typeface="Arial" charset="0"/>
              </a:rPr>
              <a:t> (teta)</a:t>
            </a:r>
          </a:p>
          <a:p>
            <a:pPr marL="742950" lvl="1" indent="-285750" defTabSz="9144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it-IT" dirty="0">
                <a:solidFill>
                  <a:srgbClr val="FFFFFF"/>
                </a:solidFill>
                <a:ea typeface="Arial" charset="0"/>
                <a:cs typeface="Arial" charset="0"/>
              </a:rPr>
              <a:t>Distanza sorgente-detector ~ 10m</a:t>
            </a:r>
          </a:p>
          <a:p>
            <a:pPr marL="742950" lvl="1" indent="-285750" defTabSz="9144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it-IT" dirty="0">
                <a:solidFill>
                  <a:srgbClr val="FFFFFF"/>
                </a:solidFill>
                <a:ea typeface="Arial" charset="0"/>
                <a:cs typeface="Arial" charset="0"/>
              </a:rPr>
              <a:t>Dimensione dell’area illuminata: </a:t>
            </a:r>
            <a:r>
              <a:rPr lang="en-US" dirty="0">
                <a:solidFill>
                  <a:srgbClr val="FFFFFF"/>
                </a:solidFill>
                <a:ea typeface="Arial" charset="0"/>
                <a:cs typeface="Arial" charset="0"/>
              </a:rPr>
              <a:t>Ø=</a:t>
            </a:r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12cm</a:t>
            </a: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pPr marL="342900" indent="-342900" defTabSz="914400" eaLnBrk="0" hangingPunct="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it-IT" dirty="0">
                <a:solidFill>
                  <a:srgbClr val="FFFFFF"/>
                </a:solidFill>
                <a:ea typeface="Arial" charset="0"/>
                <a:cs typeface="Arial" charset="0"/>
              </a:rPr>
              <a:t>Flusso </a:t>
            </a:r>
            <a:endParaRPr lang="it-IT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pPr marL="742950" lvl="1" indent="-285750" defTabSz="9144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it-IT" dirty="0" smtClean="0">
                <a:solidFill>
                  <a:srgbClr val="FFFFFF"/>
                </a:solidFill>
                <a:ea typeface="Arial" charset="0"/>
                <a:cs typeface="Arial" charset="0"/>
              </a:rPr>
              <a:t>~10</a:t>
            </a:r>
            <a:r>
              <a:rPr lang="it-IT" baseline="300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10</a:t>
            </a:r>
            <a:r>
              <a:rPr lang="it-IT" dirty="0" smtClean="0">
                <a:solidFill>
                  <a:srgbClr val="FFFFFF"/>
                </a:solidFill>
                <a:ea typeface="Arial" charset="0"/>
                <a:cs typeface="Arial" charset="0"/>
              </a:rPr>
              <a:t> </a:t>
            </a:r>
            <a:r>
              <a:rPr lang="it-IT" dirty="0">
                <a:solidFill>
                  <a:srgbClr val="FFFFFF"/>
                </a:solidFill>
                <a:ea typeface="Arial" charset="0"/>
                <a:cs typeface="Arial" charset="0"/>
              </a:rPr>
              <a:t>fotoni/</a:t>
            </a:r>
            <a:r>
              <a:rPr lang="it-IT" dirty="0" err="1" smtClean="0">
                <a:solidFill>
                  <a:srgbClr val="FFFFFF"/>
                </a:solidFill>
                <a:ea typeface="Arial" charset="0"/>
                <a:cs typeface="Arial" charset="0"/>
              </a:rPr>
              <a:t>s</a:t>
            </a:r>
            <a:r>
              <a:rPr lang="it-IT" dirty="0" smtClean="0">
                <a:solidFill>
                  <a:srgbClr val="FFFFFF"/>
                </a:solidFill>
                <a:ea typeface="Arial" charset="0"/>
                <a:cs typeface="Arial" charset="0"/>
              </a:rPr>
              <a:t> (1.3*10</a:t>
            </a:r>
            <a:r>
              <a:rPr lang="it-IT" baseline="30000" dirty="0" smtClean="0">
                <a:solidFill>
                  <a:srgbClr val="FFFFFF"/>
                </a:solidFill>
                <a:ea typeface="Arial" charset="0"/>
                <a:cs typeface="Arial" charset="0"/>
              </a:rPr>
              <a:t>9</a:t>
            </a:r>
            <a:r>
              <a:rPr lang="it-IT" dirty="0" smtClean="0">
                <a:solidFill>
                  <a:srgbClr val="FFFFFF"/>
                </a:solidFill>
                <a:ea typeface="Arial" charset="0"/>
                <a:cs typeface="Arial" charset="0"/>
              </a:rPr>
              <a:t> per </a:t>
            </a:r>
            <a:r>
              <a:rPr lang="it-IT" dirty="0" err="1" smtClean="0">
                <a:solidFill>
                  <a:srgbClr val="FFFFFF"/>
                </a:solidFill>
                <a:ea typeface="Arial" charset="0"/>
                <a:cs typeface="Arial" charset="0"/>
              </a:rPr>
              <a:t>shot</a:t>
            </a:r>
            <a:r>
              <a:rPr lang="it-IT" dirty="0" smtClean="0">
                <a:solidFill>
                  <a:srgbClr val="FFFFFF"/>
                </a:solidFill>
                <a:ea typeface="Arial" charset="0"/>
                <a:cs typeface="Arial" charset="0"/>
              </a:rPr>
              <a:t>)</a:t>
            </a:r>
          </a:p>
          <a:p>
            <a:pPr marL="342900" indent="-342900" defTabSz="914400" eaLnBrk="0" hangingPunct="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it-IT" dirty="0">
                <a:solidFill>
                  <a:srgbClr val="FFFFFF"/>
                </a:solidFill>
                <a:ea typeface="Arial" charset="0"/>
                <a:cs typeface="Arial" charset="0"/>
              </a:rPr>
              <a:t>Struttura temporale</a:t>
            </a:r>
          </a:p>
          <a:p>
            <a:pPr marL="742950" lvl="1" indent="-285750" defTabSz="9144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it-IT" u="sng" dirty="0" err="1">
                <a:solidFill>
                  <a:srgbClr val="FFFFFF"/>
                </a:solidFill>
                <a:ea typeface="Arial" charset="0"/>
                <a:cs typeface="Arial" charset="0"/>
              </a:rPr>
              <a:t>Bunch</a:t>
            </a:r>
            <a:r>
              <a:rPr lang="it-IT" u="sng" dirty="0">
                <a:solidFill>
                  <a:srgbClr val="FFFFFF"/>
                </a:solidFill>
                <a:ea typeface="Arial" charset="0"/>
                <a:cs typeface="Arial" charset="0"/>
              </a:rPr>
              <a:t> da </a:t>
            </a:r>
            <a:r>
              <a:rPr lang="it-IT" u="sng" dirty="0" err="1">
                <a:solidFill>
                  <a:srgbClr val="FFFFFF"/>
                </a:solidFill>
                <a:ea typeface="Arial" charset="0"/>
                <a:cs typeface="Arial" charset="0"/>
              </a:rPr>
              <a:t>6</a:t>
            </a:r>
            <a:r>
              <a:rPr lang="it-IT" u="sng" dirty="0">
                <a:solidFill>
                  <a:srgbClr val="FFFFFF"/>
                </a:solidFill>
                <a:ea typeface="Arial" charset="0"/>
                <a:cs typeface="Arial" charset="0"/>
              </a:rPr>
              <a:t> ps, rep. rate 10 Hz</a:t>
            </a:r>
          </a:p>
          <a:p>
            <a:pPr marL="342900" indent="-342900" defTabSz="914400" eaLnBrk="0" hangingPunct="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it-IT" dirty="0">
                <a:solidFill>
                  <a:srgbClr val="FFFFFF"/>
                </a:solidFill>
                <a:ea typeface="Arial" charset="0"/>
                <a:cs typeface="Arial" charset="0"/>
              </a:rPr>
              <a:t>Coerenza spaziale</a:t>
            </a:r>
          </a:p>
          <a:p>
            <a:pPr marL="342900" indent="-342900" defTabSz="914400" eaLnBrk="0" hangingPunct="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it-IT" dirty="0">
                <a:solidFill>
                  <a:srgbClr val="FFFFFF"/>
                </a:solidFill>
                <a:ea typeface="Arial" charset="0"/>
                <a:cs typeface="Arial" charset="0"/>
              </a:rPr>
              <a:t>Spettro </a:t>
            </a:r>
            <a:r>
              <a:rPr lang="it-IT" dirty="0" err="1">
                <a:solidFill>
                  <a:srgbClr val="FFFFFF"/>
                </a:solidFill>
                <a:ea typeface="Arial" charset="0"/>
                <a:cs typeface="Arial" charset="0"/>
              </a:rPr>
              <a:t>quasi-monocromatico</a:t>
            </a:r>
            <a:r>
              <a:rPr lang="it-IT" dirty="0" smtClean="0">
                <a:solidFill>
                  <a:srgbClr val="FFFFFF"/>
                </a:solidFill>
                <a:ea typeface="Arial" charset="0"/>
                <a:cs typeface="Arial" charset="0"/>
              </a:rPr>
              <a:t> (FWHM </a:t>
            </a:r>
            <a:r>
              <a:rPr lang="it-IT" dirty="0" err="1" smtClean="0">
                <a:solidFill>
                  <a:srgbClr val="FFFFFF"/>
                </a:solidFill>
                <a:ea typeface="Arial" charset="0"/>
                <a:cs typeface="Arial" charset="0"/>
              </a:rPr>
              <a:t>bandwidth</a:t>
            </a:r>
            <a:r>
              <a:rPr lang="it-IT" dirty="0" smtClean="0">
                <a:solidFill>
                  <a:srgbClr val="FFFFFF"/>
                </a:solidFill>
                <a:ea typeface="Arial" charset="0"/>
                <a:cs typeface="Arial" charset="0"/>
              </a:rPr>
              <a:t> 9%) con </a:t>
            </a:r>
            <a:r>
              <a:rPr lang="it-IT" dirty="0">
                <a:solidFill>
                  <a:srgbClr val="FFFFFF"/>
                </a:solidFill>
                <a:ea typeface="Arial" charset="0"/>
                <a:cs typeface="Arial" charset="0"/>
              </a:rPr>
              <a:t>presenza di armoniche</a:t>
            </a:r>
          </a:p>
          <a:p>
            <a:pPr marL="342900" indent="-342900" defTabSz="914400" eaLnBrk="0" hangingPunct="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it-IT" dirty="0">
                <a:solidFill>
                  <a:srgbClr val="FFFFFF"/>
                </a:solidFill>
                <a:ea typeface="Arial" charset="0"/>
                <a:cs typeface="Arial" charset="0"/>
              </a:rPr>
              <a:t>Energia</a:t>
            </a:r>
            <a:r>
              <a:rPr lang="it-IT" dirty="0" smtClean="0">
                <a:solidFill>
                  <a:srgbClr val="FFFFFF"/>
                </a:solidFill>
                <a:ea typeface="Arial" charset="0"/>
                <a:cs typeface="Arial" charset="0"/>
              </a:rPr>
              <a:t> </a:t>
            </a:r>
            <a:r>
              <a:rPr lang="it-IT" dirty="0" err="1" smtClean="0">
                <a:solidFill>
                  <a:srgbClr val="FFFFFF"/>
                </a:solidFill>
                <a:ea typeface="Arial" charset="0"/>
                <a:cs typeface="Arial" charset="0"/>
              </a:rPr>
              <a:t>max</a:t>
            </a:r>
            <a:r>
              <a:rPr lang="it-IT" dirty="0" smtClean="0">
                <a:solidFill>
                  <a:srgbClr val="FFFFFF"/>
                </a:solidFill>
                <a:ea typeface="Arial" charset="0"/>
                <a:cs typeface="Arial" charset="0"/>
              </a:rPr>
              <a:t> variabile </a:t>
            </a:r>
            <a:r>
              <a:rPr lang="it-IT" dirty="0">
                <a:solidFill>
                  <a:srgbClr val="FFFFFF"/>
                </a:solidFill>
                <a:ea typeface="Arial" charset="0"/>
                <a:cs typeface="Arial" charset="0"/>
              </a:rPr>
              <a:t>fra 20 e </a:t>
            </a:r>
            <a:r>
              <a:rPr lang="it-IT" dirty="0" smtClean="0">
                <a:solidFill>
                  <a:srgbClr val="FFFFFF"/>
                </a:solidFill>
                <a:ea typeface="Arial" charset="0"/>
                <a:cs typeface="Arial" charset="0"/>
              </a:rPr>
              <a:t>800keV</a:t>
            </a:r>
          </a:p>
          <a:p>
            <a:pPr marL="342900" indent="-342900" defTabSz="914400" eaLnBrk="0" hangingPunct="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it-IT" sz="2800" u="sng" dirty="0" smtClean="0">
                <a:solidFill>
                  <a:srgbClr val="FFFFFF"/>
                </a:solidFill>
                <a:ea typeface="Arial" charset="0"/>
                <a:cs typeface="Arial" charset="0"/>
              </a:rPr>
              <a:t>Primi fotoni </a:t>
            </a:r>
            <a:r>
              <a:rPr lang="it-IT" sz="2800" u="sng" dirty="0" err="1" smtClean="0">
                <a:solidFill>
                  <a:srgbClr val="FFFFFF"/>
                </a:solidFill>
                <a:ea typeface="Arial" charset="0"/>
                <a:cs typeface="Arial" charset="0"/>
              </a:rPr>
              <a:t>X</a:t>
            </a:r>
            <a:r>
              <a:rPr lang="it-IT" sz="2800" u="sng" dirty="0" smtClean="0">
                <a:solidFill>
                  <a:srgbClr val="FFFFFF"/>
                </a:solidFill>
                <a:ea typeface="Arial" charset="0"/>
                <a:cs typeface="Arial" charset="0"/>
              </a:rPr>
              <a:t> AUTUNNO (ottobre) 2011</a:t>
            </a:r>
            <a:endParaRPr lang="it-IT" sz="2800" u="sng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16200000">
            <a:off x="4562475" y="-1831974"/>
            <a:ext cx="533400" cy="602615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accent2">
                  <a:gamma/>
                  <a:tint val="0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733550" y="1066801"/>
            <a:ext cx="247650" cy="228600"/>
          </a:xfrm>
          <a:prstGeom prst="irregularSeal2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7924800" y="914401"/>
            <a:ext cx="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007350" y="1066802"/>
            <a:ext cx="6735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12 </a:t>
            </a:r>
            <a:r>
              <a:rPr lang="en-US" sz="1400" dirty="0">
                <a:solidFill>
                  <a:srgbClr val="FFFFFF"/>
                </a:solidFill>
              </a:rPr>
              <a:t>cm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898650" y="1524001"/>
            <a:ext cx="61087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535092" y="1600202"/>
            <a:ext cx="5838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10 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5592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STATO DELLA SORGENTE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(info </a:t>
            </a:r>
            <a:r>
              <a:rPr lang="en-US" dirty="0" err="1" smtClean="0">
                <a:solidFill>
                  <a:schemeClr val="bg1"/>
                </a:solidFill>
              </a:rPr>
              <a:t>da</a:t>
            </a:r>
            <a:r>
              <a:rPr lang="en-US" dirty="0" smtClean="0">
                <a:solidFill>
                  <a:schemeClr val="bg1"/>
                </a:solidFill>
              </a:rPr>
              <a:t> LNF)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71600" y="990600"/>
            <a:ext cx="7346950" cy="3733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hangingPunct="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it-IT" dirty="0" smtClean="0">
                <a:solidFill>
                  <a:srgbClr val="FFFFFF"/>
                </a:solidFill>
                <a:ea typeface="Arial" charset="0"/>
                <a:cs typeface="Arial" charset="0"/>
              </a:rPr>
              <a:t>LINEA ELETTRONI</a:t>
            </a:r>
          </a:p>
          <a:p>
            <a:pPr marL="742950" lvl="1" indent="-285750" defTabSz="9144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dirty="0" err="1" smtClean="0">
                <a:solidFill>
                  <a:srgbClr val="FFFFFF"/>
                </a:solidFill>
                <a:ea typeface="Arial" charset="0"/>
                <a:cs typeface="Arial" charset="0"/>
              </a:rPr>
              <a:t>Magneti</a:t>
            </a:r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 (</a:t>
            </a:r>
            <a:r>
              <a:rPr lang="en-US" dirty="0" err="1" smtClean="0">
                <a:solidFill>
                  <a:srgbClr val="FFFFFF"/>
                </a:solidFill>
                <a:ea typeface="Arial" charset="0"/>
                <a:cs typeface="Arial" charset="0"/>
              </a:rPr>
              <a:t>dipoli</a:t>
            </a:r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Arial" charset="0"/>
                <a:cs typeface="Arial" charset="0"/>
              </a:rPr>
              <a:t>e</a:t>
            </a:r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Arial" charset="0"/>
                <a:cs typeface="Arial" charset="0"/>
              </a:rPr>
              <a:t>quadrupoli</a:t>
            </a:r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Arial" charset="0"/>
                <a:cs typeface="Arial" charset="0"/>
              </a:rPr>
              <a:t>dovrebbero</a:t>
            </a:r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Arial" charset="0"/>
                <a:cs typeface="Arial" charset="0"/>
              </a:rPr>
              <a:t>arrivare</a:t>
            </a:r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Arial" charset="0"/>
                <a:cs typeface="Arial" charset="0"/>
              </a:rPr>
              <a:t>entro</a:t>
            </a:r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 fine </a:t>
            </a:r>
            <a:r>
              <a:rPr lang="en-US" dirty="0" err="1" smtClean="0">
                <a:solidFill>
                  <a:srgbClr val="FFFFFF"/>
                </a:solidFill>
                <a:ea typeface="Arial" charset="0"/>
                <a:cs typeface="Arial" charset="0"/>
              </a:rPr>
              <a:t>luglio</a:t>
            </a:r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, </a:t>
            </a:r>
            <a:r>
              <a:rPr lang="en-US" dirty="0" err="1" smtClean="0">
                <a:solidFill>
                  <a:srgbClr val="FFFFFF"/>
                </a:solidFill>
                <a:ea typeface="Arial" charset="0"/>
                <a:cs typeface="Arial" charset="0"/>
              </a:rPr>
              <a:t>pronti</a:t>
            </a:r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 per </a:t>
            </a:r>
            <a:r>
              <a:rPr lang="en-US" dirty="0" err="1" smtClean="0">
                <a:solidFill>
                  <a:srgbClr val="FFFFFF"/>
                </a:solidFill>
                <a:ea typeface="Arial" charset="0"/>
                <a:cs typeface="Arial" charset="0"/>
              </a:rPr>
              <a:t>essere</a:t>
            </a:r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Arial" charset="0"/>
                <a:cs typeface="Arial" charset="0"/>
              </a:rPr>
              <a:t>montati</a:t>
            </a:r>
            <a:r>
              <a:rPr lang="en-US" dirty="0" smtClean="0">
                <a:solidFill>
                  <a:srgbClr val="FFFFFF"/>
                </a:solidFill>
                <a:ea typeface="Arial" charset="0"/>
                <a:cs typeface="Arial" charset="0"/>
              </a:rPr>
              <a:t>)</a:t>
            </a:r>
          </a:p>
          <a:p>
            <a:pPr marL="742950" lvl="1" indent="-285750" defTabSz="9144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endParaRPr lang="it-IT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pPr marL="285750" indent="-285750" defTabSz="9144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it-IT" dirty="0" smtClean="0">
                <a:solidFill>
                  <a:srgbClr val="FFFFFF"/>
                </a:solidFill>
                <a:ea typeface="Arial" charset="0"/>
                <a:cs typeface="Arial" charset="0"/>
              </a:rPr>
              <a:t>LINEA LASER</a:t>
            </a:r>
          </a:p>
          <a:p>
            <a:pPr marL="800100" lvl="1" indent="-342900" defTabSz="914400" eaLnBrk="0" hangingPunct="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it-IT" dirty="0" smtClean="0">
                <a:solidFill>
                  <a:srgbClr val="FFFFFF"/>
                </a:solidFill>
                <a:ea typeface="Arial" charset="0"/>
                <a:cs typeface="Arial" charset="0"/>
              </a:rPr>
              <a:t>Componenti acquisiti</a:t>
            </a:r>
          </a:p>
          <a:p>
            <a:pPr marL="800100" lvl="1" indent="-342900" defTabSz="914400" eaLnBrk="0" hangingPunct="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endParaRPr lang="it-IT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pPr marL="342900" indent="-342900" defTabSz="914400" eaLnBrk="0" hangingPunct="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it-IT" dirty="0" smtClean="0">
                <a:solidFill>
                  <a:srgbClr val="FFFFFF"/>
                </a:solidFill>
                <a:ea typeface="Arial" charset="0"/>
                <a:cs typeface="Arial" charset="0"/>
              </a:rPr>
              <a:t>CAMERA </a:t>
            </a:r>
            <a:r>
              <a:rPr lang="it-IT" dirty="0" err="1" smtClean="0">
                <a:solidFill>
                  <a:srgbClr val="FFFFFF"/>
                </a:solidFill>
                <a:ea typeface="Arial" charset="0"/>
                <a:cs typeface="Arial" charset="0"/>
              </a:rPr>
              <a:t>DI</a:t>
            </a:r>
            <a:r>
              <a:rPr lang="it-IT" dirty="0" smtClean="0">
                <a:solidFill>
                  <a:srgbClr val="FFFFFF"/>
                </a:solidFill>
                <a:ea typeface="Arial" charset="0"/>
                <a:cs typeface="Arial" charset="0"/>
              </a:rPr>
              <a:t> INTERAZIONE </a:t>
            </a:r>
          </a:p>
          <a:p>
            <a:pPr marL="800100" lvl="1" indent="-342900" defTabSz="914400" eaLnBrk="0" hangingPunct="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it-IT" dirty="0" smtClean="0">
                <a:solidFill>
                  <a:srgbClr val="FFFFFF"/>
                </a:solidFill>
                <a:ea typeface="Arial" charset="0"/>
                <a:cs typeface="Arial" charset="0"/>
              </a:rPr>
              <a:t>A CURA DEL GRUPPO MILANESE </a:t>
            </a:r>
            <a:r>
              <a:rPr lang="it-IT" dirty="0" err="1" smtClean="0">
                <a:solidFill>
                  <a:srgbClr val="FFFFFF"/>
                </a:solidFill>
                <a:ea typeface="Arial" charset="0"/>
                <a:cs typeface="Arial" charset="0"/>
              </a:rPr>
              <a:t>DI</a:t>
            </a:r>
            <a:r>
              <a:rPr lang="it-IT" dirty="0" smtClean="0">
                <a:solidFill>
                  <a:srgbClr val="FFFFFF"/>
                </a:solidFill>
                <a:ea typeface="Arial" charset="0"/>
                <a:cs typeface="Arial" charset="0"/>
              </a:rPr>
              <a:t> PLASMONX</a:t>
            </a:r>
          </a:p>
          <a:p>
            <a:pPr marL="800100" lvl="1" indent="-342900" defTabSz="914400" eaLnBrk="0" hangingPunct="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endParaRPr lang="it-IT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pPr marL="342900" indent="-342900" defTabSz="914400" eaLnBrk="0" hangingPunct="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it-IT" dirty="0" smtClean="0">
                <a:solidFill>
                  <a:srgbClr val="FFFFFF"/>
                </a:solidFill>
                <a:ea typeface="Arial" charset="0"/>
                <a:cs typeface="Arial" charset="0"/>
              </a:rPr>
              <a:t>ALLESTIMENTO POSSIBILE TRA LUGLIO E SETTEMBRE 2011</a:t>
            </a:r>
          </a:p>
          <a:p>
            <a:pPr marL="342900" indent="-342900" defTabSz="914400" eaLnBrk="0" hangingPunct="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endParaRPr lang="it-IT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pPr marL="342900" indent="-342900" defTabSz="914400" eaLnBrk="0" hangingPunct="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endParaRPr lang="it-IT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559276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Attività</a:t>
            </a:r>
            <a:r>
              <a:rPr lang="en-US" dirty="0" smtClean="0">
                <a:solidFill>
                  <a:schemeClr val="bg1"/>
                </a:solidFill>
              </a:rPr>
              <a:t> BEATS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71600" y="990600"/>
            <a:ext cx="75438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hangingPunct="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it-IT" dirty="0" smtClean="0">
                <a:solidFill>
                  <a:srgbClr val="FFFFFF"/>
                </a:solidFill>
                <a:ea typeface="Arial" charset="0"/>
                <a:cs typeface="Arial" charset="0"/>
              </a:rPr>
              <a:t>CARATTERIZZAZIONE DELLA STRUMENTAZIONE </a:t>
            </a:r>
          </a:p>
          <a:p>
            <a:pPr marL="742950" lvl="1" indent="-285750" defTabSz="9144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endParaRPr lang="it-IT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pPr marL="285750" indent="-285750" defTabSz="914400" eaLnBrk="0" hangingPunct="0">
              <a:lnSpc>
                <a:spcPct val="90000"/>
              </a:lnSpc>
              <a:spcBef>
                <a:spcPts val="7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it-IT" dirty="0" smtClean="0">
                <a:solidFill>
                  <a:srgbClr val="FFFFFF"/>
                </a:solidFill>
                <a:ea typeface="Arial" charset="0"/>
                <a:cs typeface="Arial" charset="0"/>
              </a:rPr>
              <a:t>SVILUPPO </a:t>
            </a:r>
            <a:r>
              <a:rPr lang="it-IT" dirty="0" err="1" smtClean="0">
                <a:solidFill>
                  <a:srgbClr val="FFFFFF"/>
                </a:solidFill>
                <a:ea typeface="Arial" charset="0"/>
                <a:cs typeface="Arial" charset="0"/>
              </a:rPr>
              <a:t>DI</a:t>
            </a:r>
            <a:r>
              <a:rPr lang="it-IT" dirty="0" smtClean="0">
                <a:solidFill>
                  <a:srgbClr val="FFFFFF"/>
                </a:solidFill>
                <a:ea typeface="Arial" charset="0"/>
                <a:cs typeface="Arial" charset="0"/>
              </a:rPr>
              <a:t> SISTEMI INDIPENDENTI PER LA MISURA </a:t>
            </a:r>
            <a:r>
              <a:rPr lang="it-IT" dirty="0" err="1" smtClean="0">
                <a:solidFill>
                  <a:srgbClr val="FFFFFF"/>
                </a:solidFill>
                <a:ea typeface="Arial" charset="0"/>
                <a:cs typeface="Arial" charset="0"/>
              </a:rPr>
              <a:t>DI</a:t>
            </a:r>
            <a:r>
              <a:rPr lang="it-IT" dirty="0" smtClean="0">
                <a:solidFill>
                  <a:srgbClr val="FFFFFF"/>
                </a:solidFill>
                <a:ea typeface="Arial" charset="0"/>
                <a:cs typeface="Arial" charset="0"/>
              </a:rPr>
              <a:t> FLUSSO</a:t>
            </a:r>
          </a:p>
          <a:p>
            <a:pPr marL="800100" lvl="1" indent="-342900" defTabSz="914400" eaLnBrk="0" hangingPunct="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endParaRPr lang="it-IT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pPr marL="342900" indent="-342900" defTabSz="914400" eaLnBrk="0" hangingPunct="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it-IT" dirty="0" smtClean="0">
                <a:solidFill>
                  <a:srgbClr val="FFFFFF"/>
                </a:solidFill>
                <a:ea typeface="Arial" charset="0"/>
                <a:cs typeface="Arial" charset="0"/>
              </a:rPr>
              <a:t>SVILUPPO </a:t>
            </a:r>
            <a:r>
              <a:rPr lang="it-IT" dirty="0" err="1" smtClean="0">
                <a:solidFill>
                  <a:srgbClr val="FFFFFF"/>
                </a:solidFill>
                <a:ea typeface="Arial" charset="0"/>
                <a:cs typeface="Arial" charset="0"/>
              </a:rPr>
              <a:t>DI</a:t>
            </a:r>
            <a:r>
              <a:rPr lang="it-IT" dirty="0" smtClean="0">
                <a:solidFill>
                  <a:srgbClr val="FFFFFF"/>
                </a:solidFill>
                <a:ea typeface="Arial" charset="0"/>
                <a:cs typeface="Arial" charset="0"/>
              </a:rPr>
              <a:t> SISTEMI PER LA SPETTROMETRIA</a:t>
            </a:r>
          </a:p>
          <a:p>
            <a:pPr marL="800100" lvl="1" indent="-342900" defTabSz="914400" eaLnBrk="0" hangingPunct="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endParaRPr lang="it-IT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pPr marL="342900" indent="-342900" defTabSz="914400" eaLnBrk="0" hangingPunct="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it-IT" dirty="0" smtClean="0">
                <a:solidFill>
                  <a:srgbClr val="FFFFFF"/>
                </a:solidFill>
                <a:ea typeface="Arial" charset="0"/>
                <a:cs typeface="Arial" charset="0"/>
              </a:rPr>
              <a:t>PERFEZIONAMENTO </a:t>
            </a:r>
            <a:r>
              <a:rPr lang="it-IT" dirty="0" err="1" smtClean="0">
                <a:solidFill>
                  <a:srgbClr val="FFFFFF"/>
                </a:solidFill>
                <a:ea typeface="Arial" charset="0"/>
                <a:cs typeface="Arial" charset="0"/>
              </a:rPr>
              <a:t>DI</a:t>
            </a:r>
            <a:r>
              <a:rPr lang="it-IT" dirty="0" smtClean="0">
                <a:solidFill>
                  <a:srgbClr val="FFFFFF"/>
                </a:solidFill>
                <a:ea typeface="Arial" charset="0"/>
                <a:cs typeface="Arial" charset="0"/>
              </a:rPr>
              <a:t> MODALITA’ </a:t>
            </a:r>
            <a:r>
              <a:rPr lang="it-IT" dirty="0" err="1" smtClean="0">
                <a:solidFill>
                  <a:srgbClr val="FFFFFF"/>
                </a:solidFill>
                <a:ea typeface="Arial" charset="0"/>
                <a:cs typeface="Arial" charset="0"/>
              </a:rPr>
              <a:t>DI</a:t>
            </a:r>
            <a:r>
              <a:rPr lang="it-IT" dirty="0" smtClean="0">
                <a:solidFill>
                  <a:srgbClr val="FFFFFF"/>
                </a:solidFill>
                <a:ea typeface="Arial" charset="0"/>
                <a:cs typeface="Arial" charset="0"/>
              </a:rPr>
              <a:t> IMAGING CON CONTRASTO </a:t>
            </a:r>
            <a:r>
              <a:rPr lang="it-IT" dirty="0" err="1" smtClean="0">
                <a:solidFill>
                  <a:srgbClr val="FFFFFF"/>
                </a:solidFill>
                <a:ea typeface="Arial" charset="0"/>
                <a:cs typeface="Arial" charset="0"/>
              </a:rPr>
              <a:t>DI</a:t>
            </a:r>
            <a:r>
              <a:rPr lang="it-IT" dirty="0" smtClean="0">
                <a:solidFill>
                  <a:srgbClr val="FFFFFF"/>
                </a:solidFill>
                <a:ea typeface="Arial" charset="0"/>
                <a:cs typeface="Arial" charset="0"/>
              </a:rPr>
              <a:t> FASE</a:t>
            </a:r>
          </a:p>
          <a:p>
            <a:pPr marL="342900" indent="-342900" defTabSz="914400" eaLnBrk="0" hangingPunct="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endParaRPr lang="it-IT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pPr marL="342900" indent="-342900" defTabSz="914400" eaLnBrk="0" hangingPunct="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it-IT" dirty="0" smtClean="0">
                <a:solidFill>
                  <a:srgbClr val="FFFFFF"/>
                </a:solidFill>
                <a:ea typeface="Arial" charset="0"/>
                <a:cs typeface="Arial" charset="0"/>
              </a:rPr>
              <a:t>ALCUNI DEI SUDDETTI SISTEMI SONO STATI VERIFICATI CON SUCCESSO PRESSO LA SORGENTE THOMSON </a:t>
            </a:r>
            <a:r>
              <a:rPr lang="it-IT" dirty="0" err="1" smtClean="0">
                <a:solidFill>
                  <a:srgbClr val="FFFFFF"/>
                </a:solidFill>
                <a:ea typeface="Arial" charset="0"/>
                <a:cs typeface="Arial" charset="0"/>
              </a:rPr>
              <a:t>DI</a:t>
            </a:r>
            <a:r>
              <a:rPr lang="it-IT" dirty="0" smtClean="0">
                <a:solidFill>
                  <a:srgbClr val="FFFFFF"/>
                </a:solidFill>
                <a:ea typeface="Arial" charset="0"/>
                <a:cs typeface="Arial" charset="0"/>
              </a:rPr>
              <a:t> ATF (SCCELERATOR TEST FACILITY) PRESSO IL BROOKHAVEN NATIONAL LABORATORY </a:t>
            </a:r>
          </a:p>
          <a:p>
            <a:pPr marL="342900" indent="-342900" defTabSz="914400" eaLnBrk="0" hangingPunct="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endParaRPr lang="it-IT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  <a:p>
            <a:pPr marL="342900" indent="-342900" defTabSz="914400" eaLnBrk="0" hangingPunct="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endParaRPr lang="it-IT" dirty="0" smtClean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559276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Attività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primi</a:t>
            </a:r>
            <a:r>
              <a:rPr lang="en-US" dirty="0" smtClean="0">
                <a:solidFill>
                  <a:schemeClr val="bg1"/>
                </a:solidFill>
              </a:rPr>
              <a:t> 6 </a:t>
            </a:r>
            <a:r>
              <a:rPr lang="en-US" dirty="0" err="1" smtClean="0">
                <a:solidFill>
                  <a:schemeClr val="bg1"/>
                </a:solidFill>
              </a:rPr>
              <a:t>mesi</a:t>
            </a:r>
            <a:r>
              <a:rPr lang="en-US" dirty="0" smtClean="0">
                <a:solidFill>
                  <a:schemeClr val="bg1"/>
                </a:solidFill>
              </a:rPr>
              <a:t> con </a:t>
            </a:r>
            <a:r>
              <a:rPr lang="en-US" dirty="0" err="1" smtClean="0">
                <a:solidFill>
                  <a:schemeClr val="bg1"/>
                </a:solidFill>
              </a:rPr>
              <a:t>coinvolgimento</a:t>
            </a:r>
            <a:r>
              <a:rPr lang="en-US" dirty="0" smtClean="0">
                <a:solidFill>
                  <a:schemeClr val="bg1"/>
                </a:solidFill>
              </a:rPr>
              <a:t> del </a:t>
            </a:r>
            <a:r>
              <a:rPr lang="en-US" dirty="0" err="1" smtClean="0">
                <a:solidFill>
                  <a:schemeClr val="bg1"/>
                </a:solidFill>
              </a:rPr>
              <a:t>gruppo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</a:t>
            </a:r>
            <a:r>
              <a:rPr lang="en-US" dirty="0" smtClean="0">
                <a:solidFill>
                  <a:schemeClr val="bg1"/>
                </a:solidFill>
              </a:rPr>
              <a:t> Pisa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3798</TotalTime>
  <Words>475</Words>
  <Application>Microsoft Macintosh PowerPoint</Application>
  <PresentationFormat>A4 Paper (210x297 mm)</PresentationFormat>
  <Paragraphs>147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BEATS 2</vt:lpstr>
      <vt:lpstr>PowerPoint Presentation</vt:lpstr>
      <vt:lpstr>Sorgente Thomson a Frascati</vt:lpstr>
      <vt:lpstr>Caratteristiche salienti</vt:lpstr>
      <vt:lpstr>STATO DELLA SORGENTE (info da LNF)</vt:lpstr>
      <vt:lpstr>PowerPoint Presentation</vt:lpstr>
      <vt:lpstr>Attività BEATS</vt:lpstr>
      <vt:lpstr>PowerPoint Presentation</vt:lpstr>
      <vt:lpstr>Attività dei primi 6 mesi con coinvolgimento del gruppo di Pisa</vt:lpstr>
      <vt:lpstr>PROGETTAZIONE LINEA X</vt:lpstr>
      <vt:lpstr>PERFEZIONAMENTO DEI SISTEMI PER LA MISURA DI FLUSSO</vt:lpstr>
      <vt:lpstr>Messa a punto del sistema per la CT</vt:lpstr>
      <vt:lpstr>PERSONE per l’anno prossimo</vt:lpstr>
      <vt:lpstr>SOLDI 2012 (INDICATIVO)</vt:lpstr>
    </vt:vector>
  </TitlesOfParts>
  <Company>Xxxxxxxxx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BEATS</dc:title>
  <dc:creator>Xxxxx Xxxxxx</dc:creator>
  <cp:lastModifiedBy>maria giuseppina bisogni</cp:lastModifiedBy>
  <cp:revision>101</cp:revision>
  <cp:lastPrinted>2009-07-13T16:26:05Z</cp:lastPrinted>
  <dcterms:created xsi:type="dcterms:W3CDTF">2011-06-13T10:59:09Z</dcterms:created>
  <dcterms:modified xsi:type="dcterms:W3CDTF">2011-06-14T11:41:37Z</dcterms:modified>
</cp:coreProperties>
</file>