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22"/>
  </p:notesMasterIdLst>
  <p:sldIdLst>
    <p:sldId id="258" r:id="rId4"/>
    <p:sldId id="269" r:id="rId5"/>
    <p:sldId id="274" r:id="rId6"/>
    <p:sldId id="260" r:id="rId7"/>
    <p:sldId id="310" r:id="rId8"/>
    <p:sldId id="270" r:id="rId9"/>
    <p:sldId id="279" r:id="rId10"/>
    <p:sldId id="280" r:id="rId11"/>
    <p:sldId id="312" r:id="rId12"/>
    <p:sldId id="330" r:id="rId13"/>
    <p:sldId id="329" r:id="rId14"/>
    <p:sldId id="311" r:id="rId15"/>
    <p:sldId id="325" r:id="rId16"/>
    <p:sldId id="313" r:id="rId17"/>
    <p:sldId id="272" r:id="rId18"/>
    <p:sldId id="328" r:id="rId19"/>
    <p:sldId id="324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93" autoAdjust="0"/>
  </p:normalViewPr>
  <p:slideViewPr>
    <p:cSldViewPr snapToGrid="0" snapToObjects="1">
      <p:cViewPr varScale="1">
        <p:scale>
          <a:sx n="127" d="100"/>
          <a:sy n="127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741B8-6032-D749-839E-297EA2E10BC3}" type="datetimeFigureOut">
              <a:rPr lang="en-US" smtClean="0"/>
              <a:t>6/14/11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771C-2D17-944E-BCB3-79D3D40C5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59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F0A9CC-BEE0-FA48-B1AC-8FA344A4E82C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7DAE9-B78B-C549-AE5B-1494E045EC62}" type="slidenum">
              <a:rPr lang="en-US"/>
              <a:pPr/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0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7594E5-7CCC-0746-A6F2-3F3D86238596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8B724-EA35-104D-B896-01C51A66FB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2DEC6-EFB1-804C-B8C7-8C8BB8F356D9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AA8B3-F4FF-A643-88D6-2B76BC9F9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2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F0A9CC-BEE0-FA48-B1AC-8FA344A4E82C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7DAE9-B78B-C549-AE5B-1494E045EC62}" type="slidenum">
              <a:rPr lang="en-US"/>
              <a:pPr/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3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98536-D8AF-B340-B7F1-B187383C4BD5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D776A-3CA2-304C-B124-C5B1ABF30A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E2339-A6B4-144D-854A-F7B87D994648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4C68-65CE-3C4F-BFE0-AFDAACCA4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85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458D4-69CC-E647-931C-F8AC79809418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B0C3-D039-C646-AF69-ADC9295BE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64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0E473-8546-4D4B-B5B0-12E316D75A28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008BE-274B-E34C-8876-BEBBA4932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4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105A0-2F25-4E4E-BAD2-F52555B52F80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50C29-1F71-5441-9CD5-917B1D488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0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D3F5A-D712-EE43-82A9-2E056AED8082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9CF1A-9241-A443-803A-75835A371D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79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8E580-FB2E-C44B-93AC-6CA8C88B2A1E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CB654-92B0-A74A-8D0E-161D8BAA7BB1}" type="slidenum">
              <a:rPr lang="en-US"/>
              <a:pPr/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6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98536-D8AF-B340-B7F1-B187383C4BD5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D776A-3CA2-304C-B124-C5B1ABF30A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35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5D5FF-3AA1-864B-AE86-3812BB1F5148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1287-D2F4-F04A-8716-AB5DB53FC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61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7594E5-7CCC-0746-A6F2-3F3D86238596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8B724-EA35-104D-B896-01C51A66FB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71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2DEC6-EFB1-804C-B8C7-8C8BB8F356D9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AA8B3-F4FF-A643-88D6-2B76BC9F9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61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055B-423A-F142-8D9C-C38A7254E485}" type="datetime1">
              <a:rPr lang="en-US"/>
              <a:pPr>
                <a:defRPr/>
              </a:pPr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5AA9-E292-DF45-9A43-8CA726935A5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02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B04F-61CF-4C44-A836-0548D39884FB}" type="datetime1">
              <a:rPr lang="en-US"/>
              <a:pPr>
                <a:defRPr/>
              </a:pPr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9563-4A75-764A-9628-92261C96A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35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DBAE-05A0-1B4C-A473-7C39A7391C6E}" type="datetime1">
              <a:rPr lang="en-US"/>
              <a:pPr>
                <a:defRPr/>
              </a:pPr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D831-A7BC-2648-8AC5-79394B95B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54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8428-5A03-BD40-9880-7BBEC8A700B1}" type="datetime1">
              <a:rPr lang="en-US"/>
              <a:pPr>
                <a:defRPr/>
              </a:pPr>
              <a:t>6/14/11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EB2C3-3D08-CB40-BAD1-910B6FC1F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40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A210-FF5E-CC42-8AAF-D2EBD704696F}" type="datetime1">
              <a:rPr lang="en-US"/>
              <a:pPr>
                <a:defRPr/>
              </a:pPr>
              <a:t>6/14/11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BA56-D18F-E840-9660-2BA93B30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6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FC21-3373-0540-853D-DEBB9B69BF21}" type="datetime1">
              <a:rPr lang="en-US"/>
              <a:pPr>
                <a:defRPr/>
              </a:pPr>
              <a:t>6/14/11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0DAFB-3184-FE48-AECA-26961603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2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6334-434B-B94C-AB2F-03976757CF8D}" type="datetime1">
              <a:rPr lang="en-US"/>
              <a:pPr>
                <a:defRPr/>
              </a:pPr>
              <a:t>6/14/11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4E99-2BE8-1F41-BB02-ED35A1F95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7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E2339-A6B4-144D-854A-F7B87D994648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4C68-65CE-3C4F-BFE0-AFDAACCA4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52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0E59-245F-D242-B76F-6F6126C9C27A}" type="datetime1">
              <a:rPr lang="en-US"/>
              <a:pPr>
                <a:defRPr/>
              </a:pPr>
              <a:t>6/14/11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F3D6-1279-F748-84CE-030A4ABB0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3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6915-C0BF-BC43-B6F5-7243D0F8B44C}" type="datetime1">
              <a:rPr lang="en-US"/>
              <a:pPr>
                <a:defRPr/>
              </a:pPr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7776-AD43-E447-A42D-FB44B72AE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3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4B86-693B-A241-A88B-8099890D84FE}" type="datetime1">
              <a:rPr lang="en-US"/>
              <a:pPr>
                <a:defRPr/>
              </a:pPr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CE34-DABE-B14C-8289-77BCC84AE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6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458D4-69CC-E647-931C-F8AC79809418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B0C3-D039-C646-AF69-ADC9295BE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8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0E473-8546-4D4B-B5B0-12E316D75A28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008BE-274B-E34C-8876-BEBBA4932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105A0-2F25-4E4E-BAD2-F52555B52F80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50C29-1F71-5441-9CD5-917B1D488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D3F5A-D712-EE43-82A9-2E056AED8082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9CF1A-9241-A443-803A-75835A371D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9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8E580-FB2E-C44B-93AC-6CA8C88B2A1E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CB654-92B0-A74A-8D0E-161D8BAA7BB1}" type="slidenum">
              <a:rPr lang="en-US"/>
              <a:pPr/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5D5FF-3AA1-864B-AE86-3812BB1F5148}" type="datetime1">
              <a:rPr lang="en-US"/>
              <a:pPr/>
              <a:t>6/14/11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1287-D2F4-F04A-8716-AB5DB53FC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7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20963D-3EAF-F143-ADF8-CAA75956051F}" type="datetime1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6/14/11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i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ED5B89-F589-3C41-BE54-834E65CA3C2C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1859C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20963D-3EAF-F143-ADF8-CAA75956051F}" type="datetime1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6/14/11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i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ED5B89-F589-3C41-BE54-834E65CA3C2C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1859C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CB0B4-002F-444F-9C75-1DC8AADCE829}" type="datetime1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6/14/11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i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7713CD-8F7B-A84C-BACC-711760995A4C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3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1859C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31859C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jpeg"/><Relationship Id="rId8" Type="http://schemas.openxmlformats.org/officeDocument/2006/relationships/image" Target="../media/image58.png"/><Relationship Id="rId9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638" y="2463800"/>
            <a:ext cx="7772400" cy="1755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latin typeface="Calibri" charset="0"/>
                <a:ea typeface="ＭＳ Ｐゴシック" charset="0"/>
                <a:cs typeface="ＭＳ Ｐゴシック" charset="0"/>
              </a:rPr>
              <a:t>SEVEN</a:t>
            </a:r>
            <a:br>
              <a:rPr lang="en-US" sz="54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i="1" dirty="0" err="1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  <a:t>Sviluppo</a:t>
            </a:r>
            <a:r>
              <a:rPr lang="en-US" sz="4000" i="1" dirty="0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sz="4000" i="1" dirty="0" smtClean="0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  <a:t>detector </a:t>
            </a:r>
            <a:r>
              <a:rPr lang="en-US" sz="4000" i="1" dirty="0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i="1" dirty="0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i="1" dirty="0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  <a:t>per </a:t>
            </a:r>
            <a:r>
              <a:rPr lang="en-US" sz="4000" i="1" dirty="0" err="1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  <a:t>risonanza</a:t>
            </a:r>
            <a:r>
              <a:rPr lang="en-US" sz="4000" i="1" dirty="0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i="1" dirty="0" err="1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  <a:t>magnetica</a:t>
            </a:r>
            <a:r>
              <a:rPr lang="en-US" sz="4000" i="1" dirty="0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  <a:t> a 7T</a:t>
            </a:r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>
          <a:xfrm>
            <a:off x="1341438" y="4551363"/>
            <a:ext cx="6400800" cy="1752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Alessandra Retico 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INFN - Sezione di Pisa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1354138" y="6189663"/>
            <a:ext cx="637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i="1" dirty="0">
                <a:solidFill>
                  <a:srgbClr val="9FB8CD"/>
                </a:solidFill>
                <a:cs typeface="Arial" charset="0"/>
              </a:rPr>
              <a:t>Pisa, </a:t>
            </a:r>
            <a:r>
              <a:rPr lang="en-US" sz="1800" i="1" dirty="0" smtClean="0">
                <a:solidFill>
                  <a:srgbClr val="9FB8CD"/>
                </a:solidFill>
                <a:cs typeface="Arial" charset="0"/>
              </a:rPr>
              <a:t>14 </a:t>
            </a:r>
            <a:r>
              <a:rPr lang="en-US" sz="1800" i="1" dirty="0" err="1">
                <a:solidFill>
                  <a:srgbClr val="9FB8CD"/>
                </a:solidFill>
                <a:cs typeface="Arial" charset="0"/>
              </a:rPr>
              <a:t>Giugno</a:t>
            </a:r>
            <a:r>
              <a:rPr lang="en-US" sz="1800" i="1" dirty="0">
                <a:solidFill>
                  <a:srgbClr val="9FB8CD"/>
                </a:solidFill>
                <a:cs typeface="Arial" charset="0"/>
              </a:rPr>
              <a:t> </a:t>
            </a:r>
            <a:r>
              <a:rPr lang="en-US" sz="1800" i="1" dirty="0" smtClean="0">
                <a:solidFill>
                  <a:srgbClr val="9FB8CD"/>
                </a:solidFill>
                <a:cs typeface="Arial" charset="0"/>
              </a:rPr>
              <a:t>2011</a:t>
            </a:r>
            <a:endParaRPr lang="en-US" sz="1800" i="1" dirty="0">
              <a:solidFill>
                <a:srgbClr val="9FB8CD"/>
              </a:solidFill>
              <a:cs typeface="Arial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216" y="298630"/>
            <a:ext cx="1491245" cy="135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992000" y="196947"/>
            <a:ext cx="2427288" cy="1649210"/>
            <a:chOff x="6070600" y="4302125"/>
            <a:chExt cx="2540000" cy="1797799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600" y="4302125"/>
              <a:ext cx="1550194" cy="147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600" y="5774532"/>
              <a:ext cx="2540000" cy="3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0" y="298630"/>
            <a:ext cx="2355050" cy="149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67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2271"/>
          </a:xfrm>
        </p:spPr>
        <p:txBody>
          <a:bodyPr/>
          <a:lstStyle/>
          <a:p>
            <a:r>
              <a:rPr lang="en-US" dirty="0" smtClean="0"/>
              <a:t>Single loop coil @7 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B9563-4A75-764A-9628-92261C96ABC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60173"/>
            <a:ext cx="8229600" cy="166166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Commercial software (FEKO, CST) were used to simulate the coil operating parameters and both magnetic and electric field distributions.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tuning capacitor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baseline="-25000" dirty="0" err="1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obtained through conventional workbench procedure is 1.7 pF, while CST and FEKO procedure leads to 1.69 pF and 1.62 pF, respectively (loaded condition). 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72"/>
          <a:stretch/>
        </p:blipFill>
        <p:spPr bwMode="auto">
          <a:xfrm>
            <a:off x="-163880" y="2244535"/>
            <a:ext cx="3104980" cy="326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15"/>
          <p:cNvSpPr>
            <a:spLocks noChangeArrowheads="1"/>
          </p:cNvSpPr>
          <p:nvPr/>
        </p:nvSpPr>
        <p:spPr bwMode="auto">
          <a:xfrm>
            <a:off x="2739373" y="2470182"/>
            <a:ext cx="33196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Magnitude </a:t>
            </a:r>
            <a:r>
              <a:rPr lang="en-US" sz="1400" dirty="0"/>
              <a:t>of the normalized electric field </a:t>
            </a:r>
            <a:r>
              <a:rPr lang="en-US" sz="1400" dirty="0" smtClean="0"/>
              <a:t>and B field distribution, </a:t>
            </a:r>
            <a:r>
              <a:rPr lang="en-US" sz="1400" dirty="0"/>
              <a:t>logarithmic scale, </a:t>
            </a:r>
            <a:r>
              <a:rPr lang="en-US" sz="1400" dirty="0" smtClean="0"/>
              <a:t>in </a:t>
            </a:r>
            <a:r>
              <a:rPr lang="en-US" sz="1400" dirty="0"/>
              <a:t>a </a:t>
            </a:r>
            <a:r>
              <a:rPr lang="en-US" sz="1400" dirty="0" err="1"/>
              <a:t>yz</a:t>
            </a:r>
            <a:r>
              <a:rPr lang="en-US" sz="1400" dirty="0"/>
              <a:t>-plane crossing the load.</a:t>
            </a: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088" y="4189190"/>
            <a:ext cx="3059708" cy="2668810"/>
          </a:xfrm>
          <a:prstGeom prst="rect">
            <a:avLst/>
          </a:prstGeom>
        </p:spPr>
      </p:pic>
      <p:pic>
        <p:nvPicPr>
          <p:cNvPr id="13" name="Picture 12" descr="7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774" y="1813150"/>
            <a:ext cx="2316813" cy="260340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87701" y="3284451"/>
            <a:ext cx="1613932" cy="653670"/>
          </a:xfrm>
          <a:prstGeom prst="roundRect">
            <a:avLst>
              <a:gd name="adj" fmla="val 0"/>
            </a:avLst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NOTE: Dielectric Resonance!</a:t>
            </a:r>
            <a:r>
              <a:rPr lang="en-US" sz="1600" b="1" dirty="0" smtClean="0">
                <a:solidFill>
                  <a:srgbClr val="FF0000"/>
                </a:solidFill>
              </a:rPr>
              <a:t>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3594667" y="3938121"/>
            <a:ext cx="151445" cy="466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740161" y="3607489"/>
            <a:ext cx="1710614" cy="876639"/>
          </a:xfrm>
          <a:prstGeom prst="roundRect">
            <a:avLst>
              <a:gd name="adj" fmla="val 0"/>
            </a:avLst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NOTE: It can be used for local SAR monitoring!!</a:t>
            </a:r>
          </a:p>
        </p:txBody>
      </p:sp>
      <p:cxnSp>
        <p:nvCxnSpPr>
          <p:cNvPr id="24" name="Straight Arrow Connector 23"/>
          <p:cNvCxnSpPr>
            <a:stCxn id="18" idx="3"/>
          </p:cNvCxnSpPr>
          <p:nvPr/>
        </p:nvCxnSpPr>
        <p:spPr>
          <a:xfrm flipV="1">
            <a:off x="6450775" y="3789375"/>
            <a:ext cx="258068" cy="256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3"/>
          </p:cNvCxnSpPr>
          <p:nvPr/>
        </p:nvCxnSpPr>
        <p:spPr>
          <a:xfrm>
            <a:off x="6450775" y="4045809"/>
            <a:ext cx="421949" cy="438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ar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9045" y="4323601"/>
            <a:ext cx="2483147" cy="27910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1060" y="608584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42192" y="2722880"/>
            <a:ext cx="32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59044" y="6187440"/>
            <a:ext cx="105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3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 Tuned coil @ 7 T: trap decoupling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323"/>
            <a:ext cx="4132925" cy="5251636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US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First attempt:</a:t>
            </a:r>
          </a:p>
          <a:p>
            <a:pPr>
              <a:defRPr sz="1800"/>
            </a:pPr>
            <a:r>
              <a:rPr lang="en-US" sz="1600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same geometry as 1.5 T dual-tuned coil</a:t>
            </a:r>
          </a:p>
          <a:p>
            <a:pPr>
              <a:defRPr sz="1800"/>
            </a:pPr>
            <a:r>
              <a:rPr lang="en-US" sz="1600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simulation to evaluate if the design is  feasible for 7T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 sz="1800"/>
            </a:pPr>
            <a:endParaRPr lang="en-US" dirty="0" smtClean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 sz="1800"/>
            </a:pPr>
            <a:endParaRPr lang="en-US" dirty="0" smtClean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US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Good agreement between simulation and practical realization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 sz="1800"/>
            </a:pPr>
            <a:endParaRPr lang="en-US" dirty="0" smtClean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 sz="1800"/>
            </a:pPr>
            <a:endParaRPr lang="en-US" dirty="0" smtClean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US" b="1" dirty="0" smtClean="0">
                <a:solidFill>
                  <a:srgbClr val="FF0000"/>
                </a:solidFill>
                <a:ea typeface="DejaVu Sans" pitchFamily="2"/>
                <a:cs typeface="DejaVu Sans" pitchFamily="2"/>
              </a:rPr>
              <a:t>PROBLEMS: 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b="1" dirty="0" smtClean="0">
                <a:solidFill>
                  <a:srgbClr val="FF0000"/>
                </a:solidFill>
                <a:ea typeface="DejaVu Sans" pitchFamily="2"/>
                <a:cs typeface="DejaVu Sans" pitchFamily="2"/>
              </a:rPr>
              <a:t>Huge field </a:t>
            </a:r>
            <a:r>
              <a:rPr lang="en-US" b="1" dirty="0" err="1" smtClean="0">
                <a:solidFill>
                  <a:srgbClr val="FF0000"/>
                </a:solidFill>
                <a:ea typeface="DejaVu Sans" pitchFamily="2"/>
                <a:cs typeface="DejaVu Sans" pitchFamily="2"/>
              </a:rPr>
              <a:t>inhomogeneities</a:t>
            </a:r>
            <a:r>
              <a:rPr lang="en-US" b="1" dirty="0" smtClean="0">
                <a:solidFill>
                  <a:srgbClr val="FF0000"/>
                </a:solidFill>
                <a:ea typeface="DejaVu Sans" pitchFamily="2"/>
                <a:cs typeface="DejaVu Sans" pitchFamily="2"/>
              </a:rPr>
              <a:t> due to dielectric resonance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b="1" dirty="0">
                <a:solidFill>
                  <a:srgbClr val="FF0000"/>
                </a:solidFill>
                <a:ea typeface="DejaVu Sans" pitchFamily="2"/>
                <a:cs typeface="DejaVu Sans" pitchFamily="2"/>
              </a:rPr>
              <a:t>L</a:t>
            </a:r>
            <a:r>
              <a:rPr lang="en-US" b="1" dirty="0" smtClean="0">
                <a:solidFill>
                  <a:srgbClr val="FF0000"/>
                </a:solidFill>
                <a:ea typeface="DejaVu Sans" pitchFamily="2"/>
                <a:cs typeface="DejaVu Sans" pitchFamily="2"/>
              </a:rPr>
              <a:t>ow sensitivity (due to large dimensions)</a:t>
            </a:r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endParaRPr lang="en-US" b="1" dirty="0" smtClean="0">
              <a:solidFill>
                <a:srgbClr val="15D936"/>
              </a:solidFill>
              <a:ea typeface="DejaVu Sans" pitchFamily="2"/>
              <a:cs typeface="DejaVu Sans" pitchFamily="2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US" b="1" dirty="0" smtClean="0">
                <a:solidFill>
                  <a:srgbClr val="31859C"/>
                </a:solidFill>
                <a:ea typeface="DejaVu Sans" pitchFamily="2"/>
                <a:cs typeface="DejaVu Sans" pitchFamily="2"/>
              </a:rPr>
              <a:t>In a not uniform sample, i.e. real or more realistic arm/leg phantoms, dielectric resonance is expected to be lower</a:t>
            </a:r>
            <a:endParaRPr lang="en-US" b="1" dirty="0">
              <a:solidFill>
                <a:srgbClr val="31859C"/>
              </a:solidFill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B9563-4A75-764A-9628-92261C96AB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99546" y="3593577"/>
            <a:ext cx="2707307" cy="3042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3" descr="SAM_034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5709" y="1049221"/>
            <a:ext cx="2294982" cy="16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/>
          <a:stretch>
            <a:fillRect/>
          </a:stretch>
        </p:blipFill>
        <p:spPr>
          <a:xfrm>
            <a:off x="6657175" y="2643499"/>
            <a:ext cx="2435933" cy="16068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300172" y="2674615"/>
            <a:ext cx="993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12x18.5 cm</a:t>
            </a:r>
            <a:r>
              <a:rPr lang="en-US" sz="1100" baseline="30000" dirty="0" smtClean="0"/>
              <a:t>2</a:t>
            </a:r>
            <a:endParaRPr lang="en-US" sz="11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619793" y="5496320"/>
            <a:ext cx="77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812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47" y="79556"/>
            <a:ext cx="8377053" cy="571965"/>
          </a:xfrm>
        </p:spPr>
        <p:txBody>
          <a:bodyPr>
            <a:noAutofit/>
          </a:bodyPr>
          <a:lstStyle/>
          <a:p>
            <a:r>
              <a:rPr lang="en-US" sz="3600" dirty="0" smtClean="0"/>
              <a:t>Dual Tuned coil @ 7 T: overlap decoupling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47" y="1980143"/>
            <a:ext cx="4540124" cy="1857107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31859C"/>
                </a:solidFill>
              </a:rPr>
              <a:t>PROBLEM: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31859C"/>
                </a:solidFill>
              </a:rPr>
              <a:t>Different FOV between H and P channels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The agreement between simulation and measurement is very good. </a:t>
            </a:r>
          </a:p>
          <a:p>
            <a:pPr marL="0" lvl="0" indent="0">
              <a:buNone/>
            </a:pPr>
            <a:r>
              <a:rPr lang="en-US" dirty="0" smtClean="0"/>
              <a:t>The decoupling between the channels is less than -35 dB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B9563-4A75-764A-9628-92261C96AB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2765" y="651521"/>
            <a:ext cx="2576891" cy="156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52" y="617129"/>
            <a:ext cx="3010083" cy="338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2" descr="SAM_033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267" y="3852165"/>
            <a:ext cx="3316656" cy="250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Tsovrapposte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939" y="3856156"/>
            <a:ext cx="4195239" cy="299184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9747" y="800059"/>
            <a:ext cx="1730309" cy="83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/>
              <a:t>2 loops with partial-overlap decoupling</a:t>
            </a:r>
          </a:p>
        </p:txBody>
      </p:sp>
    </p:spTree>
    <p:extLst>
      <p:ext uri="{BB962C8B-B14F-4D97-AF65-F5344CB8AC3E}">
        <p14:creationId xmlns:p14="http://schemas.microsoft.com/office/powerpoint/2010/main" val="242907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95" y="17286"/>
            <a:ext cx="8229600" cy="60293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Dual Tuned coil @ 7 T: overlap &amp;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3" y="2376771"/>
            <a:ext cx="4149870" cy="434470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We can combine: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Quadrature 1H coil with partial-overlap decoupling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Linear 31P coil  with trap circuit decoupling</a:t>
            </a:r>
          </a:p>
          <a:p>
            <a:endParaRPr lang="en-US" dirty="0" smtClean="0"/>
          </a:p>
          <a:p>
            <a:r>
              <a:rPr lang="en-US" dirty="0" smtClean="0"/>
              <a:t>The agreement between this model and the measurement is very good</a:t>
            </a:r>
          </a:p>
          <a:p>
            <a:pPr lvl="1"/>
            <a:endParaRPr lang="en-US" sz="3600" dirty="0" smtClean="0"/>
          </a:p>
          <a:p>
            <a:pPr marL="285750">
              <a:spcBef>
                <a:spcPts val="0"/>
              </a:spcBef>
              <a:spcAft>
                <a:spcPts val="0"/>
              </a:spcAft>
              <a:buFont typeface="Symbol"/>
              <a:buChar char="Ý"/>
              <a:defRPr sz="1800"/>
            </a:pPr>
            <a:r>
              <a:rPr lang="en-US" sz="3300" dirty="0" smtClean="0">
                <a:solidFill>
                  <a:srgbClr val="47A449"/>
                </a:solidFill>
                <a:ea typeface="DejaVu Sans" pitchFamily="2"/>
                <a:cs typeface="DejaVu Sans" pitchFamily="2"/>
                <a:sym typeface="Symbol"/>
              </a:rPr>
              <a:t>Better sensitivity for the proton</a:t>
            </a:r>
          </a:p>
          <a:p>
            <a:pPr marL="285750">
              <a:spcBef>
                <a:spcPts val="0"/>
              </a:spcBef>
              <a:spcAft>
                <a:spcPts val="0"/>
              </a:spcAft>
              <a:buFont typeface="Symbol"/>
              <a:buChar char="Ý"/>
              <a:defRPr sz="1800"/>
            </a:pPr>
            <a:r>
              <a:rPr lang="en-US" sz="3300" dirty="0" smtClean="0">
                <a:solidFill>
                  <a:srgbClr val="47A449"/>
                </a:solidFill>
                <a:ea typeface="DejaVu Sans" pitchFamily="2"/>
                <a:cs typeface="DejaVu Sans" pitchFamily="2"/>
              </a:rPr>
              <a:t>Good decoupling between the 3 loops</a:t>
            </a:r>
          </a:p>
          <a:p>
            <a:pPr marL="285750">
              <a:spcBef>
                <a:spcPts val="0"/>
              </a:spcBef>
              <a:spcAft>
                <a:spcPts val="0"/>
              </a:spcAft>
              <a:buFont typeface="Symbol"/>
              <a:buChar char="Ý"/>
              <a:defRPr sz="1800"/>
            </a:pPr>
            <a:endParaRPr lang="en-US" sz="3300" dirty="0" smtClean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marL="285750">
              <a:spcBef>
                <a:spcPts val="0"/>
              </a:spcBef>
              <a:spcAft>
                <a:spcPts val="0"/>
              </a:spcAft>
              <a:buFont typeface="Symbol"/>
              <a:buChar char="ß"/>
              <a:defRPr sz="1800"/>
            </a:pPr>
            <a:r>
              <a:rPr lang="en-US" sz="3300" dirty="0" smtClean="0">
                <a:solidFill>
                  <a:srgbClr val="C00000"/>
                </a:solidFill>
                <a:ea typeface="DejaVu Sans" pitchFamily="2"/>
                <a:cs typeface="DejaVu Sans" pitchFamily="2"/>
                <a:sym typeface="Symbol"/>
              </a:rPr>
              <a:t>Less penetration deep</a:t>
            </a:r>
          </a:p>
          <a:p>
            <a:pPr marL="285750">
              <a:spcBef>
                <a:spcPts val="0"/>
              </a:spcBef>
              <a:spcAft>
                <a:spcPts val="0"/>
              </a:spcAft>
              <a:buFont typeface="Symbol"/>
              <a:buChar char="ß"/>
              <a:defRPr sz="1800"/>
            </a:pPr>
            <a:r>
              <a:rPr lang="en-US" sz="3300" dirty="0" smtClean="0">
                <a:solidFill>
                  <a:srgbClr val="C00000"/>
                </a:solidFill>
                <a:ea typeface="DejaVu Sans" pitchFamily="2"/>
                <a:cs typeface="DejaVu Sans" pitchFamily="2"/>
                <a:sym typeface="Symbol"/>
              </a:rPr>
              <a:t>Dielectric resonance</a:t>
            </a:r>
            <a:endParaRPr lang="en-US" sz="3300" dirty="0" smtClean="0">
              <a:solidFill>
                <a:srgbClr val="C00000"/>
              </a:solidFill>
              <a:ea typeface="DejaVu Sans" pitchFamily="2"/>
              <a:cs typeface="DejaVu Sans" pitchFamily="2"/>
            </a:endParaRPr>
          </a:p>
          <a:p>
            <a:endParaRPr lang="en-US" sz="2200" dirty="0" smtClean="0"/>
          </a:p>
          <a:p>
            <a:pPr lvl="0"/>
            <a:r>
              <a:rPr lang="en-US" dirty="0" smtClean="0">
                <a:latin typeface="Georgia" pitchFamily="18"/>
                <a:ea typeface="DejaVu Sans" pitchFamily="2"/>
                <a:cs typeface="DejaVu Sans" pitchFamily="2"/>
              </a:rPr>
              <a:t>We can use this design only  close to the surface.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B9563-4A75-764A-9628-92261C96AB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/>
          <a:stretch>
            <a:fillRect/>
          </a:stretch>
        </p:blipFill>
        <p:spPr>
          <a:xfrm>
            <a:off x="782217" y="509414"/>
            <a:ext cx="3193776" cy="193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2759" y="505677"/>
            <a:ext cx="2720706" cy="305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993" y="1475471"/>
            <a:ext cx="2083680" cy="23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Tstrana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71" y="3564060"/>
            <a:ext cx="4355867" cy="329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096"/>
            <a:ext cx="8229600" cy="747480"/>
          </a:xfrm>
        </p:spPr>
        <p:txBody>
          <a:bodyPr/>
          <a:lstStyle/>
          <a:p>
            <a:pPr algn="l"/>
            <a:r>
              <a:rPr lang="en-US" dirty="0" smtClean="0"/>
              <a:t>			TEM coil @ 7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261"/>
            <a:ext cx="5252476" cy="2209736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N = 16 legs (length 22.5 cm) </a:t>
            </a:r>
          </a:p>
          <a:p>
            <a:r>
              <a:rPr lang="en-US" sz="2900" dirty="0" smtClean="0"/>
              <a:t>External radius = 10 cm </a:t>
            </a:r>
          </a:p>
          <a:p>
            <a:r>
              <a:rPr lang="en-US" sz="2900" dirty="0" smtClean="0"/>
              <a:t>Bolt circle radius = 8.35 cm</a:t>
            </a:r>
          </a:p>
          <a:p>
            <a:r>
              <a:rPr lang="en-US" sz="2900" dirty="0" smtClean="0"/>
              <a:t>N/2+1 resonant modes appear</a:t>
            </a:r>
          </a:p>
          <a:p>
            <a:r>
              <a:rPr lang="en-US" sz="2900" dirty="0" smtClean="0"/>
              <a:t>Each leg is connected to the external circuit through appropriate capacitors so that the mode N=1 is tuned to the </a:t>
            </a:r>
            <a:r>
              <a:rPr lang="en-US" sz="2900" dirty="0" err="1" smtClean="0"/>
              <a:t>Larmor</a:t>
            </a:r>
            <a:r>
              <a:rPr lang="en-US" sz="2900" dirty="0" smtClean="0"/>
              <a:t> frequency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B9563-4A75-764A-9628-92261C96AB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987" y="1823804"/>
            <a:ext cx="2340913" cy="17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3" descr="SAM_032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742" y="3562892"/>
            <a:ext cx="3247417" cy="284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" descr="IMAGE002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0535" y="3562892"/>
            <a:ext cx="3833839" cy="287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15"/>
          <p:cNvSpPr>
            <a:spLocks noChangeArrowheads="1"/>
          </p:cNvSpPr>
          <p:nvPr/>
        </p:nvSpPr>
        <p:spPr bwMode="auto">
          <a:xfrm>
            <a:off x="5091616" y="3259569"/>
            <a:ext cx="335755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LOADED TEM</a:t>
            </a:r>
          </a:p>
        </p:txBody>
      </p:sp>
      <p:cxnSp>
        <p:nvCxnSpPr>
          <p:cNvPr id="10" name="Connettore 2 3"/>
          <p:cNvCxnSpPr>
            <a:cxnSpLocks noChangeShapeType="1"/>
            <a:stCxn id="11" idx="0"/>
          </p:cNvCxnSpPr>
          <p:nvPr/>
        </p:nvCxnSpPr>
        <p:spPr bwMode="auto">
          <a:xfrm flipV="1">
            <a:off x="6000753" y="5695548"/>
            <a:ext cx="178236" cy="71438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Segnaposto contenuto 2"/>
          <p:cNvSpPr txBox="1">
            <a:spLocks/>
          </p:cNvSpPr>
          <p:nvPr/>
        </p:nvSpPr>
        <p:spPr>
          <a:xfrm>
            <a:off x="5000628" y="6409928"/>
            <a:ext cx="200025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lvl="1" indent="-27432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3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Mode N=1</a:t>
            </a:r>
          </a:p>
        </p:txBody>
      </p:sp>
      <p:pic>
        <p:nvPicPr>
          <p:cNvPr id="12" name="Picture 2" descr="C:\Users\richard\Desktop\T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904" y="80965"/>
            <a:ext cx="2950897" cy="177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09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417441"/>
              </p:ext>
            </p:extLst>
          </p:nvPr>
        </p:nvGraphicFramePr>
        <p:xfrm>
          <a:off x="235857" y="306596"/>
          <a:ext cx="8450943" cy="6339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57"/>
                <a:gridCol w="496342"/>
                <a:gridCol w="4437878"/>
                <a:gridCol w="3022666"/>
              </a:tblGrid>
              <a:tr h="355733">
                <a:tc gridSpan="2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43857" marB="43857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PI</a:t>
                      </a:r>
                      <a:endParaRPr lang="en-US" sz="1700" dirty="0"/>
                    </a:p>
                  </a:txBody>
                  <a:tcPr marT="43857" marB="43857" anchor="ctr" anchorCtr="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AQ</a:t>
                      </a:r>
                      <a:endParaRPr lang="en-US" sz="1700" dirty="0"/>
                    </a:p>
                  </a:txBody>
                  <a:tcPr marT="43857" marB="43857" anchor="ctr" anchorCtr="1"/>
                </a:tc>
              </a:tr>
              <a:tr h="877149">
                <a:tc rowSpan="7">
                  <a:txBody>
                    <a:bodyPr/>
                    <a:lstStyle/>
                    <a:p>
                      <a:r>
                        <a:rPr lang="en-US" sz="1700" dirty="0" smtClean="0">
                          <a:effectLst/>
                        </a:rPr>
                        <a:t>2011</a:t>
                      </a:r>
                      <a:endParaRPr lang="en-US" sz="1700" dirty="0">
                        <a:effectLst/>
                      </a:endParaRPr>
                    </a:p>
                  </a:txBody>
                  <a:tcPr marT="43857" marB="43857" vert="vert270" anchor="ctr" anchorCtr="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0-6 </a:t>
                      </a:r>
                      <a:r>
                        <a:rPr lang="en-US" sz="1700" dirty="0" err="1" smtClean="0"/>
                        <a:t>m</a:t>
                      </a:r>
                      <a:endParaRPr lang="en-US" sz="1700" dirty="0"/>
                    </a:p>
                  </a:txBody>
                  <a:tcPr marT="43857" marB="43857" vert="vert270" anchor="ctr" anchorCtr="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Numerical/analytical modeling of </a:t>
                      </a:r>
                      <a:r>
                        <a:rPr lang="en-US" sz="1700" b="1" dirty="0" smtClean="0"/>
                        <a:t>SL-H </a:t>
                      </a:r>
                      <a:r>
                        <a:rPr lang="en-US" sz="1700" dirty="0" smtClean="0"/>
                        <a:t>and </a:t>
                      </a:r>
                      <a:r>
                        <a:rPr lang="en-US" sz="1700" b="1" dirty="0" smtClean="0"/>
                        <a:t>DT-DL </a:t>
                      </a:r>
                      <a:r>
                        <a:rPr lang="en-US" sz="1700" b="0" dirty="0" smtClean="0"/>
                        <a:t>in</a:t>
                      </a:r>
                      <a:r>
                        <a:rPr lang="en-US" sz="1700" b="0" baseline="0" dirty="0" smtClean="0"/>
                        <a:t> the </a:t>
                      </a:r>
                      <a:r>
                        <a:rPr lang="en-US" sz="1700" dirty="0" smtClean="0"/>
                        <a:t>empty condition </a:t>
                      </a:r>
                      <a:endParaRPr lang="en-US" sz="1700" dirty="0"/>
                    </a:p>
                  </a:txBody>
                  <a:tcPr marT="43857" marB="43857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Numerical/analytical modeling of </a:t>
                      </a:r>
                      <a:r>
                        <a:rPr lang="en-US" sz="1700" b="1" dirty="0" smtClean="0"/>
                        <a:t>DT-</a:t>
                      </a:r>
                      <a:r>
                        <a:rPr lang="en-US" sz="1700" b="1" dirty="0" err="1" smtClean="0"/>
                        <a:t>microS</a:t>
                      </a:r>
                      <a:r>
                        <a:rPr lang="en-US" sz="1700" b="1" baseline="0" dirty="0" smtClean="0"/>
                        <a:t> </a:t>
                      </a:r>
                      <a:r>
                        <a:rPr lang="en-US" sz="1700" dirty="0" smtClean="0"/>
                        <a:t>in the empty condition</a:t>
                      </a:r>
                    </a:p>
                  </a:txBody>
                  <a:tcPr marT="43857" marB="43857" anchor="ctr"/>
                </a:tc>
              </a:tr>
              <a:tr h="355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7-12 </a:t>
                      </a:r>
                      <a:r>
                        <a:rPr lang="en-US" sz="1700" dirty="0" err="1" smtClean="0"/>
                        <a:t>m</a:t>
                      </a:r>
                      <a:endParaRPr lang="en-US" sz="1700" dirty="0" smtClean="0"/>
                    </a:p>
                  </a:txBody>
                  <a:tcPr marT="43857" marB="43857" vert="vert270"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Set</a:t>
                      </a:r>
                      <a:r>
                        <a:rPr lang="en-US" sz="1700" baseline="0" dirty="0" smtClean="0"/>
                        <a:t> up of workbench methods for RF coil testing</a:t>
                      </a:r>
                      <a:endParaRPr lang="en-US" sz="1700" dirty="0"/>
                    </a:p>
                  </a:txBody>
                  <a:tcPr marT="43857" marB="4385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0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Acquisition of basic components for </a:t>
                      </a:r>
                      <a:r>
                        <a:rPr lang="en-US" sz="1700" b="1" dirty="0" smtClean="0"/>
                        <a:t>SL-H </a:t>
                      </a:r>
                      <a:r>
                        <a:rPr lang="en-US" sz="1700" dirty="0" smtClean="0"/>
                        <a:t>and </a:t>
                      </a:r>
                      <a:r>
                        <a:rPr lang="en-US" sz="1700" b="1" dirty="0" smtClean="0"/>
                        <a:t>DT-DL </a:t>
                      </a:r>
                      <a:endParaRPr lang="en-US" sz="1700" b="1" dirty="0"/>
                    </a:p>
                  </a:txBody>
                  <a:tcPr marT="43857" marB="43857" anchor="ctr"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Acquisition of basic components for </a:t>
                      </a:r>
                      <a:r>
                        <a:rPr lang="en-US" sz="1700" b="1" dirty="0" smtClean="0"/>
                        <a:t>DT-</a:t>
                      </a:r>
                      <a:r>
                        <a:rPr lang="en-US" sz="1700" b="1" dirty="0" err="1" smtClean="0"/>
                        <a:t>microS</a:t>
                      </a:r>
                      <a:r>
                        <a:rPr lang="en-US" sz="1700" b="1" dirty="0" smtClean="0"/>
                        <a:t> </a:t>
                      </a:r>
                    </a:p>
                  </a:txBody>
                  <a:tcPr marT="43857" marB="43857" anchor="ctr"/>
                </a:tc>
              </a:tr>
              <a:tr h="614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Development of anatomic and dielectric</a:t>
                      </a:r>
                      <a:r>
                        <a:rPr lang="en-US" sz="1700" baseline="0" dirty="0" smtClean="0"/>
                        <a:t> models of human extremities</a:t>
                      </a:r>
                      <a:endParaRPr lang="en-US" sz="1700" dirty="0" smtClean="0"/>
                    </a:p>
                  </a:txBody>
                  <a:tcPr marT="43857" marB="43857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Numerical study</a:t>
                      </a:r>
                      <a:r>
                        <a:rPr lang="en-US" sz="1700" baseline="0" dirty="0" smtClean="0"/>
                        <a:t> of RF distribution of RF coils with tissue models at 7T</a:t>
                      </a:r>
                      <a:endParaRPr lang="en-US" sz="1700" dirty="0" smtClean="0"/>
                    </a:p>
                  </a:txBody>
                  <a:tcPr marT="43857" marB="4385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Configuration</a:t>
                      </a:r>
                      <a:r>
                        <a:rPr lang="en-US" sz="1700" baseline="0" dirty="0" smtClean="0"/>
                        <a:t> and b</a:t>
                      </a:r>
                      <a:r>
                        <a:rPr lang="en-US" sz="1700" dirty="0" smtClean="0"/>
                        <a:t>uilding of a phantom</a:t>
                      </a:r>
                    </a:p>
                  </a:txBody>
                  <a:tcPr marT="43857" marB="43857" anchor="ctr"/>
                </a:tc>
                <a:tc rowSpan="2">
                  <a:txBody>
                    <a:bodyPr/>
                    <a:lstStyle/>
                    <a:p>
                      <a:endParaRPr lang="en-US" sz="1700"/>
                    </a:p>
                  </a:txBody>
                  <a:tcPr marT="43857" marB="43857" anchor="ctr"/>
                </a:tc>
              </a:tr>
              <a:tr h="614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Study of pulse</a:t>
                      </a:r>
                      <a:r>
                        <a:rPr lang="en-US" sz="1700" baseline="0" dirty="0" smtClean="0"/>
                        <a:t> sequences for estimating SNR, RF homogeneity and SAR at 7T</a:t>
                      </a:r>
                      <a:endParaRPr lang="en-US" sz="1700" dirty="0" smtClean="0"/>
                    </a:p>
                  </a:txBody>
                  <a:tcPr marT="43857" marB="43857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004">
                <a:tc rowSpan="4">
                  <a:txBody>
                    <a:bodyPr/>
                    <a:lstStyle/>
                    <a:p>
                      <a:r>
                        <a:rPr lang="en-US" sz="1700" dirty="0" smtClean="0"/>
                        <a:t>2012</a:t>
                      </a:r>
                      <a:endParaRPr lang="en-US" sz="1700" dirty="0"/>
                    </a:p>
                  </a:txBody>
                  <a:tcPr marT="43857" marB="43857" vert="vert270" anchor="ctr" anchorCtr="1"/>
                </a:tc>
                <a:tc rowSpan="2">
                  <a:txBody>
                    <a:bodyPr/>
                    <a:lstStyle/>
                    <a:p>
                      <a:r>
                        <a:rPr lang="en-US" sz="1700" dirty="0" smtClean="0"/>
                        <a:t>0-6 </a:t>
                      </a:r>
                      <a:r>
                        <a:rPr lang="en-US" sz="1700" dirty="0" err="1" smtClean="0"/>
                        <a:t>m</a:t>
                      </a:r>
                      <a:endParaRPr lang="en-US" sz="1700" dirty="0"/>
                    </a:p>
                  </a:txBody>
                  <a:tcPr marT="43857" marB="43857" vert="vert270" anchor="ctr" anchorCtr="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Assembling of </a:t>
                      </a:r>
                      <a:r>
                        <a:rPr lang="en-US" sz="1700" b="1" dirty="0" smtClean="0"/>
                        <a:t>SL-H </a:t>
                      </a:r>
                      <a:r>
                        <a:rPr lang="en-US" sz="1700" dirty="0" smtClean="0"/>
                        <a:t>and </a:t>
                      </a:r>
                      <a:r>
                        <a:rPr lang="en-US" sz="1700" b="1" dirty="0" smtClean="0"/>
                        <a:t>DT-DL </a:t>
                      </a:r>
                      <a:r>
                        <a:rPr lang="en-US" sz="1700" b="0" dirty="0" smtClean="0"/>
                        <a:t>and workbench testing</a:t>
                      </a:r>
                      <a:endParaRPr lang="en-US" sz="1700" b="0" dirty="0"/>
                    </a:p>
                  </a:txBody>
                  <a:tcPr marT="43857" marB="43857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Assembling of </a:t>
                      </a:r>
                      <a:r>
                        <a:rPr lang="en-US" sz="1700" b="1" dirty="0" smtClean="0"/>
                        <a:t>DT-</a:t>
                      </a:r>
                      <a:r>
                        <a:rPr lang="en-US" sz="1700" b="1" dirty="0" err="1" smtClean="0"/>
                        <a:t>microS</a:t>
                      </a:r>
                      <a:r>
                        <a:rPr lang="en-US" sz="1700" b="1" baseline="0" dirty="0" smtClean="0"/>
                        <a:t> </a:t>
                      </a:r>
                      <a:r>
                        <a:rPr lang="en-US" sz="1700" b="1" dirty="0" smtClean="0"/>
                        <a:t> </a:t>
                      </a:r>
                      <a:r>
                        <a:rPr lang="en-US" sz="1700" b="0" dirty="0" smtClean="0"/>
                        <a:t>and workbench testing</a:t>
                      </a:r>
                    </a:p>
                  </a:txBody>
                  <a:tcPr marT="43857" marB="43857" anchor="ctr"/>
                </a:tc>
              </a:tr>
              <a:tr h="3557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Design of the optimal matching network</a:t>
                      </a:r>
                      <a:r>
                        <a:rPr lang="en-US" sz="1700" baseline="0" dirty="0" smtClean="0"/>
                        <a:t> for the RF coils</a:t>
                      </a:r>
                      <a:endParaRPr lang="en-US" sz="1700" dirty="0"/>
                    </a:p>
                  </a:txBody>
                  <a:tcPr marT="43857" marB="4385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0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7-12 </a:t>
                      </a:r>
                      <a:r>
                        <a:rPr lang="en-US" sz="1700" dirty="0" err="1" smtClean="0"/>
                        <a:t>m</a:t>
                      </a:r>
                      <a:endParaRPr lang="en-US" sz="1700" dirty="0" smtClean="0"/>
                    </a:p>
                  </a:txBody>
                  <a:tcPr marT="43857" marB="43857" vert="vert270"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Implementation and test with phantom of sequences for SNR,</a:t>
                      </a:r>
                      <a:r>
                        <a:rPr lang="en-US" sz="1700" baseline="0" dirty="0" smtClean="0"/>
                        <a:t> RF homogeneity and SAR estimate</a:t>
                      </a:r>
                      <a:endParaRPr lang="en-US" sz="1700" dirty="0"/>
                    </a:p>
                  </a:txBody>
                  <a:tcPr marT="43857" marB="4385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0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Comparison of images and spectra obtained with the RF coil prototypes in vivo</a:t>
                      </a:r>
                      <a:endParaRPr lang="en-US" sz="1700" dirty="0"/>
                    </a:p>
                  </a:txBody>
                  <a:tcPr marT="43857" marB="4385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421" y="1168511"/>
            <a:ext cx="928096" cy="1020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666" y="658476"/>
            <a:ext cx="928096" cy="1020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454" y="1682919"/>
            <a:ext cx="928096" cy="1020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2328" y="2825380"/>
            <a:ext cx="6062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</a:t>
            </a:r>
            <a:endParaRPr lang="it-IT" sz="5400" b="1" cap="none" spc="0" dirty="0">
              <a:ln w="12700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20219" y="3488281"/>
            <a:ext cx="673225" cy="29069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8999" y="2691553"/>
            <a:ext cx="673225" cy="29069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04308" y="5124684"/>
            <a:ext cx="673225" cy="290691"/>
          </a:xfrm>
          <a:prstGeom prst="rightArrow">
            <a:avLst/>
          </a:prstGeom>
          <a:solidFill>
            <a:srgbClr val="47A449"/>
          </a:solidFill>
          <a:ln>
            <a:solidFill>
              <a:srgbClr val="47A4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8397" y="5521868"/>
            <a:ext cx="673225" cy="290691"/>
          </a:xfrm>
          <a:prstGeom prst="rightArrow">
            <a:avLst/>
          </a:prstGeom>
          <a:solidFill>
            <a:srgbClr val="47A449"/>
          </a:solidFill>
          <a:ln>
            <a:solidFill>
              <a:srgbClr val="47A4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87787" y="6133238"/>
            <a:ext cx="673225" cy="290691"/>
          </a:xfrm>
          <a:prstGeom prst="rightArrow">
            <a:avLst/>
          </a:prstGeom>
          <a:solidFill>
            <a:srgbClr val="47A449"/>
          </a:solidFill>
          <a:ln>
            <a:solidFill>
              <a:srgbClr val="47A4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1589" y="3714569"/>
            <a:ext cx="6062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</a:t>
            </a:r>
            <a:endParaRPr lang="it-IT" sz="5400" b="1" cap="none" spc="0" dirty="0">
              <a:ln w="12700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225" y="4268567"/>
            <a:ext cx="606206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12700">
                  <a:solidFill>
                    <a:srgbClr val="47A449"/>
                  </a:solidFill>
                  <a:prstDash val="solid"/>
                </a:ln>
                <a:solidFill>
                  <a:srgbClr val="47A44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</a:t>
            </a:r>
            <a:endParaRPr lang="it-IT" sz="5400" b="1" cap="none" spc="0" dirty="0">
              <a:ln w="12700">
                <a:solidFill>
                  <a:srgbClr val="47A449"/>
                </a:solidFill>
                <a:prstDash val="solid"/>
              </a:ln>
              <a:solidFill>
                <a:srgbClr val="47A44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79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5" grpId="0" animBg="1"/>
      <p:bldP spid="16" grpId="0" animBg="1"/>
      <p:bldP spid="17" grpId="0" animBg="1"/>
      <p:bldP spid="1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614"/>
          </a:xfrm>
        </p:spPr>
        <p:txBody>
          <a:bodyPr/>
          <a:lstStyle/>
          <a:p>
            <a:r>
              <a:rPr lang="en-US" dirty="0" smtClean="0"/>
              <a:t>Numerical Methods: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8751"/>
            <a:ext cx="8229600" cy="2569467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en-US" dirty="0" smtClean="0"/>
              <a:t>Careful </a:t>
            </a:r>
            <a:r>
              <a:rPr lang="en-US" dirty="0"/>
              <a:t>selection and design of the RF coil!</a:t>
            </a:r>
            <a:r>
              <a:rPr lang="en-US" dirty="0" smtClean="0"/>
              <a:t>!</a:t>
            </a:r>
            <a:endParaRPr lang="en-US" dirty="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dirty="0" smtClean="0"/>
              <a:t>Full-wave </a:t>
            </a:r>
            <a:r>
              <a:rPr lang="en-US" dirty="0"/>
              <a:t>simulations for an appropriate investigation of B field (loaded/unloaded) for different </a:t>
            </a:r>
            <a:r>
              <a:rPr lang="en-US" dirty="0" smtClean="0"/>
              <a:t>modes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dirty="0" smtClean="0"/>
              <a:t>Using full-wave simulations SAR analysis can be performed too</a:t>
            </a:r>
          </a:p>
          <a:p>
            <a:endParaRPr lang="en-US" dirty="0" smtClean="0">
              <a:solidFill>
                <a:srgbClr val="47A44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47A449"/>
                </a:solidFill>
              </a:rPr>
              <a:t>Dielectric resonance could be avoided by an appropriate coil design: INVERSE PROBLEM!!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B9563-4A75-764A-9628-92261C96AB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704" y="3214142"/>
            <a:ext cx="2662283" cy="33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987" y="3214142"/>
            <a:ext cx="3085285" cy="331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20276" y="3788698"/>
            <a:ext cx="2677904" cy="256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Hybridization </a:t>
            </a:r>
            <a:r>
              <a:rPr lang="en-US" dirty="0" smtClean="0"/>
              <a:t>CBFM </a:t>
            </a:r>
            <a:r>
              <a:rPr lang="en-US" dirty="0"/>
              <a:t>(Characteristic Basis Function Method, Method of Moment based code developed at the Department of Information </a:t>
            </a:r>
            <a:r>
              <a:rPr lang="en-US" dirty="0" err="1"/>
              <a:t>Eng</a:t>
            </a:r>
            <a:r>
              <a:rPr lang="en-US" dirty="0"/>
              <a:t>, Pisa) and Genetic Algorithm!!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0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94877"/>
            <a:ext cx="8229600" cy="5588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SEVEN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people (PI)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32650"/>
              </p:ext>
            </p:extLst>
          </p:nvPr>
        </p:nvGraphicFramePr>
        <p:xfrm>
          <a:off x="839639" y="808544"/>
          <a:ext cx="4126644" cy="4081464"/>
        </p:xfrm>
        <a:graphic>
          <a:graphicData uri="http://schemas.openxmlformats.org/drawingml/2006/table">
            <a:tbl>
              <a:tblPr/>
              <a:tblGrid>
                <a:gridCol w="1839617"/>
                <a:gridCol w="228702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Sezione di PISA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Qualifica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A. Retico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INFN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Stefanini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UniPi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Del Guerra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UniPi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M.E.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Fantacci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Ric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UniPi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Stara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Laureando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UniPi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M.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Tosetti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Stella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L.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Biagi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Stella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G.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Manara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Prof Ord Ing UniPi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A.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Monorchio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Prof Ass Ing UniPi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N. Fontana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Dottoranda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UniPI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98989"/>
                </a:solidFill>
                <a:latin typeface="Calibri" charset="0"/>
              </a:rPr>
              <a:t>A. Retico - SEVEN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EDC301-4508-4F4F-B246-B634D37AD3DB}" type="slidenum">
              <a:rPr lang="en-US" sz="14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lang="en-US" sz="14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36722"/>
              </p:ext>
            </p:extLst>
          </p:nvPr>
        </p:nvGraphicFramePr>
        <p:xfrm>
          <a:off x="5246535" y="2529519"/>
          <a:ext cx="3254376" cy="117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6"/>
                <a:gridCol w="1682750"/>
              </a:tblGrid>
              <a:tr h="31238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associabili</a:t>
                      </a:r>
                      <a:r>
                        <a:rPr lang="en-US" dirty="0" smtClean="0"/>
                        <a:t> INFN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2385">
                <a:tc>
                  <a:txBody>
                    <a:bodyPr/>
                    <a:lstStyle/>
                    <a:p>
                      <a:r>
                        <a:rPr lang="en-US" dirty="0" smtClean="0"/>
                        <a:t>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Tiberi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Ing</a:t>
                      </a:r>
                      <a:r>
                        <a:rPr lang="en-US" dirty="0" smtClean="0"/>
                        <a:t>., IMAGO7</a:t>
                      </a:r>
                      <a:endParaRPr lang="en-US" dirty="0"/>
                    </a:p>
                  </a:txBody>
                  <a:tcPr/>
                </a:tc>
              </a:tr>
              <a:tr h="448310">
                <a:tc>
                  <a:txBody>
                    <a:bodyPr/>
                    <a:lstStyle/>
                    <a:p>
                      <a:r>
                        <a:rPr lang="en-US" dirty="0" smtClean="0"/>
                        <a:t>M. </a:t>
                      </a:r>
                      <a:r>
                        <a:rPr lang="en-US" dirty="0" err="1" smtClean="0"/>
                        <a:t>Costagli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Ing</a:t>
                      </a:r>
                      <a:r>
                        <a:rPr lang="en-US" dirty="0" smtClean="0"/>
                        <a:t>., IMAGO7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48433"/>
              </p:ext>
            </p:extLst>
          </p:nvPr>
        </p:nvGraphicFramePr>
        <p:xfrm>
          <a:off x="1558580" y="5164830"/>
          <a:ext cx="6213198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9527"/>
                <a:gridCol w="5163671"/>
              </a:tblGrid>
              <a:tr h="31238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Collaborazioni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2385">
                <a:tc>
                  <a:txBody>
                    <a:bodyPr/>
                    <a:lstStyle/>
                    <a:p>
                      <a:r>
                        <a:rPr lang="en-US" dirty="0" smtClean="0"/>
                        <a:t>J. </a:t>
                      </a:r>
                      <a:r>
                        <a:rPr lang="en-US" dirty="0" err="1" smtClean="0"/>
                        <a:t>Tropp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Electrics Senior Scientist, MR Applied Science Laboratory, San Francisco, CA, USA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7037223" y="4142376"/>
            <a:ext cx="1861576" cy="747632"/>
          </a:xfrm>
          <a:prstGeom prst="wedgeRoundRectCallout">
            <a:avLst>
              <a:gd name="adj1" fmla="val -112759"/>
              <a:gd name="adj2" fmla="val 139507"/>
              <a:gd name="adj3" fmla="val 16667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visit in Pisa: 14 June – 29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8" y="219792"/>
            <a:ext cx="8229600" cy="476020"/>
          </a:xfrm>
        </p:spPr>
        <p:txBody>
          <a:bodyPr/>
          <a:lstStyle/>
          <a:p>
            <a:pPr algn="l" eaLnBrk="1" hangingPunct="1"/>
            <a:r>
              <a:rPr lang="en-US" sz="4000" dirty="0" err="1">
                <a:latin typeface="Calibri" charset="0"/>
                <a:ea typeface="ＭＳ Ｐゴシック" charset="0"/>
                <a:cs typeface="ＭＳ Ｐゴシック" charset="0"/>
              </a:rPr>
              <a:t>Richieste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 sui </a:t>
            </a:r>
            <a:r>
              <a:rPr lang="en-US" sz="4000" dirty="0" err="1">
                <a:latin typeface="Calibri" charset="0"/>
                <a:ea typeface="ＭＳ Ｐゴシック" charset="0"/>
                <a:cs typeface="ＭＳ Ｐゴシック" charset="0"/>
              </a:rPr>
              <a:t>servizi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sz="4000" dirty="0" err="1" smtClean="0">
                <a:latin typeface="Calibri" charset="0"/>
                <a:ea typeface="ＭＳ Ｐゴシック" charset="0"/>
                <a:cs typeface="ＭＳ Ｐゴシック" charset="0"/>
              </a:rPr>
              <a:t>sezione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60406" y="16002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Officina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meccanica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supporti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meccanici</a:t>
            </a: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Servizio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elettronica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etching</a:t>
            </a:r>
          </a:p>
          <a:p>
            <a:pPr lvl="1" eaLnBrk="1" hangingPunct="1">
              <a:spcBef>
                <a:spcPct val="0"/>
              </a:spcBef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036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A. Retico - SEVEN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5C49ED-9807-C542-85A0-1FD26681AA0B}" type="slidenum">
              <a:rPr lang="en-US" sz="14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en-US" sz="14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4608" y="2634612"/>
            <a:ext cx="6600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it-IT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SAM_031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199" y="2209836"/>
            <a:ext cx="2181048" cy="1893937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480" y="5189534"/>
            <a:ext cx="1271137" cy="1518120"/>
          </a:xfrm>
          <a:prstGeom prst="rect">
            <a:avLst/>
          </a:prstGeom>
        </p:spPr>
      </p:pic>
      <p:pic>
        <p:nvPicPr>
          <p:cNvPr id="9" name="Picture 8" descr="a.pn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99" r="45353"/>
          <a:stretch/>
        </p:blipFill>
        <p:spPr>
          <a:xfrm>
            <a:off x="4378017" y="1950343"/>
            <a:ext cx="1950670" cy="2496779"/>
          </a:xfrm>
          <a:prstGeom prst="rect">
            <a:avLst/>
          </a:prstGeom>
        </p:spPr>
      </p:pic>
      <p:pic>
        <p:nvPicPr>
          <p:cNvPr id="10" name="Picture 9" descr="b.png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35" r="19319"/>
          <a:stretch/>
        </p:blipFill>
        <p:spPr>
          <a:xfrm>
            <a:off x="2624205" y="640916"/>
            <a:ext cx="2609389" cy="1918568"/>
          </a:xfrm>
          <a:prstGeom prst="rect">
            <a:avLst/>
          </a:prstGeom>
        </p:spPr>
      </p:pic>
      <p:pic>
        <p:nvPicPr>
          <p:cNvPr id="11" name="Picture 10" descr="1.jpg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938" y="2893420"/>
            <a:ext cx="2160008" cy="1769456"/>
          </a:xfrm>
          <a:prstGeom prst="rect">
            <a:avLst/>
          </a:prstGeom>
        </p:spPr>
      </p:pic>
      <p:pic>
        <p:nvPicPr>
          <p:cNvPr id="12" name="Picture 11" descr="print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87" y="4145069"/>
            <a:ext cx="2583233" cy="2583233"/>
          </a:xfrm>
          <a:prstGeom prst="rect">
            <a:avLst/>
          </a:prstGeom>
        </p:spPr>
      </p:pic>
      <p:pic>
        <p:nvPicPr>
          <p:cNvPr id="13" name="Picture 12" descr="SAM_0468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199" y="86669"/>
            <a:ext cx="2181047" cy="20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5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75" y="496888"/>
            <a:ext cx="8924925" cy="2146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latin typeface="Calibri" charset="0"/>
                <a:ea typeface="ＭＳ Ｐゴシック" charset="0"/>
                <a:cs typeface="ＭＳ Ｐゴシック" charset="0"/>
              </a:rPr>
              <a:t>SEVEN </a:t>
            </a:r>
            <a:br>
              <a:rPr lang="en-US" sz="54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600" i="1" dirty="0" err="1">
                <a:solidFill>
                  <a:srgbClr val="8064A2"/>
                </a:solidFill>
                <a:latin typeface="Calibri" charset="0"/>
                <a:ea typeface="ＭＳ Ｐゴシック" charset="0"/>
                <a:cs typeface="ＭＳ Ｐゴシック" charset="0"/>
              </a:rPr>
              <a:t>Sviluppo</a:t>
            </a:r>
            <a:r>
              <a:rPr lang="en-US" sz="2600" i="1" dirty="0">
                <a:solidFill>
                  <a:srgbClr val="8064A2"/>
                </a:solidFill>
                <a:latin typeface="Calibri" charset="0"/>
                <a:ea typeface="ＭＳ Ｐゴシック" charset="0"/>
                <a:cs typeface="ＭＳ Ｐゴシック" charset="0"/>
              </a:rPr>
              <a:t> di detector </a:t>
            </a:r>
            <a:r>
              <a:rPr lang="en-US" sz="2600" i="1" dirty="0" err="1">
                <a:solidFill>
                  <a:srgbClr val="8064A2"/>
                </a:solidFill>
                <a:latin typeface="Calibri" charset="0"/>
                <a:ea typeface="ＭＳ Ｐゴシック" charset="0"/>
                <a:cs typeface="ＭＳ Ｐゴシック" charset="0"/>
              </a:rPr>
              <a:t>multinucleari</a:t>
            </a:r>
            <a:r>
              <a:rPr lang="en-US" sz="2600" i="1" dirty="0">
                <a:solidFill>
                  <a:srgbClr val="8064A2"/>
                </a:solidFill>
                <a:latin typeface="Calibri" charset="0"/>
                <a:ea typeface="ＭＳ Ｐゴシック" charset="0"/>
                <a:cs typeface="ＭＳ Ｐゴシック" charset="0"/>
              </a:rPr>
              <a:t> per </a:t>
            </a:r>
            <a:r>
              <a:rPr lang="en-US" sz="2600" i="1" dirty="0" err="1">
                <a:solidFill>
                  <a:srgbClr val="8064A2"/>
                </a:solidFill>
                <a:latin typeface="Calibri" charset="0"/>
                <a:ea typeface="ＭＳ Ｐゴシック" charset="0"/>
                <a:cs typeface="ＭＳ Ｐゴシック" charset="0"/>
              </a:rPr>
              <a:t>risonanza</a:t>
            </a:r>
            <a:r>
              <a:rPr lang="en-US" sz="2600" i="1" dirty="0">
                <a:solidFill>
                  <a:srgbClr val="8064A2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i="1" dirty="0" err="1">
                <a:solidFill>
                  <a:srgbClr val="8064A2"/>
                </a:solidFill>
                <a:latin typeface="Calibri" charset="0"/>
                <a:ea typeface="ＭＳ Ｐゴシック" charset="0"/>
                <a:cs typeface="ＭＳ Ｐゴシック" charset="0"/>
              </a:rPr>
              <a:t>magnetica</a:t>
            </a:r>
            <a:r>
              <a:rPr lang="en-US" sz="2600" i="1" dirty="0">
                <a:solidFill>
                  <a:srgbClr val="8064A2"/>
                </a:solidFill>
                <a:latin typeface="Calibri" charset="0"/>
                <a:ea typeface="ＭＳ Ｐゴシック" charset="0"/>
                <a:cs typeface="ＭＳ Ｐゴシック" charset="0"/>
              </a:rPr>
              <a:t> a 7T</a:t>
            </a:r>
            <a:r>
              <a:rPr lang="en-US" sz="3200" i="1" dirty="0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i="1" dirty="0">
                <a:solidFill>
                  <a:srgbClr val="604A7B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Coordinatore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Alessandra Retico (INFN, Pisa)</a:t>
            </a:r>
            <a:r>
              <a:rPr lang="en-US" sz="3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(2011-2012)</a:t>
            </a:r>
            <a:r>
              <a:rPr lang="en-US" sz="3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3200" i="1" dirty="0">
              <a:solidFill>
                <a:srgbClr val="604A7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6725" y="2589213"/>
            <a:ext cx="8204200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24161750" indent="-24161750" defTabSz="87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125" indent="-365125" defTabSz="87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A Magnetic Resonance (MR) scanner with ultra high magnetic field strength (7T) available in Pisa (IMAGO7 Foundation</a:t>
            </a:r>
            <a:r>
              <a:rPr lang="en-US" sz="2000" dirty="0" smtClean="0">
                <a:latin typeface="Calibri" charset="0"/>
              </a:rPr>
              <a:t>). </a:t>
            </a:r>
          </a:p>
          <a:p>
            <a:pPr lvl="1"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Radio </a:t>
            </a:r>
            <a:r>
              <a:rPr lang="en-US" sz="2000" dirty="0">
                <a:latin typeface="Calibri" charset="0"/>
              </a:rPr>
              <a:t>frequency (RF) detectors (</a:t>
            </a:r>
            <a:r>
              <a:rPr lang="en-US" sz="2000" b="1" dirty="0">
                <a:latin typeface="Calibri" charset="0"/>
              </a:rPr>
              <a:t>coils</a:t>
            </a:r>
            <a:r>
              <a:rPr lang="en-US" sz="2000" dirty="0">
                <a:latin typeface="Calibri" charset="0"/>
              </a:rPr>
              <a:t>) for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ultra-high fields </a:t>
            </a:r>
            <a:r>
              <a:rPr lang="en-US" sz="2000" dirty="0">
                <a:latin typeface="Calibri" charset="0"/>
              </a:rPr>
              <a:t>and specific applications are neither provided by the scanner manufacturer nor readily available on the market jet.</a:t>
            </a:r>
          </a:p>
          <a:p>
            <a:pPr lvl="1"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SEVEN research proposal: design, development and validation of three different models of RF coil prototypes for body extremities of volunteers (wrist, calf, leg).</a:t>
            </a:r>
          </a:p>
          <a:p>
            <a:pPr lvl="1"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8064A2"/>
                </a:solidFill>
                <a:latin typeface="Calibri" charset="0"/>
              </a:rPr>
              <a:t>Final clinical application: Imaging (MRI)  and Spectroscopy (MRS) of skeletal muscles to set up a research protocol on inherited neuromuscular disorder.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98989"/>
                </a:solidFill>
                <a:latin typeface="Calibri" charset="0"/>
              </a:rPr>
              <a:t>A. Retico - SEVEN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97C531-44EB-0542-B665-E9760E9110D6}" type="slidenum">
              <a:rPr lang="en-US" sz="14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US" sz="14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6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10" y="195263"/>
            <a:ext cx="8074840" cy="785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Delivery of the 7T magnet at the Imago7 Foundation – June 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776A-3CA2-304C-B124-C5B1ABF30A4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 descr="SAM_039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60" y="1289548"/>
            <a:ext cx="4875245" cy="3250163"/>
          </a:xfrm>
          <a:prstGeom prst="rect">
            <a:avLst/>
          </a:prstGeom>
        </p:spPr>
      </p:pic>
      <p:pic>
        <p:nvPicPr>
          <p:cNvPr id="15" name="Picture 14" descr="SAM_04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4563" y="2391161"/>
            <a:ext cx="4875245" cy="3250163"/>
          </a:xfrm>
          <a:prstGeom prst="rect">
            <a:avLst/>
          </a:prstGeom>
        </p:spPr>
      </p:pic>
      <p:pic>
        <p:nvPicPr>
          <p:cNvPr id="16" name="Picture 15" descr="SAM_041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505" y="1909565"/>
            <a:ext cx="4875244" cy="3250163"/>
          </a:xfrm>
          <a:prstGeom prst="rect">
            <a:avLst/>
          </a:prstGeom>
        </p:spPr>
      </p:pic>
      <p:pic>
        <p:nvPicPr>
          <p:cNvPr id="17" name="Picture 16" descr="SAM_042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389" y="2292218"/>
            <a:ext cx="4875244" cy="3262864"/>
          </a:xfrm>
          <a:prstGeom prst="rect">
            <a:avLst/>
          </a:prstGeom>
        </p:spPr>
      </p:pic>
      <p:pic>
        <p:nvPicPr>
          <p:cNvPr id="25" name="Picture 24" descr="SAM_044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397" y="2710704"/>
            <a:ext cx="4932000" cy="3288000"/>
          </a:xfrm>
          <a:prstGeom prst="rect">
            <a:avLst/>
          </a:prstGeom>
        </p:spPr>
      </p:pic>
      <p:pic>
        <p:nvPicPr>
          <p:cNvPr id="9" name="Picture 8" descr="SAM_046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11" y="3090696"/>
            <a:ext cx="4875245" cy="3250163"/>
          </a:xfrm>
          <a:prstGeom prst="rect">
            <a:avLst/>
          </a:prstGeom>
        </p:spPr>
      </p:pic>
      <p:pic>
        <p:nvPicPr>
          <p:cNvPr id="23" name="Picture 22" descr="SAM_046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443" y="1578620"/>
            <a:ext cx="6630126" cy="44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0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54000" y="-114300"/>
            <a:ext cx="8551863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Main steps of the project - </a:t>
            </a:r>
            <a:r>
              <a:rPr lang="en-US" sz="4000" u="sng">
                <a:latin typeface="Calibri" charset="0"/>
                <a:ea typeface="ＭＳ Ｐゴシック" charset="0"/>
                <a:cs typeface="ＭＳ Ｐゴシック" charset="0"/>
              </a:rPr>
              <a:t>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2144713"/>
            <a:ext cx="8569325" cy="4525962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Arial" charset="0"/>
              <a:buAutoNum type="arabicParenR"/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Design and development of new detectors</a:t>
            </a:r>
          </a:p>
          <a:p>
            <a:pPr marL="457200" indent="-457200" eaLnBrk="1" hangingPunct="1">
              <a:buFont typeface="Arial" charset="0"/>
              <a:buAutoNum type="arabicParenR"/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Numerical electromagnetic modeling</a:t>
            </a:r>
          </a:p>
          <a:p>
            <a:pPr marL="457200" indent="-457200" eaLnBrk="1" hangingPunct="1">
              <a:buFont typeface="Arial" charset="0"/>
              <a:buAutoNum type="arabicParenR"/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Design and implementation of suitable phantoms for the in-magnet measurements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4)  Implementation and comparison of different B</a:t>
            </a:r>
            <a:r>
              <a:rPr lang="en-US" sz="2400" baseline="-2500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 mapping techniques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5)  Measurements of B</a:t>
            </a:r>
            <a:r>
              <a:rPr lang="en-US" sz="2400" baseline="-2500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 maps and evaluation of SAR maps for each coil prototype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6)  Experimental measurements with phantoms and volunteers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sz="2400" i="1">
                <a:solidFill>
                  <a:srgbClr val="8064A2"/>
                </a:solidFill>
                <a:latin typeface="Calibri" charset="0"/>
                <a:ea typeface="ＭＳ Ｐゴシック" charset="0"/>
                <a:cs typeface="ＭＳ Ｐゴシック" charset="0"/>
              </a:rPr>
              <a:t>7) In vivo MRI and MRS measurements in neuromuscular disorders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Retico - SEVEN</a:t>
            </a:r>
          </a:p>
        </p:txBody>
      </p:sp>
      <p:sp>
        <p:nvSpPr>
          <p:cNvPr id="60421" name="CasellaDiTesto 4"/>
          <p:cNvSpPr txBox="1">
            <a:spLocks noChangeArrowheads="1"/>
          </p:cNvSpPr>
          <p:nvPr/>
        </p:nvSpPr>
        <p:spPr bwMode="auto">
          <a:xfrm>
            <a:off x="338138" y="785813"/>
            <a:ext cx="86709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8064A2"/>
                </a:solidFill>
                <a:latin typeface="Calibri" charset="0"/>
              </a:rPr>
              <a:t>Numerical electromagnetic modeling, design, implementation, and 7 T in-magnet testing of the </a:t>
            </a:r>
            <a:r>
              <a:rPr lang="en-US" sz="2800" b="1" i="1" dirty="0" smtClean="0">
                <a:solidFill>
                  <a:srgbClr val="8064A2"/>
                </a:solidFill>
                <a:latin typeface="Calibri" charset="0"/>
              </a:rPr>
              <a:t>coil </a:t>
            </a:r>
            <a:r>
              <a:rPr lang="en-US" sz="2800" b="1" i="1" dirty="0">
                <a:solidFill>
                  <a:srgbClr val="8064A2"/>
                </a:solidFill>
                <a:latin typeface="Calibri" charset="0"/>
              </a:rPr>
              <a:t>prototypes</a:t>
            </a:r>
          </a:p>
          <a:p>
            <a:pPr algn="ctr" eaLnBrk="1" hangingPunct="1"/>
            <a:endParaRPr lang="it-IT" sz="1800" dirty="0">
              <a:latin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45F901-513E-514B-AAAF-F8EF71D0369F}" type="slidenum">
              <a:rPr lang="en-US" sz="14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4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3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70"/>
            <a:ext cx="8229600" cy="635338"/>
          </a:xfrm>
        </p:spPr>
        <p:txBody>
          <a:bodyPr/>
          <a:lstStyle/>
          <a:p>
            <a:pPr lvl="0"/>
            <a:r>
              <a:rPr lang="en-US" sz="4000" dirty="0">
                <a:solidFill>
                  <a:srgbClr val="7B9899"/>
                </a:solidFill>
                <a:latin typeface="Georgia" pitchFamily="18"/>
                <a:ea typeface="DejaVu Sans" pitchFamily="2"/>
                <a:cs typeface="DejaVu Sans" pitchFamily="2"/>
              </a:rPr>
              <a:t>RF </a:t>
            </a:r>
            <a:r>
              <a:rPr lang="en-US" sz="4000" dirty="0" smtClean="0">
                <a:solidFill>
                  <a:srgbClr val="7B9899"/>
                </a:solidFill>
                <a:latin typeface="Georgia" pitchFamily="18"/>
                <a:ea typeface="DejaVu Sans" pitchFamily="2"/>
                <a:cs typeface="DejaVu Sans" pitchFamily="2"/>
              </a:rPr>
              <a:t>coils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B9563-4A75-764A-9628-92261C96AB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482177"/>
              </p:ext>
            </p:extLst>
          </p:nvPr>
        </p:nvGraphicFramePr>
        <p:xfrm>
          <a:off x="508080" y="4941408"/>
          <a:ext cx="7808505" cy="1711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9459"/>
                <a:gridCol w="59390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Frequency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impedance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620" y="5005604"/>
            <a:ext cx="2269634" cy="261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544" y="4910682"/>
            <a:ext cx="3325519" cy="458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1509" y="5320064"/>
            <a:ext cx="3238652" cy="495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966" y="5743214"/>
            <a:ext cx="2691801" cy="528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205" y="6210214"/>
            <a:ext cx="2026048" cy="4761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902" y="6210214"/>
            <a:ext cx="930821" cy="4761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1792" y="4996430"/>
            <a:ext cx="737131" cy="244347"/>
          </a:xfrm>
          <a:prstGeom prst="rect">
            <a:avLst/>
          </a:prstGeom>
        </p:spPr>
      </p:pic>
      <p:sp>
        <p:nvSpPr>
          <p:cNvPr id="16" name="TextShape 2"/>
          <p:cNvSpPr/>
          <p:nvPr/>
        </p:nvSpPr>
        <p:spPr>
          <a:xfrm>
            <a:off x="222200" y="909976"/>
            <a:ext cx="3550240" cy="44024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/>
          <a:lstStyle/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r>
              <a:rPr lang="en-US" sz="1600" b="1" i="0" u="none" strike="noStrike" kern="1200" spc="0" dirty="0" smtClean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Volume </a:t>
            </a:r>
            <a:r>
              <a:rPr lang="en-US" sz="1600" b="1" i="0" u="none" strike="noStrike" kern="1200" spc="0" dirty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Coils  ( T only or T/R)</a:t>
            </a:r>
          </a:p>
          <a:p>
            <a:pPr marL="742950" lvl="2" indent="-285750" hangingPunct="0">
              <a:buSzPct val="45000"/>
              <a:buFont typeface="Arial" pitchFamily="34" charset="0"/>
              <a:buChar char="•"/>
              <a:defRPr sz="1800"/>
            </a:pPr>
            <a:r>
              <a:rPr lang="en-US" sz="1600" b="0" i="0" u="none" strike="noStrike" kern="1200" spc="0" dirty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Solenoid   </a:t>
            </a:r>
          </a:p>
          <a:p>
            <a:pPr marL="742950" lvl="2" indent="-285750" hangingPunct="0">
              <a:buSzPct val="45000"/>
              <a:buFont typeface="Arial" pitchFamily="34" charset="0"/>
              <a:buChar char="•"/>
              <a:defRPr sz="1800"/>
            </a:pPr>
            <a:r>
              <a:rPr lang="en-US" sz="1600" b="0" i="0" u="none" strike="noStrike" kern="1200" spc="0" dirty="0" err="1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Helmotz</a:t>
            </a:r>
            <a:r>
              <a:rPr lang="en-US" sz="1600" b="0" i="0" u="none" strike="noStrike" kern="1200" spc="0" dirty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 pair   </a:t>
            </a:r>
          </a:p>
          <a:p>
            <a:pPr marL="742950" lvl="2" indent="-285750" hangingPunct="0">
              <a:buSzPct val="45000"/>
              <a:buFont typeface="Arial" pitchFamily="34" charset="0"/>
              <a:buChar char="•"/>
              <a:defRPr sz="1800"/>
            </a:pPr>
            <a:r>
              <a:rPr lang="en-US" sz="1600" b="0" i="0" u="none" strike="noStrike" kern="1200" spc="0" dirty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Saddle Coil</a:t>
            </a:r>
          </a:p>
          <a:p>
            <a:pPr marL="742950" lvl="2" indent="-285750" hangingPunct="0">
              <a:buSzPct val="45000"/>
              <a:buFont typeface="Arial" pitchFamily="34" charset="0"/>
              <a:buChar char="•"/>
              <a:defRPr sz="1800"/>
            </a:pPr>
            <a:r>
              <a:rPr lang="en-US" sz="1600" b="0" i="0" u="none" strike="noStrike" kern="1200" spc="0" dirty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Birdcage</a:t>
            </a:r>
          </a:p>
          <a:p>
            <a:pPr marL="742950" lvl="2" indent="-285750" hangingPunct="0">
              <a:buSzPct val="45000"/>
              <a:buFont typeface="Arial" pitchFamily="34" charset="0"/>
              <a:buChar char="•"/>
              <a:defRPr sz="1800"/>
            </a:pPr>
            <a:r>
              <a:rPr lang="en-US" sz="1600" b="0" i="0" u="none" strike="noStrike" kern="1200" spc="0" dirty="0" smtClean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TEM</a:t>
            </a:r>
          </a:p>
          <a:p>
            <a:pPr marL="457200" lvl="2" hangingPunct="0">
              <a:buSzPct val="45000"/>
              <a:defRPr sz="1800"/>
            </a:pPr>
            <a:endParaRPr lang="en-US" sz="1600" dirty="0">
              <a:solidFill>
                <a:srgbClr val="323543"/>
              </a:solidFill>
              <a:latin typeface="Georgia" pitchFamily="18"/>
              <a:ea typeface="DejaVu Sans" pitchFamily="2"/>
              <a:cs typeface="DejaVu Sans" pitchFamily="2"/>
            </a:endParaRPr>
          </a:p>
          <a:p>
            <a:pPr marL="457200" lvl="2" hangingPunct="0">
              <a:buSzPct val="45000"/>
              <a:defRPr sz="1800"/>
            </a:pPr>
            <a:endParaRPr lang="en-US" sz="1600" b="0" i="0" u="none" strike="noStrike" kern="1200" spc="0" dirty="0">
              <a:ln>
                <a:noFill/>
              </a:ln>
              <a:solidFill>
                <a:srgbClr val="323543"/>
              </a:solidFill>
              <a:latin typeface="Georgia" pitchFamily="18"/>
              <a:ea typeface="DejaVu Sans" pitchFamily="2"/>
              <a:cs typeface="DejaVu Sans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r>
              <a:rPr lang="en-US" sz="1600" b="1" i="0" u="none" strike="noStrike" kern="1200" spc="0" dirty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Surface Coils (R only or T/R)</a:t>
            </a:r>
          </a:p>
          <a:p>
            <a:pPr marL="742950" lvl="2" indent="-285750" hangingPunct="0">
              <a:buSzPct val="45000"/>
              <a:buFont typeface="Arial" pitchFamily="34" charset="0"/>
              <a:buChar char="•"/>
              <a:defRPr sz="1800"/>
            </a:pPr>
            <a:r>
              <a:rPr lang="en-US" sz="1600" b="0" i="0" u="none" strike="noStrike" kern="1200" spc="0" dirty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Single loop</a:t>
            </a:r>
          </a:p>
          <a:p>
            <a:pPr marL="742950" lvl="2" indent="-285750" hangingPunct="0">
              <a:buSzPct val="45000"/>
              <a:buFont typeface="Arial" pitchFamily="34" charset="0"/>
              <a:buChar char="•"/>
              <a:defRPr sz="1800"/>
            </a:pPr>
            <a:r>
              <a:rPr lang="en-US" sz="1600" b="0" i="0" u="none" strike="noStrike" kern="1200" spc="0" dirty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Quadrature dual loop</a:t>
            </a:r>
          </a:p>
          <a:p>
            <a:pPr marL="742950" lvl="2" indent="-285750" hangingPunct="0">
              <a:buSzPct val="45000"/>
              <a:buFont typeface="Arial" pitchFamily="34" charset="0"/>
              <a:buChar char="•"/>
              <a:defRPr sz="1800"/>
            </a:pPr>
            <a:r>
              <a:rPr lang="en-US" sz="1600" b="0" i="0" u="none" strike="noStrike" kern="1200" spc="0" dirty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Butterfly coil</a:t>
            </a:r>
          </a:p>
          <a:p>
            <a:pPr marL="742950" lvl="2" indent="-285750" hangingPunct="0">
              <a:buSzPct val="45000"/>
              <a:buFont typeface="Arial" pitchFamily="34" charset="0"/>
              <a:buChar char="•"/>
              <a:defRPr sz="1800"/>
            </a:pPr>
            <a:r>
              <a:rPr lang="en-US" sz="1600" b="0" i="0" u="none" strike="noStrike" kern="1200" spc="0" dirty="0">
                <a:ln>
                  <a:noFill/>
                </a:ln>
                <a:solidFill>
                  <a:srgbClr val="323543"/>
                </a:solidFill>
                <a:latin typeface="Georgia" pitchFamily="18"/>
                <a:ea typeface="DejaVu Sans" pitchFamily="2"/>
                <a:cs typeface="DejaVu Sans" pitchFamily="2"/>
              </a:rPr>
              <a:t>Phased array</a:t>
            </a:r>
          </a:p>
        </p:txBody>
      </p:sp>
      <p:pic>
        <p:nvPicPr>
          <p:cNvPr id="17" name="Immagine 3"/>
          <p:cNvPicPr>
            <a:picLocks noChangeAspect="1"/>
          </p:cNvPicPr>
          <p:nvPr/>
        </p:nvPicPr>
        <p:blipFill>
          <a:blip r:embed="rId9" cstate="print">
            <a:lum/>
            <a:alphaModFix/>
          </a:blip>
          <a:srcRect/>
          <a:stretch>
            <a:fillRect/>
          </a:stretch>
        </p:blipFill>
        <p:spPr>
          <a:xfrm>
            <a:off x="6972839" y="127525"/>
            <a:ext cx="1456084" cy="2586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5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3991281" y="3031499"/>
            <a:ext cx="2465288" cy="178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6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6775100" y="2905547"/>
            <a:ext cx="2168195" cy="191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7" descr="SAM_0320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9204" y="968470"/>
            <a:ext cx="2149162" cy="192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8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475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RF coil prototypes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3838" y="1139825"/>
            <a:ext cx="5249862" cy="5265738"/>
          </a:xfrm>
        </p:spPr>
        <p:txBody>
          <a:bodyPr>
            <a:normAutofit fontScale="92500"/>
          </a:bodyPr>
          <a:lstStyle/>
          <a:p>
            <a:pPr marL="422275" indent="-365125">
              <a:spcAft>
                <a:spcPts val="600"/>
              </a:spcAft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set of three single-loop surface coils suitable for proton (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SL-H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 with variable size (diameter in the 3-15 cm range)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422275" indent="-365125">
              <a:spcAft>
                <a:spcPts val="600"/>
              </a:spcAft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22275" indent="-365125">
              <a:spcAft>
                <a:spcPts val="600"/>
              </a:spcAft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dual-tuned (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H, 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31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P) surface coil with two concentric rectangular loops (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DT-DL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 for the detection of proton and phosphorus signals. </a:t>
            </a: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22275" indent="-365125">
              <a:spcAft>
                <a:spcPts val="600"/>
              </a:spcAft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22275" indent="-365125">
              <a:spcAft>
                <a:spcPts val="600"/>
              </a:spcAft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dual-tuned (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H, 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31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P) RF coil with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microstrip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technology (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DT-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microS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 for the detection of proton and phosphorus signals.</a:t>
            </a:r>
          </a:p>
        </p:txBody>
      </p:sp>
      <p:pic>
        <p:nvPicPr>
          <p:cNvPr id="16388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9613" y="2401888"/>
            <a:ext cx="2794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Screen shot 2010-07-21 at 5.20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225" y="4730750"/>
            <a:ext cx="29337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9"/>
          <p:cNvGrpSpPr>
            <a:grpSpLocks noChangeAspect="1"/>
          </p:cNvGrpSpPr>
          <p:nvPr/>
        </p:nvGrpSpPr>
        <p:grpSpPr bwMode="auto">
          <a:xfrm>
            <a:off x="5892800" y="1382713"/>
            <a:ext cx="623888" cy="720725"/>
            <a:chOff x="2598860" y="2362918"/>
            <a:chExt cx="3115678" cy="3608173"/>
          </a:xfrm>
        </p:grpSpPr>
        <p:sp>
          <p:nvSpPr>
            <p:cNvPr id="11" name="Block Arc 10"/>
            <p:cNvSpPr>
              <a:spLocks noChangeAspect="1"/>
            </p:cNvSpPr>
            <p:nvPr/>
          </p:nvSpPr>
          <p:spPr>
            <a:xfrm>
              <a:off x="2598860" y="2362918"/>
              <a:ext cx="3115678" cy="3083637"/>
            </a:xfrm>
            <a:prstGeom prst="blockArc">
              <a:avLst>
                <a:gd name="adj1" fmla="val 5905102"/>
                <a:gd name="adj2" fmla="val 4817299"/>
                <a:gd name="adj3" fmla="val 482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80124" y="5271709"/>
              <a:ext cx="190270" cy="6914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35079" y="5279654"/>
              <a:ext cx="190270" cy="69143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391" name="Group 13"/>
          <p:cNvGrpSpPr>
            <a:grpSpLocks/>
          </p:cNvGrpSpPr>
          <p:nvPr/>
        </p:nvGrpSpPr>
        <p:grpSpPr bwMode="auto">
          <a:xfrm>
            <a:off x="6665913" y="1203325"/>
            <a:ext cx="777875" cy="901700"/>
            <a:chOff x="2598860" y="2362918"/>
            <a:chExt cx="3115679" cy="3608173"/>
          </a:xfrm>
        </p:grpSpPr>
        <p:sp>
          <p:nvSpPr>
            <p:cNvPr id="15" name="Block Arc 14"/>
            <p:cNvSpPr/>
            <p:nvPr/>
          </p:nvSpPr>
          <p:spPr>
            <a:xfrm>
              <a:off x="2598860" y="2362918"/>
              <a:ext cx="3115679" cy="3087275"/>
            </a:xfrm>
            <a:prstGeom prst="blockArc">
              <a:avLst>
                <a:gd name="adj1" fmla="val 5905102"/>
                <a:gd name="adj2" fmla="val 4817299"/>
                <a:gd name="adj3" fmla="val 482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81546" y="5272325"/>
              <a:ext cx="190756" cy="6924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28380" y="5278680"/>
              <a:ext cx="197112" cy="6924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392" name="Group 17"/>
          <p:cNvGrpSpPr>
            <a:grpSpLocks noChangeAspect="1"/>
          </p:cNvGrpSpPr>
          <p:nvPr/>
        </p:nvGrpSpPr>
        <p:grpSpPr bwMode="auto">
          <a:xfrm>
            <a:off x="7577138" y="1022350"/>
            <a:ext cx="935037" cy="1082675"/>
            <a:chOff x="2598860" y="2362918"/>
            <a:chExt cx="3115679" cy="3608173"/>
          </a:xfrm>
        </p:grpSpPr>
        <p:sp>
          <p:nvSpPr>
            <p:cNvPr id="19" name="Block Arc 18"/>
            <p:cNvSpPr/>
            <p:nvPr/>
          </p:nvSpPr>
          <p:spPr>
            <a:xfrm>
              <a:off x="2598860" y="2362918"/>
              <a:ext cx="3115679" cy="3084408"/>
            </a:xfrm>
            <a:prstGeom prst="blockArc">
              <a:avLst>
                <a:gd name="adj1" fmla="val 5905102"/>
                <a:gd name="adj2" fmla="val 4817299"/>
                <a:gd name="adj3" fmla="val 482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78479" y="5272735"/>
              <a:ext cx="195724" cy="6930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28617" y="5278027"/>
              <a:ext cx="195724" cy="6930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98989"/>
                </a:solidFill>
                <a:latin typeface="Calibri" charset="0"/>
              </a:rPr>
              <a:t>A. Retico - SEVEN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7CDB05-A6E5-2248-943C-9C20EED37B0F}" type="slidenum">
              <a:rPr lang="en-US" sz="14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z="14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 rot="20150687">
            <a:off x="14741" y="1416619"/>
            <a:ext cx="6354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</a:t>
            </a:r>
            <a:endParaRPr lang="it-IT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150687">
            <a:off x="10908" y="3097545"/>
            <a:ext cx="6354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</a:t>
            </a:r>
            <a:endParaRPr lang="it-IT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0150687">
            <a:off x="-100692" y="4987040"/>
            <a:ext cx="92845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AQ</a:t>
            </a:r>
            <a:endParaRPr lang="it-IT" sz="4400" b="1" dirty="0">
              <a:ln w="18000">
                <a:solidFill>
                  <a:srgbClr val="0000F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86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677101-5E87-B94D-A96E-AD3A0001092C}" type="slidenum">
              <a:rPr lang="en-US" sz="14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sz="14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9461" name="Picture 5" descr="SAM_03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66504" y="668394"/>
            <a:ext cx="34202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RF LAB</a:t>
            </a:r>
          </a:p>
        </p:txBody>
      </p:sp>
    </p:spTree>
    <p:extLst>
      <p:ext uri="{BB962C8B-B14F-4D97-AF65-F5344CB8AC3E}">
        <p14:creationId xmlns:p14="http://schemas.microsoft.com/office/powerpoint/2010/main" val="129939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First six months 2011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9CE73B-5FA3-E947-81F7-D9BFD20710BE}" type="slidenum">
              <a:rPr lang="en-US" sz="14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4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 RF lab activity: coil design and development</a:t>
            </a:r>
          </a:p>
          <a:p>
            <a:pPr marL="0" indent="0"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Single-loop coils:  simulation, prototypes and comparison</a:t>
            </a:r>
          </a:p>
          <a:p>
            <a:pPr lvl="2">
              <a:defRPr/>
            </a:pPr>
            <a:r>
              <a:rPr lang="en-US" dirty="0"/>
              <a:t>the tuning and matching procedures</a:t>
            </a:r>
          </a:p>
          <a:p>
            <a:pPr lvl="2">
              <a:defRPr/>
            </a:pPr>
            <a:r>
              <a:rPr lang="en-US" dirty="0"/>
              <a:t>1.5 T and  7 T examples </a:t>
            </a:r>
            <a:endParaRPr lang="en-US" dirty="0" smtClean="0"/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Dual-tuned RF coils:  </a:t>
            </a:r>
          </a:p>
          <a:p>
            <a:pPr lvl="2">
              <a:defRPr/>
            </a:pPr>
            <a:r>
              <a:rPr lang="en-US" dirty="0"/>
              <a:t>1.5 T and  7 T examples 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TEM resonator: simulation, prototypes and comparison </a:t>
            </a:r>
          </a:p>
          <a:p>
            <a:pPr lvl="2">
              <a:defRPr/>
            </a:pPr>
            <a:r>
              <a:rPr lang="en-US" dirty="0"/>
              <a:t>Collaboration with Jim </a:t>
            </a:r>
            <a:r>
              <a:rPr lang="en-US" dirty="0" err="1"/>
              <a:t>Tropp</a:t>
            </a:r>
            <a:r>
              <a:rPr lang="en-US" dirty="0"/>
              <a:t> (GE)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4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2271"/>
          </a:xfrm>
        </p:spPr>
        <p:txBody>
          <a:bodyPr/>
          <a:lstStyle/>
          <a:p>
            <a:r>
              <a:rPr lang="en-US" dirty="0" smtClean="0"/>
              <a:t>Single loop coil @7 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A. Retico - SEVEN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B9563-4A75-764A-9628-92261C96ABC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84065"/>
            <a:ext cx="8229600" cy="19100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single loop coil with external diameter 8.3 cm has been realized using a copper strip with 4 mm width and 35 micron thickness.</a:t>
            </a:r>
          </a:p>
          <a:p>
            <a:endParaRPr lang="en-US" dirty="0"/>
          </a:p>
          <a:p>
            <a:r>
              <a:rPr lang="en-US" dirty="0" smtClean="0"/>
              <a:t>S</a:t>
            </a:r>
            <a:r>
              <a:rPr lang="en-US" baseline="-25000" dirty="0" smtClean="0"/>
              <a:t>11</a:t>
            </a:r>
            <a:r>
              <a:rPr lang="en-US" dirty="0" smtClean="0"/>
              <a:t> of the matched and tuned single loop (with load):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</a:t>
            </a:r>
            <a:r>
              <a:rPr lang="en-US" baseline="-25000" dirty="0" err="1"/>
              <a:t>t</a:t>
            </a:r>
            <a:r>
              <a:rPr lang="en-US" dirty="0" smtClean="0"/>
              <a:t> =1.7 pF, c</a:t>
            </a:r>
            <a:r>
              <a:rPr lang="en-US" baseline="-25000" dirty="0" smtClean="0"/>
              <a:t>m</a:t>
            </a:r>
            <a:r>
              <a:rPr lang="en-US" dirty="0" smtClean="0"/>
              <a:t> =8.2 pF</a:t>
            </a:r>
          </a:p>
        </p:txBody>
      </p:sp>
      <p:pic>
        <p:nvPicPr>
          <p:cNvPr id="9" name="Immagine 3" descr="SAM_03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87692"/>
            <a:ext cx="2579658" cy="193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022010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170707" y="3880737"/>
            <a:ext cx="104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  <a:latin typeface="Symbol" charset="2"/>
                <a:cs typeface="Symbol" charset="2"/>
              </a:rPr>
              <a:t>s</a:t>
            </a:r>
            <a:r>
              <a:rPr lang="en-US" sz="1400" dirty="0" smtClean="0">
                <a:solidFill>
                  <a:schemeClr val="accent5"/>
                </a:solidFill>
              </a:rPr>
              <a:t>=0.69 S/m</a:t>
            </a:r>
          </a:p>
          <a:p>
            <a:r>
              <a:rPr lang="en-US" sz="1400" dirty="0" err="1">
                <a:solidFill>
                  <a:schemeClr val="accent5"/>
                </a:solidFill>
                <a:latin typeface="Symbol" charset="2"/>
                <a:cs typeface="Symbol" charset="2"/>
              </a:rPr>
              <a:t>e</a:t>
            </a:r>
            <a:r>
              <a:rPr lang="en-US" sz="1400" baseline="-25000" dirty="0" err="1" smtClean="0">
                <a:solidFill>
                  <a:schemeClr val="accent5"/>
                </a:solidFill>
              </a:rPr>
              <a:t>r</a:t>
            </a:r>
            <a:r>
              <a:rPr lang="en-US" sz="1400" dirty="0" smtClean="0">
                <a:solidFill>
                  <a:schemeClr val="accent5"/>
                </a:solidFill>
              </a:rPr>
              <a:t>=79</a:t>
            </a:r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6" name="Picture 5" descr="SINGLE LOOP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028" y="2994085"/>
            <a:ext cx="4827250" cy="3456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2810" y="6420163"/>
            <a:ext cx="4713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loop loaded with homogeneous cylindrical phantom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59853" y="1704145"/>
            <a:ext cx="1267798" cy="2248286"/>
            <a:chOff x="7590482" y="1993943"/>
            <a:chExt cx="1267798" cy="2248286"/>
          </a:xfrm>
        </p:grpSpPr>
        <p:sp>
          <p:nvSpPr>
            <p:cNvPr id="13" name="Rounded Rectangle 12"/>
            <p:cNvSpPr/>
            <p:nvPr/>
          </p:nvSpPr>
          <p:spPr>
            <a:xfrm>
              <a:off x="7659853" y="2046271"/>
              <a:ext cx="1066574" cy="212911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AM_0471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9" b="89857" l="3803" r="926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7100238" y="2484187"/>
              <a:ext cx="2248286" cy="1267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53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7010</TotalTime>
  <Words>1285</Words>
  <Application>Microsoft Macintosh PowerPoint</Application>
  <PresentationFormat>On-screen Show (4:3)</PresentationFormat>
  <Paragraphs>230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2_Office Theme</vt:lpstr>
      <vt:lpstr>Office Theme</vt:lpstr>
      <vt:lpstr>3_Office Theme</vt:lpstr>
      <vt:lpstr>SEVEN Sviluppo di detector  per risonanza magnetica a 7T</vt:lpstr>
      <vt:lpstr>SEVEN  Sviluppo di detector multinucleari per risonanza magnetica a 7T Coordinatore: Alessandra Retico (INFN, Pisa) (2011-2012) </vt:lpstr>
      <vt:lpstr>Delivery of the 7T magnet at the Imago7 Foundation – June 9, 2011</vt:lpstr>
      <vt:lpstr>Main steps of the project - MILESTONES</vt:lpstr>
      <vt:lpstr>RF coils</vt:lpstr>
      <vt:lpstr>RF coil prototypes</vt:lpstr>
      <vt:lpstr>PowerPoint Presentation</vt:lpstr>
      <vt:lpstr>First six months 2011</vt:lpstr>
      <vt:lpstr>Single loop coil @7 T</vt:lpstr>
      <vt:lpstr>Single loop coil @7 T</vt:lpstr>
      <vt:lpstr>Dual Tuned coil @ 7 T: trap decoupling</vt:lpstr>
      <vt:lpstr>Dual Tuned coil @ 7 T: overlap decoupling</vt:lpstr>
      <vt:lpstr>Dual Tuned coil @ 7 T: overlap &amp; trap</vt:lpstr>
      <vt:lpstr>   TEM coil @ 7 T</vt:lpstr>
      <vt:lpstr>PowerPoint Presentation</vt:lpstr>
      <vt:lpstr>Numerical Methods: why?</vt:lpstr>
      <vt:lpstr>SEVEN people (PI)</vt:lpstr>
      <vt:lpstr>Richieste sui servizi di sezione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 Retico</dc:creator>
  <cp:lastModifiedBy>Alessandra Retico</cp:lastModifiedBy>
  <cp:revision>126</cp:revision>
  <dcterms:created xsi:type="dcterms:W3CDTF">2011-06-08T14:54:08Z</dcterms:created>
  <dcterms:modified xsi:type="dcterms:W3CDTF">2011-06-14T12:17:23Z</dcterms:modified>
</cp:coreProperties>
</file>