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47" r:id="rId2"/>
    <p:sldId id="298" r:id="rId3"/>
    <p:sldId id="332" r:id="rId4"/>
    <p:sldId id="335" r:id="rId5"/>
    <p:sldId id="419" r:id="rId6"/>
    <p:sldId id="418" r:id="rId7"/>
    <p:sldId id="330" r:id="rId8"/>
    <p:sldId id="420" r:id="rId9"/>
    <p:sldId id="422" r:id="rId10"/>
    <p:sldId id="425" r:id="rId11"/>
    <p:sldId id="424" r:id="rId12"/>
    <p:sldId id="426" r:id="rId13"/>
    <p:sldId id="434" r:id="rId14"/>
    <p:sldId id="428" r:id="rId15"/>
    <p:sldId id="433" r:id="rId16"/>
    <p:sldId id="430" r:id="rId17"/>
    <p:sldId id="431" r:id="rId18"/>
    <p:sldId id="432" r:id="rId19"/>
    <p:sldId id="42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6" autoAdjust="0"/>
    <p:restoredTop sz="88757" autoAdjust="0"/>
  </p:normalViewPr>
  <p:slideViewPr>
    <p:cSldViewPr>
      <p:cViewPr varScale="1">
        <p:scale>
          <a:sx n="107" d="100"/>
          <a:sy n="107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4A83B-2510-4DA9-AEDA-641AFAFF31BA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DC24B-58E8-419B-A0BD-AB8D459A1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7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4CD37-32D3-5E4C-A6D8-32366AE239AC}" type="slidenum">
              <a:rPr lang="it-IT"/>
              <a:pPr/>
              <a:t>2</a:t>
            </a:fld>
            <a:endParaRPr lang="it-IT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B30B1-AEFF-4AA0-AA04-C39B502CF2FB}" type="slidenum">
              <a:rPr lang="en-US"/>
              <a:pPr/>
              <a:t>3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42BF8-D33D-48EF-8365-E51CB7B89849}" type="slidenum">
              <a:rPr lang="en-US"/>
              <a:pPr/>
              <a:t>4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97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11638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FF-LYNX protocol and interfaces in 4D-MPET</a:t>
            </a:r>
          </a:p>
          <a:p>
            <a:pPr lvl="1"/>
            <a:r>
              <a:rPr lang="en-US" dirty="0" smtClean="0"/>
              <a:t>Integrated (i.e.: same protocol and physical links) distribution of trigger (e.g.: coincidence) and controls (e.g.: configuration and monitoring)</a:t>
            </a:r>
          </a:p>
          <a:p>
            <a:pPr lvl="1"/>
            <a:r>
              <a:rPr lang="en-US" dirty="0" smtClean="0"/>
              <a:t>Different latency options in frame transmission </a:t>
            </a:r>
          </a:p>
          <a:p>
            <a:pPr lvl="2"/>
            <a:r>
              <a:rPr lang="en-US" dirty="0" smtClean="0"/>
              <a:t>Fixed latency for “trigger” data (i.e.: TDC data to coincidence processor) </a:t>
            </a:r>
          </a:p>
          <a:p>
            <a:pPr lvl="2"/>
            <a:r>
              <a:rPr lang="en-US" dirty="0" smtClean="0"/>
              <a:t>Unbounded latency for “raw” data (i.e.: ADC data for off-line analysis) </a:t>
            </a:r>
          </a:p>
          <a:p>
            <a:pPr lvl="1"/>
            <a:r>
              <a:rPr lang="en-US" dirty="0" smtClean="0"/>
              <a:t>Interfaces to serial links available as IP-cores</a:t>
            </a:r>
          </a:p>
          <a:p>
            <a:pPr lvl="1"/>
            <a:r>
              <a:rPr lang="en-US" dirty="0" smtClean="0"/>
              <a:t>Different speed options available (4xF, 8xF, 16xF)</a:t>
            </a:r>
          </a:p>
          <a:p>
            <a:pPr lvl="1"/>
            <a:r>
              <a:rPr lang="en-US" dirty="0" smtClean="0"/>
              <a:t>Compatibility with electrical and optical serial links</a:t>
            </a:r>
          </a:p>
          <a:p>
            <a:pPr lvl="1"/>
            <a:r>
              <a:rPr lang="en-US" dirty="0" smtClean="0"/>
              <a:t>Availability of FPGA based emulators for functional validation </a:t>
            </a:r>
          </a:p>
          <a:p>
            <a:r>
              <a:rPr lang="en-US" dirty="0" smtClean="0"/>
              <a:t>Innovative approach:</a:t>
            </a:r>
          </a:p>
          <a:p>
            <a:pPr lvl="1"/>
            <a:r>
              <a:rPr lang="en-US" dirty="0" smtClean="0"/>
              <a:t>Integrated control and readout systems based on a single flexible protocol</a:t>
            </a:r>
          </a:p>
          <a:p>
            <a:pPr lvl="1"/>
            <a:r>
              <a:rPr lang="en-US" dirty="0" smtClean="0"/>
              <a:t>Modular architecture based on fully characterized IP-cores available for ASIC and FPGA developments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F555-671C-4D3D-87FA-0F4DED49F9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28813" y="64706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1200" dirty="0">
                <a:ea typeface="+mn-ea"/>
                <a:cs typeface="+mn-cs"/>
              </a:rPr>
              <a:t>Pisa, 2 Dicembre 2009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73025" y="6477000"/>
            <a:ext cx="1441450" cy="30797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C. Piemonte</a:t>
            </a:r>
            <a:endParaRPr lang="it-IT" sz="140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334375" y="6469063"/>
            <a:ext cx="788988" cy="315912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/>
              <a:t> </a:t>
            </a:r>
            <a:fld id="{CA05E70C-9013-0643-BD29-B20B163CAE40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28813" y="64706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1200" dirty="0">
                <a:ea typeface="+mn-ea"/>
                <a:cs typeface="+mn-cs"/>
              </a:rPr>
              <a:t>Pisa, 2 Dicembre 2009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73025" y="6477000"/>
            <a:ext cx="1441450" cy="30797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C. Piemonte</a:t>
            </a:r>
            <a:endParaRPr lang="it-IT" sz="140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334375" y="6469063"/>
            <a:ext cx="788988" cy="315912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/>
              <a:t> </a:t>
            </a:r>
            <a:fld id="{CA05E70C-9013-0643-BD29-B20B163CAE40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08751-40BA-6B4A-83E1-495B3D54099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40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600200"/>
            <a:ext cx="7620000" cy="990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dirty="0" smtClean="0"/>
              <a:t>4DMPET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47800" y="3581400"/>
            <a:ext cx="7162800" cy="2743200"/>
          </a:xfrm>
        </p:spPr>
        <p:txBody>
          <a:bodyPr>
            <a:normAutofit/>
          </a:bodyPr>
          <a:lstStyle/>
          <a:p>
            <a:r>
              <a:rPr lang="en-GB" dirty="0" smtClean="0"/>
              <a:t>M. G. Bisogni</a:t>
            </a:r>
          </a:p>
          <a:p>
            <a:r>
              <a:rPr lang="en-GB" dirty="0" err="1" smtClean="0"/>
              <a:t>Preventivi</a:t>
            </a:r>
            <a:r>
              <a:rPr lang="en-GB" dirty="0" smtClean="0"/>
              <a:t> INFN GV 2012 </a:t>
            </a:r>
          </a:p>
          <a:p>
            <a:r>
              <a:rPr lang="en-GB" dirty="0" smtClean="0"/>
              <a:t>16/06/</a:t>
            </a:r>
            <a:r>
              <a:rPr lang="en-GB" dirty="0" smtClean="0"/>
              <a:t>2011</a:t>
            </a:r>
            <a:endParaRPr lang="en-GB" dirty="0"/>
          </a:p>
        </p:txBody>
      </p:sp>
      <p:pic>
        <p:nvPicPr>
          <p:cNvPr id="4" name="Picture 11" descr="inf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5049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herub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504" y="274638"/>
            <a:ext cx="1318846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531352" cy="541020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The </a:t>
            </a:r>
            <a:r>
              <a:rPr lang="it-IT" dirty="0" err="1"/>
              <a:t>basic</a:t>
            </a:r>
            <a:r>
              <a:rPr lang="it-IT" dirty="0"/>
              <a:t> premise of the trigger </a:t>
            </a:r>
            <a:r>
              <a:rPr lang="it-IT" dirty="0" err="1"/>
              <a:t>comes</a:t>
            </a:r>
            <a:r>
              <a:rPr lang="it-IT" dirty="0"/>
              <a:t> from the </a:t>
            </a:r>
            <a:r>
              <a:rPr lang="it-IT" dirty="0" err="1"/>
              <a:t>simulation</a:t>
            </a:r>
            <a:r>
              <a:rPr lang="it-IT" dirty="0"/>
              <a:t> of the single </a:t>
            </a:r>
            <a:r>
              <a:rPr lang="it-IT" dirty="0" err="1"/>
              <a:t>photon</a:t>
            </a:r>
            <a:r>
              <a:rPr lang="it-IT" dirty="0"/>
              <a:t> </a:t>
            </a:r>
            <a:r>
              <a:rPr lang="it-IT" dirty="0" err="1"/>
              <a:t>arrival</a:t>
            </a:r>
            <a:r>
              <a:rPr lang="it-IT" dirty="0"/>
              <a:t> </a:t>
            </a:r>
            <a:r>
              <a:rPr lang="it-IT" dirty="0" err="1"/>
              <a:t>times</a:t>
            </a:r>
            <a:r>
              <a:rPr lang="it-IT" dirty="0"/>
              <a:t> for the default </a:t>
            </a:r>
            <a:r>
              <a:rPr lang="it-IT" dirty="0" err="1"/>
              <a:t>scintillator</a:t>
            </a:r>
            <a:r>
              <a:rPr lang="it-IT" dirty="0"/>
              <a:t> </a:t>
            </a:r>
            <a:r>
              <a:rPr lang="it-IT" dirty="0" err="1"/>
              <a:t>choice</a:t>
            </a:r>
            <a:r>
              <a:rPr lang="it-IT" dirty="0"/>
              <a:t> (LYSO)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decay</a:t>
            </a:r>
            <a:r>
              <a:rPr lang="it-IT" dirty="0"/>
              <a:t> time </a:t>
            </a:r>
            <a:r>
              <a:rPr lang="it-IT" dirty="0" err="1"/>
              <a:t>constant</a:t>
            </a:r>
            <a:r>
              <a:rPr lang="it-IT" dirty="0"/>
              <a:t> of </a:t>
            </a:r>
            <a:r>
              <a:rPr lang="it-IT" b="1" dirty="0" smtClean="0"/>
              <a:t>40ns</a:t>
            </a:r>
            <a:r>
              <a:rPr lang="it-IT" dirty="0" smtClean="0"/>
              <a:t>.It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to trigger on single </a:t>
            </a:r>
            <a:r>
              <a:rPr lang="it-IT" dirty="0" err="1"/>
              <a:t>photons</a:t>
            </a:r>
            <a:r>
              <a:rPr lang="it-IT" dirty="0"/>
              <a:t> due to a high background rate of single photo-electron </a:t>
            </a:r>
            <a:r>
              <a:rPr lang="it-IT" dirty="0" err="1"/>
              <a:t>events</a:t>
            </a:r>
            <a:r>
              <a:rPr lang="it-IT" dirty="0"/>
              <a:t> in SiPM detectors of </a:t>
            </a:r>
            <a:r>
              <a:rPr lang="it-IT" dirty="0" err="1"/>
              <a:t>around</a:t>
            </a:r>
            <a:r>
              <a:rPr lang="it-IT" dirty="0"/>
              <a:t> </a:t>
            </a:r>
            <a:r>
              <a:rPr lang="it-IT" b="1" dirty="0"/>
              <a:t>2MHz / </a:t>
            </a:r>
            <a:r>
              <a:rPr lang="it-IT" b="1" dirty="0" smtClean="0"/>
              <a:t>mm</a:t>
            </a:r>
            <a:r>
              <a:rPr lang="it-IT" b="1" baseline="30000" dirty="0" smtClean="0"/>
              <a:t>2</a:t>
            </a:r>
            <a:r>
              <a:rPr lang="it-IT" dirty="0" smtClean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N</a:t>
            </a:r>
            <a:r>
              <a:rPr lang="it-IT" dirty="0"/>
              <a:t> </a:t>
            </a:r>
            <a:r>
              <a:rPr lang="it-IT" dirty="0" err="1"/>
              <a:t>photons</a:t>
            </a:r>
            <a:r>
              <a:rPr lang="it-IT" dirty="0"/>
              <a:t> must be </a:t>
            </a:r>
            <a:r>
              <a:rPr lang="it-IT" dirty="0" err="1"/>
              <a:t>observed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a short time </a:t>
            </a:r>
            <a:r>
              <a:rPr lang="it-IT" dirty="0" err="1"/>
              <a:t>window</a:t>
            </a:r>
            <a:r>
              <a:rPr lang="it-IT" dirty="0"/>
              <a:t> (</a:t>
            </a:r>
            <a:r>
              <a:rPr lang="it-IT" dirty="0" err="1"/>
              <a:t>order</a:t>
            </a:r>
            <a:r>
              <a:rPr lang="it-IT" dirty="0"/>
              <a:t> of 10ns) </a:t>
            </a:r>
            <a:r>
              <a:rPr lang="it-IT" dirty="0" err="1"/>
              <a:t>before</a:t>
            </a:r>
            <a:r>
              <a:rPr lang="it-IT" dirty="0"/>
              <a:t> an </a:t>
            </a:r>
            <a:r>
              <a:rPr lang="it-IT" dirty="0" err="1"/>
              <a:t>event</a:t>
            </a:r>
            <a:r>
              <a:rPr lang="it-IT" dirty="0"/>
              <a:t> trigger can be </a:t>
            </a:r>
            <a:r>
              <a:rPr lang="it-IT" dirty="0" err="1"/>
              <a:t>generated</a:t>
            </a:r>
            <a:r>
              <a:rPr lang="it-IT" dirty="0"/>
              <a:t>. </a:t>
            </a:r>
            <a:endParaRPr lang="en-US" dirty="0"/>
          </a:p>
          <a:p>
            <a:r>
              <a:rPr lang="it-IT" dirty="0" smtClean="0"/>
              <a:t>The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/>
              <a:t>to </a:t>
            </a:r>
            <a:r>
              <a:rPr lang="it-IT" dirty="0" err="1"/>
              <a:t>have</a:t>
            </a:r>
            <a:r>
              <a:rPr lang="it-IT" dirty="0"/>
              <a:t> a double-</a:t>
            </a:r>
            <a:r>
              <a:rPr lang="it-IT" dirty="0" err="1"/>
              <a:t>threshold</a:t>
            </a:r>
            <a:r>
              <a:rPr lang="it-IT" dirty="0"/>
              <a:t> </a:t>
            </a:r>
            <a:r>
              <a:rPr lang="it-IT" dirty="0" err="1"/>
              <a:t>architecture</a:t>
            </a:r>
            <a:r>
              <a:rPr lang="it-IT" dirty="0"/>
              <a:t>. For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channel</a:t>
            </a:r>
            <a:r>
              <a:rPr lang="it-IT" dirty="0"/>
              <a:t> the TDC must </a:t>
            </a:r>
            <a:r>
              <a:rPr lang="it-IT" dirty="0" err="1"/>
              <a:t>measure</a:t>
            </a:r>
            <a:r>
              <a:rPr lang="it-IT" dirty="0"/>
              <a:t> the time </a:t>
            </a:r>
            <a:r>
              <a:rPr lang="it-IT" dirty="0" err="1"/>
              <a:t>when</a:t>
            </a:r>
            <a:r>
              <a:rPr lang="it-IT" dirty="0"/>
              <a:t> the input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reaches</a:t>
            </a:r>
            <a:r>
              <a:rPr lang="it-IT" dirty="0"/>
              <a:t> the </a:t>
            </a:r>
            <a:r>
              <a:rPr lang="it-IT" dirty="0" err="1"/>
              <a:t>threshold</a:t>
            </a:r>
            <a:r>
              <a:rPr lang="it-IT" dirty="0"/>
              <a:t> for a single photo-electron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data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</a:t>
            </a:r>
            <a:r>
              <a:rPr lang="it-IT" dirty="0" err="1"/>
              <a:t>passed</a:t>
            </a:r>
            <a:r>
              <a:rPr lang="it-IT" dirty="0"/>
              <a:t> on, or the ADC </a:t>
            </a:r>
            <a:r>
              <a:rPr lang="it-IT" dirty="0" err="1"/>
              <a:t>triggered</a:t>
            </a:r>
            <a:r>
              <a:rPr lang="it-IT" dirty="0"/>
              <a:t>, </a:t>
            </a:r>
            <a:r>
              <a:rPr lang="it-IT" dirty="0" err="1"/>
              <a:t>until</a:t>
            </a:r>
            <a:r>
              <a:rPr lang="it-IT" dirty="0"/>
              <a:t> the input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reaches</a:t>
            </a:r>
            <a:r>
              <a:rPr lang="it-IT" dirty="0"/>
              <a:t> a </a:t>
            </a:r>
            <a:r>
              <a:rPr lang="it-IT" dirty="0" err="1"/>
              <a:t>second</a:t>
            </a:r>
            <a:r>
              <a:rPr lang="it-IT" dirty="0"/>
              <a:t>,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threshold</a:t>
            </a:r>
            <a:r>
              <a:rPr lang="it-IT" dirty="0"/>
              <a:t> (for </a:t>
            </a:r>
            <a:r>
              <a:rPr lang="it-IT" dirty="0" err="1"/>
              <a:t>example</a:t>
            </a:r>
            <a:r>
              <a:rPr lang="it-IT" dirty="0"/>
              <a:t>, </a:t>
            </a:r>
            <a:r>
              <a:rPr lang="it-IT" dirty="0" err="1"/>
              <a:t>three</a:t>
            </a:r>
            <a:r>
              <a:rPr lang="it-IT" dirty="0"/>
              <a:t> photo-</a:t>
            </a:r>
            <a:r>
              <a:rPr lang="it-IT" dirty="0" err="1"/>
              <a:t>electrons</a:t>
            </a:r>
            <a:r>
              <a:rPr lang="it-IT" dirty="0"/>
              <a:t>). </a:t>
            </a:r>
            <a:r>
              <a:rPr lang="it-IT" dirty="0" err="1"/>
              <a:t>If</a:t>
            </a:r>
            <a:r>
              <a:rPr lang="it-IT" dirty="0"/>
              <a:t> the high </a:t>
            </a:r>
            <a:r>
              <a:rPr lang="it-IT" dirty="0" err="1"/>
              <a:t>threshold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reached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dirty="0" err="1"/>
              <a:t>given</a:t>
            </a:r>
            <a:r>
              <a:rPr lang="it-IT" dirty="0"/>
              <a:t> time </a:t>
            </a:r>
            <a:r>
              <a:rPr lang="it-IT" dirty="0" err="1"/>
              <a:t>window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the TDC must reset and </a:t>
            </a:r>
            <a:r>
              <a:rPr lang="it-IT" dirty="0" err="1"/>
              <a:t>wait</a:t>
            </a:r>
            <a:r>
              <a:rPr lang="it-IT" dirty="0"/>
              <a:t> for the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threshold</a:t>
            </a:r>
            <a:r>
              <a:rPr lang="it-IT" dirty="0"/>
              <a:t> </a:t>
            </a:r>
            <a:r>
              <a:rPr lang="it-IT" dirty="0" err="1"/>
              <a:t>event</a:t>
            </a:r>
            <a:r>
              <a:rPr lang="it-IT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99187"/>
              </p:ext>
            </p:extLst>
          </p:nvPr>
        </p:nvGraphicFramePr>
        <p:xfrm>
          <a:off x="1295400" y="3048000"/>
          <a:ext cx="61722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1" name="Document" r:id="rId3" imgW="6172200" imgH="3657600" progId="Word.Document.12">
                  <p:embed/>
                </p:oleObj>
              </mc:Choice>
              <mc:Fallback>
                <p:oleObj name="Document" r:id="rId3" imgW="6172200" imgH="365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048000"/>
                        <a:ext cx="61722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Front-end </a:t>
            </a:r>
            <a:r>
              <a:rPr lang="it-IT" b="1" dirty="0" err="1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" y="1524000"/>
            <a:ext cx="9521952" cy="19812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The front-end </a:t>
            </a:r>
            <a:r>
              <a:rPr lang="it-IT" dirty="0" err="1"/>
              <a:t>ASIC’s</a:t>
            </a:r>
            <a:r>
              <a:rPr lang="it-IT" dirty="0"/>
              <a:t> </a:t>
            </a:r>
            <a:r>
              <a:rPr lang="it-IT" dirty="0" err="1"/>
              <a:t>amplify</a:t>
            </a:r>
            <a:r>
              <a:rPr lang="it-IT" dirty="0"/>
              <a:t> the </a:t>
            </a:r>
            <a:r>
              <a:rPr lang="it-IT" dirty="0" err="1"/>
              <a:t>signals</a:t>
            </a:r>
            <a:r>
              <a:rPr lang="it-IT" dirty="0"/>
              <a:t> from the SiPM </a:t>
            </a:r>
            <a:r>
              <a:rPr lang="it-IT" dirty="0" err="1"/>
              <a:t>pixels</a:t>
            </a:r>
            <a:r>
              <a:rPr lang="it-IT" dirty="0"/>
              <a:t>. The </a:t>
            </a:r>
            <a:r>
              <a:rPr lang="it-IT" dirty="0" err="1"/>
              <a:t>ASIC’s</a:t>
            </a:r>
            <a:r>
              <a:rPr lang="it-IT" dirty="0"/>
              <a:t> are self-</a:t>
            </a:r>
            <a:r>
              <a:rPr lang="it-IT" dirty="0" err="1"/>
              <a:t>triggering</a:t>
            </a:r>
            <a:r>
              <a:rPr lang="it-IT" dirty="0"/>
              <a:t>, so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the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received</a:t>
            </a:r>
            <a:r>
              <a:rPr lang="it-IT" dirty="0"/>
              <a:t> are </a:t>
            </a:r>
            <a:r>
              <a:rPr lang="it-IT" dirty="0" err="1"/>
              <a:t>found</a:t>
            </a:r>
            <a:r>
              <a:rPr lang="it-IT" dirty="0"/>
              <a:t> to </a:t>
            </a:r>
            <a:r>
              <a:rPr lang="it-IT" dirty="0" err="1"/>
              <a:t>correspond</a:t>
            </a:r>
            <a:r>
              <a:rPr lang="it-IT" dirty="0"/>
              <a:t> to a </a:t>
            </a:r>
            <a:r>
              <a:rPr lang="it-IT" dirty="0" err="1"/>
              <a:t>valid</a:t>
            </a:r>
            <a:r>
              <a:rPr lang="it-IT" dirty="0"/>
              <a:t> </a:t>
            </a:r>
            <a:r>
              <a:rPr lang="it-IT" dirty="0" err="1"/>
              <a:t>event</a:t>
            </a:r>
            <a:r>
              <a:rPr lang="it-IT" dirty="0"/>
              <a:t> the ASIC </a:t>
            </a:r>
            <a:r>
              <a:rPr lang="it-IT" dirty="0" err="1"/>
              <a:t>proceeds</a:t>
            </a:r>
            <a:r>
              <a:rPr lang="it-IT" dirty="0"/>
              <a:t> with the </a:t>
            </a:r>
            <a:r>
              <a:rPr lang="it-IT" dirty="0" err="1"/>
              <a:t>conversion</a:t>
            </a:r>
            <a:r>
              <a:rPr lang="it-IT" dirty="0"/>
              <a:t> of the </a:t>
            </a:r>
            <a:r>
              <a:rPr lang="it-IT" dirty="0" err="1"/>
              <a:t>event</a:t>
            </a:r>
            <a:r>
              <a:rPr lang="it-IT" dirty="0"/>
              <a:t> and the </a:t>
            </a:r>
            <a:r>
              <a:rPr lang="it-IT" dirty="0" err="1"/>
              <a:t>transmission</a:t>
            </a:r>
            <a:r>
              <a:rPr lang="it-IT" dirty="0"/>
              <a:t> of the </a:t>
            </a:r>
            <a:r>
              <a:rPr lang="it-IT" dirty="0" err="1"/>
              <a:t>event</a:t>
            </a:r>
            <a:r>
              <a:rPr lang="it-IT" dirty="0"/>
              <a:t> to the cluster processor.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1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33600"/>
            <a:ext cx="8153400" cy="4495800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/>
              <a:t>curve in figure </a:t>
            </a:r>
            <a:r>
              <a:rPr lang="it-IT" dirty="0" smtClean="0"/>
              <a:t> </a:t>
            </a:r>
            <a:r>
              <a:rPr lang="it-IT" dirty="0"/>
              <a:t>shows the timing </a:t>
            </a:r>
            <a:r>
              <a:rPr lang="it-IT" dirty="0" err="1"/>
              <a:t>distribution</a:t>
            </a:r>
            <a:r>
              <a:rPr lang="it-IT" dirty="0"/>
              <a:t> for a single face </a:t>
            </a:r>
            <a:r>
              <a:rPr lang="it-IT" dirty="0" err="1"/>
              <a:t>using</a:t>
            </a:r>
            <a:r>
              <a:rPr lang="it-IT" dirty="0"/>
              <a:t> the double </a:t>
            </a:r>
            <a:r>
              <a:rPr lang="it-IT" dirty="0" err="1"/>
              <a:t>threshold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, and the </a:t>
            </a:r>
            <a:r>
              <a:rPr lang="it-IT" dirty="0" err="1"/>
              <a:t>red</a:t>
            </a:r>
            <a:r>
              <a:rPr lang="it-IT" dirty="0"/>
              <a:t> curve shows the timing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taking</a:t>
            </a:r>
            <a:r>
              <a:rPr lang="it-IT" dirty="0"/>
              <a:t> the first pixel </a:t>
            </a:r>
            <a:r>
              <a:rPr lang="it-IT" dirty="0" smtClean="0"/>
              <a:t>time.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clear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 can </a:t>
            </a:r>
            <a:r>
              <a:rPr lang="it-IT" dirty="0" err="1"/>
              <a:t>reach</a:t>
            </a:r>
            <a:r>
              <a:rPr lang="it-IT" dirty="0"/>
              <a:t> the </a:t>
            </a:r>
            <a:r>
              <a:rPr lang="it-IT" dirty="0" err="1"/>
              <a:t>desired</a:t>
            </a:r>
            <a:r>
              <a:rPr lang="it-IT" dirty="0"/>
              <a:t> time </a:t>
            </a:r>
            <a:r>
              <a:rPr lang="it-IT" dirty="0" err="1"/>
              <a:t>resolution</a:t>
            </a:r>
            <a:r>
              <a:rPr lang="it-IT" dirty="0"/>
              <a:t> of 100 </a:t>
            </a:r>
            <a:r>
              <a:rPr lang="it-IT" dirty="0" err="1"/>
              <a:t>ps</a:t>
            </a:r>
            <a:r>
              <a:rPr lang="it-IT" dirty="0"/>
              <a:t> with the </a:t>
            </a:r>
            <a:r>
              <a:rPr lang="it-IT" dirty="0" err="1"/>
              <a:t>chosen</a:t>
            </a:r>
            <a:r>
              <a:rPr lang="it-IT" dirty="0"/>
              <a:t> </a:t>
            </a:r>
            <a:r>
              <a:rPr lang="it-IT" dirty="0" err="1"/>
              <a:t>crystal</a:t>
            </a:r>
            <a:r>
              <a:rPr lang="it-IT" dirty="0"/>
              <a:t>, </a:t>
            </a:r>
            <a:r>
              <a:rPr lang="it-IT" dirty="0" err="1"/>
              <a:t>albeit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safety</a:t>
            </a:r>
            <a:r>
              <a:rPr lang="it-IT" dirty="0"/>
              <a:t> </a:t>
            </a:r>
            <a:r>
              <a:rPr lang="it-IT" dirty="0" err="1"/>
              <a:t>margin</a:t>
            </a:r>
            <a:r>
              <a:rPr lang="it-IT" dirty="0"/>
              <a:t>, and </a:t>
            </a:r>
            <a:r>
              <a:rPr lang="it-IT" dirty="0" err="1"/>
              <a:t>that</a:t>
            </a:r>
            <a:r>
              <a:rPr lang="it-IT" dirty="0"/>
              <a:t> best performance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achieved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the timing information from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faces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Immagine 4" descr="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38400"/>
            <a:ext cx="5181600" cy="351395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90600" y="6172200"/>
            <a:ext cx="701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 sigma = 0.122 ns  FWHM = 0.16 ns FWTM 0.38 ns</a:t>
            </a:r>
            <a:endParaRPr lang="en-US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9144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904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Our TDC topology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1338" y="1557338"/>
            <a:ext cx="7847012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A systolic counter might be used together with a DLL: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 </a:t>
            </a:r>
            <a:r>
              <a:rPr lang="en-US" b="1">
                <a:cs typeface="+mn-cs"/>
              </a:rPr>
              <a:t>Counter</a:t>
            </a:r>
            <a:r>
              <a:rPr lang="en-US">
                <a:cs typeface="+mn-cs"/>
              </a:rPr>
              <a:t> → Coarse time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 </a:t>
            </a:r>
            <a:r>
              <a:rPr lang="en-US" b="1">
                <a:cs typeface="+mn-cs"/>
              </a:rPr>
              <a:t>All digital DLL</a:t>
            </a:r>
            <a:r>
              <a:rPr lang="en-US">
                <a:cs typeface="+mn-cs"/>
              </a:rPr>
              <a:t> </a:t>
            </a:r>
            <a:r>
              <a:rPr lang="en-US">
                <a:latin typeface="Arial" charset="0"/>
                <a:cs typeface="Arial" charset="0"/>
              </a:rPr>
              <a:t>→ Fine time</a:t>
            </a:r>
          </a:p>
          <a:p>
            <a:pPr lvl="1"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en-US">
                <a:cs typeface="+mn-cs"/>
              </a:rPr>
              <a:t> PVT robust</a:t>
            </a:r>
          </a:p>
          <a:p>
            <a:pPr lvl="1"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en-US">
                <a:cs typeface="+mn-cs"/>
              </a:rPr>
              <a:t> Low jitter loop behavior</a:t>
            </a:r>
          </a:p>
        </p:txBody>
      </p:sp>
      <p:pic>
        <p:nvPicPr>
          <p:cNvPr id="12291" name="Picture 6" descr="D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9842" r="2812" b="49213"/>
          <a:stretch>
            <a:fillRect/>
          </a:stretch>
        </p:blipFill>
        <p:spPr bwMode="auto">
          <a:xfrm>
            <a:off x="827088" y="4724400"/>
            <a:ext cx="75533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72" name="Group 24"/>
          <p:cNvGraphicFramePr>
            <a:graphicFrameLocks noGrp="1"/>
          </p:cNvGraphicFramePr>
          <p:nvPr>
            <p:ph idx="1"/>
          </p:nvPr>
        </p:nvGraphicFramePr>
        <p:xfrm>
          <a:off x="1187450" y="3644900"/>
          <a:ext cx="7199313" cy="732003"/>
        </p:xfrm>
        <a:graphic>
          <a:graphicData uri="http://schemas.openxmlformats.org/drawingml/2006/table">
            <a:tbl>
              <a:tblPr/>
              <a:tblGrid>
                <a:gridCol w="3671888"/>
                <a:gridCol w="3527425"/>
              </a:tblGrid>
              <a:tr h="3067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Pros</a:t>
                      </a:r>
                      <a:endParaRPr kumimoji="0" lang="en-US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Cons</a:t>
                      </a:r>
                      <a:endParaRPr kumimoji="0" lang="en-US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1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High resolution; wide dynamic range.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Semi-custom design required.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57800" y="2209800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it-IT" dirty="0" smtClean="0">
                <a:solidFill>
                  <a:srgbClr val="FF3300"/>
                </a:solidFill>
              </a:rPr>
              <a:t>Tecnologia scelta </a:t>
            </a:r>
          </a:p>
          <a:p>
            <a:pPr>
              <a:buFontTx/>
              <a:buChar char="•"/>
              <a:defRPr/>
            </a:pPr>
            <a:r>
              <a:rPr lang="it-IT" dirty="0" smtClean="0">
                <a:solidFill>
                  <a:srgbClr val="FF3300"/>
                </a:solidFill>
              </a:rPr>
              <a:t>UMC 130nm tramite EUROPRACTICE</a:t>
            </a:r>
            <a:endParaRPr lang="it-IT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Sezioni</a:t>
            </a:r>
            <a:r>
              <a:rPr lang="en-GB" dirty="0" smtClean="0"/>
              <a:t> INFN </a:t>
            </a:r>
            <a:r>
              <a:rPr lang="en-GB" dirty="0" err="1" smtClean="0"/>
              <a:t>partecipanti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Pisa (M.G. Bisogni, A. Del </a:t>
            </a:r>
            <a:r>
              <a:rPr lang="en-GB" dirty="0" smtClean="0"/>
              <a:t>Guerra, </a:t>
            </a:r>
            <a:r>
              <a:rPr lang="en-GB" dirty="0" smtClean="0"/>
              <a:t>N. Marino, L. </a:t>
            </a:r>
            <a:r>
              <a:rPr lang="en-GB" dirty="0" err="1" smtClean="0"/>
              <a:t>Fanucci</a:t>
            </a:r>
            <a:r>
              <a:rPr lang="en-GB" dirty="0" smtClean="0"/>
              <a:t>, C. </a:t>
            </a:r>
            <a:r>
              <a:rPr lang="en-GB" dirty="0" err="1" smtClean="0"/>
              <a:t>Saponara</a:t>
            </a:r>
            <a:r>
              <a:rPr lang="en-GB" dirty="0" smtClean="0"/>
              <a:t>, R. </a:t>
            </a:r>
            <a:r>
              <a:rPr lang="en-GB" dirty="0" err="1" smtClean="0"/>
              <a:t>Roncella</a:t>
            </a:r>
            <a:r>
              <a:rPr lang="en-GB" dirty="0" smtClean="0"/>
              <a:t>, F. </a:t>
            </a:r>
            <a:r>
              <a:rPr lang="en-GB" dirty="0" err="1" smtClean="0"/>
              <a:t>Baronti</a:t>
            </a:r>
            <a:r>
              <a:rPr lang="en-GB" dirty="0" smtClean="0"/>
              <a:t>, G. </a:t>
            </a:r>
            <a:r>
              <a:rPr lang="en-GB" dirty="0" err="1" smtClean="0"/>
              <a:t>Borgese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err="1" smtClean="0"/>
              <a:t>caratterizzazione</a:t>
            </a:r>
            <a:r>
              <a:rPr lang="en-GB" dirty="0" smtClean="0"/>
              <a:t> del modulo</a:t>
            </a:r>
          </a:p>
          <a:p>
            <a:pPr lvl="1"/>
            <a:r>
              <a:rPr lang="en-GB" dirty="0" err="1" smtClean="0"/>
              <a:t>Elettronica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Read-out</a:t>
            </a:r>
          </a:p>
          <a:p>
            <a:pPr lvl="1"/>
            <a:r>
              <a:rPr lang="en-GB" dirty="0" smtClean="0"/>
              <a:t>ASIC TDC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risoluzione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protocollo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trasmissione</a:t>
            </a:r>
            <a:r>
              <a:rPr lang="en-GB" dirty="0" smtClean="0"/>
              <a:t> FF-LYNX (DIIET)</a:t>
            </a:r>
          </a:p>
          <a:p>
            <a:r>
              <a:rPr lang="en-GB" dirty="0" smtClean="0"/>
              <a:t>Bari (F. </a:t>
            </a:r>
            <a:r>
              <a:rPr lang="en-GB" dirty="0" err="1" smtClean="0"/>
              <a:t>Corsi</a:t>
            </a:r>
            <a:r>
              <a:rPr lang="en-GB" dirty="0" smtClean="0"/>
              <a:t>, C. </a:t>
            </a:r>
            <a:r>
              <a:rPr lang="en-GB" dirty="0" err="1" smtClean="0"/>
              <a:t>Marzocca</a:t>
            </a:r>
            <a:r>
              <a:rPr lang="en-GB" dirty="0" smtClean="0"/>
              <a:t>, </a:t>
            </a:r>
            <a:r>
              <a:rPr lang="en-GB" dirty="0" smtClean="0"/>
              <a:t>G</a:t>
            </a:r>
            <a:r>
              <a:rPr lang="en-GB" dirty="0" smtClean="0"/>
              <a:t>. </a:t>
            </a:r>
            <a:r>
              <a:rPr lang="en-GB" dirty="0" err="1" smtClean="0"/>
              <a:t>Matarrese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ASIC Front-End</a:t>
            </a:r>
          </a:p>
          <a:p>
            <a:r>
              <a:rPr lang="en-GB" dirty="0" smtClean="0"/>
              <a:t>Perugia (G. </a:t>
            </a:r>
            <a:r>
              <a:rPr lang="en-GB" dirty="0" err="1" smtClean="0"/>
              <a:t>Ambrosi</a:t>
            </a:r>
            <a:r>
              <a:rPr lang="en-GB" dirty="0" smtClean="0"/>
              <a:t>, C. </a:t>
            </a:r>
            <a:r>
              <a:rPr lang="en-GB" dirty="0" err="1" smtClean="0"/>
              <a:t>Santoni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err="1" smtClean="0"/>
              <a:t>Caratterizzazione</a:t>
            </a:r>
            <a:r>
              <a:rPr lang="en-GB" dirty="0" smtClean="0"/>
              <a:t>  e test </a:t>
            </a:r>
            <a:r>
              <a:rPr lang="en-GB" dirty="0" err="1" smtClean="0"/>
              <a:t>matrici</a:t>
            </a:r>
            <a:r>
              <a:rPr lang="en-GB" dirty="0" smtClean="0"/>
              <a:t> e SiPM </a:t>
            </a:r>
            <a:r>
              <a:rPr lang="en-GB" dirty="0" err="1" smtClean="0"/>
              <a:t>singoli</a:t>
            </a:r>
            <a:endParaRPr lang="en-GB" dirty="0" smtClean="0"/>
          </a:p>
          <a:p>
            <a:pPr lvl="1"/>
            <a:r>
              <a:rPr lang="en-GB" dirty="0" err="1" smtClean="0"/>
              <a:t>Integrazione</a:t>
            </a:r>
            <a:r>
              <a:rPr lang="en-GB" dirty="0" smtClean="0"/>
              <a:t> e </a:t>
            </a:r>
            <a:r>
              <a:rPr lang="en-GB" dirty="0" err="1" smtClean="0"/>
              <a:t>costruzione</a:t>
            </a:r>
            <a:r>
              <a:rPr lang="en-GB" dirty="0" smtClean="0"/>
              <a:t> del modulo</a:t>
            </a:r>
            <a:endParaRPr lang="en-GB" dirty="0" smtClean="0"/>
          </a:p>
          <a:p>
            <a:r>
              <a:rPr lang="en-GB" dirty="0" smtClean="0"/>
              <a:t>Torino (C. </a:t>
            </a:r>
            <a:r>
              <a:rPr lang="en-GB" dirty="0" err="1" smtClean="0"/>
              <a:t>Peroni</a:t>
            </a:r>
            <a:r>
              <a:rPr lang="en-GB" dirty="0" smtClean="0"/>
              <a:t>, P.G. </a:t>
            </a:r>
            <a:r>
              <a:rPr lang="en-GB" dirty="0" err="1" smtClean="0"/>
              <a:t>Cerello</a:t>
            </a:r>
            <a:r>
              <a:rPr lang="en-GB" dirty="0" smtClean="0"/>
              <a:t>, R. </a:t>
            </a:r>
            <a:r>
              <a:rPr lang="en-GB" dirty="0" err="1" smtClean="0"/>
              <a:t>Wheadon</a:t>
            </a:r>
            <a:r>
              <a:rPr lang="en-GB" dirty="0" smtClean="0"/>
              <a:t>, F. </a:t>
            </a:r>
            <a:r>
              <a:rPr lang="en-GB" dirty="0" err="1" smtClean="0"/>
              <a:t>Pennazio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Simulazioni</a:t>
            </a:r>
            <a:r>
              <a:rPr lang="en-GB" dirty="0" smtClean="0"/>
              <a:t> Monte Carlo</a:t>
            </a:r>
          </a:p>
          <a:p>
            <a:pPr lvl="1"/>
            <a:r>
              <a:rPr lang="en-GB" dirty="0" err="1" smtClean="0"/>
              <a:t>Compatibilita</a:t>
            </a:r>
            <a:r>
              <a:rPr lang="en-GB" dirty="0" smtClean="0"/>
              <a:t>’ </a:t>
            </a:r>
            <a:r>
              <a:rPr lang="en-GB" dirty="0" err="1" smtClean="0"/>
              <a:t>magnetica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9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4958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WP1  System Design</a:t>
            </a:r>
          </a:p>
          <a:p>
            <a:pPr lvl="1"/>
            <a:r>
              <a:rPr lang="en-US" dirty="0" smtClean="0"/>
              <a:t>Task 1.1 System requirements (PI)</a:t>
            </a:r>
          </a:p>
          <a:p>
            <a:pPr lvl="1"/>
            <a:r>
              <a:rPr lang="en-US" dirty="0" smtClean="0"/>
              <a:t>Task 1.2 System specifications (ALL)</a:t>
            </a:r>
          </a:p>
          <a:p>
            <a:r>
              <a:rPr lang="en-US" dirty="0" smtClean="0"/>
              <a:t>WP2 FE and TDC chip and DAQ</a:t>
            </a:r>
          </a:p>
          <a:p>
            <a:pPr lvl="1"/>
            <a:r>
              <a:rPr lang="en-US" dirty="0" smtClean="0"/>
              <a:t>Task 2.1 FE (Bari)</a:t>
            </a:r>
          </a:p>
          <a:p>
            <a:pPr lvl="2"/>
            <a:r>
              <a:rPr lang="en-US" dirty="0" smtClean="0"/>
              <a:t>Subtask 2.1.1Test chip</a:t>
            </a:r>
          </a:p>
          <a:p>
            <a:pPr lvl="3"/>
            <a:r>
              <a:rPr lang="en-US" dirty="0" smtClean="0"/>
              <a:t>Test chip design and submission</a:t>
            </a:r>
          </a:p>
          <a:p>
            <a:pPr lvl="3"/>
            <a:r>
              <a:rPr lang="en-US" dirty="0" smtClean="0"/>
              <a:t>Test and debugging</a:t>
            </a:r>
          </a:p>
          <a:p>
            <a:pPr lvl="2"/>
            <a:r>
              <a:rPr lang="en-US" dirty="0"/>
              <a:t>Subtask </a:t>
            </a:r>
            <a:r>
              <a:rPr lang="en-US" dirty="0" smtClean="0"/>
              <a:t>2.1.2 Final version</a:t>
            </a:r>
          </a:p>
          <a:p>
            <a:pPr lvl="3"/>
            <a:r>
              <a:rPr lang="en-US" dirty="0" smtClean="0"/>
              <a:t>Design and submission</a:t>
            </a:r>
          </a:p>
          <a:p>
            <a:pPr lvl="3"/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Task 2.2 TDC (PI-DIIET)</a:t>
            </a:r>
          </a:p>
          <a:p>
            <a:pPr lvl="2"/>
            <a:r>
              <a:rPr lang="en-US" dirty="0" smtClean="0"/>
              <a:t>Subtask 2.2.1 Test chip</a:t>
            </a:r>
          </a:p>
          <a:p>
            <a:pPr lvl="3"/>
            <a:r>
              <a:rPr lang="en-US" dirty="0"/>
              <a:t>Test chip design and submission</a:t>
            </a:r>
          </a:p>
          <a:p>
            <a:pPr lvl="3"/>
            <a:r>
              <a:rPr lang="en-US" dirty="0"/>
              <a:t>Test and debugging</a:t>
            </a:r>
          </a:p>
          <a:p>
            <a:pPr lvl="2"/>
            <a:r>
              <a:rPr lang="en-US" dirty="0"/>
              <a:t>Subtask </a:t>
            </a:r>
            <a:r>
              <a:rPr lang="en-US" dirty="0" smtClean="0"/>
              <a:t>2.2.2 </a:t>
            </a:r>
            <a:r>
              <a:rPr lang="en-US" dirty="0"/>
              <a:t>Final version</a:t>
            </a:r>
          </a:p>
          <a:p>
            <a:pPr lvl="3"/>
            <a:r>
              <a:rPr lang="en-US" dirty="0"/>
              <a:t>Design and submission</a:t>
            </a:r>
          </a:p>
          <a:p>
            <a:pPr lvl="3"/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Task 2.3 FF-LYNX IP cores for control and read-out</a:t>
            </a:r>
          </a:p>
          <a:p>
            <a:pPr lvl="1"/>
            <a:r>
              <a:rPr lang="en-US" dirty="0" smtClean="0"/>
              <a:t>Task 2.4 DAQ</a:t>
            </a:r>
          </a:p>
          <a:p>
            <a:pPr lvl="2"/>
            <a:r>
              <a:rPr lang="en-US" dirty="0" smtClean="0"/>
              <a:t>Architecture </a:t>
            </a:r>
          </a:p>
          <a:p>
            <a:pPr lvl="2"/>
            <a:r>
              <a:rPr lang="en-US" dirty="0" smtClean="0"/>
              <a:t>Emulation </a:t>
            </a:r>
          </a:p>
          <a:p>
            <a:pPr lvl="2"/>
            <a:r>
              <a:rPr lang="en-US" dirty="0" smtClean="0"/>
              <a:t>Firmware development</a:t>
            </a:r>
          </a:p>
          <a:p>
            <a:pPr lvl="2"/>
            <a:r>
              <a:rPr lang="en-US" dirty="0" smtClean="0"/>
              <a:t>Test</a:t>
            </a:r>
            <a:endParaRPr lang="en-US" dirty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419600" y="1524000"/>
            <a:ext cx="4908700" cy="603043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WP3 Module assembly and testing</a:t>
            </a:r>
          </a:p>
          <a:p>
            <a:pPr lvl="1"/>
            <a:r>
              <a:rPr lang="en-US" dirty="0" smtClean="0"/>
              <a:t>Task 3.1 Scintillator and </a:t>
            </a:r>
            <a:r>
              <a:rPr lang="en-US" dirty="0" err="1" smtClean="0"/>
              <a:t>Photodetector</a:t>
            </a:r>
            <a:r>
              <a:rPr lang="en-US" dirty="0" smtClean="0"/>
              <a:t> (PE, PI)</a:t>
            </a:r>
          </a:p>
          <a:p>
            <a:pPr lvl="2"/>
            <a:r>
              <a:rPr lang="en-US" dirty="0" smtClean="0"/>
              <a:t>Subtask 3.1.1 Test and selection crystal</a:t>
            </a:r>
          </a:p>
          <a:p>
            <a:pPr lvl="2"/>
            <a:r>
              <a:rPr lang="en-US" dirty="0" smtClean="0"/>
              <a:t>Subtask 3.1.2 Feed-through</a:t>
            </a:r>
          </a:p>
          <a:p>
            <a:pPr lvl="1"/>
            <a:r>
              <a:rPr lang="en-US" dirty="0" smtClean="0"/>
              <a:t>Task 3.2 Module Construction development and test </a:t>
            </a:r>
          </a:p>
          <a:p>
            <a:pPr lvl="2"/>
            <a:r>
              <a:rPr lang="en-US" dirty="0" smtClean="0"/>
              <a:t>Subtask 3.2.1 Mechanics design and production</a:t>
            </a:r>
          </a:p>
          <a:p>
            <a:pPr lvl="2"/>
            <a:r>
              <a:rPr lang="en-US" dirty="0" smtClean="0"/>
              <a:t>Subtask 3.2.1 Module Construction and test</a:t>
            </a:r>
          </a:p>
          <a:p>
            <a:pPr lvl="1"/>
            <a:r>
              <a:rPr lang="en-US" dirty="0" smtClean="0"/>
              <a:t>Task 3.3 Magnetic Compatibility</a:t>
            </a:r>
          </a:p>
          <a:p>
            <a:pPr lvl="2"/>
            <a:r>
              <a:rPr lang="en-US" dirty="0" smtClean="0"/>
              <a:t>Subtask 3.3.1</a:t>
            </a:r>
          </a:p>
          <a:p>
            <a:pPr lvl="3"/>
            <a:r>
              <a:rPr lang="en-US" dirty="0" smtClean="0"/>
              <a:t> simulation</a:t>
            </a:r>
          </a:p>
          <a:p>
            <a:pPr lvl="2"/>
            <a:r>
              <a:rPr lang="en-US" dirty="0" smtClean="0"/>
              <a:t>Subtask 3.3.2</a:t>
            </a:r>
          </a:p>
          <a:p>
            <a:pPr lvl="3"/>
            <a:r>
              <a:rPr lang="en-US" dirty="0" smtClean="0"/>
              <a:t>Components selection and test</a:t>
            </a:r>
          </a:p>
          <a:p>
            <a:pPr lvl="2"/>
            <a:r>
              <a:rPr lang="en-US" dirty="0" smtClean="0"/>
              <a:t>Subtask 3.3.3</a:t>
            </a:r>
          </a:p>
          <a:p>
            <a:pPr lvl="3"/>
            <a:r>
              <a:rPr lang="en-US" dirty="0" smtClean="0"/>
              <a:t>Test module in MRI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WP4 Software (TO)</a:t>
            </a:r>
          </a:p>
          <a:p>
            <a:pPr lvl="1"/>
            <a:r>
              <a:rPr lang="en-US" dirty="0" smtClean="0"/>
              <a:t>Task 4.1 Monte Carlo Simulation for system optimization</a:t>
            </a:r>
          </a:p>
          <a:p>
            <a:pPr lvl="1"/>
            <a:r>
              <a:rPr lang="en-US" dirty="0" smtClean="0"/>
              <a:t>Task 4.2 On line preprocessing algorithms</a:t>
            </a:r>
          </a:p>
          <a:p>
            <a:pPr lvl="1"/>
            <a:r>
              <a:rPr lang="en-US" dirty="0" smtClean="0"/>
              <a:t>Task 4.3 4D hit reconstruction 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183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Persone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74690689"/>
              </p:ext>
            </p:extLst>
          </p:nvPr>
        </p:nvGraphicFramePr>
        <p:xfrm>
          <a:off x="1219200" y="1524000"/>
          <a:ext cx="4245613" cy="4104968"/>
        </p:xfrm>
        <a:graphic>
          <a:graphicData uri="http://schemas.openxmlformats.org/drawingml/2006/table">
            <a:tbl>
              <a:tblPr/>
              <a:tblGrid>
                <a:gridCol w="2046992"/>
                <a:gridCol w="1415204"/>
                <a:gridCol w="783417"/>
              </a:tblGrid>
              <a:tr h="416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>
                          <a:solidFill>
                            <a:srgbClr val="000090"/>
                          </a:solidFill>
                          <a:latin typeface="Verdana"/>
                        </a:rPr>
                        <a:t>Ricercatori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>
                          <a:solidFill>
                            <a:srgbClr val="00009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>
                          <a:solidFill>
                            <a:srgbClr val="000090"/>
                          </a:solidFill>
                          <a:latin typeface="Verdana"/>
                        </a:rPr>
                        <a:t>%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Bisogni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M.G.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 smtClean="0">
                          <a:latin typeface="Verdana"/>
                        </a:rPr>
                        <a:t>100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Del Guerra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latin typeface="Verdana"/>
                        </a:rPr>
                        <a:t>A.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Marino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 smtClean="0">
                          <a:latin typeface="Verdana"/>
                        </a:rPr>
                        <a:t>N.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 smtClean="0">
                          <a:latin typeface="Verdana"/>
                        </a:rPr>
                        <a:t>100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 err="1" smtClean="0">
                          <a:latin typeface="Verdana"/>
                        </a:rPr>
                        <a:t>Borgese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 smtClean="0">
                          <a:latin typeface="Verdana"/>
                        </a:rPr>
                        <a:t>G.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latin typeface="Verdana"/>
                        </a:rPr>
                        <a:t>100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 err="1" smtClean="0">
                          <a:latin typeface="Verdana"/>
                        </a:rPr>
                        <a:t>Camarlinghi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 smtClean="0">
                          <a:latin typeface="Verdana"/>
                        </a:rPr>
                        <a:t>N.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 smtClean="0">
                          <a:latin typeface="Verdana"/>
                        </a:rPr>
                        <a:t>100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Fanucci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L.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latin typeface="Verdana"/>
                        </a:rPr>
                        <a:t>5</a:t>
                      </a:r>
                      <a:r>
                        <a:rPr lang="en-US" sz="2600" b="0" i="0" u="none" strike="noStrike" dirty="0" smtClean="0">
                          <a:latin typeface="Verdana"/>
                        </a:rPr>
                        <a:t>0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Saponara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S.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latin typeface="Verdana"/>
                        </a:rPr>
                        <a:t>5</a:t>
                      </a:r>
                      <a:r>
                        <a:rPr lang="en-US" sz="2600" b="0" i="0" u="none" strike="noStrike" dirty="0" smtClean="0">
                          <a:latin typeface="Verdana"/>
                        </a:rPr>
                        <a:t>0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Roncella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R.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latin typeface="Verdana"/>
                        </a:rPr>
                        <a:t>5</a:t>
                      </a:r>
                      <a:r>
                        <a:rPr lang="en-US" sz="2600" b="0" i="0" u="none" strike="noStrike" dirty="0" smtClean="0">
                          <a:latin typeface="Verdana"/>
                        </a:rPr>
                        <a:t>0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Baronti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latin typeface="Verdana"/>
                        </a:rPr>
                        <a:t>F.</a:t>
                      </a: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latin typeface="Verdana"/>
                        </a:rPr>
                        <a:t>5</a:t>
                      </a:r>
                      <a:r>
                        <a:rPr lang="en-US" sz="2600" b="0" i="0" u="none" strike="noStrike" dirty="0" smtClean="0">
                          <a:latin typeface="Verdana"/>
                        </a:rPr>
                        <a:t>0</a:t>
                      </a:r>
                      <a:endParaRPr lang="en-US" sz="2600" b="0" i="0" u="none" strike="noStrike" dirty="0">
                        <a:latin typeface="Verdana"/>
                      </a:endParaRPr>
                    </a:p>
                  </a:txBody>
                  <a:tcPr marL="12636" marR="12636" marT="126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5562600" y="1524000"/>
            <a:ext cx="3200401" cy="584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6.4 </a:t>
            </a:r>
            <a:r>
              <a:rPr lang="en-GB" sz="3200" dirty="0" smtClean="0"/>
              <a:t>FTE/ </a:t>
            </a:r>
            <a:r>
              <a:rPr lang="en-GB" sz="3200" dirty="0"/>
              <a:t>9</a:t>
            </a:r>
            <a:r>
              <a:rPr lang="en-GB" sz="3200" dirty="0" smtClean="0"/>
              <a:t> </a:t>
            </a:r>
            <a:r>
              <a:rPr lang="en-GB" sz="3200" dirty="0" err="1" smtClean="0"/>
              <a:t>ric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5638800"/>
            <a:ext cx="1503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Tesi</a:t>
            </a:r>
            <a:r>
              <a:rPr lang="en-US" dirty="0" smtClean="0"/>
              <a:t> di </a:t>
            </a:r>
            <a:r>
              <a:rPr lang="en-US" dirty="0" err="1" smtClean="0"/>
              <a:t>Laurea</a:t>
            </a:r>
            <a:r>
              <a:rPr lang="en-US" dirty="0" smtClean="0"/>
              <a:t>:</a:t>
            </a:r>
          </a:p>
          <a:p>
            <a:r>
              <a:rPr lang="en-US" dirty="0" smtClean="0"/>
              <a:t>G. De Luca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Morrocchi</a:t>
            </a:r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Sulaj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1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Richieste</a:t>
            </a:r>
            <a:r>
              <a:rPr lang="en-GB" dirty="0" smtClean="0"/>
              <a:t> </a:t>
            </a:r>
            <a:r>
              <a:rPr lang="en-GB" dirty="0" err="1" smtClean="0"/>
              <a:t>Finanziarie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7836751"/>
              </p:ext>
            </p:extLst>
          </p:nvPr>
        </p:nvGraphicFramePr>
        <p:xfrm>
          <a:off x="1524001" y="1600201"/>
          <a:ext cx="6118267" cy="5151973"/>
        </p:xfrm>
        <a:graphic>
          <a:graphicData uri="http://schemas.openxmlformats.org/drawingml/2006/table">
            <a:tbl>
              <a:tblPr/>
              <a:tblGrid>
                <a:gridCol w="4448001"/>
                <a:gridCol w="1670266"/>
              </a:tblGrid>
              <a:tr h="3280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90"/>
                          </a:solidFill>
                          <a:latin typeface="Verdana"/>
                        </a:rPr>
                        <a:t>Richieste</a:t>
                      </a:r>
                      <a:r>
                        <a:rPr lang="en-US" sz="2000" b="1" i="0" u="none" strike="noStrike" dirty="0">
                          <a:solidFill>
                            <a:srgbClr val="000090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90"/>
                          </a:solidFill>
                          <a:latin typeface="Verdana"/>
                        </a:rPr>
                        <a:t>2012</a:t>
                      </a:r>
                      <a:endParaRPr lang="en-US" sz="2000" b="1" i="0" u="none" strike="noStrike" dirty="0">
                        <a:solidFill>
                          <a:srgbClr val="000090"/>
                        </a:solidFill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01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90"/>
                          </a:solidFill>
                          <a:latin typeface="Verdana"/>
                        </a:rPr>
                        <a:t>Consumi</a:t>
                      </a:r>
                      <a:endParaRPr lang="en-US" sz="2000" b="0" i="0" u="none" strike="noStrike" dirty="0">
                        <a:solidFill>
                          <a:srgbClr val="000090"/>
                        </a:solidFill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01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Componenti Optoelettronici</a:t>
                      </a: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10000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Cristalli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5000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Submission chip</a:t>
                      </a: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30000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Metabolismo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5000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90"/>
                          </a:solidFill>
                          <a:latin typeface="Verdana"/>
                        </a:rPr>
                        <a:t>Inventariabile</a:t>
                      </a:r>
                      <a:endParaRPr lang="en-US" sz="2000" b="0" i="0" u="none" strike="noStrike" dirty="0">
                        <a:solidFill>
                          <a:srgbClr val="000090"/>
                        </a:solidFill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Oscilloscopio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latin typeface="Verdana"/>
                        </a:rPr>
                        <a:t>digitale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20000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90"/>
                          </a:solidFill>
                          <a:latin typeface="Verdana"/>
                        </a:rPr>
                        <a:t>Missioni</a:t>
                      </a:r>
                      <a:r>
                        <a:rPr lang="en-US" sz="2000" b="0" i="0" u="none" strike="noStrike" dirty="0" smtClean="0">
                          <a:solidFill>
                            <a:srgbClr val="000090"/>
                          </a:solidFill>
                          <a:latin typeface="Verdana"/>
                        </a:rPr>
                        <a:t> Interne</a:t>
                      </a:r>
                      <a:endParaRPr lang="en-US" sz="2000" b="0" i="0" u="none" strike="noStrike" dirty="0">
                        <a:solidFill>
                          <a:srgbClr val="000090"/>
                        </a:solidFill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Riunione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collaborazione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000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err="1" smtClean="0">
                          <a:solidFill>
                            <a:srgbClr val="000090"/>
                          </a:solidFill>
                          <a:latin typeface="Verdana"/>
                        </a:rPr>
                        <a:t>Missioni</a:t>
                      </a:r>
                      <a:r>
                        <a:rPr lang="en-US" sz="2000" b="0" i="0" u="none" strike="noStrike" dirty="0" smtClean="0">
                          <a:solidFill>
                            <a:srgbClr val="000090"/>
                          </a:solidFill>
                          <a:latin typeface="Verdana"/>
                        </a:rPr>
                        <a:t> Interne</a:t>
                      </a: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Verdana"/>
                        </a:rPr>
                        <a:t>2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chemeClr val="tx1"/>
                          </a:solidFill>
                          <a:latin typeface="Verdana"/>
                        </a:rPr>
                        <a:t>Congressi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4000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err="1">
                          <a:solidFill>
                            <a:srgbClr val="000090"/>
                          </a:solidFill>
                          <a:latin typeface="Verdana"/>
                        </a:rPr>
                        <a:t>totale</a:t>
                      </a:r>
                      <a:endParaRPr lang="en-US" sz="2000" b="0" i="1" u="none" strike="noStrike" dirty="0">
                        <a:solidFill>
                          <a:srgbClr val="000090"/>
                        </a:solidFill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77000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9942" marR="9942" marT="99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12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Richieste</a:t>
            </a:r>
            <a:r>
              <a:rPr lang="en-GB" dirty="0" smtClean="0"/>
              <a:t> </a:t>
            </a:r>
            <a:r>
              <a:rPr lang="en-GB" dirty="0" err="1" smtClean="0"/>
              <a:t>supporto</a:t>
            </a:r>
            <a:r>
              <a:rPr lang="en-GB" dirty="0" smtClean="0"/>
              <a:t> in </a:t>
            </a:r>
            <a:r>
              <a:rPr lang="en-GB" dirty="0" err="1" smtClean="0"/>
              <a:t>sezione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Servizio</a:t>
            </a:r>
            <a:r>
              <a:rPr lang="en-GB" dirty="0" smtClean="0"/>
              <a:t> AT: </a:t>
            </a:r>
            <a:r>
              <a:rPr lang="en-GB" dirty="0" smtClean="0"/>
              <a:t>1 </a:t>
            </a:r>
            <a:r>
              <a:rPr lang="en-GB" dirty="0" smtClean="0"/>
              <a:t>MU</a:t>
            </a:r>
          </a:p>
          <a:p>
            <a:r>
              <a:rPr lang="en-GB" dirty="0" err="1" smtClean="0"/>
              <a:t>Servizio</a:t>
            </a:r>
            <a:r>
              <a:rPr lang="en-GB" dirty="0" smtClean="0"/>
              <a:t> </a:t>
            </a:r>
            <a:r>
              <a:rPr lang="en-GB" dirty="0" err="1" smtClean="0"/>
              <a:t>Elettronico</a:t>
            </a:r>
            <a:r>
              <a:rPr lang="en-GB" dirty="0" smtClean="0"/>
              <a:t> : </a:t>
            </a:r>
            <a:r>
              <a:rPr lang="en-GB" dirty="0" err="1" smtClean="0"/>
              <a:t>progettazione</a:t>
            </a:r>
            <a:r>
              <a:rPr lang="en-GB" dirty="0" smtClean="0"/>
              <a:t> PCB </a:t>
            </a:r>
            <a:r>
              <a:rPr lang="en-GB" dirty="0" err="1" smtClean="0"/>
              <a:t>Progettazione</a:t>
            </a:r>
            <a:r>
              <a:rPr lang="en-GB" dirty="0" smtClean="0"/>
              <a:t> </a:t>
            </a:r>
            <a:r>
              <a:rPr lang="en-GB" dirty="0" err="1" smtClean="0"/>
              <a:t>Meccanica</a:t>
            </a:r>
            <a:r>
              <a:rPr lang="en-GB" dirty="0" smtClean="0"/>
              <a:t>: </a:t>
            </a:r>
            <a:r>
              <a:rPr lang="en-GB" dirty="0" err="1" smtClean="0"/>
              <a:t>disegno</a:t>
            </a:r>
            <a:r>
              <a:rPr lang="en-GB" dirty="0" smtClean="0"/>
              <a:t> </a:t>
            </a:r>
            <a:r>
              <a:rPr lang="en-GB" dirty="0" err="1" smtClean="0"/>
              <a:t>supporti</a:t>
            </a:r>
            <a:r>
              <a:rPr lang="en-GB" dirty="0" smtClean="0"/>
              <a:t> 1MU</a:t>
            </a:r>
          </a:p>
          <a:p>
            <a:r>
              <a:rPr lang="en-GB" dirty="0" err="1" smtClean="0"/>
              <a:t>Officina</a:t>
            </a:r>
            <a:r>
              <a:rPr lang="en-GB" dirty="0" smtClean="0"/>
              <a:t> </a:t>
            </a:r>
            <a:r>
              <a:rPr lang="en-GB" dirty="0" err="1" smtClean="0"/>
              <a:t>Meccanica</a:t>
            </a:r>
            <a:r>
              <a:rPr lang="en-GB" dirty="0" smtClean="0"/>
              <a:t>: </a:t>
            </a:r>
            <a:r>
              <a:rPr lang="en-GB" dirty="0" err="1" smtClean="0"/>
              <a:t>realizzazione</a:t>
            </a:r>
            <a:r>
              <a:rPr lang="en-GB" dirty="0" smtClean="0"/>
              <a:t> </a:t>
            </a:r>
            <a:r>
              <a:rPr lang="en-GB" dirty="0" err="1" smtClean="0"/>
              <a:t>supporti</a:t>
            </a:r>
            <a:r>
              <a:rPr lang="en-GB" dirty="0" smtClean="0"/>
              <a:t> 1 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47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9001" y="2500049"/>
            <a:ext cx="5430399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Progetti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:</a:t>
            </a:r>
          </a:p>
          <a:p>
            <a:r>
              <a:rPr lang="en-US" dirty="0" smtClean="0"/>
              <a:t>4DMPET 2011-2013(INFN)</a:t>
            </a:r>
          </a:p>
          <a:p>
            <a:r>
              <a:rPr lang="en-US" dirty="0" smtClean="0"/>
              <a:t>ENVISION TOF-PET </a:t>
            </a:r>
            <a:r>
              <a:rPr lang="en-US" dirty="0" err="1" smtClean="0"/>
              <a:t>adroterapia</a:t>
            </a:r>
            <a:r>
              <a:rPr lang="en-US" dirty="0" smtClean="0"/>
              <a:t> 2010-2013(FP7)</a:t>
            </a:r>
          </a:p>
          <a:p>
            <a:r>
              <a:rPr lang="en-US" dirty="0" err="1" smtClean="0"/>
              <a:t>Hadronphysics</a:t>
            </a:r>
            <a:r>
              <a:rPr lang="en-US" dirty="0" smtClean="0"/>
              <a:t> 3 2011-2014(FP7)</a:t>
            </a:r>
          </a:p>
          <a:p>
            <a:r>
              <a:rPr lang="en-US" dirty="0" smtClean="0"/>
              <a:t>COST PET-MRI2011-2015 (FP7)</a:t>
            </a:r>
          </a:p>
          <a:p>
            <a:endParaRPr lang="en-US" dirty="0"/>
          </a:p>
          <a:p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 smtClean="0"/>
              <a:t>sottomessi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PRIN2009 2 </a:t>
            </a:r>
            <a:r>
              <a:rPr lang="en-US" dirty="0" err="1" smtClean="0"/>
              <a:t>anni</a:t>
            </a:r>
            <a:endParaRPr lang="en-US" dirty="0" smtClean="0"/>
          </a:p>
          <a:p>
            <a:r>
              <a:rPr lang="en-US" dirty="0" smtClean="0"/>
              <a:t>FIRB2010 </a:t>
            </a:r>
            <a:r>
              <a:rPr lang="en-US" dirty="0"/>
              <a:t>PROGRAMMA "FUTURO IN </a:t>
            </a:r>
            <a:r>
              <a:rPr lang="en-US" dirty="0" smtClean="0"/>
              <a:t>RICERCA” 3 </a:t>
            </a:r>
            <a:r>
              <a:rPr lang="en-US" dirty="0" err="1" smtClean="0"/>
              <a:t>anni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6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INFN DASiPM2 Project</a:t>
            </a:r>
            <a:endParaRPr lang="it-IT" dirty="0"/>
          </a:p>
        </p:txBody>
      </p:sp>
      <p:pic>
        <p:nvPicPr>
          <p:cNvPr id="32772" name="Picture 11" descr="in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5648326"/>
            <a:ext cx="15049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12"/>
          <p:cNvSpPr>
            <a:spLocks noChangeArrowheads="1"/>
          </p:cNvSpPr>
          <p:nvPr/>
        </p:nvSpPr>
        <p:spPr bwMode="auto">
          <a:xfrm>
            <a:off x="2883877" y="5867400"/>
            <a:ext cx="1828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400" dirty="0">
                <a:solidFill>
                  <a:srgbClr val="2388C2"/>
                </a:solidFill>
              </a:rPr>
              <a:t>Sezioni di:</a:t>
            </a:r>
          </a:p>
          <a:p>
            <a:r>
              <a:rPr lang="it-IT" sz="1400" dirty="0">
                <a:solidFill>
                  <a:srgbClr val="2388C2"/>
                </a:solidFill>
              </a:rPr>
              <a:t>Bari, Bologna, Pisa, Perugia,Trento</a:t>
            </a:r>
          </a:p>
        </p:txBody>
      </p:sp>
      <p:sp>
        <p:nvSpPr>
          <p:cNvPr id="32774" name="Rectangle 13"/>
          <p:cNvSpPr>
            <a:spLocks noChangeArrowheads="1"/>
          </p:cNvSpPr>
          <p:nvPr/>
        </p:nvSpPr>
        <p:spPr bwMode="auto">
          <a:xfrm>
            <a:off x="984739" y="2133601"/>
            <a:ext cx="565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>
                <a:solidFill>
                  <a:srgbClr val="2388C2"/>
                </a:solidFill>
              </a:rPr>
              <a:t>Progetto DASiPM</a:t>
            </a:r>
            <a:r>
              <a:rPr lang="it-IT" sz="1800"/>
              <a:t> </a:t>
            </a:r>
            <a:r>
              <a:rPr lang="it-IT" sz="1800">
                <a:solidFill>
                  <a:srgbClr val="2388C2"/>
                </a:solidFill>
              </a:rPr>
              <a:t>(Development and Application of SiPM)</a:t>
            </a:r>
          </a:p>
        </p:txBody>
      </p:sp>
      <p:pic>
        <p:nvPicPr>
          <p:cNvPr id="32775" name="Picture 15" descr="cherub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5154" y="5694364"/>
            <a:ext cx="1318846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7" descr="Poliba_stem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2831" y="5715000"/>
            <a:ext cx="1021374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8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5385" y="5943601"/>
            <a:ext cx="1406769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Rectangle 20"/>
          <p:cNvSpPr>
            <a:spLocks noChangeArrowheads="1"/>
          </p:cNvSpPr>
          <p:nvPr/>
        </p:nvSpPr>
        <p:spPr bwMode="auto">
          <a:xfrm>
            <a:off x="6740678" y="1676400"/>
            <a:ext cx="2403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dirty="0" err="1"/>
              <a:t>INFN-group</a:t>
            </a:r>
            <a:r>
              <a:rPr lang="it-IT" sz="2000" dirty="0"/>
              <a:t> V - 2005</a:t>
            </a:r>
          </a:p>
        </p:txBody>
      </p:sp>
      <p:sp>
        <p:nvSpPr>
          <p:cNvPr id="32779" name="Rectangle 21"/>
          <p:cNvSpPr>
            <a:spLocks noChangeArrowheads="1"/>
          </p:cNvSpPr>
          <p:nvPr/>
        </p:nvSpPr>
        <p:spPr bwMode="auto">
          <a:xfrm>
            <a:off x="1066800" y="1447800"/>
            <a:ext cx="15136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2388C2"/>
                </a:solidFill>
              </a:rPr>
              <a:t>Progetto SiPM</a:t>
            </a:r>
            <a:endParaRPr lang="it-IT" sz="1800" dirty="0"/>
          </a:p>
        </p:txBody>
      </p:sp>
      <p:sp>
        <p:nvSpPr>
          <p:cNvPr id="32780" name="Rectangle 25"/>
          <p:cNvSpPr>
            <a:spLocks noChangeArrowheads="1"/>
          </p:cNvSpPr>
          <p:nvPr/>
        </p:nvSpPr>
        <p:spPr bwMode="auto">
          <a:xfrm>
            <a:off x="1066800" y="1752600"/>
            <a:ext cx="277690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2388C2"/>
              </a:buClr>
              <a:buFont typeface="Wingdings" charset="2"/>
              <a:buChar char="§"/>
            </a:pPr>
            <a:r>
              <a:rPr lang="it-IT" sz="1800" dirty="0"/>
              <a:t> Sviluppo di rivelatori </a:t>
            </a:r>
            <a:r>
              <a:rPr lang="it-IT" sz="1800" dirty="0" err="1"/>
              <a:t>SiPM</a:t>
            </a:r>
            <a:endParaRPr lang="it-IT" sz="1800" dirty="0"/>
          </a:p>
        </p:txBody>
      </p:sp>
      <p:sp>
        <p:nvSpPr>
          <p:cNvPr id="32781" name="Rectangle 26"/>
          <p:cNvSpPr>
            <a:spLocks noChangeArrowheads="1"/>
          </p:cNvSpPr>
          <p:nvPr/>
        </p:nvSpPr>
        <p:spPr bwMode="auto">
          <a:xfrm>
            <a:off x="6797920" y="2133601"/>
            <a:ext cx="2403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/>
              <a:t>INFN-group V - 2006</a:t>
            </a:r>
          </a:p>
        </p:txBody>
      </p:sp>
      <p:sp>
        <p:nvSpPr>
          <p:cNvPr id="32782" name="Rectangle 27"/>
          <p:cNvSpPr>
            <a:spLocks noChangeArrowheads="1"/>
          </p:cNvSpPr>
          <p:nvPr/>
        </p:nvSpPr>
        <p:spPr bwMode="auto">
          <a:xfrm>
            <a:off x="1415561" y="2741613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32783" name="Rectangle 28"/>
          <p:cNvSpPr>
            <a:spLocks noChangeArrowheads="1"/>
          </p:cNvSpPr>
          <p:nvPr/>
        </p:nvSpPr>
        <p:spPr bwMode="auto">
          <a:xfrm>
            <a:off x="1055077" y="2514600"/>
            <a:ext cx="751595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2388C2"/>
              </a:buClr>
              <a:buFont typeface="Wingdings" charset="2"/>
              <a:buChar char="§"/>
            </a:pPr>
            <a:r>
              <a:rPr lang="it-IT" sz="1800" dirty="0"/>
              <a:t> Produzione e caratterizzazione di  SiPM ottimizzati nella regione 400-500 </a:t>
            </a:r>
            <a:r>
              <a:rPr lang="it-IT" sz="1800" dirty="0" err="1"/>
              <a:t>nm</a:t>
            </a:r>
            <a:endParaRPr lang="it-IT" sz="1800" dirty="0"/>
          </a:p>
          <a:p>
            <a:pPr>
              <a:buClr>
                <a:srgbClr val="2388C2"/>
              </a:buClr>
              <a:buFont typeface="Wingdings" charset="2"/>
              <a:buChar char="§"/>
            </a:pPr>
            <a:r>
              <a:rPr lang="it-IT" sz="1800" dirty="0"/>
              <a:t> Produzione di matrici di SiPM</a:t>
            </a:r>
          </a:p>
        </p:txBody>
      </p:sp>
      <p:sp>
        <p:nvSpPr>
          <p:cNvPr id="32784" name="Rectangle 29"/>
          <p:cNvSpPr>
            <a:spLocks noChangeArrowheads="1"/>
          </p:cNvSpPr>
          <p:nvPr/>
        </p:nvSpPr>
        <p:spPr bwMode="auto">
          <a:xfrm>
            <a:off x="984739" y="3595688"/>
            <a:ext cx="577508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2388C2"/>
                </a:solidFill>
              </a:rPr>
              <a:t>Progetto DASiPM2</a:t>
            </a:r>
            <a:r>
              <a:rPr lang="it-IT" sz="1800" dirty="0"/>
              <a:t> </a:t>
            </a:r>
            <a:r>
              <a:rPr lang="it-IT" sz="1800" dirty="0">
                <a:solidFill>
                  <a:srgbClr val="2388C2"/>
                </a:solidFill>
              </a:rPr>
              <a:t>(</a:t>
            </a:r>
            <a:r>
              <a:rPr lang="it-IT" sz="1800" dirty="0" err="1">
                <a:solidFill>
                  <a:srgbClr val="2388C2"/>
                </a:solidFill>
              </a:rPr>
              <a:t>Development</a:t>
            </a:r>
            <a:r>
              <a:rPr lang="it-IT" sz="1800" dirty="0">
                <a:solidFill>
                  <a:srgbClr val="2388C2"/>
                </a:solidFill>
              </a:rPr>
              <a:t> and </a:t>
            </a:r>
            <a:r>
              <a:rPr lang="it-IT" sz="1800" dirty="0" err="1">
                <a:solidFill>
                  <a:srgbClr val="2388C2"/>
                </a:solidFill>
              </a:rPr>
              <a:t>Application</a:t>
            </a:r>
            <a:r>
              <a:rPr lang="it-IT" sz="1800" dirty="0">
                <a:solidFill>
                  <a:srgbClr val="2388C2"/>
                </a:solidFill>
              </a:rPr>
              <a:t> </a:t>
            </a:r>
            <a:r>
              <a:rPr lang="it-IT" sz="1800" dirty="0" err="1">
                <a:solidFill>
                  <a:srgbClr val="2388C2"/>
                </a:solidFill>
              </a:rPr>
              <a:t>of</a:t>
            </a:r>
            <a:r>
              <a:rPr lang="it-IT" sz="1800" dirty="0">
                <a:solidFill>
                  <a:srgbClr val="2388C2"/>
                </a:solidFill>
              </a:rPr>
              <a:t> SiPM)</a:t>
            </a:r>
          </a:p>
        </p:txBody>
      </p:sp>
      <p:sp>
        <p:nvSpPr>
          <p:cNvPr id="32785" name="Rectangle 30"/>
          <p:cNvSpPr>
            <a:spLocks noChangeArrowheads="1"/>
          </p:cNvSpPr>
          <p:nvPr/>
        </p:nvSpPr>
        <p:spPr bwMode="auto">
          <a:xfrm>
            <a:off x="6797920" y="3565526"/>
            <a:ext cx="2399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dirty="0" err="1"/>
              <a:t>INFN-group</a:t>
            </a:r>
            <a:r>
              <a:rPr lang="it-IT" sz="2000" dirty="0"/>
              <a:t> V - </a:t>
            </a:r>
            <a:r>
              <a:rPr lang="it-IT" sz="2000" dirty="0" smtClean="0"/>
              <a:t>2007</a:t>
            </a:r>
            <a:endParaRPr lang="it-IT" sz="2000" dirty="0"/>
          </a:p>
        </p:txBody>
      </p:sp>
      <p:sp>
        <p:nvSpPr>
          <p:cNvPr id="32786" name="Rectangle 31"/>
          <p:cNvSpPr>
            <a:spLocks noChangeArrowheads="1"/>
          </p:cNvSpPr>
          <p:nvPr/>
        </p:nvSpPr>
        <p:spPr bwMode="auto">
          <a:xfrm>
            <a:off x="1125415" y="3990976"/>
            <a:ext cx="59117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2388C2"/>
              </a:buClr>
              <a:buFont typeface="Wingdings" charset="2"/>
              <a:buNone/>
            </a:pPr>
            <a:r>
              <a:rPr lang="it-IT" sz="1800" dirty="0" err="1" smtClean="0"/>
              <a:t>SiPM</a:t>
            </a:r>
            <a:r>
              <a:rPr lang="it-IT" sz="1800" dirty="0" smtClean="0"/>
              <a:t> </a:t>
            </a:r>
            <a:r>
              <a:rPr lang="it-IT" sz="1800" dirty="0" err="1" smtClean="0"/>
              <a:t>Applications</a:t>
            </a:r>
            <a:r>
              <a:rPr lang="it-IT" sz="1800" dirty="0" smtClean="0"/>
              <a:t>:</a:t>
            </a:r>
            <a:endParaRPr lang="it-IT" sz="1800" dirty="0"/>
          </a:p>
          <a:p>
            <a:pPr>
              <a:buClr>
                <a:srgbClr val="2388C2"/>
              </a:buClr>
              <a:buFont typeface="Wingdings" charset="2"/>
              <a:buChar char="§"/>
            </a:pPr>
            <a:r>
              <a:rPr lang="it-IT" sz="1800" dirty="0"/>
              <a:t> </a:t>
            </a:r>
            <a:r>
              <a:rPr lang="it-IT" sz="1800" dirty="0" err="1"/>
              <a:t>Medical</a:t>
            </a:r>
            <a:r>
              <a:rPr lang="it-IT" sz="1800" dirty="0"/>
              <a:t> </a:t>
            </a:r>
            <a:r>
              <a:rPr lang="it-IT" sz="1800" dirty="0" err="1"/>
              <a:t>Imaging</a:t>
            </a:r>
            <a:r>
              <a:rPr lang="it-IT" sz="1800" dirty="0"/>
              <a:t>: </a:t>
            </a:r>
            <a:r>
              <a:rPr lang="it-IT" sz="1800" dirty="0" err="1" smtClean="0"/>
              <a:t>small</a:t>
            </a:r>
            <a:r>
              <a:rPr lang="it-IT" sz="1800" dirty="0" smtClean="0"/>
              <a:t> </a:t>
            </a:r>
            <a:r>
              <a:rPr lang="it-IT" sz="1800" dirty="0" err="1" smtClean="0"/>
              <a:t>animal</a:t>
            </a:r>
            <a:r>
              <a:rPr lang="it-IT" sz="1800" dirty="0" smtClean="0"/>
              <a:t> </a:t>
            </a:r>
            <a:r>
              <a:rPr lang="it-IT" sz="1800" dirty="0"/>
              <a:t>PET </a:t>
            </a:r>
            <a:r>
              <a:rPr lang="it-IT" sz="1800" dirty="0" err="1" smtClean="0"/>
              <a:t>demonstrator</a:t>
            </a:r>
            <a:endParaRPr lang="it-IT" sz="1800" dirty="0"/>
          </a:p>
          <a:p>
            <a:pPr>
              <a:buClr>
                <a:srgbClr val="2388C2"/>
              </a:buClr>
              <a:buFont typeface="Wingdings" charset="2"/>
              <a:buChar char="§"/>
            </a:pPr>
            <a:r>
              <a:rPr lang="it-IT" sz="1800" dirty="0"/>
              <a:t> </a:t>
            </a:r>
            <a:r>
              <a:rPr lang="it-IT" dirty="0" err="1" smtClean="0"/>
              <a:t>Astroparticle</a:t>
            </a:r>
            <a:r>
              <a:rPr lang="it-IT" sz="1800" dirty="0" smtClean="0"/>
              <a:t>: TOF </a:t>
            </a:r>
            <a:r>
              <a:rPr lang="it-IT" sz="1800" dirty="0" err="1" smtClean="0"/>
              <a:t>SipM</a:t>
            </a:r>
            <a:r>
              <a:rPr lang="it-IT" sz="1800" dirty="0" smtClean="0"/>
              <a:t> </a:t>
            </a:r>
            <a:r>
              <a:rPr lang="it-IT" sz="1800" dirty="0" err="1" smtClean="0"/>
              <a:t>module</a:t>
            </a:r>
            <a:endParaRPr lang="it-IT" sz="1800" dirty="0"/>
          </a:p>
          <a:p>
            <a:pPr>
              <a:buClr>
                <a:srgbClr val="2388C2"/>
              </a:buClr>
              <a:buFont typeface="Wingdings" charset="2"/>
              <a:buChar char="§"/>
            </a:pPr>
            <a:r>
              <a:rPr lang="it-IT" sz="1800" dirty="0" smtClean="0"/>
              <a:t>High Energy </a:t>
            </a:r>
            <a:r>
              <a:rPr lang="it-IT" sz="1800" dirty="0" err="1" smtClean="0"/>
              <a:t>Physics</a:t>
            </a:r>
            <a:r>
              <a:rPr lang="it-IT" sz="1800" dirty="0" smtClean="0"/>
              <a:t>: </a:t>
            </a:r>
            <a:r>
              <a:rPr lang="it-IT" sz="1800" dirty="0" err="1"/>
              <a:t>tracking</a:t>
            </a:r>
            <a:r>
              <a:rPr lang="it-IT" sz="1800" dirty="0"/>
              <a:t> </a:t>
            </a:r>
            <a:r>
              <a:rPr lang="it-IT" sz="1800" dirty="0" err="1"/>
              <a:t>calorimeter</a:t>
            </a:r>
            <a:r>
              <a:rPr lang="it-IT" sz="1800" dirty="0"/>
              <a:t> </a:t>
            </a:r>
            <a:r>
              <a:rPr lang="it-IT" sz="1800" dirty="0" smtClean="0"/>
              <a:t>w </a:t>
            </a:r>
            <a:r>
              <a:rPr lang="it-IT" sz="1800" dirty="0" err="1" smtClean="0"/>
              <a:t>scintillating</a:t>
            </a:r>
            <a:r>
              <a:rPr lang="it-IT" sz="1800" dirty="0" smtClean="0"/>
              <a:t> </a:t>
            </a:r>
            <a:r>
              <a:rPr lang="it-IT" sz="1800" dirty="0" err="1" smtClean="0"/>
              <a:t>fibers</a:t>
            </a:r>
            <a:endParaRPr lang="it-IT" sz="1800" dirty="0"/>
          </a:p>
        </p:txBody>
      </p:sp>
      <p:sp>
        <p:nvSpPr>
          <p:cNvPr id="32787" name="Rectangle 32"/>
          <p:cNvSpPr>
            <a:spLocks noChangeArrowheads="1"/>
          </p:cNvSpPr>
          <p:nvPr/>
        </p:nvSpPr>
        <p:spPr bwMode="auto">
          <a:xfrm>
            <a:off x="984739" y="3505200"/>
            <a:ext cx="8088923" cy="1676400"/>
          </a:xfrm>
          <a:prstGeom prst="rect">
            <a:avLst/>
          </a:prstGeom>
          <a:noFill/>
          <a:ln w="9525">
            <a:solidFill>
              <a:srgbClr val="2388C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93675"/>
            <a:ext cx="7812087" cy="777875"/>
          </a:xfrm>
        </p:spPr>
        <p:txBody>
          <a:bodyPr lIns="0" tIns="0" rIns="0" bIns="0">
            <a:norm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 Silicon </a:t>
            </a:r>
            <a:r>
              <a:rPr lang="en-GB" dirty="0" err="1" smtClean="0"/>
              <a:t>PhotoMultipliers</a:t>
            </a:r>
            <a:endParaRPr lang="en-GB" dirty="0" smtClean="0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9094DAD-9435-4324-AB1A-9CB70028705C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28775"/>
            <a:ext cx="4494213" cy="2360613"/>
            <a:chOff x="153" y="980"/>
            <a:chExt cx="2831" cy="1487"/>
          </a:xfrm>
        </p:grpSpPr>
        <p:sp>
          <p:nvSpPr>
            <p:cNvPr id="132108" name="Line 4"/>
            <p:cNvSpPr>
              <a:spLocks noChangeShapeType="1"/>
            </p:cNvSpPr>
            <p:nvPr/>
          </p:nvSpPr>
          <p:spPr bwMode="auto">
            <a:xfrm flipV="1">
              <a:off x="2194" y="1478"/>
              <a:ext cx="1" cy="14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09" name="Line 5"/>
            <p:cNvSpPr>
              <a:spLocks noChangeShapeType="1"/>
            </p:cNvSpPr>
            <p:nvPr/>
          </p:nvSpPr>
          <p:spPr bwMode="auto">
            <a:xfrm>
              <a:off x="2194" y="1706"/>
              <a:ext cx="1" cy="2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3" y="980"/>
              <a:ext cx="2831" cy="1487"/>
              <a:chOff x="153" y="980"/>
              <a:chExt cx="2831" cy="148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53" y="980"/>
                <a:ext cx="2831" cy="1487"/>
                <a:chOff x="153" y="980"/>
                <a:chExt cx="2831" cy="1487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471" y="2032"/>
                  <a:ext cx="2513" cy="271"/>
                  <a:chOff x="471" y="2032"/>
                  <a:chExt cx="2513" cy="271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564" y="2032"/>
                    <a:ext cx="2316" cy="92"/>
                    <a:chOff x="564" y="2032"/>
                    <a:chExt cx="2316" cy="92"/>
                  </a:xfrm>
                </p:grpSpPr>
                <p:sp>
                  <p:nvSpPr>
                    <p:cNvPr id="13215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4" y="2032"/>
                      <a:ext cx="2305" cy="1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5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4" y="2032"/>
                      <a:ext cx="1" cy="93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5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2032"/>
                      <a:ext cx="1" cy="93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564" y="2203"/>
                    <a:ext cx="2316" cy="100"/>
                    <a:chOff x="564" y="2203"/>
                    <a:chExt cx="2316" cy="100"/>
                  </a:xfrm>
                </p:grpSpPr>
                <p:sp>
                  <p:nvSpPr>
                    <p:cNvPr id="132151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4" y="2304"/>
                      <a:ext cx="2305" cy="1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52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4" y="2203"/>
                      <a:ext cx="1" cy="93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5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2211"/>
                      <a:ext cx="1" cy="93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471" y="2142"/>
                    <a:ext cx="197" cy="53"/>
                    <a:chOff x="471" y="2142"/>
                    <a:chExt cx="197" cy="53"/>
                  </a:xfrm>
                </p:grpSpPr>
                <p:sp>
                  <p:nvSpPr>
                    <p:cNvPr id="132149" name="Freeform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" y="2131"/>
                      <a:ext cx="198" cy="37"/>
                    </a:xfrm>
                    <a:custGeom>
                      <a:avLst/>
                      <a:gdLst>
                        <a:gd name="T0" fmla="*/ 0 w 874"/>
                        <a:gd name="T1" fmla="*/ 119 h 161"/>
                        <a:gd name="T2" fmla="*/ 564 w 874"/>
                        <a:gd name="T3" fmla="*/ 160 h 161"/>
                        <a:gd name="T4" fmla="*/ 873 w 874"/>
                        <a:gd name="T5" fmla="*/ 119 h 161"/>
                        <a:gd name="T6" fmla="*/ 0 60000 65536"/>
                        <a:gd name="T7" fmla="*/ 0 60000 65536"/>
                        <a:gd name="T8" fmla="*/ 0 60000 65536"/>
                        <a:gd name="T9" fmla="*/ 0 w 874"/>
                        <a:gd name="T10" fmla="*/ 0 h 161"/>
                        <a:gd name="T11" fmla="*/ 874 w 874"/>
                        <a:gd name="T12" fmla="*/ 161 h 16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4" h="161">
                          <a:moveTo>
                            <a:pt x="0" y="119"/>
                          </a:moveTo>
                          <a:cubicBezTo>
                            <a:pt x="224" y="0"/>
                            <a:pt x="352" y="47"/>
                            <a:pt x="564" y="160"/>
                          </a:cubicBezTo>
                          <a:cubicBezTo>
                            <a:pt x="801" y="113"/>
                            <a:pt x="698" y="119"/>
                            <a:pt x="873" y="119"/>
                          </a:cubicBez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2150" name="Freeform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" y="2159"/>
                      <a:ext cx="198" cy="36"/>
                    </a:xfrm>
                    <a:custGeom>
                      <a:avLst/>
                      <a:gdLst>
                        <a:gd name="T0" fmla="*/ 0 w 874"/>
                        <a:gd name="T1" fmla="*/ 118 h 160"/>
                        <a:gd name="T2" fmla="*/ 564 w 874"/>
                        <a:gd name="T3" fmla="*/ 159 h 160"/>
                        <a:gd name="T4" fmla="*/ 873 w 874"/>
                        <a:gd name="T5" fmla="*/ 118 h 160"/>
                        <a:gd name="T6" fmla="*/ 0 60000 65536"/>
                        <a:gd name="T7" fmla="*/ 0 60000 65536"/>
                        <a:gd name="T8" fmla="*/ 0 60000 65536"/>
                        <a:gd name="T9" fmla="*/ 0 w 874"/>
                        <a:gd name="T10" fmla="*/ 0 h 160"/>
                        <a:gd name="T11" fmla="*/ 874 w 874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4" h="160">
                          <a:moveTo>
                            <a:pt x="0" y="118"/>
                          </a:moveTo>
                          <a:cubicBezTo>
                            <a:pt x="224" y="0"/>
                            <a:pt x="352" y="46"/>
                            <a:pt x="564" y="159"/>
                          </a:cubicBezTo>
                          <a:cubicBezTo>
                            <a:pt x="801" y="112"/>
                            <a:pt x="698" y="118"/>
                            <a:pt x="873" y="118"/>
                          </a:cubicBez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788" y="2133"/>
                    <a:ext cx="197" cy="52"/>
                    <a:chOff x="2788" y="2133"/>
                    <a:chExt cx="197" cy="52"/>
                  </a:xfrm>
                </p:grpSpPr>
                <p:sp>
                  <p:nvSpPr>
                    <p:cNvPr id="132147" name="Freeform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2123"/>
                      <a:ext cx="198" cy="36"/>
                    </a:xfrm>
                    <a:custGeom>
                      <a:avLst/>
                      <a:gdLst>
                        <a:gd name="T0" fmla="*/ 0 w 872"/>
                        <a:gd name="T1" fmla="*/ 119 h 160"/>
                        <a:gd name="T2" fmla="*/ 562 w 872"/>
                        <a:gd name="T3" fmla="*/ 159 h 160"/>
                        <a:gd name="T4" fmla="*/ 871 w 872"/>
                        <a:gd name="T5" fmla="*/ 119 h 160"/>
                        <a:gd name="T6" fmla="*/ 0 60000 65536"/>
                        <a:gd name="T7" fmla="*/ 0 60000 65536"/>
                        <a:gd name="T8" fmla="*/ 0 60000 65536"/>
                        <a:gd name="T9" fmla="*/ 0 w 872"/>
                        <a:gd name="T10" fmla="*/ 0 h 160"/>
                        <a:gd name="T11" fmla="*/ 872 w 872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2" h="160">
                          <a:moveTo>
                            <a:pt x="0" y="119"/>
                          </a:moveTo>
                          <a:cubicBezTo>
                            <a:pt x="224" y="0"/>
                            <a:pt x="352" y="47"/>
                            <a:pt x="562" y="159"/>
                          </a:cubicBezTo>
                          <a:cubicBezTo>
                            <a:pt x="800" y="113"/>
                            <a:pt x="696" y="119"/>
                            <a:pt x="871" y="119"/>
                          </a:cubicBez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2148" name="Freeform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2151"/>
                      <a:ext cx="198" cy="36"/>
                    </a:xfrm>
                    <a:custGeom>
                      <a:avLst/>
                      <a:gdLst>
                        <a:gd name="T0" fmla="*/ 0 w 872"/>
                        <a:gd name="T1" fmla="*/ 117 h 159"/>
                        <a:gd name="T2" fmla="*/ 562 w 872"/>
                        <a:gd name="T3" fmla="*/ 158 h 159"/>
                        <a:gd name="T4" fmla="*/ 871 w 872"/>
                        <a:gd name="T5" fmla="*/ 117 h 159"/>
                        <a:gd name="T6" fmla="*/ 0 60000 65536"/>
                        <a:gd name="T7" fmla="*/ 0 60000 65536"/>
                        <a:gd name="T8" fmla="*/ 0 60000 65536"/>
                        <a:gd name="T9" fmla="*/ 0 w 872"/>
                        <a:gd name="T10" fmla="*/ 0 h 159"/>
                        <a:gd name="T11" fmla="*/ 872 w 872"/>
                        <a:gd name="T12" fmla="*/ 159 h 15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2" h="159">
                          <a:moveTo>
                            <a:pt x="0" y="117"/>
                          </a:moveTo>
                          <a:cubicBezTo>
                            <a:pt x="224" y="0"/>
                            <a:pt x="352" y="45"/>
                            <a:pt x="562" y="158"/>
                          </a:cubicBezTo>
                          <a:cubicBezTo>
                            <a:pt x="800" y="111"/>
                            <a:pt x="696" y="117"/>
                            <a:pt x="871" y="117"/>
                          </a:cubicBez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32117" name="AutoShape 23"/>
                <p:cNvSpPr>
                  <a:spLocks noChangeArrowheads="1"/>
                </p:cNvSpPr>
                <p:nvPr/>
              </p:nvSpPr>
              <p:spPr bwMode="auto">
                <a:xfrm>
                  <a:off x="658" y="2113"/>
                  <a:ext cx="708" cy="179"/>
                </a:xfrm>
                <a:prstGeom prst="roundRect">
                  <a:avLst>
                    <a:gd name="adj" fmla="val 56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just" eaLnBrk="1" hangingPunct="1">
                    <a:lnSpc>
                      <a:spcPct val="90000"/>
                    </a:lnSpc>
                    <a:spcBef>
                      <a:spcPts val="350"/>
                    </a:spcBef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/>
                    <a:t>p</a:t>
                  </a:r>
                  <a:r>
                    <a:rPr lang="en-GB" sz="1400" baseline="30000"/>
                    <a:t>+</a:t>
                  </a:r>
                  <a:r>
                    <a:rPr lang="en-GB" sz="1400"/>
                    <a:t> substrate</a:t>
                  </a:r>
                </a:p>
              </p:txBody>
            </p:sp>
            <p:sp>
              <p:nvSpPr>
                <p:cNvPr id="132118" name="AutoShape 24"/>
                <p:cNvSpPr>
                  <a:spLocks noChangeArrowheads="1"/>
                </p:cNvSpPr>
                <p:nvPr/>
              </p:nvSpPr>
              <p:spPr bwMode="auto">
                <a:xfrm>
                  <a:off x="562" y="1319"/>
                  <a:ext cx="2314" cy="713"/>
                </a:xfrm>
                <a:prstGeom prst="roundRect">
                  <a:avLst>
                    <a:gd name="adj" fmla="val 139"/>
                  </a:avLst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119" name="AutoShape 25"/>
                <p:cNvSpPr>
                  <a:spLocks noChangeArrowheads="1"/>
                </p:cNvSpPr>
                <p:nvPr/>
              </p:nvSpPr>
              <p:spPr bwMode="auto">
                <a:xfrm>
                  <a:off x="592" y="1872"/>
                  <a:ext cx="613" cy="179"/>
                </a:xfrm>
                <a:prstGeom prst="roundRect">
                  <a:avLst>
                    <a:gd name="adj" fmla="val 56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just" eaLnBrk="1" hangingPunct="1">
                    <a:lnSpc>
                      <a:spcPct val="90000"/>
                    </a:lnSpc>
                    <a:spcBef>
                      <a:spcPts val="350"/>
                    </a:spcBef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/>
                    <a:t>π epilayer</a:t>
                  </a:r>
                </a:p>
              </p:txBody>
            </p:sp>
            <p:sp>
              <p:nvSpPr>
                <p:cNvPr id="132120" name="AutoShape 26"/>
                <p:cNvSpPr>
                  <a:spLocks noChangeArrowheads="1"/>
                </p:cNvSpPr>
                <p:nvPr/>
              </p:nvSpPr>
              <p:spPr bwMode="auto">
                <a:xfrm>
                  <a:off x="1285" y="1353"/>
                  <a:ext cx="823" cy="68"/>
                </a:xfrm>
                <a:prstGeom prst="roundRect">
                  <a:avLst>
                    <a:gd name="adj" fmla="val 1468"/>
                  </a:avLst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121" name="AutoShape 27"/>
                <p:cNvSpPr>
                  <a:spLocks noChangeArrowheads="1"/>
                </p:cNvSpPr>
                <p:nvPr/>
              </p:nvSpPr>
              <p:spPr bwMode="auto">
                <a:xfrm>
                  <a:off x="1111" y="1319"/>
                  <a:ext cx="1183" cy="34"/>
                </a:xfrm>
                <a:prstGeom prst="roundRect">
                  <a:avLst>
                    <a:gd name="adj" fmla="val 2940"/>
                  </a:avLst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12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67" y="1529"/>
                  <a:ext cx="1782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just" eaLnBrk="1" hangingPunct="1">
                    <a:lnSpc>
                      <a:spcPct val="90000"/>
                    </a:lnSpc>
                    <a:spcBef>
                      <a:spcPts val="350"/>
                    </a:spcBef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 err="1"/>
                    <a:t>p</a:t>
                  </a:r>
                  <a:r>
                    <a:rPr lang="en-GB" sz="1400" dirty="0"/>
                    <a:t> high-electric field</a:t>
                  </a:r>
                </a:p>
                <a:p>
                  <a:pPr algn="just" eaLnBrk="1" hangingPunct="1">
                    <a:lnSpc>
                      <a:spcPct val="90000"/>
                    </a:lnSpc>
                    <a:spcBef>
                      <a:spcPts val="350"/>
                    </a:spcBef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/>
                    <a:t>multiplication region</a:t>
                  </a:r>
                </a:p>
              </p:txBody>
            </p:sp>
            <p:sp>
              <p:nvSpPr>
                <p:cNvPr id="13212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001" y="1386"/>
                  <a:ext cx="359" cy="172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24" name="AutoShape 30"/>
                <p:cNvSpPr>
                  <a:spLocks noChangeArrowheads="1"/>
                </p:cNvSpPr>
                <p:nvPr/>
              </p:nvSpPr>
              <p:spPr bwMode="auto">
                <a:xfrm>
                  <a:off x="153" y="1099"/>
                  <a:ext cx="646" cy="179"/>
                </a:xfrm>
                <a:prstGeom prst="roundRect">
                  <a:avLst>
                    <a:gd name="adj" fmla="val 56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just" eaLnBrk="1" hangingPunct="1">
                    <a:lnSpc>
                      <a:spcPct val="90000"/>
                    </a:lnSpc>
                    <a:spcBef>
                      <a:spcPts val="350"/>
                    </a:spcBef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/>
                    <a:t>n</a:t>
                  </a:r>
                  <a:r>
                    <a:rPr lang="en-GB" sz="1400" baseline="30000"/>
                    <a:t>+</a:t>
                  </a:r>
                  <a:r>
                    <a:rPr lang="en-GB" sz="1400"/>
                    <a:t> cathode</a:t>
                  </a:r>
                </a:p>
              </p:txBody>
            </p:sp>
            <p:sp>
              <p:nvSpPr>
                <p:cNvPr id="132125" name="Line 31"/>
                <p:cNvSpPr>
                  <a:spLocks noChangeShapeType="1"/>
                </p:cNvSpPr>
                <p:nvPr/>
              </p:nvSpPr>
              <p:spPr bwMode="auto">
                <a:xfrm>
                  <a:off x="592" y="1212"/>
                  <a:ext cx="658" cy="119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" name="Group 32"/>
                <p:cNvGrpSpPr>
                  <a:grpSpLocks/>
                </p:cNvGrpSpPr>
                <p:nvPr/>
              </p:nvGrpSpPr>
              <p:grpSpPr bwMode="auto">
                <a:xfrm>
                  <a:off x="1679" y="980"/>
                  <a:ext cx="54" cy="339"/>
                  <a:chOff x="1679" y="980"/>
                  <a:chExt cx="54" cy="339"/>
                </a:xfrm>
              </p:grpSpPr>
              <p:sp>
                <p:nvSpPr>
                  <p:cNvPr id="132141" name="Freeform 33"/>
                  <p:cNvSpPr>
                    <a:spLocks noChangeArrowheads="1"/>
                  </p:cNvSpPr>
                  <p:nvPr/>
                </p:nvSpPr>
                <p:spPr bwMode="auto">
                  <a:xfrm>
                    <a:off x="1679" y="980"/>
                    <a:ext cx="55" cy="306"/>
                  </a:xfrm>
                  <a:custGeom>
                    <a:avLst/>
                    <a:gdLst>
                      <a:gd name="T0" fmla="*/ 0 w 242"/>
                      <a:gd name="T1" fmla="*/ 0 h 1349"/>
                      <a:gd name="T2" fmla="*/ 241 w 242"/>
                      <a:gd name="T3" fmla="*/ 299 h 1349"/>
                      <a:gd name="T4" fmla="*/ 0 w 242"/>
                      <a:gd name="T5" fmla="*/ 599 h 1349"/>
                      <a:gd name="T6" fmla="*/ 241 w 242"/>
                      <a:gd name="T7" fmla="*/ 898 h 1349"/>
                      <a:gd name="T8" fmla="*/ 0 w 242"/>
                      <a:gd name="T9" fmla="*/ 1198 h 1349"/>
                      <a:gd name="T10" fmla="*/ 241 w 242"/>
                      <a:gd name="T11" fmla="*/ 1348 h 13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2"/>
                      <a:gd name="T19" fmla="*/ 0 h 1349"/>
                      <a:gd name="T20" fmla="*/ 242 w 242"/>
                      <a:gd name="T21" fmla="*/ 1349 h 13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2" h="1349">
                        <a:moveTo>
                          <a:pt x="0" y="0"/>
                        </a:moveTo>
                        <a:cubicBezTo>
                          <a:pt x="120" y="100"/>
                          <a:pt x="241" y="199"/>
                          <a:pt x="241" y="299"/>
                        </a:cubicBezTo>
                        <a:cubicBezTo>
                          <a:pt x="241" y="399"/>
                          <a:pt x="0" y="499"/>
                          <a:pt x="0" y="599"/>
                        </a:cubicBezTo>
                        <a:cubicBezTo>
                          <a:pt x="0" y="699"/>
                          <a:pt x="241" y="799"/>
                          <a:pt x="241" y="898"/>
                        </a:cubicBezTo>
                        <a:cubicBezTo>
                          <a:pt x="241" y="997"/>
                          <a:pt x="0" y="1123"/>
                          <a:pt x="0" y="1198"/>
                        </a:cubicBezTo>
                        <a:cubicBezTo>
                          <a:pt x="0" y="1273"/>
                          <a:pt x="120" y="1311"/>
                          <a:pt x="241" y="1348"/>
                        </a:cubicBez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214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715" y="1285"/>
                    <a:ext cx="1" cy="34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127" name="AutoShape 35"/>
                <p:cNvSpPr>
                  <a:spLocks noChangeArrowheads="1"/>
                </p:cNvSpPr>
                <p:nvPr/>
              </p:nvSpPr>
              <p:spPr bwMode="auto">
                <a:xfrm>
                  <a:off x="1745" y="1082"/>
                  <a:ext cx="302" cy="214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just" eaLnBrk="1" hangingPunct="1">
                    <a:lnSpc>
                      <a:spcPct val="90000"/>
                    </a:lnSpc>
                    <a:spcBef>
                      <a:spcPts val="450"/>
                    </a:spcBef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>
                      <a:cs typeface="Times New Roman" pitchFamily="18" charset="0"/>
                    </a:rPr>
                    <a:t>h</a:t>
                  </a:r>
                </a:p>
              </p:txBody>
            </p:sp>
            <p:sp>
              <p:nvSpPr>
                <p:cNvPr id="132128" name="AutoShape 36"/>
                <p:cNvSpPr>
                  <a:spLocks noChangeArrowheads="1"/>
                </p:cNvSpPr>
                <p:nvPr/>
              </p:nvSpPr>
              <p:spPr bwMode="auto">
                <a:xfrm>
                  <a:off x="1507" y="1285"/>
                  <a:ext cx="1377" cy="34"/>
                </a:xfrm>
                <a:prstGeom prst="roundRect">
                  <a:avLst>
                    <a:gd name="adj" fmla="val 2940"/>
                  </a:avLst>
                </a:prstGeom>
                <a:solidFill>
                  <a:srgbClr val="808080">
                    <a:alpha val="50195"/>
                  </a:srgbClr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129" name="Line 37"/>
                <p:cNvSpPr>
                  <a:spLocks noChangeShapeType="1"/>
                </p:cNvSpPr>
                <p:nvPr/>
              </p:nvSpPr>
              <p:spPr bwMode="auto">
                <a:xfrm>
                  <a:off x="1287" y="1319"/>
                  <a:ext cx="220" cy="1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3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388" y="1080"/>
                  <a:ext cx="1" cy="24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31" name="AutoShape 39"/>
                <p:cNvSpPr>
                  <a:spLocks noChangeArrowheads="1"/>
                </p:cNvSpPr>
                <p:nvPr/>
              </p:nvSpPr>
              <p:spPr bwMode="auto">
                <a:xfrm>
                  <a:off x="764" y="1032"/>
                  <a:ext cx="569" cy="214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just" eaLnBrk="1" hangingPunct="1">
                    <a:lnSpc>
                      <a:spcPct val="90000"/>
                    </a:lnSpc>
                    <a:spcBef>
                      <a:spcPts val="450"/>
                    </a:spcBef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/>
                    <a:t>   +V</a:t>
                  </a:r>
                  <a:r>
                    <a:rPr lang="en-GB" baseline="-25000"/>
                    <a:t>GM</a:t>
                  </a:r>
                </a:p>
              </p:txBody>
            </p:sp>
            <p:grpSp>
              <p:nvGrpSpPr>
                <p:cNvPr id="11" name="Group 40"/>
                <p:cNvGrpSpPr>
                  <a:grpSpLocks/>
                </p:cNvGrpSpPr>
                <p:nvPr/>
              </p:nvGrpSpPr>
              <p:grpSpPr bwMode="auto">
                <a:xfrm>
                  <a:off x="1196" y="2304"/>
                  <a:ext cx="219" cy="163"/>
                  <a:chOff x="1196" y="2304"/>
                  <a:chExt cx="219" cy="163"/>
                </a:xfrm>
              </p:grpSpPr>
              <p:sp>
                <p:nvSpPr>
                  <p:cNvPr id="13213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306" y="2304"/>
                    <a:ext cx="1" cy="102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13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196" y="2406"/>
                    <a:ext cx="219" cy="1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13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223" y="2423"/>
                    <a:ext cx="168" cy="1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13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241" y="2445"/>
                    <a:ext cx="117" cy="1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140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269" y="2468"/>
                    <a:ext cx="65" cy="1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133" name="Line 46"/>
                <p:cNvSpPr>
                  <a:spLocks noChangeShapeType="1"/>
                </p:cNvSpPr>
                <p:nvPr/>
              </p:nvSpPr>
              <p:spPr bwMode="auto">
                <a:xfrm>
                  <a:off x="565" y="2304"/>
                  <a:ext cx="2309" cy="1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3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28" y="1184"/>
                  <a:ext cx="331" cy="102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35" name="AutoShape 48"/>
                <p:cNvSpPr>
                  <a:spLocks noChangeArrowheads="1"/>
                </p:cNvSpPr>
                <p:nvPr/>
              </p:nvSpPr>
              <p:spPr bwMode="auto">
                <a:xfrm>
                  <a:off x="2341" y="1071"/>
                  <a:ext cx="381" cy="179"/>
                </a:xfrm>
                <a:prstGeom prst="roundRect">
                  <a:avLst>
                    <a:gd name="adj" fmla="val 56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just" eaLnBrk="1" hangingPunct="1">
                    <a:lnSpc>
                      <a:spcPct val="90000"/>
                    </a:lnSpc>
                    <a:spcBef>
                      <a:spcPts val="350"/>
                    </a:spcBef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/>
                    <a:t>oxide</a:t>
                  </a:r>
                </a:p>
              </p:txBody>
            </p:sp>
          </p:grpSp>
          <p:sp>
            <p:nvSpPr>
              <p:cNvPr id="132112" name="Line 49"/>
              <p:cNvSpPr>
                <a:spLocks noChangeShapeType="1"/>
              </p:cNvSpPr>
              <p:nvPr/>
            </p:nvSpPr>
            <p:spPr bwMode="auto">
              <a:xfrm>
                <a:off x="441" y="1316"/>
                <a:ext cx="1" cy="7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13" name="AutoShape 50"/>
              <p:cNvSpPr>
                <a:spLocks noChangeArrowheads="1"/>
              </p:cNvSpPr>
              <p:nvPr/>
            </p:nvSpPr>
            <p:spPr bwMode="auto">
              <a:xfrm rot="-5400000">
                <a:off x="146" y="1559"/>
                <a:ext cx="437" cy="231"/>
              </a:xfrm>
              <a:prstGeom prst="roundRect">
                <a:avLst>
                  <a:gd name="adj" fmla="val 43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/>
                  <a:t>4 µm</a:t>
                </a:r>
              </a:p>
            </p:txBody>
          </p:sp>
          <p:sp>
            <p:nvSpPr>
              <p:cNvPr id="132114" name="AutoShape 51"/>
              <p:cNvSpPr>
                <a:spLocks noChangeArrowheads="1"/>
              </p:cNvSpPr>
              <p:nvPr/>
            </p:nvSpPr>
            <p:spPr bwMode="auto">
              <a:xfrm>
                <a:off x="2313" y="1460"/>
                <a:ext cx="226" cy="231"/>
              </a:xfrm>
              <a:prstGeom prst="roundRect">
                <a:avLst>
                  <a:gd name="adj" fmla="val 43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/>
                  <a:t>e</a:t>
                </a:r>
                <a:r>
                  <a:rPr lang="en-GB" baseline="30000"/>
                  <a:t>-</a:t>
                </a:r>
              </a:p>
            </p:txBody>
          </p:sp>
          <p:sp>
            <p:nvSpPr>
              <p:cNvPr id="132115" name="AutoShape 52"/>
              <p:cNvSpPr>
                <a:spLocks noChangeArrowheads="1"/>
              </p:cNvSpPr>
              <p:nvPr/>
            </p:nvSpPr>
            <p:spPr bwMode="auto">
              <a:xfrm>
                <a:off x="2217" y="1700"/>
                <a:ext cx="355" cy="212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/>
                  <a:t>hole</a:t>
                </a:r>
              </a:p>
            </p:txBody>
          </p:sp>
        </p:grpSp>
      </p:grpSp>
      <p:sp>
        <p:nvSpPr>
          <p:cNvPr id="132102" name="Text Box 54"/>
          <p:cNvSpPr txBox="1">
            <a:spLocks noChangeArrowheads="1"/>
          </p:cNvSpPr>
          <p:nvPr/>
        </p:nvSpPr>
        <p:spPr bwMode="auto">
          <a:xfrm>
            <a:off x="4176713" y="1524000"/>
            <a:ext cx="49672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198A8A"/>
                </a:solidFill>
              </a:rPr>
              <a:t>SiPM: </a:t>
            </a:r>
            <a:r>
              <a:rPr lang="en-GB" b="1" dirty="0">
                <a:solidFill>
                  <a:srgbClr val="198A8A"/>
                </a:solidFill>
              </a:rPr>
              <a:t>Multicell Avalanche Photodiode</a:t>
            </a:r>
            <a:r>
              <a:rPr lang="en-GB" dirty="0">
                <a:solidFill>
                  <a:srgbClr val="198A8A"/>
                </a:solidFill>
              </a:rPr>
              <a:t> working in limited Geiger mode</a:t>
            </a:r>
          </a:p>
        </p:txBody>
      </p:sp>
      <p:sp>
        <p:nvSpPr>
          <p:cNvPr id="318519" name="Text Box 55"/>
          <p:cNvSpPr txBox="1">
            <a:spLocks noChangeArrowheads="1"/>
          </p:cNvSpPr>
          <p:nvPr/>
        </p:nvSpPr>
        <p:spPr bwMode="auto">
          <a:xfrm>
            <a:off x="5199063" y="2017713"/>
            <a:ext cx="331311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/>
              <a:t>- 2D array of microcells: structures in a          common  bulk.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/>
              <a:t>- </a:t>
            </a:r>
            <a:r>
              <a:rPr lang="en-GB" sz="1400" dirty="0" err="1"/>
              <a:t>Vbias</a:t>
            </a:r>
            <a:r>
              <a:rPr lang="en-GB" sz="1400" dirty="0"/>
              <a:t> &gt; </a:t>
            </a:r>
            <a:r>
              <a:rPr lang="en-GB" sz="1400" dirty="0" err="1"/>
              <a:t>Vbreakdown</a:t>
            </a:r>
            <a:r>
              <a:rPr lang="en-GB" sz="1400" dirty="0"/>
              <a:t>: high field in multiplication region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/>
              <a:t>- Microcells work in Geiger mode: the signal is independent of the particle energy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8080"/>
                </a:solidFill>
              </a:rPr>
              <a:t>- The SiPM output is the sum of the signals produced in all microcells fired</a:t>
            </a:r>
            <a:r>
              <a:rPr lang="en-GB" sz="1600" dirty="0">
                <a:solidFill>
                  <a:srgbClr val="008080"/>
                </a:solidFill>
              </a:rPr>
              <a:t>. </a:t>
            </a:r>
          </a:p>
        </p:txBody>
      </p:sp>
      <p:sp>
        <p:nvSpPr>
          <p:cNvPr id="132104" name="Text Box 56"/>
          <p:cNvSpPr txBox="1">
            <a:spLocks noChangeArrowheads="1"/>
          </p:cNvSpPr>
          <p:nvPr/>
        </p:nvSpPr>
        <p:spPr bwMode="auto">
          <a:xfrm>
            <a:off x="838200" y="1447800"/>
            <a:ext cx="374491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6B6B"/>
                </a:solidFill>
                <a:cs typeface="Times New Roman" pitchFamily="18" charset="0"/>
              </a:rPr>
              <a:t>SOLID STATE PHOTODETECTOR</a:t>
            </a:r>
            <a:r>
              <a:rPr lang="en-GB" sz="1600" dirty="0">
                <a:solidFill>
                  <a:srgbClr val="006B6B"/>
                </a:solidFill>
                <a:cs typeface="Times New Roman" pitchFamily="18" charset="0"/>
                <a:sym typeface="Wingdings" pitchFamily="2" charset="2"/>
              </a:rPr>
              <a:t></a:t>
            </a:r>
            <a:endParaRPr lang="en-GB" sz="1600" dirty="0">
              <a:solidFill>
                <a:srgbClr val="006B6B"/>
              </a:solidFill>
              <a:cs typeface="Times New Roman" pitchFamily="18" charset="0"/>
            </a:endParaRPr>
          </a:p>
        </p:txBody>
      </p:sp>
      <p:pic>
        <p:nvPicPr>
          <p:cNvPr id="318521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963" y="4005263"/>
            <a:ext cx="27432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304800" y="4419600"/>
            <a:ext cx="5943600" cy="19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6" tIns="43634" rIns="87266" bIns="43634">
            <a:prstTxWarp prst="textNoShape">
              <a:avLst/>
            </a:prstTxWarp>
            <a:spAutoFit/>
          </a:bodyPr>
          <a:lstStyle/>
          <a:p>
            <a:pPr defTabSz="873125">
              <a:buClr>
                <a:srgbClr val="2388C2"/>
              </a:buClr>
              <a:buFont typeface="Wingdings" charset="2"/>
              <a:buChar char="ü"/>
            </a:pPr>
            <a:r>
              <a:rPr lang="it-IT" sz="2000" dirty="0" smtClean="0"/>
              <a:t>High </a:t>
            </a:r>
            <a:r>
              <a:rPr lang="it-IT" sz="2000" dirty="0" err="1" smtClean="0"/>
              <a:t>gain</a:t>
            </a:r>
            <a:r>
              <a:rPr lang="it-IT" sz="2000" dirty="0" smtClean="0"/>
              <a:t>(~ </a:t>
            </a:r>
            <a:r>
              <a:rPr lang="it-IT" sz="2000" dirty="0"/>
              <a:t>10</a:t>
            </a:r>
            <a:r>
              <a:rPr lang="it-IT" sz="2000" baseline="30000" dirty="0"/>
              <a:t>6</a:t>
            </a:r>
            <a:r>
              <a:rPr lang="it-IT" sz="2000" dirty="0"/>
              <a:t>)</a:t>
            </a:r>
          </a:p>
          <a:p>
            <a:pPr defTabSz="873125">
              <a:buClr>
                <a:srgbClr val="2388C2"/>
              </a:buClr>
              <a:buFont typeface="Wingdings" charset="2"/>
              <a:buChar char="ü"/>
            </a:pPr>
            <a:r>
              <a:rPr lang="it-IT" sz="2000" dirty="0"/>
              <a:t> </a:t>
            </a:r>
            <a:r>
              <a:rPr lang="it-IT" sz="2000" dirty="0" smtClean="0"/>
              <a:t>low </a:t>
            </a:r>
            <a:r>
              <a:rPr lang="it-IT" sz="2000" dirty="0" err="1" smtClean="0"/>
              <a:t>bias</a:t>
            </a:r>
            <a:r>
              <a:rPr lang="it-IT" sz="2000" dirty="0" smtClean="0"/>
              <a:t> </a:t>
            </a:r>
            <a:r>
              <a:rPr lang="it-IT" sz="2000" dirty="0" err="1" smtClean="0"/>
              <a:t>voltage</a:t>
            </a:r>
            <a:r>
              <a:rPr lang="it-IT" sz="2000" dirty="0" smtClean="0"/>
              <a:t> (~ </a:t>
            </a:r>
            <a:r>
              <a:rPr lang="it-IT" sz="2000" dirty="0"/>
              <a:t>50V)</a:t>
            </a:r>
          </a:p>
          <a:p>
            <a:pPr defTabSz="873125">
              <a:buClr>
                <a:srgbClr val="2388C2"/>
              </a:buClr>
              <a:buFont typeface="Wingdings" charset="2"/>
              <a:buChar char="ü"/>
            </a:pPr>
            <a:r>
              <a:rPr lang="it-IT" sz="2000" dirty="0" smtClean="0"/>
              <a:t>Linear </a:t>
            </a:r>
            <a:r>
              <a:rPr lang="it-IT" sz="2000" dirty="0" err="1" smtClean="0"/>
              <a:t>response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the </a:t>
            </a:r>
            <a:r>
              <a:rPr lang="it-IT" sz="2000" dirty="0" err="1" smtClean="0"/>
              <a:t>photon</a:t>
            </a:r>
            <a:r>
              <a:rPr lang="it-IT" sz="2000" dirty="0" smtClean="0"/>
              <a:t> </a:t>
            </a:r>
            <a:r>
              <a:rPr lang="it-IT" sz="2000" dirty="0" err="1" smtClean="0"/>
              <a:t>flux</a:t>
            </a:r>
            <a:r>
              <a:rPr lang="it-IT" sz="2000" dirty="0" smtClean="0"/>
              <a:t> </a:t>
            </a:r>
          </a:p>
          <a:p>
            <a:pPr lvl="1" defTabSz="873125">
              <a:buClr>
                <a:srgbClr val="2388C2"/>
              </a:buClr>
            </a:pPr>
            <a:r>
              <a:rPr lang="it-IT" sz="2000" dirty="0" smtClean="0"/>
              <a:t>(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Nfot</a:t>
            </a:r>
            <a:r>
              <a:rPr lang="it-IT" sz="2000" dirty="0" smtClean="0"/>
              <a:t> &lt;&lt;</a:t>
            </a:r>
            <a:r>
              <a:rPr lang="it-IT" sz="2000" dirty="0" err="1" smtClean="0"/>
              <a:t>Ncell</a:t>
            </a:r>
            <a:r>
              <a:rPr lang="it-IT" sz="2000" dirty="0" smtClean="0"/>
              <a:t>)</a:t>
            </a:r>
            <a:endParaRPr lang="it-IT" sz="2000" dirty="0"/>
          </a:p>
          <a:p>
            <a:pPr defTabSz="873125">
              <a:buClr>
                <a:srgbClr val="2388C2"/>
              </a:buClr>
              <a:buFont typeface="Wingdings" charset="2"/>
              <a:buChar char="ü"/>
            </a:pPr>
            <a:r>
              <a:rPr lang="it-IT" sz="2000" dirty="0"/>
              <a:t> </a:t>
            </a:r>
            <a:r>
              <a:rPr lang="it-IT" sz="2000" dirty="0" smtClean="0"/>
              <a:t>PDE</a:t>
            </a:r>
          </a:p>
          <a:p>
            <a:pPr defTabSz="873125">
              <a:buClr>
                <a:srgbClr val="2388C2"/>
              </a:buClr>
              <a:buFont typeface="Wingdings" charset="2"/>
              <a:buChar char="ü"/>
            </a:pPr>
            <a:r>
              <a:rPr lang="it-IT" sz="2000" dirty="0" smtClean="0"/>
              <a:t> dark </a:t>
            </a:r>
            <a:r>
              <a:rPr lang="it-IT" sz="2000" dirty="0" err="1" smtClean="0"/>
              <a:t>noise</a:t>
            </a:r>
            <a:r>
              <a:rPr lang="it-IT" sz="2000" dirty="0" smtClean="0"/>
              <a:t>(2 </a:t>
            </a:r>
            <a:r>
              <a:rPr lang="it-IT" sz="2000" dirty="0" smtClean="0"/>
              <a:t>MHz/mm</a:t>
            </a:r>
            <a:r>
              <a:rPr lang="it-IT" sz="2000" baseline="30000" dirty="0" smtClean="0"/>
              <a:t>2</a:t>
            </a:r>
            <a:r>
              <a:rPr lang="it-IT" sz="2000" dirty="0" smtClean="0"/>
              <a:t> @ 1 fotone)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5" y="0"/>
            <a:ext cx="7813675" cy="1147763"/>
          </a:xfrm>
          <a:ln/>
        </p:spPr>
        <p:txBody>
          <a:bodyPr lIns="0" tIns="0" rIns="0" bIns="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Different geometries</a:t>
            </a:r>
            <a:endParaRPr lang="en-GB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01AD-96A4-448F-98EA-FE4AB45EBC92}" type="slidenum">
              <a:rPr lang="en-US"/>
              <a:pPr/>
              <a:t>4</a:t>
            </a:fld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4114800"/>
            <a:ext cx="3703638" cy="503238"/>
          </a:xfrm>
          <a:ln/>
        </p:spPr>
        <p:txBody>
          <a:bodyPr lIns="0" tIns="0" rIns="0" bIns="0"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dirty="0"/>
              <a:t>	</a:t>
            </a:r>
            <a:r>
              <a:rPr lang="en-GB" sz="1400" dirty="0"/>
              <a:t>Matrices 16 elements (4x4)</a:t>
            </a:r>
          </a:p>
        </p:txBody>
      </p:sp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863" y="2541588"/>
            <a:ext cx="1281112" cy="1125537"/>
          </a:xfrm>
          <a:prstGeom prst="rect">
            <a:avLst/>
          </a:prstGeom>
          <a:noFill/>
        </p:spPr>
      </p:pic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100" y="1792288"/>
            <a:ext cx="1920875" cy="1874837"/>
          </a:xfrm>
          <a:prstGeom prst="rect">
            <a:avLst/>
          </a:prstGeom>
          <a:noFill/>
        </p:spPr>
      </p:pic>
      <p:pic>
        <p:nvPicPr>
          <p:cNvPr id="3287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4850" y="1125538"/>
            <a:ext cx="2560638" cy="2541587"/>
          </a:xfrm>
          <a:prstGeom prst="rect">
            <a:avLst/>
          </a:prstGeom>
          <a:noFill/>
        </p:spPr>
      </p:pic>
      <p:pic>
        <p:nvPicPr>
          <p:cNvPr id="3287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6700" y="3040063"/>
            <a:ext cx="639763" cy="622300"/>
          </a:xfrm>
          <a:prstGeom prst="rect">
            <a:avLst/>
          </a:prstGeom>
          <a:noFill/>
        </p:spPr>
      </p:pic>
      <p:sp>
        <p:nvSpPr>
          <p:cNvPr id="328712" name="AutoShape 8"/>
          <p:cNvSpPr>
            <a:spLocks noChangeArrowheads="1"/>
          </p:cNvSpPr>
          <p:nvPr/>
        </p:nvSpPr>
        <p:spPr bwMode="auto">
          <a:xfrm>
            <a:off x="673100" y="3646488"/>
            <a:ext cx="7442200" cy="320675"/>
          </a:xfrm>
          <a:prstGeom prst="roundRect">
            <a:avLst>
              <a:gd name="adj" fmla="val 44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000000"/>
                </a:solidFill>
              </a:rPr>
              <a:t>1mm </a:t>
            </a:r>
            <a:r>
              <a:rPr lang="en-GB" sz="1500">
                <a:solidFill>
                  <a:srgbClr val="000000"/>
                </a:solidFill>
                <a:sym typeface="Symbol" pitchFamily="18" charset="2"/>
              </a:rPr>
              <a:t></a:t>
            </a:r>
            <a:r>
              <a:rPr lang="en-GB" sz="1500">
                <a:solidFill>
                  <a:srgbClr val="000000"/>
                </a:solidFill>
              </a:rPr>
              <a:t>       1x1mm</a:t>
            </a:r>
            <a:r>
              <a:rPr lang="en-GB" sz="1500" baseline="30000">
                <a:solidFill>
                  <a:srgbClr val="000000"/>
                </a:solidFill>
              </a:rPr>
              <a:t>2</a:t>
            </a:r>
            <a:r>
              <a:rPr lang="en-GB" sz="1500">
                <a:solidFill>
                  <a:srgbClr val="000000"/>
                </a:solidFill>
              </a:rPr>
              <a:t>       2x2mm</a:t>
            </a:r>
            <a:r>
              <a:rPr lang="en-GB" sz="1500" baseline="30000">
                <a:solidFill>
                  <a:srgbClr val="000000"/>
                </a:solidFill>
              </a:rPr>
              <a:t>2</a:t>
            </a:r>
            <a:r>
              <a:rPr lang="en-GB" sz="1500">
                <a:solidFill>
                  <a:srgbClr val="000000"/>
                </a:solidFill>
              </a:rPr>
              <a:t>	       3x3mm</a:t>
            </a:r>
            <a:r>
              <a:rPr lang="en-GB" sz="1500" baseline="30000">
                <a:solidFill>
                  <a:srgbClr val="000000"/>
                </a:solidFill>
              </a:rPr>
              <a:t>2</a:t>
            </a:r>
            <a:r>
              <a:rPr lang="en-GB" sz="1500">
                <a:solidFill>
                  <a:srgbClr val="000000"/>
                </a:solidFill>
              </a:rPr>
              <a:t> (3600 cells)             4x4mm</a:t>
            </a:r>
            <a:r>
              <a:rPr lang="en-GB" sz="1500" baseline="30000">
                <a:solidFill>
                  <a:srgbClr val="000000"/>
                </a:solidFill>
              </a:rPr>
              <a:t>2</a:t>
            </a:r>
            <a:r>
              <a:rPr lang="en-GB" sz="1500">
                <a:solidFill>
                  <a:srgbClr val="000000"/>
                </a:solidFill>
              </a:rPr>
              <a:t> (6400 cells)</a:t>
            </a:r>
          </a:p>
        </p:txBody>
      </p:sp>
      <p:pic>
        <p:nvPicPr>
          <p:cNvPr id="3287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638" y="3035300"/>
            <a:ext cx="639762" cy="631825"/>
          </a:xfrm>
          <a:prstGeom prst="rect">
            <a:avLst/>
          </a:prstGeom>
          <a:noFill/>
        </p:spPr>
      </p:pic>
      <p:sp>
        <p:nvSpPr>
          <p:cNvPr id="328714" name="Line 10"/>
          <p:cNvSpPr>
            <a:spLocks noChangeShapeType="1"/>
          </p:cNvSpPr>
          <p:nvPr/>
        </p:nvSpPr>
        <p:spPr bwMode="auto">
          <a:xfrm>
            <a:off x="1219200" y="4343400"/>
            <a:ext cx="5257800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746125" y="1412875"/>
            <a:ext cx="5111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1313" indent="-341313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/>
              <a:t>Different geometry,size,microcell size and GF.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0225" y="4437063"/>
            <a:ext cx="2230438" cy="1939925"/>
            <a:chOff x="239" y="2670"/>
            <a:chExt cx="1405" cy="1222"/>
          </a:xfrm>
        </p:grpSpPr>
        <p:pic>
          <p:nvPicPr>
            <p:cNvPr id="328718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" y="2670"/>
              <a:ext cx="1152" cy="1181"/>
            </a:xfrm>
            <a:prstGeom prst="rect">
              <a:avLst/>
            </a:prstGeom>
            <a:noFill/>
          </p:spPr>
        </p:pic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>
              <a:off x="657" y="3730"/>
              <a:ext cx="8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0" name="Line 16"/>
            <p:cNvSpPr>
              <a:spLocks noChangeShapeType="1"/>
            </p:cNvSpPr>
            <p:nvPr/>
          </p:nvSpPr>
          <p:spPr bwMode="auto">
            <a:xfrm flipV="1">
              <a:off x="583" y="2830"/>
              <a:ext cx="1" cy="8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1" name="Text Box 17"/>
            <p:cNvSpPr txBox="1">
              <a:spLocks noChangeArrowheads="1"/>
            </p:cNvSpPr>
            <p:nvPr/>
          </p:nvSpPr>
          <p:spPr bwMode="auto">
            <a:xfrm rot="16200000">
              <a:off x="110" y="3157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1313" indent="-341313" eaLnBrk="1" hangingPunct="1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n-GB"/>
                <a:t>4 mm</a:t>
              </a:r>
            </a:p>
          </p:txBody>
        </p:sp>
        <p:sp>
          <p:nvSpPr>
            <p:cNvPr id="328722" name="Text Box 18"/>
            <p:cNvSpPr txBox="1">
              <a:spLocks noChangeArrowheads="1"/>
            </p:cNvSpPr>
            <p:nvPr/>
          </p:nvSpPr>
          <p:spPr bwMode="auto">
            <a:xfrm>
              <a:off x="849" y="3719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1313" indent="-341313" eaLnBrk="1" hangingPunct="1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n-GB"/>
                <a:t>4 mm</a:t>
              </a:r>
            </a:p>
          </p:txBody>
        </p:sp>
      </p:grp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817563" y="1773238"/>
            <a:ext cx="24018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</a:rPr>
              <a:t>40x40</a:t>
            </a:r>
            <a:r>
              <a:rPr lang="en-GB" sz="1600" dirty="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en-GB" sz="1600" dirty="0">
                <a:solidFill>
                  <a:srgbClr val="000066"/>
                </a:solidFill>
              </a:rPr>
              <a:t>m</a:t>
            </a:r>
            <a:r>
              <a:rPr lang="en-GB" sz="1600" baseline="30000" dirty="0">
                <a:solidFill>
                  <a:srgbClr val="000066"/>
                </a:solidFill>
              </a:rPr>
              <a:t>2</a:t>
            </a:r>
            <a:r>
              <a:rPr lang="en-GB" sz="1600" dirty="0">
                <a:solidFill>
                  <a:srgbClr val="000066"/>
                </a:solidFill>
              </a:rPr>
              <a:t>     =&gt; GF 44%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</a:rPr>
              <a:t>50x50</a:t>
            </a:r>
            <a:r>
              <a:rPr lang="en-GB" sz="1600" dirty="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en-GB" sz="1600" dirty="0">
                <a:solidFill>
                  <a:srgbClr val="000066"/>
                </a:solidFill>
              </a:rPr>
              <a:t>m</a:t>
            </a:r>
            <a:r>
              <a:rPr lang="en-GB" sz="1600" baseline="30000" dirty="0">
                <a:solidFill>
                  <a:srgbClr val="000066"/>
                </a:solidFill>
              </a:rPr>
              <a:t>2</a:t>
            </a:r>
            <a:r>
              <a:rPr lang="en-GB" sz="1600" dirty="0">
                <a:solidFill>
                  <a:srgbClr val="000066"/>
                </a:solidFill>
              </a:rPr>
              <a:t>     =&gt; GF 50%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</a:rPr>
              <a:t>100x100</a:t>
            </a:r>
            <a:r>
              <a:rPr lang="en-GB" sz="1600" dirty="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en-GB" sz="1600" dirty="0">
                <a:solidFill>
                  <a:srgbClr val="000066"/>
                </a:solidFill>
              </a:rPr>
              <a:t>m</a:t>
            </a:r>
            <a:r>
              <a:rPr lang="en-GB" sz="1600" baseline="30000" dirty="0">
                <a:solidFill>
                  <a:srgbClr val="000066"/>
                </a:solidFill>
              </a:rPr>
              <a:t>2</a:t>
            </a:r>
            <a:r>
              <a:rPr lang="en-GB" sz="1600" dirty="0">
                <a:solidFill>
                  <a:srgbClr val="000066"/>
                </a:solidFill>
              </a:rPr>
              <a:t> =&gt; GF 76%</a:t>
            </a:r>
          </a:p>
        </p:txBody>
      </p:sp>
      <p:sp>
        <p:nvSpPr>
          <p:cNvPr id="328727" name="Text Box 23"/>
          <p:cNvSpPr txBox="1">
            <a:spLocks noChangeArrowheads="1"/>
          </p:cNvSpPr>
          <p:nvPr/>
        </p:nvSpPr>
        <p:spPr bwMode="auto">
          <a:xfrm>
            <a:off x="673100" y="2728913"/>
            <a:ext cx="868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400"/>
              <a:t> </a:t>
            </a:r>
            <a:r>
              <a:rPr lang="en-GB" sz="1400">
                <a:solidFill>
                  <a:srgbClr val="000000"/>
                </a:solidFill>
              </a:rPr>
              <a:t>circular</a:t>
            </a:r>
            <a:r>
              <a:rPr lang="en-GB"/>
              <a:t> </a:t>
            </a:r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330313"/>
            <a:ext cx="3200400" cy="23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5505449" y="4146163"/>
            <a:ext cx="2264023" cy="1179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316662" y="3811201"/>
            <a:ext cx="1173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1.3cm</a:t>
            </a:r>
            <a:endParaRPr lang="it-IT">
              <a:latin typeface="Calibri" pitchFamily="34" charset="0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 rot="-5400000">
            <a:off x="4634500" y="5534332"/>
            <a:ext cx="758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1.3cm</a:t>
            </a:r>
            <a:endParaRPr lang="it-IT" dirty="0">
              <a:latin typeface="Calibri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4193771" y="5398810"/>
            <a:ext cx="2234127" cy="188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799" y="4254114"/>
            <a:ext cx="2500237" cy="245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/>
          <p:nvPr/>
        </p:nvCxnSpPr>
        <p:spPr>
          <a:xfrm rot="5400000">
            <a:off x="4050405" y="5462719"/>
            <a:ext cx="2263600" cy="37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Prime </a:t>
            </a:r>
            <a:r>
              <a:rPr lang="en-US" dirty="0" err="1" smtClean="0"/>
              <a:t>Immagini</a:t>
            </a:r>
            <a:r>
              <a:rPr lang="en-US" dirty="0" smtClean="0"/>
              <a:t> PET </a:t>
            </a:r>
            <a:r>
              <a:rPr lang="en-US" dirty="0" smtClean="0"/>
              <a:t>con SiPM DASIPM2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3171786" cy="233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8" y="4191000"/>
            <a:ext cx="4019939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91000"/>
            <a:ext cx="3962400" cy="2107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239470"/>
            <a:ext cx="3586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LYSO Crystal array</a:t>
            </a:r>
            <a:r>
              <a:rPr lang="en-US" dirty="0"/>
              <a:t>; FBP 6 </a:t>
            </a:r>
            <a:r>
              <a:rPr lang="en-US" dirty="0" err="1"/>
              <a:t>proiezioni</a:t>
            </a:r>
            <a:endParaRPr lang="en-US" dirty="0"/>
          </a:p>
          <a:p>
            <a:r>
              <a:rPr lang="en-US" dirty="0"/>
              <a:t>Pixel size 0.4 mm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1240" y="6248400"/>
            <a:ext cx="3290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LYSO Black slab; FBP 6 </a:t>
            </a:r>
            <a:r>
              <a:rPr lang="en-US" dirty="0" err="1" smtClean="0"/>
              <a:t>proiezioni</a:t>
            </a:r>
            <a:endParaRPr lang="en-US" dirty="0" smtClean="0"/>
          </a:p>
          <a:p>
            <a:r>
              <a:rPr lang="en-US" dirty="0" smtClean="0"/>
              <a:t>Pixel size 0.4 mm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905000"/>
            <a:ext cx="2844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MAROC2 chip</a:t>
            </a:r>
          </a:p>
          <a:p>
            <a:r>
              <a:rPr lang="en-US" dirty="0" smtClean="0"/>
              <a:t>Valencia set-up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Llosa</a:t>
            </a:r>
            <a:r>
              <a:rPr lang="en-US" dirty="0" smtClean="0"/>
              <a:t> et al. </a:t>
            </a:r>
          </a:p>
          <a:p>
            <a:r>
              <a:rPr lang="en-US" dirty="0" smtClean="0"/>
              <a:t>NSS-MIC </a:t>
            </a:r>
            <a:r>
              <a:rPr lang="en-US" dirty="0" err="1" smtClean="0"/>
              <a:t>Conf</a:t>
            </a:r>
            <a:r>
              <a:rPr lang="en-US" dirty="0" smtClean="0"/>
              <a:t> records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3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2362200" y="3193107"/>
            <a:ext cx="3667125" cy="2979093"/>
            <a:chOff x="1905000" y="1905000"/>
            <a:chExt cx="5181600" cy="4997605"/>
          </a:xfrm>
          <a:scene3d>
            <a:camera prst="isometricOffAxis2Top"/>
            <a:lightRig rig="threePt" dir="t"/>
          </a:scene3d>
        </p:grpSpPr>
        <p:grpSp>
          <p:nvGrpSpPr>
            <p:cNvPr id="3" name="Group 11"/>
            <p:cNvGrpSpPr/>
            <p:nvPr/>
          </p:nvGrpSpPr>
          <p:grpSpPr>
            <a:xfrm>
              <a:off x="1905000" y="1905000"/>
              <a:ext cx="5181600" cy="1263805"/>
              <a:chOff x="1905000" y="1905000"/>
              <a:chExt cx="5181600" cy="126380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19050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32004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44958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57912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</p:grpSp>
        <p:grpSp>
          <p:nvGrpSpPr>
            <p:cNvPr id="5" name="Group 12"/>
            <p:cNvGrpSpPr/>
            <p:nvPr/>
          </p:nvGrpSpPr>
          <p:grpSpPr>
            <a:xfrm>
              <a:off x="1905000" y="3155795"/>
              <a:ext cx="5181600" cy="1263805"/>
              <a:chOff x="1905000" y="1905000"/>
              <a:chExt cx="5181600" cy="1263805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19050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32004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44958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57912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</p:grpSp>
        <p:grpSp>
          <p:nvGrpSpPr>
            <p:cNvPr id="6" name="Group 17"/>
            <p:cNvGrpSpPr/>
            <p:nvPr/>
          </p:nvGrpSpPr>
          <p:grpSpPr>
            <a:xfrm>
              <a:off x="1905000" y="4419600"/>
              <a:ext cx="5181600" cy="1263805"/>
              <a:chOff x="1905000" y="1905000"/>
              <a:chExt cx="5181600" cy="1263805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19050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32004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44958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57912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</p:grpSp>
        <p:grpSp>
          <p:nvGrpSpPr>
            <p:cNvPr id="8" name="Group 22"/>
            <p:cNvGrpSpPr/>
            <p:nvPr/>
          </p:nvGrpSpPr>
          <p:grpSpPr>
            <a:xfrm>
              <a:off x="1905000" y="5638800"/>
              <a:ext cx="5181600" cy="1263805"/>
              <a:chOff x="1905000" y="1905000"/>
              <a:chExt cx="5181600" cy="1263805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19050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32004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44958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51" t="2372" b="2755"/>
              <a:stretch>
                <a:fillRect/>
              </a:stretch>
            </p:blipFill>
            <p:spPr bwMode="auto">
              <a:xfrm>
                <a:off x="5791200" y="1905000"/>
                <a:ext cx="1295400" cy="1263805"/>
              </a:xfrm>
              <a:prstGeom prst="rect">
                <a:avLst/>
              </a:prstGeom>
              <a:noFill/>
              <a:ln>
                <a:noFill/>
              </a:ln>
              <a:sp3d prstMaterial="plastic">
                <a:bevelT w="12700"/>
              </a:sp3d>
            </p:spPr>
          </p:pic>
        </p:grpSp>
      </p:grpSp>
      <p:cxnSp>
        <p:nvCxnSpPr>
          <p:cNvPr id="93" name="Straight Arrow Connector 92"/>
          <p:cNvCxnSpPr/>
          <p:nvPr/>
        </p:nvCxnSpPr>
        <p:spPr>
          <a:xfrm>
            <a:off x="4267200" y="5410200"/>
            <a:ext cx="8382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5181600" y="5257800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 rot="382957">
            <a:off x="4209064" y="537706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cm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 rot="19654305">
            <a:off x="5218609" y="528987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cm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2438400" y="2353270"/>
            <a:ext cx="3657600" cy="2971800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isometricOffAxis2Top"/>
            <a:lightRig rig="sunrise" dir="t"/>
          </a:scene3d>
          <a:sp3d extrusionH="12700" contourW="12700" prstMaterial="clear">
            <a:bevelT w="12700" h="381000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1981200" y="2667000"/>
            <a:ext cx="12192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352800" y="2534150"/>
            <a:ext cx="3276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19632944">
            <a:off x="1905000" y="272008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4.8 cm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 rot="382957">
            <a:off x="4126107" y="231260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4.8 cm</a:t>
            </a:r>
            <a:endParaRPr lang="en-US" dirty="0"/>
          </a:p>
        </p:txBody>
      </p:sp>
      <p:cxnSp>
        <p:nvCxnSpPr>
          <p:cNvPr id="87" name="Straight Arrow Connector 86"/>
          <p:cNvCxnSpPr/>
          <p:nvPr/>
        </p:nvCxnSpPr>
        <p:spPr>
          <a:xfrm rot="5400000">
            <a:off x="1713706" y="4143176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16200000">
            <a:off x="1411595" y="406966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</a:t>
            </a:r>
            <a:endParaRPr lang="en-US" dirty="0"/>
          </a:p>
        </p:txBody>
      </p:sp>
      <p:grpSp>
        <p:nvGrpSpPr>
          <p:cNvPr id="12" name="Group 247"/>
          <p:cNvGrpSpPr/>
          <p:nvPr/>
        </p:nvGrpSpPr>
        <p:grpSpPr>
          <a:xfrm>
            <a:off x="2514600" y="1658543"/>
            <a:ext cx="3581400" cy="3370657"/>
            <a:chOff x="2286000" y="4554142"/>
            <a:chExt cx="5715000" cy="4979787"/>
          </a:xfrm>
          <a:scene3d>
            <a:camera prst="orthographicFront">
              <a:rot lat="18180000" lon="3180000" rev="18240000"/>
            </a:camera>
            <a:lightRig rig="threePt" dir="t"/>
          </a:scene3d>
        </p:grpSpPr>
        <p:grpSp>
          <p:nvGrpSpPr>
            <p:cNvPr id="13" name="Group 50"/>
            <p:cNvGrpSpPr/>
            <p:nvPr/>
          </p:nvGrpSpPr>
          <p:grpSpPr>
            <a:xfrm>
              <a:off x="2286000" y="4554142"/>
              <a:ext cx="1905000" cy="1685329"/>
              <a:chOff x="3124200" y="2286000"/>
              <a:chExt cx="3733800" cy="3362154"/>
            </a:xfrm>
          </p:grpSpPr>
          <p:grpSp>
            <p:nvGrpSpPr>
              <p:cNvPr id="18" name="Group 33"/>
              <p:cNvGrpSpPr/>
              <p:nvPr/>
            </p:nvGrpSpPr>
            <p:grpSpPr>
              <a:xfrm>
                <a:off x="3124200" y="2286000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3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3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3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3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3" name="Group 34"/>
              <p:cNvGrpSpPr/>
              <p:nvPr/>
            </p:nvGrpSpPr>
            <p:grpSpPr>
              <a:xfrm>
                <a:off x="3124200" y="3110004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3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3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3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8" name="Group 39"/>
              <p:cNvGrpSpPr/>
              <p:nvPr/>
            </p:nvGrpSpPr>
            <p:grpSpPr>
              <a:xfrm>
                <a:off x="3124200" y="3934009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4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4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4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4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9" name="Group 44"/>
              <p:cNvGrpSpPr/>
              <p:nvPr/>
            </p:nvGrpSpPr>
            <p:grpSpPr>
              <a:xfrm>
                <a:off x="3124200" y="4758011"/>
                <a:ext cx="3733800" cy="890143"/>
                <a:chOff x="2209800" y="1828800"/>
                <a:chExt cx="4267200" cy="1070111"/>
              </a:xfrm>
            </p:grpSpPr>
            <p:pic>
              <p:nvPicPr>
                <p:cNvPr id="4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4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4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40048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4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</p:grpSp>
        <p:grpSp>
          <p:nvGrpSpPr>
            <p:cNvPr id="227" name="Group 50"/>
            <p:cNvGrpSpPr/>
            <p:nvPr/>
          </p:nvGrpSpPr>
          <p:grpSpPr>
            <a:xfrm>
              <a:off x="4191000" y="4554142"/>
              <a:ext cx="1905000" cy="1685329"/>
              <a:chOff x="3124200" y="2286000"/>
              <a:chExt cx="3733800" cy="3362154"/>
            </a:xfrm>
          </p:grpSpPr>
          <p:grpSp>
            <p:nvGrpSpPr>
              <p:cNvPr id="228" name="Group 33"/>
              <p:cNvGrpSpPr/>
              <p:nvPr/>
            </p:nvGrpSpPr>
            <p:grpSpPr>
              <a:xfrm>
                <a:off x="3124200" y="2286000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8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8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9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9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29" name="Group 34"/>
              <p:cNvGrpSpPr/>
              <p:nvPr/>
            </p:nvGrpSpPr>
            <p:grpSpPr>
              <a:xfrm>
                <a:off x="3124200" y="3110004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7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7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8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8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30" name="Group 39"/>
              <p:cNvGrpSpPr/>
              <p:nvPr/>
            </p:nvGrpSpPr>
            <p:grpSpPr>
              <a:xfrm>
                <a:off x="3124200" y="3934009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7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7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7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7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31" name="Group 44"/>
              <p:cNvGrpSpPr/>
              <p:nvPr/>
            </p:nvGrpSpPr>
            <p:grpSpPr>
              <a:xfrm>
                <a:off x="3124200" y="4758011"/>
                <a:ext cx="3733800" cy="890143"/>
                <a:chOff x="2209800" y="1828800"/>
                <a:chExt cx="4267200" cy="1070111"/>
              </a:xfrm>
            </p:grpSpPr>
            <p:pic>
              <p:nvPicPr>
                <p:cNvPr id="6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6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6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40048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7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</p:grpSp>
        <p:grpSp>
          <p:nvGrpSpPr>
            <p:cNvPr id="248" name="Group 50"/>
            <p:cNvGrpSpPr/>
            <p:nvPr/>
          </p:nvGrpSpPr>
          <p:grpSpPr>
            <a:xfrm>
              <a:off x="2286000" y="6239471"/>
              <a:ext cx="1905000" cy="1685329"/>
              <a:chOff x="3124200" y="2286000"/>
              <a:chExt cx="3733800" cy="3362154"/>
            </a:xfrm>
          </p:grpSpPr>
          <p:grpSp>
            <p:nvGrpSpPr>
              <p:cNvPr id="249" name="Group 33"/>
              <p:cNvGrpSpPr/>
              <p:nvPr/>
            </p:nvGrpSpPr>
            <p:grpSpPr>
              <a:xfrm>
                <a:off x="3124200" y="2286000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1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1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1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2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50" name="Group 34"/>
              <p:cNvGrpSpPr/>
              <p:nvPr/>
            </p:nvGrpSpPr>
            <p:grpSpPr>
              <a:xfrm>
                <a:off x="3124200" y="3110004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1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1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1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1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51" name="Group 39"/>
              <p:cNvGrpSpPr/>
              <p:nvPr/>
            </p:nvGrpSpPr>
            <p:grpSpPr>
              <a:xfrm>
                <a:off x="3124200" y="3934009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0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1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1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1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53" name="Group 44"/>
              <p:cNvGrpSpPr/>
              <p:nvPr/>
            </p:nvGrpSpPr>
            <p:grpSpPr>
              <a:xfrm>
                <a:off x="3124200" y="4758011"/>
                <a:ext cx="3733800" cy="890143"/>
                <a:chOff x="2209800" y="1828800"/>
                <a:chExt cx="4267200" cy="1070111"/>
              </a:xfrm>
            </p:grpSpPr>
            <p:pic>
              <p:nvPicPr>
                <p:cNvPr id="10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0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0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40048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0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/>
                </a:sp3d>
              </p:spPr>
            </p:pic>
          </p:grpSp>
        </p:grpSp>
        <p:grpSp>
          <p:nvGrpSpPr>
            <p:cNvPr id="254" name="Group 50"/>
            <p:cNvGrpSpPr/>
            <p:nvPr/>
          </p:nvGrpSpPr>
          <p:grpSpPr>
            <a:xfrm>
              <a:off x="4191000" y="6239471"/>
              <a:ext cx="1905000" cy="1685329"/>
              <a:chOff x="3124200" y="2286000"/>
              <a:chExt cx="3733800" cy="3362154"/>
            </a:xfrm>
          </p:grpSpPr>
          <p:grpSp>
            <p:nvGrpSpPr>
              <p:cNvPr id="255" name="Group 33"/>
              <p:cNvGrpSpPr/>
              <p:nvPr/>
            </p:nvGrpSpPr>
            <p:grpSpPr>
              <a:xfrm>
                <a:off x="3124200" y="2286000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3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3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4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4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56" name="Group 34"/>
              <p:cNvGrpSpPr/>
              <p:nvPr/>
            </p:nvGrpSpPr>
            <p:grpSpPr>
              <a:xfrm>
                <a:off x="3124200" y="3110004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3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3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3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3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57" name="Group 39"/>
              <p:cNvGrpSpPr/>
              <p:nvPr/>
            </p:nvGrpSpPr>
            <p:grpSpPr>
              <a:xfrm>
                <a:off x="3124200" y="3934009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3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3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3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3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58" name="Group 44"/>
              <p:cNvGrpSpPr/>
              <p:nvPr/>
            </p:nvGrpSpPr>
            <p:grpSpPr>
              <a:xfrm>
                <a:off x="3124200" y="4758011"/>
                <a:ext cx="3733800" cy="890143"/>
                <a:chOff x="2209800" y="1828800"/>
                <a:chExt cx="4267200" cy="1070111"/>
              </a:xfrm>
            </p:grpSpPr>
            <p:pic>
              <p:nvPicPr>
                <p:cNvPr id="12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2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2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40048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2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</p:grpSp>
        <p:grpSp>
          <p:nvGrpSpPr>
            <p:cNvPr id="259" name="Group 50"/>
            <p:cNvGrpSpPr/>
            <p:nvPr/>
          </p:nvGrpSpPr>
          <p:grpSpPr>
            <a:xfrm>
              <a:off x="6096000" y="4563071"/>
              <a:ext cx="1905000" cy="1685329"/>
              <a:chOff x="3124200" y="2286000"/>
              <a:chExt cx="3733800" cy="3362154"/>
            </a:xfrm>
          </p:grpSpPr>
          <p:grpSp>
            <p:nvGrpSpPr>
              <p:cNvPr id="260" name="Group 33"/>
              <p:cNvGrpSpPr/>
              <p:nvPr/>
            </p:nvGrpSpPr>
            <p:grpSpPr>
              <a:xfrm>
                <a:off x="3124200" y="2286000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6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6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6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6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61" name="Group 34"/>
              <p:cNvGrpSpPr/>
              <p:nvPr/>
            </p:nvGrpSpPr>
            <p:grpSpPr>
              <a:xfrm>
                <a:off x="3124200" y="3110004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5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5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5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5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63" name="Group 39"/>
              <p:cNvGrpSpPr/>
              <p:nvPr/>
            </p:nvGrpSpPr>
            <p:grpSpPr>
              <a:xfrm>
                <a:off x="3124200" y="3934009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5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5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5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5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67" name="Group 44"/>
              <p:cNvGrpSpPr/>
              <p:nvPr/>
            </p:nvGrpSpPr>
            <p:grpSpPr>
              <a:xfrm>
                <a:off x="3124200" y="4758011"/>
                <a:ext cx="3733800" cy="890143"/>
                <a:chOff x="2209800" y="1828800"/>
                <a:chExt cx="4267200" cy="1070111"/>
              </a:xfrm>
            </p:grpSpPr>
            <p:pic>
              <p:nvPicPr>
                <p:cNvPr id="14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4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5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40048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5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</p:grpSp>
        <p:grpSp>
          <p:nvGrpSpPr>
            <p:cNvPr id="268" name="Group 50"/>
            <p:cNvGrpSpPr/>
            <p:nvPr/>
          </p:nvGrpSpPr>
          <p:grpSpPr>
            <a:xfrm>
              <a:off x="6096000" y="6239471"/>
              <a:ext cx="1905000" cy="1685329"/>
              <a:chOff x="3124200" y="2286000"/>
              <a:chExt cx="3733800" cy="3362154"/>
            </a:xfrm>
          </p:grpSpPr>
          <p:grpSp>
            <p:nvGrpSpPr>
              <p:cNvPr id="269" name="Group 33"/>
              <p:cNvGrpSpPr/>
              <p:nvPr/>
            </p:nvGrpSpPr>
            <p:grpSpPr>
              <a:xfrm>
                <a:off x="3124200" y="2286000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8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8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8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8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70" name="Group 34"/>
              <p:cNvGrpSpPr/>
              <p:nvPr/>
            </p:nvGrpSpPr>
            <p:grpSpPr>
              <a:xfrm>
                <a:off x="3124200" y="3110004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7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7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7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8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71" name="Group 39"/>
              <p:cNvGrpSpPr/>
              <p:nvPr/>
            </p:nvGrpSpPr>
            <p:grpSpPr>
              <a:xfrm>
                <a:off x="3124200" y="3934009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7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7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7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7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72" name="Group 44"/>
              <p:cNvGrpSpPr/>
              <p:nvPr/>
            </p:nvGrpSpPr>
            <p:grpSpPr>
              <a:xfrm>
                <a:off x="3124200" y="4758011"/>
                <a:ext cx="3733800" cy="890143"/>
                <a:chOff x="2209800" y="1828800"/>
                <a:chExt cx="4267200" cy="1070111"/>
              </a:xfrm>
            </p:grpSpPr>
            <p:pic>
              <p:nvPicPr>
                <p:cNvPr id="16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7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7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40048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7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</p:grpSp>
        <p:grpSp>
          <p:nvGrpSpPr>
            <p:cNvPr id="273" name="Group 50"/>
            <p:cNvGrpSpPr/>
            <p:nvPr/>
          </p:nvGrpSpPr>
          <p:grpSpPr>
            <a:xfrm>
              <a:off x="2286000" y="7848600"/>
              <a:ext cx="1905000" cy="1685329"/>
              <a:chOff x="3124200" y="2286000"/>
              <a:chExt cx="3733800" cy="3362154"/>
            </a:xfrm>
          </p:grpSpPr>
          <p:grpSp>
            <p:nvGrpSpPr>
              <p:cNvPr id="274" name="Group 33"/>
              <p:cNvGrpSpPr/>
              <p:nvPr/>
            </p:nvGrpSpPr>
            <p:grpSpPr>
              <a:xfrm>
                <a:off x="3124200" y="2286000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20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0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0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0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75" name="Group 34"/>
              <p:cNvGrpSpPr/>
              <p:nvPr/>
            </p:nvGrpSpPr>
            <p:grpSpPr>
              <a:xfrm>
                <a:off x="3124200" y="3110004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9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9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0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0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76" name="Group 39"/>
              <p:cNvGrpSpPr/>
              <p:nvPr/>
            </p:nvGrpSpPr>
            <p:grpSpPr>
              <a:xfrm>
                <a:off x="3124200" y="3934009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19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9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9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9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77" name="Group 44"/>
              <p:cNvGrpSpPr/>
              <p:nvPr/>
            </p:nvGrpSpPr>
            <p:grpSpPr>
              <a:xfrm>
                <a:off x="3124200" y="4758011"/>
                <a:ext cx="3733800" cy="890143"/>
                <a:chOff x="2209800" y="1828800"/>
                <a:chExt cx="4267200" cy="1070111"/>
              </a:xfrm>
            </p:grpSpPr>
            <p:pic>
              <p:nvPicPr>
                <p:cNvPr id="19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9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9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40048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19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</p:grpSp>
        <p:grpSp>
          <p:nvGrpSpPr>
            <p:cNvPr id="278" name="Group 50"/>
            <p:cNvGrpSpPr/>
            <p:nvPr/>
          </p:nvGrpSpPr>
          <p:grpSpPr>
            <a:xfrm>
              <a:off x="4191000" y="7848600"/>
              <a:ext cx="1905000" cy="1685329"/>
              <a:chOff x="3124200" y="2286000"/>
              <a:chExt cx="3733800" cy="3362154"/>
            </a:xfrm>
          </p:grpSpPr>
          <p:grpSp>
            <p:nvGrpSpPr>
              <p:cNvPr id="279" name="Group 33"/>
              <p:cNvGrpSpPr/>
              <p:nvPr/>
            </p:nvGrpSpPr>
            <p:grpSpPr>
              <a:xfrm>
                <a:off x="3124200" y="2286000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22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2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2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2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80" name="Group 34"/>
              <p:cNvGrpSpPr/>
              <p:nvPr/>
            </p:nvGrpSpPr>
            <p:grpSpPr>
              <a:xfrm>
                <a:off x="3124200" y="3110004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21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2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2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2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81" name="Group 39"/>
              <p:cNvGrpSpPr/>
              <p:nvPr/>
            </p:nvGrpSpPr>
            <p:grpSpPr>
              <a:xfrm>
                <a:off x="3124200" y="3934009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21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1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1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1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82" name="Group 44"/>
              <p:cNvGrpSpPr/>
              <p:nvPr/>
            </p:nvGrpSpPr>
            <p:grpSpPr>
              <a:xfrm>
                <a:off x="3124200" y="4758011"/>
                <a:ext cx="3733800" cy="890143"/>
                <a:chOff x="2209800" y="1828800"/>
                <a:chExt cx="4267200" cy="1070111"/>
              </a:xfrm>
            </p:grpSpPr>
            <p:pic>
              <p:nvPicPr>
                <p:cNvPr id="21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1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1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40048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1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</p:grpSp>
        <p:grpSp>
          <p:nvGrpSpPr>
            <p:cNvPr id="283" name="Group 50"/>
            <p:cNvGrpSpPr/>
            <p:nvPr/>
          </p:nvGrpSpPr>
          <p:grpSpPr>
            <a:xfrm>
              <a:off x="6096000" y="7848600"/>
              <a:ext cx="1905000" cy="1685329"/>
              <a:chOff x="3124200" y="2286000"/>
              <a:chExt cx="3733800" cy="3362154"/>
            </a:xfrm>
          </p:grpSpPr>
          <p:grpSp>
            <p:nvGrpSpPr>
              <p:cNvPr id="284" name="Group 33"/>
              <p:cNvGrpSpPr/>
              <p:nvPr/>
            </p:nvGrpSpPr>
            <p:grpSpPr>
              <a:xfrm>
                <a:off x="3124200" y="2286000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24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4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4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4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85" name="Group 34"/>
              <p:cNvGrpSpPr/>
              <p:nvPr/>
            </p:nvGrpSpPr>
            <p:grpSpPr>
              <a:xfrm>
                <a:off x="3124200" y="3110004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24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4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4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4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86" name="Group 39"/>
              <p:cNvGrpSpPr/>
              <p:nvPr/>
            </p:nvGrpSpPr>
            <p:grpSpPr>
              <a:xfrm>
                <a:off x="3124200" y="3934009"/>
                <a:ext cx="3733800" cy="880787"/>
                <a:chOff x="2209800" y="1828800"/>
                <a:chExt cx="4267200" cy="1058863"/>
              </a:xfrm>
            </p:grpSpPr>
            <p:pic>
              <p:nvPicPr>
                <p:cNvPr id="23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3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3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3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  <p:grpSp>
            <p:nvGrpSpPr>
              <p:cNvPr id="287" name="Group 44"/>
              <p:cNvGrpSpPr/>
              <p:nvPr/>
            </p:nvGrpSpPr>
            <p:grpSpPr>
              <a:xfrm>
                <a:off x="3124200" y="4758011"/>
                <a:ext cx="3733800" cy="890143"/>
                <a:chOff x="2209800" y="1828800"/>
                <a:chExt cx="4267200" cy="1070111"/>
              </a:xfrm>
            </p:grpSpPr>
            <p:pic>
              <p:nvPicPr>
                <p:cNvPr id="23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3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3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43400" y="1840048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  <p:pic>
              <p:nvPicPr>
                <p:cNvPr id="23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10200" y="1828800"/>
                  <a:ext cx="1066800" cy="1058863"/>
                </a:xfrm>
                <a:prstGeom prst="rect">
                  <a:avLst/>
                </a:prstGeom>
                <a:noFill/>
                <a:sp3d>
                  <a:bevelT w="12700"/>
                </a:sp3d>
              </p:spPr>
            </p:pic>
          </p:grpSp>
        </p:grpSp>
      </p:grpSp>
      <p:grpSp>
        <p:nvGrpSpPr>
          <p:cNvPr id="34" name="Group 262"/>
          <p:cNvGrpSpPr/>
          <p:nvPr/>
        </p:nvGrpSpPr>
        <p:grpSpPr>
          <a:xfrm rot="2544344">
            <a:off x="4431566" y="2333942"/>
            <a:ext cx="348054" cy="2114669"/>
            <a:chOff x="4724400" y="990600"/>
            <a:chExt cx="304800" cy="1371600"/>
          </a:xfrm>
        </p:grpSpPr>
        <p:sp>
          <p:nvSpPr>
            <p:cNvPr id="252" name="Freeform 251"/>
            <p:cNvSpPr/>
            <p:nvPr/>
          </p:nvSpPr>
          <p:spPr>
            <a:xfrm>
              <a:off x="4724400" y="990600"/>
              <a:ext cx="304800" cy="1066800"/>
            </a:xfrm>
            <a:custGeom>
              <a:avLst/>
              <a:gdLst>
                <a:gd name="connsiteX0" fmla="*/ 94698 w 250672"/>
                <a:gd name="connsiteY0" fmla="*/ 0 h 891192"/>
                <a:gd name="connsiteX1" fmla="*/ 217249 w 250672"/>
                <a:gd name="connsiteY1" fmla="*/ 133679 h 891192"/>
                <a:gd name="connsiteX2" fmla="*/ 5570 w 250672"/>
                <a:gd name="connsiteY2" fmla="*/ 222798 h 891192"/>
                <a:gd name="connsiteX3" fmla="*/ 250672 w 250672"/>
                <a:gd name="connsiteY3" fmla="*/ 323057 h 891192"/>
                <a:gd name="connsiteX4" fmla="*/ 5570 w 250672"/>
                <a:gd name="connsiteY4" fmla="*/ 423316 h 891192"/>
                <a:gd name="connsiteX5" fmla="*/ 239531 w 250672"/>
                <a:gd name="connsiteY5" fmla="*/ 512435 h 891192"/>
                <a:gd name="connsiteX6" fmla="*/ 27852 w 250672"/>
                <a:gd name="connsiteY6" fmla="*/ 612694 h 891192"/>
                <a:gd name="connsiteX7" fmla="*/ 228390 w 250672"/>
                <a:gd name="connsiteY7" fmla="*/ 701813 h 891192"/>
                <a:gd name="connsiteX8" fmla="*/ 116980 w 250672"/>
                <a:gd name="connsiteY8" fmla="*/ 824352 h 891192"/>
                <a:gd name="connsiteX9" fmla="*/ 139262 w 250672"/>
                <a:gd name="connsiteY9" fmla="*/ 891192 h 89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672" h="891192">
                  <a:moveTo>
                    <a:pt x="94698" y="0"/>
                  </a:moveTo>
                  <a:cubicBezTo>
                    <a:pt x="163401" y="48273"/>
                    <a:pt x="232104" y="96546"/>
                    <a:pt x="217249" y="133679"/>
                  </a:cubicBezTo>
                  <a:cubicBezTo>
                    <a:pt x="202394" y="170812"/>
                    <a:pt x="0" y="191235"/>
                    <a:pt x="5570" y="222798"/>
                  </a:cubicBezTo>
                  <a:cubicBezTo>
                    <a:pt x="11141" y="254361"/>
                    <a:pt x="250672" y="289637"/>
                    <a:pt x="250672" y="323057"/>
                  </a:cubicBezTo>
                  <a:cubicBezTo>
                    <a:pt x="250672" y="356477"/>
                    <a:pt x="7427" y="391753"/>
                    <a:pt x="5570" y="423316"/>
                  </a:cubicBezTo>
                  <a:cubicBezTo>
                    <a:pt x="3713" y="454879"/>
                    <a:pt x="235817" y="480872"/>
                    <a:pt x="239531" y="512435"/>
                  </a:cubicBezTo>
                  <a:cubicBezTo>
                    <a:pt x="243245" y="543998"/>
                    <a:pt x="29709" y="581131"/>
                    <a:pt x="27852" y="612694"/>
                  </a:cubicBezTo>
                  <a:cubicBezTo>
                    <a:pt x="25995" y="644257"/>
                    <a:pt x="213535" y="666537"/>
                    <a:pt x="228390" y="701813"/>
                  </a:cubicBezTo>
                  <a:cubicBezTo>
                    <a:pt x="243245" y="737089"/>
                    <a:pt x="131835" y="792789"/>
                    <a:pt x="116980" y="824352"/>
                  </a:cubicBezTo>
                  <a:cubicBezTo>
                    <a:pt x="102125" y="855915"/>
                    <a:pt x="139262" y="891192"/>
                    <a:pt x="139262" y="89119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2" name="Curved Connector 261"/>
            <p:cNvCxnSpPr/>
            <p:nvPr/>
          </p:nvCxnSpPr>
          <p:spPr>
            <a:xfrm rot="5400000">
              <a:off x="4725194" y="2209006"/>
              <a:ext cx="304800" cy="158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4" name="TextBox 263"/>
          <p:cNvSpPr txBox="1"/>
          <p:nvPr/>
        </p:nvSpPr>
        <p:spPr>
          <a:xfrm>
            <a:off x="5200650" y="1906950"/>
            <a:ext cx="123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Annihilation</a:t>
            </a:r>
          </a:p>
          <a:p>
            <a:r>
              <a:rPr lang="en-GB" dirty="0" smtClean="0"/>
              <a:t>gamma</a:t>
            </a:r>
            <a:endParaRPr lang="en-GB" dirty="0"/>
          </a:p>
        </p:txBody>
      </p:sp>
      <p:sp>
        <p:nvSpPr>
          <p:cNvPr id="265" name="TextBox 264"/>
          <p:cNvSpPr txBox="1"/>
          <p:nvPr/>
        </p:nvSpPr>
        <p:spPr>
          <a:xfrm>
            <a:off x="3990453" y="2039074"/>
            <a:ext cx="106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Front side</a:t>
            </a:r>
            <a:endParaRPr lang="en-GB" dirty="0"/>
          </a:p>
        </p:txBody>
      </p:sp>
      <p:sp>
        <p:nvSpPr>
          <p:cNvPr id="266" name="TextBox 265"/>
          <p:cNvSpPr txBox="1"/>
          <p:nvPr/>
        </p:nvSpPr>
        <p:spPr>
          <a:xfrm>
            <a:off x="2819400" y="5334000"/>
            <a:ext cx="105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Back side</a:t>
            </a:r>
            <a:endParaRPr lang="en-GB" dirty="0"/>
          </a:p>
        </p:txBody>
      </p:sp>
      <p:pic>
        <p:nvPicPr>
          <p:cNvPr id="288" name="Picture 11" descr="inf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275" y="5648326"/>
            <a:ext cx="15049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" name="Rectangle 12"/>
          <p:cNvSpPr>
            <a:spLocks noChangeArrowheads="1"/>
          </p:cNvSpPr>
          <p:nvPr/>
        </p:nvSpPr>
        <p:spPr bwMode="auto">
          <a:xfrm>
            <a:off x="2559902" y="5867400"/>
            <a:ext cx="1828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400" dirty="0">
                <a:solidFill>
                  <a:srgbClr val="2388C2"/>
                </a:solidFill>
              </a:rPr>
              <a:t>Sezioni di:</a:t>
            </a:r>
          </a:p>
          <a:p>
            <a:r>
              <a:rPr lang="it-IT" sz="1400" dirty="0">
                <a:solidFill>
                  <a:srgbClr val="2388C2"/>
                </a:solidFill>
              </a:rPr>
              <a:t>Bari</a:t>
            </a:r>
            <a:r>
              <a:rPr lang="it-IT" sz="1400" dirty="0" smtClean="0">
                <a:solidFill>
                  <a:srgbClr val="2388C2"/>
                </a:solidFill>
              </a:rPr>
              <a:t>, Pisa</a:t>
            </a:r>
            <a:r>
              <a:rPr lang="it-IT" sz="1400" dirty="0">
                <a:solidFill>
                  <a:srgbClr val="2388C2"/>
                </a:solidFill>
              </a:rPr>
              <a:t>, </a:t>
            </a:r>
            <a:r>
              <a:rPr lang="it-IT" sz="1400" dirty="0" err="1">
                <a:solidFill>
                  <a:srgbClr val="2388C2"/>
                </a:solidFill>
              </a:rPr>
              <a:t>Perugia,</a:t>
            </a:r>
            <a:r>
              <a:rPr lang="it-IT" sz="1400" dirty="0" err="1" smtClean="0">
                <a:solidFill>
                  <a:srgbClr val="2388C2"/>
                </a:solidFill>
              </a:rPr>
              <a:t>Torino</a:t>
            </a:r>
            <a:endParaRPr lang="it-IT" sz="1400" dirty="0">
              <a:solidFill>
                <a:srgbClr val="2388C2"/>
              </a:solidFill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34098" y="219764"/>
            <a:ext cx="8153400" cy="990600"/>
          </a:xfrm>
        </p:spPr>
        <p:txBody>
          <a:bodyPr/>
          <a:lstStyle/>
          <a:p>
            <a:r>
              <a:rPr lang="en-US" dirty="0" smtClean="0"/>
              <a:t>4D-MPET Detector module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285527" y="3105770"/>
            <a:ext cx="1075366" cy="1797421"/>
            <a:chOff x="3285527" y="3105770"/>
            <a:chExt cx="1075366" cy="1797421"/>
          </a:xfrm>
        </p:grpSpPr>
        <p:sp>
          <p:nvSpPr>
            <p:cNvPr id="45" name="Explosion 2 44"/>
            <p:cNvSpPr/>
            <p:nvPr/>
          </p:nvSpPr>
          <p:spPr>
            <a:xfrm>
              <a:off x="3722680" y="4180535"/>
              <a:ext cx="150824" cy="154391"/>
            </a:xfrm>
            <a:prstGeom prst="irregularSeal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285527" y="3105770"/>
              <a:ext cx="1075366" cy="1797421"/>
              <a:chOff x="3285527" y="3105770"/>
              <a:chExt cx="1075366" cy="1797421"/>
            </a:xfrm>
          </p:grpSpPr>
          <p:sp>
            <p:nvSpPr>
              <p:cNvPr id="40" name="Isosceles Triangle 39"/>
              <p:cNvSpPr/>
              <p:nvPr/>
            </p:nvSpPr>
            <p:spPr>
              <a:xfrm rot="404597" flipH="1" flipV="1">
                <a:off x="3622828" y="3308781"/>
                <a:ext cx="625435" cy="951497"/>
              </a:xfrm>
              <a:prstGeom prst="triangle">
                <a:avLst>
                  <a:gd name="adj" fmla="val 64747"/>
                </a:avLst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2265147">
                <a:off x="3623802" y="3105770"/>
                <a:ext cx="737091" cy="423995"/>
              </a:xfrm>
              <a:prstGeom prst="ellipse">
                <a:avLst/>
              </a:prstGeom>
              <a:solidFill>
                <a:schemeClr val="accent1">
                  <a:alpha val="71000"/>
                </a:schemeClr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Isosceles Triangle 490"/>
              <p:cNvSpPr/>
              <p:nvPr/>
            </p:nvSpPr>
            <p:spPr>
              <a:xfrm rot="527832">
                <a:off x="3407297" y="4237705"/>
                <a:ext cx="600598" cy="526271"/>
              </a:xfrm>
              <a:prstGeom prst="triangle">
                <a:avLst>
                  <a:gd name="adj" fmla="val 57010"/>
                </a:avLst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 rot="12749681" flipH="1" flipV="1">
                <a:off x="3285527" y="4637809"/>
                <a:ext cx="737091" cy="265382"/>
              </a:xfrm>
              <a:prstGeom prst="ellipse">
                <a:avLst/>
              </a:prstGeom>
              <a:solidFill>
                <a:schemeClr val="accent1">
                  <a:alpha val="71000"/>
                </a:schemeClr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263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ing-LSOCa-4x4x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3274012" cy="3052036"/>
          </a:xfrm>
          <a:prstGeom prst="rect">
            <a:avLst/>
          </a:prstGeom>
        </p:spPr>
      </p:pic>
      <p:pic>
        <p:nvPicPr>
          <p:cNvPr id="4" name="Picture 3" descr="timingLSOCaCe-4x4x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495800" y="1447800"/>
            <a:ext cx="3274012" cy="305203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Crystals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620677"/>
            <a:ext cx="6477000" cy="22373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00200" y="5486400"/>
            <a:ext cx="5334000" cy="45720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Modular </a:t>
            </a:r>
            <a:r>
              <a:rPr lang="it-IT" b="1" dirty="0" err="1"/>
              <a:t>block</a:t>
            </a:r>
            <a:r>
              <a:rPr lang="it-IT" b="1" dirty="0"/>
              <a:t> </a:t>
            </a:r>
            <a:r>
              <a:rPr lang="it-IT" b="1" dirty="0" err="1"/>
              <a:t>construction</a:t>
            </a:r>
            <a:r>
              <a:rPr lang="it-IT" b="1" dirty="0"/>
              <a:t> </a:t>
            </a:r>
            <a:r>
              <a:rPr lang="it-IT" b="1" dirty="0" err="1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Single </a:t>
            </a:r>
            <a:r>
              <a:rPr lang="it-IT" dirty="0" err="1"/>
              <a:t>scintillating</a:t>
            </a:r>
            <a:r>
              <a:rPr lang="it-IT" dirty="0"/>
              <a:t> </a:t>
            </a:r>
            <a:r>
              <a:rPr lang="it-IT" dirty="0" err="1"/>
              <a:t>crystal</a:t>
            </a:r>
            <a:r>
              <a:rPr lang="it-IT" dirty="0"/>
              <a:t> 48 × 48 × 10mm</a:t>
            </a:r>
            <a:endParaRPr lang="en-US" dirty="0"/>
          </a:p>
          <a:p>
            <a:r>
              <a:rPr lang="it-IT" dirty="0"/>
              <a:t>SiPM </a:t>
            </a:r>
            <a:r>
              <a:rPr lang="it-IT" dirty="0" err="1"/>
              <a:t>readout</a:t>
            </a:r>
            <a:r>
              <a:rPr lang="it-IT" dirty="0"/>
              <a:t> on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faces</a:t>
            </a:r>
            <a:r>
              <a:rPr lang="it-IT" dirty="0"/>
              <a:t>, 16 × 16 </a:t>
            </a:r>
            <a:r>
              <a:rPr lang="it-IT" dirty="0" err="1"/>
              <a:t>pixels</a:t>
            </a:r>
            <a:r>
              <a:rPr lang="it-IT" dirty="0"/>
              <a:t> of </a:t>
            </a:r>
            <a:r>
              <a:rPr lang="it-IT" dirty="0" err="1"/>
              <a:t>size</a:t>
            </a:r>
            <a:r>
              <a:rPr lang="it-IT" dirty="0"/>
              <a:t> 3 × 3mm</a:t>
            </a:r>
            <a:endParaRPr lang="en-US" dirty="0"/>
          </a:p>
          <a:p>
            <a:r>
              <a:rPr lang="it-IT" dirty="0" err="1"/>
              <a:t>Faces</a:t>
            </a:r>
            <a:r>
              <a:rPr lang="it-IT" dirty="0"/>
              <a:t> </a:t>
            </a:r>
            <a:r>
              <a:rPr lang="it-IT" dirty="0" err="1"/>
              <a:t>readout</a:t>
            </a:r>
            <a:r>
              <a:rPr lang="it-IT" dirty="0"/>
              <a:t> </a:t>
            </a:r>
            <a:r>
              <a:rPr lang="it-IT" dirty="0" err="1"/>
              <a:t>identical</a:t>
            </a:r>
            <a:r>
              <a:rPr lang="it-IT" dirty="0"/>
              <a:t> and </a:t>
            </a:r>
            <a:r>
              <a:rPr lang="it-IT" dirty="0" err="1"/>
              <a:t>independent</a:t>
            </a:r>
            <a:r>
              <a:rPr lang="it-IT" dirty="0"/>
              <a:t>, with </a:t>
            </a:r>
            <a:r>
              <a:rPr lang="it-IT" dirty="0" err="1"/>
              <a:t>both</a:t>
            </a:r>
            <a:r>
              <a:rPr lang="it-IT" dirty="0"/>
              <a:t> time and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for </a:t>
            </a:r>
            <a:r>
              <a:rPr lang="it-IT" dirty="0" err="1"/>
              <a:t>every</a:t>
            </a:r>
            <a:r>
              <a:rPr lang="it-IT" dirty="0"/>
              <a:t> pixel</a:t>
            </a:r>
            <a:endParaRPr lang="en-US" dirty="0"/>
          </a:p>
          <a:p>
            <a:r>
              <a:rPr lang="it-IT" dirty="0"/>
              <a:t>Fibre-</a:t>
            </a:r>
            <a:r>
              <a:rPr lang="it-IT" dirty="0" err="1"/>
              <a:t>optics</a:t>
            </a:r>
            <a:r>
              <a:rPr lang="it-IT" dirty="0"/>
              <a:t> for control and data </a:t>
            </a:r>
            <a:r>
              <a:rPr lang="it-IT" dirty="0" err="1"/>
              <a:t>communication</a:t>
            </a:r>
            <a:endParaRPr lang="en-US" dirty="0"/>
          </a:p>
          <a:p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resonance</a:t>
            </a:r>
            <a:r>
              <a:rPr lang="it-IT" dirty="0"/>
              <a:t> </a:t>
            </a:r>
            <a:r>
              <a:rPr lang="it-IT" dirty="0" err="1"/>
              <a:t>imaging</a:t>
            </a:r>
            <a:r>
              <a:rPr lang="it-IT" dirty="0"/>
              <a:t> </a:t>
            </a:r>
            <a:r>
              <a:rPr lang="it-IT" dirty="0" err="1"/>
              <a:t>compatibility</a:t>
            </a:r>
            <a:r>
              <a:rPr lang="it-IT" dirty="0"/>
              <a:t> (no chip </a:t>
            </a:r>
            <a:r>
              <a:rPr lang="it-IT" dirty="0" err="1"/>
              <a:t>packages</a:t>
            </a:r>
            <a:r>
              <a:rPr lang="it-IT" dirty="0"/>
              <a:t>, no </a:t>
            </a:r>
            <a:r>
              <a:rPr lang="it-IT" dirty="0" err="1"/>
              <a:t>connectors</a:t>
            </a:r>
            <a:r>
              <a:rPr lang="it-IT" dirty="0"/>
              <a:t>)</a:t>
            </a:r>
            <a:endParaRPr lang="en-US" dirty="0"/>
          </a:p>
          <a:p>
            <a:r>
              <a:rPr lang="it-IT" dirty="0" err="1"/>
              <a:t>Final</a:t>
            </a:r>
            <a:r>
              <a:rPr lang="it-IT" dirty="0"/>
              <a:t> </a:t>
            </a:r>
            <a:r>
              <a:rPr lang="it-IT" dirty="0" err="1"/>
              <a:t>block</a:t>
            </a:r>
            <a:r>
              <a:rPr lang="it-IT" dirty="0"/>
              <a:t> design must include </a:t>
            </a:r>
            <a:r>
              <a:rPr lang="it-IT" dirty="0" err="1"/>
              <a:t>direct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 of </a:t>
            </a:r>
            <a:r>
              <a:rPr lang="it-IT" dirty="0" err="1"/>
              <a:t>ASIC’s</a:t>
            </a:r>
            <a:r>
              <a:rPr lang="it-IT" dirty="0"/>
              <a:t> for temperature control and </a:t>
            </a:r>
            <a:r>
              <a:rPr lang="it-IT" dirty="0" err="1"/>
              <a:t>stability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953000"/>
            <a:ext cx="5029200" cy="176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0"/>
            <a:ext cx="504448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8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Face </a:t>
            </a:r>
            <a:r>
              <a:rPr lang="it-IT" b="1" dirty="0" err="1"/>
              <a:t>readout</a:t>
            </a:r>
            <a:r>
              <a:rPr lang="it-IT" b="1" dirty="0"/>
              <a:t> </a:t>
            </a:r>
            <a:r>
              <a:rPr lang="it-IT" b="1" dirty="0" err="1"/>
              <a:t>board</a:t>
            </a:r>
            <a:r>
              <a:rPr lang="it-IT" b="1" dirty="0"/>
              <a:t> </a:t>
            </a:r>
            <a:r>
              <a:rPr lang="it-IT" b="1" dirty="0" err="1"/>
              <a:t>concept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identical</a:t>
            </a:r>
            <a:r>
              <a:rPr lang="it-IT" dirty="0"/>
              <a:t> front-end (FE) </a:t>
            </a:r>
            <a:r>
              <a:rPr lang="it-IT" dirty="0" err="1"/>
              <a:t>mixed</a:t>
            </a:r>
            <a:r>
              <a:rPr lang="it-IT" dirty="0"/>
              <a:t>-mode </a:t>
            </a:r>
            <a:r>
              <a:rPr lang="it-IT" dirty="0" err="1"/>
              <a:t>ASIC’s</a:t>
            </a:r>
            <a:r>
              <a:rPr lang="it-IT" dirty="0"/>
              <a:t> </a:t>
            </a:r>
            <a:r>
              <a:rPr lang="it-IT" dirty="0" err="1"/>
              <a:t>connected</a:t>
            </a:r>
            <a:r>
              <a:rPr lang="it-IT" dirty="0"/>
              <a:t> to the SiPM </a:t>
            </a:r>
            <a:r>
              <a:rPr lang="it-IT" dirty="0" err="1"/>
              <a:t>tiles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the </a:t>
            </a:r>
            <a:r>
              <a:rPr lang="it-IT" dirty="0" err="1"/>
              <a:t>readout</a:t>
            </a:r>
            <a:r>
              <a:rPr lang="it-IT" dirty="0"/>
              <a:t> </a:t>
            </a:r>
            <a:r>
              <a:rPr lang="it-IT" dirty="0" err="1"/>
              <a:t>board</a:t>
            </a:r>
            <a:r>
              <a:rPr lang="it-IT" dirty="0"/>
              <a:t>. The FE </a:t>
            </a:r>
            <a:r>
              <a:rPr lang="it-IT" dirty="0" err="1"/>
              <a:t>ASIC’s</a:t>
            </a:r>
            <a:r>
              <a:rPr lang="it-IT" dirty="0"/>
              <a:t> </a:t>
            </a:r>
            <a:r>
              <a:rPr lang="it-IT" dirty="0" err="1"/>
              <a:t>transmit</a:t>
            </a:r>
            <a:r>
              <a:rPr lang="it-IT" dirty="0"/>
              <a:t> data to a single cluster processor (CP) ASIC for data </a:t>
            </a:r>
            <a:r>
              <a:rPr lang="it-IT" dirty="0" err="1"/>
              <a:t>reduction</a:t>
            </a:r>
            <a:r>
              <a:rPr lang="it-IT" dirty="0"/>
              <a:t>. The CP ASIC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connected</a:t>
            </a:r>
            <a:r>
              <a:rPr lang="it-IT" dirty="0"/>
              <a:t> to a laser driver / </a:t>
            </a:r>
            <a:r>
              <a:rPr lang="it-IT" dirty="0" err="1"/>
              <a:t>photodiode</a:t>
            </a:r>
            <a:r>
              <a:rPr lang="it-IT" dirty="0"/>
              <a:t> </a:t>
            </a:r>
            <a:r>
              <a:rPr lang="it-IT" dirty="0" err="1"/>
              <a:t>receiver</a:t>
            </a:r>
            <a:r>
              <a:rPr lang="it-IT" dirty="0"/>
              <a:t> / clock </a:t>
            </a:r>
            <a:r>
              <a:rPr lang="it-IT" dirty="0" err="1"/>
              <a:t>reconstruction</a:t>
            </a:r>
            <a:r>
              <a:rPr lang="it-IT" dirty="0"/>
              <a:t> (LD) ASIC for </a:t>
            </a:r>
            <a:r>
              <a:rPr lang="it-IT" dirty="0" err="1"/>
              <a:t>communication</a:t>
            </a:r>
            <a:r>
              <a:rPr lang="it-IT" dirty="0"/>
              <a:t> with the </a:t>
            </a:r>
            <a:r>
              <a:rPr lang="it-IT" dirty="0" err="1"/>
              <a:t>external</a:t>
            </a:r>
            <a:r>
              <a:rPr lang="it-IT" dirty="0"/>
              <a:t> data </a:t>
            </a:r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fibre-</a:t>
            </a:r>
            <a:r>
              <a:rPr lang="it-IT" dirty="0" err="1"/>
              <a:t>optics</a:t>
            </a:r>
            <a:r>
              <a:rPr lang="it-IT" dirty="0"/>
              <a:t>.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ASIC’s</a:t>
            </a:r>
            <a:r>
              <a:rPr lang="it-IT" dirty="0"/>
              <a:t> are </a:t>
            </a:r>
            <a:r>
              <a:rPr lang="it-IT" dirty="0" err="1"/>
              <a:t>mounted</a:t>
            </a:r>
            <a:r>
              <a:rPr lang="it-IT" dirty="0"/>
              <a:t> and </a:t>
            </a:r>
            <a:r>
              <a:rPr lang="it-IT" dirty="0" err="1"/>
              <a:t>wire-bonded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package and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encapsulated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testing</a:t>
            </a:r>
            <a:r>
              <a:rPr lang="it-IT" dirty="0"/>
              <a:t> for </a:t>
            </a:r>
            <a:r>
              <a:rPr lang="it-IT" dirty="0" err="1"/>
              <a:t>protection</a:t>
            </a:r>
            <a:r>
              <a:rPr lang="it-IT" dirty="0"/>
              <a:t> and to </a:t>
            </a:r>
            <a:r>
              <a:rPr lang="it-IT" dirty="0" err="1"/>
              <a:t>permit</a:t>
            </a:r>
            <a:r>
              <a:rPr lang="it-IT" dirty="0"/>
              <a:t> top-side </a:t>
            </a:r>
            <a:r>
              <a:rPr lang="it-IT" dirty="0" err="1"/>
              <a:t>contact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. Passive </a:t>
            </a:r>
            <a:r>
              <a:rPr lang="it-IT" dirty="0" err="1"/>
              <a:t>components</a:t>
            </a:r>
            <a:r>
              <a:rPr lang="it-IT" dirty="0"/>
              <a:t> must be MRI-</a:t>
            </a:r>
            <a:r>
              <a:rPr lang="it-IT" dirty="0" err="1"/>
              <a:t>certified</a:t>
            </a:r>
            <a:r>
              <a:rPr lang="it-IT" dirty="0"/>
              <a:t>. Board layout,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supply</a:t>
            </a:r>
            <a:r>
              <a:rPr lang="it-IT" dirty="0"/>
              <a:t> </a:t>
            </a:r>
            <a:r>
              <a:rPr lang="it-IT" dirty="0" err="1"/>
              <a:t>cabling</a:t>
            </a:r>
            <a:r>
              <a:rPr lang="it-IT" dirty="0"/>
              <a:t> and </a:t>
            </a:r>
            <a:r>
              <a:rPr lang="it-IT" dirty="0" err="1"/>
              <a:t>grounding</a:t>
            </a:r>
            <a:r>
              <a:rPr lang="it-IT" dirty="0"/>
              <a:t> must take </a:t>
            </a:r>
            <a:r>
              <a:rPr lang="it-IT" dirty="0" err="1"/>
              <a:t>into</a:t>
            </a:r>
            <a:r>
              <a:rPr lang="it-IT" dirty="0"/>
              <a:t> account the </a:t>
            </a:r>
            <a:r>
              <a:rPr lang="it-IT" dirty="0" err="1"/>
              <a:t>need</a:t>
            </a:r>
            <a:r>
              <a:rPr lang="it-IT" dirty="0"/>
              <a:t> for </a:t>
            </a: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resonance</a:t>
            </a:r>
            <a:r>
              <a:rPr lang="it-IT" dirty="0"/>
              <a:t> </a:t>
            </a:r>
            <a:r>
              <a:rPr lang="it-IT" dirty="0" err="1"/>
              <a:t>compatibility</a:t>
            </a:r>
            <a:r>
              <a:rPr lang="it-IT" dirty="0"/>
              <a:t>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397634"/>
              </p:ext>
            </p:extLst>
          </p:nvPr>
        </p:nvGraphicFramePr>
        <p:xfrm>
          <a:off x="1447800" y="1447800"/>
          <a:ext cx="6121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3" name="Document" r:id="rId3" imgW="6121400" imgH="4724400" progId="Word.Document.12">
                  <p:embed/>
                </p:oleObj>
              </mc:Choice>
              <mc:Fallback>
                <p:oleObj name="Document" r:id="rId3" imgW="6121400" imgH="472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447800"/>
                        <a:ext cx="61214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17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32485</TotalTime>
  <Words>1607</Words>
  <Application>Microsoft Macintosh PowerPoint</Application>
  <PresentationFormat>On-screen Show (4:3)</PresentationFormat>
  <Paragraphs>260</Paragraphs>
  <Slides>19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Median</vt:lpstr>
      <vt:lpstr>Microsoft Word Document</vt:lpstr>
      <vt:lpstr>4DMPET</vt:lpstr>
      <vt:lpstr>The INFN DASiPM2 Project</vt:lpstr>
      <vt:lpstr>I Silicon PhotoMultipliers</vt:lpstr>
      <vt:lpstr>Different geometries</vt:lpstr>
      <vt:lpstr>Prime Immagini PET con SiPM DASIPM2</vt:lpstr>
      <vt:lpstr>4D-MPET Detector module</vt:lpstr>
      <vt:lpstr>New Crystals</vt:lpstr>
      <vt:lpstr>Modular block construction concept</vt:lpstr>
      <vt:lpstr>Face readout board concept </vt:lpstr>
      <vt:lpstr>Trigger requirements</vt:lpstr>
      <vt:lpstr>Front-end architecture</vt:lpstr>
      <vt:lpstr>Monte Carlo simulations</vt:lpstr>
      <vt:lpstr>Our TDC topology</vt:lpstr>
      <vt:lpstr>Sezioni INFN partecipanti</vt:lpstr>
      <vt:lpstr>Workplan</vt:lpstr>
      <vt:lpstr>Persone</vt:lpstr>
      <vt:lpstr>Richieste Finanziarie</vt:lpstr>
      <vt:lpstr>Richieste supporto in sezione</vt:lpstr>
      <vt:lpstr>PowerPoint Presentation</vt:lpstr>
    </vt:vector>
  </TitlesOfParts>
  <Company>INFN -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Giuseppina Bisogni</dc:creator>
  <cp:lastModifiedBy>maria giuseppina bisogni</cp:lastModifiedBy>
  <cp:revision>153</cp:revision>
  <cp:lastPrinted>2010-07-12T14:57:16Z</cp:lastPrinted>
  <dcterms:created xsi:type="dcterms:W3CDTF">2010-09-24T15:06:34Z</dcterms:created>
  <dcterms:modified xsi:type="dcterms:W3CDTF">2011-06-14T11:39:09Z</dcterms:modified>
</cp:coreProperties>
</file>