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8"/>
  </p:normalViewPr>
  <p:slideViewPr>
    <p:cSldViewPr snapToGrid="0">
      <p:cViewPr varScale="1">
        <p:scale>
          <a:sx n="113" d="100"/>
          <a:sy n="113" d="100"/>
        </p:scale>
        <p:origin x="6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6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912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06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24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278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2405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722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7171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11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7629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699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6C63D3-44A9-2549-826D-599D10D3D424}" type="datetimeFigureOut">
              <a:rPr lang="it-IT" smtClean="0"/>
              <a:t>19/02/24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36EDF7-7039-C546-A7DD-B657A9755EA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382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schermata, Marchio, logo&#10;&#10;Descrizione generata automaticamente">
            <a:extLst>
              <a:ext uri="{FF2B5EF4-FFF2-40B4-BE49-F238E27FC236}">
                <a16:creationId xmlns:a16="http://schemas.microsoft.com/office/drawing/2014/main" id="{E53BE596-D388-DC49-19A5-2CBF9A4BD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28046"/>
            <a:ext cx="7772400" cy="285626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7043B1F7-1404-9F06-D51B-B12DA22F5D28}"/>
              </a:ext>
            </a:extLst>
          </p:cNvPr>
          <p:cNvSpPr txBox="1"/>
          <p:nvPr/>
        </p:nvSpPr>
        <p:spPr>
          <a:xfrm>
            <a:off x="874889" y="3642457"/>
            <a:ext cx="73942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Scuola di Analisi Dati </a:t>
            </a:r>
          </a:p>
          <a:p>
            <a:pPr algn="ctr"/>
            <a:r>
              <a:rPr lang="it-IT" sz="22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(onde gravitazionali e astrofisica </a:t>
            </a:r>
            <a:r>
              <a:rPr lang="it-IT" sz="2200" b="1" i="0" dirty="0" err="1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multimessaggera</a:t>
            </a:r>
            <a:r>
              <a:rPr lang="it-IT" sz="2200" b="1" i="0" dirty="0">
                <a:solidFill>
                  <a:srgbClr val="20202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po">
            <a:extLst>
              <a:ext uri="{FF2B5EF4-FFF2-40B4-BE49-F238E27FC236}">
                <a16:creationId xmlns:a16="http://schemas.microsoft.com/office/drawing/2014/main" id="{825D05B2-6F52-31DD-9494-90FD1B6F0AA2}"/>
              </a:ext>
            </a:extLst>
          </p:cNvPr>
          <p:cNvGrpSpPr/>
          <p:nvPr/>
        </p:nvGrpSpPr>
        <p:grpSpPr>
          <a:xfrm>
            <a:off x="3702754" y="4612005"/>
            <a:ext cx="4651023" cy="2009153"/>
            <a:chOff x="12700" y="12699"/>
            <a:chExt cx="6557109" cy="2941773"/>
          </a:xfrm>
        </p:grpSpPr>
        <p:pic>
          <p:nvPicPr>
            <p:cNvPr id="8" name="Immagine" descr="Immagine">
              <a:extLst>
                <a:ext uri="{FF2B5EF4-FFF2-40B4-BE49-F238E27FC236}">
                  <a16:creationId xmlns:a16="http://schemas.microsoft.com/office/drawing/2014/main" id="{8B363CAD-F05E-C66B-A7F8-81E9ABDF807B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00" y="25426"/>
              <a:ext cx="3305927" cy="2928922"/>
            </a:xfrm>
            <a:prstGeom prst="rect">
              <a:avLst/>
            </a:prstGeom>
            <a:effectLst/>
          </p:spPr>
        </p:pic>
        <p:pic>
          <p:nvPicPr>
            <p:cNvPr id="9" name="A10CF9AE-37E3-4D58-9C8C-01145ABBCC57 1.png" descr="A10CF9AE-37E3-4D58-9C8C-01145ABBCC57 1.png">
              <a:extLst>
                <a:ext uri="{FF2B5EF4-FFF2-40B4-BE49-F238E27FC236}">
                  <a16:creationId xmlns:a16="http://schemas.microsoft.com/office/drawing/2014/main" id="{807C3EA0-0689-A258-8726-3DA2E18FEFCD}"/>
                </a:ext>
              </a:extLst>
            </p:cNvPr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3495058" y="-120278"/>
              <a:ext cx="2941774" cy="3207729"/>
            </a:xfrm>
            <a:prstGeom prst="rect">
              <a:avLst/>
            </a:prstGeom>
            <a:effectLst/>
          </p:spPr>
        </p:pic>
        <p:sp>
          <p:nvSpPr>
            <p:cNvPr id="10" name="Ovale">
              <a:extLst>
                <a:ext uri="{FF2B5EF4-FFF2-40B4-BE49-F238E27FC236}">
                  <a16:creationId xmlns:a16="http://schemas.microsoft.com/office/drawing/2014/main" id="{E563EC34-BD91-FBFC-44E4-2137A40D8542}"/>
                </a:ext>
              </a:extLst>
            </p:cNvPr>
            <p:cNvSpPr/>
            <p:nvPr/>
          </p:nvSpPr>
          <p:spPr>
            <a:xfrm>
              <a:off x="2690919" y="912889"/>
              <a:ext cx="1320930" cy="1141396"/>
            </a:xfrm>
            <a:prstGeom prst="ellipse">
              <a:avLst/>
            </a:prstGeom>
            <a:solidFill>
              <a:srgbClr val="000000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200">
                  <a:solidFill>
                    <a:srgbClr val="FFFFFF"/>
                  </a:solidFill>
                </a:defRPr>
              </a:pPr>
              <a:endParaRPr kumimoji="0" sz="2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Light"/>
                <a:ea typeface="Helvetica Light"/>
                <a:cs typeface="Helvetica Light"/>
              </a:endParaRPr>
            </a:p>
          </p:txBody>
        </p:sp>
        <p:pic>
          <p:nvPicPr>
            <p:cNvPr id="11" name="DBBEDC5F-A965-4C02-8B59-612B7BB12575 1.png" descr="DBBEDC5F-A965-4C02-8B59-612B7BB12575 1.png">
              <a:extLst>
                <a:ext uri="{FF2B5EF4-FFF2-40B4-BE49-F238E27FC236}">
                  <a16:creationId xmlns:a16="http://schemas.microsoft.com/office/drawing/2014/main" id="{DC257B39-EF38-F35D-FB8D-FB9452BFA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2012" t="8868" r="12012" b="8868"/>
            <a:stretch>
              <a:fillRect/>
            </a:stretch>
          </p:blipFill>
          <p:spPr>
            <a:xfrm>
              <a:off x="2900185" y="1117178"/>
              <a:ext cx="902396" cy="7328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" name="Immagine 12" descr="Immagine che contiene Composizione digitale, Gioco per PC, spazio, schermata&#10;&#10;Descrizione generata automaticamente">
            <a:extLst>
              <a:ext uri="{FF2B5EF4-FFF2-40B4-BE49-F238E27FC236}">
                <a16:creationId xmlns:a16="http://schemas.microsoft.com/office/drawing/2014/main" id="{1077594B-26C1-36C3-D156-BB84E0782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290" y="4781626"/>
            <a:ext cx="2923820" cy="164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83899479-8E1C-2DC2-53E0-FBAFCCA3E3EC}"/>
              </a:ext>
            </a:extLst>
          </p:cNvPr>
          <p:cNvSpPr txBox="1"/>
          <p:nvPr/>
        </p:nvSpPr>
        <p:spPr>
          <a:xfrm>
            <a:off x="366888" y="275146"/>
            <a:ext cx="85287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b="0" i="0" dirty="0" err="1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GWFish</a:t>
            </a:r>
            <a:r>
              <a:rPr lang="it-IT" sz="2200" b="0" i="0" dirty="0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200" b="0" i="0" dirty="0" err="1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Simulation</a:t>
            </a:r>
            <a:r>
              <a:rPr lang="it-IT" sz="2200" b="0" i="0" dirty="0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200" b="0" i="0" dirty="0" err="1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gravitational-wave</a:t>
            </a:r>
            <a:r>
              <a:rPr lang="it-IT" sz="2200" b="0" i="0" dirty="0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detector networks </a:t>
            </a:r>
          </a:p>
          <a:p>
            <a:pPr algn="ctr"/>
            <a:r>
              <a:rPr lang="it-IT" sz="2200" dirty="0">
                <a:solidFill>
                  <a:srgbClr val="CB6D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it-IT" sz="2200" b="0" i="0" dirty="0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 Fisher-</a:t>
            </a:r>
            <a:r>
              <a:rPr lang="it-IT" sz="2200" b="0" i="0" dirty="0" err="1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matrix</a:t>
            </a:r>
            <a:r>
              <a:rPr lang="it-IT" sz="2200" b="0" i="0" dirty="0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CB6D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parameter</a:t>
            </a:r>
            <a:r>
              <a:rPr lang="it-IT" sz="2200" dirty="0">
                <a:solidFill>
                  <a:srgbClr val="CB6D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200" dirty="0" err="1">
                <a:solidFill>
                  <a:srgbClr val="CB6D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estimation</a:t>
            </a:r>
            <a:endParaRPr lang="it-IT" sz="2200" b="0" i="0" dirty="0">
              <a:solidFill>
                <a:srgbClr val="CB6D0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Jacopo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Tissino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Ulyana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Dupletsa</a:t>
            </a:r>
            <a:endParaRPr lang="it-IT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0FF0FE-9760-FEE1-DD24-BA85CBC74B3C}"/>
              </a:ext>
            </a:extLst>
          </p:cNvPr>
          <p:cNvSpPr txBox="1"/>
          <p:nvPr/>
        </p:nvSpPr>
        <p:spPr>
          <a:xfrm>
            <a:off x="581379" y="1793588"/>
            <a:ext cx="8229600" cy="2031325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it-IT" i="1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F0502020204030204" pitchFamily="34" charset="0"/>
              </a:rPr>
              <a:t>Tools </a:t>
            </a:r>
            <a:r>
              <a:rPr lang="it-IT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to estimate the capabilities of Einstein </a:t>
            </a:r>
            <a:r>
              <a:rPr lang="it-IT" b="0" i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Telescope</a:t>
            </a:r>
            <a:r>
              <a:rPr lang="it-IT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in </a:t>
            </a:r>
            <a:r>
              <a:rPr lang="it-IT" b="0" i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detecting</a:t>
            </a:r>
            <a:r>
              <a:rPr lang="it-IT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and </a:t>
            </a:r>
            <a:r>
              <a:rPr lang="it-IT" b="0" i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estimating</a:t>
            </a:r>
            <a:r>
              <a:rPr lang="it-IT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the </a:t>
            </a:r>
            <a:r>
              <a:rPr lang="it-IT" b="0" i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parameters</a:t>
            </a:r>
            <a:r>
              <a:rPr lang="it-IT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of compact </a:t>
            </a:r>
            <a:r>
              <a:rPr lang="it-IT" b="0" i="1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binary</a:t>
            </a:r>
            <a:r>
              <a:rPr lang="it-IT" b="0" i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sources:</a:t>
            </a:r>
          </a:p>
          <a:p>
            <a:endParaRPr lang="it-IT" i="1" dirty="0">
              <a:solidFill>
                <a:schemeClr val="tx2">
                  <a:lumMod val="75000"/>
                  <a:lumOff val="25000"/>
                </a:schemeClr>
              </a:solidFill>
              <a:latin typeface="Roboto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introductory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section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F0502020204030204" pitchFamily="34" charset="0"/>
              </a:rPr>
              <a:t>on </a:t>
            </a:r>
            <a:r>
              <a:rPr lang="it-IT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F0502020204030204" pitchFamily="34" charset="0"/>
              </a:rPr>
              <a:t>how</a:t>
            </a:r>
            <a:r>
              <a:rPr lang="it-IT" dirty="0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F0502020204030204" pitchFamily="34" charset="0"/>
              </a:rPr>
              <a:t> 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compact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binary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waveforms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are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parametrized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,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analyzed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with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matched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filtering, and the Fisher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matrix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approach</a:t>
            </a:r>
            <a:endParaRPr lang="it-IT" b="0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Roboto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hands-on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session with the software package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GWFish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will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allow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attendees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to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apply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these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 concepts in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F0502020204030204" pitchFamily="34" charset="0"/>
              </a:rPr>
              <a:t>practice</a:t>
            </a:r>
            <a:endParaRPr lang="it-IT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9" name="Immagine 8" descr="Immagine che contiene Elementi grafici, grafica, schermata, arte&#10;&#10;Descrizione generata automaticamente">
            <a:extLst>
              <a:ext uri="{FF2B5EF4-FFF2-40B4-BE49-F238E27FC236}">
                <a16:creationId xmlns:a16="http://schemas.microsoft.com/office/drawing/2014/main" id="{5524A616-E15F-5382-C7D6-FB312DE2F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5" y="554631"/>
            <a:ext cx="1126067" cy="112606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23CDCD0-FEF0-CA6F-D957-F991A7572FCE}"/>
              </a:ext>
            </a:extLst>
          </p:cNvPr>
          <p:cNvSpPr txBox="1"/>
          <p:nvPr/>
        </p:nvSpPr>
        <p:spPr>
          <a:xfrm>
            <a:off x="1545872" y="3937803"/>
            <a:ext cx="56007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i="0" dirty="0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Virtual </a:t>
            </a:r>
            <a:r>
              <a:rPr lang="it-IT" sz="2200" i="0" dirty="0" err="1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Observatory</a:t>
            </a:r>
            <a:r>
              <a:rPr lang="it-IT" sz="2200" i="0" dirty="0">
                <a:solidFill>
                  <a:srgbClr val="CB6D0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Standards and Tools</a:t>
            </a:r>
            <a:endParaRPr lang="it-IT" sz="2200" dirty="0">
              <a:solidFill>
                <a:srgbClr val="CB6D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it-IT" sz="20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Giuseppe Greco</a:t>
            </a:r>
          </a:p>
          <a:p>
            <a:endParaRPr lang="it-IT" sz="2000" dirty="0">
              <a:latin typeface="Kigelia" panose="020B0604020202020204" pitchFamily="34" charset="0"/>
              <a:cs typeface="Kigelia" panose="020B0604020202020204" pitchFamily="34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19D6FFF7-7759-3DCE-A263-51C94E9AE3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7803"/>
            <a:ext cx="1468895" cy="1914107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C1DF2A9-02EF-A0DE-3969-AC03CD0776AC}"/>
              </a:ext>
            </a:extLst>
          </p:cNvPr>
          <p:cNvSpPr txBox="1"/>
          <p:nvPr/>
        </p:nvSpPr>
        <p:spPr>
          <a:xfrm>
            <a:off x="1224846" y="4678975"/>
            <a:ext cx="7670797" cy="175432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hands-on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session 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Virtual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Observatory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standards in multi-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messenger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astronomy</a:t>
            </a:r>
            <a:endParaRPr lang="it-IT" dirty="0">
              <a:solidFill>
                <a:schemeClr val="tx2">
                  <a:lumMod val="75000"/>
                  <a:lumOff val="25000"/>
                </a:schemeClr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GLADEnet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web app: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credible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area of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gravitational-wave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sky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localization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using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Aladin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Desktop and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pinpoint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galaxies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within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90% of the volume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development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of a new standard (Space and Time MOC) and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its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potential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applications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in the ET era</a:t>
            </a:r>
            <a:endParaRPr lang="it-IT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7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DFE58801-FA18-41D2-ADA7-43757623CF70}"/>
              </a:ext>
            </a:extLst>
          </p:cNvPr>
          <p:cNvSpPr txBox="1"/>
          <p:nvPr/>
        </p:nvSpPr>
        <p:spPr>
          <a:xfrm>
            <a:off x="180624" y="241280"/>
            <a:ext cx="852875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GW follow-up</a:t>
            </a:r>
          </a:p>
          <a:p>
            <a:pPr algn="ctr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Fabio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Ragosta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, Silvia </a:t>
            </a:r>
            <a:r>
              <a:rPr lang="it-IT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Piranomonte</a:t>
            </a:r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 e Andrea Melandri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1C4634-FA26-2AAB-3C9D-87014B8D527C}"/>
              </a:ext>
            </a:extLst>
          </p:cNvPr>
          <p:cNvSpPr txBox="1"/>
          <p:nvPr/>
        </p:nvSpPr>
        <p:spPr>
          <a:xfrm>
            <a:off x="558801" y="1082387"/>
            <a:ext cx="8229600" cy="1754326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pPr algn="l"/>
            <a:r>
              <a:rPr lang="it-IT" dirty="0" err="1">
                <a:solidFill>
                  <a:schemeClr val="tx2">
                    <a:lumMod val="75000"/>
                    <a:lumOff val="25000"/>
                  </a:schemeClr>
                </a:solidFill>
                <a:latin typeface="Roboto" panose="02000000000000000000" pitchFamily="2" charset="0"/>
              </a:rPr>
              <a:t>H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ands-on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experience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on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creating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and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manipulating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large data sets for the follow-up of the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electromagnetic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counterparts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of GW sources.</a:t>
            </a:r>
            <a:b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</a:br>
            <a:endParaRPr lang="it-IT" b="0" i="0" dirty="0">
              <a:solidFill>
                <a:schemeClr val="tx2">
                  <a:lumMod val="75000"/>
                  <a:lumOff val="25000"/>
                </a:schemeClr>
              </a:solidFill>
              <a:effectLst/>
              <a:latin typeface="Roboto" panose="02000000000000000000" pitchFamily="2" charset="0"/>
            </a:endParaRPr>
          </a:p>
          <a:p>
            <a:pPr algn="l"/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Objectives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Learn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how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to build a light curve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using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Alerts stream.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Learn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how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classification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tools work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08ABEA2-303D-2E53-5343-E053B9EA1CEF}"/>
              </a:ext>
            </a:extLst>
          </p:cNvPr>
          <p:cNvSpPr txBox="1"/>
          <p:nvPr/>
        </p:nvSpPr>
        <p:spPr>
          <a:xfrm>
            <a:off x="1354667" y="3647490"/>
            <a:ext cx="58702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00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ET </a:t>
            </a:r>
            <a:r>
              <a:rPr lang="it-IT" sz="2200" b="1" i="0" dirty="0" err="1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Introduction</a:t>
            </a:r>
            <a:r>
              <a:rPr lang="it-IT" sz="2200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 </a:t>
            </a:r>
            <a:r>
              <a:rPr lang="it-IT" sz="2200" b="1" i="0" dirty="0" err="1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Mock</a:t>
            </a:r>
            <a:r>
              <a:rPr lang="it-IT" sz="2200" b="1" i="0" dirty="0">
                <a:solidFill>
                  <a:srgbClr val="CB6D04"/>
                </a:solidFill>
                <a:effectLst/>
                <a:latin typeface="Roboto Light" panose="02000000000000000000" pitchFamily="2" charset="0"/>
              </a:rPr>
              <a:t> Data Challenge (MDC)</a:t>
            </a:r>
          </a:p>
          <a:p>
            <a:pPr algn="ctr"/>
            <a:r>
              <a:rPr lang="it-IT" sz="2000" dirty="0">
                <a:latin typeface="Calibri" panose="020F0502020204030204" pitchFamily="34" charset="0"/>
                <a:cs typeface="Calibri" panose="020F0502020204030204" pitchFamily="34" charset="0"/>
              </a:rPr>
              <a:t>Elena Cuoco</a:t>
            </a:r>
            <a:endParaRPr lang="it-IT" sz="2000" b="1" i="0" dirty="0">
              <a:solidFill>
                <a:srgbClr val="CB6D04"/>
              </a:solidFill>
              <a:effectLst/>
              <a:latin typeface="Roboto Light" panose="02000000000000000000" pitchFamily="2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AFDA7B-1530-3941-90CE-771FFDBC9C15}"/>
              </a:ext>
            </a:extLst>
          </p:cNvPr>
          <p:cNvSpPr txBox="1"/>
          <p:nvPr/>
        </p:nvSpPr>
        <p:spPr>
          <a:xfrm>
            <a:off x="639572" y="4557932"/>
            <a:ext cx="5870222" cy="1477328"/>
          </a:xfrm>
          <a:prstGeom prst="rect">
            <a:avLst/>
          </a:prstGeo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 wrap="square">
            <a:spAutoFit/>
          </a:bodyPr>
          <a:lstStyle/>
          <a:p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MDC hands 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procedure for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accessing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the Einstein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Telescope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MDC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fundamental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signal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processing techniques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applied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to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noise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insights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into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the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detection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of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astrophysical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it-IT" b="0" i="0" dirty="0" err="1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signals</a:t>
            </a:r>
            <a:r>
              <a:rPr lang="it-IT" b="0" i="0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  <a:latin typeface="Roboto" panose="02000000000000000000" pitchFamily="2" charset="0"/>
              </a:rPr>
              <a:t>.</a:t>
            </a:r>
          </a:p>
        </p:txBody>
      </p:sp>
      <p:pic>
        <p:nvPicPr>
          <p:cNvPr id="11" name="Immagine 10" descr="Immagine che contiene luce, notte, interno, aria aperta&#10;&#10;Descrizione generata automaticamente">
            <a:extLst>
              <a:ext uri="{FF2B5EF4-FFF2-40B4-BE49-F238E27FC236}">
                <a16:creationId xmlns:a16="http://schemas.microsoft.com/office/drawing/2014/main" id="{3E4383F6-EF8C-B34D-4044-9CE18FC8B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4889" y="1946403"/>
            <a:ext cx="1484490" cy="1484490"/>
          </a:xfrm>
          <a:prstGeom prst="rect">
            <a:avLst/>
          </a:prstGeom>
        </p:spPr>
      </p:pic>
      <p:pic>
        <p:nvPicPr>
          <p:cNvPr id="13" name="Immagine 12" descr="Immagine che contiene clipart, disegno, illustrazione, cartone animato&#10;&#10;Descrizione generata automaticamente">
            <a:extLst>
              <a:ext uri="{FF2B5EF4-FFF2-40B4-BE49-F238E27FC236}">
                <a16:creationId xmlns:a16="http://schemas.microsoft.com/office/drawing/2014/main" id="{01D333B2-91E2-767D-38D3-6F457472F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794" y="4554556"/>
            <a:ext cx="1855272" cy="19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2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</TotalTime>
  <Words>226</Words>
  <Application>Microsoft Macintosh PowerPoint</Application>
  <PresentationFormat>Presentazione su schermo (4:3)</PresentationFormat>
  <Paragraphs>27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Helvetica Light</vt:lpstr>
      <vt:lpstr>Kigelia</vt:lpstr>
      <vt:lpstr>Roboto</vt:lpstr>
      <vt:lpstr>Roboto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Marica Branchesi</dc:creator>
  <cp:lastModifiedBy>Marica Branchesi</cp:lastModifiedBy>
  <cp:revision>2</cp:revision>
  <dcterms:created xsi:type="dcterms:W3CDTF">2024-02-19T22:53:04Z</dcterms:created>
  <dcterms:modified xsi:type="dcterms:W3CDTF">2024-02-20T00:30:00Z</dcterms:modified>
</cp:coreProperties>
</file>