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63" r:id="rId5"/>
    <p:sldId id="262" r:id="rId6"/>
    <p:sldId id="261" r:id="rId7"/>
    <p:sldId id="260" r:id="rId8"/>
    <p:sldId id="264" r:id="rId9"/>
    <p:sldId id="265" r:id="rId10"/>
    <p:sldId id="266" r:id="rId11"/>
    <p:sldId id="259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6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6271"/>
  </p:normalViewPr>
  <p:slideViewPr>
    <p:cSldViewPr snapToGrid="0">
      <p:cViewPr varScale="1">
        <p:scale>
          <a:sx n="96" d="100"/>
          <a:sy n="96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005A5-A171-424F-A617-689B25B92309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B8126-139A-8242-BD4E-B51C9F76D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82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53869c3f6f0f4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f53869c3f6f0f4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C2449-3A7A-C34C-34A5-8CA82BB8F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C3CD8D-1B05-2490-DD62-36164621A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D41A2-3AE0-E94F-3D3F-E1C5EFEB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5F0626-68E4-9072-EE73-F01DCF7F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D4FC2-ADCC-1E99-2FC2-5976F824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22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6D7CF1-A4E8-6B09-5899-B1EAC3DC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9043E0-F12B-4F4D-0CB6-EDAEA42DC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9E90C8-144F-62F1-C1B9-EF8FD059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5D8CF4-0CE6-35C8-0638-3E9BE6BF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8569B7-D4B4-9D68-F6B3-BFD85864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97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9E9B507-2871-9291-0489-FBBC0B93A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05C4F2-A5BA-0C65-ED23-BD378AF8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901039-558D-0C35-7AF2-0DFC07B8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DC4CBE-9939-88C7-A6EE-56686BAA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D763D6-008E-22B9-A436-BABDECA4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52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9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30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680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8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5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42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66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7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C8044-1374-AEB0-F077-0C2EA774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0A32F-6759-203D-41F5-24F3A4D0C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98514E-BBF8-329A-D6BD-34D48D27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61E34B-B3E4-A2A3-AB7A-124AE3C1B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D4201E-4A74-87D4-6C80-FDBBC8FF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89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09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54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1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48C51A-A0B1-6B71-74A1-36DE63A4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B3F6EE-D310-80F3-DD02-5617E4C8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7F890-7FA0-1E8D-DF08-0E01DECD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2C7F1F-7270-7D3A-879F-7604F8E5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086736-7E22-041A-8B8A-D7FAE051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10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CA53F-346D-F745-27CB-4ADDCACC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F71453-AF7A-04D1-E7C8-75B3EC985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8D76A-ED30-79CF-B315-A8245292D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1622BF-F7F2-2E17-884B-3C5FB900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FB723-D750-515F-B6E8-65D25EDC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9BBC83-FD52-09C7-6776-019AED38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11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72D01A-933E-CA56-CBFD-46B121F2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39EC76-9532-5E12-506F-516D29951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978E9D-946B-B243-F67C-DC6EF35E9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B495F4-092D-9E65-B57C-43A746D60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817469-0471-53C5-40BE-F0941D78A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5399F1-7B35-4F4B-E040-7540F28A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4C0A44-EA93-D10D-B49F-AB29FE41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F06314-1A86-FB80-81BE-05809272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90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413ED-874D-4D66-64E1-E220A42F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2AC730-BB99-DB43-E3E7-81DC9E9B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3E09C1-A574-3A39-8446-B4F69943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D5D407-39CA-CED4-7B76-06DC78DA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47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1CB255-6313-138D-15FE-09FFD992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ACFDF9-F36E-70DC-CF93-689C1001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B50022-44CE-9830-09E7-E7A3AB03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2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6245D-508E-8D94-2D41-D5FB5047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BDB7EF-BD26-E9B9-C7F8-1D516778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1B4081-D5BA-F3EC-30CF-FE0BFDA5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89CE88-31CA-F4A5-ADBB-19F4F1A2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9CB33C-D934-B6E2-18A1-9E85E13A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4E6EC0-4889-B797-EC46-8843CB8F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41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A28F6-BFB8-4B75-AA2C-9141F7FE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74BC38-2779-313F-F069-A3DA38409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080443-0A5A-55BD-7549-11479DFC1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E5A5-864C-83A8-1514-33092204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E2FEEF-9CD5-1F49-6D00-D152AB25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514CE6-58E6-637A-21E1-2B5BBAAE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81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9929119-444F-286C-96EB-FAC13613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D61B93-4314-760D-5A9D-4668F5726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8E764A-12EA-D81C-F732-89CF538D9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7D775-B115-2A4B-8E04-632A62505A33}" type="datetimeFigureOut">
              <a:rPr lang="it-IT" smtClean="0"/>
              <a:t>23/02/24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B5C0F3-0FBD-A6CD-2E6D-7D1A97A23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902D4-29EF-20D2-00A3-D66CDEBE4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EAF16-ABCD-9C4A-AF0B-28F50023C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0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71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880946-27E3-88C8-F1B7-2588FB884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840" y="1315403"/>
            <a:ext cx="9144000" cy="2387600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Panel </a:t>
            </a:r>
            <a:r>
              <a:rPr lang="it-IT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Discussion</a:t>
            </a:r>
            <a:endParaRPr lang="it-IT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79BC85-1D0C-2044-90B1-D7389DAF74F0}"/>
              </a:ext>
            </a:extLst>
          </p:cNvPr>
          <p:cNvSpPr txBox="1"/>
          <p:nvPr/>
        </p:nvSpPr>
        <p:spPr>
          <a:xfrm>
            <a:off x="345440" y="163849"/>
            <a:ext cx="1150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A136"/>
                </a:solidFill>
                <a:effectLst/>
                <a:latin typeface="Google Sans"/>
              </a:rPr>
              <a:t>Panel "Multi-band, multi-probe, multi-</a:t>
            </a:r>
            <a:r>
              <a:rPr lang="it-IT" sz="3600" b="0" i="0" dirty="0" err="1">
                <a:solidFill>
                  <a:srgbClr val="FFA136"/>
                </a:solidFill>
                <a:effectLst/>
                <a:latin typeface="Google Sans"/>
              </a:rPr>
              <a:t>messenger</a:t>
            </a:r>
            <a:r>
              <a:rPr lang="it-IT" sz="3600" b="0" i="0" dirty="0">
                <a:solidFill>
                  <a:srgbClr val="FFA136"/>
                </a:solidFill>
                <a:effectLst/>
                <a:latin typeface="Google Sans"/>
              </a:rPr>
              <a:t> </a:t>
            </a:r>
            <a:r>
              <a:rPr lang="it-IT" sz="3600" b="0" i="0" dirty="0" err="1">
                <a:solidFill>
                  <a:srgbClr val="FFA136"/>
                </a:solidFill>
                <a:effectLst/>
                <a:latin typeface="Google Sans"/>
              </a:rPr>
              <a:t>synergies</a:t>
            </a:r>
            <a:r>
              <a:rPr lang="it-IT" sz="3600" b="0" i="0" dirty="0">
                <a:solidFill>
                  <a:srgbClr val="FFA136"/>
                </a:solidFill>
                <a:effectLst/>
                <a:latin typeface="Google Sans"/>
              </a:rPr>
              <a:t>" </a:t>
            </a:r>
            <a:endParaRPr lang="it-IT" sz="3600" dirty="0">
              <a:solidFill>
                <a:srgbClr val="FFA136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A0A67F-A51E-72AC-B29F-EDA9C221A87A}"/>
              </a:ext>
            </a:extLst>
          </p:cNvPr>
          <p:cNvSpPr txBox="1"/>
          <p:nvPr/>
        </p:nvSpPr>
        <p:spPr>
          <a:xfrm>
            <a:off x="955040" y="820340"/>
            <a:ext cx="9814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Monica Colpi, Imma Donnarumma, </a:t>
            </a:r>
            <a:r>
              <a:rPr lang="it-IT" b="0" i="0" dirty="0">
                <a:solidFill>
                  <a:srgbClr val="1F1F1F"/>
                </a:solidFill>
                <a:effectLst/>
                <a:latin typeface="arial, sans-serif"/>
              </a:rPr>
              <a:t>Giancarlo Ghirlanda, Michele Moresco,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, sans-serif"/>
              </a:rPr>
              <a:t>SIlvia</a:t>
            </a:r>
            <a:r>
              <a:rPr lang="it-IT" b="0" i="0" dirty="0">
                <a:solidFill>
                  <a:srgbClr val="1F1F1F"/>
                </a:solidFill>
                <a:effectLst/>
                <a:latin typeface="arial, sans-serif"/>
              </a:rPr>
              <a:t>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, sans-serif"/>
              </a:rPr>
              <a:t>Piranomonte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A68F2C-519C-E2BF-8E5D-0E796A220522}"/>
              </a:ext>
            </a:extLst>
          </p:cNvPr>
          <p:cNvSpPr txBox="1"/>
          <p:nvPr/>
        </p:nvSpPr>
        <p:spPr>
          <a:xfrm>
            <a:off x="772160" y="1590378"/>
            <a:ext cx="1086104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1) Quali sono le potenzialità e maggiori sfide osservative e teoriche nella 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multi-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messenger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astronomy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it-IT" sz="2400" b="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Oggetti compatti,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GRBs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kilonovae</a:t>
            </a:r>
            <a:endParaRPr lang="it-IT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Altre sorgenti di onde gravitazionali</a:t>
            </a:r>
          </a:p>
          <a:p>
            <a:pPr algn="l"/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Spazio per follow-up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2D607D-0188-7A8F-401B-C06C985A001B}"/>
              </a:ext>
            </a:extLst>
          </p:cNvPr>
          <p:cNvSpPr txBox="1"/>
          <p:nvPr/>
        </p:nvSpPr>
        <p:spPr>
          <a:xfrm>
            <a:off x="772160" y="3364131"/>
            <a:ext cx="108610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) Quali sono le potenzialità e maggiori sfide osservative e teoriche nella multi-band GW 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astronomy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it-IT" sz="2400" b="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LISA/theory/osservazioni</a:t>
            </a:r>
            <a:endParaRPr lang="it-IT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05D7EE-417D-EA1F-265F-9DD740E2B04E}"/>
              </a:ext>
            </a:extLst>
          </p:cNvPr>
          <p:cNvSpPr txBox="1"/>
          <p:nvPr/>
        </p:nvSpPr>
        <p:spPr>
          <a:xfrm>
            <a:off x="772160" y="4578807"/>
            <a:ext cx="10861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3) Quali sono le potenzialità e maggiori sfide osservative e teoriche nella multi-probe 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cosmology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it-IT" sz="2400" b="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C8B969-DB4D-2990-EEF1-D94A7BB75828}"/>
              </a:ext>
            </a:extLst>
          </p:cNvPr>
          <p:cNvSpPr txBox="1"/>
          <p:nvPr/>
        </p:nvSpPr>
        <p:spPr>
          <a:xfrm>
            <a:off x="772160" y="5501302"/>
            <a:ext cx="1046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4) Come e dove rafforzare e allargare la comunità Italiana?</a:t>
            </a:r>
          </a:p>
        </p:txBody>
      </p:sp>
    </p:spTree>
    <p:extLst>
      <p:ext uri="{BB962C8B-B14F-4D97-AF65-F5344CB8AC3E}">
        <p14:creationId xmlns:p14="http://schemas.microsoft.com/office/powerpoint/2010/main" val="184609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AE3DC0-E84B-2159-3A10-7B68741C23A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9481BB-D708-6CE3-B510-FCFAE795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576318"/>
            <a:ext cx="10216992" cy="57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4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11F81-C00E-F749-9D6C-C2C48A04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1023606-E206-EE61-9B6F-5634837AC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952" y="145774"/>
            <a:ext cx="11295970" cy="6454840"/>
          </a:xfrm>
        </p:spPr>
      </p:pic>
    </p:spTree>
    <p:extLst>
      <p:ext uri="{BB962C8B-B14F-4D97-AF65-F5344CB8AC3E}">
        <p14:creationId xmlns:p14="http://schemas.microsoft.com/office/powerpoint/2010/main" val="86947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5AB95-24FF-88EB-C29B-0394AF07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0A738C4-F1A2-257E-2A40-83A94DA6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1" y="115904"/>
            <a:ext cx="11622157" cy="6623818"/>
          </a:xfrm>
        </p:spPr>
      </p:pic>
    </p:spTree>
    <p:extLst>
      <p:ext uri="{BB962C8B-B14F-4D97-AF65-F5344CB8AC3E}">
        <p14:creationId xmlns:p14="http://schemas.microsoft.com/office/powerpoint/2010/main" val="162448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2ECA7-6917-4FE7-0658-AB212576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691986D8-07F6-DE98-1591-450B33279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1" y="-53009"/>
            <a:ext cx="11940209" cy="6870857"/>
          </a:xfrm>
        </p:spPr>
      </p:pic>
    </p:spTree>
    <p:extLst>
      <p:ext uri="{BB962C8B-B14F-4D97-AF65-F5344CB8AC3E}">
        <p14:creationId xmlns:p14="http://schemas.microsoft.com/office/powerpoint/2010/main" val="81390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1F9BD5-DDBD-B827-D3B9-8E7531AF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E742CC29-173D-E252-4D6A-EA4710A16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821" y="136614"/>
            <a:ext cx="11525870" cy="6584772"/>
          </a:xfrm>
        </p:spPr>
      </p:pic>
    </p:spTree>
    <p:extLst>
      <p:ext uri="{BB962C8B-B14F-4D97-AF65-F5344CB8AC3E}">
        <p14:creationId xmlns:p14="http://schemas.microsoft.com/office/powerpoint/2010/main" val="315132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A9C80A-44A4-DFFA-8B95-AE67F5D4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458BCAFC-161D-692D-299B-B7896964D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313" y="130709"/>
            <a:ext cx="9899373" cy="6596582"/>
          </a:xfrm>
        </p:spPr>
      </p:pic>
    </p:spTree>
    <p:extLst>
      <p:ext uri="{BB962C8B-B14F-4D97-AF65-F5344CB8AC3E}">
        <p14:creationId xmlns:p14="http://schemas.microsoft.com/office/powerpoint/2010/main" val="3310071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AE663-FB8C-8306-304D-FD3A653D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EE092FBD-798E-4BD5-2F53-2ACB41C19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08" y="135873"/>
            <a:ext cx="10045148" cy="6642615"/>
          </a:xfrm>
        </p:spPr>
      </p:pic>
    </p:spTree>
    <p:extLst>
      <p:ext uri="{BB962C8B-B14F-4D97-AF65-F5344CB8AC3E}">
        <p14:creationId xmlns:p14="http://schemas.microsoft.com/office/powerpoint/2010/main" val="4031302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918694-FAC9-2A72-4AF9-14FC1F28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C0C54A-4D41-4AEE-2478-8424A215A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97324"/>
            <a:ext cx="10058400" cy="6663351"/>
          </a:xfrm>
        </p:spPr>
      </p:pic>
    </p:spTree>
    <p:extLst>
      <p:ext uri="{BB962C8B-B14F-4D97-AF65-F5344CB8AC3E}">
        <p14:creationId xmlns:p14="http://schemas.microsoft.com/office/powerpoint/2010/main" val="111056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1ECA0-ADAB-5339-5823-63E1298A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DDFF9C10-907B-65DB-82E7-2E49B9A6A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22" y="153510"/>
            <a:ext cx="9488556" cy="6704490"/>
          </a:xfrm>
        </p:spPr>
      </p:pic>
    </p:spTree>
    <p:extLst>
      <p:ext uri="{BB962C8B-B14F-4D97-AF65-F5344CB8AC3E}">
        <p14:creationId xmlns:p14="http://schemas.microsoft.com/office/powerpoint/2010/main" val="335195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FCD290-01E2-BD68-6E4F-A05DC809F54E}"/>
              </a:ext>
            </a:extLst>
          </p:cNvPr>
          <p:cNvSpPr txBox="1"/>
          <p:nvPr/>
        </p:nvSpPr>
        <p:spPr>
          <a:xfrm>
            <a:off x="3048000" y="39250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2F4054-2EBF-0995-AA83-B3B3C71A3A44}"/>
              </a:ext>
            </a:extLst>
          </p:cNvPr>
          <p:cNvSpPr txBox="1"/>
          <p:nvPr/>
        </p:nvSpPr>
        <p:spPr>
          <a:xfrm>
            <a:off x="1676400" y="295929"/>
            <a:ext cx="847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A136"/>
                </a:solidFill>
                <a:effectLst/>
                <a:latin typeface="Google Sans"/>
              </a:rPr>
              <a:t>Panel "Science and data </a:t>
            </a:r>
            <a:r>
              <a:rPr lang="it-IT" sz="3600" b="0" i="0" dirty="0" err="1">
                <a:solidFill>
                  <a:srgbClr val="FFA136"/>
                </a:solidFill>
                <a:effectLst/>
                <a:latin typeface="Google Sans"/>
              </a:rPr>
              <a:t>analysis</a:t>
            </a:r>
            <a:r>
              <a:rPr lang="it-IT" sz="3600" b="0" i="0" dirty="0">
                <a:solidFill>
                  <a:srgbClr val="FFA136"/>
                </a:solidFill>
                <a:effectLst/>
                <a:latin typeface="Google Sans"/>
              </a:rPr>
              <a:t> challenges"</a:t>
            </a:r>
            <a:endParaRPr lang="it-IT" sz="3600" dirty="0">
              <a:solidFill>
                <a:srgbClr val="FFA136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A6100E-65ED-06A2-566C-FC1720D0432E}"/>
              </a:ext>
            </a:extLst>
          </p:cNvPr>
          <p:cNvSpPr txBox="1"/>
          <p:nvPr/>
        </p:nvSpPr>
        <p:spPr>
          <a:xfrm>
            <a:off x="914400" y="1826736"/>
            <a:ext cx="10464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1) Quali sono le maggiori sfide del data 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algn="l"/>
            <a:endParaRPr lang="it-IT" sz="1000" b="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Fisher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matrix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status and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improvements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Current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pipelines to be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improved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ET, new pipelines?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6BB5DD-ED0C-D83C-F744-48AC65E546FC}"/>
              </a:ext>
            </a:extLst>
          </p:cNvPr>
          <p:cNvSpPr txBox="1"/>
          <p:nvPr/>
        </p:nvSpPr>
        <p:spPr>
          <a:xfrm>
            <a:off x="863600" y="3173720"/>
            <a:ext cx="104648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2) </a:t>
            </a:r>
            <a:r>
              <a:rPr lang="it-IT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Qual'è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 lo status attuale e le sfide delle simulazioni astrofisiche e cosmologiche per interpretare i dati di ET?</a:t>
            </a:r>
          </a:p>
          <a:p>
            <a:pPr algn="l"/>
            <a:endParaRPr lang="it-IT" sz="1000" b="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Popolazioni di oggetti compatti </a:t>
            </a:r>
          </a:p>
          <a:p>
            <a:pPr algn="l"/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Cosmologia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16847A-B09C-06EC-73A1-D90BA3950CDC}"/>
              </a:ext>
            </a:extLst>
          </p:cNvPr>
          <p:cNvSpPr txBox="1"/>
          <p:nvPr/>
        </p:nvSpPr>
        <p:spPr>
          <a:xfrm>
            <a:off x="822960" y="4909443"/>
            <a:ext cx="1046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) Qual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 sono </a:t>
            </a:r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le sfide teoriche per interpretare i dati di ET in fisica fondamentale?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B5E720-E87A-75C4-1D6A-1A15AD71FD8A}"/>
              </a:ext>
            </a:extLst>
          </p:cNvPr>
          <p:cNvSpPr txBox="1"/>
          <p:nvPr/>
        </p:nvSpPr>
        <p:spPr>
          <a:xfrm>
            <a:off x="792480" y="5939800"/>
            <a:ext cx="1046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4) Come e dove rafforzare e allargare la comunità Italiana?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4B7906-0093-172C-9D46-BB3521389FCE}"/>
              </a:ext>
            </a:extLst>
          </p:cNvPr>
          <p:cNvSpPr txBox="1"/>
          <p:nvPr/>
        </p:nvSpPr>
        <p:spPr>
          <a:xfrm>
            <a:off x="1168400" y="972740"/>
            <a:ext cx="971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Manuel Arca Sedda,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Ulyana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Dupletsa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Paolo Pani, Francesco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Pannarale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Angelo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Ricciardone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279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BD414-105C-A552-9FDE-C167437C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2FC06134-BF82-CD72-EA3B-7CA47F6E7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930" y="0"/>
            <a:ext cx="9594574" cy="6774322"/>
          </a:xfrm>
        </p:spPr>
      </p:pic>
    </p:spTree>
    <p:extLst>
      <p:ext uri="{BB962C8B-B14F-4D97-AF65-F5344CB8AC3E}">
        <p14:creationId xmlns:p14="http://schemas.microsoft.com/office/powerpoint/2010/main" val="98404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-58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/>
              <a:t>Quali sono le potenzialità e maggiori sfide osservative e teoriche nella multi-probe cosmology?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4000" y="1266900"/>
            <a:ext cx="10268000" cy="531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Occasioni e sfide: </a:t>
            </a:r>
            <a:endParaRPr sz="2133" b="1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38761D"/>
              </a:buClr>
              <a:buSzPts val="1600"/>
              <a:buChar char="✓"/>
            </a:pPr>
            <a:r>
              <a:rPr lang="en-GB" sz="2133">
                <a:solidFill>
                  <a:schemeClr val="dk1"/>
                </a:solidFill>
              </a:rPr>
              <a:t>Frontiera per la cosmologia</a:t>
            </a:r>
            <a:endParaRPr sz="2133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38761D"/>
              </a:buClr>
              <a:buSzPts val="1600"/>
              <a:buChar char="✓"/>
            </a:pPr>
            <a:r>
              <a:rPr lang="en-GB" sz="2133">
                <a:solidFill>
                  <a:schemeClr val="dk1"/>
                </a:solidFill>
              </a:rPr>
              <a:t>Oltre analisi standard</a:t>
            </a:r>
            <a:endParaRPr sz="2133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38761D"/>
              </a:buClr>
              <a:buSzPts val="1600"/>
              <a:buChar char="✓"/>
            </a:pPr>
            <a:r>
              <a:rPr lang="en-GB" sz="2133">
                <a:solidFill>
                  <a:schemeClr val="dk1"/>
                </a:solidFill>
              </a:rPr>
              <a:t>Sviluppare idee che non siano solo addizionali, </a:t>
            </a:r>
            <a:endParaRPr sz="2133">
              <a:solidFill>
                <a:schemeClr val="dk1"/>
              </a:solidFill>
            </a:endParaRPr>
          </a:p>
          <a:p>
            <a:pPr marL="1219170" indent="0">
              <a:lnSpc>
                <a:spcPct val="95000"/>
              </a:lnSpc>
              <a:buNone/>
            </a:pPr>
            <a:r>
              <a:rPr lang="en-GB" sz="2133">
                <a:solidFill>
                  <a:schemeClr val="dk1"/>
                </a:solidFill>
              </a:rPr>
              <a:t>ma trasformative</a:t>
            </a:r>
            <a:endParaRPr sz="2133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CC0000"/>
              </a:buClr>
              <a:buSzPts val="1600"/>
              <a:buChar char="!"/>
            </a:pPr>
            <a:r>
              <a:rPr lang="en-GB" sz="2133">
                <a:solidFill>
                  <a:schemeClr val="dk1"/>
                </a:solidFill>
              </a:rPr>
              <a:t>Volume di dati</a:t>
            </a:r>
            <a:endParaRPr sz="2133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CC0000"/>
              </a:buClr>
              <a:buSzPts val="1600"/>
              <a:buChar char="!"/>
            </a:pPr>
            <a:r>
              <a:rPr lang="en-GB" sz="2133">
                <a:solidFill>
                  <a:schemeClr val="dk1"/>
                </a:solidFill>
              </a:rPr>
              <a:t>Data analisi: eventi sovrapposti</a:t>
            </a:r>
            <a:endParaRPr sz="2133">
              <a:solidFill>
                <a:schemeClr val="dk1"/>
              </a:solidFill>
            </a:endParaRPr>
          </a:p>
          <a:p>
            <a:pPr lvl="1" indent="-440256">
              <a:lnSpc>
                <a:spcPct val="95000"/>
              </a:lnSpc>
              <a:buClr>
                <a:srgbClr val="CC0000"/>
              </a:buClr>
              <a:buSzPts val="1600"/>
              <a:buChar char="!"/>
            </a:pPr>
            <a:r>
              <a:rPr lang="en-GB" sz="2133">
                <a:solidFill>
                  <a:schemeClr val="dk1"/>
                </a:solidFill>
              </a:rPr>
              <a:t>Sistematiche</a:t>
            </a:r>
            <a:endParaRPr sz="2133">
              <a:solidFill>
                <a:schemeClr val="dk1"/>
              </a:solidFill>
            </a:endParaRPr>
          </a:p>
          <a:p>
            <a:pPr marL="1219170"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marL="1219170"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marL="1219170"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Simulazioni e mock:</a:t>
            </a:r>
            <a:r>
              <a:rPr lang="en-GB" sz="2133">
                <a:solidFill>
                  <a:schemeClr val="dk1"/>
                </a:solidFill>
              </a:rPr>
              <a:t> a livello di MDC ma anche di PE</a:t>
            </a:r>
            <a:endParaRPr sz="2133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Problemi computazionali:</a:t>
            </a:r>
            <a:r>
              <a:rPr lang="en-GB" sz="2133">
                <a:solidFill>
                  <a:schemeClr val="dk1"/>
                </a:solidFill>
              </a:rPr>
              <a:t> scaling codici e risorse</a:t>
            </a:r>
            <a:endParaRPr sz="2133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Cataloghi:</a:t>
            </a:r>
            <a:r>
              <a:rPr lang="en-GB" sz="2133">
                <a:solidFill>
                  <a:schemeClr val="dk1"/>
                </a:solidFill>
              </a:rPr>
              <a:t> quali cataloghi per il futuro?</a:t>
            </a:r>
            <a:endParaRPr sz="2133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Education &amp; training</a:t>
            </a:r>
            <a:r>
              <a:rPr lang="en-GB" sz="2133">
                <a:solidFill>
                  <a:schemeClr val="dk1"/>
                </a:solidFill>
              </a:rPr>
              <a:t> </a:t>
            </a:r>
            <a:endParaRPr sz="2133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None/>
            </a:pPr>
            <a:endParaRPr sz="800">
              <a:solidFill>
                <a:schemeClr val="dk1"/>
              </a:solidFill>
            </a:endParaRPr>
          </a:p>
          <a:p>
            <a:pPr indent="-440256">
              <a:lnSpc>
                <a:spcPct val="95000"/>
              </a:lnSpc>
              <a:buClr>
                <a:schemeClr val="dk1"/>
              </a:buClr>
              <a:buSzPts val="1600"/>
              <a:buChar char="-"/>
            </a:pPr>
            <a:r>
              <a:rPr lang="en-GB" sz="2133" b="1">
                <a:solidFill>
                  <a:schemeClr val="dk1"/>
                </a:solidFill>
              </a:rPr>
              <a:t>Comunita’ italiana:</a:t>
            </a:r>
            <a:r>
              <a:rPr lang="en-GB" sz="2133">
                <a:solidFill>
                  <a:schemeClr val="dk1"/>
                </a:solidFill>
              </a:rPr>
              <a:t> growing &amp; competitive, creare </a:t>
            </a:r>
            <a:endParaRPr sz="2133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None/>
            </a:pPr>
            <a:r>
              <a:rPr lang="en-GB" sz="2133">
                <a:solidFill>
                  <a:schemeClr val="dk1"/>
                </a:solidFill>
              </a:rPr>
              <a:t>network e sinergie</a:t>
            </a:r>
            <a:endParaRPr sz="6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6434" y="4084067"/>
            <a:ext cx="3653469" cy="27658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9261133" y="3835400"/>
            <a:ext cx="2752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GB" sz="1333" i="1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Borghi et al. (2024)</a:t>
            </a:r>
            <a:endParaRPr sz="1333" i="1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4649" y="1264700"/>
            <a:ext cx="3177036" cy="269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ABB9C2A-F0F4-4492-1ACE-C8B62DCEF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960" y="110130"/>
            <a:ext cx="8768080" cy="6617419"/>
          </a:xfrm>
        </p:spPr>
      </p:pic>
    </p:spTree>
    <p:extLst>
      <p:ext uri="{BB962C8B-B14F-4D97-AF65-F5344CB8AC3E}">
        <p14:creationId xmlns:p14="http://schemas.microsoft.com/office/powerpoint/2010/main" val="161009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315099AE-DCCB-D4FB-F500-0882AAC22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730" y="0"/>
            <a:ext cx="9082590" cy="6786881"/>
          </a:xfrm>
        </p:spPr>
      </p:pic>
    </p:spTree>
    <p:extLst>
      <p:ext uri="{BB962C8B-B14F-4D97-AF65-F5344CB8AC3E}">
        <p14:creationId xmlns:p14="http://schemas.microsoft.com/office/powerpoint/2010/main" val="179630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1006B-05E5-0E78-E972-63E5693E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8DFB5A-2B65-AC2A-07B3-ED1ACB78D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F88010-340E-0100-91F9-D6EA31DE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48260"/>
            <a:ext cx="8971280" cy="6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9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AE6B8-E952-174E-F3DA-9EB59E92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FE205A46-E4EC-43F6-20FB-40532AD14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485" y="1825625"/>
            <a:ext cx="7707030" cy="4351338"/>
          </a:xfrm>
        </p:spPr>
      </p:pic>
    </p:spTree>
    <p:extLst>
      <p:ext uri="{BB962C8B-B14F-4D97-AF65-F5344CB8AC3E}">
        <p14:creationId xmlns:p14="http://schemas.microsoft.com/office/powerpoint/2010/main" val="37777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F9149-BE55-EA26-AE54-86BBDDB7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software, diagramma&#10;&#10;Descrizione generata automaticamente">
            <a:extLst>
              <a:ext uri="{FF2B5EF4-FFF2-40B4-BE49-F238E27FC236}">
                <a16:creationId xmlns:a16="http://schemas.microsoft.com/office/drawing/2014/main" id="{D61B0CD6-4A85-4515-F148-346C3587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16" y="254378"/>
            <a:ext cx="11476857" cy="6437970"/>
          </a:xfrm>
        </p:spPr>
      </p:pic>
    </p:spTree>
    <p:extLst>
      <p:ext uri="{BB962C8B-B14F-4D97-AF65-F5344CB8AC3E}">
        <p14:creationId xmlns:p14="http://schemas.microsoft.com/office/powerpoint/2010/main" val="59829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DF272-C067-46A5-A231-DD928008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08C31EFE-C20E-0636-DEA1-6288558F2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16" y="187257"/>
            <a:ext cx="11724096" cy="6602459"/>
          </a:xfrm>
        </p:spPr>
      </p:pic>
    </p:spTree>
    <p:extLst>
      <p:ext uri="{BB962C8B-B14F-4D97-AF65-F5344CB8AC3E}">
        <p14:creationId xmlns:p14="http://schemas.microsoft.com/office/powerpoint/2010/main" val="353271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62672D-4BBC-98CD-F05E-E1F06C28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37A5B8E4-719D-CA4F-CA75-28D0D8CDA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34" y="177896"/>
            <a:ext cx="11785227" cy="6608225"/>
          </a:xfrm>
        </p:spPr>
      </p:pic>
    </p:spTree>
    <p:extLst>
      <p:ext uri="{BB962C8B-B14F-4D97-AF65-F5344CB8AC3E}">
        <p14:creationId xmlns:p14="http://schemas.microsoft.com/office/powerpoint/2010/main" val="21309833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305</Words>
  <Application>Microsoft Macintosh PowerPoint</Application>
  <PresentationFormat>Widescreen</PresentationFormat>
  <Paragraphs>48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Arial</vt:lpstr>
      <vt:lpstr>arial, sans-serif</vt:lpstr>
      <vt:lpstr>Google Sans</vt:lpstr>
      <vt:lpstr>Tema di Office</vt:lpstr>
      <vt:lpstr>Simple Light</vt:lpstr>
      <vt:lpstr>Panel Discussion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Quali sono le potenzialità e maggiori sfide osservative e teoriche nella multi-probe cosmology?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Panel Discussion</dc:title>
  <dc:creator>Marica Branchesi</dc:creator>
  <cp:lastModifiedBy>Marica Branchesi</cp:lastModifiedBy>
  <cp:revision>4</cp:revision>
  <dcterms:created xsi:type="dcterms:W3CDTF">2024-02-22T17:26:31Z</dcterms:created>
  <dcterms:modified xsi:type="dcterms:W3CDTF">2024-02-23T09:04:09Z</dcterms:modified>
</cp:coreProperties>
</file>