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sldIdLst>
    <p:sldId id="256" r:id="rId3"/>
    <p:sldId id="257" r:id="rId4"/>
    <p:sldId id="263" r:id="rId5"/>
    <p:sldId id="264" r:id="rId6"/>
    <p:sldId id="262" r:id="rId7"/>
    <p:sldId id="1485" r:id="rId8"/>
    <p:sldId id="1486" r:id="rId9"/>
    <p:sldId id="1487" r:id="rId10"/>
    <p:sldId id="261" r:id="rId11"/>
    <p:sldId id="1488" r:id="rId12"/>
    <p:sldId id="1489" r:id="rId13"/>
    <p:sldId id="1490" r:id="rId14"/>
    <p:sldId id="1491" r:id="rId15"/>
    <p:sldId id="1530" r:id="rId16"/>
    <p:sldId id="1534" r:id="rId17"/>
    <p:sldId id="1116" r:id="rId18"/>
    <p:sldId id="1492" r:id="rId19"/>
    <p:sldId id="1531" r:id="rId20"/>
    <p:sldId id="1533" r:id="rId21"/>
    <p:sldId id="258" r:id="rId22"/>
    <p:sldId id="1535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136"/>
    <a:srgbClr val="FFC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245"/>
    <p:restoredTop sz="94619"/>
  </p:normalViewPr>
  <p:slideViewPr>
    <p:cSldViewPr snapToGrid="0">
      <p:cViewPr>
        <p:scale>
          <a:sx n="96" d="100"/>
          <a:sy n="96" d="100"/>
        </p:scale>
        <p:origin x="136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2T14:11:35.222"/>
    </inkml:context>
    <inkml:brush xml:id="br0">
      <inkml:brushProperty name="width" value="0.035" units="cm"/>
      <inkml:brushProperty name="height" value="0.035" units="cm"/>
      <inkml:brushProperty name="color" value="#66CC00"/>
    </inkml:brush>
  </inkml:definitions>
  <inkml:trace contextRef="#ctx0" brushRef="#br0">1 1 24575,'0'0'0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A7906-4173-B343-A11C-564E2F1EF3DD}" type="datetimeFigureOut">
              <a:rPr lang="it-IT" smtClean="0"/>
              <a:t>22/02/24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DAE19-E8A8-B545-AC21-A948FC8492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8837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A7906-4173-B343-A11C-564E2F1EF3DD}" type="datetimeFigureOut">
              <a:rPr lang="it-IT" smtClean="0"/>
              <a:t>22/02/24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DAE19-E8A8-B545-AC21-A948FC8492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8883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A7906-4173-B343-A11C-564E2F1EF3DD}" type="datetimeFigureOut">
              <a:rPr lang="it-IT" smtClean="0"/>
              <a:t>22/02/24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DAE19-E8A8-B545-AC21-A948FC8492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67872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EE00C-E89F-D047-B67B-0638E8CB19E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/>
              <a:t>2/22/24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C3399-C3FB-F049-97F8-9644DA82F6C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863896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EE00C-E89F-D047-B67B-0638E8CB19E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/>
              <a:t>2/22/24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C3399-C3FB-F049-97F8-9644DA82F6C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606526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EE00C-E89F-D047-B67B-0638E8CB19E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/>
              <a:t>2/22/24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C3399-C3FB-F049-97F8-9644DA82F6C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281238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EE00C-E89F-D047-B67B-0638E8CB19E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/>
              <a:t>2/22/24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C3399-C3FB-F049-97F8-9644DA82F6C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069834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EE00C-E89F-D047-B67B-0638E8CB19E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/>
              <a:t>2/22/24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C3399-C3FB-F049-97F8-9644DA82F6C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07164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EE00C-E89F-D047-B67B-0638E8CB19E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/>
              <a:t>2/22/24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C3399-C3FB-F049-97F8-9644DA82F6C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366535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EE00C-E89F-D047-B67B-0638E8CB19E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/>
              <a:t>2/22/24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C3399-C3FB-F049-97F8-9644DA82F6C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970644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EE00C-E89F-D047-B67B-0638E8CB19E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/>
              <a:t>2/22/24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C3399-C3FB-F049-97F8-9644DA82F6C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78664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A7906-4173-B343-A11C-564E2F1EF3DD}" type="datetimeFigureOut">
              <a:rPr lang="it-IT" smtClean="0"/>
              <a:t>22/02/24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DAE19-E8A8-B545-AC21-A948FC8492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25477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EE00C-E89F-D047-B67B-0638E8CB19E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/>
              <a:t>2/22/24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C3399-C3FB-F049-97F8-9644DA82F6C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250064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EE00C-E89F-D047-B67B-0638E8CB19E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/>
              <a:t>2/22/24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C3399-C3FB-F049-97F8-9644DA82F6C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745887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EE00C-E89F-D047-B67B-0638E8CB19E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/>
              <a:t>2/22/24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C3399-C3FB-F049-97F8-9644DA82F6C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25033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A7906-4173-B343-A11C-564E2F1EF3DD}" type="datetimeFigureOut">
              <a:rPr lang="it-IT" smtClean="0"/>
              <a:t>22/02/24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DAE19-E8A8-B545-AC21-A948FC8492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4678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A7906-4173-B343-A11C-564E2F1EF3DD}" type="datetimeFigureOut">
              <a:rPr lang="it-IT" smtClean="0"/>
              <a:t>22/02/24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DAE19-E8A8-B545-AC21-A948FC8492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7274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A7906-4173-B343-A11C-564E2F1EF3DD}" type="datetimeFigureOut">
              <a:rPr lang="it-IT" smtClean="0"/>
              <a:t>22/02/24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DAE19-E8A8-B545-AC21-A948FC8492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8629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A7906-4173-B343-A11C-564E2F1EF3DD}" type="datetimeFigureOut">
              <a:rPr lang="it-IT" smtClean="0"/>
              <a:t>22/02/24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DAE19-E8A8-B545-AC21-A948FC8492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4877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A7906-4173-B343-A11C-564E2F1EF3DD}" type="datetimeFigureOut">
              <a:rPr lang="it-IT" smtClean="0"/>
              <a:t>22/02/24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DAE19-E8A8-B545-AC21-A948FC8492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3141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A7906-4173-B343-A11C-564E2F1EF3DD}" type="datetimeFigureOut">
              <a:rPr lang="it-IT" smtClean="0"/>
              <a:t>22/02/24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DAE19-E8A8-B545-AC21-A948FC8492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1164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A7906-4173-B343-A11C-564E2F1EF3DD}" type="datetimeFigureOut">
              <a:rPr lang="it-IT" smtClean="0"/>
              <a:t>22/02/24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DAE19-E8A8-B545-AC21-A948FC8492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3842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62A7906-4173-B343-A11C-564E2F1EF3DD}" type="datetimeFigureOut">
              <a:rPr lang="it-IT" smtClean="0"/>
              <a:t>22/02/24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49DAE19-E8A8-B545-AC21-A948FC8492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9370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EE00C-E89F-D047-B67B-0638E8CB19E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  <a:sym typeface="Arial"/>
              </a:rPr>
              <a:pPr/>
              <a:t>2/22/24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Times New Roman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2C3399-C3FB-F049-97F8-9644DA82F6C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/>
                <a:sym typeface="Arial"/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2679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06FCE67-39A6-259D-0A76-ECB0C2442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367" y="4694869"/>
            <a:ext cx="3716633" cy="208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 descr="Immagine che contiene testo, schermata, Marchio, logo&#10;&#10;Descrizione generata automaticamente">
            <a:extLst>
              <a:ext uri="{FF2B5EF4-FFF2-40B4-BE49-F238E27FC236}">
                <a16:creationId xmlns:a16="http://schemas.microsoft.com/office/drawing/2014/main" id="{09CFD8E8-47B8-90BA-23CB-578093586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76" y="4694869"/>
            <a:ext cx="5647765" cy="208867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89CE0A7-E55C-4319-CDE7-99C1C5221AF4}"/>
              </a:ext>
            </a:extLst>
          </p:cNvPr>
          <p:cNvSpPr txBox="1"/>
          <p:nvPr/>
        </p:nvSpPr>
        <p:spPr>
          <a:xfrm>
            <a:off x="1264880" y="1062075"/>
            <a:ext cx="712374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ET </a:t>
            </a:r>
            <a:r>
              <a:rPr lang="it-IT" sz="3600" b="1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Observational</a:t>
            </a:r>
            <a:r>
              <a:rPr lang="it-IT" sz="36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Science Board</a:t>
            </a:r>
          </a:p>
          <a:p>
            <a:pPr algn="ctr"/>
            <a:endParaRPr lang="it-IT" sz="2000" dirty="0"/>
          </a:p>
          <a:p>
            <a:pPr algn="ctr"/>
            <a:endParaRPr lang="it-IT" sz="2000" dirty="0"/>
          </a:p>
          <a:p>
            <a:pPr algn="ctr"/>
            <a:r>
              <a:rPr lang="it-IT" sz="2400" dirty="0"/>
              <a:t>Marica </a:t>
            </a:r>
            <a:r>
              <a:rPr lang="it-IT" sz="2400" dirty="0" err="1"/>
              <a:t>Branchesi</a:t>
            </a:r>
            <a:r>
              <a:rPr lang="it-IT" sz="2400" dirty="0"/>
              <a:t> 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95A65CE-5FEF-D53E-6D58-261729E76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106" y="2075823"/>
            <a:ext cx="882128" cy="88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38FBD1D5-7CE0-5FBD-A7B6-0816E0154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729" y="2075823"/>
            <a:ext cx="1405328" cy="777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>
            <a:extLst>
              <a:ext uri="{FF2B5EF4-FFF2-40B4-BE49-F238E27FC236}">
                <a16:creationId xmlns:a16="http://schemas.microsoft.com/office/drawing/2014/main" id="{182354C5-EFAC-3100-F3B9-F3D22821F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942" y="2385391"/>
            <a:ext cx="2912609" cy="1524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magine 10" descr="Immagine che contiene Carattere, Elementi grafici, logo, bianco&#10;&#10;Descrizione generata automaticamente">
            <a:extLst>
              <a:ext uri="{FF2B5EF4-FFF2-40B4-BE49-F238E27FC236}">
                <a16:creationId xmlns:a16="http://schemas.microsoft.com/office/drawing/2014/main" id="{B9FD6F36-3F12-F175-017F-B1EF928091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3268" y="2792626"/>
            <a:ext cx="784145" cy="663507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41091F2-3E01-62BC-688A-750FC7797FB1}"/>
              </a:ext>
            </a:extLst>
          </p:cNvPr>
          <p:cNvSpPr txBox="1"/>
          <p:nvPr/>
        </p:nvSpPr>
        <p:spPr>
          <a:xfrm>
            <a:off x="2286000" y="385811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/>
              <a:t>(Assisi, 23 Febbraio 2024)</a:t>
            </a:r>
          </a:p>
        </p:txBody>
      </p:sp>
    </p:spTree>
    <p:extLst>
      <p:ext uri="{BB962C8B-B14F-4D97-AF65-F5344CB8AC3E}">
        <p14:creationId xmlns:p14="http://schemas.microsoft.com/office/powerpoint/2010/main" val="4986726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23-11-14 alle 00.12.07.png">
            <a:extLst>
              <a:ext uri="{FF2B5EF4-FFF2-40B4-BE49-F238E27FC236}">
                <a16:creationId xmlns:a16="http://schemas.microsoft.com/office/drawing/2014/main" id="{CB2E9ADC-A275-FADA-EC7D-85BC87D66B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259" y="1935417"/>
            <a:ext cx="4118370" cy="2593781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9C10021C-D96E-DB83-2103-452B300F1CA4}"/>
              </a:ext>
            </a:extLst>
          </p:cNvPr>
          <p:cNvSpPr/>
          <p:nvPr/>
        </p:nvSpPr>
        <p:spPr>
          <a:xfrm>
            <a:off x="422763" y="443698"/>
            <a:ext cx="349005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3000" b="1" dirty="0">
                <a:solidFill>
                  <a:srgbClr val="AF7B51"/>
                </a:solidFill>
                <a:latin typeface="Nunito"/>
                <a:ea typeface="Nunito"/>
                <a:cs typeface="Nunito"/>
                <a:sym typeface="Nunito"/>
              </a:rPr>
              <a:t>A</a:t>
            </a:r>
            <a:r>
              <a:rPr lang="it-IT" sz="3000" b="1" dirty="0">
                <a:solidFill>
                  <a:srgbClr val="AF7B5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it-IT" sz="3000" b="1" dirty="0" err="1">
                <a:solidFill>
                  <a:srgbClr val="AF7B51"/>
                </a:solidFill>
                <a:latin typeface="Nunito"/>
                <a:ea typeface="Nunito"/>
                <a:cs typeface="Nunito"/>
                <a:sym typeface="Nunito"/>
              </a:rPr>
              <a:t>few</a:t>
            </a:r>
            <a:r>
              <a:rPr lang="it-IT" sz="3000" b="1" dirty="0">
                <a:solidFill>
                  <a:srgbClr val="AF7B51"/>
                </a:solidFill>
                <a:latin typeface="Nunito"/>
                <a:ea typeface="Nunito"/>
                <a:cs typeface="Nunito"/>
                <a:sym typeface="Nunito"/>
              </a:rPr>
              <a:t> ET </a:t>
            </a:r>
            <a:r>
              <a:rPr lang="it-IT" sz="3000" b="1" dirty="0" err="1">
                <a:solidFill>
                  <a:srgbClr val="AF7B51"/>
                </a:solidFill>
                <a:latin typeface="Nunito"/>
                <a:ea typeface="Nunito"/>
                <a:cs typeface="Nunito"/>
                <a:sym typeface="Nunito"/>
              </a:rPr>
              <a:t>numbers</a:t>
            </a:r>
            <a:endParaRPr lang="it-IT" b="1" dirty="0"/>
          </a:p>
        </p:txBody>
      </p:sp>
      <p:pic>
        <p:nvPicPr>
          <p:cNvPr id="4" name="Immagine 3" descr="Schermata 2023-11-14 alle 00.11.25.png">
            <a:extLst>
              <a:ext uri="{FF2B5EF4-FFF2-40B4-BE49-F238E27FC236}">
                <a16:creationId xmlns:a16="http://schemas.microsoft.com/office/drawing/2014/main" id="{9F968BB7-79AE-6FA1-EB4B-F706C7399B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32" y="1914074"/>
            <a:ext cx="4192051" cy="255040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5A10188-C213-B00A-DA57-045627FEA6E2}"/>
              </a:ext>
            </a:extLst>
          </p:cNvPr>
          <p:cNvSpPr txBox="1"/>
          <p:nvPr/>
        </p:nvSpPr>
        <p:spPr>
          <a:xfrm>
            <a:off x="3639457" y="2191525"/>
            <a:ext cx="672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BNS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E8AEA81-6909-B033-7702-17A11C969385}"/>
              </a:ext>
            </a:extLst>
          </p:cNvPr>
          <p:cNvSpPr txBox="1"/>
          <p:nvPr/>
        </p:nvSpPr>
        <p:spPr>
          <a:xfrm>
            <a:off x="7815537" y="2151844"/>
            <a:ext cx="672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BBH</a:t>
            </a:r>
          </a:p>
        </p:txBody>
      </p:sp>
      <p:pic>
        <p:nvPicPr>
          <p:cNvPr id="7" name="Immagine 6" descr="Schermata 2023-11-14 alle 00.11.38.png">
            <a:extLst>
              <a:ext uri="{FF2B5EF4-FFF2-40B4-BE49-F238E27FC236}">
                <a16:creationId xmlns:a16="http://schemas.microsoft.com/office/drawing/2014/main" id="{62F5552A-2F3A-C2E9-4AF2-386853F7DF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836" y="1567194"/>
            <a:ext cx="4412496" cy="445582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B742F62A-C0BD-0D53-0F22-65C01EE2F29F}"/>
              </a:ext>
            </a:extLst>
          </p:cNvPr>
          <p:cNvSpPr txBox="1"/>
          <p:nvPr/>
        </p:nvSpPr>
        <p:spPr>
          <a:xfrm>
            <a:off x="836235" y="5024583"/>
            <a:ext cx="3252781" cy="656590"/>
          </a:xfrm>
          <a:prstGeom prst="rect">
            <a:avLst/>
          </a:prstGeom>
          <a:noFill/>
          <a:ln w="12700" cap="flat">
            <a:solidFill>
              <a:srgbClr val="00009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it-IT" sz="1800" dirty="0">
                <a:solidFill>
                  <a:schemeClr val="accent6">
                    <a:lumMod val="50000"/>
                  </a:schemeClr>
                </a:solidFill>
                <a:latin typeface="Arial"/>
                <a:ea typeface="Helvetica Light"/>
                <a:cs typeface="Arial"/>
                <a:sym typeface="Helvetica Light"/>
              </a:rPr>
              <a:t>10</a:t>
            </a:r>
            <a:r>
              <a:rPr lang="it-IT" sz="1800" baseline="30000" dirty="0">
                <a:solidFill>
                  <a:schemeClr val="accent6">
                    <a:lumMod val="50000"/>
                  </a:schemeClr>
                </a:solidFill>
                <a:ea typeface="Helvetica Light"/>
                <a:sym typeface="Helvetica Light"/>
              </a:rPr>
              <a:t>5</a:t>
            </a:r>
            <a:r>
              <a:rPr lang="it-IT" sz="1800" baseline="30000" dirty="0">
                <a:solidFill>
                  <a:schemeClr val="accent6">
                    <a:lumMod val="50000"/>
                  </a:schemeClr>
                </a:solidFill>
                <a:latin typeface="Arial"/>
                <a:ea typeface="Helvetica Light"/>
                <a:cs typeface="Arial"/>
                <a:sym typeface="Helvetica Light"/>
              </a:rPr>
              <a:t> </a:t>
            </a:r>
            <a:r>
              <a:rPr lang="it-IT" sz="1800" dirty="0">
                <a:solidFill>
                  <a:schemeClr val="accent6">
                    <a:lumMod val="50000"/>
                  </a:schemeClr>
                </a:solidFill>
                <a:latin typeface="Arial"/>
                <a:ea typeface="Helvetica Light"/>
                <a:cs typeface="Arial"/>
                <a:sym typeface="Helvetica Light"/>
              </a:rPr>
              <a:t>BNS </a:t>
            </a:r>
            <a:r>
              <a:rPr lang="it-IT" sz="1800" dirty="0" err="1">
                <a:solidFill>
                  <a:schemeClr val="accent6">
                    <a:lumMod val="50000"/>
                  </a:schemeClr>
                </a:solidFill>
                <a:ea typeface="Helvetica Light"/>
                <a:sym typeface="Helvetica Light"/>
              </a:rPr>
              <a:t>alerts</a:t>
            </a:r>
            <a:r>
              <a:rPr lang="it-IT" sz="1800" dirty="0">
                <a:solidFill>
                  <a:schemeClr val="accent6">
                    <a:lumMod val="50000"/>
                  </a:schemeClr>
                </a:solidFill>
                <a:latin typeface="Arial"/>
                <a:ea typeface="Helvetica Light"/>
                <a:cs typeface="Arial"/>
                <a:sym typeface="Helvetica Light"/>
              </a:rPr>
              <a:t> per </a:t>
            </a:r>
            <a:r>
              <a:rPr lang="it-IT" sz="1800" dirty="0" err="1">
                <a:solidFill>
                  <a:schemeClr val="accent6">
                    <a:lumMod val="50000"/>
                  </a:schemeClr>
                </a:solidFill>
                <a:latin typeface="Arial"/>
                <a:ea typeface="Helvetica Light"/>
                <a:cs typeface="Arial"/>
                <a:sym typeface="Helvetica Light"/>
              </a:rPr>
              <a:t>year</a:t>
            </a:r>
            <a:endParaRPr lang="it-IT" sz="1800" dirty="0">
              <a:solidFill>
                <a:schemeClr val="accent6">
                  <a:lumMod val="50000"/>
                </a:schemeClr>
              </a:solidFill>
              <a:latin typeface="Arial"/>
              <a:ea typeface="Helvetica Light"/>
              <a:cs typeface="Arial"/>
              <a:sym typeface="Helvetica Light"/>
            </a:endParaRPr>
          </a:p>
          <a:p>
            <a:pPr algn="ctr" defTabSz="584200" hangingPunct="0"/>
            <a:r>
              <a:rPr lang="it-IT" sz="1800" dirty="0">
                <a:solidFill>
                  <a:schemeClr val="accent6">
                    <a:lumMod val="50000"/>
                  </a:schemeClr>
                </a:solidFill>
                <a:latin typeface="Arial"/>
                <a:ea typeface="Helvetica Light"/>
                <a:cs typeface="Arial"/>
                <a:sym typeface="Helvetica Light"/>
              </a:rPr>
              <a:t>10</a:t>
            </a:r>
            <a:r>
              <a:rPr lang="it-IT" sz="1800" baseline="30000" dirty="0">
                <a:solidFill>
                  <a:schemeClr val="accent6">
                    <a:lumMod val="50000"/>
                  </a:schemeClr>
                </a:solidFill>
                <a:latin typeface="Arial"/>
                <a:ea typeface="Helvetica Light"/>
                <a:cs typeface="Arial"/>
                <a:sym typeface="Helvetica Light"/>
              </a:rPr>
              <a:t>5 </a:t>
            </a:r>
            <a:r>
              <a:rPr lang="it-IT" sz="1800" dirty="0">
                <a:solidFill>
                  <a:schemeClr val="accent6">
                    <a:lumMod val="50000"/>
                  </a:schemeClr>
                </a:solidFill>
                <a:latin typeface="Arial"/>
                <a:ea typeface="Helvetica Light"/>
                <a:cs typeface="Arial"/>
                <a:sym typeface="Helvetica Light"/>
              </a:rPr>
              <a:t>BBH </a:t>
            </a:r>
            <a:r>
              <a:rPr lang="it-IT" sz="1800" dirty="0" err="1">
                <a:solidFill>
                  <a:schemeClr val="accent6">
                    <a:lumMod val="50000"/>
                  </a:schemeClr>
                </a:solidFill>
                <a:ea typeface="Helvetica Light"/>
                <a:sym typeface="Helvetica Light"/>
              </a:rPr>
              <a:t>alerts</a:t>
            </a:r>
            <a:r>
              <a:rPr lang="it-IT" sz="1800" dirty="0">
                <a:solidFill>
                  <a:schemeClr val="accent6">
                    <a:lumMod val="50000"/>
                  </a:schemeClr>
                </a:solidFill>
                <a:latin typeface="Arial"/>
                <a:ea typeface="Helvetica Light"/>
                <a:cs typeface="Arial"/>
                <a:sym typeface="Helvetica Light"/>
              </a:rPr>
              <a:t> per </a:t>
            </a:r>
            <a:r>
              <a:rPr lang="it-IT" sz="1800" dirty="0" err="1">
                <a:solidFill>
                  <a:schemeClr val="accent6">
                    <a:lumMod val="50000"/>
                  </a:schemeClr>
                </a:solidFill>
                <a:latin typeface="Arial"/>
                <a:ea typeface="Helvetica Light"/>
                <a:cs typeface="Arial"/>
                <a:sym typeface="Helvetica Light"/>
              </a:rPr>
              <a:t>year</a:t>
            </a:r>
            <a:endParaRPr lang="it-IT" sz="1800" dirty="0">
              <a:solidFill>
                <a:schemeClr val="accent6">
                  <a:lumMod val="50000"/>
                </a:schemeClr>
              </a:solidFill>
              <a:latin typeface="Arial"/>
              <a:ea typeface="Helvetica Light"/>
              <a:cs typeface="Arial"/>
              <a:sym typeface="Helvetica Light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AFA917E-9FF2-30E3-B824-03DD268040BF}"/>
              </a:ext>
            </a:extLst>
          </p:cNvPr>
          <p:cNvSpPr txBox="1"/>
          <p:nvPr/>
        </p:nvSpPr>
        <p:spPr>
          <a:xfrm>
            <a:off x="683064" y="4411127"/>
            <a:ext cx="31271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Branchesi, Maggiore et al. 2023, JCAP</a:t>
            </a:r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6B60F0FD-FD57-CE8A-2C97-F2CAB2B23F26}"/>
              </a:ext>
            </a:extLst>
          </p:cNvPr>
          <p:cNvCxnSpPr/>
          <p:nvPr/>
        </p:nvCxnSpPr>
        <p:spPr>
          <a:xfrm>
            <a:off x="4238436" y="5301100"/>
            <a:ext cx="736430" cy="10671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ttangolo 10">
            <a:extLst>
              <a:ext uri="{FF2B5EF4-FFF2-40B4-BE49-F238E27FC236}">
                <a16:creationId xmlns:a16="http://schemas.microsoft.com/office/drawing/2014/main" id="{6133D413-AE4E-E516-F062-5E4478650D53}"/>
              </a:ext>
            </a:extLst>
          </p:cNvPr>
          <p:cNvSpPr/>
          <p:nvPr/>
        </p:nvSpPr>
        <p:spPr>
          <a:xfrm>
            <a:off x="5112440" y="5022163"/>
            <a:ext cx="30843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1800" dirty="0">
                <a:solidFill>
                  <a:srgbClr val="AF7B51"/>
                </a:solidFill>
                <a:latin typeface="Nunito"/>
                <a:ea typeface="Nunito"/>
                <a:cs typeface="Nunito"/>
                <a:sym typeface="Nunito"/>
              </a:rPr>
              <a:t>A</a:t>
            </a:r>
            <a:r>
              <a:rPr lang="it-IT" sz="1800" dirty="0">
                <a:solidFill>
                  <a:srgbClr val="AF7B5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it-IT" sz="1800" dirty="0" err="1">
                <a:solidFill>
                  <a:srgbClr val="AF7B51"/>
                </a:solidFill>
                <a:latin typeface="Nunito"/>
                <a:ea typeface="Nunito"/>
                <a:cs typeface="Nunito"/>
                <a:sym typeface="Nunito"/>
              </a:rPr>
              <a:t>few</a:t>
            </a:r>
            <a:r>
              <a:rPr lang="it-IT" sz="1800" dirty="0">
                <a:solidFill>
                  <a:srgbClr val="AF7B5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it-IT" sz="1800" dirty="0" err="1">
                <a:solidFill>
                  <a:srgbClr val="AF7B51"/>
                </a:solidFill>
                <a:latin typeface="Nunito"/>
                <a:ea typeface="Nunito"/>
                <a:cs typeface="Nunito"/>
                <a:sym typeface="Nunito"/>
              </a:rPr>
              <a:t>tens</a:t>
            </a:r>
            <a:r>
              <a:rPr lang="it-IT" sz="1800" dirty="0">
                <a:solidFill>
                  <a:srgbClr val="AF7B51"/>
                </a:solidFill>
                <a:latin typeface="Nunito"/>
                <a:ea typeface="Nunito"/>
                <a:cs typeface="Nunito"/>
                <a:sym typeface="Nunito"/>
              </a:rPr>
              <a:t> of </a:t>
            </a:r>
            <a:r>
              <a:rPr lang="it-IT" sz="1800" dirty="0" err="1">
                <a:solidFill>
                  <a:srgbClr val="AF7B51"/>
                </a:solidFill>
                <a:latin typeface="Nunito"/>
                <a:ea typeface="Nunito"/>
                <a:cs typeface="Nunito"/>
                <a:sym typeface="Nunito"/>
              </a:rPr>
              <a:t>alerts</a:t>
            </a:r>
            <a:r>
              <a:rPr lang="it-IT" sz="1800" dirty="0">
                <a:solidFill>
                  <a:srgbClr val="AF7B51"/>
                </a:solidFill>
                <a:latin typeface="Nunito"/>
                <a:ea typeface="Nunito"/>
                <a:cs typeface="Nunito"/>
                <a:sym typeface="Nunito"/>
              </a:rPr>
              <a:t> per hour</a:t>
            </a:r>
          </a:p>
          <a:p>
            <a:r>
              <a:rPr lang="it-IT" sz="1800" dirty="0" err="1">
                <a:solidFill>
                  <a:srgbClr val="AF7B51"/>
                </a:solidFill>
                <a:latin typeface="Nunito"/>
                <a:ea typeface="Nunito"/>
                <a:cs typeface="Nunito"/>
                <a:sym typeface="Nunito"/>
              </a:rPr>
              <a:t>Overlapping</a:t>
            </a:r>
            <a:r>
              <a:rPr lang="it-IT" sz="1800" dirty="0">
                <a:solidFill>
                  <a:srgbClr val="AF7B5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it-IT" sz="1800" dirty="0" err="1">
                <a:solidFill>
                  <a:srgbClr val="AF7B51"/>
                </a:solidFill>
                <a:latin typeface="Nunito"/>
                <a:ea typeface="Nunito"/>
                <a:cs typeface="Nunito"/>
                <a:sym typeface="Nunito"/>
              </a:rPr>
              <a:t>signals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22610421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23-11-14 alle 00.33.18.png">
            <a:extLst>
              <a:ext uri="{FF2B5EF4-FFF2-40B4-BE49-F238E27FC236}">
                <a16:creationId xmlns:a16="http://schemas.microsoft.com/office/drawing/2014/main" id="{D865055C-9DA4-BE5B-082F-646074A832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224" y="1584593"/>
            <a:ext cx="3038067" cy="1945560"/>
          </a:xfrm>
          <a:prstGeom prst="rect">
            <a:avLst/>
          </a:prstGeom>
        </p:spPr>
      </p:pic>
      <p:pic>
        <p:nvPicPr>
          <p:cNvPr id="3" name="Immagine 2" descr="Schermata 2023-11-14 alle 00.33.05.png">
            <a:extLst>
              <a:ext uri="{FF2B5EF4-FFF2-40B4-BE49-F238E27FC236}">
                <a16:creationId xmlns:a16="http://schemas.microsoft.com/office/drawing/2014/main" id="{2B6B9C4C-687C-36D0-6158-5B170DC498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831" y="1594285"/>
            <a:ext cx="3088519" cy="2003771"/>
          </a:xfrm>
          <a:prstGeom prst="rect">
            <a:avLst/>
          </a:prstGeom>
        </p:spPr>
      </p:pic>
      <p:pic>
        <p:nvPicPr>
          <p:cNvPr id="4" name="Immagine 3" descr="Schermata 2023-11-14 alle 00.32.49.png">
            <a:extLst>
              <a:ext uri="{FF2B5EF4-FFF2-40B4-BE49-F238E27FC236}">
                <a16:creationId xmlns:a16="http://schemas.microsoft.com/office/drawing/2014/main" id="{7BA3A055-DCEA-016F-9060-38E8AF1695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53" y="1588189"/>
            <a:ext cx="2931267" cy="1941964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C92C71E2-4695-3DAF-C6E5-3B83B00B6940}"/>
              </a:ext>
            </a:extLst>
          </p:cNvPr>
          <p:cNvSpPr/>
          <p:nvPr/>
        </p:nvSpPr>
        <p:spPr>
          <a:xfrm>
            <a:off x="389953" y="687556"/>
            <a:ext cx="24737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 err="1">
                <a:solidFill>
                  <a:srgbClr val="AF7B51"/>
                </a:solidFill>
                <a:latin typeface="Nunito"/>
                <a:ea typeface="Nunito"/>
                <a:cs typeface="Nunito"/>
                <a:sym typeface="Nunito"/>
              </a:rPr>
              <a:t>Sky-localization</a:t>
            </a:r>
            <a:endParaRPr lang="it-IT" sz="2400" b="1" dirty="0">
              <a:solidFill>
                <a:scrgbClr r="0" g="0" b="0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54C74D2-F9F9-46DF-1226-50BC35A2EBCE}"/>
              </a:ext>
            </a:extLst>
          </p:cNvPr>
          <p:cNvSpPr txBox="1"/>
          <p:nvPr/>
        </p:nvSpPr>
        <p:spPr>
          <a:xfrm>
            <a:off x="477587" y="4014327"/>
            <a:ext cx="8121600" cy="841256"/>
          </a:xfrm>
          <a:prstGeom prst="rect">
            <a:avLst/>
          </a:prstGeom>
          <a:noFill/>
          <a:ln w="28575" cap="flat" cmpd="sng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indent="-342900" defTabSz="584200" hangingPunct="0">
              <a:buFont typeface="Arial"/>
              <a:buChar char="•"/>
            </a:pPr>
            <a:r>
              <a:rPr lang="it-IT" sz="1600" dirty="0">
                <a:solidFill>
                  <a:srgbClr val="061B80"/>
                </a:solidFill>
                <a:latin typeface="Arial"/>
                <a:cs typeface="Arial"/>
                <a:sym typeface="Helvetica Light"/>
              </a:rPr>
              <a:t>ET:          O(</a:t>
            </a:r>
            <a:r>
              <a:rPr kumimoji="0" lang="it-IT" sz="1600" b="0" i="0" u="none" strike="noStrike" cap="none" spc="0" normalizeH="0" baseline="0" dirty="0">
                <a:ln>
                  <a:noFill/>
                </a:ln>
                <a:solidFill>
                  <a:srgbClr val="061B80"/>
                </a:solidFill>
                <a:effectLst/>
                <a:uFillTx/>
                <a:latin typeface="Arial"/>
                <a:cs typeface="Arial"/>
                <a:sym typeface="Helvetica Light"/>
              </a:rPr>
              <a:t>100) </a:t>
            </a:r>
            <a:r>
              <a:rPr kumimoji="0" lang="it-IT" sz="1600" b="0" i="0" u="none" strike="noStrike" cap="none" spc="0" normalizeH="0" baseline="0" dirty="0" err="1">
                <a:ln>
                  <a:noFill/>
                </a:ln>
                <a:solidFill>
                  <a:srgbClr val="061B80"/>
                </a:solidFill>
                <a:effectLst/>
                <a:uFillTx/>
                <a:latin typeface="Arial"/>
                <a:cs typeface="Arial"/>
                <a:sym typeface="Helvetica Light"/>
              </a:rPr>
              <a:t>detections</a:t>
            </a:r>
            <a:r>
              <a:rPr kumimoji="0" lang="it-IT" sz="1600" b="0" i="0" u="none" strike="noStrike" cap="none" spc="0" normalizeH="0" baseline="0" dirty="0">
                <a:ln>
                  <a:noFill/>
                </a:ln>
                <a:solidFill>
                  <a:srgbClr val="061B80"/>
                </a:solidFill>
                <a:effectLst/>
                <a:uFillTx/>
                <a:latin typeface="Arial"/>
                <a:cs typeface="Arial"/>
                <a:sym typeface="Helvetica Light"/>
              </a:rPr>
              <a:t> </a:t>
            </a:r>
            <a:r>
              <a:rPr lang="it-IT" sz="1600" dirty="0">
                <a:solidFill>
                  <a:srgbClr val="061B80"/>
                </a:solidFill>
                <a:latin typeface="Arial"/>
                <a:cs typeface="Arial"/>
                <a:sym typeface="Helvetica Light"/>
              </a:rPr>
              <a:t>per </a:t>
            </a:r>
            <a:r>
              <a:rPr lang="it-IT" sz="1600" dirty="0" err="1">
                <a:solidFill>
                  <a:srgbClr val="061B80"/>
                </a:solidFill>
                <a:latin typeface="Arial"/>
                <a:cs typeface="Arial"/>
                <a:sym typeface="Helvetica Light"/>
              </a:rPr>
              <a:t>year</a:t>
            </a:r>
            <a:r>
              <a:rPr kumimoji="0" lang="it-IT" sz="1600" b="0" i="0" u="none" strike="noStrike" cap="none" spc="0" normalizeH="0" dirty="0">
                <a:ln>
                  <a:noFill/>
                </a:ln>
                <a:solidFill>
                  <a:srgbClr val="061B80"/>
                </a:solidFill>
                <a:effectLst/>
                <a:uFillTx/>
                <a:latin typeface="Arial"/>
                <a:cs typeface="Arial"/>
                <a:sym typeface="Helvetica Light"/>
              </a:rPr>
              <a:t> with </a:t>
            </a:r>
            <a:r>
              <a:rPr kumimoji="0" lang="it-IT" sz="1600" b="0" i="0" u="none" strike="noStrike" cap="none" spc="0" normalizeH="0" dirty="0" err="1">
                <a:ln>
                  <a:noFill/>
                </a:ln>
                <a:solidFill>
                  <a:srgbClr val="061B80"/>
                </a:solidFill>
                <a:effectLst/>
                <a:uFillTx/>
                <a:latin typeface="Arial"/>
                <a:cs typeface="Arial"/>
                <a:sym typeface="Helvetica Light"/>
              </a:rPr>
              <a:t>sky</a:t>
            </a:r>
            <a:r>
              <a:rPr lang="it-IT" sz="1600" dirty="0" err="1">
                <a:solidFill>
                  <a:srgbClr val="061B80"/>
                </a:solidFill>
                <a:latin typeface="Arial"/>
                <a:cs typeface="Arial"/>
                <a:sym typeface="Helvetica Light"/>
              </a:rPr>
              <a:t>-localization</a:t>
            </a:r>
            <a:r>
              <a:rPr lang="it-IT" sz="1600" dirty="0">
                <a:solidFill>
                  <a:srgbClr val="061B80"/>
                </a:solidFill>
                <a:latin typeface="Arial"/>
                <a:cs typeface="Arial"/>
                <a:sym typeface="Helvetica Light"/>
              </a:rPr>
              <a:t> (90% </a:t>
            </a:r>
            <a:r>
              <a:rPr lang="it-IT" sz="1600" dirty="0" err="1">
                <a:solidFill>
                  <a:srgbClr val="061B80"/>
                </a:solidFill>
                <a:latin typeface="Arial"/>
                <a:cs typeface="Arial"/>
                <a:sym typeface="Helvetica Light"/>
              </a:rPr>
              <a:t>c.r</a:t>
            </a:r>
            <a:r>
              <a:rPr lang="it-IT" sz="1600" dirty="0">
                <a:solidFill>
                  <a:srgbClr val="061B80"/>
                </a:solidFill>
                <a:latin typeface="Arial"/>
                <a:cs typeface="Arial"/>
                <a:sym typeface="Helvetica Light"/>
              </a:rPr>
              <a:t>.)   &lt; 100 </a:t>
            </a:r>
            <a:r>
              <a:rPr lang="it-IT" sz="1600" dirty="0" err="1">
                <a:solidFill>
                  <a:srgbClr val="061B80"/>
                </a:solidFill>
                <a:latin typeface="Arial"/>
                <a:cs typeface="Arial"/>
                <a:sym typeface="Helvetica Light"/>
              </a:rPr>
              <a:t>sq</a:t>
            </a:r>
            <a:r>
              <a:rPr lang="it-IT" sz="1600" dirty="0">
                <a:solidFill>
                  <a:srgbClr val="061B80"/>
                </a:solidFill>
                <a:latin typeface="Arial"/>
                <a:cs typeface="Arial"/>
                <a:sym typeface="Helvetica Light"/>
              </a:rPr>
              <a:t>. </a:t>
            </a:r>
            <a:r>
              <a:rPr lang="it-IT" sz="1600" dirty="0" err="1">
                <a:solidFill>
                  <a:srgbClr val="061B80"/>
                </a:solidFill>
                <a:latin typeface="Arial"/>
                <a:cs typeface="Arial"/>
                <a:sym typeface="Helvetica Light"/>
              </a:rPr>
              <a:t>deg</a:t>
            </a:r>
            <a:endParaRPr lang="it-IT" sz="1600" dirty="0">
              <a:solidFill>
                <a:srgbClr val="061B80"/>
              </a:solidFill>
              <a:latin typeface="Arial"/>
              <a:cs typeface="Arial"/>
              <a:sym typeface="Helvetica Light"/>
            </a:endParaRPr>
          </a:p>
          <a:p>
            <a:pPr marL="342900" indent="-342900" defTabSz="584200" hangingPunct="0">
              <a:buFont typeface="Arial"/>
              <a:buChar char="•"/>
            </a:pPr>
            <a:r>
              <a:rPr lang="it-IT" sz="1600" dirty="0">
                <a:solidFill>
                  <a:srgbClr val="061B80"/>
                </a:solidFill>
                <a:sym typeface="Helvetica Light"/>
              </a:rPr>
              <a:t>ET+CE:   O(1000) </a:t>
            </a:r>
            <a:r>
              <a:rPr lang="it-IT" sz="1600" dirty="0" err="1">
                <a:solidFill>
                  <a:srgbClr val="061B80"/>
                </a:solidFill>
                <a:sym typeface="Helvetica Light"/>
              </a:rPr>
              <a:t>detections</a:t>
            </a:r>
            <a:r>
              <a:rPr lang="it-IT" sz="1600" dirty="0">
                <a:solidFill>
                  <a:srgbClr val="061B80"/>
                </a:solidFill>
                <a:sym typeface="Helvetica Light"/>
              </a:rPr>
              <a:t> per </a:t>
            </a:r>
            <a:r>
              <a:rPr lang="it-IT" sz="1600" dirty="0" err="1">
                <a:solidFill>
                  <a:srgbClr val="061B80"/>
                </a:solidFill>
                <a:sym typeface="Helvetica Light"/>
              </a:rPr>
              <a:t>year</a:t>
            </a:r>
            <a:r>
              <a:rPr lang="it-IT" sz="1600" dirty="0">
                <a:solidFill>
                  <a:srgbClr val="061B80"/>
                </a:solidFill>
                <a:sym typeface="Helvetica Light"/>
              </a:rPr>
              <a:t> with </a:t>
            </a:r>
            <a:r>
              <a:rPr lang="it-IT" sz="1600" dirty="0" err="1">
                <a:solidFill>
                  <a:srgbClr val="061B80"/>
                </a:solidFill>
                <a:sym typeface="Helvetica Light"/>
              </a:rPr>
              <a:t>sky-localization</a:t>
            </a:r>
            <a:r>
              <a:rPr lang="it-IT" sz="1600" dirty="0">
                <a:solidFill>
                  <a:srgbClr val="061B80"/>
                </a:solidFill>
                <a:sym typeface="Helvetica Light"/>
              </a:rPr>
              <a:t> (90% </a:t>
            </a:r>
            <a:r>
              <a:rPr lang="it-IT" sz="1600" dirty="0" err="1">
                <a:solidFill>
                  <a:srgbClr val="061B80"/>
                </a:solidFill>
                <a:sym typeface="Helvetica Light"/>
              </a:rPr>
              <a:t>c.r</a:t>
            </a:r>
            <a:r>
              <a:rPr lang="it-IT" sz="1600" dirty="0">
                <a:solidFill>
                  <a:srgbClr val="061B80"/>
                </a:solidFill>
                <a:sym typeface="Helvetica Light"/>
              </a:rPr>
              <a:t>.)   &lt; 10 </a:t>
            </a:r>
            <a:r>
              <a:rPr lang="it-IT" sz="1600" dirty="0" err="1">
                <a:solidFill>
                  <a:srgbClr val="061B80"/>
                </a:solidFill>
                <a:sym typeface="Helvetica Light"/>
              </a:rPr>
              <a:t>sq</a:t>
            </a:r>
            <a:r>
              <a:rPr lang="it-IT" sz="1600" dirty="0">
                <a:solidFill>
                  <a:srgbClr val="061B80"/>
                </a:solidFill>
                <a:sym typeface="Helvetica Light"/>
              </a:rPr>
              <a:t>. </a:t>
            </a:r>
            <a:r>
              <a:rPr lang="it-IT" sz="1600" dirty="0" err="1">
                <a:solidFill>
                  <a:srgbClr val="061B80"/>
                </a:solidFill>
                <a:sym typeface="Helvetica Light"/>
              </a:rPr>
              <a:t>deg</a:t>
            </a:r>
            <a:endParaRPr lang="it-IT" sz="1600" dirty="0">
              <a:solidFill>
                <a:srgbClr val="061B80"/>
              </a:solidFill>
              <a:sym typeface="Helvetica Light"/>
            </a:endParaRPr>
          </a:p>
          <a:p>
            <a:pPr marL="342900" indent="-342900" defTabSz="584200" hangingPunct="0">
              <a:buFont typeface="Arial"/>
              <a:buChar char="•"/>
            </a:pPr>
            <a:r>
              <a:rPr lang="it-IT" sz="1600" dirty="0">
                <a:solidFill>
                  <a:srgbClr val="061B80"/>
                </a:solidFill>
                <a:sym typeface="Helvetica Light"/>
              </a:rPr>
              <a:t>ET+2CE: O(1000) </a:t>
            </a:r>
            <a:r>
              <a:rPr lang="it-IT" sz="1600" dirty="0" err="1">
                <a:solidFill>
                  <a:srgbClr val="061B80"/>
                </a:solidFill>
                <a:sym typeface="Helvetica Light"/>
              </a:rPr>
              <a:t>detections</a:t>
            </a:r>
            <a:r>
              <a:rPr lang="it-IT" sz="1600" dirty="0">
                <a:solidFill>
                  <a:srgbClr val="061B80"/>
                </a:solidFill>
                <a:sym typeface="Helvetica Light"/>
              </a:rPr>
              <a:t> per </a:t>
            </a:r>
            <a:r>
              <a:rPr lang="it-IT" sz="1600" dirty="0" err="1">
                <a:solidFill>
                  <a:srgbClr val="061B80"/>
                </a:solidFill>
                <a:sym typeface="Helvetica Light"/>
              </a:rPr>
              <a:t>year</a:t>
            </a:r>
            <a:r>
              <a:rPr lang="it-IT" sz="1600" dirty="0">
                <a:solidFill>
                  <a:srgbClr val="061B80"/>
                </a:solidFill>
                <a:sym typeface="Helvetica Light"/>
              </a:rPr>
              <a:t> with </a:t>
            </a:r>
            <a:r>
              <a:rPr lang="it-IT" sz="1600" dirty="0" err="1">
                <a:solidFill>
                  <a:srgbClr val="061B80"/>
                </a:solidFill>
                <a:sym typeface="Helvetica Light"/>
              </a:rPr>
              <a:t>sky-localization</a:t>
            </a:r>
            <a:r>
              <a:rPr lang="it-IT" sz="1600" dirty="0">
                <a:solidFill>
                  <a:srgbClr val="061B80"/>
                </a:solidFill>
                <a:sym typeface="Helvetica Light"/>
              </a:rPr>
              <a:t> (90% </a:t>
            </a:r>
            <a:r>
              <a:rPr lang="it-IT" sz="1600" dirty="0" err="1">
                <a:solidFill>
                  <a:srgbClr val="061B80"/>
                </a:solidFill>
                <a:sym typeface="Helvetica Light"/>
              </a:rPr>
              <a:t>c.r</a:t>
            </a:r>
            <a:r>
              <a:rPr lang="it-IT" sz="1600" dirty="0">
                <a:solidFill>
                  <a:srgbClr val="061B80"/>
                </a:solidFill>
                <a:sym typeface="Helvetica Light"/>
              </a:rPr>
              <a:t>.)    &lt; 1 </a:t>
            </a:r>
            <a:r>
              <a:rPr lang="it-IT" sz="1600" dirty="0" err="1">
                <a:solidFill>
                  <a:srgbClr val="061B80"/>
                </a:solidFill>
                <a:sym typeface="Helvetica Light"/>
              </a:rPr>
              <a:t>sq</a:t>
            </a:r>
            <a:r>
              <a:rPr lang="it-IT" sz="1600" dirty="0">
                <a:solidFill>
                  <a:srgbClr val="061B80"/>
                </a:solidFill>
                <a:sym typeface="Helvetica Light"/>
              </a:rPr>
              <a:t>. </a:t>
            </a:r>
            <a:r>
              <a:rPr lang="it-IT" sz="1600" dirty="0" err="1">
                <a:solidFill>
                  <a:srgbClr val="061B80"/>
                </a:solidFill>
                <a:sym typeface="Helvetica Light"/>
              </a:rPr>
              <a:t>deg</a:t>
            </a:r>
            <a:endParaRPr lang="it-IT" sz="1600" dirty="0">
              <a:solidFill>
                <a:srgbClr val="061B80"/>
              </a:solidFill>
              <a:sym typeface="Helvetica Light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EC60BE0-58FA-3633-FB89-2EBC8395902F}"/>
              </a:ext>
            </a:extLst>
          </p:cNvPr>
          <p:cNvSpPr txBox="1"/>
          <p:nvPr/>
        </p:nvSpPr>
        <p:spPr>
          <a:xfrm>
            <a:off x="686905" y="1715987"/>
            <a:ext cx="672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ET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EAB89F2-72EA-6906-5849-6544836ED39F}"/>
              </a:ext>
            </a:extLst>
          </p:cNvPr>
          <p:cNvSpPr txBox="1"/>
          <p:nvPr/>
        </p:nvSpPr>
        <p:spPr>
          <a:xfrm>
            <a:off x="3283395" y="1665635"/>
            <a:ext cx="9255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ET+CE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08C0D53-2B04-0D73-0785-4F79DC8CE043}"/>
              </a:ext>
            </a:extLst>
          </p:cNvPr>
          <p:cNvSpPr txBox="1"/>
          <p:nvPr/>
        </p:nvSpPr>
        <p:spPr>
          <a:xfrm>
            <a:off x="5997288" y="1625955"/>
            <a:ext cx="1192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ET+2CE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DE33C97-076F-4EBB-2C46-1CC85765B5E0}"/>
              </a:ext>
            </a:extLst>
          </p:cNvPr>
          <p:cNvSpPr txBox="1"/>
          <p:nvPr/>
        </p:nvSpPr>
        <p:spPr>
          <a:xfrm>
            <a:off x="475965" y="4981490"/>
            <a:ext cx="3127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Branchesi, Maggiore et al 2023, JCAP</a:t>
            </a:r>
          </a:p>
          <a:p>
            <a:r>
              <a:rPr lang="it-IT" sz="1200" dirty="0"/>
              <a:t>Ronchini et al A&amp;A. 2022</a:t>
            </a:r>
          </a:p>
        </p:txBody>
      </p:sp>
    </p:spTree>
    <p:extLst>
      <p:ext uri="{BB962C8B-B14F-4D97-AF65-F5344CB8AC3E}">
        <p14:creationId xmlns:p14="http://schemas.microsoft.com/office/powerpoint/2010/main" val="41703823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olo 1">
            <a:extLst>
              <a:ext uri="{FF2B5EF4-FFF2-40B4-BE49-F238E27FC236}">
                <a16:creationId xmlns:a16="http://schemas.microsoft.com/office/drawing/2014/main" id="{88A07231-16A1-DA55-14A8-025353A575AA}"/>
              </a:ext>
            </a:extLst>
          </p:cNvPr>
          <p:cNvSpPr txBox="1">
            <a:spLocks/>
          </p:cNvSpPr>
          <p:nvPr/>
        </p:nvSpPr>
        <p:spPr>
          <a:xfrm>
            <a:off x="179292" y="502827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7B51"/>
              </a:buClr>
              <a:buSzPts val="3000"/>
              <a:buFont typeface="Nunito"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 err="1">
                <a:ln>
                  <a:noFill/>
                </a:ln>
                <a:solidFill>
                  <a:srgbClr val="AF7B51"/>
                </a:solidFill>
                <a:effectLst/>
                <a:uLnTx/>
                <a:uFillTx/>
                <a:latin typeface="Nunito"/>
                <a:sym typeface="Nunito"/>
              </a:rPr>
              <a:t>Early</a:t>
            </a: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AF7B51"/>
                </a:solidFill>
                <a:effectLst/>
                <a:uLnTx/>
                <a:uFillTx/>
                <a:latin typeface="Nunito"/>
                <a:sym typeface="Nunito"/>
              </a:rPr>
              <a:t> warning </a:t>
            </a:r>
            <a:r>
              <a:rPr kumimoji="0" lang="it-IT" sz="2800" b="1" i="0" u="none" strike="noStrike" kern="0" cap="none" spc="0" normalizeH="0" baseline="0" noProof="0" dirty="0" err="1">
                <a:ln>
                  <a:noFill/>
                </a:ln>
                <a:solidFill>
                  <a:srgbClr val="AF7B51"/>
                </a:solidFill>
                <a:effectLst/>
                <a:uLnTx/>
                <a:uFillTx/>
                <a:latin typeface="Nunito"/>
                <a:sym typeface="Nunito"/>
              </a:rPr>
              <a:t>alerts</a:t>
            </a:r>
            <a:endParaRPr kumimoji="0" lang="it-IT" sz="2800" b="1" i="0" u="none" strike="noStrike" kern="0" cap="none" spc="0" normalizeH="0" baseline="0" noProof="0" dirty="0">
              <a:ln>
                <a:noFill/>
              </a:ln>
              <a:solidFill>
                <a:srgbClr val="AF7B51"/>
              </a:solidFill>
              <a:effectLst/>
              <a:uLnTx/>
              <a:uFillTx/>
              <a:latin typeface="Nunito"/>
              <a:sym typeface="Nunito"/>
            </a:endParaRPr>
          </a:p>
        </p:txBody>
      </p:sp>
      <p:pic>
        <p:nvPicPr>
          <p:cNvPr id="34" name="Immagine 33" descr="Schermata 2023-09-12 alle 19.22.35.png">
            <a:extLst>
              <a:ext uri="{FF2B5EF4-FFF2-40B4-BE49-F238E27FC236}">
                <a16:creationId xmlns:a16="http://schemas.microsoft.com/office/drawing/2014/main" id="{553A09C6-C00B-A48D-2CEA-9E2EE04D4F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323" y="12401"/>
            <a:ext cx="3219603" cy="1835971"/>
          </a:xfrm>
          <a:prstGeom prst="rect">
            <a:avLst/>
          </a:prstGeom>
        </p:spPr>
      </p:pic>
      <p:pic>
        <p:nvPicPr>
          <p:cNvPr id="35" name="Immagine 34" descr="Schermata 2023-11-14 alle 09.26.11.png">
            <a:extLst>
              <a:ext uri="{FF2B5EF4-FFF2-40B4-BE49-F238E27FC236}">
                <a16:creationId xmlns:a16="http://schemas.microsoft.com/office/drawing/2014/main" id="{7C133F92-46D3-A351-F343-8000C9ED1D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45" y="1879256"/>
            <a:ext cx="6445842" cy="3209000"/>
          </a:xfrm>
          <a:prstGeom prst="rect">
            <a:avLst/>
          </a:prstGeom>
        </p:spPr>
      </p:pic>
      <p:cxnSp>
        <p:nvCxnSpPr>
          <p:cNvPr id="36" name="Connettore 2 35">
            <a:extLst>
              <a:ext uri="{FF2B5EF4-FFF2-40B4-BE49-F238E27FC236}">
                <a16:creationId xmlns:a16="http://schemas.microsoft.com/office/drawing/2014/main" id="{A26DA593-1A42-9003-F8AB-5607C9821D0A}"/>
              </a:ext>
            </a:extLst>
          </p:cNvPr>
          <p:cNvCxnSpPr/>
          <p:nvPr/>
        </p:nvCxnSpPr>
        <p:spPr>
          <a:xfrm flipV="1">
            <a:off x="1664016" y="5022025"/>
            <a:ext cx="4077045" cy="21342"/>
          </a:xfrm>
          <a:prstGeom prst="straightConnector1">
            <a:avLst/>
          </a:prstGeom>
          <a:noFill/>
          <a:ln w="38100" cap="flat" cmpd="sng" algn="ctr">
            <a:solidFill>
              <a:srgbClr val="163EF5">
                <a:lumMod val="75000"/>
              </a:srgbClr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37" name="Immagine 36" descr="Schermata 2021-10-05 alle 19.02.17.png">
            <a:extLst>
              <a:ext uri="{FF2B5EF4-FFF2-40B4-BE49-F238E27FC236}">
                <a16:creationId xmlns:a16="http://schemas.microsoft.com/office/drawing/2014/main" id="{84E5592B-226A-27DE-B320-F7ABD5BA94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30" y="2617873"/>
            <a:ext cx="406098" cy="448192"/>
          </a:xfrm>
          <a:prstGeom prst="rect">
            <a:avLst/>
          </a:prstGeom>
        </p:spPr>
      </p:pic>
      <p:pic>
        <p:nvPicPr>
          <p:cNvPr id="38" name="Immagine 37" descr="Schermata 2021-10-05 alle 19.02.30.png">
            <a:extLst>
              <a:ext uri="{FF2B5EF4-FFF2-40B4-BE49-F238E27FC236}">
                <a16:creationId xmlns:a16="http://schemas.microsoft.com/office/drawing/2014/main" id="{9BC2B199-0CC8-A268-30B3-FED4278281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05" y="3702328"/>
            <a:ext cx="395865" cy="44819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841A4662-4924-07DC-0AA1-A1C322A0A5A5}"/>
              </a:ext>
            </a:extLst>
          </p:cNvPr>
          <p:cNvSpPr txBox="1"/>
          <p:nvPr/>
        </p:nvSpPr>
        <p:spPr>
          <a:xfrm>
            <a:off x="1664016" y="1676636"/>
            <a:ext cx="31271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it-IT" sz="1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Branchesi, Maggiore et al. 2023, JCAP</a:t>
            </a: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1DE6188D-16D6-651B-5E6B-2AD7964D63AF}"/>
              </a:ext>
            </a:extLst>
          </p:cNvPr>
          <p:cNvSpPr txBox="1"/>
          <p:nvPr/>
        </p:nvSpPr>
        <p:spPr>
          <a:xfrm>
            <a:off x="265151" y="5599713"/>
            <a:ext cx="5094190" cy="830997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it-IT" sz="1600" kern="0" dirty="0" err="1">
                <a:solidFill>
                  <a:srgbClr val="163EF5">
                    <a:lumMod val="75000"/>
                  </a:srgbClr>
                </a:solidFill>
                <a:latin typeface="Arial"/>
                <a:cs typeface="Arial"/>
                <a:sym typeface="Arial"/>
              </a:rPr>
              <a:t>Five</a:t>
            </a:r>
            <a:r>
              <a:rPr lang="it-IT" sz="1600" kern="0" dirty="0">
                <a:solidFill>
                  <a:srgbClr val="163EF5">
                    <a:lumMod val="75000"/>
                  </a:srgbClr>
                </a:solidFill>
                <a:latin typeface="Arial"/>
                <a:cs typeface="Arial"/>
                <a:sym typeface="Arial"/>
              </a:rPr>
              <a:t> minutes </a:t>
            </a:r>
            <a:r>
              <a:rPr lang="it-IT" sz="1600" kern="0" dirty="0" err="1">
                <a:solidFill>
                  <a:srgbClr val="163EF5">
                    <a:lumMod val="75000"/>
                  </a:srgbClr>
                </a:solidFill>
                <a:latin typeface="Arial"/>
                <a:cs typeface="Arial"/>
                <a:sym typeface="Arial"/>
              </a:rPr>
              <a:t>before</a:t>
            </a:r>
            <a:r>
              <a:rPr lang="it-IT" sz="1600" kern="0" dirty="0">
                <a:solidFill>
                  <a:srgbClr val="163EF5">
                    <a:lumMod val="75000"/>
                  </a:srgbClr>
                </a:solidFill>
                <a:latin typeface="Arial"/>
                <a:cs typeface="Arial"/>
                <a:sym typeface="Arial"/>
              </a:rPr>
              <a:t> the merger, a </a:t>
            </a:r>
            <a:r>
              <a:rPr lang="it-IT" sz="1600" b="1" kern="0" dirty="0" err="1">
                <a:solidFill>
                  <a:srgbClr val="163EF5">
                    <a:lumMod val="75000"/>
                  </a:srgbClr>
                </a:solidFill>
                <a:latin typeface="Arial"/>
                <a:cs typeface="Arial"/>
                <a:sym typeface="Arial"/>
              </a:rPr>
              <a:t>factor</a:t>
            </a:r>
            <a:r>
              <a:rPr lang="it-IT" sz="1600" b="1" kern="0" dirty="0">
                <a:solidFill>
                  <a:srgbClr val="163EF5">
                    <a:lumMod val="75000"/>
                  </a:srgbClr>
                </a:solidFill>
                <a:latin typeface="Arial"/>
                <a:cs typeface="Arial"/>
                <a:sym typeface="Arial"/>
              </a:rPr>
              <a:t> 10 </a:t>
            </a:r>
            <a:r>
              <a:rPr lang="it-IT" sz="1600" b="1" kern="0" dirty="0" err="1">
                <a:solidFill>
                  <a:srgbClr val="163EF5">
                    <a:lumMod val="75000"/>
                  </a:srgbClr>
                </a:solidFill>
                <a:latin typeface="Arial"/>
                <a:cs typeface="Arial"/>
                <a:sym typeface="Arial"/>
              </a:rPr>
              <a:t>higher</a:t>
            </a:r>
            <a:r>
              <a:rPr lang="it-IT" sz="1600" b="1" kern="0" dirty="0">
                <a:solidFill>
                  <a:srgbClr val="163EF5">
                    <a:lumMod val="75000"/>
                  </a:srgbClr>
                </a:solidFill>
                <a:latin typeface="Arial"/>
                <a:cs typeface="Arial"/>
                <a:sym typeface="Arial"/>
              </a:rPr>
              <a:t> </a:t>
            </a:r>
            <a:r>
              <a:rPr lang="it-IT" sz="1600" b="1" kern="0" dirty="0" err="1">
                <a:solidFill>
                  <a:srgbClr val="163EF5">
                    <a:lumMod val="75000"/>
                  </a:srgbClr>
                </a:solidFill>
                <a:latin typeface="Arial"/>
                <a:cs typeface="Arial"/>
                <a:sym typeface="Arial"/>
              </a:rPr>
              <a:t>number</a:t>
            </a:r>
            <a:r>
              <a:rPr lang="it-IT" sz="1600" b="1" kern="0" dirty="0">
                <a:solidFill>
                  <a:srgbClr val="163EF5">
                    <a:lumMod val="75000"/>
                  </a:srgbClr>
                </a:solidFill>
                <a:latin typeface="Arial"/>
                <a:cs typeface="Arial"/>
                <a:sym typeface="Arial"/>
              </a:rPr>
              <a:t> of </a:t>
            </a:r>
            <a:r>
              <a:rPr lang="it-IT" sz="1600" b="1" kern="0" dirty="0" err="1">
                <a:solidFill>
                  <a:srgbClr val="163EF5">
                    <a:lumMod val="75000"/>
                  </a:srgbClr>
                </a:solidFill>
                <a:latin typeface="Arial"/>
                <a:cs typeface="Arial"/>
                <a:sym typeface="Arial"/>
              </a:rPr>
              <a:t>well-localizaed</a:t>
            </a:r>
            <a:r>
              <a:rPr lang="it-IT" sz="1600" b="1" kern="0" dirty="0">
                <a:solidFill>
                  <a:srgbClr val="163EF5">
                    <a:lumMod val="75000"/>
                  </a:srgbClr>
                </a:solidFill>
                <a:latin typeface="Arial"/>
                <a:cs typeface="Arial"/>
                <a:sym typeface="Arial"/>
              </a:rPr>
              <a:t> events</a:t>
            </a:r>
            <a:r>
              <a:rPr lang="it-IT" sz="1600" kern="0" dirty="0">
                <a:solidFill>
                  <a:srgbClr val="163EF5">
                    <a:lumMod val="75000"/>
                  </a:srgbClr>
                </a:solidFill>
                <a:latin typeface="Arial"/>
                <a:cs typeface="Arial"/>
                <a:sym typeface="Arial"/>
              </a:rPr>
              <a:t> </a:t>
            </a:r>
            <a:r>
              <a:rPr lang="it-IT" sz="1600" kern="0" dirty="0" err="1">
                <a:solidFill>
                  <a:srgbClr val="163EF5">
                    <a:lumMod val="75000"/>
                  </a:srgbClr>
                </a:solidFill>
                <a:latin typeface="Arial"/>
                <a:cs typeface="Arial"/>
                <a:sym typeface="Arial"/>
              </a:rPr>
              <a:t>when</a:t>
            </a:r>
            <a:r>
              <a:rPr lang="it-IT" sz="1600" kern="0" dirty="0">
                <a:solidFill>
                  <a:srgbClr val="163EF5">
                    <a:lumMod val="75000"/>
                  </a:srgbClr>
                </a:solidFill>
                <a:latin typeface="Arial"/>
                <a:cs typeface="Arial"/>
                <a:sym typeface="Arial"/>
              </a:rPr>
              <a:t> ET </a:t>
            </a:r>
            <a:r>
              <a:rPr lang="it-IT" sz="1600" kern="0" dirty="0" err="1">
                <a:solidFill>
                  <a:srgbClr val="163EF5">
                    <a:lumMod val="75000"/>
                  </a:srgbClr>
                </a:solidFill>
                <a:latin typeface="Arial"/>
                <a:cs typeface="Arial"/>
                <a:sym typeface="Arial"/>
              </a:rPr>
              <a:t>operates</a:t>
            </a:r>
            <a:r>
              <a:rPr lang="it-IT" sz="1600" kern="0" dirty="0">
                <a:solidFill>
                  <a:srgbClr val="163EF5">
                    <a:lumMod val="75000"/>
                  </a:srgbClr>
                </a:solidFill>
                <a:latin typeface="Arial"/>
                <a:cs typeface="Arial"/>
                <a:sym typeface="Arial"/>
              </a:rPr>
              <a:t> in a network of </a:t>
            </a:r>
            <a:r>
              <a:rPr lang="it-IT" sz="1600" kern="0" dirty="0" err="1">
                <a:solidFill>
                  <a:srgbClr val="163EF5">
                    <a:lumMod val="75000"/>
                  </a:srgbClr>
                </a:solidFill>
                <a:latin typeface="Arial"/>
                <a:cs typeface="Arial"/>
                <a:sym typeface="Arial"/>
              </a:rPr>
              <a:t>next</a:t>
            </a:r>
            <a:r>
              <a:rPr lang="it-IT" sz="1600" kern="0" dirty="0">
                <a:solidFill>
                  <a:srgbClr val="163EF5">
                    <a:lumMod val="75000"/>
                  </a:srgbClr>
                </a:solidFill>
                <a:latin typeface="Arial"/>
                <a:cs typeface="Arial"/>
                <a:sym typeface="Arial"/>
              </a:rPr>
              <a:t> generation GW detectors</a:t>
            </a: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B8D2BEA3-FA79-2DEC-D09B-532834F0A3DA}"/>
              </a:ext>
            </a:extLst>
          </p:cNvPr>
          <p:cNvSpPr txBox="1"/>
          <p:nvPr/>
        </p:nvSpPr>
        <p:spPr>
          <a:xfrm>
            <a:off x="491432" y="1569284"/>
            <a:ext cx="1216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it-IT" b="1" kern="0" dirty="0">
                <a:solidFill>
                  <a:srgbClr val="0829C0"/>
                </a:solidFill>
                <a:latin typeface="Arial"/>
                <a:cs typeface="Arial"/>
                <a:sym typeface="Arial"/>
              </a:rPr>
              <a:t>ET alone</a:t>
            </a:r>
          </a:p>
        </p:txBody>
      </p:sp>
      <p:pic>
        <p:nvPicPr>
          <p:cNvPr id="42" name="Immagine 41" descr="1195424442512928781chronometre_lalanne_laur_01.svg.med.png">
            <a:extLst>
              <a:ext uri="{FF2B5EF4-FFF2-40B4-BE49-F238E27FC236}">
                <a16:creationId xmlns:a16="http://schemas.microsoft.com/office/drawing/2014/main" id="{9C1CC1BB-81CF-BD40-8836-9624C9A126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lum bright="-18000" contrast="33000"/>
          </a:blip>
          <a:stretch>
            <a:fillRect/>
          </a:stretch>
        </p:blipFill>
        <p:spPr>
          <a:xfrm>
            <a:off x="976049" y="4768121"/>
            <a:ext cx="505812" cy="640269"/>
          </a:xfrm>
          <a:prstGeom prst="rect">
            <a:avLst/>
          </a:prstGeom>
          <a:ln>
            <a:noFill/>
          </a:ln>
        </p:spPr>
      </p:pic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ACB24680-50F1-BD06-E242-57582B4F4A1D}"/>
              </a:ext>
            </a:extLst>
          </p:cNvPr>
          <p:cNvSpPr txBox="1"/>
          <p:nvPr/>
        </p:nvSpPr>
        <p:spPr>
          <a:xfrm>
            <a:off x="6039859" y="5932882"/>
            <a:ext cx="283899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A136"/>
                </a:solidFill>
              </a:rPr>
              <a:t>CTA/ET </a:t>
            </a:r>
            <a:r>
              <a:rPr lang="it-IT" b="1" dirty="0" err="1">
                <a:solidFill>
                  <a:srgbClr val="FFA136"/>
                </a:solidFill>
              </a:rPr>
              <a:t>synergies</a:t>
            </a:r>
            <a:endParaRPr lang="it-IT" b="1" dirty="0">
              <a:solidFill>
                <a:srgbClr val="FFA136"/>
              </a:solidFill>
            </a:endParaRPr>
          </a:p>
          <a:p>
            <a:r>
              <a:rPr lang="it-IT" sz="1600" dirty="0" err="1"/>
              <a:t>Banerjee</a:t>
            </a:r>
            <a:r>
              <a:rPr lang="it-IT" sz="1600" dirty="0"/>
              <a:t> et al. 2023, A&amp;A</a:t>
            </a:r>
          </a:p>
          <a:p>
            <a:endParaRPr lang="it-IT" sz="1200" b="1" dirty="0"/>
          </a:p>
        </p:txBody>
      </p:sp>
      <p:pic>
        <p:nvPicPr>
          <p:cNvPr id="44" name="Immagine 43" descr="CTA_Telescopes_in_Southern_Hemisphere.jpeg">
            <a:extLst>
              <a:ext uri="{FF2B5EF4-FFF2-40B4-BE49-F238E27FC236}">
                <a16:creationId xmlns:a16="http://schemas.microsoft.com/office/drawing/2014/main" id="{52A66813-E772-AE42-4439-98DFFCC2EC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839" y="5111100"/>
            <a:ext cx="1290590" cy="853223"/>
          </a:xfrm>
          <a:prstGeom prst="rect">
            <a:avLst/>
          </a:prstGeom>
        </p:spPr>
      </p:pic>
      <p:pic>
        <p:nvPicPr>
          <p:cNvPr id="45" name="Immagine 44" descr="311478154_479236187579721_4870785349535093280_n.jpeg">
            <a:extLst>
              <a:ext uri="{FF2B5EF4-FFF2-40B4-BE49-F238E27FC236}">
                <a16:creationId xmlns:a16="http://schemas.microsoft.com/office/drawing/2014/main" id="{8FBE2E25-554B-D9C5-17EC-67086F31EA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7307" y="3838726"/>
            <a:ext cx="1376142" cy="1032107"/>
          </a:xfrm>
          <a:prstGeom prst="rect">
            <a:avLst/>
          </a:prstGeom>
        </p:spPr>
      </p:pic>
      <p:pic>
        <p:nvPicPr>
          <p:cNvPr id="46" name="Immagine 45" descr="Schermata 2022-06-23 alle 00.07.14.png">
            <a:extLst>
              <a:ext uri="{FF2B5EF4-FFF2-40B4-BE49-F238E27FC236}">
                <a16:creationId xmlns:a16="http://schemas.microsoft.com/office/drawing/2014/main" id="{89C928D5-E249-3423-C561-D0FA487189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700" y="4520513"/>
            <a:ext cx="944584" cy="124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124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 animBg="1"/>
      <p:bldP spid="41" grpId="0"/>
      <p:bldP spid="4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E5E50E29-C7C7-8498-9D40-3EF33EC1EC7B}"/>
              </a:ext>
            </a:extLst>
          </p:cNvPr>
          <p:cNvSpPr txBox="1"/>
          <p:nvPr/>
        </p:nvSpPr>
        <p:spPr>
          <a:xfrm>
            <a:off x="-116539" y="192760"/>
            <a:ext cx="779033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it-IT" sz="2800" b="1" i="0" u="none" strike="noStrike" dirty="0" err="1">
                <a:solidFill>
                  <a:srgbClr val="AF7B51"/>
                </a:solidFill>
                <a:effectLst/>
                <a:latin typeface="Arial" panose="020B0604020202020204" pitchFamily="34" charset="0"/>
              </a:rPr>
              <a:t>Prioritization</a:t>
            </a:r>
            <a:r>
              <a:rPr lang="it-IT" sz="2800" b="1" i="0" u="none" strike="noStrike" dirty="0">
                <a:solidFill>
                  <a:srgbClr val="AF7B51"/>
                </a:solidFill>
                <a:effectLst/>
                <a:latin typeface="Arial" panose="020B0604020202020204" pitchFamily="34" charset="0"/>
              </a:rPr>
              <a:t> of the triggers to be </a:t>
            </a:r>
            <a:r>
              <a:rPr lang="it-IT" sz="2800" b="1" i="0" u="none" strike="noStrike" dirty="0" err="1">
                <a:solidFill>
                  <a:srgbClr val="AF7B51"/>
                </a:solidFill>
                <a:effectLst/>
                <a:latin typeface="Arial" panose="020B0604020202020204" pitchFamily="34" charset="0"/>
              </a:rPr>
              <a:t>followed</a:t>
            </a:r>
            <a:endParaRPr lang="it-IT" sz="2800" b="1" dirty="0">
              <a:effectLst/>
            </a:endParaRPr>
          </a:p>
          <a:p>
            <a:br>
              <a:rPr lang="it-IT" sz="2800" dirty="0"/>
            </a:br>
            <a:endParaRPr lang="it-IT" sz="2800" dirty="0"/>
          </a:p>
        </p:txBody>
      </p:sp>
      <p:pic>
        <p:nvPicPr>
          <p:cNvPr id="10" name="Immagine 9" descr="Schermata 2022-03-31 alle 00.42.01.png">
            <a:extLst>
              <a:ext uri="{FF2B5EF4-FFF2-40B4-BE49-F238E27FC236}">
                <a16:creationId xmlns:a16="http://schemas.microsoft.com/office/drawing/2014/main" id="{DD7E5A34-3F26-9B11-C7AF-4F7CA2C2D5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59" y="1427818"/>
            <a:ext cx="3758468" cy="168669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E000D65-78D9-A89E-4A41-8774723EB2A9}"/>
              </a:ext>
            </a:extLst>
          </p:cNvPr>
          <p:cNvSpPr txBox="1"/>
          <p:nvPr/>
        </p:nvSpPr>
        <p:spPr>
          <a:xfrm>
            <a:off x="741814" y="3474853"/>
            <a:ext cx="3758468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Helvetica Light"/>
                <a:cs typeface="Arial"/>
                <a:sym typeface="Helvetica Light"/>
              </a:rPr>
              <a:t>Too large </a:t>
            </a:r>
            <a:r>
              <a:rPr kumimoji="0" lang="it-IT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Helvetica Light"/>
                <a:cs typeface="Arial"/>
                <a:sym typeface="Helvetica Light"/>
              </a:rPr>
              <a:t>numbers</a:t>
            </a: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Helvetica Light"/>
                <a:cs typeface="Arial"/>
                <a:sym typeface="Helvetica Light"/>
              </a:rPr>
              <a:t> of </a:t>
            </a:r>
            <a:r>
              <a:rPr kumimoji="0" lang="it-IT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Helvetica Light"/>
                <a:cs typeface="Arial"/>
                <a:sym typeface="Helvetica Light"/>
              </a:rPr>
              <a:t>triggers</a:t>
            </a: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Helvetica Light"/>
                <a:cs typeface="Arial"/>
                <a:sym typeface="Helvetica Light"/>
              </a:rPr>
              <a:t> </a:t>
            </a:r>
            <a:r>
              <a:rPr kumimoji="0" lang="it-IT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Helvetica Light"/>
                <a:cs typeface="Arial"/>
                <a:sym typeface="Helvetica Light"/>
              </a:rPr>
              <a:t>well</a:t>
            </a: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Helvetica Light"/>
                <a:cs typeface="Arial"/>
                <a:sym typeface="Helvetica Light"/>
              </a:rPr>
              <a:t> </a:t>
            </a:r>
            <a:r>
              <a:rPr kumimoji="0" lang="it-IT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Helvetica Light"/>
                <a:cs typeface="Arial"/>
                <a:sym typeface="Helvetica Light"/>
              </a:rPr>
              <a:t>localized</a:t>
            </a: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Helvetica Light"/>
                <a:cs typeface="Arial"/>
                <a:sym typeface="Helvetica Light"/>
              </a:rPr>
              <a:t> to be </a:t>
            </a:r>
            <a:r>
              <a:rPr kumimoji="0" lang="it-IT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Helvetica Light"/>
                <a:cs typeface="Arial"/>
                <a:sym typeface="Helvetica Light"/>
              </a:rPr>
              <a:t>followed</a:t>
            </a: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Helvetica Light"/>
                <a:cs typeface="Arial"/>
                <a:sym typeface="Helvetica Light"/>
              </a:rPr>
              <a:t>-up</a:t>
            </a: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6B2DCB76-7187-5B5A-0B6D-F53EF96E5AEA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2588332" y="3025523"/>
            <a:ext cx="132309" cy="431413"/>
          </a:xfrm>
          <a:prstGeom prst="straightConnector1">
            <a:avLst/>
          </a:prstGeom>
          <a:noFill/>
          <a:ln w="28575" cap="flat" cmpd="sng">
            <a:solidFill>
              <a:srgbClr val="3D4594"/>
            </a:solidFill>
            <a:prstDash val="solid"/>
            <a:miter lim="400000"/>
            <a:tailEnd type="arrow"/>
          </a:ln>
          <a:effectLst/>
          <a:sp3d/>
        </p:spPr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5731B6D-017A-822F-F625-F5349FC7B93C}"/>
              </a:ext>
            </a:extLst>
          </p:cNvPr>
          <p:cNvSpPr txBox="1"/>
          <p:nvPr/>
        </p:nvSpPr>
        <p:spPr>
          <a:xfrm>
            <a:off x="602860" y="971558"/>
            <a:ext cx="3708400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Helvetica Light"/>
                <a:cs typeface="Arial"/>
                <a:sym typeface="Helvetica Light"/>
              </a:rPr>
              <a:t>Sky-localization</a:t>
            </a:r>
            <a:endParaRPr kumimoji="0" lang="it-IT" sz="2000" b="0" i="0" u="none" strike="noStrike" kern="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"/>
              <a:ea typeface="Helvetica Light"/>
              <a:cs typeface="Arial"/>
              <a:sym typeface="Helvetica Light"/>
            </a:endParaRPr>
          </a:p>
        </p:txBody>
      </p:sp>
      <p:pic>
        <p:nvPicPr>
          <p:cNvPr id="14" name="Immagine 13" descr="Schermata 2022-03-31 alle 00.39.56.png">
            <a:extLst>
              <a:ext uri="{FF2B5EF4-FFF2-40B4-BE49-F238E27FC236}">
                <a16:creationId xmlns:a16="http://schemas.microsoft.com/office/drawing/2014/main" id="{D8B9B143-B9F1-80E1-4837-2C133AD50D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390" y="933144"/>
            <a:ext cx="3031073" cy="2122908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7D5B75E-C24F-A6A4-5296-5A42475FB1D0}"/>
              </a:ext>
            </a:extLst>
          </p:cNvPr>
          <p:cNvSpPr txBox="1"/>
          <p:nvPr/>
        </p:nvSpPr>
        <p:spPr>
          <a:xfrm>
            <a:off x="6330393" y="870583"/>
            <a:ext cx="3708400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it-IT" sz="1600" dirty="0" err="1">
                <a:solidFill>
                  <a:srgbClr val="000090"/>
                </a:solidFill>
                <a:latin typeface="Arial"/>
                <a:ea typeface="Helvetica Light"/>
                <a:cs typeface="Arial"/>
                <a:sym typeface="Helvetica Light"/>
              </a:rPr>
              <a:t>Viewing</a:t>
            </a:r>
            <a:r>
              <a:rPr lang="it-IT" sz="1600" dirty="0">
                <a:solidFill>
                  <a:srgbClr val="000090"/>
                </a:solidFill>
                <a:latin typeface="Arial"/>
                <a:ea typeface="Helvetica Light"/>
                <a:cs typeface="Arial"/>
                <a:sym typeface="Helvetica Light"/>
              </a:rPr>
              <a:t> angle</a:t>
            </a:r>
          </a:p>
        </p:txBody>
      </p:sp>
      <p:pic>
        <p:nvPicPr>
          <p:cNvPr id="16" name="Immagine 15" descr="Schermata 2022-03-31 alle 00.40.16.png">
            <a:extLst>
              <a:ext uri="{FF2B5EF4-FFF2-40B4-BE49-F238E27FC236}">
                <a16:creationId xmlns:a16="http://schemas.microsoft.com/office/drawing/2014/main" id="{7155DD40-6FBE-84FC-9BD4-0796D2203F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984" y="3124849"/>
            <a:ext cx="3031010" cy="1849429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947D88B2-D7C1-2963-6D1C-2975F5777E00}"/>
              </a:ext>
            </a:extLst>
          </p:cNvPr>
          <p:cNvSpPr txBox="1"/>
          <p:nvPr/>
        </p:nvSpPr>
        <p:spPr>
          <a:xfrm>
            <a:off x="6643721" y="3148385"/>
            <a:ext cx="3708400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it-IT" sz="1600" dirty="0" err="1">
                <a:solidFill>
                  <a:srgbClr val="000090"/>
                </a:solidFill>
                <a:latin typeface="Arial"/>
                <a:ea typeface="Helvetica Light"/>
                <a:cs typeface="Arial"/>
                <a:sym typeface="Helvetica Light"/>
              </a:rPr>
              <a:t>Distance</a:t>
            </a:r>
            <a:endParaRPr lang="it-IT" sz="1600" dirty="0">
              <a:solidFill>
                <a:srgbClr val="000090"/>
              </a:solidFill>
              <a:latin typeface="Arial"/>
              <a:ea typeface="Helvetica Light"/>
              <a:cs typeface="Arial"/>
              <a:sym typeface="Helvetica Light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31B0F665-5D79-3D85-E68A-92322F554F2E}"/>
              </a:ext>
            </a:extLst>
          </p:cNvPr>
          <p:cNvSpPr txBox="1"/>
          <p:nvPr/>
        </p:nvSpPr>
        <p:spPr>
          <a:xfrm>
            <a:off x="-1976306" y="3097600"/>
            <a:ext cx="6265333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>
              <a:defRPr/>
            </a:pPr>
            <a:r>
              <a:rPr lang="it-IT" sz="1200" kern="0" dirty="0">
                <a:latin typeface="+mn-lt"/>
                <a:ea typeface="Helvetica Light"/>
                <a:cs typeface="Helvetica Light"/>
                <a:sym typeface="Helvetica Light"/>
              </a:rPr>
              <a:t>Ronchini et al., </a:t>
            </a:r>
            <a:r>
              <a:rPr lang="it-IT" sz="1200" kern="0" dirty="0">
                <a:latin typeface="+mn-lt"/>
                <a:sym typeface="Helvetica Light"/>
              </a:rPr>
              <a:t>A&amp;A 2022</a:t>
            </a:r>
            <a:endParaRPr lang="it-IT" sz="1200" kern="0" dirty="0">
              <a:latin typeface="+mn-l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29BFF396-7B95-349B-558E-72A110D0BE41}"/>
              </a:ext>
            </a:extLst>
          </p:cNvPr>
          <p:cNvSpPr txBox="1"/>
          <p:nvPr/>
        </p:nvSpPr>
        <p:spPr>
          <a:xfrm>
            <a:off x="707591" y="5598087"/>
            <a:ext cx="7790330" cy="410369"/>
          </a:xfrm>
          <a:prstGeom prst="rect">
            <a:avLst/>
          </a:prstGeom>
          <a:noFill/>
          <a:ln w="38100" cap="flat" cmpd="sng">
            <a:solidFill>
              <a:srgbClr val="AF7B51"/>
            </a:solidFill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lvl="0" algn="ctr" defTabSz="584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it-IT" sz="2000" b="0" i="0" u="none" strike="noStrike" kern="0" cap="none" spc="0" normalizeH="0" baseline="0" noProof="0" dirty="0" err="1">
                <a:ln>
                  <a:noFill/>
                </a:ln>
                <a:solidFill>
                  <a:srgbClr val="AF7B51"/>
                </a:solidFill>
                <a:effectLst/>
                <a:uLnTx/>
                <a:uFillTx/>
                <a:latin typeface="Arial"/>
                <a:ea typeface="Helvetica Light"/>
                <a:cs typeface="Arial"/>
                <a:sym typeface="Helvetica Light"/>
              </a:rPr>
              <a:t>Send</a:t>
            </a: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AF7B51"/>
                </a:solidFill>
                <a:effectLst/>
                <a:uLnTx/>
                <a:uFillTx/>
                <a:latin typeface="Arial"/>
                <a:ea typeface="Helvetica Light"/>
                <a:cs typeface="Arial"/>
                <a:sym typeface="Helvetica Light"/>
              </a:rPr>
              <a:t> in low-</a:t>
            </a:r>
            <a:r>
              <a:rPr kumimoji="0" lang="it-IT" sz="2000" b="0" i="0" u="none" strike="noStrike" kern="0" cap="none" spc="0" normalizeH="0" baseline="0" noProof="0" dirty="0" err="1">
                <a:ln>
                  <a:noFill/>
                </a:ln>
                <a:solidFill>
                  <a:srgbClr val="AF7B51"/>
                </a:solidFill>
                <a:effectLst/>
                <a:uLnTx/>
                <a:uFillTx/>
                <a:latin typeface="Arial"/>
                <a:ea typeface="Helvetica Light"/>
                <a:cs typeface="Arial"/>
                <a:sym typeface="Helvetica Light"/>
              </a:rPr>
              <a:t>latency</a:t>
            </a: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AF7B51"/>
                </a:solidFill>
                <a:effectLst/>
                <a:uLnTx/>
                <a:uFillTx/>
                <a:latin typeface="Arial"/>
                <a:ea typeface="Helvetica Light"/>
                <a:cs typeface="Arial"/>
                <a:sym typeface="Helvetica Light"/>
              </a:rPr>
              <a:t> source </a:t>
            </a:r>
            <a:r>
              <a:rPr kumimoji="0" lang="it-IT" sz="2000" b="0" i="0" u="none" strike="noStrike" kern="0" cap="none" spc="0" normalizeH="0" baseline="0" noProof="0" dirty="0" err="1">
                <a:ln>
                  <a:noFill/>
                </a:ln>
                <a:solidFill>
                  <a:srgbClr val="AF7B51"/>
                </a:solidFill>
                <a:effectLst/>
                <a:uLnTx/>
                <a:uFillTx/>
                <a:latin typeface="Arial"/>
                <a:ea typeface="Helvetica Light"/>
                <a:cs typeface="Arial"/>
                <a:sym typeface="Helvetica Light"/>
              </a:rPr>
              <a:t>parameters</a:t>
            </a: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AF7B51"/>
                </a:solidFill>
                <a:effectLst/>
                <a:uLnTx/>
                <a:uFillTx/>
                <a:latin typeface="Arial"/>
                <a:ea typeface="Helvetica Light"/>
                <a:cs typeface="Arial"/>
                <a:sym typeface="Helvetica Light"/>
              </a:rPr>
              <a:t> and </a:t>
            </a:r>
            <a:r>
              <a:rPr kumimoji="0" lang="it-IT" sz="2000" b="0" i="0" u="none" strike="noStrike" kern="0" cap="none" spc="0" normalizeH="0" baseline="0" noProof="0" dirty="0" err="1">
                <a:ln>
                  <a:noFill/>
                </a:ln>
                <a:solidFill>
                  <a:srgbClr val="AF7B51"/>
                </a:solidFill>
                <a:effectLst/>
                <a:uLnTx/>
                <a:uFillTx/>
                <a:latin typeface="Arial"/>
                <a:ea typeface="Helvetica Light"/>
                <a:cs typeface="Arial"/>
                <a:sym typeface="Helvetica Light"/>
              </a:rPr>
              <a:t>continuous</a:t>
            </a: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AF7B51"/>
                </a:solidFill>
                <a:effectLst/>
                <a:uLnTx/>
                <a:uFillTx/>
                <a:latin typeface="Arial"/>
                <a:ea typeface="Helvetica Light"/>
                <a:cs typeface="Arial"/>
                <a:sym typeface="Helvetica Light"/>
              </a:rPr>
              <a:t> updates</a:t>
            </a:r>
          </a:p>
        </p:txBody>
      </p:sp>
    </p:spTree>
    <p:extLst>
      <p:ext uri="{BB962C8B-B14F-4D97-AF65-F5344CB8AC3E}">
        <p14:creationId xmlns:p14="http://schemas.microsoft.com/office/powerpoint/2010/main" val="2132764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275165" y="1016851"/>
            <a:ext cx="8140702" cy="1354217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342900" lvl="0" indent="-342900" defTabSz="914400">
              <a:buFont typeface="Arial"/>
              <a:buChar char="•"/>
            </a:pPr>
            <a:r>
              <a:rPr lang="it-IT" sz="2400" i="1" kern="0" dirty="0">
                <a:solidFill>
                  <a:srgbClr val="FF0000"/>
                </a:solidFill>
                <a:cs typeface="Arial"/>
              </a:rPr>
              <a:t>Real-time </a:t>
            </a:r>
            <a:r>
              <a:rPr lang="it-IT" sz="2400" i="1" kern="0" dirty="0" err="1">
                <a:solidFill>
                  <a:srgbClr val="FF0000"/>
                </a:solidFill>
                <a:cs typeface="Arial"/>
              </a:rPr>
              <a:t>search</a:t>
            </a:r>
            <a:r>
              <a:rPr lang="it-IT" sz="2400" i="1" kern="0" dirty="0">
                <a:solidFill>
                  <a:srgbClr val="FF0000"/>
                </a:solidFill>
                <a:cs typeface="Arial"/>
              </a:rPr>
              <a:t>: </a:t>
            </a:r>
            <a:r>
              <a:rPr lang="it-IT" sz="2400" i="1" kern="0" dirty="0" err="1">
                <a:solidFill>
                  <a:srgbClr val="FF0000"/>
                </a:solidFill>
                <a:cs typeface="Arial"/>
              </a:rPr>
              <a:t>overlapping</a:t>
            </a:r>
            <a:r>
              <a:rPr lang="it-IT" sz="2400" i="1" kern="0" dirty="0">
                <a:solidFill>
                  <a:srgbClr val="FF0000"/>
                </a:solidFill>
                <a:cs typeface="Arial"/>
              </a:rPr>
              <a:t> </a:t>
            </a:r>
            <a:r>
              <a:rPr lang="it-IT" sz="2400" i="1" kern="0" dirty="0" err="1">
                <a:solidFill>
                  <a:srgbClr val="FF0000"/>
                </a:solidFill>
                <a:cs typeface="Arial"/>
              </a:rPr>
              <a:t>signals</a:t>
            </a:r>
            <a:r>
              <a:rPr lang="it-IT" sz="2400" i="1" kern="0" dirty="0">
                <a:solidFill>
                  <a:srgbClr val="FF0000"/>
                </a:solidFill>
                <a:cs typeface="Arial"/>
              </a:rPr>
              <a:t>, </a:t>
            </a:r>
            <a:r>
              <a:rPr lang="it-IT" sz="2400" i="1" kern="0" dirty="0" err="1">
                <a:solidFill>
                  <a:srgbClr val="FF0000"/>
                </a:solidFill>
                <a:cs typeface="Arial"/>
              </a:rPr>
              <a:t>low-frequencies</a:t>
            </a:r>
            <a:endParaRPr kumimoji="0" lang="it-IT" sz="2400" b="0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342900" indent="-342900" defTabSz="914400">
              <a:buFont typeface="Arial"/>
              <a:buChar char="•"/>
            </a:pPr>
            <a:r>
              <a:rPr lang="it-IT" sz="2400" i="1" kern="0" dirty="0">
                <a:solidFill>
                  <a:srgbClr val="FF0000"/>
                </a:solidFill>
                <a:cs typeface="Arial"/>
              </a:rPr>
              <a:t>A </a:t>
            </a:r>
            <a:r>
              <a:rPr lang="it-IT" sz="2400" i="1" kern="0" dirty="0" err="1">
                <a:solidFill>
                  <a:srgbClr val="FF0000"/>
                </a:solidFill>
                <a:cs typeface="Arial"/>
              </a:rPr>
              <a:t>few</a:t>
            </a:r>
            <a:r>
              <a:rPr lang="it-IT" sz="2400" i="1" kern="0" dirty="0">
                <a:solidFill>
                  <a:srgbClr val="FF0000"/>
                </a:solidFill>
                <a:cs typeface="Arial"/>
              </a:rPr>
              <a:t> </a:t>
            </a:r>
            <a:r>
              <a:rPr lang="it-IT" sz="2400" i="1" kern="0" dirty="0" err="1">
                <a:solidFill>
                  <a:srgbClr val="FF0000"/>
                </a:solidFill>
                <a:cs typeface="Arial"/>
              </a:rPr>
              <a:t>tens</a:t>
            </a:r>
            <a:r>
              <a:rPr lang="it-IT" sz="2400" i="1" kern="0" dirty="0">
                <a:solidFill>
                  <a:srgbClr val="FF0000"/>
                </a:solidFill>
                <a:cs typeface="Arial"/>
              </a:rPr>
              <a:t> of </a:t>
            </a:r>
            <a:r>
              <a:rPr lang="it-IT" sz="2400" i="1" kern="0" dirty="0" err="1">
                <a:solidFill>
                  <a:srgbClr val="FF0000"/>
                </a:solidFill>
                <a:cs typeface="Arial"/>
              </a:rPr>
              <a:t>alerts</a:t>
            </a:r>
            <a:r>
              <a:rPr lang="it-IT" sz="2400" i="1" kern="0" dirty="0">
                <a:solidFill>
                  <a:srgbClr val="FF0000"/>
                </a:solidFill>
                <a:cs typeface="Arial"/>
              </a:rPr>
              <a:t> per hour</a:t>
            </a:r>
          </a:p>
          <a:p>
            <a:pPr marL="342900" indent="-342900" defTabSz="914400">
              <a:buFont typeface="Arial"/>
              <a:buChar char="•"/>
            </a:pPr>
            <a:r>
              <a:rPr lang="it-IT" sz="2400" i="1" kern="0" dirty="0" err="1">
                <a:solidFill>
                  <a:srgbClr val="FF0000"/>
                </a:solidFill>
                <a:cs typeface="Arial"/>
              </a:rPr>
              <a:t>Pre</a:t>
            </a:r>
            <a:r>
              <a:rPr lang="it-IT" sz="2400" i="1" kern="0" dirty="0">
                <a:solidFill>
                  <a:srgbClr val="FF0000"/>
                </a:solidFill>
                <a:cs typeface="Arial"/>
              </a:rPr>
              <a:t>-merger </a:t>
            </a:r>
            <a:r>
              <a:rPr lang="it-IT" sz="2400" i="1" kern="0" dirty="0" err="1">
                <a:solidFill>
                  <a:srgbClr val="FF0000"/>
                </a:solidFill>
                <a:cs typeface="Arial"/>
              </a:rPr>
              <a:t>alerts</a:t>
            </a:r>
            <a:endParaRPr lang="it-IT" sz="2400" i="1" kern="0" dirty="0">
              <a:solidFill>
                <a:srgbClr val="FF0000"/>
              </a:solidFill>
              <a:latin typeface="Arial"/>
              <a:cs typeface="Arial"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it-IT" sz="500" b="0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559648" y="2624231"/>
            <a:ext cx="7856219" cy="1646605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  <a:ln w="38100" cmpd="sng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342900" lvl="0" indent="-342900" defTabSz="914400">
              <a:buFont typeface="Arial"/>
              <a:buChar char="•"/>
            </a:pPr>
            <a:r>
              <a:rPr lang="it-IT" sz="2400" i="1" kern="0" dirty="0">
                <a:solidFill>
                  <a:srgbClr val="0000FF"/>
                </a:solidFill>
                <a:cs typeface="Arial"/>
              </a:rPr>
              <a:t>Select </a:t>
            </a:r>
            <a:r>
              <a:rPr lang="it-IT" sz="2400" i="1" kern="0" dirty="0" err="1">
                <a:solidFill>
                  <a:srgbClr val="0000FF"/>
                </a:solidFill>
                <a:cs typeface="Arial"/>
              </a:rPr>
              <a:t>triggers</a:t>
            </a:r>
            <a:r>
              <a:rPr lang="it-IT" sz="2400" i="1" kern="0" dirty="0">
                <a:solidFill>
                  <a:srgbClr val="0000FF"/>
                </a:solidFill>
                <a:cs typeface="Arial"/>
              </a:rPr>
              <a:t> to be </a:t>
            </a:r>
            <a:r>
              <a:rPr lang="it-IT" sz="2400" i="1" kern="0" dirty="0" err="1">
                <a:solidFill>
                  <a:srgbClr val="0000FF"/>
                </a:solidFill>
                <a:cs typeface="Arial"/>
              </a:rPr>
              <a:t>followed</a:t>
            </a:r>
            <a:endParaRPr lang="it-IT" sz="2400" i="1" kern="0" dirty="0">
              <a:solidFill>
                <a:srgbClr val="0000FF"/>
              </a:solidFill>
              <a:cs typeface="Arial"/>
            </a:endParaRPr>
          </a:p>
          <a:p>
            <a:pPr marL="342900" indent="-342900" defTabSz="914400">
              <a:buFont typeface="Arial"/>
              <a:buChar char="•"/>
            </a:pPr>
            <a:r>
              <a:rPr lang="it-IT" sz="2400" i="1" kern="0" dirty="0" err="1">
                <a:solidFill>
                  <a:srgbClr val="0000FF"/>
                </a:solidFill>
                <a:cs typeface="Arial"/>
              </a:rPr>
              <a:t>Send</a:t>
            </a:r>
            <a:r>
              <a:rPr lang="it-IT" sz="2400" i="1" kern="0" dirty="0">
                <a:solidFill>
                  <a:srgbClr val="0000FF"/>
                </a:solidFill>
                <a:cs typeface="Arial"/>
              </a:rPr>
              <a:t> in </a:t>
            </a:r>
            <a:r>
              <a:rPr lang="it-IT" sz="2400" i="1" kern="0" dirty="0" err="1">
                <a:solidFill>
                  <a:srgbClr val="0000FF"/>
                </a:solidFill>
                <a:cs typeface="Arial"/>
              </a:rPr>
              <a:t>low-latency</a:t>
            </a:r>
            <a:r>
              <a:rPr lang="it-IT" sz="2400" i="1" kern="0" dirty="0">
                <a:solidFill>
                  <a:srgbClr val="0000FF"/>
                </a:solidFill>
                <a:cs typeface="Arial"/>
              </a:rPr>
              <a:t> </a:t>
            </a:r>
            <a:r>
              <a:rPr lang="it-IT" sz="2400" i="1" kern="0" dirty="0" err="1">
                <a:solidFill>
                  <a:srgbClr val="0000FF"/>
                </a:solidFill>
                <a:cs typeface="Arial"/>
              </a:rPr>
              <a:t>all</a:t>
            </a:r>
            <a:r>
              <a:rPr lang="it-IT" sz="2400" i="1" kern="0" dirty="0">
                <a:solidFill>
                  <a:srgbClr val="0000FF"/>
                </a:solidFill>
                <a:cs typeface="Arial"/>
              </a:rPr>
              <a:t> source </a:t>
            </a:r>
            <a:r>
              <a:rPr lang="it-IT" sz="2400" i="1" kern="0" dirty="0" err="1">
                <a:solidFill>
                  <a:srgbClr val="0000FF"/>
                </a:solidFill>
                <a:cs typeface="Arial"/>
              </a:rPr>
              <a:t>parameters</a:t>
            </a:r>
            <a:r>
              <a:rPr lang="it-IT" sz="2400" i="1" kern="0" dirty="0">
                <a:solidFill>
                  <a:srgbClr val="0000FF"/>
                </a:solidFill>
                <a:cs typeface="Arial"/>
              </a:rPr>
              <a:t> and </a:t>
            </a:r>
            <a:r>
              <a:rPr lang="it-IT" sz="2400" i="1" kern="0" dirty="0" err="1">
                <a:solidFill>
                  <a:srgbClr val="0000FF"/>
                </a:solidFill>
                <a:cs typeface="Arial"/>
              </a:rPr>
              <a:t>continuous</a:t>
            </a:r>
            <a:r>
              <a:rPr lang="it-IT" sz="2400" i="1" kern="0" dirty="0">
                <a:solidFill>
                  <a:srgbClr val="0000FF"/>
                </a:solidFill>
                <a:cs typeface="Arial"/>
              </a:rPr>
              <a:t> </a:t>
            </a:r>
            <a:r>
              <a:rPr lang="it-IT" sz="2400" i="1" kern="0" dirty="0" err="1">
                <a:solidFill>
                  <a:srgbClr val="0000FF"/>
                </a:solidFill>
                <a:cs typeface="Arial"/>
              </a:rPr>
              <a:t>updates</a:t>
            </a:r>
            <a:r>
              <a:rPr lang="it-IT" sz="2400" i="1" kern="0" dirty="0">
                <a:solidFill>
                  <a:srgbClr val="0000FF"/>
                </a:solidFill>
                <a:cs typeface="Arial"/>
              </a:rPr>
              <a:t>, </a:t>
            </a:r>
            <a:r>
              <a:rPr lang="it-IT" sz="2400" i="1" kern="0" dirty="0" err="1">
                <a:solidFill>
                  <a:srgbClr val="0000FF"/>
                </a:solidFill>
                <a:cs typeface="Arial"/>
              </a:rPr>
              <a:t>dyanmical</a:t>
            </a:r>
            <a:r>
              <a:rPr lang="it-IT" sz="2400" i="1" kern="0" dirty="0">
                <a:solidFill>
                  <a:srgbClr val="0000FF"/>
                </a:solidFill>
                <a:cs typeface="Arial"/>
              </a:rPr>
              <a:t> database</a:t>
            </a:r>
          </a:p>
          <a:p>
            <a:pPr marL="342900" lvl="0" indent="-342900" defTabSz="914400">
              <a:buFont typeface="Arial"/>
              <a:buChar char="•"/>
            </a:pPr>
            <a:r>
              <a:rPr lang="it-IT" sz="2400" i="1" kern="0" dirty="0">
                <a:solidFill>
                  <a:srgbClr val="0000FF"/>
                </a:solidFill>
                <a:cs typeface="Arial"/>
              </a:rPr>
              <a:t>GW detectors </a:t>
            </a:r>
            <a:r>
              <a:rPr lang="it-IT" sz="2400" i="1" kern="0" dirty="0" err="1">
                <a:solidFill>
                  <a:srgbClr val="0000FF"/>
                </a:solidFill>
                <a:cs typeface="Arial"/>
              </a:rPr>
              <a:t>as</a:t>
            </a:r>
            <a:r>
              <a:rPr lang="it-IT" sz="2400" i="1" kern="0" dirty="0">
                <a:solidFill>
                  <a:srgbClr val="0000FF"/>
                </a:solidFill>
                <a:cs typeface="Arial"/>
              </a:rPr>
              <a:t> </a:t>
            </a:r>
            <a:r>
              <a:rPr lang="it-IT" sz="2400" i="1" kern="0" dirty="0" err="1">
                <a:solidFill>
                  <a:srgbClr val="0000FF"/>
                </a:solidFill>
                <a:cs typeface="Arial"/>
              </a:rPr>
              <a:t>external</a:t>
            </a:r>
            <a:r>
              <a:rPr lang="it-IT" sz="2400" i="1" kern="0" dirty="0">
                <a:solidFill>
                  <a:srgbClr val="0000FF"/>
                </a:solidFill>
                <a:cs typeface="Arial"/>
              </a:rPr>
              <a:t> trigger </a:t>
            </a:r>
            <a:r>
              <a:rPr lang="it-IT" sz="2400" i="1" kern="0" dirty="0" err="1">
                <a:solidFill>
                  <a:srgbClr val="0000FF"/>
                </a:solidFill>
                <a:cs typeface="Arial"/>
              </a:rPr>
              <a:t>user</a:t>
            </a:r>
            <a:endParaRPr lang="it-IT" sz="2400" i="1" kern="0" dirty="0">
              <a:solidFill>
                <a:srgbClr val="0000FF"/>
              </a:solidFill>
              <a:cs typeface="Arial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it-IT" sz="500" b="0" i="1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007534" y="4528229"/>
            <a:ext cx="7408333" cy="830997"/>
          </a:xfrm>
          <a:prstGeom prst="rect">
            <a:avLst/>
          </a:prstGeom>
          <a:solidFill>
            <a:srgbClr val="CCFFCC"/>
          </a:solidFill>
          <a:ln w="38100" cmpd="sng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marL="342900" lvl="0" indent="-342900" defTabSz="914400">
              <a:buFont typeface="Arial"/>
              <a:buChar char="•"/>
              <a:defRPr/>
            </a:pPr>
            <a:r>
              <a:rPr lang="it-IT" sz="2400" i="1" kern="0" dirty="0" err="1">
                <a:solidFill>
                  <a:srgbClr val="008000"/>
                </a:solidFill>
                <a:cs typeface="Arial"/>
              </a:rPr>
              <a:t>What</a:t>
            </a:r>
            <a:r>
              <a:rPr lang="it-IT" sz="2400" i="1" kern="0" dirty="0">
                <a:solidFill>
                  <a:srgbClr val="008000"/>
                </a:solidFill>
                <a:cs typeface="Arial"/>
              </a:rPr>
              <a:t> EM </a:t>
            </a:r>
            <a:r>
              <a:rPr lang="it-IT" sz="2400" i="1" kern="0" dirty="0" err="1">
                <a:solidFill>
                  <a:srgbClr val="008000"/>
                </a:solidFill>
                <a:cs typeface="Arial"/>
              </a:rPr>
              <a:t>oservatories</a:t>
            </a:r>
            <a:r>
              <a:rPr lang="it-IT" sz="2400" i="1" kern="0" dirty="0">
                <a:solidFill>
                  <a:srgbClr val="008000"/>
                </a:solidFill>
                <a:cs typeface="Arial"/>
              </a:rPr>
              <a:t> for the </a:t>
            </a:r>
            <a:r>
              <a:rPr lang="it-IT" sz="2400" i="1" kern="0" dirty="0" err="1">
                <a:solidFill>
                  <a:srgbClr val="008000"/>
                </a:solidFill>
                <a:cs typeface="Arial"/>
              </a:rPr>
              <a:t>search</a:t>
            </a:r>
            <a:r>
              <a:rPr lang="it-IT" sz="2400" i="1" kern="0" dirty="0">
                <a:solidFill>
                  <a:srgbClr val="008000"/>
                </a:solidFill>
                <a:cs typeface="Arial"/>
              </a:rPr>
              <a:t>?</a:t>
            </a:r>
          </a:p>
          <a:p>
            <a:pPr marL="342900" lvl="0" indent="-342900" defTabSz="914400">
              <a:buFont typeface="Arial"/>
              <a:buChar char="•"/>
              <a:defRPr/>
            </a:pPr>
            <a:r>
              <a:rPr lang="it-IT" sz="2400" i="1" kern="0" dirty="0" err="1">
                <a:solidFill>
                  <a:srgbClr val="008000"/>
                </a:solidFill>
                <a:cs typeface="Arial"/>
              </a:rPr>
              <a:t>What</a:t>
            </a:r>
            <a:r>
              <a:rPr lang="it-IT" sz="2400" i="1" kern="0" dirty="0">
                <a:solidFill>
                  <a:srgbClr val="008000"/>
                </a:solidFill>
                <a:cs typeface="Arial"/>
              </a:rPr>
              <a:t> </a:t>
            </a:r>
            <a:r>
              <a:rPr lang="it-IT" sz="2400" i="1" kern="0" dirty="0" err="1">
                <a:solidFill>
                  <a:srgbClr val="008000"/>
                </a:solidFill>
                <a:cs typeface="Arial"/>
              </a:rPr>
              <a:t>resources</a:t>
            </a:r>
            <a:r>
              <a:rPr lang="it-IT" sz="2400" i="1" kern="0" dirty="0">
                <a:solidFill>
                  <a:srgbClr val="008000"/>
                </a:solidFill>
                <a:cs typeface="Arial"/>
              </a:rPr>
              <a:t> to </a:t>
            </a:r>
            <a:r>
              <a:rPr lang="it-IT" sz="2400" i="1" kern="0" dirty="0" err="1">
                <a:solidFill>
                  <a:srgbClr val="008000"/>
                </a:solidFill>
                <a:cs typeface="Arial"/>
              </a:rPr>
              <a:t>characterize</a:t>
            </a:r>
            <a:r>
              <a:rPr lang="it-IT" sz="2400" i="1" kern="0" dirty="0">
                <a:solidFill>
                  <a:srgbClr val="008000"/>
                </a:solidFill>
                <a:cs typeface="Arial"/>
              </a:rPr>
              <a:t> the </a:t>
            </a:r>
            <a:r>
              <a:rPr lang="it-IT" sz="2400" i="1" kern="0" dirty="0" err="1">
                <a:solidFill>
                  <a:srgbClr val="008000"/>
                </a:solidFill>
                <a:cs typeface="Arial"/>
              </a:rPr>
              <a:t>transients</a:t>
            </a:r>
            <a:r>
              <a:rPr lang="it-IT" sz="2400" i="1" kern="0" dirty="0">
                <a:solidFill>
                  <a:schemeClr val="accent3"/>
                </a:solidFill>
                <a:cs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41014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66B422-FDBC-432A-AD0C-B6C2306CD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45602"/>
            <a:ext cx="7886700" cy="1325563"/>
          </a:xfrm>
        </p:spPr>
        <p:txBody>
          <a:bodyPr/>
          <a:lstStyle/>
          <a:p>
            <a:pPr algn="ctr"/>
            <a:br>
              <a:rPr lang="it-IT" dirty="0">
                <a:solidFill>
                  <a:srgbClr val="0070C0"/>
                </a:solidFill>
              </a:rPr>
            </a:br>
            <a:r>
              <a:rPr lang="it-IT" dirty="0">
                <a:solidFill>
                  <a:srgbClr val="0070C0"/>
                </a:solidFill>
              </a:rPr>
              <a:t>Multi-</a:t>
            </a:r>
            <a:r>
              <a:rPr lang="it-IT" dirty="0" err="1">
                <a:solidFill>
                  <a:srgbClr val="0070C0"/>
                </a:solidFill>
              </a:rPr>
              <a:t>messenger</a:t>
            </a:r>
            <a:r>
              <a:rPr lang="it-IT" dirty="0">
                <a:solidFill>
                  <a:srgbClr val="0070C0"/>
                </a:solidFill>
              </a:rPr>
              <a:t> studies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15544D0-A610-0A47-53BB-D9078E849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817" y="2697608"/>
            <a:ext cx="882128" cy="88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17AA96C6-4501-6D83-5DF4-0E1AF4FBD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564" y="2697608"/>
            <a:ext cx="1595226" cy="88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EA84F5A2-EA69-E2AA-EAA0-A4D8189E5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881" y="2464081"/>
            <a:ext cx="2744532" cy="143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F63E8150-23C7-0FD4-734A-3D72E9CF90A2}"/>
              </a:ext>
            </a:extLst>
          </p:cNvPr>
          <p:cNvSpPr txBox="1"/>
          <p:nvPr/>
        </p:nvSpPr>
        <p:spPr>
          <a:xfrm>
            <a:off x="5668790" y="3097440"/>
            <a:ext cx="2189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+ </a:t>
            </a:r>
            <a:r>
              <a:rPr lang="it-IT" dirty="0" err="1"/>
              <a:t>Italian</a:t>
            </a:r>
            <a:r>
              <a:rPr lang="it-IT" dirty="0"/>
              <a:t> </a:t>
            </a:r>
            <a:r>
              <a:rPr lang="it-IT" dirty="0" err="1"/>
              <a:t>Universities</a:t>
            </a:r>
            <a:endParaRPr lang="it-IT" dirty="0"/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0DC0A965-11E5-AF2E-22F4-B6F69FB1F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728" y="4230682"/>
            <a:ext cx="2720669" cy="114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F0E4738B-E671-FD28-0A67-FAF8F2D32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719" y="4066645"/>
            <a:ext cx="1968137" cy="147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4D105F17-A214-015F-8F09-ABF3E4479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868" y="4824704"/>
            <a:ext cx="1754517" cy="68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DF9C71C-0E54-3D5E-261F-F277A11B604C}"/>
              </a:ext>
            </a:extLst>
          </p:cNvPr>
          <p:cNvSpPr txBox="1"/>
          <p:nvPr/>
        </p:nvSpPr>
        <p:spPr>
          <a:xfrm>
            <a:off x="4279506" y="5543462"/>
            <a:ext cx="31862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PRIN 2020 METE 2020KB33TP</a:t>
            </a:r>
          </a:p>
        </p:txBody>
      </p:sp>
    </p:spTree>
    <p:extLst>
      <p:ext uri="{BB962C8B-B14F-4D97-AF65-F5344CB8AC3E}">
        <p14:creationId xmlns:p14="http://schemas.microsoft.com/office/powerpoint/2010/main" val="14665069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age_2021_03_25T15_39_53_015Z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792" y="1196752"/>
            <a:ext cx="2059242" cy="2252367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6858926" y="3380849"/>
            <a:ext cx="2163106" cy="2641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Image </a:t>
            </a:r>
            <a:r>
              <a:rPr kumimoji="0" lang="it-IT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Credit: Ronchini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4701552" y="332656"/>
            <a:ext cx="4334944" cy="830997"/>
          </a:xfrm>
          <a:prstGeom prst="rect">
            <a:avLst/>
          </a:prstGeom>
          <a:solidFill>
            <a:srgbClr val="008000">
              <a:alpha val="47000"/>
            </a:srgbClr>
          </a:solidFill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Calibri"/>
                <a:sym typeface="Arial"/>
              </a:rPr>
              <a:t>RELATIVISTIC JET PHYSICS,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Calibri"/>
                <a:sym typeface="Arial"/>
              </a:rPr>
              <a:t>GRB EMISSION MECHANISMS, COSMOLOGY and MODIFIED GRAVITY</a:t>
            </a:r>
          </a:p>
        </p:txBody>
      </p:sp>
      <p:pic>
        <p:nvPicPr>
          <p:cNvPr id="2" name="Immagine 1" descr="Schermata 2021-09-03 alle 17.35.5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47" y="764704"/>
            <a:ext cx="4372331" cy="4867952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4670185" y="3933056"/>
            <a:ext cx="3960440" cy="830997"/>
          </a:xfrm>
          <a:prstGeom prst="rect">
            <a:avLst/>
          </a:prstGeom>
          <a:solidFill>
            <a:srgbClr val="FF0000">
              <a:alpha val="30000"/>
            </a:srgbClr>
          </a:solidFill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KILONOVA PHYSICS, NUCLEOSYNTHESIS, NUCLEAR PHYISCS and H0 ESTIMATE</a:t>
            </a:r>
          </a:p>
        </p:txBody>
      </p:sp>
      <p:pic>
        <p:nvPicPr>
          <p:cNvPr id="4" name="Immagine 3" descr="Schermata 2021-09-03 alle 17.41.4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367" y="4724943"/>
            <a:ext cx="1912849" cy="1590025"/>
          </a:xfrm>
          <a:prstGeom prst="rect">
            <a:avLst/>
          </a:prstGeom>
          <a:ln>
            <a:noFill/>
          </a:ln>
        </p:spPr>
      </p:pic>
      <p:sp>
        <p:nvSpPr>
          <p:cNvPr id="3" name="Rettangolo 2"/>
          <p:cNvSpPr/>
          <p:nvPr/>
        </p:nvSpPr>
        <p:spPr>
          <a:xfrm>
            <a:off x="5743723" y="6288111"/>
            <a:ext cx="3206301" cy="369332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  <a:sym typeface="Arial"/>
              </a:rPr>
              <a:t> </a:t>
            </a:r>
            <a:r>
              <a:rPr kumimoji="0" lang="it-IT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Arial"/>
              </a:rPr>
              <a:t>Image credit: NASA </a:t>
            </a:r>
            <a:r>
              <a:rPr kumimoji="0" lang="it-IT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Arial"/>
              </a:rPr>
              <a:t>Goddard</a:t>
            </a:r>
            <a:r>
              <a:rPr kumimoji="0" lang="it-IT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Arial"/>
              </a:rPr>
              <a:t> Space Flight Center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958C987-E6B1-9E39-E56F-BF344AC086E4}"/>
              </a:ext>
            </a:extLst>
          </p:cNvPr>
          <p:cNvSpPr txBox="1"/>
          <p:nvPr/>
        </p:nvSpPr>
        <p:spPr>
          <a:xfrm>
            <a:off x="371061" y="4764053"/>
            <a:ext cx="15770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/>
              <a:t>Credits: Ghirlanda</a:t>
            </a:r>
          </a:p>
        </p:txBody>
      </p:sp>
    </p:spTree>
    <p:extLst>
      <p:ext uri="{BB962C8B-B14F-4D97-AF65-F5344CB8AC3E}">
        <p14:creationId xmlns:p14="http://schemas.microsoft.com/office/powerpoint/2010/main" val="3706133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>
            <a:extLst>
              <a:ext uri="{FF2B5EF4-FFF2-40B4-BE49-F238E27FC236}">
                <a16:creationId xmlns:a16="http://schemas.microsoft.com/office/drawing/2014/main" id="{181A09FA-790D-7CAA-E635-75EC839CD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12" y="658979"/>
            <a:ext cx="4193988" cy="3227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4425C135-336B-883E-79AF-A59EB34381F1}"/>
              </a:ext>
            </a:extLst>
          </p:cNvPr>
          <p:cNvSpPr txBox="1"/>
          <p:nvPr/>
        </p:nvSpPr>
        <p:spPr>
          <a:xfrm>
            <a:off x="-1299882" y="71718"/>
            <a:ext cx="4572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it-IT" sz="2800" b="1" dirty="0">
                <a:solidFill>
                  <a:srgbClr val="AF7B51"/>
                </a:solidFill>
                <a:latin typeface="Arial" panose="020B0604020202020204" pitchFamily="34" charset="0"/>
              </a:rPr>
              <a:t>GRB/GW</a:t>
            </a:r>
            <a:endParaRPr lang="it-IT" sz="2800" b="1" dirty="0">
              <a:effectLst/>
            </a:endParaRPr>
          </a:p>
          <a:p>
            <a:br>
              <a:rPr lang="it-IT" dirty="0"/>
            </a:br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61E2034-A914-3400-6168-089F226A522B}"/>
              </a:ext>
            </a:extLst>
          </p:cNvPr>
          <p:cNvSpPr txBox="1"/>
          <p:nvPr/>
        </p:nvSpPr>
        <p:spPr>
          <a:xfrm>
            <a:off x="4890248" y="1349678"/>
            <a:ext cx="52264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it-IT" sz="2400" b="1" i="0" u="none" strike="noStrike" dirty="0">
                <a:solidFill>
                  <a:srgbClr val="000090"/>
                </a:solidFill>
                <a:effectLst/>
                <a:latin typeface="Nunito" pitchFamily="2" charset="77"/>
              </a:rPr>
              <a:t>GRB: gamma/X-ray</a:t>
            </a:r>
            <a:endParaRPr lang="it-IT" sz="2400" b="0" dirty="0">
              <a:effectLst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57BE3C1-5858-FE8F-336D-81EF14DBE685}"/>
              </a:ext>
            </a:extLst>
          </p:cNvPr>
          <p:cNvSpPr txBox="1"/>
          <p:nvPr/>
        </p:nvSpPr>
        <p:spPr>
          <a:xfrm>
            <a:off x="4647695" y="1857128"/>
            <a:ext cx="4334944" cy="830997"/>
          </a:xfrm>
          <a:prstGeom prst="rect">
            <a:avLst/>
          </a:prstGeom>
          <a:solidFill>
            <a:schemeClr val="accent3">
              <a:lumMod val="60000"/>
              <a:lumOff val="40000"/>
              <a:alpha val="47000"/>
            </a:schemeClr>
          </a:solidFill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Calibri"/>
                <a:sym typeface="Arial"/>
              </a:rPr>
              <a:t>RELATIVISTIC JET PHYSICS,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Calibri"/>
                <a:sym typeface="Arial"/>
              </a:rPr>
              <a:t>GRB EMISSION MECHANISMS, COSMOLOGY and MODIFIED GRAVITY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196160A-1E8B-A28D-7CCC-D399D25DB2BD}"/>
              </a:ext>
            </a:extLst>
          </p:cNvPr>
          <p:cNvSpPr txBox="1"/>
          <p:nvPr/>
        </p:nvSpPr>
        <p:spPr>
          <a:xfrm>
            <a:off x="3055472" y="3470393"/>
            <a:ext cx="57105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Ronchini et al., A&amp;A 2022</a:t>
            </a:r>
            <a:endParaRPr lang="it-IT" b="0" dirty="0">
              <a:effectLst/>
            </a:endParaRPr>
          </a:p>
          <a:p>
            <a:br>
              <a:rPr lang="it-IT" dirty="0"/>
            </a:br>
            <a:endParaRPr lang="it-IT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D269DDD-E138-B6CB-5690-56CA35018A32}"/>
              </a:ext>
            </a:extLst>
          </p:cNvPr>
          <p:cNvSpPr txBox="1"/>
          <p:nvPr/>
        </p:nvSpPr>
        <p:spPr>
          <a:xfrm>
            <a:off x="340658" y="4317520"/>
            <a:ext cx="8390965" cy="646331"/>
          </a:xfrm>
          <a:prstGeom prst="rect">
            <a:avLst/>
          </a:prstGeom>
          <a:noFill/>
          <a:ln w="31750">
            <a:solidFill>
              <a:srgbClr val="FFA136"/>
            </a:solidFill>
          </a:ln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it-IT" sz="1800" b="0" i="0" u="none" strike="noStrike" dirty="0" err="1">
                <a:solidFill>
                  <a:srgbClr val="000090"/>
                </a:solidFill>
                <a:effectLst/>
                <a:latin typeface="Arial" panose="020B0604020202020204" pitchFamily="34" charset="0"/>
              </a:rPr>
              <a:t>Almost</a:t>
            </a:r>
            <a:r>
              <a:rPr lang="it-IT" sz="1800" b="0" i="0" u="none" strike="noStrike" dirty="0">
                <a:solidFill>
                  <a:srgbClr val="00009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90"/>
                </a:solidFill>
                <a:effectLst/>
                <a:latin typeface="Arial" panose="020B0604020202020204" pitchFamily="34" charset="0"/>
              </a:rPr>
              <a:t>all</a:t>
            </a:r>
            <a:r>
              <a:rPr lang="it-IT" sz="1800" b="0" i="0" u="none" strike="noStrike" dirty="0">
                <a:solidFill>
                  <a:srgbClr val="00009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90"/>
                </a:solidFill>
                <a:effectLst/>
                <a:latin typeface="Arial" panose="020B0604020202020204" pitchFamily="34" charset="0"/>
              </a:rPr>
              <a:t>detected</a:t>
            </a:r>
            <a:r>
              <a:rPr lang="it-IT" sz="1800" b="0" i="0" u="none" strike="noStrike" dirty="0">
                <a:solidFill>
                  <a:srgbClr val="000090"/>
                </a:solidFill>
                <a:effectLst/>
                <a:latin typeface="Arial" panose="020B0604020202020204" pitchFamily="34" charset="0"/>
              </a:rPr>
              <a:t> short GRB </a:t>
            </a:r>
            <a:r>
              <a:rPr lang="it-IT" sz="1800" b="0" i="0" u="none" strike="noStrike" dirty="0" err="1">
                <a:solidFill>
                  <a:srgbClr val="000090"/>
                </a:solidFill>
                <a:effectLst/>
                <a:latin typeface="Arial" panose="020B0604020202020204" pitchFamily="34" charset="0"/>
              </a:rPr>
              <a:t>will</a:t>
            </a:r>
            <a:r>
              <a:rPr lang="it-IT" sz="1800" b="0" i="0" u="none" strike="noStrike" dirty="0">
                <a:solidFill>
                  <a:srgbClr val="00009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90"/>
                </a:solidFill>
                <a:effectLst/>
                <a:latin typeface="Arial" panose="020B0604020202020204" pitchFamily="34" charset="0"/>
              </a:rPr>
              <a:t>have</a:t>
            </a:r>
            <a:r>
              <a:rPr lang="it-IT" sz="1800" b="0" i="0" u="none" strike="noStrike" dirty="0">
                <a:solidFill>
                  <a:srgbClr val="000090"/>
                </a:solidFill>
                <a:effectLst/>
                <a:latin typeface="Arial" panose="020B0604020202020204" pitchFamily="34" charset="0"/>
              </a:rPr>
              <a:t> a GW </a:t>
            </a:r>
            <a:r>
              <a:rPr lang="it-IT" sz="1800" b="0" i="0" u="none" strike="noStrike" dirty="0" err="1">
                <a:solidFill>
                  <a:srgbClr val="000090"/>
                </a:solidFill>
                <a:effectLst/>
                <a:latin typeface="Arial" panose="020B0604020202020204" pitchFamily="34" charset="0"/>
              </a:rPr>
              <a:t>counterpart</a:t>
            </a:r>
            <a:endParaRPr lang="it-IT" sz="1800" b="0" i="0" u="none" strike="noStrike" dirty="0">
              <a:solidFill>
                <a:srgbClr val="000090"/>
              </a:solidFill>
              <a:effectLst/>
              <a:latin typeface="Arial" panose="020B060402020202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it-IT" sz="1800" b="0" i="0" u="none" strike="noStrike" dirty="0" err="1">
                <a:solidFill>
                  <a:srgbClr val="000090"/>
                </a:solidFill>
                <a:effectLst/>
                <a:latin typeface="Arial" panose="020B0604020202020204" pitchFamily="34" charset="0"/>
              </a:rPr>
              <a:t>around</a:t>
            </a:r>
            <a:r>
              <a:rPr lang="it-IT" sz="1800" b="0" i="0" u="none" strike="noStrike" dirty="0">
                <a:solidFill>
                  <a:srgbClr val="000090"/>
                </a:solidFill>
                <a:effectLst/>
                <a:latin typeface="Arial" panose="020B0604020202020204" pitchFamily="34" charset="0"/>
              </a:rPr>
              <a:t> 70% ET and 95% ET+CE</a:t>
            </a:r>
            <a:endParaRPr lang="it-IT" dirty="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BF25E835-A7E9-D2A4-6214-6D71F4F8D66A}"/>
              </a:ext>
            </a:extLst>
          </p:cNvPr>
          <p:cNvSpPr txBox="1"/>
          <p:nvPr/>
        </p:nvSpPr>
        <p:spPr>
          <a:xfrm>
            <a:off x="340658" y="5056150"/>
            <a:ext cx="8390965" cy="646331"/>
          </a:xfrm>
          <a:prstGeom prst="rect">
            <a:avLst/>
          </a:prstGeom>
          <a:noFill/>
          <a:ln w="3175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it-IT" sz="1800" b="0" i="0" u="none" strike="noStrike" dirty="0" err="1">
                <a:solidFill>
                  <a:srgbClr val="000090"/>
                </a:solidFill>
                <a:effectLst/>
                <a:latin typeface="Arial" panose="020B0604020202020204" pitchFamily="34" charset="0"/>
              </a:rPr>
              <a:t>Depending</a:t>
            </a:r>
            <a:r>
              <a:rPr lang="it-IT" sz="1800" b="0" i="0" u="none" strike="noStrike" dirty="0">
                <a:solidFill>
                  <a:srgbClr val="000090"/>
                </a:solidFill>
                <a:effectLst/>
                <a:latin typeface="Arial" panose="020B0604020202020204" pitchFamily="34" charset="0"/>
              </a:rPr>
              <a:t> on the </a:t>
            </a:r>
            <a:r>
              <a:rPr lang="it-IT" sz="1800" b="0" i="0" u="none" strike="noStrike" dirty="0" err="1">
                <a:solidFill>
                  <a:srgbClr val="000090"/>
                </a:solidFill>
                <a:effectLst/>
                <a:latin typeface="Arial" panose="020B0604020202020204" pitchFamily="34" charset="0"/>
              </a:rPr>
              <a:t>satellites</a:t>
            </a:r>
            <a:r>
              <a:rPr lang="it-IT" sz="1800" b="0" i="0" u="none" strike="noStrike" dirty="0">
                <a:solidFill>
                  <a:srgbClr val="00009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it-IT" sz="1800" b="0" i="0" u="none" strike="noStrike" dirty="0" err="1">
                <a:solidFill>
                  <a:srgbClr val="000090"/>
                </a:solidFill>
                <a:effectLst/>
                <a:latin typeface="Arial" panose="020B0604020202020204" pitchFamily="34" charset="0"/>
              </a:rPr>
              <a:t>we</a:t>
            </a:r>
            <a:r>
              <a:rPr lang="it-IT" sz="1800" b="0" i="0" u="none" strike="noStrike" dirty="0">
                <a:solidFill>
                  <a:srgbClr val="00009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90"/>
                </a:solidFill>
                <a:effectLst/>
                <a:latin typeface="Arial" panose="020B0604020202020204" pitchFamily="34" charset="0"/>
              </a:rPr>
              <a:t>will</a:t>
            </a:r>
            <a:r>
              <a:rPr lang="it-IT" sz="1800" b="0" i="0" u="none" strike="noStrike" dirty="0">
                <a:solidFill>
                  <a:srgbClr val="00009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90"/>
                </a:solidFill>
                <a:effectLst/>
                <a:latin typeface="Arial" panose="020B0604020202020204" pitchFamily="34" charset="0"/>
              </a:rPr>
              <a:t>have</a:t>
            </a:r>
            <a:r>
              <a:rPr lang="it-IT" sz="1800" b="0" i="0" u="none" strike="noStrike" dirty="0">
                <a:solidFill>
                  <a:srgbClr val="00009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1" i="0" u="none" strike="noStrike" dirty="0" err="1">
                <a:solidFill>
                  <a:srgbClr val="000090"/>
                </a:solidFill>
                <a:effectLst/>
                <a:latin typeface="Arial" panose="020B0604020202020204" pitchFamily="34" charset="0"/>
              </a:rPr>
              <a:t>tens</a:t>
            </a:r>
            <a:r>
              <a:rPr lang="it-IT" sz="1800" b="1" i="0" u="none" strike="noStrike" dirty="0">
                <a:solidFill>
                  <a:srgbClr val="000090"/>
                </a:solidFill>
                <a:effectLst/>
                <a:latin typeface="Arial" panose="020B0604020202020204" pitchFamily="34" charset="0"/>
              </a:rPr>
              <a:t> to </a:t>
            </a:r>
            <a:r>
              <a:rPr lang="it-IT" sz="1800" b="1" i="0" u="none" strike="noStrike" dirty="0" err="1">
                <a:solidFill>
                  <a:srgbClr val="000090"/>
                </a:solidFill>
                <a:effectLst/>
                <a:latin typeface="Arial" panose="020B0604020202020204" pitchFamily="34" charset="0"/>
              </a:rPr>
              <a:t>hundreds</a:t>
            </a:r>
            <a:r>
              <a:rPr lang="it-IT" sz="1800" b="1" i="0" u="none" strike="noStrike" dirty="0">
                <a:solidFill>
                  <a:srgbClr val="000090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it-IT" sz="1800" b="0" i="0" u="none" strike="noStrike" dirty="0">
                <a:solidFill>
                  <a:srgbClr val="000090"/>
                </a:solidFill>
                <a:effectLst/>
                <a:latin typeface="Arial" panose="020B0604020202020204" pitchFamily="34" charset="0"/>
              </a:rPr>
              <a:t>of </a:t>
            </a:r>
            <a:r>
              <a:rPr lang="it-IT" sz="1800" b="0" i="0" u="none" strike="noStrike" dirty="0" err="1">
                <a:solidFill>
                  <a:srgbClr val="000090"/>
                </a:solidFill>
                <a:effectLst/>
                <a:latin typeface="Arial" panose="020B0604020202020204" pitchFamily="34" charset="0"/>
              </a:rPr>
              <a:t>detections</a:t>
            </a:r>
            <a:r>
              <a:rPr lang="it-IT" sz="1800" b="0" i="0" u="none" strike="noStrike" dirty="0">
                <a:solidFill>
                  <a:srgbClr val="000090"/>
                </a:solidFill>
                <a:effectLst/>
                <a:latin typeface="Arial" panose="020B0604020202020204" pitchFamily="34" charset="0"/>
              </a:rPr>
              <a:t> per </a:t>
            </a:r>
            <a:r>
              <a:rPr lang="it-IT" sz="1800" b="0" i="0" u="none" strike="noStrike" dirty="0" err="1">
                <a:solidFill>
                  <a:srgbClr val="000090"/>
                </a:solidFill>
                <a:effectLst/>
                <a:latin typeface="Arial" panose="020B0604020202020204" pitchFamily="34" charset="0"/>
              </a:rPr>
              <a:t>year</a:t>
            </a:r>
            <a:r>
              <a:rPr lang="it-IT" sz="1800" b="0" i="0" u="none" strike="noStrike" dirty="0">
                <a:solidFill>
                  <a:srgbClr val="00009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it-IT" sz="1800" b="1" i="0" u="none" strike="noStrike" dirty="0" err="1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see</a:t>
            </a:r>
            <a:r>
              <a:rPr lang="it-IT" sz="1800" b="1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HERMES and THESUS!)</a:t>
            </a:r>
            <a:endParaRPr lang="it-IT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2C0FC290-779A-672F-AB59-B5C587A03A3E}"/>
              </a:ext>
            </a:extLst>
          </p:cNvPr>
          <p:cNvSpPr txBox="1"/>
          <p:nvPr/>
        </p:nvSpPr>
        <p:spPr>
          <a:xfrm>
            <a:off x="340659" y="5820575"/>
            <a:ext cx="8425330" cy="646331"/>
          </a:xfrm>
          <a:prstGeom prst="rect">
            <a:avLst/>
          </a:prstGeom>
          <a:noFill/>
          <a:ln w="3175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it-IT" sz="1800" b="0" i="0" u="none" strike="noStrike" dirty="0">
                <a:solidFill>
                  <a:srgbClr val="00009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it-IT" sz="1800" b="0" i="0" u="none" strike="noStrike" dirty="0" err="1">
                <a:solidFill>
                  <a:srgbClr val="000090"/>
                </a:solidFill>
                <a:effectLst/>
                <a:latin typeface="Arial" panose="020B0604020202020204" pitchFamily="34" charset="0"/>
              </a:rPr>
              <a:t>Crucial</a:t>
            </a:r>
            <a:r>
              <a:rPr lang="it-IT" sz="1800" b="0" i="0" u="none" strike="noStrike" dirty="0">
                <a:solidFill>
                  <a:srgbClr val="000090"/>
                </a:solidFill>
                <a:effectLst/>
                <a:latin typeface="Arial" panose="020B0604020202020204" pitchFamily="34" charset="0"/>
              </a:rPr>
              <a:t> Instruments </a:t>
            </a:r>
            <a:r>
              <a:rPr lang="it-IT" sz="1800" b="0" i="0" u="none" strike="noStrike" dirty="0" err="1">
                <a:solidFill>
                  <a:srgbClr val="000090"/>
                </a:solidFill>
                <a:effectLst/>
                <a:latin typeface="Arial" panose="020B0604020202020204" pitchFamily="34" charset="0"/>
              </a:rPr>
              <a:t>able</a:t>
            </a:r>
            <a:r>
              <a:rPr lang="it-IT" sz="1800" b="0" i="0" u="none" strike="noStrike" dirty="0">
                <a:solidFill>
                  <a:srgbClr val="000090"/>
                </a:solidFill>
                <a:effectLst/>
                <a:latin typeface="Arial" panose="020B0604020202020204" pitchFamily="34" charset="0"/>
              </a:rPr>
              <a:t> to </a:t>
            </a:r>
            <a:r>
              <a:rPr lang="it-IT" sz="1800" b="0" i="0" u="none" strike="noStrike" dirty="0" err="1">
                <a:solidFill>
                  <a:srgbClr val="000090"/>
                </a:solidFill>
                <a:effectLst/>
                <a:latin typeface="Arial" panose="020B0604020202020204" pitchFamily="34" charset="0"/>
              </a:rPr>
              <a:t>localize</a:t>
            </a:r>
            <a:r>
              <a:rPr lang="it-IT" sz="1800" b="0" i="0" u="none" strike="noStrike" dirty="0">
                <a:solidFill>
                  <a:srgbClr val="00009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90"/>
                </a:solidFill>
                <a:effectLst/>
                <a:latin typeface="Arial" panose="020B0604020202020204" pitchFamily="34" charset="0"/>
              </a:rPr>
              <a:t>at</a:t>
            </a:r>
            <a:r>
              <a:rPr lang="it-IT" sz="1800" b="0" i="0" u="none" strike="noStrike" dirty="0">
                <a:solidFill>
                  <a:srgbClr val="00009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90"/>
                </a:solidFill>
                <a:effectLst/>
                <a:latin typeface="Arial" panose="020B0604020202020204" pitchFamily="34" charset="0"/>
              </a:rPr>
              <a:t>arcmin-arcsec</a:t>
            </a:r>
            <a:r>
              <a:rPr lang="it-IT" sz="1800" b="0" i="0" u="none" strike="noStrike" dirty="0">
                <a:solidFill>
                  <a:srgbClr val="00009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000090"/>
                </a:solidFill>
                <a:effectLst/>
                <a:latin typeface="Arial" panose="020B0604020202020204" pitchFamily="34" charset="0"/>
              </a:rPr>
              <a:t>level</a:t>
            </a:r>
            <a:r>
              <a:rPr lang="it-IT" sz="1800" b="0" i="0" u="none" strike="noStrike" dirty="0">
                <a:solidFill>
                  <a:srgbClr val="000090"/>
                </a:solidFill>
                <a:effectLst/>
                <a:latin typeface="Arial" panose="020B0604020202020204" pitchFamily="34" charset="0"/>
              </a:rPr>
              <a:t> to drive </a:t>
            </a:r>
            <a:endParaRPr lang="it-IT" b="0" dirty="0">
              <a:effectLst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it-IT" sz="1800" b="0" i="0" u="none" strike="noStrike" dirty="0" err="1">
                <a:solidFill>
                  <a:srgbClr val="000090"/>
                </a:solidFill>
                <a:effectLst/>
                <a:latin typeface="Arial" panose="020B0604020202020204" pitchFamily="34" charset="0"/>
              </a:rPr>
              <a:t>multiwavelength</a:t>
            </a:r>
            <a:r>
              <a:rPr lang="it-IT" sz="1800" b="0" i="0" u="none" strike="noStrike" dirty="0">
                <a:solidFill>
                  <a:srgbClr val="000090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it-IT" sz="1800" b="0" i="0" u="none" strike="noStrike" dirty="0" err="1">
                <a:solidFill>
                  <a:srgbClr val="000090"/>
                </a:solidFill>
                <a:effectLst/>
                <a:latin typeface="Arial" panose="020B0604020202020204" pitchFamily="34" charset="0"/>
              </a:rPr>
              <a:t>spectroscopic</a:t>
            </a:r>
            <a:r>
              <a:rPr lang="it-IT" sz="1800" b="0" i="0" u="none" strike="noStrike" dirty="0">
                <a:solidFill>
                  <a:srgbClr val="000090"/>
                </a:solidFill>
                <a:effectLst/>
                <a:latin typeface="Arial" panose="020B0604020202020204" pitchFamily="34" charset="0"/>
              </a:rPr>
              <a:t> follow-up!</a:t>
            </a:r>
            <a:endParaRPr lang="it-IT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45385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  <p:bldP spid="19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5189F46-C5F5-3DDF-E594-AC7F47111DF5}"/>
              </a:ext>
            </a:extLst>
          </p:cNvPr>
          <p:cNvSpPr txBox="1"/>
          <p:nvPr/>
        </p:nvSpPr>
        <p:spPr>
          <a:xfrm>
            <a:off x="-776811" y="119270"/>
            <a:ext cx="4572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it-IT" sz="2800" b="1" dirty="0">
                <a:solidFill>
                  <a:srgbClr val="AF7B51"/>
                </a:solidFill>
                <a:latin typeface="Arial" panose="020B0604020202020204" pitchFamily="34" charset="0"/>
              </a:rPr>
              <a:t>GW/KILONOVA</a:t>
            </a:r>
            <a:endParaRPr lang="it-IT" sz="2800" b="1" dirty="0">
              <a:effectLst/>
            </a:endParaRPr>
          </a:p>
          <a:p>
            <a:br>
              <a:rPr lang="it-IT" dirty="0"/>
            </a:br>
            <a:endParaRPr lang="it-IT" dirty="0"/>
          </a:p>
        </p:txBody>
      </p:sp>
      <p:pic>
        <p:nvPicPr>
          <p:cNvPr id="5" name="Immagine 4" descr="Schermata 2021-05-25 alle 17.55.59.png">
            <a:extLst>
              <a:ext uri="{FF2B5EF4-FFF2-40B4-BE49-F238E27FC236}">
                <a16:creationId xmlns:a16="http://schemas.microsoft.com/office/drawing/2014/main" id="{7BDF8611-08EA-67A2-F27E-ED0D83E6C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4967" y="1477653"/>
            <a:ext cx="1517613" cy="1152617"/>
          </a:xfrm>
          <a:prstGeom prst="rect">
            <a:avLst/>
          </a:prstGeom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C7AD2428-DF59-59A6-1679-53010E02959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321" y="5673422"/>
            <a:ext cx="1300546" cy="859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e 6" descr="Schermata 2023-05-08 alle 00.28.07.png">
            <a:extLst>
              <a:ext uri="{FF2B5EF4-FFF2-40B4-BE49-F238E27FC236}">
                <a16:creationId xmlns:a16="http://schemas.microsoft.com/office/drawing/2014/main" id="{6C29524D-72AF-705B-09D9-A21A32CF31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178" y="358693"/>
            <a:ext cx="1146255" cy="1030741"/>
          </a:xfrm>
          <a:prstGeom prst="rect">
            <a:avLst/>
          </a:prstGeom>
        </p:spPr>
      </p:pic>
      <p:pic>
        <p:nvPicPr>
          <p:cNvPr id="8" name="Immagine 7" descr="Schermata 2023-11-14 alle 09.44.04.png">
            <a:extLst>
              <a:ext uri="{FF2B5EF4-FFF2-40B4-BE49-F238E27FC236}">
                <a16:creationId xmlns:a16="http://schemas.microsoft.com/office/drawing/2014/main" id="{5E23F187-8EC8-2087-1E25-98C67BC0CC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" y="1196488"/>
            <a:ext cx="3857173" cy="2781714"/>
          </a:xfrm>
          <a:prstGeom prst="rect">
            <a:avLst/>
          </a:prstGeom>
        </p:spPr>
      </p:pic>
      <p:pic>
        <p:nvPicPr>
          <p:cNvPr id="9" name="Immagine 8" descr="Schermata 2023-11-14 alle 09.44.23.png">
            <a:extLst>
              <a:ext uri="{FF2B5EF4-FFF2-40B4-BE49-F238E27FC236}">
                <a16:creationId xmlns:a16="http://schemas.microsoft.com/office/drawing/2014/main" id="{029C87AE-0040-AEF9-7DB5-1B818E14B8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420" y="1260816"/>
            <a:ext cx="3793757" cy="2693671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6D55F20-CCCA-200E-CB6D-8CC8FBDEC1AA}"/>
              </a:ext>
            </a:extLst>
          </p:cNvPr>
          <p:cNvSpPr txBox="1"/>
          <p:nvPr/>
        </p:nvSpPr>
        <p:spPr>
          <a:xfrm>
            <a:off x="424070" y="4456647"/>
            <a:ext cx="8322365" cy="1025922"/>
          </a:xfrm>
          <a:prstGeom prst="rect">
            <a:avLst/>
          </a:prstGeom>
          <a:noFill/>
          <a:ln w="38100" cap="flat" cmpd="sng">
            <a:solidFill>
              <a:srgbClr val="AF7B51"/>
            </a:solidFill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285750" marR="0" lvl="0" indent="-285750" defTabSz="584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•"/>
              <a:tabLst/>
              <a:defRPr/>
            </a:pPr>
            <a:r>
              <a:rPr kumimoji="0" lang="it-IT" sz="2000" b="1" i="0" u="none" strike="noStrike" kern="0" cap="none" spc="0" normalizeH="0" baseline="0" noProof="0" dirty="0" err="1">
                <a:ln>
                  <a:noFill/>
                </a:ln>
                <a:solidFill>
                  <a:srgbClr val="AF7B51"/>
                </a:solidFill>
                <a:effectLst/>
                <a:uLnTx/>
                <a:uFillTx/>
                <a:latin typeface="Arial"/>
                <a:ea typeface="Helvetica Light"/>
                <a:cs typeface="Arial"/>
                <a:sym typeface="Helvetica Light"/>
              </a:rPr>
              <a:t>Sevaral</a:t>
            </a: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AF7B51"/>
                </a:solidFill>
                <a:effectLst/>
                <a:uLnTx/>
                <a:uFillTx/>
                <a:latin typeface="Arial"/>
                <a:ea typeface="Helvetica Light"/>
                <a:cs typeface="Arial"/>
                <a:sym typeface="Helvetica Light"/>
              </a:rPr>
              <a:t> </a:t>
            </a:r>
            <a:r>
              <a:rPr kumimoji="0" lang="it-IT" sz="2000" b="1" i="0" u="none" strike="noStrike" kern="0" cap="none" spc="0" normalizeH="0" baseline="0" noProof="0" dirty="0" err="1">
                <a:ln>
                  <a:noFill/>
                </a:ln>
                <a:solidFill>
                  <a:srgbClr val="AF7B51"/>
                </a:solidFill>
                <a:effectLst/>
                <a:uLnTx/>
                <a:uFillTx/>
                <a:latin typeface="Arial"/>
                <a:ea typeface="Helvetica Light"/>
                <a:cs typeface="Arial"/>
                <a:sym typeface="Helvetica Light"/>
              </a:rPr>
              <a:t>tens</a:t>
            </a: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AF7B51"/>
                </a:solidFill>
                <a:effectLst/>
                <a:uLnTx/>
                <a:uFillTx/>
                <a:latin typeface="Arial"/>
                <a:ea typeface="Helvetica Light"/>
                <a:cs typeface="Arial"/>
                <a:sym typeface="Helvetica Light"/>
              </a:rPr>
              <a:t> per </a:t>
            </a:r>
            <a:r>
              <a:rPr kumimoji="0" lang="it-IT" sz="2000" b="1" i="0" u="none" strike="noStrike" kern="0" cap="none" spc="0" normalizeH="0" baseline="0" noProof="0" dirty="0" err="1">
                <a:ln>
                  <a:noFill/>
                </a:ln>
                <a:solidFill>
                  <a:srgbClr val="AF7B51"/>
                </a:solidFill>
                <a:effectLst/>
                <a:uLnTx/>
                <a:uFillTx/>
                <a:latin typeface="Arial"/>
                <a:ea typeface="Helvetica Light"/>
                <a:cs typeface="Arial"/>
                <a:sym typeface="Helvetica Light"/>
              </a:rPr>
              <a:t>year</a:t>
            </a: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AF7B51"/>
                </a:solidFill>
                <a:effectLst/>
                <a:uLnTx/>
                <a:uFillTx/>
                <a:latin typeface="Arial"/>
                <a:ea typeface="Helvetica Light"/>
                <a:cs typeface="Arial"/>
                <a:sym typeface="Helvetica Light"/>
              </a:rPr>
              <a:t> </a:t>
            </a: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AF7B51"/>
                </a:solidFill>
                <a:effectLst/>
                <a:uLnTx/>
                <a:uFillTx/>
                <a:latin typeface="Arial"/>
                <a:ea typeface="Helvetica Light"/>
                <a:cs typeface="Arial"/>
                <a:sym typeface="Helvetica Light"/>
              </a:rPr>
              <a:t>of joint </a:t>
            </a:r>
            <a:r>
              <a:rPr kumimoji="0" lang="it-IT" sz="2000" b="0" i="0" u="none" strike="noStrike" kern="0" cap="none" spc="0" normalizeH="0" baseline="0" noProof="0" dirty="0" err="1">
                <a:ln>
                  <a:noFill/>
                </a:ln>
                <a:solidFill>
                  <a:srgbClr val="AF7B51"/>
                </a:solidFill>
                <a:effectLst/>
                <a:uLnTx/>
                <a:uFillTx/>
                <a:latin typeface="Arial"/>
                <a:ea typeface="Helvetica Light"/>
                <a:cs typeface="Arial"/>
                <a:sym typeface="Helvetica Light"/>
              </a:rPr>
              <a:t>detections</a:t>
            </a: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AF7B51"/>
                </a:solidFill>
                <a:effectLst/>
                <a:uLnTx/>
                <a:uFillTx/>
                <a:latin typeface="Arial"/>
                <a:ea typeface="Helvetica Light"/>
                <a:cs typeface="Arial"/>
                <a:sym typeface="Helvetica Light"/>
              </a:rPr>
              <a:t> of VRO and ET</a:t>
            </a:r>
          </a:p>
          <a:p>
            <a:pPr marL="285750" marR="0" lvl="0" indent="-285750" defTabSz="584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•"/>
              <a:tabLst/>
              <a:defRPr/>
            </a:pPr>
            <a:r>
              <a:rPr kumimoji="0" lang="it-IT" sz="2000" b="1" i="0" u="none" strike="noStrike" kern="0" cap="none" spc="0" normalizeH="0" baseline="0" noProof="0" dirty="0" err="1">
                <a:ln>
                  <a:noFill/>
                </a:ln>
                <a:solidFill>
                  <a:srgbClr val="AF7B51"/>
                </a:solidFill>
                <a:effectLst/>
                <a:uLnTx/>
                <a:uFillTx/>
                <a:latin typeface="Arial"/>
                <a:ea typeface="Helvetica Light"/>
                <a:cs typeface="Arial"/>
                <a:sym typeface="Helvetica Light"/>
              </a:rPr>
              <a:t>Several</a:t>
            </a: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AF7B51"/>
                </a:solidFill>
                <a:effectLst/>
                <a:uLnTx/>
                <a:uFillTx/>
                <a:latin typeface="Arial"/>
                <a:ea typeface="Helvetica Light"/>
                <a:cs typeface="Arial"/>
                <a:sym typeface="Helvetica Light"/>
              </a:rPr>
              <a:t> </a:t>
            </a:r>
            <a:r>
              <a:rPr kumimoji="0" lang="it-IT" sz="2000" b="1" i="0" u="none" strike="noStrike" kern="0" cap="none" spc="0" normalizeH="0" baseline="0" noProof="0" dirty="0" err="1">
                <a:ln>
                  <a:noFill/>
                </a:ln>
                <a:solidFill>
                  <a:srgbClr val="AF7B51"/>
                </a:solidFill>
                <a:effectLst/>
                <a:uLnTx/>
                <a:uFillTx/>
                <a:latin typeface="Arial"/>
                <a:ea typeface="Helvetica Light"/>
                <a:cs typeface="Arial"/>
                <a:sym typeface="Helvetica Light"/>
              </a:rPr>
              <a:t>hundreds</a:t>
            </a: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AF7B51"/>
                </a:solidFill>
                <a:effectLst/>
                <a:uLnTx/>
                <a:uFillTx/>
                <a:latin typeface="Arial"/>
                <a:ea typeface="Helvetica Light"/>
                <a:cs typeface="Arial"/>
                <a:sym typeface="Helvetica Light"/>
              </a:rPr>
              <a:t> </a:t>
            </a:r>
            <a:r>
              <a:rPr kumimoji="0" lang="it-IT" sz="2000" b="0" i="0" u="none" strike="noStrike" kern="0" cap="none" spc="0" normalizeH="0" baseline="0" noProof="0" dirty="0" err="1">
                <a:ln>
                  <a:noFill/>
                </a:ln>
                <a:solidFill>
                  <a:srgbClr val="AF7B51"/>
                </a:solidFill>
                <a:effectLst/>
                <a:uLnTx/>
                <a:uFillTx/>
                <a:latin typeface="Arial"/>
                <a:ea typeface="Helvetica Light"/>
                <a:cs typeface="Arial"/>
                <a:sym typeface="Helvetica Light"/>
              </a:rPr>
              <a:t>when</a:t>
            </a: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AF7B51"/>
                </a:solidFill>
                <a:effectLst/>
                <a:uLnTx/>
                <a:uFillTx/>
                <a:latin typeface="Arial"/>
                <a:ea typeface="Helvetica Light"/>
                <a:cs typeface="Arial"/>
                <a:sym typeface="Helvetica Light"/>
              </a:rPr>
              <a:t> ET </a:t>
            </a:r>
            <a:r>
              <a:rPr kumimoji="0" lang="it-IT" sz="2000" b="0" i="0" u="none" strike="noStrike" kern="0" cap="none" spc="0" normalizeH="0" baseline="0" noProof="0" dirty="0" err="1">
                <a:ln>
                  <a:noFill/>
                </a:ln>
                <a:solidFill>
                  <a:srgbClr val="AF7B51"/>
                </a:solidFill>
                <a:effectLst/>
                <a:uLnTx/>
                <a:uFillTx/>
                <a:latin typeface="Arial"/>
                <a:ea typeface="Helvetica Light"/>
                <a:cs typeface="Arial"/>
                <a:sym typeface="Helvetica Light"/>
              </a:rPr>
              <a:t>operates</a:t>
            </a: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AF7B51"/>
                </a:solidFill>
                <a:effectLst/>
                <a:uLnTx/>
                <a:uFillTx/>
                <a:latin typeface="Arial"/>
                <a:ea typeface="Helvetica Light"/>
                <a:cs typeface="Arial"/>
                <a:sym typeface="Helvetica Light"/>
              </a:rPr>
              <a:t> in network of detectors </a:t>
            </a:r>
          </a:p>
          <a:p>
            <a:pPr marL="0" marR="0" lvl="0" indent="0" defTabSz="584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AF7B51"/>
                </a:solidFill>
                <a:effectLst/>
                <a:uLnTx/>
                <a:uFillTx/>
                <a:latin typeface="Arial"/>
                <a:ea typeface="Helvetica Light"/>
                <a:cs typeface="Arial"/>
                <a:sym typeface="Helvetica Light"/>
              </a:rPr>
              <a:t>     (</a:t>
            </a:r>
            <a:r>
              <a:rPr kumimoji="0" lang="it-IT" sz="2000" b="0" i="0" u="none" strike="noStrike" kern="0" cap="none" spc="0" normalizeH="0" baseline="0" noProof="0" dirty="0" err="1">
                <a:ln>
                  <a:noFill/>
                </a:ln>
                <a:solidFill>
                  <a:srgbClr val="AF7B51"/>
                </a:solidFill>
                <a:effectLst/>
                <a:uLnTx/>
                <a:uFillTx/>
                <a:latin typeface="Arial"/>
                <a:ea typeface="Helvetica Light"/>
                <a:cs typeface="Arial"/>
                <a:sym typeface="Helvetica Light"/>
              </a:rPr>
              <a:t>also</a:t>
            </a: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AF7B51"/>
                </a:solidFill>
                <a:effectLst/>
                <a:uLnTx/>
                <a:uFillTx/>
                <a:latin typeface="Arial"/>
                <a:ea typeface="Helvetica Light"/>
                <a:cs typeface="Arial"/>
                <a:sym typeface="Helvetica Light"/>
              </a:rPr>
              <a:t> </a:t>
            </a:r>
            <a:r>
              <a:rPr kumimoji="0" lang="it-IT" sz="2000" b="0" i="0" u="none" strike="noStrike" kern="0" cap="none" spc="0" normalizeH="0" baseline="0" noProof="0" dirty="0" err="1">
                <a:ln>
                  <a:noFill/>
                </a:ln>
                <a:solidFill>
                  <a:srgbClr val="AF7B51"/>
                </a:solidFill>
                <a:effectLst/>
                <a:uLnTx/>
                <a:uFillTx/>
                <a:latin typeface="Arial"/>
                <a:ea typeface="Helvetica Light"/>
                <a:cs typeface="Arial"/>
                <a:sym typeface="Helvetica Light"/>
              </a:rPr>
              <a:t>current</a:t>
            </a: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AF7B51"/>
                </a:solidFill>
                <a:effectLst/>
                <a:uLnTx/>
                <a:uFillTx/>
                <a:latin typeface="Arial"/>
                <a:ea typeface="Helvetica Light"/>
                <a:cs typeface="Arial"/>
                <a:sym typeface="Helvetica Light"/>
              </a:rPr>
              <a:t> generation </a:t>
            </a:r>
            <a:r>
              <a:rPr kumimoji="0" lang="it-IT" sz="2000" b="0" i="0" u="none" strike="noStrike" kern="0" cap="none" spc="0" normalizeH="0" baseline="0" noProof="0" dirty="0" err="1">
                <a:ln>
                  <a:noFill/>
                </a:ln>
                <a:solidFill>
                  <a:srgbClr val="AF7B51"/>
                </a:solidFill>
                <a:effectLst/>
                <a:uLnTx/>
                <a:uFillTx/>
                <a:latin typeface="Arial"/>
                <a:ea typeface="Helvetica Light"/>
                <a:cs typeface="Arial"/>
                <a:sym typeface="Helvetica Light"/>
              </a:rPr>
              <a:t>ones</a:t>
            </a: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AF7B51"/>
                </a:solidFill>
                <a:effectLst/>
                <a:uLnTx/>
                <a:uFillTx/>
                <a:latin typeface="Arial"/>
                <a:ea typeface="Helvetica Light"/>
                <a:cs typeface="Arial"/>
                <a:sym typeface="Helvetica Light"/>
              </a:rPr>
              <a:t>)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DD00CB7-3DE3-A881-1160-EEFA531EF2E8}"/>
              </a:ext>
            </a:extLst>
          </p:cNvPr>
          <p:cNvSpPr txBox="1"/>
          <p:nvPr/>
        </p:nvSpPr>
        <p:spPr>
          <a:xfrm>
            <a:off x="5776097" y="3847986"/>
            <a:ext cx="31164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it-IT" sz="1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Branchesi, Maggiore et al. 2023, JCAP</a:t>
            </a: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066A152F-75AC-6C03-D8DA-13798F891DEC}"/>
              </a:ext>
            </a:extLst>
          </p:cNvPr>
          <p:cNvSpPr/>
          <p:nvPr/>
        </p:nvSpPr>
        <p:spPr>
          <a:xfrm>
            <a:off x="2015964" y="953040"/>
            <a:ext cx="58106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it-IT" sz="1400" kern="0" dirty="0" err="1">
                <a:solidFill>
                  <a:srgbClr val="233A44"/>
                </a:solidFill>
                <a:latin typeface="Calibri"/>
                <a:cs typeface="Arial"/>
                <a:sym typeface="Arial"/>
              </a:rPr>
              <a:t>BNSs</a:t>
            </a:r>
            <a:r>
              <a:rPr lang="it-IT" sz="1400" kern="0" dirty="0">
                <a:solidFill>
                  <a:srgbClr val="233A44"/>
                </a:solidFill>
                <a:latin typeface="Calibri"/>
                <a:cs typeface="Arial"/>
                <a:sym typeface="Arial"/>
              </a:rPr>
              <a:t> </a:t>
            </a:r>
            <a:r>
              <a:rPr lang="it-IT" sz="1400" kern="0" dirty="0" err="1">
                <a:solidFill>
                  <a:srgbClr val="233A44"/>
                </a:solidFill>
                <a:latin typeface="Calibri"/>
                <a:cs typeface="Arial"/>
                <a:sym typeface="Arial"/>
              </a:rPr>
              <a:t>detected</a:t>
            </a:r>
            <a:r>
              <a:rPr lang="it-IT" sz="1400" kern="0" dirty="0">
                <a:solidFill>
                  <a:srgbClr val="233A44"/>
                </a:solidFill>
                <a:latin typeface="Calibri"/>
                <a:cs typeface="Arial"/>
                <a:sym typeface="Arial"/>
              </a:rPr>
              <a:t> with a </a:t>
            </a:r>
            <a:r>
              <a:rPr lang="it-IT" sz="1400" kern="0" dirty="0" err="1">
                <a:solidFill>
                  <a:srgbClr val="233A44"/>
                </a:solidFill>
                <a:latin typeface="Calibri"/>
                <a:cs typeface="Arial"/>
                <a:sym typeface="Arial"/>
              </a:rPr>
              <a:t>sky-localization</a:t>
            </a:r>
            <a:r>
              <a:rPr lang="it-IT" sz="1400" kern="0" dirty="0">
                <a:solidFill>
                  <a:srgbClr val="233A44"/>
                </a:solidFill>
                <a:latin typeface="Calibri"/>
                <a:cs typeface="Arial"/>
                <a:sym typeface="Arial"/>
              </a:rPr>
              <a:t> &lt; 40 deg</a:t>
            </a:r>
            <a:r>
              <a:rPr lang="it-IT" sz="1400" kern="0" baseline="30000" dirty="0">
                <a:solidFill>
                  <a:srgbClr val="233A44"/>
                </a:solidFill>
                <a:latin typeface="Calibri"/>
                <a:cs typeface="Arial"/>
                <a:sym typeface="Arial"/>
              </a:rPr>
              <a:t>2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07AAEE5-0877-4D12-99C7-D997EDD0B1EF}"/>
              </a:ext>
            </a:extLst>
          </p:cNvPr>
          <p:cNvSpPr txBox="1"/>
          <p:nvPr/>
        </p:nvSpPr>
        <p:spPr>
          <a:xfrm>
            <a:off x="1962956" y="5793794"/>
            <a:ext cx="48221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Loffredo, </a:t>
            </a:r>
            <a:r>
              <a:rPr lang="it-IT" sz="1400" dirty="0" err="1"/>
              <a:t>Hazra</a:t>
            </a:r>
            <a:r>
              <a:rPr lang="it-IT" sz="1400" dirty="0"/>
              <a:t>, </a:t>
            </a:r>
            <a:r>
              <a:rPr lang="it-IT" sz="1400" dirty="0" err="1"/>
              <a:t>Dupletsa</a:t>
            </a:r>
            <a:r>
              <a:rPr lang="it-IT" sz="1400" dirty="0"/>
              <a:t> et al. in </a:t>
            </a:r>
            <a:r>
              <a:rPr lang="it-IT" sz="1400" dirty="0" err="1"/>
              <a:t>prep</a:t>
            </a:r>
            <a:endParaRPr lang="it-IT" sz="1400" dirty="0"/>
          </a:p>
          <a:p>
            <a:r>
              <a:rPr lang="it-IT" sz="1400" dirty="0" err="1"/>
              <a:t>Bisero</a:t>
            </a:r>
            <a:r>
              <a:rPr lang="it-IT" sz="1400" dirty="0"/>
              <a:t> et al in </a:t>
            </a:r>
            <a:r>
              <a:rPr lang="it-IT" sz="1400" dirty="0" err="1"/>
              <a:t>prep</a:t>
            </a:r>
            <a:r>
              <a:rPr lang="it-IT" sz="1400" dirty="0"/>
              <a:t> </a:t>
            </a:r>
          </a:p>
          <a:p>
            <a:r>
              <a:rPr lang="it-IT" sz="1400" dirty="0"/>
              <a:t>Colombo et al. In </a:t>
            </a:r>
            <a:r>
              <a:rPr lang="it-IT" sz="1400" dirty="0" err="1"/>
              <a:t>prep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13918385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66B422-FDBC-432A-AD0C-B6C2306CD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24146"/>
            <a:ext cx="7886700" cy="1325563"/>
          </a:xfrm>
        </p:spPr>
        <p:txBody>
          <a:bodyPr/>
          <a:lstStyle/>
          <a:p>
            <a:pPr algn="ctr"/>
            <a:r>
              <a:rPr lang="it-IT" dirty="0">
                <a:solidFill>
                  <a:srgbClr val="0070C0"/>
                </a:solidFill>
              </a:rPr>
              <a:t>GW DATA ANALYSIS</a:t>
            </a:r>
          </a:p>
        </p:txBody>
      </p:sp>
    </p:spTree>
    <p:extLst>
      <p:ext uri="{BB962C8B-B14F-4D97-AF65-F5344CB8AC3E}">
        <p14:creationId xmlns:p14="http://schemas.microsoft.com/office/powerpoint/2010/main" val="3994904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schermata, persona, testo, Viso umano&#10;&#10;Descrizione generata automaticamente">
            <a:extLst>
              <a:ext uri="{FF2B5EF4-FFF2-40B4-BE49-F238E27FC236}">
                <a16:creationId xmlns:a16="http://schemas.microsoft.com/office/drawing/2014/main" id="{1A0853D0-A702-D5C6-2202-12032F021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932" y="720762"/>
            <a:ext cx="5080583" cy="576375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2C9D80CD-9D39-928C-2FE5-4EB765FED3F7}"/>
              </a:ext>
            </a:extLst>
          </p:cNvPr>
          <p:cNvSpPr txBox="1"/>
          <p:nvPr/>
        </p:nvSpPr>
        <p:spPr>
          <a:xfrm>
            <a:off x="2789583" y="88862"/>
            <a:ext cx="30132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OSB STRUCTURE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2A653FC-1F19-CBC8-26FC-C7676FCA17C4}"/>
              </a:ext>
            </a:extLst>
          </p:cNvPr>
          <p:cNvSpPr txBox="1"/>
          <p:nvPr/>
        </p:nvSpPr>
        <p:spPr>
          <a:xfrm>
            <a:off x="1108036" y="1133428"/>
            <a:ext cx="3188175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it-IT" b="0" dirty="0">
                <a:effectLst/>
              </a:rPr>
            </a:br>
            <a:r>
              <a:rPr lang="it-IT" sz="1600" b="0" dirty="0">
                <a:effectLst/>
              </a:rPr>
              <a:t>DIV 1:</a:t>
            </a:r>
            <a:r>
              <a:rPr lang="it-IT" sz="1600" b="0" i="0" u="none" strike="noStrike" dirty="0">
                <a:effectLst/>
                <a:latin typeface="Calibri" panose="020F0502020204030204" pitchFamily="34" charset="0"/>
              </a:rPr>
              <a:t>Fundamental </a:t>
            </a:r>
            <a:r>
              <a:rPr lang="it-IT" sz="1600" b="0" i="0" u="none" strike="noStrike" dirty="0" err="1">
                <a:effectLst/>
                <a:latin typeface="Calibri" panose="020F0502020204030204" pitchFamily="34" charset="0"/>
              </a:rPr>
              <a:t>Physics</a:t>
            </a:r>
            <a:endParaRPr lang="it-IT" sz="16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it-IT" sz="1600" b="0" dirty="0">
                <a:effectLst/>
              </a:rPr>
            </a:br>
            <a:r>
              <a:rPr lang="it-IT" sz="1600" b="0" dirty="0">
                <a:effectLst/>
              </a:rPr>
              <a:t>DIV2: </a:t>
            </a:r>
            <a:r>
              <a:rPr lang="it-IT" sz="1600" b="0" i="0" u="none" strike="noStrike" dirty="0" err="1">
                <a:effectLst/>
                <a:latin typeface="Calibri" panose="020F0502020204030204" pitchFamily="34" charset="0"/>
              </a:rPr>
              <a:t>Cosmology</a:t>
            </a:r>
            <a:endParaRPr lang="it-IT" sz="16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it-IT" sz="1600" b="0" dirty="0">
                <a:solidFill>
                  <a:srgbClr val="0070C0"/>
                </a:solidFill>
                <a:effectLst/>
              </a:rPr>
            </a:br>
            <a:br>
              <a:rPr lang="it-IT" sz="1600" dirty="0">
                <a:solidFill>
                  <a:srgbClr val="0070C0"/>
                </a:solidFill>
              </a:rPr>
            </a:br>
            <a:endParaRPr lang="it-IT" sz="1600" dirty="0">
              <a:solidFill>
                <a:srgbClr val="0070C0"/>
              </a:solidFill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542761D-876F-E0B4-85DA-2FA11D6F4265}"/>
              </a:ext>
            </a:extLst>
          </p:cNvPr>
          <p:cNvSpPr txBox="1"/>
          <p:nvPr/>
        </p:nvSpPr>
        <p:spPr>
          <a:xfrm>
            <a:off x="2323993" y="834268"/>
            <a:ext cx="47118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C00000"/>
                </a:solidFill>
                <a:latin typeface="Calibri" panose="020F0502020204030204" pitchFamily="34" charset="0"/>
              </a:rPr>
              <a:t>OSB </a:t>
            </a:r>
            <a:r>
              <a:rPr lang="it-IT" dirty="0" err="1">
                <a:solidFill>
                  <a:srgbClr val="C00000"/>
                </a:solidFill>
                <a:latin typeface="Calibri" panose="020F0502020204030204" pitchFamily="34" charset="0"/>
              </a:rPr>
              <a:t>chairs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B5CF44C-6D4C-97A2-985B-DF8399A4D580}"/>
              </a:ext>
            </a:extLst>
          </p:cNvPr>
          <p:cNvSpPr txBox="1"/>
          <p:nvPr/>
        </p:nvSpPr>
        <p:spPr>
          <a:xfrm>
            <a:off x="828336" y="2502416"/>
            <a:ext cx="4572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it-IT" sz="1600" b="0" dirty="0">
                <a:effectLst/>
              </a:rPr>
              <a:t>            DIV3: </a:t>
            </a:r>
            <a:r>
              <a:rPr lang="it-IT" sz="1600" b="0" i="0" u="none" strike="noStrike" dirty="0" err="1">
                <a:effectLst/>
                <a:latin typeface="Calibri" panose="020F0502020204030204" pitchFamily="34" charset="0"/>
              </a:rPr>
              <a:t>Population</a:t>
            </a:r>
            <a:r>
              <a:rPr lang="it-IT" sz="1600" b="0" i="0" u="none" strike="noStrike" dirty="0">
                <a:effectLst/>
                <a:latin typeface="Calibri" panose="020F0502020204030204" pitchFamily="34" charset="0"/>
              </a:rPr>
              <a:t> Studies</a:t>
            </a:r>
            <a:endParaRPr lang="it-IT" sz="16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it-IT" sz="16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it-IT" sz="1600" b="0" dirty="0">
                <a:effectLst/>
              </a:rPr>
              <a:t>        DIV4: </a:t>
            </a:r>
            <a:r>
              <a:rPr lang="it-IT" sz="1600" b="0" i="0" u="none" strike="noStrike" dirty="0" err="1">
                <a:effectLst/>
                <a:latin typeface="Calibri" panose="020F0502020204030204" pitchFamily="34" charset="0"/>
              </a:rPr>
              <a:t>Multimessenger</a:t>
            </a:r>
            <a:r>
              <a:rPr lang="it-IT" sz="1600" b="0" i="0" u="none" strike="noStrike" dirty="0">
                <a:effectLst/>
                <a:latin typeface="Calibri" panose="020F0502020204030204" pitchFamily="34" charset="0"/>
              </a:rPr>
              <a:t> </a:t>
            </a:r>
            <a:r>
              <a:rPr lang="it-IT" sz="1600" b="0" i="0" u="none" strike="noStrike" dirty="0" err="1">
                <a:effectLst/>
                <a:latin typeface="Calibri" panose="020F0502020204030204" pitchFamily="34" charset="0"/>
              </a:rPr>
              <a:t>Obs</a:t>
            </a:r>
            <a:r>
              <a:rPr lang="it-IT" sz="1600" b="0" i="0" u="none" strike="noStrike" dirty="0">
                <a:effectLst/>
                <a:latin typeface="Calibri" panose="020F0502020204030204" pitchFamily="34" charset="0"/>
              </a:rPr>
              <a:t>.</a:t>
            </a:r>
            <a:endParaRPr lang="it-IT" sz="16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it-IT" sz="1600" b="0" dirty="0">
                <a:solidFill>
                  <a:srgbClr val="0070C0"/>
                </a:solidFill>
                <a:effectLst/>
              </a:rPr>
            </a:br>
            <a:endParaRPr lang="it-IT" sz="1600" b="0" dirty="0">
              <a:solidFill>
                <a:srgbClr val="0070C0"/>
              </a:solidFill>
              <a:effectLst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1E6A21A0-259F-C89F-580E-F0AD60823CB2}"/>
              </a:ext>
            </a:extLst>
          </p:cNvPr>
          <p:cNvSpPr txBox="1"/>
          <p:nvPr/>
        </p:nvSpPr>
        <p:spPr>
          <a:xfrm>
            <a:off x="1075763" y="3513813"/>
            <a:ext cx="4572000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it-IT" sz="1600" b="0" dirty="0">
                <a:effectLst/>
              </a:rPr>
              <a:t>DIV5: </a:t>
            </a:r>
            <a:r>
              <a:rPr lang="it-IT" sz="1600" b="0" i="0" u="none" strike="noStrike" dirty="0" err="1">
                <a:effectLst/>
                <a:latin typeface="Calibri" panose="020F0502020204030204" pitchFamily="34" charset="0"/>
              </a:rPr>
              <a:t>Synergies</a:t>
            </a:r>
            <a:r>
              <a:rPr lang="it-IT" sz="1600" b="0" i="0" u="none" strike="noStrike" dirty="0">
                <a:effectLst/>
                <a:latin typeface="Calibri" panose="020F0502020204030204" pitchFamily="34" charset="0"/>
              </a:rPr>
              <a:t> with GW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it-IT" sz="1600" dirty="0">
                <a:latin typeface="Calibri" panose="020F0502020204030204" pitchFamily="34" charset="0"/>
              </a:rPr>
              <a:t>                detectors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it-IT" sz="500" i="0" u="none" strike="noStrike" dirty="0">
              <a:latin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it-IT" sz="1600" dirty="0"/>
              <a:t>          </a:t>
            </a:r>
            <a:r>
              <a:rPr lang="it-IT" sz="1600" b="0" dirty="0">
                <a:effectLst/>
              </a:rPr>
              <a:t>DIV6:</a:t>
            </a:r>
            <a:r>
              <a:rPr lang="it-IT" sz="1600" b="0" i="0" u="none" strike="noStrike" dirty="0">
                <a:effectLst/>
                <a:latin typeface="Calibri" panose="020F0502020204030204" pitchFamily="34" charset="0"/>
              </a:rPr>
              <a:t>Nuclear </a:t>
            </a:r>
            <a:r>
              <a:rPr lang="it-IT" sz="1600" b="0" i="0" u="none" strike="noStrike" dirty="0" err="1">
                <a:effectLst/>
                <a:latin typeface="Calibri" panose="020F0502020204030204" pitchFamily="34" charset="0"/>
              </a:rPr>
              <a:t>Physics</a:t>
            </a:r>
            <a:endParaRPr lang="it-IT" sz="1600" b="0" dirty="0">
              <a:effectLst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306FE17B-26CE-14DC-F973-C573D1ED6CC7}"/>
              </a:ext>
            </a:extLst>
          </p:cNvPr>
          <p:cNvSpPr txBox="1"/>
          <p:nvPr/>
        </p:nvSpPr>
        <p:spPr>
          <a:xfrm>
            <a:off x="1470490" y="4136949"/>
            <a:ext cx="4572000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it-IT" sz="1800" b="0" dirty="0">
                <a:solidFill>
                  <a:srgbClr val="0070C0"/>
                </a:solidFill>
                <a:effectLst/>
              </a:rPr>
            </a:br>
            <a:r>
              <a:rPr lang="it-IT" sz="1600" b="0" dirty="0">
                <a:effectLst/>
              </a:rPr>
              <a:t>DIV 7: </a:t>
            </a:r>
            <a:r>
              <a:rPr lang="it-IT" sz="1600" dirty="0">
                <a:latin typeface="Calibri" panose="020F0502020204030204" pitchFamily="34" charset="0"/>
              </a:rPr>
              <a:t>Stellar </a:t>
            </a:r>
            <a:r>
              <a:rPr lang="it-IT" sz="1600" dirty="0" err="1">
                <a:latin typeface="Calibri" panose="020F0502020204030204" pitchFamily="34" charset="0"/>
              </a:rPr>
              <a:t>Collapse</a:t>
            </a:r>
            <a:r>
              <a:rPr lang="it-IT" sz="1600" dirty="0">
                <a:latin typeface="Calibri" panose="020F0502020204030204" pitchFamily="34" charset="0"/>
              </a:rPr>
              <a:t>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it-IT" sz="1600" dirty="0">
                <a:latin typeface="Calibri" panose="020F0502020204030204" pitchFamily="34" charset="0"/>
              </a:rPr>
              <a:t>            and </a:t>
            </a:r>
            <a:r>
              <a:rPr lang="it-IT" sz="1600" dirty="0" err="1">
                <a:latin typeface="Calibri" panose="020F0502020204030204" pitchFamily="34" charset="0"/>
              </a:rPr>
              <a:t>isolated</a:t>
            </a:r>
            <a:r>
              <a:rPr lang="it-IT" sz="1600" dirty="0">
                <a:latin typeface="Calibri" panose="020F0502020204030204" pitchFamily="34" charset="0"/>
              </a:rPr>
              <a:t> NS</a:t>
            </a:r>
            <a:endParaRPr lang="it-IT" sz="16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it-IT" sz="1600" b="0" dirty="0">
                <a:solidFill>
                  <a:srgbClr val="0070C0"/>
                </a:solidFill>
                <a:effectLst/>
              </a:rPr>
            </a:br>
            <a:endParaRPr lang="it-IT" sz="1600" b="0" dirty="0">
              <a:effectLst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D1FAD8C9-E18F-C509-214F-A4AFD3339F0B}"/>
              </a:ext>
            </a:extLst>
          </p:cNvPr>
          <p:cNvSpPr txBox="1"/>
          <p:nvPr/>
        </p:nvSpPr>
        <p:spPr>
          <a:xfrm>
            <a:off x="1108036" y="5017945"/>
            <a:ext cx="4572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it-IT" sz="1600" b="0" dirty="0">
                <a:effectLst/>
              </a:rPr>
              <a:t>                 DIV8: </a:t>
            </a:r>
            <a:r>
              <a:rPr lang="it-IT" sz="1600" b="0" i="0" u="none" strike="noStrike" dirty="0" err="1">
                <a:effectLst/>
                <a:latin typeface="Calibri" panose="020F0502020204030204" pitchFamily="34" charset="0"/>
              </a:rPr>
              <a:t>Waveforms</a:t>
            </a:r>
            <a:endParaRPr lang="it-IT" sz="16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it-IT" sz="1600" b="0" dirty="0">
                <a:effectLst/>
              </a:rPr>
            </a:br>
            <a:r>
              <a:rPr lang="it-IT" sz="1600" b="0" dirty="0">
                <a:effectLst/>
              </a:rPr>
              <a:t>           DIV9: </a:t>
            </a:r>
            <a:r>
              <a:rPr lang="it-IT" sz="1600" dirty="0">
                <a:latin typeface="Calibri" panose="020F0502020204030204" pitchFamily="34" charset="0"/>
              </a:rPr>
              <a:t>Common Tools</a:t>
            </a:r>
            <a:endParaRPr lang="it-IT" sz="16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it-IT" sz="1600" b="0" dirty="0">
                <a:effectLst/>
              </a:rPr>
            </a:br>
            <a:r>
              <a:rPr lang="it-IT" sz="1600" b="0" dirty="0">
                <a:effectLst/>
              </a:rPr>
              <a:t>          DIV10: </a:t>
            </a:r>
            <a:r>
              <a:rPr lang="it-IT" sz="1600" b="0" i="0" u="none" strike="noStrike" dirty="0">
                <a:effectLst/>
                <a:latin typeface="Calibri" panose="020F0502020204030204" pitchFamily="34" charset="0"/>
              </a:rPr>
              <a:t>Data Analysis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it-IT" sz="1600" dirty="0">
                <a:latin typeface="Calibri" panose="020F0502020204030204" pitchFamily="34" charset="0"/>
              </a:rPr>
              <a:t>                      </a:t>
            </a:r>
            <a:r>
              <a:rPr lang="it-IT" sz="1600" b="0" i="0" u="none" strike="noStrike" dirty="0">
                <a:effectLst/>
                <a:latin typeface="Calibri" panose="020F0502020204030204" pitchFamily="34" charset="0"/>
              </a:rPr>
              <a:t> Platform</a:t>
            </a:r>
            <a:endParaRPr lang="it-IT" sz="1600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16811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DFECA5BD-9042-F49A-F852-4B7E3B3BD71C}"/>
              </a:ext>
            </a:extLst>
          </p:cNvPr>
          <p:cNvSpPr txBox="1"/>
          <p:nvPr/>
        </p:nvSpPr>
        <p:spPr>
          <a:xfrm>
            <a:off x="139147" y="113710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srgbClr val="0070C0"/>
                </a:solidFill>
              </a:rPr>
              <a:t>Data analisi GW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4B491E7-AF97-1966-3593-C88EC177B9B0}"/>
              </a:ext>
            </a:extLst>
          </p:cNvPr>
          <p:cNvSpPr txBox="1"/>
          <p:nvPr/>
        </p:nvSpPr>
        <p:spPr>
          <a:xfrm>
            <a:off x="445339" y="4319104"/>
            <a:ext cx="4033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i="1" dirty="0">
                <a:solidFill>
                  <a:schemeClr val="tx2">
                    <a:lumMod val="50000"/>
                    <a:lumOff val="50000"/>
                  </a:schemeClr>
                </a:solidFill>
                <a:latin typeface="+mj-lt"/>
              </a:rPr>
              <a:t>Data Analisi per ET</a:t>
            </a:r>
            <a:endParaRPr lang="it-IT" sz="2800" i="1" dirty="0">
              <a:solidFill>
                <a:schemeClr val="tx2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141A76B-6655-F8C0-CA63-62E87B35A9E0}"/>
              </a:ext>
            </a:extLst>
          </p:cNvPr>
          <p:cNvSpPr txBox="1"/>
          <p:nvPr/>
        </p:nvSpPr>
        <p:spPr>
          <a:xfrm>
            <a:off x="394447" y="4871103"/>
            <a:ext cx="8301318" cy="1754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/>
              <a:t>Non possiamo aspettare che venga fatta dentro Virgo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/>
              <a:t>Sviluppare </a:t>
            </a:r>
            <a:r>
              <a:rPr lang="it-IT" dirty="0" err="1"/>
              <a:t>waveforms</a:t>
            </a:r>
            <a:endParaRPr lang="it-IT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/>
              <a:t>Ottimizzare o sviluppare nuove pipelines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/>
              <a:t>Integrare nuove comunità e sperimentare nuovi metodi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/>
              <a:t>Pensare a sinergie in Italia legate anche a LISA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/>
              <a:t>Finanziamenti, software engineering?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12C367E-A26F-578C-5BF3-88E0F016653D}"/>
              </a:ext>
            </a:extLst>
          </p:cNvPr>
          <p:cNvSpPr txBox="1"/>
          <p:nvPr/>
        </p:nvSpPr>
        <p:spPr>
          <a:xfrm>
            <a:off x="3284033" y="4178448"/>
            <a:ext cx="46078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4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uhaus 93" pitchFamily="82" charset="77"/>
                <a:ea typeface="+mn-ea"/>
                <a:cs typeface="+mn-cs"/>
              </a:rPr>
              <a:t>X </a:t>
            </a:r>
            <a:r>
              <a:rPr kumimoji="0" lang="it-IT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critical</a:t>
            </a:r>
            <a:r>
              <a:rPr kumimoji="0" lang="it-IT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..</a:t>
            </a:r>
            <a:endParaRPr lang="it-IT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57B63DE-D7DF-C6A2-3CB4-E09EAA2CF74D}"/>
              </a:ext>
            </a:extLst>
          </p:cNvPr>
          <p:cNvSpPr txBox="1"/>
          <p:nvPr/>
        </p:nvSpPr>
        <p:spPr>
          <a:xfrm>
            <a:off x="537882" y="1475621"/>
            <a:ext cx="74586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Iniziato il primo MDC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Strategico anche a livello internazionale</a:t>
            </a:r>
          </a:p>
          <a:p>
            <a:endParaRPr lang="it-IT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3029B5C-D397-ACC6-2C11-CFDB40CA5785}"/>
              </a:ext>
            </a:extLst>
          </p:cNvPr>
          <p:cNvSpPr txBox="1"/>
          <p:nvPr/>
        </p:nvSpPr>
        <p:spPr>
          <a:xfrm>
            <a:off x="510988" y="2311588"/>
            <a:ext cx="80682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Codice MDC vecchio e non facilmente accessibile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Pipelines di PE non sono pronte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BFE39774-4ED5-91E6-E9B1-0ED09FA42EC5}"/>
              </a:ext>
            </a:extLst>
          </p:cNvPr>
          <p:cNvSpPr txBox="1"/>
          <p:nvPr/>
        </p:nvSpPr>
        <p:spPr>
          <a:xfrm>
            <a:off x="5719483" y="2233607"/>
            <a:ext cx="46078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4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uhaus 93" pitchFamily="82" charset="77"/>
                <a:ea typeface="+mn-ea"/>
                <a:cs typeface="+mn-cs"/>
              </a:rPr>
              <a:t>X </a:t>
            </a:r>
            <a:r>
              <a:rPr kumimoji="0" lang="it-IT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critical</a:t>
            </a:r>
            <a:r>
              <a:rPr kumimoji="0" lang="it-IT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..</a:t>
            </a:r>
            <a:endParaRPr lang="it-IT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ACF5DBB-A21B-50D0-2A38-B7C963680B5D}"/>
              </a:ext>
            </a:extLst>
          </p:cNvPr>
          <p:cNvSpPr txBox="1"/>
          <p:nvPr/>
        </p:nvSpPr>
        <p:spPr>
          <a:xfrm>
            <a:off x="510988" y="3049055"/>
            <a:ext cx="8068236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/>
              <a:t>Task Force MDC </a:t>
            </a:r>
            <a:r>
              <a:rPr lang="it-IT" dirty="0"/>
              <a:t>– codice nuovo?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/>
              <a:t>Roadmap</a:t>
            </a:r>
            <a:r>
              <a:rPr lang="it-IT" dirty="0"/>
              <a:t>: MDC per training non-esperti e per esperti per identificare i problemi delle pipelines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Lovorare</a:t>
            </a:r>
            <a:r>
              <a:rPr lang="it-IT" dirty="0"/>
              <a:t> insieme e-</a:t>
            </a:r>
            <a:r>
              <a:rPr lang="it-IT" dirty="0" err="1"/>
              <a:t>infrastructure</a:t>
            </a:r>
            <a:r>
              <a:rPr lang="it-IT" dirty="0"/>
              <a:t> board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0B681CBB-2AF8-7783-EB50-40E5A161BB78}"/>
              </a:ext>
            </a:extLst>
          </p:cNvPr>
          <p:cNvSpPr txBox="1"/>
          <p:nvPr/>
        </p:nvSpPr>
        <p:spPr>
          <a:xfrm>
            <a:off x="2984103" y="1187009"/>
            <a:ext cx="3026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i="1" dirty="0">
                <a:solidFill>
                  <a:schemeClr val="accent6"/>
                </a:solidFill>
                <a:latin typeface="Bauhaus 93" pitchFamily="82" charset="77"/>
              </a:rPr>
              <a:t>V</a:t>
            </a:r>
            <a:r>
              <a:rPr lang="it-IT" sz="4000" i="1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it-IT" sz="2000" i="1" dirty="0" err="1">
                <a:solidFill>
                  <a:srgbClr val="00B050"/>
                </a:solidFill>
                <a:latin typeface="+mj-lt"/>
              </a:rPr>
              <a:t>Elena’s</a:t>
            </a:r>
            <a:r>
              <a:rPr lang="it-IT" sz="2000" i="1" dirty="0">
                <a:solidFill>
                  <a:srgbClr val="00B050"/>
                </a:solidFill>
                <a:latin typeface="+mj-lt"/>
              </a:rPr>
              <a:t> talk – DIV 10</a:t>
            </a:r>
            <a:endParaRPr lang="it-IT" sz="2000" i="1" dirty="0">
              <a:solidFill>
                <a:srgbClr val="00B050"/>
              </a:solidFill>
              <a:latin typeface="Bauhaus 93" pitchFamily="82" charset="77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B18E88A-6293-5A40-8801-ACC735776F09}"/>
              </a:ext>
            </a:extLst>
          </p:cNvPr>
          <p:cNvSpPr txBox="1"/>
          <p:nvPr/>
        </p:nvSpPr>
        <p:spPr>
          <a:xfrm>
            <a:off x="546847" y="1129079"/>
            <a:ext cx="3026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i="1" dirty="0">
                <a:solidFill>
                  <a:schemeClr val="tx2">
                    <a:lumMod val="50000"/>
                    <a:lumOff val="50000"/>
                  </a:schemeClr>
                </a:solidFill>
                <a:latin typeface="+mj-lt"/>
              </a:rPr>
              <a:t>MDC</a:t>
            </a:r>
            <a:endParaRPr lang="it-IT" sz="2800" i="1" dirty="0">
              <a:solidFill>
                <a:schemeClr val="tx2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91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1" grpId="0"/>
      <p:bldP spid="12" grpId="0"/>
      <p:bldP spid="14" grpId="0"/>
      <p:bldP spid="15" grpId="0"/>
      <p:bldP spid="17" grpId="0" animBg="1"/>
      <p:bldP spid="1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66B422-FDBC-432A-AD0C-B6C2306CD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24146"/>
            <a:ext cx="7886700" cy="1325563"/>
          </a:xfrm>
        </p:spPr>
        <p:txBody>
          <a:bodyPr/>
          <a:lstStyle/>
          <a:p>
            <a:pPr algn="ctr"/>
            <a:r>
              <a:rPr lang="it-IT" dirty="0">
                <a:solidFill>
                  <a:srgbClr val="0070C0"/>
                </a:solidFill>
              </a:rPr>
              <a:t>Panels to </a:t>
            </a:r>
            <a:r>
              <a:rPr lang="it-IT" dirty="0" err="1">
                <a:solidFill>
                  <a:srgbClr val="0070C0"/>
                </a:solidFill>
              </a:rPr>
              <a:t>discuss</a:t>
            </a:r>
            <a:r>
              <a:rPr lang="it-IT" dirty="0">
                <a:solidFill>
                  <a:srgbClr val="0070C0"/>
                </a:solidFill>
              </a:rPr>
              <a:t>..</a:t>
            </a:r>
          </a:p>
        </p:txBody>
      </p:sp>
    </p:spTree>
    <p:extLst>
      <p:ext uri="{BB962C8B-B14F-4D97-AF65-F5344CB8AC3E}">
        <p14:creationId xmlns:p14="http://schemas.microsoft.com/office/powerpoint/2010/main" val="2866954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schermata, persona, testo, Viso umano&#10;&#10;Descrizione generata automaticamente">
            <a:extLst>
              <a:ext uri="{FF2B5EF4-FFF2-40B4-BE49-F238E27FC236}">
                <a16:creationId xmlns:a16="http://schemas.microsoft.com/office/drawing/2014/main" id="{1A0853D0-A702-D5C6-2202-12032F021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932" y="720762"/>
            <a:ext cx="5080583" cy="576375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2C9D80CD-9D39-928C-2FE5-4EB765FED3F7}"/>
              </a:ext>
            </a:extLst>
          </p:cNvPr>
          <p:cNvSpPr txBox="1"/>
          <p:nvPr/>
        </p:nvSpPr>
        <p:spPr>
          <a:xfrm>
            <a:off x="2789583" y="88862"/>
            <a:ext cx="30132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OSB STRUCTURE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2A653FC-1F19-CBC8-26FC-C7676FCA17C4}"/>
              </a:ext>
            </a:extLst>
          </p:cNvPr>
          <p:cNvSpPr txBox="1"/>
          <p:nvPr/>
        </p:nvSpPr>
        <p:spPr>
          <a:xfrm>
            <a:off x="1108036" y="1133428"/>
            <a:ext cx="3188175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it-IT" b="0" dirty="0">
                <a:effectLst/>
              </a:rPr>
            </a:br>
            <a:r>
              <a:rPr lang="it-IT" sz="1600" b="0" dirty="0">
                <a:effectLst/>
              </a:rPr>
              <a:t>DIV 1:</a:t>
            </a:r>
            <a:r>
              <a:rPr lang="it-IT" sz="1600" b="0" i="0" u="none" strike="noStrike" dirty="0">
                <a:effectLst/>
                <a:latin typeface="Calibri" panose="020F0502020204030204" pitchFamily="34" charset="0"/>
              </a:rPr>
              <a:t>Fundamental </a:t>
            </a:r>
            <a:r>
              <a:rPr lang="it-IT" sz="1600" b="0" i="0" u="none" strike="noStrike" dirty="0" err="1">
                <a:effectLst/>
                <a:latin typeface="Calibri" panose="020F0502020204030204" pitchFamily="34" charset="0"/>
              </a:rPr>
              <a:t>Physics</a:t>
            </a:r>
            <a:endParaRPr lang="it-IT" sz="16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it-IT" sz="1600" b="0" dirty="0">
                <a:effectLst/>
              </a:rPr>
            </a:br>
            <a:r>
              <a:rPr lang="it-IT" sz="1600" b="0" dirty="0">
                <a:effectLst/>
              </a:rPr>
              <a:t>DIV2: </a:t>
            </a:r>
            <a:r>
              <a:rPr lang="it-IT" sz="1600" b="0" i="0" u="none" strike="noStrike" dirty="0" err="1">
                <a:effectLst/>
                <a:latin typeface="Calibri" panose="020F0502020204030204" pitchFamily="34" charset="0"/>
              </a:rPr>
              <a:t>Cosmology</a:t>
            </a:r>
            <a:endParaRPr lang="it-IT" sz="16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it-IT" sz="1600" b="0" dirty="0">
                <a:solidFill>
                  <a:srgbClr val="0070C0"/>
                </a:solidFill>
                <a:effectLst/>
              </a:rPr>
            </a:br>
            <a:br>
              <a:rPr lang="it-IT" sz="1600" dirty="0">
                <a:solidFill>
                  <a:srgbClr val="0070C0"/>
                </a:solidFill>
              </a:rPr>
            </a:br>
            <a:endParaRPr lang="it-IT" sz="1600" dirty="0">
              <a:solidFill>
                <a:srgbClr val="0070C0"/>
              </a:solidFill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542761D-876F-E0B4-85DA-2FA11D6F4265}"/>
              </a:ext>
            </a:extLst>
          </p:cNvPr>
          <p:cNvSpPr txBox="1"/>
          <p:nvPr/>
        </p:nvSpPr>
        <p:spPr>
          <a:xfrm>
            <a:off x="2323993" y="834268"/>
            <a:ext cx="47118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C00000"/>
                </a:solidFill>
                <a:latin typeface="Calibri" panose="020F0502020204030204" pitchFamily="34" charset="0"/>
              </a:rPr>
              <a:t>OSB </a:t>
            </a:r>
            <a:r>
              <a:rPr lang="it-IT" dirty="0" err="1">
                <a:solidFill>
                  <a:srgbClr val="C00000"/>
                </a:solidFill>
                <a:latin typeface="Calibri" panose="020F0502020204030204" pitchFamily="34" charset="0"/>
              </a:rPr>
              <a:t>chairs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B5CF44C-6D4C-97A2-985B-DF8399A4D580}"/>
              </a:ext>
            </a:extLst>
          </p:cNvPr>
          <p:cNvSpPr txBox="1"/>
          <p:nvPr/>
        </p:nvSpPr>
        <p:spPr>
          <a:xfrm>
            <a:off x="828336" y="2502416"/>
            <a:ext cx="4572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it-IT" sz="1600" b="0" dirty="0">
                <a:effectLst/>
              </a:rPr>
              <a:t>            DIV3: </a:t>
            </a:r>
            <a:r>
              <a:rPr lang="it-IT" sz="1600" b="0" i="0" u="none" strike="noStrike" dirty="0" err="1">
                <a:effectLst/>
                <a:latin typeface="Calibri" panose="020F0502020204030204" pitchFamily="34" charset="0"/>
              </a:rPr>
              <a:t>Population</a:t>
            </a:r>
            <a:r>
              <a:rPr lang="it-IT" sz="1600" b="0" i="0" u="none" strike="noStrike" dirty="0">
                <a:effectLst/>
                <a:latin typeface="Calibri" panose="020F0502020204030204" pitchFamily="34" charset="0"/>
              </a:rPr>
              <a:t> Studies</a:t>
            </a:r>
            <a:endParaRPr lang="it-IT" sz="16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it-IT" sz="16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it-IT" sz="1600" b="0" dirty="0">
                <a:effectLst/>
              </a:rPr>
              <a:t>        DIV4: </a:t>
            </a:r>
            <a:r>
              <a:rPr lang="it-IT" sz="1600" b="0" i="0" u="none" strike="noStrike" dirty="0" err="1">
                <a:effectLst/>
                <a:latin typeface="Calibri" panose="020F0502020204030204" pitchFamily="34" charset="0"/>
              </a:rPr>
              <a:t>Multimessenger</a:t>
            </a:r>
            <a:r>
              <a:rPr lang="it-IT" sz="1600" b="0" i="0" u="none" strike="noStrike" dirty="0">
                <a:effectLst/>
                <a:latin typeface="Calibri" panose="020F0502020204030204" pitchFamily="34" charset="0"/>
              </a:rPr>
              <a:t> </a:t>
            </a:r>
            <a:r>
              <a:rPr lang="it-IT" sz="1600" b="0" i="0" u="none" strike="noStrike" dirty="0" err="1">
                <a:effectLst/>
                <a:latin typeface="Calibri" panose="020F0502020204030204" pitchFamily="34" charset="0"/>
              </a:rPr>
              <a:t>Obs</a:t>
            </a:r>
            <a:r>
              <a:rPr lang="it-IT" sz="1600" b="0" i="0" u="none" strike="noStrike" dirty="0">
                <a:effectLst/>
                <a:latin typeface="Calibri" panose="020F0502020204030204" pitchFamily="34" charset="0"/>
              </a:rPr>
              <a:t>.</a:t>
            </a:r>
            <a:endParaRPr lang="it-IT" sz="16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it-IT" sz="1600" b="0" dirty="0">
                <a:solidFill>
                  <a:srgbClr val="0070C0"/>
                </a:solidFill>
                <a:effectLst/>
              </a:rPr>
            </a:br>
            <a:endParaRPr lang="it-IT" sz="1600" b="0" dirty="0">
              <a:solidFill>
                <a:srgbClr val="0070C0"/>
              </a:solidFill>
              <a:effectLst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1E6A21A0-259F-C89F-580E-F0AD60823CB2}"/>
              </a:ext>
            </a:extLst>
          </p:cNvPr>
          <p:cNvSpPr txBox="1"/>
          <p:nvPr/>
        </p:nvSpPr>
        <p:spPr>
          <a:xfrm>
            <a:off x="1075763" y="3513813"/>
            <a:ext cx="4572000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it-IT" sz="1600" b="0" dirty="0">
                <a:effectLst/>
              </a:rPr>
              <a:t>DIV5: </a:t>
            </a:r>
            <a:r>
              <a:rPr lang="it-IT" sz="1600" b="0" i="0" u="none" strike="noStrike" dirty="0" err="1">
                <a:effectLst/>
                <a:latin typeface="Calibri" panose="020F0502020204030204" pitchFamily="34" charset="0"/>
              </a:rPr>
              <a:t>Synergies</a:t>
            </a:r>
            <a:r>
              <a:rPr lang="it-IT" sz="1600" b="0" i="0" u="none" strike="noStrike" dirty="0">
                <a:effectLst/>
                <a:latin typeface="Calibri" panose="020F0502020204030204" pitchFamily="34" charset="0"/>
              </a:rPr>
              <a:t> with GW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it-IT" sz="1600" dirty="0">
                <a:latin typeface="Calibri" panose="020F0502020204030204" pitchFamily="34" charset="0"/>
              </a:rPr>
              <a:t>                detectors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it-IT" sz="500" i="0" u="none" strike="noStrike" dirty="0">
              <a:latin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it-IT" sz="1600" dirty="0"/>
              <a:t>          </a:t>
            </a:r>
            <a:r>
              <a:rPr lang="it-IT" sz="1600" b="0" dirty="0">
                <a:effectLst/>
              </a:rPr>
              <a:t>DIV6:</a:t>
            </a:r>
            <a:r>
              <a:rPr lang="it-IT" sz="1600" b="0" i="0" u="none" strike="noStrike" dirty="0">
                <a:effectLst/>
                <a:latin typeface="Calibri" panose="020F0502020204030204" pitchFamily="34" charset="0"/>
              </a:rPr>
              <a:t>Nuclear </a:t>
            </a:r>
            <a:r>
              <a:rPr lang="it-IT" sz="1600" b="0" i="0" u="none" strike="noStrike" dirty="0" err="1">
                <a:effectLst/>
                <a:latin typeface="Calibri" panose="020F0502020204030204" pitchFamily="34" charset="0"/>
              </a:rPr>
              <a:t>Physics</a:t>
            </a:r>
            <a:endParaRPr lang="it-IT" sz="1600" b="0" dirty="0">
              <a:effectLst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306FE17B-26CE-14DC-F973-C573D1ED6CC7}"/>
              </a:ext>
            </a:extLst>
          </p:cNvPr>
          <p:cNvSpPr txBox="1"/>
          <p:nvPr/>
        </p:nvSpPr>
        <p:spPr>
          <a:xfrm>
            <a:off x="1470490" y="4136949"/>
            <a:ext cx="4572000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it-IT" sz="1800" b="0" dirty="0">
                <a:solidFill>
                  <a:srgbClr val="0070C0"/>
                </a:solidFill>
                <a:effectLst/>
              </a:rPr>
            </a:br>
            <a:r>
              <a:rPr lang="it-IT" sz="1600" b="0" dirty="0">
                <a:effectLst/>
              </a:rPr>
              <a:t>DIV 7: </a:t>
            </a:r>
            <a:r>
              <a:rPr lang="it-IT" sz="1600" dirty="0">
                <a:latin typeface="Calibri" panose="020F0502020204030204" pitchFamily="34" charset="0"/>
              </a:rPr>
              <a:t>Stellar </a:t>
            </a:r>
            <a:r>
              <a:rPr lang="it-IT" sz="1600" dirty="0" err="1">
                <a:latin typeface="Calibri" panose="020F0502020204030204" pitchFamily="34" charset="0"/>
              </a:rPr>
              <a:t>Collapse</a:t>
            </a:r>
            <a:r>
              <a:rPr lang="it-IT" sz="1600" dirty="0">
                <a:latin typeface="Calibri" panose="020F0502020204030204" pitchFamily="34" charset="0"/>
              </a:rPr>
              <a:t>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it-IT" sz="1600" dirty="0">
                <a:latin typeface="Calibri" panose="020F0502020204030204" pitchFamily="34" charset="0"/>
              </a:rPr>
              <a:t>            and </a:t>
            </a:r>
            <a:r>
              <a:rPr lang="it-IT" sz="1600" dirty="0" err="1">
                <a:latin typeface="Calibri" panose="020F0502020204030204" pitchFamily="34" charset="0"/>
              </a:rPr>
              <a:t>isolated</a:t>
            </a:r>
            <a:r>
              <a:rPr lang="it-IT" sz="1600" dirty="0">
                <a:latin typeface="Calibri" panose="020F0502020204030204" pitchFamily="34" charset="0"/>
              </a:rPr>
              <a:t> NS</a:t>
            </a:r>
            <a:endParaRPr lang="it-IT" sz="16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it-IT" sz="1600" b="0" dirty="0">
                <a:solidFill>
                  <a:srgbClr val="0070C0"/>
                </a:solidFill>
                <a:effectLst/>
              </a:rPr>
            </a:br>
            <a:endParaRPr lang="it-IT" sz="1600" b="0" dirty="0">
              <a:effectLst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D1FAD8C9-E18F-C509-214F-A4AFD3339F0B}"/>
              </a:ext>
            </a:extLst>
          </p:cNvPr>
          <p:cNvSpPr txBox="1"/>
          <p:nvPr/>
        </p:nvSpPr>
        <p:spPr>
          <a:xfrm>
            <a:off x="1108036" y="5017945"/>
            <a:ext cx="4572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it-IT" sz="1600" b="0" dirty="0">
                <a:effectLst/>
              </a:rPr>
              <a:t>                 DIV8: </a:t>
            </a:r>
            <a:r>
              <a:rPr lang="it-IT" sz="1600" b="0" i="0" u="none" strike="noStrike" dirty="0" err="1">
                <a:effectLst/>
                <a:latin typeface="Calibri" panose="020F0502020204030204" pitchFamily="34" charset="0"/>
              </a:rPr>
              <a:t>Waveforms</a:t>
            </a:r>
            <a:endParaRPr lang="it-IT" sz="16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it-IT" sz="1600" b="0" dirty="0">
                <a:effectLst/>
              </a:rPr>
            </a:br>
            <a:r>
              <a:rPr lang="it-IT" sz="1600" b="0" dirty="0">
                <a:effectLst/>
              </a:rPr>
              <a:t>           DIV9: </a:t>
            </a:r>
            <a:r>
              <a:rPr lang="it-IT" sz="1600" dirty="0">
                <a:latin typeface="Calibri" panose="020F0502020204030204" pitchFamily="34" charset="0"/>
              </a:rPr>
              <a:t>Common Tools</a:t>
            </a:r>
            <a:endParaRPr lang="it-IT" sz="16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it-IT" sz="1600" b="0" dirty="0">
                <a:effectLst/>
              </a:rPr>
            </a:br>
            <a:r>
              <a:rPr lang="it-IT" sz="1600" b="0" dirty="0">
                <a:effectLst/>
              </a:rPr>
              <a:t>          DIV10: </a:t>
            </a:r>
            <a:r>
              <a:rPr lang="it-IT" sz="1600" b="0" i="0" u="none" strike="noStrike" dirty="0">
                <a:effectLst/>
                <a:latin typeface="Calibri" panose="020F0502020204030204" pitchFamily="34" charset="0"/>
              </a:rPr>
              <a:t>Data Analysis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it-IT" sz="1600" dirty="0">
                <a:latin typeface="Calibri" panose="020F0502020204030204" pitchFamily="34" charset="0"/>
              </a:rPr>
              <a:t>                      </a:t>
            </a:r>
            <a:r>
              <a:rPr lang="it-IT" sz="1600" b="0" i="0" u="none" strike="noStrike" dirty="0">
                <a:effectLst/>
                <a:latin typeface="Calibri" panose="020F0502020204030204" pitchFamily="34" charset="0"/>
              </a:rPr>
              <a:t> Platform</a:t>
            </a:r>
            <a:endParaRPr lang="it-IT" sz="1600" b="0" dirty="0">
              <a:effectLst/>
            </a:endParaRPr>
          </a:p>
        </p:txBody>
      </p:sp>
      <p:sp>
        <p:nvSpPr>
          <p:cNvPr id="42" name="Rettangolo con angoli arrotondati 41">
            <a:extLst>
              <a:ext uri="{FF2B5EF4-FFF2-40B4-BE49-F238E27FC236}">
                <a16:creationId xmlns:a16="http://schemas.microsoft.com/office/drawing/2014/main" id="{E796363B-3A52-8404-0931-27A833A755CE}"/>
              </a:ext>
            </a:extLst>
          </p:cNvPr>
          <p:cNvSpPr/>
          <p:nvPr/>
        </p:nvSpPr>
        <p:spPr>
          <a:xfrm>
            <a:off x="4774837" y="1392363"/>
            <a:ext cx="1115492" cy="534477"/>
          </a:xfrm>
          <a:prstGeom prst="roundRect">
            <a:avLst/>
          </a:prstGeom>
          <a:solidFill>
            <a:schemeClr val="lt1">
              <a:alpha val="39154"/>
            </a:schemeClr>
          </a:solidFill>
          <a:ln w="3810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B050"/>
              </a:solidFill>
            </a:endParaRPr>
          </a:p>
        </p:txBody>
      </p:sp>
      <p:sp>
        <p:nvSpPr>
          <p:cNvPr id="43" name="Rettangolo con angoli arrotondati 42">
            <a:extLst>
              <a:ext uri="{FF2B5EF4-FFF2-40B4-BE49-F238E27FC236}">
                <a16:creationId xmlns:a16="http://schemas.microsoft.com/office/drawing/2014/main" id="{C6F225DA-E96F-918C-250B-79F13B105EF6}"/>
              </a:ext>
            </a:extLst>
          </p:cNvPr>
          <p:cNvSpPr/>
          <p:nvPr/>
        </p:nvSpPr>
        <p:spPr>
          <a:xfrm>
            <a:off x="4774837" y="1874281"/>
            <a:ext cx="1115492" cy="534477"/>
          </a:xfrm>
          <a:prstGeom prst="roundRect">
            <a:avLst/>
          </a:prstGeom>
          <a:solidFill>
            <a:schemeClr val="lt1">
              <a:alpha val="39154"/>
            </a:schemeClr>
          </a:solidFill>
          <a:ln w="3810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B050"/>
              </a:solidFill>
            </a:endParaRPr>
          </a:p>
        </p:txBody>
      </p:sp>
      <p:sp>
        <p:nvSpPr>
          <p:cNvPr id="44" name="Rettangolo con angoli arrotondati 43">
            <a:extLst>
              <a:ext uri="{FF2B5EF4-FFF2-40B4-BE49-F238E27FC236}">
                <a16:creationId xmlns:a16="http://schemas.microsoft.com/office/drawing/2014/main" id="{CE71D07C-172A-760C-298C-C471554F6C93}"/>
              </a:ext>
            </a:extLst>
          </p:cNvPr>
          <p:cNvSpPr/>
          <p:nvPr/>
        </p:nvSpPr>
        <p:spPr>
          <a:xfrm>
            <a:off x="4727731" y="5412418"/>
            <a:ext cx="1115492" cy="534477"/>
          </a:xfrm>
          <a:prstGeom prst="roundRect">
            <a:avLst/>
          </a:prstGeom>
          <a:solidFill>
            <a:schemeClr val="lt1">
              <a:alpha val="39154"/>
            </a:schemeClr>
          </a:solidFill>
          <a:ln w="3810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B050"/>
              </a:solidFill>
            </a:endParaRPr>
          </a:p>
        </p:txBody>
      </p:sp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33350D40-BBA0-6F1F-A106-541E6695BE96}"/>
              </a:ext>
            </a:extLst>
          </p:cNvPr>
          <p:cNvSpPr/>
          <p:nvPr/>
        </p:nvSpPr>
        <p:spPr>
          <a:xfrm>
            <a:off x="5307762" y="782030"/>
            <a:ext cx="1115492" cy="534477"/>
          </a:xfrm>
          <a:prstGeom prst="roundRect">
            <a:avLst/>
          </a:prstGeom>
          <a:solidFill>
            <a:schemeClr val="lt1">
              <a:alpha val="39154"/>
            </a:schemeClr>
          </a:solidFill>
          <a:ln w="3810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B050"/>
              </a:solidFill>
            </a:endParaRPr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CDDB0113-1433-1A98-6E12-715823C209DA}"/>
              </a:ext>
            </a:extLst>
          </p:cNvPr>
          <p:cNvSpPr/>
          <p:nvPr/>
        </p:nvSpPr>
        <p:spPr>
          <a:xfrm>
            <a:off x="3651639" y="3403399"/>
            <a:ext cx="1115492" cy="534477"/>
          </a:xfrm>
          <a:prstGeom prst="roundRect">
            <a:avLst/>
          </a:prstGeom>
          <a:solidFill>
            <a:schemeClr val="lt1">
              <a:alpha val="39154"/>
            </a:schemeClr>
          </a:solidFill>
          <a:ln w="3810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B050"/>
              </a:solidFill>
            </a:endParaRPr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828A2555-4043-60F5-B430-1C312B1CC2F0}"/>
              </a:ext>
            </a:extLst>
          </p:cNvPr>
          <p:cNvSpPr/>
          <p:nvPr/>
        </p:nvSpPr>
        <p:spPr>
          <a:xfrm>
            <a:off x="4774837" y="4391191"/>
            <a:ext cx="1115492" cy="534477"/>
          </a:xfrm>
          <a:prstGeom prst="roundRect">
            <a:avLst/>
          </a:prstGeom>
          <a:solidFill>
            <a:schemeClr val="lt1">
              <a:alpha val="39154"/>
            </a:schemeClr>
          </a:solidFill>
          <a:ln w="3810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B050"/>
              </a:solidFill>
            </a:endParaRP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568BFE72-7C1C-A638-4B65-0E275FA04477}"/>
              </a:ext>
            </a:extLst>
          </p:cNvPr>
          <p:cNvSpPr/>
          <p:nvPr/>
        </p:nvSpPr>
        <p:spPr>
          <a:xfrm>
            <a:off x="3632839" y="5431102"/>
            <a:ext cx="1115492" cy="534477"/>
          </a:xfrm>
          <a:prstGeom prst="roundRect">
            <a:avLst/>
          </a:prstGeom>
          <a:solidFill>
            <a:schemeClr val="lt1">
              <a:alpha val="39154"/>
            </a:schemeClr>
          </a:solidFill>
          <a:ln w="3810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B050"/>
              </a:solidFill>
            </a:endParaRPr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4071FD82-80BB-3EC8-0085-0A8728F052B0}"/>
              </a:ext>
            </a:extLst>
          </p:cNvPr>
          <p:cNvSpPr/>
          <p:nvPr/>
        </p:nvSpPr>
        <p:spPr>
          <a:xfrm>
            <a:off x="4828994" y="2888862"/>
            <a:ext cx="1115492" cy="534477"/>
          </a:xfrm>
          <a:prstGeom prst="roundRect">
            <a:avLst/>
          </a:prstGeom>
          <a:solidFill>
            <a:schemeClr val="lt1">
              <a:alpha val="39154"/>
            </a:schemeClr>
          </a:solidFill>
          <a:ln w="3810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B050"/>
              </a:solidFill>
            </a:endParaRPr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2986128A-B513-34E6-B830-9C5E0C0A4B26}"/>
              </a:ext>
            </a:extLst>
          </p:cNvPr>
          <p:cNvSpPr/>
          <p:nvPr/>
        </p:nvSpPr>
        <p:spPr>
          <a:xfrm>
            <a:off x="6920472" y="5943764"/>
            <a:ext cx="1115492" cy="534477"/>
          </a:xfrm>
          <a:prstGeom prst="roundRect">
            <a:avLst/>
          </a:prstGeom>
          <a:solidFill>
            <a:schemeClr val="lt1">
              <a:alpha val="39154"/>
            </a:schemeClr>
          </a:solidFill>
          <a:ln w="3810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262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schermata, persona, testo, Viso umano&#10;&#10;Descrizione generata automaticamente">
            <a:extLst>
              <a:ext uri="{FF2B5EF4-FFF2-40B4-BE49-F238E27FC236}">
                <a16:creationId xmlns:a16="http://schemas.microsoft.com/office/drawing/2014/main" id="{1A0853D0-A702-D5C6-2202-12032F021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932" y="720762"/>
            <a:ext cx="5080583" cy="576375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2C9D80CD-9D39-928C-2FE5-4EB765FED3F7}"/>
              </a:ext>
            </a:extLst>
          </p:cNvPr>
          <p:cNvSpPr txBox="1"/>
          <p:nvPr/>
        </p:nvSpPr>
        <p:spPr>
          <a:xfrm>
            <a:off x="2789583" y="88862"/>
            <a:ext cx="30132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OSB STRUCTURE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2A653FC-1F19-CBC8-26FC-C7676FCA17C4}"/>
              </a:ext>
            </a:extLst>
          </p:cNvPr>
          <p:cNvSpPr txBox="1"/>
          <p:nvPr/>
        </p:nvSpPr>
        <p:spPr>
          <a:xfrm>
            <a:off x="1108036" y="1133428"/>
            <a:ext cx="3188175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it-IT" b="0" dirty="0">
                <a:effectLst/>
              </a:rPr>
            </a:br>
            <a:r>
              <a:rPr lang="it-IT" sz="1600" b="0" dirty="0">
                <a:effectLst/>
              </a:rPr>
              <a:t>DIV 1:</a:t>
            </a:r>
            <a:r>
              <a:rPr lang="it-IT" sz="1600" b="0" i="0" u="none" strike="noStrike" dirty="0">
                <a:effectLst/>
                <a:latin typeface="Calibri" panose="020F0502020204030204" pitchFamily="34" charset="0"/>
              </a:rPr>
              <a:t>Fundamental </a:t>
            </a:r>
            <a:r>
              <a:rPr lang="it-IT" sz="1600" b="0" i="0" u="none" strike="noStrike" dirty="0" err="1">
                <a:effectLst/>
                <a:latin typeface="Calibri" panose="020F0502020204030204" pitchFamily="34" charset="0"/>
              </a:rPr>
              <a:t>Physics</a:t>
            </a:r>
            <a:endParaRPr lang="it-IT" sz="16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it-IT" sz="1600" b="0" dirty="0">
                <a:effectLst/>
              </a:rPr>
            </a:br>
            <a:r>
              <a:rPr lang="it-IT" sz="1600" b="0" dirty="0">
                <a:effectLst/>
              </a:rPr>
              <a:t>DIV2: </a:t>
            </a:r>
            <a:r>
              <a:rPr lang="it-IT" sz="1600" b="0" i="0" u="none" strike="noStrike" dirty="0" err="1">
                <a:effectLst/>
                <a:latin typeface="Calibri" panose="020F0502020204030204" pitchFamily="34" charset="0"/>
              </a:rPr>
              <a:t>Cosmology</a:t>
            </a:r>
            <a:endParaRPr lang="it-IT" sz="16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it-IT" sz="1600" b="0" dirty="0">
                <a:solidFill>
                  <a:srgbClr val="0070C0"/>
                </a:solidFill>
                <a:effectLst/>
              </a:rPr>
            </a:br>
            <a:br>
              <a:rPr lang="it-IT" sz="1600" dirty="0">
                <a:solidFill>
                  <a:srgbClr val="0070C0"/>
                </a:solidFill>
              </a:rPr>
            </a:br>
            <a:endParaRPr lang="it-IT" sz="1600" dirty="0">
              <a:solidFill>
                <a:srgbClr val="0070C0"/>
              </a:solidFill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542761D-876F-E0B4-85DA-2FA11D6F4265}"/>
              </a:ext>
            </a:extLst>
          </p:cNvPr>
          <p:cNvSpPr txBox="1"/>
          <p:nvPr/>
        </p:nvSpPr>
        <p:spPr>
          <a:xfrm>
            <a:off x="2323993" y="834268"/>
            <a:ext cx="47118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C00000"/>
                </a:solidFill>
                <a:latin typeface="Calibri" panose="020F0502020204030204" pitchFamily="34" charset="0"/>
              </a:rPr>
              <a:t>OSB </a:t>
            </a:r>
            <a:r>
              <a:rPr lang="it-IT" dirty="0" err="1">
                <a:solidFill>
                  <a:srgbClr val="C00000"/>
                </a:solidFill>
                <a:latin typeface="Calibri" panose="020F0502020204030204" pitchFamily="34" charset="0"/>
              </a:rPr>
              <a:t>chairs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B5CF44C-6D4C-97A2-985B-DF8399A4D580}"/>
              </a:ext>
            </a:extLst>
          </p:cNvPr>
          <p:cNvSpPr txBox="1"/>
          <p:nvPr/>
        </p:nvSpPr>
        <p:spPr>
          <a:xfrm>
            <a:off x="828336" y="2502416"/>
            <a:ext cx="4572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it-IT" sz="1600" b="0" dirty="0">
                <a:effectLst/>
              </a:rPr>
              <a:t>            DIV3: </a:t>
            </a:r>
            <a:r>
              <a:rPr lang="it-IT" sz="1600" b="0" i="0" u="none" strike="noStrike" dirty="0" err="1">
                <a:effectLst/>
                <a:latin typeface="Calibri" panose="020F0502020204030204" pitchFamily="34" charset="0"/>
              </a:rPr>
              <a:t>Population</a:t>
            </a:r>
            <a:r>
              <a:rPr lang="it-IT" sz="1600" b="0" i="0" u="none" strike="noStrike" dirty="0">
                <a:effectLst/>
                <a:latin typeface="Calibri" panose="020F0502020204030204" pitchFamily="34" charset="0"/>
              </a:rPr>
              <a:t> Studies</a:t>
            </a:r>
            <a:endParaRPr lang="it-IT" sz="16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it-IT" sz="16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it-IT" sz="1600" b="0" dirty="0">
                <a:effectLst/>
              </a:rPr>
              <a:t>        DIV4: </a:t>
            </a:r>
            <a:r>
              <a:rPr lang="it-IT" sz="1600" b="0" i="0" u="none" strike="noStrike" dirty="0" err="1">
                <a:effectLst/>
                <a:latin typeface="Calibri" panose="020F0502020204030204" pitchFamily="34" charset="0"/>
              </a:rPr>
              <a:t>Multimessenger</a:t>
            </a:r>
            <a:r>
              <a:rPr lang="it-IT" sz="1600" b="0" i="0" u="none" strike="noStrike" dirty="0">
                <a:effectLst/>
                <a:latin typeface="Calibri" panose="020F0502020204030204" pitchFamily="34" charset="0"/>
              </a:rPr>
              <a:t> </a:t>
            </a:r>
            <a:r>
              <a:rPr lang="it-IT" sz="1600" b="0" i="0" u="none" strike="noStrike" dirty="0" err="1">
                <a:effectLst/>
                <a:latin typeface="Calibri" panose="020F0502020204030204" pitchFamily="34" charset="0"/>
              </a:rPr>
              <a:t>Obs</a:t>
            </a:r>
            <a:r>
              <a:rPr lang="it-IT" sz="1600" b="0" i="0" u="none" strike="noStrike" dirty="0">
                <a:effectLst/>
                <a:latin typeface="Calibri" panose="020F0502020204030204" pitchFamily="34" charset="0"/>
              </a:rPr>
              <a:t>.</a:t>
            </a:r>
            <a:endParaRPr lang="it-IT" sz="16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it-IT" sz="1600" b="0" dirty="0">
                <a:solidFill>
                  <a:srgbClr val="0070C0"/>
                </a:solidFill>
                <a:effectLst/>
              </a:rPr>
            </a:br>
            <a:endParaRPr lang="it-IT" sz="1600" b="0" dirty="0">
              <a:solidFill>
                <a:srgbClr val="0070C0"/>
              </a:solidFill>
              <a:effectLst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1E6A21A0-259F-C89F-580E-F0AD60823CB2}"/>
              </a:ext>
            </a:extLst>
          </p:cNvPr>
          <p:cNvSpPr txBox="1"/>
          <p:nvPr/>
        </p:nvSpPr>
        <p:spPr>
          <a:xfrm>
            <a:off x="1075763" y="3513813"/>
            <a:ext cx="4572000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it-IT" sz="1600" b="0" dirty="0">
                <a:effectLst/>
              </a:rPr>
              <a:t>DIV5: </a:t>
            </a:r>
            <a:r>
              <a:rPr lang="it-IT" sz="1600" b="0" i="0" u="none" strike="noStrike" dirty="0" err="1">
                <a:effectLst/>
                <a:latin typeface="Calibri" panose="020F0502020204030204" pitchFamily="34" charset="0"/>
              </a:rPr>
              <a:t>Synergies</a:t>
            </a:r>
            <a:r>
              <a:rPr lang="it-IT" sz="1600" b="0" i="0" u="none" strike="noStrike" dirty="0">
                <a:effectLst/>
                <a:latin typeface="Calibri" panose="020F0502020204030204" pitchFamily="34" charset="0"/>
              </a:rPr>
              <a:t> with GW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it-IT" sz="1600" dirty="0">
                <a:latin typeface="Calibri" panose="020F0502020204030204" pitchFamily="34" charset="0"/>
              </a:rPr>
              <a:t>                detectors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it-IT" sz="500" i="0" u="none" strike="noStrike" dirty="0">
              <a:latin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it-IT" sz="1600" dirty="0"/>
              <a:t>          </a:t>
            </a:r>
            <a:r>
              <a:rPr lang="it-IT" sz="1600" b="0" dirty="0">
                <a:effectLst/>
              </a:rPr>
              <a:t>DIV6:</a:t>
            </a:r>
            <a:r>
              <a:rPr lang="it-IT" sz="1600" b="0" i="0" u="none" strike="noStrike" dirty="0">
                <a:effectLst/>
                <a:latin typeface="Calibri" panose="020F0502020204030204" pitchFamily="34" charset="0"/>
              </a:rPr>
              <a:t>Nuclear </a:t>
            </a:r>
            <a:r>
              <a:rPr lang="it-IT" sz="1600" b="0" i="0" u="none" strike="noStrike" dirty="0" err="1">
                <a:effectLst/>
                <a:latin typeface="Calibri" panose="020F0502020204030204" pitchFamily="34" charset="0"/>
              </a:rPr>
              <a:t>Physics</a:t>
            </a:r>
            <a:endParaRPr lang="it-IT" sz="1600" b="0" dirty="0">
              <a:effectLst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306FE17B-26CE-14DC-F973-C573D1ED6CC7}"/>
              </a:ext>
            </a:extLst>
          </p:cNvPr>
          <p:cNvSpPr txBox="1"/>
          <p:nvPr/>
        </p:nvSpPr>
        <p:spPr>
          <a:xfrm>
            <a:off x="1470490" y="4136949"/>
            <a:ext cx="4572000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it-IT" sz="1800" b="0" dirty="0">
                <a:solidFill>
                  <a:srgbClr val="0070C0"/>
                </a:solidFill>
                <a:effectLst/>
              </a:rPr>
            </a:br>
            <a:r>
              <a:rPr lang="it-IT" sz="1600" b="0" dirty="0">
                <a:effectLst/>
              </a:rPr>
              <a:t>DIV 7: </a:t>
            </a:r>
            <a:r>
              <a:rPr lang="it-IT" sz="1600" dirty="0">
                <a:latin typeface="Calibri" panose="020F0502020204030204" pitchFamily="34" charset="0"/>
              </a:rPr>
              <a:t>Stellar </a:t>
            </a:r>
            <a:r>
              <a:rPr lang="it-IT" sz="1600" dirty="0" err="1">
                <a:latin typeface="Calibri" panose="020F0502020204030204" pitchFamily="34" charset="0"/>
              </a:rPr>
              <a:t>Collapse</a:t>
            </a:r>
            <a:r>
              <a:rPr lang="it-IT" sz="1600" dirty="0">
                <a:latin typeface="Calibri" panose="020F0502020204030204" pitchFamily="34" charset="0"/>
              </a:rPr>
              <a:t>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it-IT" sz="1600" dirty="0">
                <a:latin typeface="Calibri" panose="020F0502020204030204" pitchFamily="34" charset="0"/>
              </a:rPr>
              <a:t>            and </a:t>
            </a:r>
            <a:r>
              <a:rPr lang="it-IT" sz="1600" dirty="0" err="1">
                <a:latin typeface="Calibri" panose="020F0502020204030204" pitchFamily="34" charset="0"/>
              </a:rPr>
              <a:t>isolated</a:t>
            </a:r>
            <a:r>
              <a:rPr lang="it-IT" sz="1600" dirty="0">
                <a:latin typeface="Calibri" panose="020F0502020204030204" pitchFamily="34" charset="0"/>
              </a:rPr>
              <a:t> NS</a:t>
            </a:r>
            <a:endParaRPr lang="it-IT" sz="16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it-IT" sz="1600" b="0" dirty="0">
                <a:solidFill>
                  <a:srgbClr val="0070C0"/>
                </a:solidFill>
                <a:effectLst/>
              </a:rPr>
            </a:br>
            <a:endParaRPr lang="it-IT" sz="1600" b="0" dirty="0">
              <a:effectLst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D1FAD8C9-E18F-C509-214F-A4AFD3339F0B}"/>
              </a:ext>
            </a:extLst>
          </p:cNvPr>
          <p:cNvSpPr txBox="1"/>
          <p:nvPr/>
        </p:nvSpPr>
        <p:spPr>
          <a:xfrm>
            <a:off x="1108036" y="5017945"/>
            <a:ext cx="4572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it-IT" sz="1600" b="0" dirty="0">
                <a:effectLst/>
              </a:rPr>
              <a:t>                 DIV8: </a:t>
            </a:r>
            <a:r>
              <a:rPr lang="it-IT" sz="1600" b="0" i="0" u="none" strike="noStrike" dirty="0" err="1">
                <a:effectLst/>
                <a:latin typeface="Calibri" panose="020F0502020204030204" pitchFamily="34" charset="0"/>
              </a:rPr>
              <a:t>Waveforms</a:t>
            </a:r>
            <a:endParaRPr lang="it-IT" sz="16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it-IT" sz="1600" b="0" dirty="0">
                <a:effectLst/>
              </a:rPr>
            </a:br>
            <a:r>
              <a:rPr lang="it-IT" sz="1600" b="0" dirty="0">
                <a:effectLst/>
              </a:rPr>
              <a:t>           DIV9: </a:t>
            </a:r>
            <a:r>
              <a:rPr lang="it-IT" sz="1600" dirty="0">
                <a:latin typeface="Calibri" panose="020F0502020204030204" pitchFamily="34" charset="0"/>
              </a:rPr>
              <a:t>Common Tools</a:t>
            </a:r>
            <a:endParaRPr lang="it-IT" sz="16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it-IT" sz="1600" b="0" dirty="0">
                <a:effectLst/>
              </a:rPr>
            </a:br>
            <a:r>
              <a:rPr lang="it-IT" sz="1600" b="0" dirty="0">
                <a:effectLst/>
              </a:rPr>
              <a:t>          DIV10: </a:t>
            </a:r>
            <a:r>
              <a:rPr lang="it-IT" sz="1600" b="0" i="0" u="none" strike="noStrike" dirty="0">
                <a:effectLst/>
                <a:latin typeface="Calibri" panose="020F0502020204030204" pitchFamily="34" charset="0"/>
              </a:rPr>
              <a:t>Data Analysis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it-IT" sz="1600" dirty="0">
                <a:latin typeface="Calibri" panose="020F0502020204030204" pitchFamily="34" charset="0"/>
              </a:rPr>
              <a:t>                      </a:t>
            </a:r>
            <a:r>
              <a:rPr lang="it-IT" sz="1600" b="0" i="0" u="none" strike="noStrike" dirty="0">
                <a:effectLst/>
                <a:latin typeface="Calibri" panose="020F0502020204030204" pitchFamily="34" charset="0"/>
              </a:rPr>
              <a:t> Platform</a:t>
            </a:r>
            <a:endParaRPr lang="it-IT" sz="1600" b="0" dirty="0">
              <a:effectLst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46D7996-4337-2FA5-35DA-FF3AA16DAEEC}"/>
              </a:ext>
            </a:extLst>
          </p:cNvPr>
          <p:cNvSpPr txBox="1"/>
          <p:nvPr/>
        </p:nvSpPr>
        <p:spPr>
          <a:xfrm>
            <a:off x="6529892" y="881164"/>
            <a:ext cx="1026884" cy="369332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Vacancy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27012CC-1FAA-BF68-00B2-4372FAF76AD7}"/>
              </a:ext>
            </a:extLst>
          </p:cNvPr>
          <p:cNvSpPr txBox="1"/>
          <p:nvPr/>
        </p:nvSpPr>
        <p:spPr>
          <a:xfrm>
            <a:off x="5992535" y="2965890"/>
            <a:ext cx="791722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it-IT" sz="600" dirty="0">
              <a:solidFill>
                <a:schemeClr val="accent1"/>
              </a:solidFill>
            </a:endParaRPr>
          </a:p>
          <a:p>
            <a:r>
              <a:rPr lang="it-IT" sz="600" dirty="0">
                <a:solidFill>
                  <a:schemeClr val="accent1"/>
                </a:solidFill>
              </a:rPr>
              <a:t>Andrew Levan</a:t>
            </a:r>
          </a:p>
          <a:p>
            <a:endParaRPr lang="it-IT" sz="600" dirty="0">
              <a:solidFill>
                <a:schemeClr val="accent1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3F7CD20-9402-0FAC-14FD-C1744B425050}"/>
              </a:ext>
            </a:extLst>
          </p:cNvPr>
          <p:cNvSpPr txBox="1"/>
          <p:nvPr/>
        </p:nvSpPr>
        <p:spPr>
          <a:xfrm>
            <a:off x="5992535" y="4492679"/>
            <a:ext cx="864433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it-IT" sz="600" dirty="0">
              <a:solidFill>
                <a:schemeClr val="accent1"/>
              </a:solidFill>
            </a:endParaRPr>
          </a:p>
          <a:p>
            <a:r>
              <a:rPr lang="it-IT" sz="600" dirty="0" err="1">
                <a:solidFill>
                  <a:schemeClr val="accent1"/>
                </a:solidFill>
              </a:rPr>
              <a:t>Ik</a:t>
            </a:r>
            <a:r>
              <a:rPr lang="it-IT" sz="600" dirty="0">
                <a:solidFill>
                  <a:schemeClr val="accent1"/>
                </a:solidFill>
              </a:rPr>
              <a:t> </a:t>
            </a:r>
            <a:r>
              <a:rPr lang="it-IT" sz="600" dirty="0" err="1">
                <a:solidFill>
                  <a:schemeClr val="accent1"/>
                </a:solidFill>
              </a:rPr>
              <a:t>Siong</a:t>
            </a:r>
            <a:r>
              <a:rPr lang="it-IT" sz="600" dirty="0">
                <a:solidFill>
                  <a:schemeClr val="accent1"/>
                </a:solidFill>
              </a:rPr>
              <a:t> </a:t>
            </a:r>
            <a:r>
              <a:rPr lang="it-IT" sz="600" dirty="0" err="1">
                <a:solidFill>
                  <a:schemeClr val="accent1"/>
                </a:solidFill>
              </a:rPr>
              <a:t>Heng</a:t>
            </a:r>
            <a:endParaRPr lang="it-IT" sz="600" dirty="0">
              <a:solidFill>
                <a:schemeClr val="accent1"/>
              </a:solidFill>
            </a:endParaRPr>
          </a:p>
          <a:p>
            <a:endParaRPr lang="it-IT" sz="600" dirty="0">
              <a:solidFill>
                <a:schemeClr val="accent1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301731C-43CD-D5F1-5FCB-03722CEB4CAB}"/>
              </a:ext>
            </a:extLst>
          </p:cNvPr>
          <p:cNvSpPr txBox="1"/>
          <p:nvPr/>
        </p:nvSpPr>
        <p:spPr>
          <a:xfrm>
            <a:off x="4931861" y="4498576"/>
            <a:ext cx="870983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it-IT" sz="600" dirty="0">
              <a:solidFill>
                <a:schemeClr val="accent1"/>
              </a:solidFill>
            </a:endParaRPr>
          </a:p>
          <a:p>
            <a:r>
              <a:rPr lang="it-IT" sz="600" dirty="0">
                <a:solidFill>
                  <a:schemeClr val="accent1"/>
                </a:solidFill>
              </a:rPr>
              <a:t>Marco</a:t>
            </a:r>
            <a:r>
              <a:rPr lang="it-IT" sz="600" dirty="0">
                <a:solidFill>
                  <a:schemeClr val="bg1"/>
                </a:solidFill>
              </a:rPr>
              <a:t> </a:t>
            </a:r>
            <a:r>
              <a:rPr lang="it-IT" sz="600" dirty="0">
                <a:solidFill>
                  <a:schemeClr val="accent1"/>
                </a:solidFill>
              </a:rPr>
              <a:t>Limongi</a:t>
            </a:r>
          </a:p>
          <a:p>
            <a:endParaRPr lang="it-IT" sz="600" dirty="0">
              <a:solidFill>
                <a:schemeClr val="accent1"/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A96170B-B835-F775-4A42-E7E69BE9C109}"/>
              </a:ext>
            </a:extLst>
          </p:cNvPr>
          <p:cNvSpPr txBox="1"/>
          <p:nvPr/>
        </p:nvSpPr>
        <p:spPr>
          <a:xfrm>
            <a:off x="3859663" y="4498577"/>
            <a:ext cx="867449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it-IT" sz="600" dirty="0">
              <a:solidFill>
                <a:schemeClr val="accent1"/>
              </a:solidFill>
            </a:endParaRPr>
          </a:p>
          <a:p>
            <a:r>
              <a:rPr lang="it-IT" sz="600" dirty="0">
                <a:solidFill>
                  <a:schemeClr val="accent1"/>
                </a:solidFill>
              </a:rPr>
              <a:t>Cristiano Palomba</a:t>
            </a:r>
          </a:p>
          <a:p>
            <a:endParaRPr lang="it-IT" sz="600" dirty="0">
              <a:solidFill>
                <a:schemeClr val="accent1"/>
              </a:solidFill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F402096-8515-5F8F-C882-6F73808DFBF8}"/>
              </a:ext>
            </a:extLst>
          </p:cNvPr>
          <p:cNvSpPr txBox="1"/>
          <p:nvPr/>
        </p:nvSpPr>
        <p:spPr>
          <a:xfrm>
            <a:off x="6005540" y="5512282"/>
            <a:ext cx="88092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it-IT" sz="600" dirty="0">
              <a:solidFill>
                <a:schemeClr val="accent1"/>
              </a:solidFill>
            </a:endParaRPr>
          </a:p>
          <a:p>
            <a:r>
              <a:rPr lang="it-IT" sz="600" dirty="0">
                <a:solidFill>
                  <a:schemeClr val="accent1"/>
                </a:solidFill>
              </a:rPr>
              <a:t>Michele Mancarella</a:t>
            </a:r>
          </a:p>
          <a:p>
            <a:endParaRPr lang="it-IT" sz="600" dirty="0">
              <a:solidFill>
                <a:schemeClr val="accent1"/>
              </a:solidFill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D8DDB44-91B5-D978-8C28-F8DAC27A4C71}"/>
              </a:ext>
            </a:extLst>
          </p:cNvPr>
          <p:cNvSpPr txBox="1"/>
          <p:nvPr/>
        </p:nvSpPr>
        <p:spPr>
          <a:xfrm>
            <a:off x="5986637" y="6019683"/>
            <a:ext cx="893928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it-IT" sz="600" dirty="0">
              <a:solidFill>
                <a:schemeClr val="accent1"/>
              </a:solidFill>
            </a:endParaRPr>
          </a:p>
          <a:p>
            <a:r>
              <a:rPr lang="it-IT" sz="600" dirty="0">
                <a:solidFill>
                  <a:schemeClr val="accent1"/>
                </a:solidFill>
              </a:rPr>
              <a:t>Gianluca Guidi</a:t>
            </a:r>
          </a:p>
          <a:p>
            <a:endParaRPr lang="it-IT" sz="600" dirty="0">
              <a:solidFill>
                <a:schemeClr val="accent1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459D1C6E-84E7-7AF7-63AB-ADF35A82506F}"/>
              </a:ext>
            </a:extLst>
          </p:cNvPr>
          <p:cNvSpPr txBox="1"/>
          <p:nvPr/>
        </p:nvSpPr>
        <p:spPr>
          <a:xfrm>
            <a:off x="4920063" y="6013783"/>
            <a:ext cx="903428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it-IT" sz="600" dirty="0">
              <a:solidFill>
                <a:schemeClr val="accent1"/>
              </a:solidFill>
            </a:endParaRPr>
          </a:p>
          <a:p>
            <a:r>
              <a:rPr lang="it-IT" sz="600" dirty="0" err="1">
                <a:solidFill>
                  <a:schemeClr val="accent1"/>
                </a:solidFill>
              </a:rPr>
              <a:t>Anuradha</a:t>
            </a:r>
            <a:r>
              <a:rPr lang="it-IT" sz="600" dirty="0">
                <a:solidFill>
                  <a:schemeClr val="accent1"/>
                </a:solidFill>
              </a:rPr>
              <a:t> </a:t>
            </a:r>
            <a:r>
              <a:rPr lang="it-IT" sz="600" dirty="0" err="1">
                <a:solidFill>
                  <a:schemeClr val="accent1"/>
                </a:solidFill>
              </a:rPr>
              <a:t>Samajdar</a:t>
            </a:r>
            <a:endParaRPr lang="it-IT" sz="600" dirty="0">
              <a:solidFill>
                <a:schemeClr val="accent1"/>
              </a:solidFill>
            </a:endParaRPr>
          </a:p>
          <a:p>
            <a:r>
              <a:rPr lang="it-IT" sz="6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9" name="Rettangolo con angoli arrotondati 18">
            <a:extLst>
              <a:ext uri="{FF2B5EF4-FFF2-40B4-BE49-F238E27FC236}">
                <a16:creationId xmlns:a16="http://schemas.microsoft.com/office/drawing/2014/main" id="{BF1C6979-726C-4F8A-B5EF-7E3168D758E8}"/>
              </a:ext>
            </a:extLst>
          </p:cNvPr>
          <p:cNvSpPr/>
          <p:nvPr/>
        </p:nvSpPr>
        <p:spPr>
          <a:xfrm>
            <a:off x="4820195" y="4418597"/>
            <a:ext cx="1115492" cy="534477"/>
          </a:xfrm>
          <a:prstGeom prst="roundRect">
            <a:avLst/>
          </a:prstGeom>
          <a:solidFill>
            <a:schemeClr val="lt1">
              <a:alpha val="39154"/>
            </a:schemeClr>
          </a:solidFill>
          <a:ln w="3810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B050"/>
              </a:solidFill>
            </a:endParaRPr>
          </a:p>
        </p:txBody>
      </p:sp>
      <p:sp>
        <p:nvSpPr>
          <p:cNvPr id="21" name="Rettangolo con angoli arrotondati 20">
            <a:extLst>
              <a:ext uri="{FF2B5EF4-FFF2-40B4-BE49-F238E27FC236}">
                <a16:creationId xmlns:a16="http://schemas.microsoft.com/office/drawing/2014/main" id="{88B4F8A9-C9FB-CBD3-927F-57F12E4F0AD6}"/>
              </a:ext>
            </a:extLst>
          </p:cNvPr>
          <p:cNvSpPr/>
          <p:nvPr/>
        </p:nvSpPr>
        <p:spPr>
          <a:xfrm>
            <a:off x="3755458" y="4418206"/>
            <a:ext cx="1115492" cy="534477"/>
          </a:xfrm>
          <a:prstGeom prst="roundRect">
            <a:avLst/>
          </a:prstGeom>
          <a:solidFill>
            <a:schemeClr val="lt1">
              <a:alpha val="39154"/>
            </a:schemeClr>
          </a:solidFill>
          <a:ln w="3810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B050"/>
              </a:solidFill>
            </a:endParaRPr>
          </a:p>
        </p:txBody>
      </p:sp>
      <p:sp>
        <p:nvSpPr>
          <p:cNvPr id="22" name="Rettangolo con angoli arrotondati 21">
            <a:extLst>
              <a:ext uri="{FF2B5EF4-FFF2-40B4-BE49-F238E27FC236}">
                <a16:creationId xmlns:a16="http://schemas.microsoft.com/office/drawing/2014/main" id="{08253CEE-0B9F-8079-476C-956B8C3315BB}"/>
              </a:ext>
            </a:extLst>
          </p:cNvPr>
          <p:cNvSpPr/>
          <p:nvPr/>
        </p:nvSpPr>
        <p:spPr>
          <a:xfrm>
            <a:off x="5869089" y="5929361"/>
            <a:ext cx="1115492" cy="534477"/>
          </a:xfrm>
          <a:prstGeom prst="roundRect">
            <a:avLst/>
          </a:prstGeom>
          <a:solidFill>
            <a:schemeClr val="lt1">
              <a:alpha val="39154"/>
            </a:schemeClr>
          </a:solidFill>
          <a:ln w="3810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341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E223CF50-8116-540C-BB5B-39F6FCD26CEF}"/>
              </a:ext>
            </a:extLst>
          </p:cNvPr>
          <p:cNvSpPr txBox="1"/>
          <p:nvPr/>
        </p:nvSpPr>
        <p:spPr>
          <a:xfrm>
            <a:off x="214992" y="278039"/>
            <a:ext cx="8896350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it-IT" sz="2000" b="1" i="0" u="none" strike="noStrike" dirty="0">
                <a:solidFill>
                  <a:schemeClr val="accent5"/>
                </a:solidFill>
                <a:effectLst/>
                <a:latin typeface="Arial" panose="020B0604020202020204" pitchFamily="34" charset="0"/>
              </a:rPr>
              <a:t>OSB MANDATE</a:t>
            </a:r>
            <a:endParaRPr lang="it-IT" b="0" dirty="0">
              <a:solidFill>
                <a:schemeClr val="accent5"/>
              </a:solidFill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it-IT" sz="1800" b="0" i="1" u="none" strike="noStrike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to </a:t>
            </a:r>
            <a:r>
              <a:rPr lang="it-IT" sz="1800" b="0" i="1" u="none" strike="noStrike" dirty="0" err="1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develop</a:t>
            </a:r>
            <a:r>
              <a:rPr lang="it-IT" sz="1800" b="0" i="1" u="none" strike="noStrike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 the Einstein </a:t>
            </a:r>
            <a:r>
              <a:rPr lang="it-IT" sz="1800" b="0" i="1" u="none" strike="noStrike" dirty="0" err="1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Telescope</a:t>
            </a:r>
            <a:r>
              <a:rPr lang="it-IT" sz="1800" b="0" i="1" u="none" strike="noStrike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 science case, start building the ET </a:t>
            </a:r>
            <a:r>
              <a:rPr lang="it-IT" sz="1800" b="0" i="1" u="none" strike="noStrike" dirty="0" err="1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scientific</a:t>
            </a:r>
            <a:r>
              <a:rPr lang="it-IT" sz="1800" b="0" i="1" u="none" strike="noStrike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 community, and </a:t>
            </a:r>
            <a:r>
              <a:rPr lang="it-IT" sz="1800" b="0" i="1" u="none" strike="noStrike" dirty="0" err="1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bring</a:t>
            </a:r>
            <a:r>
              <a:rPr lang="it-IT" sz="1800" b="0" i="1" u="none" strike="noStrike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1" u="none" strike="noStrike" dirty="0" err="1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it</a:t>
            </a:r>
            <a:r>
              <a:rPr lang="it-IT" sz="1800" b="0" i="1" u="none" strike="noStrike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  to the </a:t>
            </a:r>
            <a:r>
              <a:rPr lang="it-IT" sz="1800" b="0" i="1" u="none" strike="noStrike" dirty="0" err="1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maturity</a:t>
            </a:r>
            <a:r>
              <a:rPr lang="it-IT" sz="1800" b="0" i="1" u="none" strike="noStrike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 to exploit the data </a:t>
            </a:r>
            <a:r>
              <a:rPr lang="it-IT" sz="1800" b="0" i="1" u="none" strike="noStrike" dirty="0" err="1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taken</a:t>
            </a:r>
            <a:r>
              <a:rPr lang="it-IT" sz="1800" b="0" i="1" u="none" strike="noStrike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1" u="none" strike="noStrike" dirty="0" err="1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when</a:t>
            </a:r>
            <a:r>
              <a:rPr lang="it-IT" sz="1800" b="0" i="1" u="none" strike="noStrike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 ET </a:t>
            </a:r>
            <a:r>
              <a:rPr lang="it-IT" sz="1800" b="0" i="1" u="none" strike="noStrike" dirty="0" err="1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will</a:t>
            </a:r>
            <a:r>
              <a:rPr lang="it-IT" sz="1800" b="0" i="1" u="none" strike="noStrike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 start </a:t>
            </a:r>
            <a:r>
              <a:rPr lang="it-IT" sz="1800" b="0" i="1" u="none" strike="noStrike" dirty="0" err="1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operation</a:t>
            </a:r>
            <a:endParaRPr lang="it-IT" b="0" dirty="0">
              <a:solidFill>
                <a:schemeClr val="accent1"/>
              </a:solidFill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it-IT" b="0" dirty="0">
                <a:solidFill>
                  <a:schemeClr val="accent1"/>
                </a:solidFill>
                <a:effectLst/>
              </a:rPr>
            </a:br>
            <a:r>
              <a:rPr lang="it-IT" sz="2000" b="1" i="0" u="none" strike="noStrike" dirty="0">
                <a:solidFill>
                  <a:schemeClr val="accent5"/>
                </a:solidFill>
                <a:effectLst/>
                <a:latin typeface="Arial" panose="020B0604020202020204" pitchFamily="34" charset="0"/>
              </a:rPr>
              <a:t>From </a:t>
            </a:r>
            <a:r>
              <a:rPr lang="it-IT" sz="2000" b="1" i="0" u="none" strike="noStrike" dirty="0" err="1">
                <a:solidFill>
                  <a:schemeClr val="accent5"/>
                </a:solidFill>
                <a:effectLst/>
                <a:latin typeface="Arial" panose="020B0604020202020204" pitchFamily="34" charset="0"/>
              </a:rPr>
              <a:t>now</a:t>
            </a:r>
            <a:r>
              <a:rPr lang="it-IT" sz="2000" b="1" i="0" u="none" strike="noStrike" dirty="0">
                <a:solidFill>
                  <a:schemeClr val="accent5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it-IT" sz="2000" b="1" i="0" u="none" strike="noStrike" dirty="0" err="1">
                <a:solidFill>
                  <a:schemeClr val="accent5"/>
                </a:solidFill>
                <a:effectLst/>
                <a:latin typeface="Arial" panose="020B0604020202020204" pitchFamily="34" charset="0"/>
              </a:rPr>
              <a:t>next</a:t>
            </a:r>
            <a:r>
              <a:rPr lang="it-IT" sz="2000" b="1" i="0" u="none" strike="noStrike" dirty="0">
                <a:solidFill>
                  <a:schemeClr val="accent5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2000" b="1" dirty="0" err="1">
                <a:solidFill>
                  <a:schemeClr val="accent5"/>
                </a:solidFill>
                <a:latin typeface="Arial" panose="020B0604020202020204" pitchFamily="34" charset="0"/>
              </a:rPr>
              <a:t>years</a:t>
            </a:r>
            <a:endParaRPr lang="it-IT" b="0" dirty="0">
              <a:solidFill>
                <a:schemeClr val="accent5"/>
              </a:solidFill>
              <a:effectLst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800" b="0" i="0" u="none" strike="noStrike" dirty="0" err="1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Develop</a:t>
            </a:r>
            <a:r>
              <a:rPr lang="it-IT" sz="1800" b="0" i="0" u="none" strike="noStrike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 the ET science case to help the </a:t>
            </a:r>
            <a:r>
              <a:rPr lang="it-IT" sz="1800" b="0" i="0" u="none" strike="noStrike" dirty="0" err="1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instrument</a:t>
            </a:r>
            <a:r>
              <a:rPr lang="it-IT" sz="1800" b="0" i="0" u="none" strike="noStrike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 technical </a:t>
            </a:r>
            <a:r>
              <a:rPr lang="it-IT" sz="1800" b="0" i="0" u="none" strike="noStrike" dirty="0" err="1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development</a:t>
            </a:r>
            <a:r>
              <a:rPr lang="it-IT" sz="1800" b="0" i="0" u="none" strike="noStrike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it-IT" sz="1800" b="0" i="0" u="none" strike="noStrike" dirty="0" err="1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implementation</a:t>
            </a:r>
            <a:r>
              <a:rPr lang="it-IT" sz="1800" b="0" i="0" u="none" strike="noStrike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;</a:t>
            </a:r>
            <a:endParaRPr lang="it-IT" sz="1800" i="0" u="none" strike="noStrike" dirty="0">
              <a:solidFill>
                <a:schemeClr val="accent1"/>
              </a:solidFill>
              <a:latin typeface="Arial" panose="020B0604020202020204" pitchFamily="34" charset="0"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it-IT" b="0" dirty="0">
              <a:solidFill>
                <a:schemeClr val="accent1"/>
              </a:solidFill>
              <a:effectLst/>
              <a:latin typeface="Arial" panose="020B0604020202020204" pitchFamily="34" charset="0"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800" b="0" i="0" u="none" strike="noStrike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Write a Blu Book, a living </a:t>
            </a:r>
            <a:r>
              <a:rPr lang="it-IT" sz="1800" b="0" i="0" u="none" strike="noStrike" dirty="0" err="1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document</a:t>
            </a:r>
            <a:r>
              <a:rPr lang="it-IT" sz="1800" b="0" i="0" u="none" strike="noStrike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that</a:t>
            </a:r>
            <a:r>
              <a:rPr lang="it-IT" sz="1800" b="0" i="0" u="none" strike="noStrike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summarizes</a:t>
            </a:r>
            <a:r>
              <a:rPr lang="it-IT" sz="1800" b="0" i="0" u="none" strike="noStrike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 and updates </a:t>
            </a:r>
            <a:r>
              <a:rPr lang="it-IT" sz="1800" b="0" i="0" u="none" strike="noStrike" dirty="0" err="1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original</a:t>
            </a:r>
            <a:r>
              <a:rPr lang="it-IT" sz="1800" b="0" i="0" u="none" strike="noStrike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 work </a:t>
            </a:r>
            <a:r>
              <a:rPr lang="it-IT" sz="1800" b="0" i="0" u="none" strike="noStrike" dirty="0" err="1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related</a:t>
            </a:r>
            <a:r>
              <a:rPr lang="it-IT" sz="1800" b="0" i="0" u="none" strike="noStrike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 to ET;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it-IT" dirty="0">
              <a:solidFill>
                <a:schemeClr val="accent1"/>
              </a:solidFill>
              <a:latin typeface="Arial" panose="020B0604020202020204" pitchFamily="34" charset="0"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800" b="0" i="0" u="none" strike="noStrike" dirty="0" err="1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Stimulate</a:t>
            </a:r>
            <a:r>
              <a:rPr lang="it-IT" sz="1800" b="0" i="0" u="none" strike="noStrike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 the </a:t>
            </a:r>
            <a:r>
              <a:rPr lang="it-IT" sz="1800" b="0" i="0" u="none" strike="noStrike" dirty="0" err="1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interest</a:t>
            </a:r>
            <a:r>
              <a:rPr lang="it-IT" sz="1800" b="0" i="0" u="none" strike="noStrike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 of scientists </a:t>
            </a:r>
            <a:r>
              <a:rPr lang="it-IT" sz="1800" b="0" i="0" u="none" strike="noStrike" dirty="0" err="1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involving</a:t>
            </a:r>
            <a:r>
              <a:rPr lang="it-IT" sz="1800" b="0" i="0" u="none" strike="noStrike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cosmologists</a:t>
            </a:r>
            <a:r>
              <a:rPr lang="it-IT" sz="1800" b="0" i="0" u="none" strike="noStrike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it-IT" sz="1800" b="0" i="0" u="none" strike="noStrike" dirty="0" err="1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nuclear</a:t>
            </a:r>
            <a:r>
              <a:rPr lang="it-IT" sz="1800" b="0" i="0" u="none" strike="noStrike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physicists</a:t>
            </a:r>
            <a:r>
              <a:rPr lang="it-IT" sz="1800" b="0" i="0" u="none" strike="noStrike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, high-energy </a:t>
            </a:r>
            <a:r>
              <a:rPr lang="it-IT" sz="1800" b="0" i="0" u="none" strike="noStrike" dirty="0" err="1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physicists</a:t>
            </a:r>
            <a:r>
              <a:rPr lang="it-IT" sz="1800" b="0" i="0" u="none" strike="noStrike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it-IT" sz="1800" b="0" i="0" u="none" strike="noStrike" dirty="0" err="1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astronomers</a:t>
            </a:r>
            <a:r>
              <a:rPr lang="it-IT" sz="1800" b="0" i="0" u="none" strike="noStrike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it-IT" sz="1800" b="0" i="0" u="none" strike="noStrike" dirty="0" err="1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astrophysicists</a:t>
            </a:r>
            <a:r>
              <a:rPr lang="it-IT" sz="1800" b="0" i="0" u="none" strike="noStrike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;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it-IT" dirty="0">
              <a:solidFill>
                <a:schemeClr val="accent1"/>
              </a:solidFill>
              <a:latin typeface="Arial" panose="020B0604020202020204" pitchFamily="34" charset="0"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800" b="0" i="0" u="none" strike="noStrike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Build the </a:t>
            </a:r>
            <a:r>
              <a:rPr lang="it-IT" sz="1800" b="0" i="0" u="none" strike="noStrike" dirty="0" err="1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synergy</a:t>
            </a:r>
            <a:r>
              <a:rPr lang="it-IT" sz="1800" b="0" i="0" u="none" strike="noStrike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it-IT" sz="1800" b="0" i="0" u="none" strike="noStrike" dirty="0" err="1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collaboration</a:t>
            </a:r>
            <a:r>
              <a:rPr lang="it-IT" sz="1800" b="0" i="0" u="none" strike="noStrike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it-IT" sz="1800" b="0" i="0" u="none" strike="noStrike" dirty="0" err="1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coordination</a:t>
            </a:r>
            <a:r>
              <a:rPr lang="it-IT" sz="1800" b="0" i="0" u="none" strike="noStrike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 with </a:t>
            </a:r>
            <a:r>
              <a:rPr lang="it-IT" sz="1800" b="0" i="0" u="none" strike="noStrike" dirty="0" err="1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other</a:t>
            </a:r>
            <a:r>
              <a:rPr lang="it-IT" sz="1800" b="0" i="0" u="none" strike="noStrike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800" b="0" i="0" u="none" strike="noStrike" dirty="0" err="1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gravitational-wave</a:t>
            </a:r>
            <a:r>
              <a:rPr lang="it-IT" sz="1800" b="0" i="0" u="none" strike="noStrike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it-IT" sz="1800" b="0" i="0" u="none" strike="noStrike" dirty="0" err="1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electromagnetic</a:t>
            </a:r>
            <a:r>
              <a:rPr lang="it-IT" sz="1800" b="0" i="0" u="none" strike="noStrike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, neutrino </a:t>
            </a:r>
            <a:r>
              <a:rPr lang="it-IT" sz="1800" b="0" i="0" u="none" strike="noStrike" dirty="0" err="1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observatories</a:t>
            </a:r>
            <a:r>
              <a:rPr lang="it-IT" sz="1800" b="0" i="0" u="none" strike="noStrike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;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it-IT" dirty="0">
              <a:solidFill>
                <a:schemeClr val="accent1"/>
              </a:solidFill>
              <a:latin typeface="Arial" panose="020B0604020202020204" pitchFamily="34" charset="0"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800" b="0" i="0" u="none" strike="noStrike" dirty="0" err="1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Identify</a:t>
            </a:r>
            <a:r>
              <a:rPr lang="it-IT" sz="1800" b="0" i="0" u="none" strike="noStrike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 the </a:t>
            </a:r>
            <a:r>
              <a:rPr lang="it-IT" sz="1800" b="0" i="0" u="none" strike="noStrike" dirty="0" err="1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specific</a:t>
            </a:r>
            <a:r>
              <a:rPr lang="it-IT" sz="1800" b="0" i="0" u="none" strike="noStrike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 data </a:t>
            </a:r>
            <a:r>
              <a:rPr lang="it-IT" sz="1800" b="0" i="0" u="none" strike="noStrike" dirty="0" err="1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analysis</a:t>
            </a:r>
            <a:r>
              <a:rPr lang="it-IT" sz="1800" b="0" i="0" u="none" strike="noStrike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 and computing </a:t>
            </a:r>
            <a:r>
              <a:rPr lang="it-IT" sz="1800" b="0" i="0" u="none" strike="noStrike" dirty="0" err="1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needs</a:t>
            </a:r>
            <a:r>
              <a:rPr lang="it-IT" sz="1800" b="0" i="0" u="none" strike="noStrike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 for ET and </a:t>
            </a:r>
            <a:r>
              <a:rPr lang="it-IT" sz="1800" b="0" i="0" u="none" strike="noStrike" dirty="0" err="1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begin</a:t>
            </a:r>
            <a:r>
              <a:rPr lang="it-IT" sz="1800" b="0" i="0" u="none" strike="noStrike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 the </a:t>
            </a:r>
            <a:r>
              <a:rPr lang="it-IT" sz="1800" b="0" i="0" u="none" strike="noStrike" dirty="0" err="1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development</a:t>
            </a:r>
            <a:r>
              <a:rPr lang="it-IT" sz="1800" b="0" i="0" u="none" strike="noStrike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 of data </a:t>
            </a:r>
            <a:r>
              <a:rPr lang="it-IT" sz="1800" b="0" i="0" u="none" strike="noStrike" dirty="0" err="1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analysis</a:t>
            </a:r>
            <a:r>
              <a:rPr lang="it-IT" sz="1800" b="0" i="0" u="none" strike="noStrike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 tools and </a:t>
            </a:r>
            <a:r>
              <a:rPr lang="it-IT" sz="1800" b="0" i="0" u="none" strike="noStrike" dirty="0" err="1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algorithms</a:t>
            </a:r>
            <a:r>
              <a:rPr lang="it-IT" sz="1800" b="0" i="0" u="none" strike="noStrike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br>
              <a:rPr lang="it-IT" b="0" dirty="0">
                <a:solidFill>
                  <a:schemeClr val="accent1"/>
                </a:solidFill>
                <a:effectLst/>
              </a:rPr>
            </a:br>
            <a:endParaRPr lang="it-IT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put penna 5">
                <a:extLst>
                  <a:ext uri="{FF2B5EF4-FFF2-40B4-BE49-F238E27FC236}">
                    <a16:creationId xmlns:a16="http://schemas.microsoft.com/office/drawing/2014/main" id="{E4F9EE43-1013-9A68-B4FD-349F69EA8FA1}"/>
                  </a:ext>
                </a:extLst>
              </p14:cNvPr>
              <p14:cNvContentPartPr/>
              <p14:nvPr/>
            </p14:nvContentPartPr>
            <p14:xfrm>
              <a:off x="827109" y="-148029"/>
              <a:ext cx="360" cy="360"/>
            </p14:xfrm>
          </p:contentPart>
        </mc:Choice>
        <mc:Fallback xmlns=""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E4F9EE43-1013-9A68-B4FD-349F69EA8FA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20989" y="-154149"/>
                <a:ext cx="12600" cy="1260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50A733E-342B-C3E0-9D1D-75932BF68AD9}"/>
              </a:ext>
            </a:extLst>
          </p:cNvPr>
          <p:cNvSpPr txBox="1"/>
          <p:nvPr/>
        </p:nvSpPr>
        <p:spPr>
          <a:xfrm rot="21243804">
            <a:off x="5758544" y="3864426"/>
            <a:ext cx="3026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i="1" dirty="0">
                <a:solidFill>
                  <a:schemeClr val="accent6"/>
                </a:solidFill>
                <a:latin typeface="Bauhaus 93" pitchFamily="82" charset="77"/>
              </a:rPr>
              <a:t>V</a:t>
            </a:r>
            <a:r>
              <a:rPr lang="it-IT" sz="4000" i="1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it-IT" sz="2000" i="1" dirty="0">
                <a:solidFill>
                  <a:schemeClr val="accent6"/>
                </a:solidFill>
                <a:latin typeface="+mj-lt"/>
              </a:rPr>
              <a:t>large </a:t>
            </a:r>
            <a:r>
              <a:rPr lang="it-IT" sz="2000" i="1" dirty="0" err="1">
                <a:solidFill>
                  <a:schemeClr val="accent6"/>
                </a:solidFill>
                <a:latin typeface="+mj-lt"/>
              </a:rPr>
              <a:t>participation</a:t>
            </a:r>
            <a:endParaRPr lang="it-IT" sz="2000" i="1" dirty="0">
              <a:latin typeface="Bauhaus 93" pitchFamily="82" charset="77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2935BE0-92AE-C879-0119-244A433680E0}"/>
              </a:ext>
            </a:extLst>
          </p:cNvPr>
          <p:cNvSpPr txBox="1"/>
          <p:nvPr/>
        </p:nvSpPr>
        <p:spPr>
          <a:xfrm rot="21439185">
            <a:off x="1894116" y="3048028"/>
            <a:ext cx="3026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i="1" dirty="0">
                <a:solidFill>
                  <a:srgbClr val="FFC400"/>
                </a:solidFill>
                <a:latin typeface="Bauhaus 93" pitchFamily="82" charset="77"/>
              </a:rPr>
              <a:t>V</a:t>
            </a:r>
            <a:r>
              <a:rPr lang="it-IT" sz="4000" i="1" dirty="0">
                <a:solidFill>
                  <a:srgbClr val="FFC400"/>
                </a:solidFill>
                <a:latin typeface="+mj-lt"/>
              </a:rPr>
              <a:t> </a:t>
            </a:r>
            <a:r>
              <a:rPr lang="it-IT" sz="2000" i="1" dirty="0">
                <a:latin typeface="+mj-lt"/>
              </a:rPr>
              <a:t>under </a:t>
            </a:r>
            <a:r>
              <a:rPr lang="it-IT" sz="2000" i="1" dirty="0" err="1">
                <a:latin typeface="+mj-lt"/>
              </a:rPr>
              <a:t>development</a:t>
            </a:r>
            <a:r>
              <a:rPr lang="it-IT" sz="2000" i="1" dirty="0">
                <a:latin typeface="+mj-lt"/>
              </a:rPr>
              <a:t> </a:t>
            </a:r>
            <a:endParaRPr lang="it-IT" sz="2000" i="1" dirty="0">
              <a:latin typeface="Bauhaus 93" pitchFamily="82" charset="77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5890C98-17AC-A91D-16E9-C64AD1DAB160}"/>
              </a:ext>
            </a:extLst>
          </p:cNvPr>
          <p:cNvSpPr txBox="1"/>
          <p:nvPr/>
        </p:nvSpPr>
        <p:spPr>
          <a:xfrm rot="21275725">
            <a:off x="2122713" y="2114664"/>
            <a:ext cx="3026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i="1" dirty="0">
                <a:solidFill>
                  <a:schemeClr val="accent6"/>
                </a:solidFill>
                <a:latin typeface="Bauhaus 93" pitchFamily="82" charset="77"/>
              </a:rPr>
              <a:t>V</a:t>
            </a:r>
            <a:r>
              <a:rPr lang="it-IT" sz="4000" i="1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it-IT" sz="2000" i="1" dirty="0" err="1">
                <a:solidFill>
                  <a:srgbClr val="00B050"/>
                </a:solidFill>
                <a:latin typeface="+mj-lt"/>
              </a:rPr>
              <a:t>see</a:t>
            </a:r>
            <a:r>
              <a:rPr lang="it-IT" sz="2000" i="1" dirty="0">
                <a:solidFill>
                  <a:srgbClr val="00B050"/>
                </a:solidFill>
                <a:latin typeface="+mj-lt"/>
              </a:rPr>
              <a:t> </a:t>
            </a:r>
            <a:r>
              <a:rPr lang="it-IT" sz="2000" i="1" dirty="0" err="1">
                <a:solidFill>
                  <a:srgbClr val="00B050"/>
                </a:solidFill>
                <a:latin typeface="+mj-lt"/>
              </a:rPr>
              <a:t>CoBA</a:t>
            </a:r>
            <a:endParaRPr lang="it-IT" sz="2000" i="1" dirty="0">
              <a:solidFill>
                <a:srgbClr val="00B050"/>
              </a:solidFill>
              <a:latin typeface="Bauhaus 93" pitchFamily="82" charset="77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E0E180D-3B11-57FA-74DA-BC337FF95047}"/>
              </a:ext>
            </a:extLst>
          </p:cNvPr>
          <p:cNvSpPr txBox="1"/>
          <p:nvPr/>
        </p:nvSpPr>
        <p:spPr>
          <a:xfrm rot="21320476">
            <a:off x="4705470" y="4590487"/>
            <a:ext cx="3026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i="1" dirty="0">
                <a:solidFill>
                  <a:srgbClr val="FFC400"/>
                </a:solidFill>
                <a:latin typeface="Bauhaus 93" pitchFamily="82" charset="77"/>
              </a:rPr>
              <a:t>V</a:t>
            </a:r>
            <a:r>
              <a:rPr lang="it-IT" sz="4000" i="1" dirty="0">
                <a:solidFill>
                  <a:srgbClr val="FFC400"/>
                </a:solidFill>
                <a:latin typeface="+mj-lt"/>
              </a:rPr>
              <a:t> </a:t>
            </a:r>
            <a:r>
              <a:rPr lang="it-IT" sz="2000" i="1" dirty="0">
                <a:latin typeface="+mj-lt"/>
              </a:rPr>
              <a:t>under </a:t>
            </a:r>
            <a:r>
              <a:rPr lang="it-IT" sz="2000" i="1" dirty="0" err="1">
                <a:latin typeface="+mj-lt"/>
              </a:rPr>
              <a:t>development</a:t>
            </a:r>
            <a:r>
              <a:rPr lang="it-IT" sz="2000" i="1" dirty="0">
                <a:latin typeface="+mj-lt"/>
              </a:rPr>
              <a:t> </a:t>
            </a:r>
            <a:endParaRPr lang="it-IT" sz="2000" i="1" dirty="0">
              <a:latin typeface="Bauhaus 93" pitchFamily="82" charset="77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700A4BE-FB77-6CD9-53F9-950383C20219}"/>
              </a:ext>
            </a:extLst>
          </p:cNvPr>
          <p:cNvSpPr txBox="1"/>
          <p:nvPr/>
        </p:nvSpPr>
        <p:spPr>
          <a:xfrm rot="21227700">
            <a:off x="5617031" y="5597951"/>
            <a:ext cx="3026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i="1" dirty="0">
                <a:solidFill>
                  <a:srgbClr val="FFC400"/>
                </a:solidFill>
                <a:latin typeface="Bauhaus 93" pitchFamily="82" charset="77"/>
              </a:rPr>
              <a:t>V</a:t>
            </a:r>
            <a:r>
              <a:rPr lang="it-IT" sz="4000" i="1" dirty="0">
                <a:solidFill>
                  <a:srgbClr val="FFC400"/>
                </a:solidFill>
                <a:latin typeface="+mj-lt"/>
              </a:rPr>
              <a:t> </a:t>
            </a:r>
            <a:r>
              <a:rPr lang="it-IT" sz="2000" i="1" dirty="0">
                <a:latin typeface="+mj-lt"/>
              </a:rPr>
              <a:t>MDC  </a:t>
            </a:r>
            <a:r>
              <a:rPr kumimoji="0" lang="it-IT" sz="4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uhaus 93" pitchFamily="82" charset="77"/>
                <a:ea typeface="+mn-ea"/>
                <a:cs typeface="+mn-cs"/>
              </a:rPr>
              <a:t>X </a:t>
            </a:r>
            <a:r>
              <a:rPr kumimoji="0" lang="it-IT" sz="24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critical</a:t>
            </a:r>
            <a:r>
              <a:rPr kumimoji="0" lang="it-IT" sz="2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..</a:t>
            </a:r>
            <a:endParaRPr lang="it-IT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D9DFDA6-6ADC-35B1-03A4-B893568E68AF}"/>
              </a:ext>
            </a:extLst>
          </p:cNvPr>
          <p:cNvSpPr txBox="1"/>
          <p:nvPr/>
        </p:nvSpPr>
        <p:spPr>
          <a:xfrm>
            <a:off x="2286000" y="315415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dirty="0">
                <a:effectLst/>
              </a:rPr>
              <a:t> </a:t>
            </a:r>
            <a:endParaRPr lang="it-IT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BAA790DD-811E-323F-069E-C965AFA89DD6}"/>
              </a:ext>
            </a:extLst>
          </p:cNvPr>
          <p:cNvSpPr txBox="1"/>
          <p:nvPr/>
        </p:nvSpPr>
        <p:spPr>
          <a:xfrm>
            <a:off x="2286000" y="315415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dirty="0">
                <a:effectLst/>
              </a:rPr>
              <a:t> 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5573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Schermata 2023-09-12 alle 19.38.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78" y="307677"/>
            <a:ext cx="4535145" cy="5027940"/>
          </a:xfrm>
          <a:prstGeom prst="rect">
            <a:avLst/>
          </a:prstGeom>
        </p:spPr>
      </p:pic>
      <p:pic>
        <p:nvPicPr>
          <p:cNvPr id="6" name="Immagine 5" descr="Schermata 2023-12-11 alle 16.00.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623" y="1000557"/>
            <a:ext cx="4054900" cy="2693739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0DFB2750-D880-EC9D-C535-8BB8B87E64BC}"/>
              </a:ext>
            </a:extLst>
          </p:cNvPr>
          <p:cNvSpPr txBox="1"/>
          <p:nvPr/>
        </p:nvSpPr>
        <p:spPr>
          <a:xfrm>
            <a:off x="4751623" y="198653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i="1" dirty="0" err="1">
                <a:solidFill>
                  <a:srgbClr val="00B050"/>
                </a:solidFill>
                <a:latin typeface="+mj-lt"/>
              </a:rPr>
              <a:t>CoBA</a:t>
            </a:r>
            <a:r>
              <a:rPr lang="it-IT" sz="2800" b="1" i="1" dirty="0">
                <a:solidFill>
                  <a:srgbClr val="00B050"/>
                </a:solidFill>
                <a:latin typeface="+mj-lt"/>
              </a:rPr>
              <a:t>: science part</a:t>
            </a:r>
            <a:endParaRPr lang="it-IT" sz="2800" b="1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C6C3751-DEA5-54E2-7BC8-D49132D8A2A9}"/>
              </a:ext>
            </a:extLst>
          </p:cNvPr>
          <p:cNvSpPr txBox="1"/>
          <p:nvPr/>
        </p:nvSpPr>
        <p:spPr>
          <a:xfrm>
            <a:off x="3229050" y="3972980"/>
            <a:ext cx="8068235" cy="307520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rtl="0">
              <a:spcBef>
                <a:spcPts val="1000"/>
              </a:spcBef>
              <a:spcAft>
                <a:spcPts val="0"/>
              </a:spcAft>
            </a:pPr>
            <a:r>
              <a:rPr lang="it-IT" sz="2400" dirty="0">
                <a:solidFill>
                  <a:srgbClr val="0046D9"/>
                </a:solidFill>
                <a:latin typeface="Calibri" panose="020F0502020204030204" pitchFamily="34" charset="0"/>
              </a:rPr>
              <a:t>F</a:t>
            </a:r>
            <a:r>
              <a:rPr lang="it-IT" sz="2400" b="0" i="0" u="none" strike="noStrike" dirty="0">
                <a:solidFill>
                  <a:srgbClr val="0046D9"/>
                </a:solidFill>
                <a:effectLst/>
                <a:latin typeface="Calibri" panose="020F0502020204030204" pitchFamily="34" charset="0"/>
              </a:rPr>
              <a:t>irst step (</a:t>
            </a:r>
            <a:r>
              <a:rPr lang="it-IT" sz="2400" b="0" i="0" u="none" strike="noStrike" dirty="0" err="1">
                <a:solidFill>
                  <a:srgbClr val="0046D9"/>
                </a:solidFill>
                <a:effectLst/>
                <a:latin typeface="Calibri" panose="020F0502020204030204" pitchFamily="34" charset="0"/>
              </a:rPr>
              <a:t>lasted</a:t>
            </a:r>
            <a:r>
              <a:rPr lang="it-IT" sz="2400" b="0" i="0" u="none" strike="noStrike" dirty="0">
                <a:solidFill>
                  <a:srgbClr val="0046D9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sz="2400" b="0" i="0" u="none" strike="noStrike" dirty="0" err="1">
                <a:solidFill>
                  <a:srgbClr val="0046D9"/>
                </a:solidFill>
                <a:effectLst/>
                <a:latin typeface="Calibri" panose="020F0502020204030204" pitchFamily="34" charset="0"/>
              </a:rPr>
              <a:t>several</a:t>
            </a:r>
            <a:r>
              <a:rPr lang="it-IT" sz="2400" b="0" i="0" u="none" strike="noStrike" dirty="0">
                <a:solidFill>
                  <a:srgbClr val="0046D9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sz="2400" b="0" i="0" u="none" strike="noStrike" dirty="0" err="1">
                <a:solidFill>
                  <a:srgbClr val="0046D9"/>
                </a:solidFill>
                <a:effectLst/>
                <a:latin typeface="Calibri" panose="020F0502020204030204" pitchFamily="34" charset="0"/>
              </a:rPr>
              <a:t>months</a:t>
            </a:r>
            <a:r>
              <a:rPr lang="it-IT" sz="2400" b="0" i="0" u="none" strike="noStrike" dirty="0">
                <a:solidFill>
                  <a:srgbClr val="0046D9"/>
                </a:solidFill>
                <a:effectLst/>
                <a:latin typeface="Calibri" panose="020F0502020204030204" pitchFamily="34" charset="0"/>
              </a:rPr>
              <a:t>): </a:t>
            </a:r>
            <a:endParaRPr lang="it-IT" b="0" dirty="0">
              <a:effectLst/>
            </a:endParaRPr>
          </a:p>
          <a:p>
            <a:pPr rtl="0">
              <a:spcBef>
                <a:spcPts val="1000"/>
              </a:spcBef>
              <a:spcAft>
                <a:spcPts val="0"/>
              </a:spcAft>
            </a:pPr>
            <a:r>
              <a:rPr lang="it-IT" sz="2400" b="0" i="0" u="none" strike="noStrike" dirty="0">
                <a:solidFill>
                  <a:srgbClr val="0046D9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it-IT" sz="2400" b="0" i="0" u="none" strike="noStrike" dirty="0">
                <a:effectLst/>
                <a:latin typeface="Calibri" panose="020F0502020204030204" pitchFamily="34" charset="0"/>
              </a:rPr>
              <a:t>D</a:t>
            </a:r>
            <a:r>
              <a:rPr lang="it-IT" sz="2000" b="0" i="0" u="none" strike="noStrike" dirty="0">
                <a:effectLst/>
                <a:latin typeface="Calibri" panose="020F0502020204030204" pitchFamily="34" charset="0"/>
              </a:rPr>
              <a:t>ev</a:t>
            </a:r>
            <a:r>
              <a:rPr lang="it-IT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elopment and </a:t>
            </a:r>
            <a:r>
              <a:rPr lang="it-IT" sz="20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comparison</a:t>
            </a:r>
            <a:r>
              <a:rPr lang="it-IT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of </a:t>
            </a:r>
            <a:r>
              <a:rPr lang="it-IT" sz="20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Fisher </a:t>
            </a:r>
            <a:r>
              <a:rPr lang="it-IT" sz="20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codes</a:t>
            </a:r>
            <a:r>
              <a:rPr lang="it-IT" sz="20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(DIV9)</a:t>
            </a:r>
            <a:endParaRPr lang="it-IT" dirty="0"/>
          </a:p>
          <a:p>
            <a:pPr marL="342900" indent="-342900" rtl="0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GWBENCH         </a:t>
            </a:r>
            <a:r>
              <a:rPr lang="it-IT" sz="2000" b="0" i="0" u="none" strike="noStrike" dirty="0">
                <a:solidFill>
                  <a:srgbClr val="00B050"/>
                </a:solidFill>
                <a:effectLst/>
                <a:latin typeface="Calibri" panose="020F0502020204030204" pitchFamily="34" charset="0"/>
              </a:rPr>
              <a:t>(USA-</a:t>
            </a:r>
            <a:r>
              <a:rPr lang="it-IT" sz="2000" b="0" i="0" u="none" strike="noStrike" dirty="0" err="1">
                <a:solidFill>
                  <a:srgbClr val="00B050"/>
                </a:solidFill>
                <a:effectLst/>
                <a:latin typeface="Calibri" panose="020F0502020204030204" pitchFamily="34" charset="0"/>
              </a:rPr>
              <a:t>based</a:t>
            </a:r>
            <a:r>
              <a:rPr lang="it-IT" sz="2000" b="0" i="0" u="none" strike="noStrike" dirty="0">
                <a:solidFill>
                  <a:srgbClr val="00B050"/>
                </a:solidFill>
                <a:effectLst/>
                <a:latin typeface="Calibri" panose="020F0502020204030204" pitchFamily="34" charset="0"/>
              </a:rPr>
              <a:t>, CE)</a:t>
            </a:r>
            <a:endParaRPr lang="it-IT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 rtl="0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GWFISH              </a:t>
            </a:r>
            <a:r>
              <a:rPr lang="it-IT" sz="2000" b="0" i="0" u="none" strike="noStrike" dirty="0">
                <a:solidFill>
                  <a:srgbClr val="00B050"/>
                </a:solidFill>
                <a:effectLst/>
                <a:latin typeface="Calibri" panose="020F0502020204030204" pitchFamily="34" charset="0"/>
              </a:rPr>
              <a:t>(GSSI group) </a:t>
            </a:r>
            <a:endParaRPr lang="it-IT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 rtl="0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GWFAST              </a:t>
            </a:r>
            <a:r>
              <a:rPr lang="it-IT" sz="2000" b="0" i="0" u="none" strike="noStrike" dirty="0">
                <a:solidFill>
                  <a:srgbClr val="00B050"/>
                </a:solidFill>
                <a:effectLst/>
                <a:latin typeface="Calibri" panose="020F0502020204030204" pitchFamily="34" charset="0"/>
              </a:rPr>
              <a:t>(Geneva Group)</a:t>
            </a:r>
            <a:endParaRPr lang="it-IT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 rtl="0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TiDoFM</a:t>
            </a:r>
            <a:r>
              <a:rPr lang="it-IT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          </a:t>
            </a:r>
            <a:r>
              <a:rPr lang="it-IT" sz="2000" b="0" i="0" u="none" strike="noStrike" dirty="0">
                <a:solidFill>
                  <a:srgbClr val="00B050"/>
                </a:solidFill>
                <a:effectLst/>
                <a:latin typeface="Calibri" panose="020F0502020204030204" pitchFamily="34" charset="0"/>
              </a:rPr>
              <a:t>(</a:t>
            </a:r>
            <a:r>
              <a:rPr lang="it-IT" sz="2000" dirty="0">
                <a:solidFill>
                  <a:srgbClr val="00B050"/>
                </a:solidFill>
                <a:latin typeface="Calibri" panose="020F0502020204030204" pitchFamily="34" charset="0"/>
              </a:rPr>
              <a:t>UK-</a:t>
            </a:r>
            <a:r>
              <a:rPr lang="it-IT" sz="2000" dirty="0" err="1">
                <a:solidFill>
                  <a:srgbClr val="00B050"/>
                </a:solidFill>
                <a:latin typeface="Calibri" panose="020F0502020204030204" pitchFamily="34" charset="0"/>
              </a:rPr>
              <a:t>based</a:t>
            </a:r>
            <a:r>
              <a:rPr lang="it-IT" sz="2000" b="0" i="0" u="none" strike="noStrike" dirty="0">
                <a:solidFill>
                  <a:srgbClr val="00B050"/>
                </a:solidFill>
                <a:effectLst/>
                <a:latin typeface="Calibri" panose="020F0502020204030204" pitchFamily="34" charset="0"/>
              </a:rPr>
              <a:t>)</a:t>
            </a:r>
            <a:endParaRPr lang="it-IT" sz="20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381000" rtl="0" fontAlgn="base">
              <a:spcBef>
                <a:spcPts val="500"/>
              </a:spcBef>
              <a:spcAft>
                <a:spcPts val="0"/>
              </a:spcAft>
            </a:pPr>
            <a:endParaRPr lang="it-IT" sz="20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0AC705A2-A7CA-9339-B03E-21DDF896AC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7623" y="5073259"/>
            <a:ext cx="1084401" cy="1229740"/>
          </a:xfrm>
          <a:prstGeom prst="rect">
            <a:avLst/>
          </a:prstGeom>
        </p:spPr>
      </p:pic>
      <p:sp>
        <p:nvSpPr>
          <p:cNvPr id="13" name="Freccia destra 12">
            <a:extLst>
              <a:ext uri="{FF2B5EF4-FFF2-40B4-BE49-F238E27FC236}">
                <a16:creationId xmlns:a16="http://schemas.microsoft.com/office/drawing/2014/main" id="{FC1B548D-8C20-8600-19A7-346E96152ED1}"/>
              </a:ext>
            </a:extLst>
          </p:cNvPr>
          <p:cNvSpPr/>
          <p:nvPr/>
        </p:nvSpPr>
        <p:spPr>
          <a:xfrm>
            <a:off x="6779073" y="5510580"/>
            <a:ext cx="258550" cy="21435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532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3FEA42A-FE48-0DCC-0292-6DE3D7855080}"/>
              </a:ext>
            </a:extLst>
          </p:cNvPr>
          <p:cNvSpPr txBox="1"/>
          <p:nvPr/>
        </p:nvSpPr>
        <p:spPr>
          <a:xfrm>
            <a:off x="208804" y="5254065"/>
            <a:ext cx="8733314" cy="1015663"/>
          </a:xfrm>
          <a:prstGeom prst="rect">
            <a:avLst/>
          </a:prstGeom>
          <a:solidFill>
            <a:srgbClr val="C6D9F1"/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00FF"/>
                </a:solidFill>
              </a:rPr>
              <a:t>New </a:t>
            </a:r>
            <a:r>
              <a:rPr lang="it-IT" sz="2000" dirty="0" err="1">
                <a:solidFill>
                  <a:srgbClr val="0000FF"/>
                </a:solidFill>
              </a:rPr>
              <a:t>updated</a:t>
            </a:r>
            <a:r>
              <a:rPr lang="it-IT" sz="2000" dirty="0">
                <a:solidFill>
                  <a:srgbClr val="0000FF"/>
                </a:solidFill>
              </a:rPr>
              <a:t> Science Paper for 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err="1">
                <a:solidFill>
                  <a:srgbClr val="0000FF"/>
                </a:solidFill>
              </a:rPr>
              <a:t>Detailed</a:t>
            </a:r>
            <a:r>
              <a:rPr lang="it-IT" sz="2000" dirty="0">
                <a:solidFill>
                  <a:srgbClr val="0000FF"/>
                </a:solidFill>
              </a:rPr>
              <a:t> </a:t>
            </a:r>
            <a:r>
              <a:rPr lang="it-IT" sz="2000" dirty="0" err="1">
                <a:solidFill>
                  <a:srgbClr val="0000FF"/>
                </a:solidFill>
              </a:rPr>
              <a:t>comparison</a:t>
            </a:r>
            <a:r>
              <a:rPr lang="it-IT" sz="2000" dirty="0">
                <a:solidFill>
                  <a:srgbClr val="0000FF"/>
                </a:solidFill>
              </a:rPr>
              <a:t> </a:t>
            </a:r>
            <a:r>
              <a:rPr lang="it-IT" sz="2000" dirty="0" err="1">
                <a:solidFill>
                  <a:srgbClr val="0000FF"/>
                </a:solidFill>
              </a:rPr>
              <a:t>among</a:t>
            </a:r>
            <a:r>
              <a:rPr lang="it-IT" sz="2000" dirty="0">
                <a:solidFill>
                  <a:srgbClr val="0000FF"/>
                </a:solidFill>
              </a:rPr>
              <a:t> </a:t>
            </a:r>
            <a:r>
              <a:rPr lang="it-IT" sz="2000" dirty="0" err="1">
                <a:solidFill>
                  <a:srgbClr val="0000FF"/>
                </a:solidFill>
              </a:rPr>
              <a:t>different</a:t>
            </a:r>
            <a:r>
              <a:rPr lang="it-IT" sz="2000" dirty="0">
                <a:solidFill>
                  <a:srgbClr val="0000FF"/>
                </a:solidFill>
              </a:rPr>
              <a:t> </a:t>
            </a:r>
            <a:r>
              <a:rPr lang="it-IT" sz="2000" dirty="0" err="1">
                <a:solidFill>
                  <a:srgbClr val="0000FF"/>
                </a:solidFill>
              </a:rPr>
              <a:t>configurations</a:t>
            </a:r>
            <a:r>
              <a:rPr lang="it-IT" sz="2000" dirty="0">
                <a:solidFill>
                  <a:srgbClr val="0000FF"/>
                </a:solidFill>
              </a:rPr>
              <a:t> and designs </a:t>
            </a:r>
            <a:r>
              <a:rPr lang="it-IT" sz="2000" dirty="0" err="1">
                <a:solidFill>
                  <a:srgbClr val="0000FF"/>
                </a:solidFill>
              </a:rPr>
              <a:t>through</a:t>
            </a:r>
            <a:r>
              <a:rPr lang="it-IT" sz="2000" dirty="0">
                <a:solidFill>
                  <a:srgbClr val="0000FF"/>
                </a:solidFill>
              </a:rPr>
              <a:t> </a:t>
            </a:r>
            <a:r>
              <a:rPr lang="it-IT" sz="2000" dirty="0" err="1">
                <a:solidFill>
                  <a:srgbClr val="0000FF"/>
                </a:solidFill>
              </a:rPr>
              <a:t>simple</a:t>
            </a:r>
            <a:r>
              <a:rPr lang="it-IT" sz="2000" dirty="0">
                <a:solidFill>
                  <a:srgbClr val="0000FF"/>
                </a:solidFill>
              </a:rPr>
              <a:t> </a:t>
            </a:r>
            <a:r>
              <a:rPr lang="it-IT" sz="2000" dirty="0" err="1">
                <a:solidFill>
                  <a:srgbClr val="0000FF"/>
                </a:solidFill>
              </a:rPr>
              <a:t>metrics</a:t>
            </a:r>
            <a:r>
              <a:rPr lang="it-IT" sz="2000" dirty="0">
                <a:solidFill>
                  <a:srgbClr val="0000FF"/>
                </a:solidFill>
              </a:rPr>
              <a:t> and </a:t>
            </a:r>
            <a:r>
              <a:rPr lang="it-IT" sz="2000" dirty="0" err="1">
                <a:solidFill>
                  <a:srgbClr val="0000FF"/>
                </a:solidFill>
              </a:rPr>
              <a:t>specific</a:t>
            </a:r>
            <a:r>
              <a:rPr lang="it-IT" sz="2000" dirty="0">
                <a:solidFill>
                  <a:srgbClr val="0000FF"/>
                </a:solidFill>
              </a:rPr>
              <a:t> science </a:t>
            </a:r>
            <a:r>
              <a:rPr lang="it-IT" sz="2000" dirty="0" err="1">
                <a:solidFill>
                  <a:srgbClr val="0000FF"/>
                </a:solidFill>
              </a:rPr>
              <a:t>cases</a:t>
            </a:r>
            <a:r>
              <a:rPr lang="it-IT" sz="2000" dirty="0">
                <a:solidFill>
                  <a:srgbClr val="0000FF"/>
                </a:solidFill>
              </a:rPr>
              <a:t> </a:t>
            </a:r>
          </a:p>
        </p:txBody>
      </p:sp>
      <p:pic>
        <p:nvPicPr>
          <p:cNvPr id="3" name="Immagine 2" descr="Schermata 2023-09-13 alle 07.18.39.png">
            <a:extLst>
              <a:ext uri="{FF2B5EF4-FFF2-40B4-BE49-F238E27FC236}">
                <a16:creationId xmlns:a16="http://schemas.microsoft.com/office/drawing/2014/main" id="{5516EEA8-C6D3-0F3B-8500-91A1E78F04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17" y="844363"/>
            <a:ext cx="8868039" cy="426551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DC3C4D0-BD07-EF08-DD93-4885488C69AF}"/>
              </a:ext>
            </a:extLst>
          </p:cNvPr>
          <p:cNvSpPr txBox="1"/>
          <p:nvPr/>
        </p:nvSpPr>
        <p:spPr>
          <a:xfrm>
            <a:off x="2725599" y="177709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i="1" dirty="0" err="1">
                <a:solidFill>
                  <a:srgbClr val="00B050"/>
                </a:solidFill>
                <a:latin typeface="+mj-lt"/>
              </a:rPr>
              <a:t>CoBA</a:t>
            </a:r>
            <a:r>
              <a:rPr lang="it-IT" sz="2800" b="1" i="1" dirty="0">
                <a:solidFill>
                  <a:srgbClr val="00B050"/>
                </a:solidFill>
                <a:latin typeface="+mj-lt"/>
              </a:rPr>
              <a:t>: science part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26598179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626CF17-EFFF-9D62-AE4A-E9D0CEC95FED}"/>
              </a:ext>
            </a:extLst>
          </p:cNvPr>
          <p:cNvSpPr txBox="1"/>
          <p:nvPr/>
        </p:nvSpPr>
        <p:spPr>
          <a:xfrm>
            <a:off x="3155904" y="10359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b="1" i="1" dirty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rPr>
              <a:t>Blue-Book</a:t>
            </a:r>
            <a:endParaRPr lang="it-IT" sz="36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808B630-D5BD-8517-A5D0-C6B77F6A5CB1}"/>
              </a:ext>
            </a:extLst>
          </p:cNvPr>
          <p:cNvSpPr txBox="1"/>
          <p:nvPr/>
        </p:nvSpPr>
        <p:spPr>
          <a:xfrm>
            <a:off x="179293" y="749926"/>
            <a:ext cx="8785415" cy="310854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it-IT" sz="2400" b="1" i="0" dirty="0">
                <a:solidFill>
                  <a:srgbClr val="339000"/>
                </a:solidFill>
                <a:effectLst/>
                <a:latin typeface="Arial" panose="020B0604020202020204" pitchFamily="34" charset="0"/>
              </a:rPr>
              <a:t>Goals and Target</a:t>
            </a:r>
          </a:p>
          <a:p>
            <a:pPr algn="l"/>
            <a:endParaRPr lang="it-IT" sz="1000" b="0" i="0" dirty="0">
              <a:solidFill>
                <a:srgbClr val="339000"/>
              </a:solidFill>
              <a:effectLst/>
              <a:latin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will</a:t>
            </a:r>
            <a:r>
              <a:rPr lang="it-IT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be </a:t>
            </a:r>
            <a:r>
              <a:rPr lang="it-IT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 </a:t>
            </a:r>
            <a:r>
              <a:rPr lang="it-IT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reference</a:t>
            </a:r>
            <a:r>
              <a:rPr lang="it-IT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ET </a:t>
            </a:r>
            <a:r>
              <a:rPr lang="it-IT" b="1" dirty="0">
                <a:solidFill>
                  <a:srgbClr val="000000"/>
                </a:solidFill>
                <a:latin typeface="Arial" panose="020B0604020202020204" pitchFamily="34" charset="0"/>
              </a:rPr>
              <a:t>book </a:t>
            </a:r>
            <a:r>
              <a:rPr lang="it-IT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for the </a:t>
            </a:r>
            <a:r>
              <a:rPr lang="it-IT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scientific</a:t>
            </a:r>
            <a:r>
              <a:rPr lang="it-IT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community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describing</a:t>
            </a:r>
            <a:r>
              <a:rPr lang="it-IT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the science</a:t>
            </a:r>
            <a:endParaRPr lang="it-IT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while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 the </a:t>
            </a: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CoBA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 paper goal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was</a:t>
            </a:r>
            <a:r>
              <a:rPr lang="it-IT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comparison</a:t>
            </a:r>
            <a:r>
              <a:rPr lang="it-IT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of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different</a:t>
            </a:r>
            <a:r>
              <a:rPr lang="it-IT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ET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configurations</a:t>
            </a:r>
            <a:r>
              <a:rPr lang="it-IT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and designs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  <a:sym typeface="Wingdings" pitchFamily="2" charset="2"/>
              </a:rPr>
              <a:t> </a:t>
            </a:r>
            <a:r>
              <a:rPr lang="it-IT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common set of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modeling</a:t>
            </a:r>
            <a:r>
              <a:rPr lang="it-IT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astrophysical</a:t>
            </a:r>
            <a:r>
              <a:rPr lang="it-IT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assumptions</a:t>
            </a:r>
            <a:r>
              <a:rPr lang="it-IT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</a:p>
          <a:p>
            <a:pPr algn="l"/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     t</a:t>
            </a:r>
            <a:r>
              <a:rPr lang="it-IT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he </a:t>
            </a:r>
            <a:r>
              <a:rPr lang="it-IT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blue book </a:t>
            </a:r>
            <a:r>
              <a:rPr lang="it-IT" b="1" dirty="0" err="1">
                <a:solidFill>
                  <a:srgbClr val="000000"/>
                </a:solidFill>
                <a:latin typeface="Arial" panose="020B0604020202020204" pitchFamily="34" charset="0"/>
              </a:rPr>
              <a:t>will</a:t>
            </a:r>
            <a:r>
              <a:rPr lang="it-IT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b="1" dirty="0" err="1">
                <a:solidFill>
                  <a:srgbClr val="000000"/>
                </a:solidFill>
                <a:latin typeface="Arial" panose="020B0604020202020204" pitchFamily="34" charset="0"/>
              </a:rPr>
              <a:t>enlarge</a:t>
            </a:r>
            <a:r>
              <a:rPr lang="it-IT" b="1" dirty="0">
                <a:solidFill>
                  <a:srgbClr val="000000"/>
                </a:solidFill>
                <a:latin typeface="Arial" panose="020B0604020202020204" pitchFamily="34" charset="0"/>
              </a:rPr>
              <a:t> the </a:t>
            </a:r>
            <a:r>
              <a:rPr lang="it-IT" b="1" dirty="0" err="1">
                <a:solidFill>
                  <a:srgbClr val="000000"/>
                </a:solidFill>
                <a:latin typeface="Arial" panose="020B0604020202020204" pitchFamily="34" charset="0"/>
              </a:rPr>
              <a:t>scientific</a:t>
            </a:r>
            <a:r>
              <a:rPr lang="it-IT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b="1" dirty="0" err="1">
                <a:solidFill>
                  <a:srgbClr val="000000"/>
                </a:solidFill>
                <a:latin typeface="Arial" panose="020B0604020202020204" pitchFamily="34" charset="0"/>
              </a:rPr>
              <a:t>cases</a:t>
            </a:r>
            <a:r>
              <a:rPr lang="it-IT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and include</a:t>
            </a:r>
            <a:r>
              <a:rPr lang="it-IT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works from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different</a:t>
            </a:r>
            <a:r>
              <a:rPr lang="it-IT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 </a:t>
            </a:r>
          </a:p>
          <a:p>
            <a:pPr algn="l"/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     groups (</a:t>
            </a: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published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 or new) </a:t>
            </a: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covering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several</a:t>
            </a:r>
            <a:r>
              <a:rPr lang="it-IT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assumptions</a:t>
            </a:r>
            <a:r>
              <a:rPr lang="it-IT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and models to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provide</a:t>
            </a:r>
            <a:r>
              <a:rPr lang="it-IT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algn="l"/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     </a:t>
            </a:r>
            <a:r>
              <a:rPr lang="it-IT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an 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global</a:t>
            </a:r>
            <a:r>
              <a:rPr lang="it-IT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overview</a:t>
            </a:r>
            <a:r>
              <a:rPr lang="it-IT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of the science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it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will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 be </a:t>
            </a: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published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 in a journal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the </a:t>
            </a: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structure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 follows the DIV </a:t>
            </a: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structure</a:t>
            </a:r>
            <a:endParaRPr lang="it-IT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76C61F8-99DC-BF56-8114-F50BF0CED39A}"/>
              </a:ext>
            </a:extLst>
          </p:cNvPr>
          <p:cNvSpPr txBox="1"/>
          <p:nvPr/>
        </p:nvSpPr>
        <p:spPr>
          <a:xfrm>
            <a:off x="179292" y="3758906"/>
            <a:ext cx="8803341" cy="1846659"/>
          </a:xfrm>
          <a:prstGeom prst="rect">
            <a:avLst/>
          </a:prstGeom>
          <a:solidFill>
            <a:schemeClr val="tx2">
              <a:lumMod val="25000"/>
              <a:lumOff val="75000"/>
              <a:alpha val="5069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it-IT" sz="2400" b="1" i="0" dirty="0">
                <a:solidFill>
                  <a:srgbClr val="339000"/>
                </a:solidFill>
                <a:effectLst/>
                <a:latin typeface="Arial" panose="020B0604020202020204" pitchFamily="34" charset="0"/>
              </a:rPr>
              <a:t>Timeline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f</a:t>
            </a:r>
            <a:r>
              <a:rPr lang="it-IT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irst draft (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highlighted</a:t>
            </a:r>
            <a:r>
              <a:rPr lang="it-IT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contents</a:t>
            </a:r>
            <a:r>
              <a:rPr lang="it-IT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some texts and plots) for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each</a:t>
            </a:r>
            <a:r>
              <a:rPr lang="it-IT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division</a:t>
            </a:r>
            <a:r>
              <a:rPr lang="it-IT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for the end of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February</a:t>
            </a:r>
            <a:r>
              <a:rPr lang="it-IT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/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early</a:t>
            </a:r>
            <a:r>
              <a:rPr lang="it-IT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March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 mature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reviewed</a:t>
            </a:r>
            <a:r>
              <a:rPr lang="it-IT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version</a:t>
            </a:r>
            <a:r>
              <a:rPr lang="it-IT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for the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starting</a:t>
            </a:r>
            <a:r>
              <a:rPr lang="it-IT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of the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summer</a:t>
            </a:r>
            <a:r>
              <a:rPr lang="it-IT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to be ready to work on the assembly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during</a:t>
            </a:r>
            <a:r>
              <a:rPr lang="it-IT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the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summer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;</a:t>
            </a:r>
            <a:endParaRPr lang="it-IT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submit</a:t>
            </a:r>
            <a:r>
              <a:rPr lang="it-IT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to the journal in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Autumn</a:t>
            </a:r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A3366DE-2F0C-AB43-1C5C-F4B536E84F52}"/>
              </a:ext>
            </a:extLst>
          </p:cNvPr>
          <p:cNvSpPr txBox="1"/>
          <p:nvPr/>
        </p:nvSpPr>
        <p:spPr>
          <a:xfrm>
            <a:off x="179291" y="5579062"/>
            <a:ext cx="8803341" cy="1015663"/>
          </a:xfrm>
          <a:prstGeom prst="rect">
            <a:avLst/>
          </a:prstGeom>
          <a:solidFill>
            <a:schemeClr val="tx2">
              <a:lumMod val="50000"/>
              <a:lumOff val="50000"/>
              <a:alpha val="5069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it-IT" sz="2400" b="1" dirty="0" err="1">
                <a:solidFill>
                  <a:srgbClr val="339000"/>
                </a:solidFill>
                <a:latin typeface="Arial" panose="020B0604020202020204" pitchFamily="34" charset="0"/>
              </a:rPr>
              <a:t>Authorship</a:t>
            </a:r>
            <a:endParaRPr lang="it-IT" sz="2400" b="1" dirty="0">
              <a:solidFill>
                <a:srgbClr val="339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Inlcusive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but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 people </a:t>
            </a: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who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worked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FC60BC8-6093-A3CC-C644-5B0E8B7CFDBB}"/>
              </a:ext>
            </a:extLst>
          </p:cNvPr>
          <p:cNvSpPr txBox="1"/>
          <p:nvPr/>
        </p:nvSpPr>
        <p:spPr>
          <a:xfrm rot="20398725">
            <a:off x="321422" y="2544847"/>
            <a:ext cx="8733314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it-IT" sz="2000" dirty="0">
              <a:solidFill>
                <a:srgbClr val="0000FF"/>
              </a:solidFill>
            </a:endParaRPr>
          </a:p>
          <a:p>
            <a:pPr algn="ctr"/>
            <a:r>
              <a:rPr lang="it-IT" sz="3200" dirty="0">
                <a:solidFill>
                  <a:srgbClr val="0000FF"/>
                </a:solidFill>
              </a:rPr>
              <a:t>Tanto lavoro on-</a:t>
            </a:r>
            <a:r>
              <a:rPr lang="it-IT" sz="3200" dirty="0" err="1">
                <a:solidFill>
                  <a:srgbClr val="0000FF"/>
                </a:solidFill>
              </a:rPr>
              <a:t>going</a:t>
            </a:r>
            <a:r>
              <a:rPr lang="it-IT" sz="3200" dirty="0">
                <a:solidFill>
                  <a:srgbClr val="0000FF"/>
                </a:solidFill>
              </a:rPr>
              <a:t> in tutte le </a:t>
            </a:r>
            <a:r>
              <a:rPr lang="it-IT" sz="3200" dirty="0" err="1">
                <a:solidFill>
                  <a:srgbClr val="0000FF"/>
                </a:solidFill>
              </a:rPr>
              <a:t>divisions</a:t>
            </a:r>
            <a:r>
              <a:rPr lang="it-IT" sz="3200" dirty="0">
                <a:solidFill>
                  <a:srgbClr val="0000FF"/>
                </a:solidFill>
              </a:rPr>
              <a:t>!</a:t>
            </a:r>
          </a:p>
          <a:p>
            <a:pPr algn="ctr"/>
            <a:endParaRPr lang="it-IT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98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66B422-FDBC-432A-AD0C-B6C2306CD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45602"/>
            <a:ext cx="7886700" cy="1325563"/>
          </a:xfrm>
        </p:spPr>
        <p:txBody>
          <a:bodyPr/>
          <a:lstStyle/>
          <a:p>
            <a:pPr algn="ctr"/>
            <a:r>
              <a:rPr lang="it-IT" dirty="0">
                <a:solidFill>
                  <a:srgbClr val="0070C0"/>
                </a:solidFill>
              </a:rPr>
              <a:t>ET capabilities: a </a:t>
            </a:r>
            <a:r>
              <a:rPr lang="it-IT" dirty="0" err="1">
                <a:solidFill>
                  <a:srgbClr val="0070C0"/>
                </a:solidFill>
              </a:rPr>
              <a:t>few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numbers</a:t>
            </a:r>
            <a:endParaRPr lang="it-IT" dirty="0">
              <a:solidFill>
                <a:srgbClr val="0070C0"/>
              </a:solidFill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15544D0-A610-0A47-53BB-D9078E849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817" y="2697608"/>
            <a:ext cx="882128" cy="88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17AA96C6-4501-6D83-5DF4-0E1AF4FBD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564" y="2697608"/>
            <a:ext cx="1595226" cy="88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EA84F5A2-EA69-E2AA-EAA0-A4D8189E5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881" y="2464081"/>
            <a:ext cx="2744532" cy="143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F63E8150-23C7-0FD4-734A-3D72E9CF90A2}"/>
              </a:ext>
            </a:extLst>
          </p:cNvPr>
          <p:cNvSpPr txBox="1"/>
          <p:nvPr/>
        </p:nvSpPr>
        <p:spPr>
          <a:xfrm>
            <a:off x="5668790" y="3097440"/>
            <a:ext cx="2189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+ </a:t>
            </a:r>
            <a:r>
              <a:rPr lang="it-IT" dirty="0" err="1"/>
              <a:t>Italian</a:t>
            </a:r>
            <a:r>
              <a:rPr lang="it-IT" dirty="0"/>
              <a:t> </a:t>
            </a:r>
            <a:r>
              <a:rPr lang="it-IT" dirty="0" err="1"/>
              <a:t>Universities</a:t>
            </a:r>
            <a:endParaRPr lang="it-IT" dirty="0"/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0DC0A965-11E5-AF2E-22F4-B6F69FB1F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728" y="4230682"/>
            <a:ext cx="2720669" cy="114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F0E4738B-E671-FD28-0A67-FAF8F2D32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719" y="4066645"/>
            <a:ext cx="1968137" cy="147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4D105F17-A214-015F-8F09-ABF3E4479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868" y="4824704"/>
            <a:ext cx="1754517" cy="68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DF9C71C-0E54-3D5E-261F-F277A11B604C}"/>
              </a:ext>
            </a:extLst>
          </p:cNvPr>
          <p:cNvSpPr txBox="1"/>
          <p:nvPr/>
        </p:nvSpPr>
        <p:spPr>
          <a:xfrm>
            <a:off x="4279506" y="5543462"/>
            <a:ext cx="31862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PRIN 2020 METE 2020KB33TP</a:t>
            </a:r>
          </a:p>
        </p:txBody>
      </p:sp>
    </p:spTree>
    <p:extLst>
      <p:ext uri="{BB962C8B-B14F-4D97-AF65-F5344CB8AC3E}">
        <p14:creationId xmlns:p14="http://schemas.microsoft.com/office/powerpoint/2010/main" val="137506362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ema di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Focus">
      <a:dk1>
        <a:sysClr val="windowText" lastClr="000000"/>
      </a:dk1>
      <a:lt1>
        <a:sysClr val="window" lastClr="FFFFFF"/>
      </a:lt1>
      <a:dk2>
        <a:srgbClr val="0064E2"/>
      </a:dk2>
      <a:lt2>
        <a:srgbClr val="B5D2F5"/>
      </a:lt2>
      <a:accent1>
        <a:srgbClr val="FFB91D"/>
      </a:accent1>
      <a:accent2>
        <a:srgbClr val="F97817"/>
      </a:accent2>
      <a:accent3>
        <a:srgbClr val="6DE304"/>
      </a:accent3>
      <a:accent4>
        <a:srgbClr val="FF0000"/>
      </a:accent4>
      <a:accent5>
        <a:srgbClr val="732BEA"/>
      </a:accent5>
      <a:accent6>
        <a:srgbClr val="C913AD"/>
      </a:accent6>
      <a:hlink>
        <a:srgbClr val="FFE400"/>
      </a:hlink>
      <a:folHlink>
        <a:srgbClr val="A3EC62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650</TotalTime>
  <Words>1207</Words>
  <Application>Microsoft Macintosh PowerPoint</Application>
  <PresentationFormat>Presentazione su schermo (4:3)</PresentationFormat>
  <Paragraphs>226</Paragraphs>
  <Slides>21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21</vt:i4>
      </vt:variant>
    </vt:vector>
  </HeadingPairs>
  <TitlesOfParts>
    <vt:vector size="32" baseType="lpstr">
      <vt:lpstr>Aptos</vt:lpstr>
      <vt:lpstr>Aptos Display</vt:lpstr>
      <vt:lpstr>Arial</vt:lpstr>
      <vt:lpstr>Bauhaus 93</vt:lpstr>
      <vt:lpstr>Calibri</vt:lpstr>
      <vt:lpstr>Helvetica</vt:lpstr>
      <vt:lpstr>Helvetica Light</vt:lpstr>
      <vt:lpstr>Nunito</vt:lpstr>
      <vt:lpstr>Times New Roman</vt:lpstr>
      <vt:lpstr>Tema di Office</vt:lpstr>
      <vt:lpstr>1_Office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ET capabilities: a few numbers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Multi-messenger studies</vt:lpstr>
      <vt:lpstr>Presentazione standard di PowerPoint</vt:lpstr>
      <vt:lpstr>Presentazione standard di PowerPoint</vt:lpstr>
      <vt:lpstr>Presentazione standard di PowerPoint</vt:lpstr>
      <vt:lpstr>GW DATA ANALYSIS</vt:lpstr>
      <vt:lpstr>Presentazione standard di PowerPoint</vt:lpstr>
      <vt:lpstr>Panels to discuss..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Marica Branchesi</dc:creator>
  <cp:lastModifiedBy>Marica Branchesi</cp:lastModifiedBy>
  <cp:revision>5</cp:revision>
  <dcterms:created xsi:type="dcterms:W3CDTF">2024-02-22T12:45:23Z</dcterms:created>
  <dcterms:modified xsi:type="dcterms:W3CDTF">2024-02-22T23:37:59Z</dcterms:modified>
</cp:coreProperties>
</file>