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55" r:id="rId1"/>
    <p:sldMasterId id="2147483867" r:id="rId2"/>
  </p:sldMasterIdLst>
  <p:notesMasterIdLst>
    <p:notesMasterId r:id="rId9"/>
  </p:notesMasterIdLst>
  <p:handoutMasterIdLst>
    <p:handoutMasterId r:id="rId10"/>
  </p:handoutMasterIdLst>
  <p:sldIdLst>
    <p:sldId id="259" r:id="rId3"/>
    <p:sldId id="1594" r:id="rId4"/>
    <p:sldId id="1308" r:id="rId5"/>
    <p:sldId id="358" r:id="rId6"/>
    <p:sldId id="1593" r:id="rId7"/>
    <p:sldId id="1592" r:id="rId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2A30"/>
    <a:srgbClr val="0060C0"/>
    <a:srgbClr val="B2ACBD"/>
    <a:srgbClr val="09009A"/>
    <a:srgbClr val="000000"/>
    <a:srgbClr val="1A13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53"/>
    <p:restoredTop sz="96018"/>
  </p:normalViewPr>
  <p:slideViewPr>
    <p:cSldViewPr snapToGrid="0">
      <p:cViewPr varScale="1">
        <p:scale>
          <a:sx n="126" d="100"/>
          <a:sy n="126" d="100"/>
        </p:scale>
        <p:origin x="5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84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13A21F-98A0-A47D-33FB-34E747C45A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A6D508-8F7D-FD5A-D78D-C42B4DEE0F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48761-B3DA-524B-8303-E989086C7E31}" type="datetimeFigureOut">
              <a:rPr lang="en-US" smtClean="0"/>
              <a:t>2/22/24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76D06B-FEE4-C175-79C3-197BAA1651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21CE1-D367-0CC2-78FA-FCDA0AEDAD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97CD4-AC8C-9D42-933A-7E61A62A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78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7956-30B0-8546-8077-267569E820EF}" type="datetimeFigureOut">
              <a:rPr lang="en-US" smtClean="0"/>
              <a:t>2/22/24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484D7-918D-F54C-96CC-45F4D3F00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8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F1F46-2123-9611-8E44-92D33F17C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63422-6944-91B4-61E4-06832B3E5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948A5-9A7D-69D8-BD43-E700FE2E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F44D5-F5F2-0DD9-E23F-05FA319A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B3A5F-99FD-E181-7144-C42503E4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F782A-98BC-9C20-451A-378AAB98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A21B7-8B4B-8F6B-633B-5ACDA4EEF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2E194-466E-7338-7746-286A3397D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80633-CD4D-1012-BF36-994009984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B13D5-B63B-D469-EA41-709D67E10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1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54946-B44C-C216-59DE-2018DCAB1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96E05-6D40-63D9-EB93-D000DD9CB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23B04-E8A7-CEA3-86F3-8FD889CA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22E79-F651-3A89-5C84-EF3DEE62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7468D-9BEA-D2B5-6AC1-3C849FD5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99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F1F46-2123-9611-8E44-92D33F17C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63422-6944-91B4-61E4-06832B3E5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948A5-9A7D-69D8-BD43-E700FE2E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F44D5-F5F2-0DD9-E23F-05FA319A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B3A5F-99FD-E181-7144-C42503E4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2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3FC58-C1A6-6577-9541-66E9EBF34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7A686-2A69-BED4-1C06-A263872A4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CCB07-99B9-8B6E-696B-8D22124E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643" y="6356350"/>
            <a:ext cx="7690757" cy="365125"/>
          </a:xfrm>
        </p:spPr>
        <p:txBody>
          <a:bodyPr/>
          <a:lstStyle/>
          <a:p>
            <a:r>
              <a:rPr lang="en-US"/>
              <a:t>ET: Scienza e Tecnologia in Italia - Assisi (PG) 21-23 febbraio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0065F-19C6-8A3B-49B1-9E35FAAB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27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3973-E8A8-A00F-6F4E-6918C23B4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FA310-3652-57EB-C8E5-84A289E79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3BBBC-7E7E-844D-035C-E514773A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6105B-CC12-3E10-E937-65CFAEEE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927E9-7B53-B9C8-4FC8-21469128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59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59D5-617F-5DCF-6AD7-005FFA32B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3AD9A-E88D-9150-AA6E-0D1FBF4D1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05067-11D3-ECDF-0805-9E4EDB9D2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35B34-86E8-1E57-48F9-FEB3264E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D4E52-9C37-AABA-F92A-371841322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60B24-7048-89CB-9A3A-D9376610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79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B1AC-C89F-30FD-10F0-89EAECDBA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24FD2-E5B0-B645-7FE9-534AE7AC1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EF080-A8EE-0891-C820-8396C4A39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C2FE03-67B7-2795-8DC8-580A4EAEB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9AFB3E-5F7A-2223-2BD9-2D745D703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0E8AF-B79C-8926-98EC-7E027A100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E22710-8092-05A3-39ED-CC752F94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A87B5-C6BE-F107-3851-2BB8CDA2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5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23861-514B-681C-88E2-A0E96B92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E095C-44B3-4B58-7388-B9ED70F90B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34E38E-E5B4-9D07-B44C-A69D00875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07D0B-B9DB-59A8-DCA9-3F84CC2E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21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890087-69EF-6CB8-257E-679DAE0C9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F880A4-0E45-9F3E-5F8E-138497F3E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F5051-6143-B610-A3FD-EEAC4A23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21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33F97-288D-9F14-5B2C-4A195996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C894F-85BC-4871-121F-2B6A33A37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1EB63-A0C5-EBAA-2582-145934D25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F6A4A-7883-3FC5-2086-58C23004C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BF1F5-E690-25B8-4510-30511CBF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5A894-AAA8-F139-00BC-47F7600B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7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3FC58-C1A6-6577-9541-66E9EBF34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7A686-2A69-BED4-1C06-A263872A4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CCB07-99B9-8B6E-696B-8D22124E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643" y="6356350"/>
            <a:ext cx="7690757" cy="365125"/>
          </a:xfrm>
        </p:spPr>
        <p:txBody>
          <a:bodyPr/>
          <a:lstStyle/>
          <a:p>
            <a:r>
              <a:rPr lang="en-US"/>
              <a:t>ET: Scienza e Tecnologia in Italia - Assisi (PG) 21-23 febbraio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0065F-19C6-8A3B-49B1-9E35FAAB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09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243C-A028-A91B-E430-72704BC7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92A89F-04B1-0C40-5283-6F64834DD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4CE6B-E24B-3666-2A0E-9145BEF83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275F4-86EA-3D2B-074F-19B5E9BB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D7C8E-1D86-79DC-0F66-0906ED380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0E1C1-11E6-F869-0C58-FA0F9C7C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02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F782A-98BC-9C20-451A-378AAB98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A21B7-8B4B-8F6B-633B-5ACDA4EEF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2E194-466E-7338-7746-286A3397D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80633-CD4D-1012-BF36-994009984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B13D5-B63B-D469-EA41-709D67E10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34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54946-B44C-C216-59DE-2018DCAB1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96E05-6D40-63D9-EB93-D000DD9CB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23B04-E8A7-CEA3-86F3-8FD889CA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22E79-F651-3A89-5C84-EF3DEE62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7468D-9BEA-D2B5-6AC1-3C849FD5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08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042987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3973-E8A8-A00F-6F4E-6918C23B4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FA310-3652-57EB-C8E5-84A289E79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3BBBC-7E7E-844D-035C-E514773A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6105B-CC12-3E10-E937-65CFAEEE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927E9-7B53-B9C8-4FC8-21469128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7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59D5-617F-5DCF-6AD7-005FFA32B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3AD9A-E88D-9150-AA6E-0D1FBF4D1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05067-11D3-ECDF-0805-9E4EDB9D2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35B34-86E8-1E57-48F9-FEB3264E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D4E52-9C37-AABA-F92A-371841322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60B24-7048-89CB-9A3A-D9376610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B1AC-C89F-30FD-10F0-89EAECDBA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24FD2-E5B0-B645-7FE9-534AE7AC1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EF080-A8EE-0891-C820-8396C4A39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C2FE03-67B7-2795-8DC8-580A4EAEB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9AFB3E-5F7A-2223-2BD9-2D745D703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0E8AF-B79C-8926-98EC-7E027A100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E22710-8092-05A3-39ED-CC752F94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A87B5-C6BE-F107-3851-2BB8CDA2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4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23861-514B-681C-88E2-A0E96B92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E095C-44B3-4B58-7388-B9ED70F90B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34E38E-E5B4-9D07-B44C-A69D00875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07D0B-B9DB-59A8-DCA9-3F84CC2E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2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890087-69EF-6CB8-257E-679DAE0C9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F880A4-0E45-9F3E-5F8E-138497F3E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F5051-6143-B610-A3FD-EEAC4A23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2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33F97-288D-9F14-5B2C-4A195996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C894F-85BC-4871-121F-2B6A33A37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1EB63-A0C5-EBAA-2582-145934D25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F6A4A-7883-3FC5-2086-58C23004C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BF1F5-E690-25B8-4510-30511CBF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5A894-AAA8-F139-00BC-47F7600B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5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243C-A028-A91B-E430-72704BC7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92A89F-04B1-0C40-5283-6F64834DD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4CE6B-E24B-3666-2A0E-9145BEF83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275F4-86EA-3D2B-074F-19B5E9BB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D7C8E-1D86-79DC-0F66-0906ED380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0E1C1-11E6-F869-0C58-FA0F9C7C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6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6E1988-B162-E619-2E0A-E0ECD286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992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F00AF-8C77-FB47-8176-DDF70600F796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462643" y="1351785"/>
            <a:ext cx="11266714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B224F-84D3-7C72-E45E-E7CDF6A82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2643" y="6356350"/>
            <a:ext cx="7690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ET: Scienza e Tecnologia in Italia - Assisi (PG) 21-23 febbraio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FE683-647A-8D6A-E2F3-1CD045823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7;p21" descr="2nd ET GENERAL WORKSHOP (14-16 October 2009) · Agenda (Indico)">
            <a:extLst>
              <a:ext uri="{FF2B5EF4-FFF2-40B4-BE49-F238E27FC236}">
                <a16:creationId xmlns:a16="http://schemas.microsoft.com/office/drawing/2014/main" id="{6AAC26F3-C8D9-1EEB-E9B9-B2B87CBCD02E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9923721" y="235773"/>
            <a:ext cx="1973521" cy="610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74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Ø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q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6E1988-B162-E619-2E0A-E0ECD286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43" y="18255"/>
            <a:ext cx="10891157" cy="992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F00AF-8C77-FB47-8176-DDF70600F796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462643" y="1351785"/>
            <a:ext cx="11266714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B224F-84D3-7C72-E45E-E7CDF6A82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2643" y="6356350"/>
            <a:ext cx="7690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ET: Scienza e Tecnologia in Italia - Assisi (PG) 21-23 febbraio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FE683-647A-8D6A-E2F3-1CD045823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D4C09C-0AFB-7F33-26AF-C5530C1C941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180320" y="-7497"/>
            <a:ext cx="2011680" cy="100584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785A52-7626-8F76-1FDD-4DEDCD21366C}"/>
              </a:ext>
            </a:extLst>
          </p:cNvPr>
          <p:cNvCxnSpPr>
            <a:cxnSpLocks/>
          </p:cNvCxnSpPr>
          <p:nvPr userDrawn="1"/>
        </p:nvCxnSpPr>
        <p:spPr>
          <a:xfrm>
            <a:off x="0" y="1010660"/>
            <a:ext cx="12192000" cy="134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96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Ø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q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t-gw.eu/SPB/ETSiteData?validation_key=e82748a0fa53eb436be261b3ebb5b388" TargetMode="External"/><Relationship Id="rId7" Type="http://schemas.openxmlformats.org/officeDocument/2006/relationships/hyperlink" Target="https://www.einsteintelescope.nl/en/" TargetMode="External"/><Relationship Id="rId2" Type="http://schemas.openxmlformats.org/officeDocument/2006/relationships/hyperlink" Target="https://wiki.et-gw.eu/SPB/Web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instein-telescope.it/en/home-en/" TargetMode="External"/><Relationship Id="rId5" Type="http://schemas.openxmlformats.org/officeDocument/2006/relationships/hyperlink" Target="https://mlist.et-gw.eu/web/subscribe/et-spb?previous_action=info" TargetMode="External"/><Relationship Id="rId4" Type="http://schemas.openxmlformats.org/officeDocument/2006/relationships/hyperlink" Target="mailto:et-spb@et-gw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2A5EEB-2F6A-6AD1-8D62-3FC3C5A543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849" b="-37849"/>
          <a:stretch/>
        </p:blipFill>
        <p:spPr>
          <a:xfrm>
            <a:off x="0" y="0"/>
            <a:ext cx="12353908" cy="112471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7D0F8EB-2B71-ECC9-5CE5-5B42AA02A7C6}"/>
              </a:ext>
            </a:extLst>
          </p:cNvPr>
          <p:cNvSpPr txBox="1">
            <a:spLocks/>
          </p:cNvSpPr>
          <p:nvPr/>
        </p:nvSpPr>
        <p:spPr>
          <a:xfrm>
            <a:off x="2095279" y="869867"/>
            <a:ext cx="7994073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D5457D-578D-7BFE-7831-23A363BD76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Site Preparation Session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Introduction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606CD31-923F-C6A8-B2E4-5F0B0505B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108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2FB4C-C737-882F-3905-7DB150AC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lines of activities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53B5FB-06F3-0247-29C2-7C0A089B2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Site Characterization </a:t>
            </a:r>
          </a:p>
          <a:p>
            <a:endParaRPr lang="en-US" dirty="0"/>
          </a:p>
          <a:p>
            <a:r>
              <a:rPr lang="en-US" dirty="0"/>
              <a:t> Infrastructure design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7A29A-088A-1C4B-BBB9-F5A856553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FAF75-8243-653B-D13B-ADE2B9E0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77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8AF4A-5D05-D71F-CF96-B9F9B878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Site Characterization</a:t>
            </a:r>
          </a:p>
        </p:txBody>
      </p:sp>
      <p:sp>
        <p:nvSpPr>
          <p:cNvPr id="69" name="Footer Placeholder 68">
            <a:extLst>
              <a:ext uri="{FF2B5EF4-FFF2-40B4-BE49-F238E27FC236}">
                <a16:creationId xmlns:a16="http://schemas.microsoft.com/office/drawing/2014/main" id="{B56750E7-5EAD-BF71-EE8E-6F479AEDB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1938F4-3837-6BA7-99E4-954275E8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3</a:t>
            </a:fld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06083E7-5C74-4238-9233-7DDE7A3A0183}"/>
              </a:ext>
            </a:extLst>
          </p:cNvPr>
          <p:cNvSpPr txBox="1"/>
          <p:nvPr/>
        </p:nvSpPr>
        <p:spPr>
          <a:xfrm>
            <a:off x="-15729" y="1075436"/>
            <a:ext cx="493034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Verify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if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the site meets the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fundamental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equirements</a:t>
            </a:r>
            <a:endParaRPr lang="en-US" sz="20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valuate the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impact of local environmental noises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on the detector performances and prepare possible mitigation strategies. 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SiteCharacterization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coordinated in the framework of the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ET Collaboration: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Site Preparation Board (SPB).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Strong interaction with the Active Noise Mitigation division in the Instrument Science Board(ISB).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A9037A-1951-119B-7211-B66171598805}"/>
              </a:ext>
            </a:extLst>
          </p:cNvPr>
          <p:cNvGrpSpPr>
            <a:grpSpLocks noChangeAspect="1"/>
          </p:cNvGrpSpPr>
          <p:nvPr/>
        </p:nvGrpSpPr>
        <p:grpSpPr>
          <a:xfrm>
            <a:off x="4885620" y="1132734"/>
            <a:ext cx="7163855" cy="5120640"/>
            <a:chOff x="3973483" y="1026081"/>
            <a:chExt cx="8218517" cy="58745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A07757B-DE23-92C3-3257-25526E4EDA7D}"/>
                </a:ext>
              </a:extLst>
            </p:cNvPr>
            <p:cNvGrpSpPr/>
            <p:nvPr/>
          </p:nvGrpSpPr>
          <p:grpSpPr>
            <a:xfrm>
              <a:off x="3973483" y="1026081"/>
              <a:ext cx="8218517" cy="5874500"/>
              <a:chOff x="800223" y="899355"/>
              <a:chExt cx="8218517" cy="5874500"/>
            </a:xfrm>
          </p:grpSpPr>
          <p:sp>
            <p:nvSpPr>
              <p:cNvPr id="7" name="Rechteck: abgerundete Ecken 32">
                <a:extLst>
                  <a:ext uri="{FF2B5EF4-FFF2-40B4-BE49-F238E27FC236}">
                    <a16:creationId xmlns:a16="http://schemas.microsoft.com/office/drawing/2014/main" id="{4D517F42-6839-C8E3-B679-8E613085B02B}"/>
                  </a:ext>
                </a:extLst>
              </p:cNvPr>
              <p:cNvSpPr/>
              <p:nvPr/>
            </p:nvSpPr>
            <p:spPr>
              <a:xfrm>
                <a:off x="3570958" y="899355"/>
                <a:ext cx="2272320" cy="71166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ET Executive Board</a:t>
                </a:r>
                <a:endPara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Rettangolo arrotondato 7">
                <a:extLst>
                  <a:ext uri="{FF2B5EF4-FFF2-40B4-BE49-F238E27FC236}">
                    <a16:creationId xmlns:a16="http://schemas.microsoft.com/office/drawing/2014/main" id="{F9E30EE7-ADA5-6167-66D8-F9734F0444CD}"/>
                  </a:ext>
                </a:extLst>
              </p:cNvPr>
              <p:cNvSpPr/>
              <p:nvPr/>
            </p:nvSpPr>
            <p:spPr>
              <a:xfrm>
                <a:off x="800223" y="1768569"/>
                <a:ext cx="8218517" cy="95800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Rettangolo arrotondato 9">
                <a:extLst>
                  <a:ext uri="{FF2B5EF4-FFF2-40B4-BE49-F238E27FC236}">
                    <a16:creationId xmlns:a16="http://schemas.microsoft.com/office/drawing/2014/main" id="{868D554B-0991-C3E5-F7FA-9BEA5FFD4A7C}"/>
                  </a:ext>
                </a:extLst>
              </p:cNvPr>
              <p:cNvSpPr/>
              <p:nvPr/>
            </p:nvSpPr>
            <p:spPr>
              <a:xfrm>
                <a:off x="4939961" y="2076693"/>
                <a:ext cx="1884218" cy="509847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ISB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Instrument Science Board</a:t>
                </a:r>
              </a:p>
            </p:txBody>
          </p:sp>
          <p:sp>
            <p:nvSpPr>
              <p:cNvPr id="10" name="CasellaDiTesto 10">
                <a:extLst>
                  <a:ext uri="{FF2B5EF4-FFF2-40B4-BE49-F238E27FC236}">
                    <a16:creationId xmlns:a16="http://schemas.microsoft.com/office/drawing/2014/main" id="{7424082F-37A9-A7A8-DF78-00A31D008058}"/>
                  </a:ext>
                </a:extLst>
              </p:cNvPr>
              <p:cNvSpPr txBox="1"/>
              <p:nvPr/>
            </p:nvSpPr>
            <p:spPr>
              <a:xfrm>
                <a:off x="4352529" y="1711959"/>
                <a:ext cx="1598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Specific Boards</a:t>
                </a:r>
              </a:p>
            </p:txBody>
          </p:sp>
          <p:sp>
            <p:nvSpPr>
              <p:cNvPr id="11" name="Rettangolo arrotondato 11">
                <a:extLst>
                  <a:ext uri="{FF2B5EF4-FFF2-40B4-BE49-F238E27FC236}">
                    <a16:creationId xmlns:a16="http://schemas.microsoft.com/office/drawing/2014/main" id="{AACA5067-DEAC-AE84-48A4-CD8F0F84CD5E}"/>
                  </a:ext>
                </a:extLst>
              </p:cNvPr>
              <p:cNvSpPr/>
              <p:nvPr/>
            </p:nvSpPr>
            <p:spPr>
              <a:xfrm>
                <a:off x="2961535" y="2076692"/>
                <a:ext cx="1884218" cy="509847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OSB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Observation Science Board</a:t>
                </a:r>
              </a:p>
            </p:txBody>
          </p:sp>
          <p:sp>
            <p:nvSpPr>
              <p:cNvPr id="12" name="Rettangolo arrotondato 13">
                <a:extLst>
                  <a:ext uri="{FF2B5EF4-FFF2-40B4-BE49-F238E27FC236}">
                    <a16:creationId xmlns:a16="http://schemas.microsoft.com/office/drawing/2014/main" id="{FDF503EC-1033-195C-F6A7-F8BFC1E5A597}"/>
                  </a:ext>
                </a:extLst>
              </p:cNvPr>
              <p:cNvSpPr/>
              <p:nvPr/>
            </p:nvSpPr>
            <p:spPr>
              <a:xfrm>
                <a:off x="6931766" y="2076692"/>
                <a:ext cx="1884218" cy="509847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EIB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E-Infrastructure Board</a:t>
                </a:r>
              </a:p>
            </p:txBody>
          </p:sp>
          <p:sp>
            <p:nvSpPr>
              <p:cNvPr id="13" name="Rettangolo arrotondato 14">
                <a:extLst>
                  <a:ext uri="{FF2B5EF4-FFF2-40B4-BE49-F238E27FC236}">
                    <a16:creationId xmlns:a16="http://schemas.microsoft.com/office/drawing/2014/main" id="{56631666-F8D9-96C4-7EC7-B5129768A270}"/>
                  </a:ext>
                </a:extLst>
              </p:cNvPr>
              <p:cNvSpPr/>
              <p:nvPr/>
            </p:nvSpPr>
            <p:spPr>
              <a:xfrm>
                <a:off x="5186100" y="2901345"/>
                <a:ext cx="1645920" cy="508360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Suspensions</a:t>
                </a:r>
              </a:p>
            </p:txBody>
          </p:sp>
          <p:sp>
            <p:nvSpPr>
              <p:cNvPr id="14" name="Rettangolo arrotondato 15">
                <a:extLst>
                  <a:ext uri="{FF2B5EF4-FFF2-40B4-BE49-F238E27FC236}">
                    <a16:creationId xmlns:a16="http://schemas.microsoft.com/office/drawing/2014/main" id="{0090C018-3785-442B-8493-18D139673FCC}"/>
                  </a:ext>
                </a:extLst>
              </p:cNvPr>
              <p:cNvSpPr/>
              <p:nvPr/>
            </p:nvSpPr>
            <p:spPr>
              <a:xfrm>
                <a:off x="5186100" y="3502223"/>
                <a:ext cx="1645920" cy="500044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Optics</a:t>
                </a:r>
              </a:p>
            </p:txBody>
          </p:sp>
          <p:sp>
            <p:nvSpPr>
              <p:cNvPr id="15" name="Rettangolo arrotondato 16">
                <a:extLst>
                  <a:ext uri="{FF2B5EF4-FFF2-40B4-BE49-F238E27FC236}">
                    <a16:creationId xmlns:a16="http://schemas.microsoft.com/office/drawing/2014/main" id="{34A8A946-5467-3B7C-7894-EDDD6CF080DB}"/>
                  </a:ext>
                </a:extLst>
              </p:cNvPr>
              <p:cNvSpPr/>
              <p:nvPr/>
            </p:nvSpPr>
            <p:spPr>
              <a:xfrm>
                <a:off x="5186100" y="4136875"/>
                <a:ext cx="1645920" cy="501535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Interferometer</a:t>
                </a:r>
              </a:p>
            </p:txBody>
          </p:sp>
          <p:sp>
            <p:nvSpPr>
              <p:cNvPr id="16" name="Rettangolo arrotondato 17">
                <a:extLst>
                  <a:ext uri="{FF2B5EF4-FFF2-40B4-BE49-F238E27FC236}">
                    <a16:creationId xmlns:a16="http://schemas.microsoft.com/office/drawing/2014/main" id="{F50D3CBA-53D6-86B1-6FFB-737284778120}"/>
                  </a:ext>
                </a:extLst>
              </p:cNvPr>
              <p:cNvSpPr/>
              <p:nvPr/>
            </p:nvSpPr>
            <p:spPr>
              <a:xfrm>
                <a:off x="5186100" y="4762708"/>
                <a:ext cx="1645920" cy="520931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Vacuum and Cryogenics</a:t>
                </a:r>
              </a:p>
            </p:txBody>
          </p:sp>
          <p:sp>
            <p:nvSpPr>
              <p:cNvPr id="17" name="Rettangolo arrotondato 18">
                <a:extLst>
                  <a:ext uri="{FF2B5EF4-FFF2-40B4-BE49-F238E27FC236}">
                    <a16:creationId xmlns:a16="http://schemas.microsoft.com/office/drawing/2014/main" id="{1C1921DF-FA16-8CFC-2511-714449AA51A9}"/>
                  </a:ext>
                </a:extLst>
              </p:cNvPr>
              <p:cNvSpPr/>
              <p:nvPr/>
            </p:nvSpPr>
            <p:spPr>
              <a:xfrm>
                <a:off x="5186100" y="5391514"/>
                <a:ext cx="1645920" cy="520931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Active Noise Mitigation</a:t>
                </a:r>
              </a:p>
            </p:txBody>
          </p:sp>
          <p:cxnSp>
            <p:nvCxnSpPr>
              <p:cNvPr id="18" name="Connettore diritto 21">
                <a:extLst>
                  <a:ext uri="{FF2B5EF4-FFF2-40B4-BE49-F238E27FC236}">
                    <a16:creationId xmlns:a16="http://schemas.microsoft.com/office/drawing/2014/main" id="{31EEC4B0-49A7-6684-B00D-0E28F99CAA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8308" y="2586539"/>
                <a:ext cx="0" cy="3060424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ttore diritto 24">
                <a:extLst>
                  <a:ext uri="{FF2B5EF4-FFF2-40B4-BE49-F238E27FC236}">
                    <a16:creationId xmlns:a16="http://schemas.microsoft.com/office/drawing/2014/main" id="{9BBD78EC-29E0-1AC5-E571-466D214922C1}"/>
                  </a:ext>
                </a:extLst>
              </p:cNvPr>
              <p:cNvCxnSpPr>
                <a:endCxn id="13" idx="1"/>
              </p:cNvCxnSpPr>
              <p:nvPr/>
            </p:nvCxnSpPr>
            <p:spPr>
              <a:xfrm>
                <a:off x="5045257" y="3155525"/>
                <a:ext cx="14084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diritto 25">
                <a:extLst>
                  <a:ext uri="{FF2B5EF4-FFF2-40B4-BE49-F238E27FC236}">
                    <a16:creationId xmlns:a16="http://schemas.microsoft.com/office/drawing/2014/main" id="{24951CAF-80A0-4CC2-8A30-24B830084EF9}"/>
                  </a:ext>
                </a:extLst>
              </p:cNvPr>
              <p:cNvCxnSpPr/>
              <p:nvPr/>
            </p:nvCxnSpPr>
            <p:spPr>
              <a:xfrm>
                <a:off x="5064652" y="3745729"/>
                <a:ext cx="13680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ttore diritto 26">
                <a:extLst>
                  <a:ext uri="{FF2B5EF4-FFF2-40B4-BE49-F238E27FC236}">
                    <a16:creationId xmlns:a16="http://schemas.microsoft.com/office/drawing/2014/main" id="{7AD142C0-9AC4-5FC4-D3A6-AD7C4D8370BC}"/>
                  </a:ext>
                </a:extLst>
              </p:cNvPr>
              <p:cNvCxnSpPr/>
              <p:nvPr/>
            </p:nvCxnSpPr>
            <p:spPr>
              <a:xfrm>
                <a:off x="5053569" y="4394121"/>
                <a:ext cx="13680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diritto 27">
                <a:extLst>
                  <a:ext uri="{FF2B5EF4-FFF2-40B4-BE49-F238E27FC236}">
                    <a16:creationId xmlns:a16="http://schemas.microsoft.com/office/drawing/2014/main" id="{82ABED34-7A7B-98D7-53CA-28F253EA1F56}"/>
                  </a:ext>
                </a:extLst>
              </p:cNvPr>
              <p:cNvCxnSpPr/>
              <p:nvPr/>
            </p:nvCxnSpPr>
            <p:spPr>
              <a:xfrm>
                <a:off x="5048029" y="5025885"/>
                <a:ext cx="13680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ttore diritto 28">
                <a:extLst>
                  <a:ext uri="{FF2B5EF4-FFF2-40B4-BE49-F238E27FC236}">
                    <a16:creationId xmlns:a16="http://schemas.microsoft.com/office/drawing/2014/main" id="{9A97D3B1-0CAB-F9A4-DFC8-6A40286D5BCE}"/>
                  </a:ext>
                </a:extLst>
              </p:cNvPr>
              <p:cNvCxnSpPr/>
              <p:nvPr/>
            </p:nvCxnSpPr>
            <p:spPr>
              <a:xfrm>
                <a:off x="5048028" y="5629945"/>
                <a:ext cx="13680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ttangolo arrotondato 30">
                <a:extLst>
                  <a:ext uri="{FF2B5EF4-FFF2-40B4-BE49-F238E27FC236}">
                    <a16:creationId xmlns:a16="http://schemas.microsoft.com/office/drawing/2014/main" id="{5A5A3FFD-61D1-6D61-22B0-254E17116FBB}"/>
                  </a:ext>
                </a:extLst>
              </p:cNvPr>
              <p:cNvSpPr/>
              <p:nvPr/>
            </p:nvSpPr>
            <p:spPr>
              <a:xfrm>
                <a:off x="3166609" y="2856736"/>
                <a:ext cx="1645920" cy="310937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Fundamental Physics</a:t>
                </a:r>
              </a:p>
            </p:txBody>
          </p:sp>
          <p:cxnSp>
            <p:nvCxnSpPr>
              <p:cNvPr id="25" name="Connettore diritto 36">
                <a:extLst>
                  <a:ext uri="{FF2B5EF4-FFF2-40B4-BE49-F238E27FC236}">
                    <a16:creationId xmlns:a16="http://schemas.microsoft.com/office/drawing/2014/main" id="{C6702D90-3C00-729D-7A1D-C447B23CB930}"/>
                  </a:ext>
                </a:extLst>
              </p:cNvPr>
              <p:cNvCxnSpPr/>
              <p:nvPr/>
            </p:nvCxnSpPr>
            <p:spPr>
              <a:xfrm>
                <a:off x="3028046" y="2586539"/>
                <a:ext cx="4686" cy="4031847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diritto 37">
                <a:extLst>
                  <a:ext uri="{FF2B5EF4-FFF2-40B4-BE49-F238E27FC236}">
                    <a16:creationId xmlns:a16="http://schemas.microsoft.com/office/drawing/2014/main" id="{B7D2D5C5-C8D1-6A7A-F960-B4510C5AC717}"/>
                  </a:ext>
                </a:extLst>
              </p:cNvPr>
              <p:cNvCxnSpPr>
                <a:endCxn id="24" idx="1"/>
              </p:cNvCxnSpPr>
              <p:nvPr/>
            </p:nvCxnSpPr>
            <p:spPr>
              <a:xfrm>
                <a:off x="3029706" y="3012204"/>
                <a:ext cx="136903" cy="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ttore diritto 38">
                <a:extLst>
                  <a:ext uri="{FF2B5EF4-FFF2-40B4-BE49-F238E27FC236}">
                    <a16:creationId xmlns:a16="http://schemas.microsoft.com/office/drawing/2014/main" id="{A867C2FE-018E-8809-3C73-E17598431759}"/>
                  </a:ext>
                </a:extLst>
              </p:cNvPr>
              <p:cNvCxnSpPr/>
              <p:nvPr/>
            </p:nvCxnSpPr>
            <p:spPr>
              <a:xfrm>
                <a:off x="3038850" y="3398621"/>
                <a:ext cx="13680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diritto 39">
                <a:extLst>
                  <a:ext uri="{FF2B5EF4-FFF2-40B4-BE49-F238E27FC236}">
                    <a16:creationId xmlns:a16="http://schemas.microsoft.com/office/drawing/2014/main" id="{FD60EF1A-74C6-D6CA-E18D-A227B6F18DFB}"/>
                  </a:ext>
                </a:extLst>
              </p:cNvPr>
              <p:cNvCxnSpPr/>
              <p:nvPr/>
            </p:nvCxnSpPr>
            <p:spPr>
              <a:xfrm>
                <a:off x="3033072" y="3812923"/>
                <a:ext cx="13680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diritto 40">
                <a:extLst>
                  <a:ext uri="{FF2B5EF4-FFF2-40B4-BE49-F238E27FC236}">
                    <a16:creationId xmlns:a16="http://schemas.microsoft.com/office/drawing/2014/main" id="{7BB595C3-DB2D-B285-A22C-F6CF82DEDC93}"/>
                  </a:ext>
                </a:extLst>
              </p:cNvPr>
              <p:cNvCxnSpPr/>
              <p:nvPr/>
            </p:nvCxnSpPr>
            <p:spPr>
              <a:xfrm>
                <a:off x="3033072" y="4239806"/>
                <a:ext cx="13680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diritto 41">
                <a:extLst>
                  <a:ext uri="{FF2B5EF4-FFF2-40B4-BE49-F238E27FC236}">
                    <a16:creationId xmlns:a16="http://schemas.microsoft.com/office/drawing/2014/main" id="{632D3B2A-52BC-B81E-B6F7-5F88DA292307}"/>
                  </a:ext>
                </a:extLst>
              </p:cNvPr>
              <p:cNvCxnSpPr/>
              <p:nvPr/>
            </p:nvCxnSpPr>
            <p:spPr>
              <a:xfrm>
                <a:off x="3038850" y="5027006"/>
                <a:ext cx="13680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diritto 42">
                <a:extLst>
                  <a:ext uri="{FF2B5EF4-FFF2-40B4-BE49-F238E27FC236}">
                    <a16:creationId xmlns:a16="http://schemas.microsoft.com/office/drawing/2014/main" id="{8C7E6736-0BD0-93B0-500A-0C7032A1BD2A}"/>
                  </a:ext>
                </a:extLst>
              </p:cNvPr>
              <p:cNvCxnSpPr/>
              <p:nvPr/>
            </p:nvCxnSpPr>
            <p:spPr>
              <a:xfrm>
                <a:off x="3038850" y="6238399"/>
                <a:ext cx="13680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ttangolo arrotondato 46">
                <a:extLst>
                  <a:ext uri="{FF2B5EF4-FFF2-40B4-BE49-F238E27FC236}">
                    <a16:creationId xmlns:a16="http://schemas.microsoft.com/office/drawing/2014/main" id="{7924418E-AFA5-07B2-604C-F66B5BB9ABFC}"/>
                  </a:ext>
                </a:extLst>
              </p:cNvPr>
              <p:cNvSpPr/>
              <p:nvPr/>
            </p:nvSpPr>
            <p:spPr>
              <a:xfrm>
                <a:off x="3166609" y="3234450"/>
                <a:ext cx="1645920" cy="310937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Cosmology</a:t>
                </a:r>
              </a:p>
            </p:txBody>
          </p:sp>
          <p:sp>
            <p:nvSpPr>
              <p:cNvPr id="33" name="Rettangolo arrotondato 47">
                <a:extLst>
                  <a:ext uri="{FF2B5EF4-FFF2-40B4-BE49-F238E27FC236}">
                    <a16:creationId xmlns:a16="http://schemas.microsoft.com/office/drawing/2014/main" id="{E0A8BB1A-F76A-2081-ADE2-092A1A6BE3E7}"/>
                  </a:ext>
                </a:extLst>
              </p:cNvPr>
              <p:cNvSpPr/>
              <p:nvPr/>
            </p:nvSpPr>
            <p:spPr>
              <a:xfrm>
                <a:off x="3166609" y="3657455"/>
                <a:ext cx="1645920" cy="310937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Population Studies</a:t>
                </a:r>
              </a:p>
            </p:txBody>
          </p:sp>
          <p:sp>
            <p:nvSpPr>
              <p:cNvPr id="34" name="Rettangolo arrotondato 48">
                <a:extLst>
                  <a:ext uri="{FF2B5EF4-FFF2-40B4-BE49-F238E27FC236}">
                    <a16:creationId xmlns:a16="http://schemas.microsoft.com/office/drawing/2014/main" id="{8C7E55FF-2BF9-58DC-28E4-307A2C711DEE}"/>
                  </a:ext>
                </a:extLst>
              </p:cNvPr>
              <p:cNvSpPr/>
              <p:nvPr/>
            </p:nvSpPr>
            <p:spPr>
              <a:xfrm>
                <a:off x="3166609" y="4073254"/>
                <a:ext cx="1645920" cy="310937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Multimessenger</a:t>
                </a: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Obs.</a:t>
                </a:r>
              </a:p>
            </p:txBody>
          </p:sp>
          <p:sp>
            <p:nvSpPr>
              <p:cNvPr id="35" name="Rettangolo arrotondato 49">
                <a:extLst>
                  <a:ext uri="{FF2B5EF4-FFF2-40B4-BE49-F238E27FC236}">
                    <a16:creationId xmlns:a16="http://schemas.microsoft.com/office/drawing/2014/main" id="{2C0D7EA8-5E37-9701-344F-1CB38269C4CA}"/>
                  </a:ext>
                </a:extLst>
              </p:cNvPr>
              <p:cNvSpPr/>
              <p:nvPr/>
            </p:nvSpPr>
            <p:spPr>
              <a:xfrm>
                <a:off x="3166609" y="4477833"/>
                <a:ext cx="1645920" cy="310937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Synergies with GWDs</a:t>
                </a:r>
              </a:p>
            </p:txBody>
          </p:sp>
          <p:sp>
            <p:nvSpPr>
              <p:cNvPr id="36" name="Rettangolo arrotondato 50">
                <a:extLst>
                  <a:ext uri="{FF2B5EF4-FFF2-40B4-BE49-F238E27FC236}">
                    <a16:creationId xmlns:a16="http://schemas.microsoft.com/office/drawing/2014/main" id="{DFB737E9-F6D5-2E28-9FB7-218EDBB65C5A}"/>
                  </a:ext>
                </a:extLst>
              </p:cNvPr>
              <p:cNvSpPr/>
              <p:nvPr/>
            </p:nvSpPr>
            <p:spPr>
              <a:xfrm>
                <a:off x="3166609" y="4872079"/>
                <a:ext cx="1645920" cy="310937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Nuclear Physics</a:t>
                </a:r>
              </a:p>
            </p:txBody>
          </p:sp>
          <p:sp>
            <p:nvSpPr>
              <p:cNvPr id="37" name="Rettangolo arrotondato 51">
                <a:extLst>
                  <a:ext uri="{FF2B5EF4-FFF2-40B4-BE49-F238E27FC236}">
                    <a16:creationId xmlns:a16="http://schemas.microsoft.com/office/drawing/2014/main" id="{6C4533D3-96BF-FAD2-6AAC-F719989FB862}"/>
                  </a:ext>
                </a:extLst>
              </p:cNvPr>
              <p:cNvSpPr/>
              <p:nvPr/>
            </p:nvSpPr>
            <p:spPr>
              <a:xfrm>
                <a:off x="3166609" y="5270501"/>
                <a:ext cx="1645920" cy="310937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Transient GW Sources</a:t>
                </a:r>
              </a:p>
            </p:txBody>
          </p:sp>
          <p:sp>
            <p:nvSpPr>
              <p:cNvPr id="38" name="Rettangolo arrotondato 52">
                <a:extLst>
                  <a:ext uri="{FF2B5EF4-FFF2-40B4-BE49-F238E27FC236}">
                    <a16:creationId xmlns:a16="http://schemas.microsoft.com/office/drawing/2014/main" id="{70075A6E-B1B8-2909-A6EA-A93DF1B9E530}"/>
                  </a:ext>
                </a:extLst>
              </p:cNvPr>
              <p:cNvSpPr/>
              <p:nvPr/>
            </p:nvSpPr>
            <p:spPr>
              <a:xfrm>
                <a:off x="3166609" y="5688598"/>
                <a:ext cx="1645920" cy="282670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Waveforms</a:t>
                </a:r>
              </a:p>
            </p:txBody>
          </p:sp>
          <p:sp>
            <p:nvSpPr>
              <p:cNvPr id="39" name="Rettangolo arrotondato 53">
                <a:extLst>
                  <a:ext uri="{FF2B5EF4-FFF2-40B4-BE49-F238E27FC236}">
                    <a16:creationId xmlns:a16="http://schemas.microsoft.com/office/drawing/2014/main" id="{1844916F-7C24-55F8-247F-D1B14D59F25D}"/>
                  </a:ext>
                </a:extLst>
              </p:cNvPr>
              <p:cNvSpPr/>
              <p:nvPr/>
            </p:nvSpPr>
            <p:spPr>
              <a:xfrm>
                <a:off x="3166609" y="6072666"/>
                <a:ext cx="1645920" cy="310937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Scientific potentials …</a:t>
                </a:r>
              </a:p>
            </p:txBody>
          </p:sp>
          <p:sp>
            <p:nvSpPr>
              <p:cNvPr id="40" name="Rettangolo arrotondato 54">
                <a:extLst>
                  <a:ext uri="{FF2B5EF4-FFF2-40B4-BE49-F238E27FC236}">
                    <a16:creationId xmlns:a16="http://schemas.microsoft.com/office/drawing/2014/main" id="{0F52E2EC-1E12-A5CA-6179-E1141A4030B7}"/>
                  </a:ext>
                </a:extLst>
              </p:cNvPr>
              <p:cNvSpPr/>
              <p:nvPr/>
            </p:nvSpPr>
            <p:spPr>
              <a:xfrm>
                <a:off x="3166609" y="6462918"/>
                <a:ext cx="1645920" cy="310937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Data Analysis Platform</a:t>
                </a:r>
              </a:p>
            </p:txBody>
          </p:sp>
          <p:cxnSp>
            <p:nvCxnSpPr>
              <p:cNvPr id="41" name="Connettore diritto 56">
                <a:extLst>
                  <a:ext uri="{FF2B5EF4-FFF2-40B4-BE49-F238E27FC236}">
                    <a16:creationId xmlns:a16="http://schemas.microsoft.com/office/drawing/2014/main" id="{0F88803E-0AD0-0D73-65E4-61338F944FEC}"/>
                  </a:ext>
                </a:extLst>
              </p:cNvPr>
              <p:cNvCxnSpPr/>
              <p:nvPr/>
            </p:nvCxnSpPr>
            <p:spPr>
              <a:xfrm>
                <a:off x="3032732" y="4633301"/>
                <a:ext cx="13680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diritto 57">
                <a:extLst>
                  <a:ext uri="{FF2B5EF4-FFF2-40B4-BE49-F238E27FC236}">
                    <a16:creationId xmlns:a16="http://schemas.microsoft.com/office/drawing/2014/main" id="{1C75B5A4-790C-8F63-56E6-ECCDEABF023D}"/>
                  </a:ext>
                </a:extLst>
              </p:cNvPr>
              <p:cNvCxnSpPr/>
              <p:nvPr/>
            </p:nvCxnSpPr>
            <p:spPr>
              <a:xfrm>
                <a:off x="3047160" y="5417705"/>
                <a:ext cx="13680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diritto 58">
                <a:extLst>
                  <a:ext uri="{FF2B5EF4-FFF2-40B4-BE49-F238E27FC236}">
                    <a16:creationId xmlns:a16="http://schemas.microsoft.com/office/drawing/2014/main" id="{DAD9E70E-4A29-8B11-FEE9-17C92C569609}"/>
                  </a:ext>
                </a:extLst>
              </p:cNvPr>
              <p:cNvCxnSpPr/>
              <p:nvPr/>
            </p:nvCxnSpPr>
            <p:spPr>
              <a:xfrm>
                <a:off x="3038850" y="5832800"/>
                <a:ext cx="13680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diritto 60">
                <a:extLst>
                  <a:ext uri="{FF2B5EF4-FFF2-40B4-BE49-F238E27FC236}">
                    <a16:creationId xmlns:a16="http://schemas.microsoft.com/office/drawing/2014/main" id="{A15E3256-E088-181F-FEEC-7F9826F16F7B}"/>
                  </a:ext>
                </a:extLst>
              </p:cNvPr>
              <p:cNvCxnSpPr/>
              <p:nvPr/>
            </p:nvCxnSpPr>
            <p:spPr>
              <a:xfrm>
                <a:off x="3038850" y="6595340"/>
                <a:ext cx="13680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ttangolo arrotondato 61">
                <a:extLst>
                  <a:ext uri="{FF2B5EF4-FFF2-40B4-BE49-F238E27FC236}">
                    <a16:creationId xmlns:a16="http://schemas.microsoft.com/office/drawing/2014/main" id="{9DB9B189-2DE9-7B72-7144-A1CACA746914}"/>
                  </a:ext>
                </a:extLst>
              </p:cNvPr>
              <p:cNvSpPr/>
              <p:nvPr/>
            </p:nvSpPr>
            <p:spPr>
              <a:xfrm>
                <a:off x="1183933" y="2829196"/>
                <a:ext cx="1645920" cy="5400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WD1 Physical variables and characterization</a:t>
                </a:r>
              </a:p>
            </p:txBody>
          </p:sp>
          <p:cxnSp>
            <p:nvCxnSpPr>
              <p:cNvPr id="46" name="Connettore diritto 62">
                <a:extLst>
                  <a:ext uri="{FF2B5EF4-FFF2-40B4-BE49-F238E27FC236}">
                    <a16:creationId xmlns:a16="http://schemas.microsoft.com/office/drawing/2014/main" id="{FE5C6E86-CDB6-BEA2-A1AC-D3D65DD123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1386" y="2571597"/>
                <a:ext cx="6119" cy="3733491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diritto 63">
                <a:extLst>
                  <a:ext uri="{FF2B5EF4-FFF2-40B4-BE49-F238E27FC236}">
                    <a16:creationId xmlns:a16="http://schemas.microsoft.com/office/drawing/2014/main" id="{7848EAD2-706E-B417-2BFF-09AFF39E37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3880" y="3099196"/>
                <a:ext cx="140053" cy="700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diritto 65">
                <a:extLst>
                  <a:ext uri="{FF2B5EF4-FFF2-40B4-BE49-F238E27FC236}">
                    <a16:creationId xmlns:a16="http://schemas.microsoft.com/office/drawing/2014/main" id="{FCB945AF-5E5A-FBB1-DE7D-C570EBA220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3880" y="3588087"/>
                <a:ext cx="13680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ttangolo arrotondato 70">
                <a:extLst>
                  <a:ext uri="{FF2B5EF4-FFF2-40B4-BE49-F238E27FC236}">
                    <a16:creationId xmlns:a16="http://schemas.microsoft.com/office/drawing/2014/main" id="{921EB41E-052A-D07D-F25A-CE72A7CAEAFA}"/>
                  </a:ext>
                </a:extLst>
              </p:cNvPr>
              <p:cNvSpPr/>
              <p:nvPr/>
            </p:nvSpPr>
            <p:spPr>
              <a:xfrm>
                <a:off x="1183933" y="3471591"/>
                <a:ext cx="1645920" cy="5400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WD2 Geology</a:t>
                </a:r>
              </a:p>
            </p:txBody>
          </p:sp>
          <p:sp>
            <p:nvSpPr>
              <p:cNvPr id="50" name="Rettangolo arrotondato 72">
                <a:extLst>
                  <a:ext uri="{FF2B5EF4-FFF2-40B4-BE49-F238E27FC236}">
                    <a16:creationId xmlns:a16="http://schemas.microsoft.com/office/drawing/2014/main" id="{CF1FCEFE-0DCF-A346-29D3-3EC81539C114}"/>
                  </a:ext>
                </a:extLst>
              </p:cNvPr>
              <p:cNvSpPr/>
              <p:nvPr/>
            </p:nvSpPr>
            <p:spPr>
              <a:xfrm>
                <a:off x="1183933" y="4113986"/>
                <a:ext cx="1645920" cy="5400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WD3 </a:t>
                </a:r>
                <a:r>
                  <a:rPr kumimoji="0" lang="en-GB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Bidbooks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Rettangolo arrotondato 74">
                <a:extLst>
                  <a:ext uri="{FF2B5EF4-FFF2-40B4-BE49-F238E27FC236}">
                    <a16:creationId xmlns:a16="http://schemas.microsoft.com/office/drawing/2014/main" id="{FB127EF0-D156-DF0F-2642-98E1E00618CF}"/>
                  </a:ext>
                </a:extLst>
              </p:cNvPr>
              <p:cNvSpPr/>
              <p:nvPr/>
            </p:nvSpPr>
            <p:spPr>
              <a:xfrm>
                <a:off x="1183933" y="4756381"/>
                <a:ext cx="1645920" cy="5400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50"/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WD4 Cost timing and risk assessment</a:t>
                </a:r>
              </a:p>
            </p:txBody>
          </p:sp>
          <p:sp>
            <p:nvSpPr>
              <p:cNvPr id="52" name="Rettangolo arrotondato 76">
                <a:extLst>
                  <a:ext uri="{FF2B5EF4-FFF2-40B4-BE49-F238E27FC236}">
                    <a16:creationId xmlns:a16="http://schemas.microsoft.com/office/drawing/2014/main" id="{D4B848BB-F68F-3B5F-444D-1774A4706104}"/>
                  </a:ext>
                </a:extLst>
              </p:cNvPr>
              <p:cNvSpPr/>
              <p:nvPr/>
            </p:nvSpPr>
            <p:spPr>
              <a:xfrm>
                <a:off x="1183933" y="5398776"/>
                <a:ext cx="1645920" cy="5400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50"/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WD5 Legal and site preservation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3" name="Connettore diritto 77">
                <a:extLst>
                  <a:ext uri="{FF2B5EF4-FFF2-40B4-BE49-F238E27FC236}">
                    <a16:creationId xmlns:a16="http://schemas.microsoft.com/office/drawing/2014/main" id="{472A46DF-BA4F-7735-79D4-58C7BE5B98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3880" y="4278729"/>
                <a:ext cx="13680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diritto 78">
                <a:extLst>
                  <a:ext uri="{FF2B5EF4-FFF2-40B4-BE49-F238E27FC236}">
                    <a16:creationId xmlns:a16="http://schemas.microsoft.com/office/drawing/2014/main" id="{2D847910-EC9A-F28D-AD59-92D59FDBB6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3880" y="4910977"/>
                <a:ext cx="13680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ttore diritto 79">
                <a:extLst>
                  <a:ext uri="{FF2B5EF4-FFF2-40B4-BE49-F238E27FC236}">
                    <a16:creationId xmlns:a16="http://schemas.microsoft.com/office/drawing/2014/main" id="{55FA8B5E-DF23-7C7F-E5E8-A810C80367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3880" y="5620940"/>
                <a:ext cx="13680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ttore diritto 82">
                <a:extLst>
                  <a:ext uri="{FF2B5EF4-FFF2-40B4-BE49-F238E27FC236}">
                    <a16:creationId xmlns:a16="http://schemas.microsoft.com/office/drawing/2014/main" id="{0B5D35B5-DE78-D54F-3CD8-43D39E4EB1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7118" y="1615724"/>
                <a:ext cx="0" cy="162798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ttangolo arrotondato 83">
                <a:extLst>
                  <a:ext uri="{FF2B5EF4-FFF2-40B4-BE49-F238E27FC236}">
                    <a16:creationId xmlns:a16="http://schemas.microsoft.com/office/drawing/2014/main" id="{083AE941-EEDA-0195-B21C-BDF5A4096AA8}"/>
                  </a:ext>
                </a:extLst>
              </p:cNvPr>
              <p:cNvSpPr/>
              <p:nvPr/>
            </p:nvSpPr>
            <p:spPr>
              <a:xfrm>
                <a:off x="7152170" y="2904114"/>
                <a:ext cx="1645920" cy="508360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On-site Infrastructure</a:t>
                </a:r>
              </a:p>
            </p:txBody>
          </p:sp>
          <p:sp>
            <p:nvSpPr>
              <p:cNvPr id="58" name="Rettangolo arrotondato 84">
                <a:extLst>
                  <a:ext uri="{FF2B5EF4-FFF2-40B4-BE49-F238E27FC236}">
                    <a16:creationId xmlns:a16="http://schemas.microsoft.com/office/drawing/2014/main" id="{0D6A95F8-E67B-E474-EC46-DBE7FD683B58}"/>
                  </a:ext>
                </a:extLst>
              </p:cNvPr>
              <p:cNvSpPr/>
              <p:nvPr/>
            </p:nvSpPr>
            <p:spPr>
              <a:xfrm>
                <a:off x="7160247" y="3504992"/>
                <a:ext cx="1645920" cy="500044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Distributed infrastructure</a:t>
                </a:r>
              </a:p>
            </p:txBody>
          </p:sp>
          <p:sp>
            <p:nvSpPr>
              <p:cNvPr id="59" name="Rettangolo arrotondato 85">
                <a:extLst>
                  <a:ext uri="{FF2B5EF4-FFF2-40B4-BE49-F238E27FC236}">
                    <a16:creationId xmlns:a16="http://schemas.microsoft.com/office/drawing/2014/main" id="{3289E598-D390-253E-3916-F9295343EC36}"/>
                  </a:ext>
                </a:extLst>
              </p:cNvPr>
              <p:cNvSpPr/>
              <p:nvPr/>
            </p:nvSpPr>
            <p:spPr>
              <a:xfrm>
                <a:off x="7160247" y="4139644"/>
                <a:ext cx="1645920" cy="501535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Software &amp; frameworks</a:t>
                </a:r>
              </a:p>
            </p:txBody>
          </p:sp>
          <p:cxnSp>
            <p:nvCxnSpPr>
              <p:cNvPr id="60" name="Connettore diritto 87">
                <a:extLst>
                  <a:ext uri="{FF2B5EF4-FFF2-40B4-BE49-F238E27FC236}">
                    <a16:creationId xmlns:a16="http://schemas.microsoft.com/office/drawing/2014/main" id="{F6717464-6CC7-63A9-B9D4-5DEB1A3CCC45}"/>
                  </a:ext>
                </a:extLst>
              </p:cNvPr>
              <p:cNvCxnSpPr/>
              <p:nvPr/>
            </p:nvCxnSpPr>
            <p:spPr>
              <a:xfrm flipH="1">
                <a:off x="7011562" y="2589308"/>
                <a:ext cx="6854" cy="1804813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ttore diritto 88">
                <a:extLst>
                  <a:ext uri="{FF2B5EF4-FFF2-40B4-BE49-F238E27FC236}">
                    <a16:creationId xmlns:a16="http://schemas.microsoft.com/office/drawing/2014/main" id="{D7ADFEC2-5420-0AC6-C3ED-33F416CAD58C}"/>
                  </a:ext>
                </a:extLst>
              </p:cNvPr>
              <p:cNvCxnSpPr>
                <a:endCxn id="57" idx="1"/>
              </p:cNvCxnSpPr>
              <p:nvPr/>
            </p:nvCxnSpPr>
            <p:spPr>
              <a:xfrm>
                <a:off x="7015365" y="3158294"/>
                <a:ext cx="13680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ttore diritto 89">
                <a:extLst>
                  <a:ext uri="{FF2B5EF4-FFF2-40B4-BE49-F238E27FC236}">
                    <a16:creationId xmlns:a16="http://schemas.microsoft.com/office/drawing/2014/main" id="{240A75C3-5275-DC6E-E7D0-20EFA0E79C98}"/>
                  </a:ext>
                </a:extLst>
              </p:cNvPr>
              <p:cNvCxnSpPr/>
              <p:nvPr/>
            </p:nvCxnSpPr>
            <p:spPr>
              <a:xfrm>
                <a:off x="7008119" y="3748498"/>
                <a:ext cx="15351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ttore diritto 90">
                <a:extLst>
                  <a:ext uri="{FF2B5EF4-FFF2-40B4-BE49-F238E27FC236}">
                    <a16:creationId xmlns:a16="http://schemas.microsoft.com/office/drawing/2014/main" id="{15F27E80-B57D-9609-D6F5-7C3CE061DF97}"/>
                  </a:ext>
                </a:extLst>
              </p:cNvPr>
              <p:cNvCxnSpPr/>
              <p:nvPr/>
            </p:nvCxnSpPr>
            <p:spPr>
              <a:xfrm>
                <a:off x="7013452" y="4396890"/>
                <a:ext cx="15725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ettangolo arrotondato 12">
                <a:extLst>
                  <a:ext uri="{FF2B5EF4-FFF2-40B4-BE49-F238E27FC236}">
                    <a16:creationId xmlns:a16="http://schemas.microsoft.com/office/drawing/2014/main" id="{611AB3B5-10ED-B8B3-AC6E-859F570FB3E5}"/>
                  </a:ext>
                </a:extLst>
              </p:cNvPr>
              <p:cNvSpPr/>
              <p:nvPr/>
            </p:nvSpPr>
            <p:spPr>
              <a:xfrm>
                <a:off x="980335" y="2076692"/>
                <a:ext cx="1884218" cy="509847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SPB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Site Preparation Board</a:t>
                </a:r>
              </a:p>
            </p:txBody>
          </p:sp>
          <p:sp>
            <p:nvSpPr>
              <p:cNvPr id="67" name="Rettangolo arrotondato 76">
                <a:extLst>
                  <a:ext uri="{FF2B5EF4-FFF2-40B4-BE49-F238E27FC236}">
                    <a16:creationId xmlns:a16="http://schemas.microsoft.com/office/drawing/2014/main" id="{84CC01C4-E292-14C3-BFAA-D2CCE6E74DD9}"/>
                  </a:ext>
                </a:extLst>
              </p:cNvPr>
              <p:cNvSpPr/>
              <p:nvPr/>
            </p:nvSpPr>
            <p:spPr>
              <a:xfrm>
                <a:off x="1183933" y="6041170"/>
                <a:ext cx="1645920" cy="5400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50"/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WD6 Socio-Economic and environmental impact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68" name="Connettore diritto 32">
                <a:extLst>
                  <a:ext uri="{FF2B5EF4-FFF2-40B4-BE49-F238E27FC236}">
                    <a16:creationId xmlns:a16="http://schemas.microsoft.com/office/drawing/2014/main" id="{763E013E-B621-B9FE-6CA1-9EE0FFB019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3880" y="6305088"/>
                <a:ext cx="13680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Rettangolo arrotondato 19">
                <a:extLst>
                  <a:ext uri="{FF2B5EF4-FFF2-40B4-BE49-F238E27FC236}">
                    <a16:creationId xmlns:a16="http://schemas.microsoft.com/office/drawing/2014/main" id="{6082AC19-21AA-8E44-17DF-22075CDD5960}"/>
                  </a:ext>
                </a:extLst>
              </p:cNvPr>
              <p:cNvSpPr/>
              <p:nvPr/>
            </p:nvSpPr>
            <p:spPr>
              <a:xfrm>
                <a:off x="5186100" y="6056342"/>
                <a:ext cx="1645920" cy="520931"/>
              </a:xfrm>
              <a:prstGeom prst="roundRect">
                <a:avLst/>
              </a:prstGeom>
              <a:gradFill>
                <a:gsLst>
                  <a:gs pos="0">
                    <a:srgbClr val="00B050"/>
                  </a:gs>
                  <a:gs pos="50000">
                    <a:srgbClr val="92D050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Civil Infrastructures</a:t>
                </a:r>
              </a:p>
            </p:txBody>
          </p:sp>
          <p:cxnSp>
            <p:nvCxnSpPr>
              <p:cNvPr id="72" name="Connettore diritto 23">
                <a:extLst>
                  <a:ext uri="{FF2B5EF4-FFF2-40B4-BE49-F238E27FC236}">
                    <a16:creationId xmlns:a16="http://schemas.microsoft.com/office/drawing/2014/main" id="{A4B7AD13-18AB-0EB8-691D-00D88C74631B}"/>
                  </a:ext>
                </a:extLst>
              </p:cNvPr>
              <p:cNvCxnSpPr/>
              <p:nvPr/>
            </p:nvCxnSpPr>
            <p:spPr>
              <a:xfrm>
                <a:off x="5059113" y="6294961"/>
                <a:ext cx="13680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ttore diritto 29">
                <a:extLst>
                  <a:ext uri="{FF2B5EF4-FFF2-40B4-BE49-F238E27FC236}">
                    <a16:creationId xmlns:a16="http://schemas.microsoft.com/office/drawing/2014/main" id="{96DF11A0-76AD-4EB5-42A6-965C1B8EF5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8309" y="3226616"/>
                <a:ext cx="0" cy="3056618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Left-Up Arrow 74">
              <a:extLst>
                <a:ext uri="{FF2B5EF4-FFF2-40B4-BE49-F238E27FC236}">
                  <a16:creationId xmlns:a16="http://schemas.microsoft.com/office/drawing/2014/main" id="{B79EEB12-73A1-8780-D7B5-F53563BA40F8}"/>
                </a:ext>
              </a:extLst>
            </p:cNvPr>
            <p:cNvSpPr/>
            <p:nvPr/>
          </p:nvSpPr>
          <p:spPr>
            <a:xfrm rot="5400000">
              <a:off x="4671867" y="2971800"/>
              <a:ext cx="3698462" cy="3665646"/>
            </a:xfrm>
            <a:prstGeom prst="leftUpArrow">
              <a:avLst>
                <a:gd name="adj1" fmla="val 9843"/>
                <a:gd name="adj2" fmla="val 25000"/>
                <a:gd name="adj3" fmla="val 13948"/>
              </a:avLst>
            </a:prstGeom>
            <a:solidFill>
              <a:schemeClr val="accent1">
                <a:lumMod val="40000"/>
                <a:lumOff val="60000"/>
                <a:alpha val="75000"/>
              </a:schemeClr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5203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284CC-D855-9940-A726-A591D0227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Monitoring del </a:t>
            </a:r>
            <a:r>
              <a:rPr lang="en-US" dirty="0" err="1"/>
              <a:t>sito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778A97-958B-4145-8327-8294A21B8594}"/>
              </a:ext>
            </a:extLst>
          </p:cNvPr>
          <p:cNvSpPr txBox="1"/>
          <p:nvPr/>
        </p:nvSpPr>
        <p:spPr>
          <a:xfrm>
            <a:off x="8359994" y="6764905"/>
            <a:ext cx="2407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Credits to L. </a:t>
            </a:r>
            <a:r>
              <a:rPr lang="en-US" dirty="0" err="1">
                <a:solidFill>
                  <a:schemeClr val="bg1"/>
                </a:solidFill>
              </a:rPr>
              <a:t>Naticchioni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D30CDA-507B-F440-8720-FDAA2965A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71378" y="4642082"/>
            <a:ext cx="3250269" cy="47096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1100" b="1" dirty="0"/>
              <a:t>integrated into the INGV seismometer network</a:t>
            </a:r>
          </a:p>
          <a:p>
            <a:pPr marL="0" indent="0">
              <a:buNone/>
            </a:pPr>
            <a:r>
              <a:rPr lang="en-US" sz="1100" b="1" dirty="0"/>
              <a:t>http://</a:t>
            </a:r>
            <a:r>
              <a:rPr lang="en-US" sz="1100" b="1" dirty="0" err="1"/>
              <a:t>cnt.rm.ingv.it</a:t>
            </a:r>
            <a:r>
              <a:rPr lang="en-US" sz="1100" b="1" dirty="0"/>
              <a:t>/</a:t>
            </a:r>
            <a:r>
              <a:rPr lang="en-US" sz="1100" b="1" dirty="0" err="1"/>
              <a:t>en</a:t>
            </a:r>
            <a:r>
              <a:rPr lang="en-US" sz="1100" b="1" dirty="0"/>
              <a:t>/instruments/station/SENA </a:t>
            </a:r>
          </a:p>
          <a:p>
            <a:endParaRPr lang="en-US" sz="1100" b="1" dirty="0"/>
          </a:p>
          <a:p>
            <a:pPr marL="0" indent="0">
              <a:buNone/>
            </a:pPr>
            <a:endParaRPr lang="en-US" sz="11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0A275-E13F-5648-91A2-00A001C54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5490" y="3267076"/>
            <a:ext cx="2209333" cy="2424166"/>
          </a:xfrm>
          <a:noFill/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1600" dirty="0" err="1"/>
              <a:t>SarGrav</a:t>
            </a:r>
            <a:r>
              <a:rPr lang="en-US" sz="1600" dirty="0"/>
              <a:t> surface lab</a:t>
            </a:r>
          </a:p>
          <a:p>
            <a:pPr marL="0" indent="0">
              <a:buNone/>
            </a:pPr>
            <a:r>
              <a:rPr lang="en-US" sz="1600" dirty="0"/>
              <a:t>SOE0 (surface)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SOE1, SOE2, SOE3</a:t>
            </a:r>
          </a:p>
          <a:p>
            <a:pPr marL="0" indent="0">
              <a:buNone/>
            </a:pPr>
            <a:r>
              <a:rPr lang="en-US" sz="1600" dirty="0"/>
              <a:t>(-84m, -111m, -160m)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BA4363-11C1-E540-B452-2797F5A8151A}"/>
              </a:ext>
            </a:extLst>
          </p:cNvPr>
          <p:cNvSpPr/>
          <p:nvPr/>
        </p:nvSpPr>
        <p:spPr>
          <a:xfrm>
            <a:off x="121114" y="1200666"/>
            <a:ext cx="5410461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Characterization of the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Bitti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Onanì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corners: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Surface and underground seismic and environmental measurements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B1F99A-34FD-0C42-1E9B-A20B8C66745B}"/>
              </a:ext>
            </a:extLst>
          </p:cNvPr>
          <p:cNvGrpSpPr>
            <a:grpSpLocks noChangeAspect="1"/>
          </p:cNvGrpSpPr>
          <p:nvPr/>
        </p:nvGrpSpPr>
        <p:grpSpPr>
          <a:xfrm>
            <a:off x="1366200" y="1985496"/>
            <a:ext cx="9990551" cy="4473396"/>
            <a:chOff x="1501013" y="1573190"/>
            <a:chExt cx="9221481" cy="4129030"/>
          </a:xfrm>
        </p:grpSpPr>
        <p:pic>
          <p:nvPicPr>
            <p:cNvPr id="21" name="Picture 20" descr="A picture containing text, outdoor&#10;&#10;Description automatically generated">
              <a:extLst>
                <a:ext uri="{FF2B5EF4-FFF2-40B4-BE49-F238E27FC236}">
                  <a16:creationId xmlns:a16="http://schemas.microsoft.com/office/drawing/2014/main" id="{B3DF7BA2-C442-654C-A15C-6065DF307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06017" y="1861982"/>
              <a:ext cx="3816477" cy="3641471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301D994-F4B9-9A46-B38A-77CF16B861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01013" y="2638819"/>
              <a:ext cx="5448639" cy="3063401"/>
              <a:chOff x="9294" y="1630640"/>
              <a:chExt cx="9144000" cy="514104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CACCD45-7B12-E549-AB39-D88C83AFBF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94" y="1630640"/>
                <a:ext cx="9144000" cy="5141047"/>
              </a:xfrm>
              <a:prstGeom prst="rect">
                <a:avLst/>
              </a:prstGeom>
            </p:spPr>
          </p:pic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A5459875-36AC-3741-8712-FF76A3DC2D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46414" y="4148254"/>
                <a:ext cx="2148289" cy="407019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83C0FD1-95B2-0348-92B1-A11B8D4B69E1}"/>
                </a:ext>
              </a:extLst>
            </p:cNvPr>
            <p:cNvSpPr/>
            <p:nvPr/>
          </p:nvSpPr>
          <p:spPr>
            <a:xfrm>
              <a:off x="7101901" y="2323855"/>
              <a:ext cx="530578" cy="530578"/>
            </a:xfrm>
            <a:prstGeom prst="ellipse">
              <a:avLst/>
            </a:prstGeom>
            <a:noFill/>
            <a:ln 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FF72D54C-4555-AC48-AA70-8C9B6B2D9626}"/>
                </a:ext>
              </a:extLst>
            </p:cNvPr>
            <p:cNvSpPr/>
            <p:nvPr/>
          </p:nvSpPr>
          <p:spPr>
            <a:xfrm rot="331017">
              <a:off x="6468309" y="4511173"/>
              <a:ext cx="3657015" cy="455876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C224729-0109-044E-BDAF-6322FB460EDC}"/>
                </a:ext>
              </a:extLst>
            </p:cNvPr>
            <p:cNvSpPr/>
            <p:nvPr/>
          </p:nvSpPr>
          <p:spPr>
            <a:xfrm>
              <a:off x="9612432" y="1898025"/>
              <a:ext cx="530578" cy="530578"/>
            </a:xfrm>
            <a:prstGeom prst="ellipse">
              <a:avLst/>
            </a:prstGeom>
            <a:noFill/>
            <a:ln 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3296DE4-D1DF-6D43-88F9-4DFA5984A46A}"/>
                </a:ext>
              </a:extLst>
            </p:cNvPr>
            <p:cNvCxnSpPr>
              <a:cxnSpLocks/>
              <a:stCxn id="17" idx="3"/>
              <a:endCxn id="19" idx="2"/>
            </p:cNvCxnSpPr>
            <p:nvPr/>
          </p:nvCxnSpPr>
          <p:spPr>
            <a:xfrm>
              <a:off x="5345739" y="1573190"/>
              <a:ext cx="4266693" cy="590125"/>
            </a:xfrm>
            <a:prstGeom prst="straightConnector1">
              <a:avLst/>
            </a:prstGeom>
            <a:ln w="698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B18CFC3-3026-1541-969E-AD6B19829C02}"/>
                </a:ext>
              </a:extLst>
            </p:cNvPr>
            <p:cNvCxnSpPr>
              <a:cxnSpLocks/>
              <a:stCxn id="17" idx="3"/>
              <a:endCxn id="18" idx="1"/>
            </p:cNvCxnSpPr>
            <p:nvPr/>
          </p:nvCxnSpPr>
          <p:spPr>
            <a:xfrm>
              <a:off x="5345739" y="1573190"/>
              <a:ext cx="1833864" cy="828366"/>
            </a:xfrm>
            <a:prstGeom prst="straightConnector1">
              <a:avLst/>
            </a:prstGeom>
            <a:ln w="698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377D7-ADEB-004D-9709-F9894F8D0D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97F8CD1-98CC-204A-B87A-D6AE0C0F41D9}" type="slidenum">
              <a:rPr lang="it-IT" smtClean="0">
                <a:ea typeface="ＭＳ Ｐゴシック"/>
              </a:rPr>
              <a:pPr>
                <a:defRPr/>
              </a:pPr>
              <a:t>4</a:t>
            </a:fld>
            <a:endParaRPr lang="it-IT">
              <a:ea typeface="ＭＳ Ｐゴシック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B12F3-2D97-C64E-BB2A-206DAE354529}"/>
              </a:ext>
            </a:extLst>
          </p:cNvPr>
          <p:cNvSpPr txBox="1"/>
          <p:nvPr/>
        </p:nvSpPr>
        <p:spPr>
          <a:xfrm>
            <a:off x="60026" y="5960446"/>
            <a:ext cx="552409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4 broadband seismometers, 3 short-period seismometers, 2 magnetometers, 1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microphone+microbarometer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and 1 tiltmeter distributed over underground and surface stations</a:t>
            </a:r>
          </a:p>
        </p:txBody>
      </p:sp>
      <p:pic>
        <p:nvPicPr>
          <p:cNvPr id="28" name="Immagine 11">
            <a:extLst>
              <a:ext uri="{FF2B5EF4-FFF2-40B4-BE49-F238E27FC236}">
                <a16:creationId xmlns:a16="http://schemas.microsoft.com/office/drawing/2014/main" id="{0172ADB1-39E6-360A-A2FC-C31D270F8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388" y="22976"/>
            <a:ext cx="3825935" cy="2651760"/>
          </a:xfrm>
          <a:prstGeom prst="rect">
            <a:avLst/>
          </a:prstGeom>
        </p:spPr>
      </p:pic>
      <p:sp>
        <p:nvSpPr>
          <p:cNvPr id="29" name="CasellaDiTesto 12">
            <a:extLst>
              <a:ext uri="{FF2B5EF4-FFF2-40B4-BE49-F238E27FC236}">
                <a16:creationId xmlns:a16="http://schemas.microsoft.com/office/drawing/2014/main" id="{CCB2532F-5C75-1C96-C924-2A6F702C0DFD}"/>
              </a:ext>
            </a:extLst>
          </p:cNvPr>
          <p:cNvSpPr txBox="1"/>
          <p:nvPr/>
        </p:nvSpPr>
        <p:spPr>
          <a:xfrm>
            <a:off x="6499429" y="17332"/>
            <a:ext cx="265831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P2 (-264m) : 2021/10/01– 2021/03/20</a:t>
            </a:r>
          </a:p>
        </p:txBody>
      </p:sp>
      <p:sp>
        <p:nvSpPr>
          <p:cNvPr id="34" name="Down Arrow 33">
            <a:extLst>
              <a:ext uri="{FF2B5EF4-FFF2-40B4-BE49-F238E27FC236}">
                <a16:creationId xmlns:a16="http://schemas.microsoft.com/office/drawing/2014/main" id="{B22439D1-86E8-3180-7C8B-6D91CC7025A0}"/>
              </a:ext>
            </a:extLst>
          </p:cNvPr>
          <p:cNvSpPr/>
          <p:nvPr/>
        </p:nvSpPr>
        <p:spPr>
          <a:xfrm rot="10459557">
            <a:off x="7490396" y="1751109"/>
            <a:ext cx="283443" cy="11214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7044A1-8841-65AA-6867-95255B59166D}"/>
              </a:ext>
            </a:extLst>
          </p:cNvPr>
          <p:cNvSpPr txBox="1">
            <a:spLocks/>
          </p:cNvSpPr>
          <p:nvPr/>
        </p:nvSpPr>
        <p:spPr>
          <a:xfrm>
            <a:off x="1945624" y="3613146"/>
            <a:ext cx="2209333" cy="24241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sz="1600"/>
              <a:t>SarGrav surface lab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sz="1600"/>
              <a:t>SOE0 (surface)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endParaRPr lang="en-US" sz="160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endParaRPr lang="en-US" sz="160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endParaRPr lang="en-US" sz="160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endParaRPr lang="en-US" sz="160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endParaRPr lang="en-US" sz="160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endParaRPr lang="en-US" sz="160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endParaRPr lang="en-US" sz="160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sz="1600"/>
              <a:t>SOE1, SOE2, SOE3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sz="1600"/>
              <a:t>(-84m, -111m, -160m)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endParaRPr lang="en-US" sz="16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AFEE49-18D7-0B32-4F22-537C18416359}"/>
              </a:ext>
            </a:extLst>
          </p:cNvPr>
          <p:cNvSpPr txBox="1"/>
          <p:nvPr/>
        </p:nvSpPr>
        <p:spPr>
          <a:xfrm>
            <a:off x="0" y="2751936"/>
            <a:ext cx="396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Vedi</a:t>
            </a:r>
            <a:r>
              <a:rPr lang="en-US" dirty="0"/>
              <a:t> talk L. </a:t>
            </a:r>
            <a:r>
              <a:rPr lang="en-US" dirty="0" err="1"/>
              <a:t>Naticchioni</a:t>
            </a:r>
            <a:r>
              <a:rPr lang="en-US" dirty="0"/>
              <a:t>, </a:t>
            </a:r>
            <a:r>
              <a:rPr lang="en-US" dirty="0" err="1"/>
              <a:t>Giunchi</a:t>
            </a:r>
            <a:r>
              <a:rPr lang="en-US" dirty="0"/>
              <a:t>, </a:t>
            </a:r>
            <a:r>
              <a:rPr lang="en-US" dirty="0" err="1"/>
              <a:t>Olivieri</a:t>
            </a:r>
            <a:r>
              <a:rPr lang="en-US" dirty="0"/>
              <a:t>.</a:t>
            </a:r>
          </a:p>
        </p:txBody>
      </p:sp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44444B40-C17E-589F-2E7B-CAEDA168C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 febbraio 2024</a:t>
            </a:r>
          </a:p>
        </p:txBody>
      </p:sp>
    </p:spTree>
    <p:extLst>
      <p:ext uri="{BB962C8B-B14F-4D97-AF65-F5344CB8AC3E}">
        <p14:creationId xmlns:p14="http://schemas.microsoft.com/office/powerpoint/2010/main" val="411320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5B9F2-04C0-E0CE-3937-7D492687F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291C76-1201-D610-EFD3-2F686F68A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From the Characterization team (people from INFN, INGV and several </a:t>
            </a:r>
            <a:r>
              <a:rPr lang="en-US" dirty="0" err="1"/>
              <a:t>universitie</a:t>
            </a:r>
            <a:r>
              <a:rPr lang="en-US" dirty="0"/>
              <a:t>): </a:t>
            </a:r>
          </a:p>
          <a:p>
            <a:r>
              <a:rPr lang="en-US" dirty="0"/>
              <a:t> Status of the ET Sites Data repository (A. Fiori)</a:t>
            </a:r>
          </a:p>
          <a:p>
            <a:r>
              <a:rPr lang="en-US" dirty="0"/>
              <a:t> Status of Site Characterization Measurements of </a:t>
            </a:r>
            <a:r>
              <a:rPr lang="en-US" dirty="0" err="1"/>
              <a:t>Sos</a:t>
            </a:r>
            <a:r>
              <a:rPr lang="en-US" dirty="0"/>
              <a:t> </a:t>
            </a:r>
            <a:r>
              <a:rPr lang="en-US" dirty="0" err="1"/>
              <a:t>Enattos</a:t>
            </a:r>
            <a:r>
              <a:rPr lang="en-US" dirty="0"/>
              <a:t> area (L. </a:t>
            </a:r>
            <a:r>
              <a:rPr lang="en-US" dirty="0" err="1"/>
              <a:t>Naticchioni</a:t>
            </a:r>
            <a:r>
              <a:rPr lang="en-US" dirty="0"/>
              <a:t>)</a:t>
            </a:r>
          </a:p>
          <a:p>
            <a:r>
              <a:rPr lang="en-US" dirty="0"/>
              <a:t> Active and passive seismic measurements at the Sardinia ET vertices (C. </a:t>
            </a:r>
            <a:r>
              <a:rPr lang="en-US" dirty="0" err="1"/>
              <a:t>Giunchi</a:t>
            </a:r>
            <a:r>
              <a:rPr lang="en-US" dirty="0"/>
              <a:t>)</a:t>
            </a:r>
          </a:p>
          <a:p>
            <a:r>
              <a:rPr lang="en-US" dirty="0"/>
              <a:t> Local noise sources (M. </a:t>
            </a:r>
            <a:r>
              <a:rPr lang="en-US" dirty="0" err="1"/>
              <a:t>Olivieri</a:t>
            </a:r>
            <a:r>
              <a:rPr lang="en-US" dirty="0"/>
              <a:t>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F473DB-730C-19DC-2661-B52265DB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2C7AF-6507-329F-85F7-E891575F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77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32C7-BA7B-720F-C045-F0F8714E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94198-9F15-9899-FBAB-5105CF208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Wiki page</a:t>
            </a:r>
            <a:endParaRPr lang="en-US" sz="2000" dirty="0"/>
          </a:p>
          <a:p>
            <a:r>
              <a:rPr lang="en-US" sz="2000" dirty="0">
                <a:hlinkClick r:id="rId3"/>
              </a:rPr>
              <a:t>Mailing list: </a:t>
            </a:r>
            <a:r>
              <a:rPr lang="en-US" sz="2000" dirty="0">
                <a:hlinkClick r:id="rId4"/>
              </a:rPr>
              <a:t>et-spb@et-gw.eu</a:t>
            </a:r>
            <a:r>
              <a:rPr lang="en-US" sz="2000" dirty="0"/>
              <a:t> (</a:t>
            </a:r>
            <a:r>
              <a:rPr lang="en-US" sz="2000" dirty="0">
                <a:hlinkClick r:id="rId5"/>
              </a:rPr>
              <a:t>subscribe</a:t>
            </a:r>
            <a:r>
              <a:rPr lang="en-US" sz="2000" dirty="0"/>
              <a:t>)</a:t>
            </a:r>
            <a:endParaRPr lang="en-US" sz="2000" dirty="0">
              <a:hlinkClick r:id="rId3"/>
            </a:endParaRPr>
          </a:p>
          <a:p>
            <a:r>
              <a:rPr lang="en-US" sz="2000" dirty="0">
                <a:hlinkClick r:id="rId3"/>
              </a:rPr>
              <a:t>Site data Web Services</a:t>
            </a:r>
            <a:endParaRPr lang="en-US" sz="2000" dirty="0"/>
          </a:p>
          <a:p>
            <a:r>
              <a:rPr lang="en-US" sz="2000" dirty="0"/>
              <a:t>Einstein Telescope @ Sardinia </a:t>
            </a:r>
            <a:r>
              <a:rPr lang="en-US" sz="2000" dirty="0">
                <a:hlinkClick r:id="rId6"/>
              </a:rPr>
              <a:t>https://www.einstein-telescope.it/en/home-en/</a:t>
            </a:r>
            <a:endParaRPr lang="en-US" sz="2000" dirty="0"/>
          </a:p>
          <a:p>
            <a:r>
              <a:rPr lang="en-US" sz="2000" dirty="0"/>
              <a:t>Einstein Telescope @ EMR </a:t>
            </a:r>
            <a:r>
              <a:rPr lang="en-US" sz="2000" dirty="0">
                <a:hlinkClick r:id="rId7"/>
              </a:rPr>
              <a:t>https://www.einsteintelescope.nl/en/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26BEA-E2BB-3CD7-E90A-95DAD9A4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9791C-D989-C960-2557-43F879AE5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4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rso_ET_2" id="{BC41C43D-3311-3A48-BFA1-668FD4DEA8C9}" vid="{950926E9-1853-9F4A-8946-78BED0E1761D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rso_ET_2" id="{BC41C43D-3311-3A48-BFA1-668FD4DEA8C9}" vid="{950926E9-1853-9F4A-8946-78BED0E1761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52637</TotalTime>
  <Words>488</Words>
  <Application>Microsoft Macintosh PowerPoint</Application>
  <PresentationFormat>Widescreen</PresentationFormat>
  <Paragraphs>101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Calibri</vt:lpstr>
      <vt:lpstr>Courier New</vt:lpstr>
      <vt:lpstr>Wingdings</vt:lpstr>
      <vt:lpstr>Custom Design</vt:lpstr>
      <vt:lpstr>1_Custom Design</vt:lpstr>
      <vt:lpstr>Site Preparation Session Introduction</vt:lpstr>
      <vt:lpstr>Two lines of activities</vt:lpstr>
      <vt:lpstr>Site Characterization</vt:lpstr>
      <vt:lpstr>Monitoring del sito</vt:lpstr>
      <vt:lpstr>Contributions</vt:lpstr>
      <vt:lpstr>Useful 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Domenico D'Urso</dc:creator>
  <cp:lastModifiedBy>Domenico D'Urso</cp:lastModifiedBy>
  <cp:revision>99</cp:revision>
  <dcterms:created xsi:type="dcterms:W3CDTF">2022-09-16T07:51:19Z</dcterms:created>
  <dcterms:modified xsi:type="dcterms:W3CDTF">2024-02-22T12:32:49Z</dcterms:modified>
</cp:coreProperties>
</file>