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8"/>
  </p:notesMasterIdLst>
  <p:sldIdLst>
    <p:sldId id="259" r:id="rId2"/>
    <p:sldId id="276" r:id="rId3"/>
    <p:sldId id="278" r:id="rId4"/>
    <p:sldId id="283" r:id="rId5"/>
    <p:sldId id="305" r:id="rId6"/>
    <p:sldId id="287" r:id="rId7"/>
    <p:sldId id="280" r:id="rId8"/>
    <p:sldId id="288" r:id="rId9"/>
    <p:sldId id="302" r:id="rId10"/>
    <p:sldId id="306" r:id="rId11"/>
    <p:sldId id="307" r:id="rId12"/>
    <p:sldId id="308" r:id="rId13"/>
    <p:sldId id="311" r:id="rId14"/>
    <p:sldId id="289" r:id="rId15"/>
    <p:sldId id="290" r:id="rId16"/>
    <p:sldId id="291" r:id="rId17"/>
    <p:sldId id="301" r:id="rId18"/>
    <p:sldId id="292" r:id="rId19"/>
    <p:sldId id="293" r:id="rId20"/>
    <p:sldId id="298" r:id="rId21"/>
    <p:sldId id="294" r:id="rId22"/>
    <p:sldId id="295" r:id="rId23"/>
    <p:sldId id="300" r:id="rId24"/>
    <p:sldId id="312" r:id="rId25"/>
    <p:sldId id="310" r:id="rId26"/>
    <p:sldId id="27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Light" panose="020F0502020204030203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jkBJZZwYKhD4D3yw2aLihcggLe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7A"/>
    <a:srgbClr val="F5F9FD"/>
    <a:srgbClr val="002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84069-1380-5823-BB9E-71297508BED1}" v="505" dt="2024-02-19T14:16:10.129"/>
    <p1510:client id="{CC3AEE2D-8B8D-DA7C-270D-00E3D4B1D042}" v="4" dt="2024-02-19T14:20:22.639"/>
    <p1510:client id="{D0153EF4-F127-9690-079A-D37143B2D206}" v="7" dt="2024-02-20T07:50:41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7"/>
    <p:restoredTop sz="94523"/>
  </p:normalViewPr>
  <p:slideViewPr>
    <p:cSldViewPr snapToGrid="0">
      <p:cViewPr varScale="1">
        <p:scale>
          <a:sx n="115" d="100"/>
          <a:sy n="115" d="100"/>
        </p:scale>
        <p:origin x="10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375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23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95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41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6071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89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449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342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553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716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69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65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54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38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656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02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7682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9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45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24/02/24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aria aperta, montagna, albero, cielo&#10;&#10;Descrizione generata automaticamente">
            <a:extLst>
              <a:ext uri="{FF2B5EF4-FFF2-40B4-BE49-F238E27FC236}">
                <a16:creationId xmlns:a16="http://schemas.microsoft.com/office/drawing/2014/main" id="{0558197F-AC91-8801-E410-6DCC36A86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0" r="34387"/>
          <a:stretch/>
        </p:blipFill>
        <p:spPr>
          <a:xfrm>
            <a:off x="4009784" y="0"/>
            <a:ext cx="8189259" cy="6858000"/>
          </a:xfrm>
          <a:prstGeom prst="rect">
            <a:avLst/>
          </a:prstGeom>
        </p:spPr>
      </p:pic>
      <p:pic>
        <p:nvPicPr>
          <p:cNvPr id="4" name="Immagine 3" descr="Immagine che contiene invertebrato, Bioluminescenza, Invertebrati marini, Plancton&#10;&#10;Descrizione generata automaticamente">
            <a:extLst>
              <a:ext uri="{FF2B5EF4-FFF2-40B4-BE49-F238E27FC236}">
                <a16:creationId xmlns:a16="http://schemas.microsoft.com/office/drawing/2014/main" id="{FC6ADFB8-65BA-A7BD-4E00-366C2CBD2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B468BAC3-3BC8-2EA4-E129-F5E7C9E9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38B109-FB8C-0362-D50F-99D9287E8991}"/>
              </a:ext>
            </a:extLst>
          </p:cNvPr>
          <p:cNvSpPr txBox="1"/>
          <p:nvPr/>
        </p:nvSpPr>
        <p:spPr>
          <a:xfrm>
            <a:off x="584036" y="4510393"/>
            <a:ext cx="23631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>
                <a:solidFill>
                  <a:schemeClr val="bg1"/>
                </a:solidFill>
                <a:latin typeface=""/>
              </a:rPr>
              <a:t>Matteo Serra</a:t>
            </a:r>
          </a:p>
          <a:p>
            <a:r>
              <a:rPr lang="it-IT" sz="2800" b="1">
                <a:solidFill>
                  <a:schemeClr val="bg1"/>
                </a:solidFill>
                <a:latin typeface=""/>
              </a:rPr>
              <a:t>INFN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8D3B4E-2BF4-FAD3-ADD7-CA827DB361F3}"/>
              </a:ext>
            </a:extLst>
          </p:cNvPr>
          <p:cNvSpPr txBox="1"/>
          <p:nvPr/>
        </p:nvSpPr>
        <p:spPr>
          <a:xfrm>
            <a:off x="584036" y="1768868"/>
            <a:ext cx="5638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>
                <a:solidFill>
                  <a:schemeClr val="accent1">
                    <a:lumMod val="20000"/>
                    <a:lumOff val="80000"/>
                  </a:schemeClr>
                </a:solidFill>
                <a:latin typeface="Lato" panose="020F0502020204030203" pitchFamily="34" charset="77"/>
              </a:rPr>
              <a:t>ET: scienza e tecnologia in Italia, Assisi, 21 febbraio 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EE9647-AE71-1C2A-F363-DAA8CBB1AACC}"/>
              </a:ext>
            </a:extLst>
          </p:cNvPr>
          <p:cNvSpPr txBox="1"/>
          <p:nvPr/>
        </p:nvSpPr>
        <p:spPr>
          <a:xfrm>
            <a:off x="4921624" y="-1559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2DF13E0-8AA3-0751-BCDA-A865FCF17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31" y="5555401"/>
            <a:ext cx="1587500" cy="9525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CEA9D-2511-B37D-6572-0F20129EC4CE}"/>
              </a:ext>
            </a:extLst>
          </p:cNvPr>
          <p:cNvSpPr txBox="1"/>
          <p:nvPr/>
        </p:nvSpPr>
        <p:spPr>
          <a:xfrm>
            <a:off x="584036" y="2936181"/>
            <a:ext cx="4325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>
                <a:solidFill>
                  <a:schemeClr val="bg1"/>
                </a:solidFill>
                <a:latin typeface=""/>
              </a:rPr>
              <a:t>Comunicare ET</a:t>
            </a:r>
          </a:p>
        </p:txBody>
      </p:sp>
    </p:spTree>
    <p:extLst>
      <p:ext uri="{BB962C8B-B14F-4D97-AF65-F5344CB8AC3E}">
        <p14:creationId xmlns:p14="http://schemas.microsoft.com/office/powerpoint/2010/main" val="199810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F35EEB-443B-C747-BEDD-396C32427544}"/>
              </a:ext>
            </a:extLst>
          </p:cNvPr>
          <p:cNvSpPr txBox="1"/>
          <p:nvPr/>
        </p:nvSpPr>
        <p:spPr>
          <a:xfrm>
            <a:off x="7973786" y="138294"/>
            <a:ext cx="40054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87872D-099D-B141-96D0-2B7D71B0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629" y="138294"/>
            <a:ext cx="3395490" cy="18292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E32BA7-61CA-2547-8143-6F0A9D082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40" y="2737926"/>
            <a:ext cx="6980662" cy="361402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071551-4190-B04D-B1CD-908A00CA4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6207" y="1816257"/>
            <a:ext cx="4592338" cy="39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F35EEB-443B-C747-BEDD-396C32427544}"/>
              </a:ext>
            </a:extLst>
          </p:cNvPr>
          <p:cNvSpPr txBox="1"/>
          <p:nvPr/>
        </p:nvSpPr>
        <p:spPr>
          <a:xfrm>
            <a:off x="7973786" y="138294"/>
            <a:ext cx="40054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87872D-099D-B141-96D0-2B7D71B0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629" y="138294"/>
            <a:ext cx="3395490" cy="18292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E32BA7-61CA-2547-8143-6F0A9D082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40" y="2737926"/>
            <a:ext cx="6980662" cy="361402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071551-4190-B04D-B1CD-908A00CA4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6207" y="1816257"/>
            <a:ext cx="4592338" cy="39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F35EEB-443B-C747-BEDD-396C32427544}"/>
              </a:ext>
            </a:extLst>
          </p:cNvPr>
          <p:cNvSpPr txBox="1"/>
          <p:nvPr/>
        </p:nvSpPr>
        <p:spPr>
          <a:xfrm>
            <a:off x="7973786" y="138294"/>
            <a:ext cx="40054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12F057-AE88-A448-821A-E659013A9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59" y="143396"/>
            <a:ext cx="2897846" cy="22055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0390355-985C-274E-AF51-82C1ACFA8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25" y="2823941"/>
            <a:ext cx="6772607" cy="382892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E8C38B9-4743-054A-8C12-25D569477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259" y="1654474"/>
            <a:ext cx="4728959" cy="43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F35EEB-443B-C747-BEDD-396C32427544}"/>
              </a:ext>
            </a:extLst>
          </p:cNvPr>
          <p:cNvSpPr txBox="1"/>
          <p:nvPr/>
        </p:nvSpPr>
        <p:spPr>
          <a:xfrm>
            <a:off x="7973786" y="138294"/>
            <a:ext cx="40054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82A6AA-2E9E-C34B-A2B6-CF308E090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046" y="153238"/>
            <a:ext cx="3311908" cy="20027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5909284-CEE9-AC42-90EF-75EAEF986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805" y="3107816"/>
            <a:ext cx="3184390" cy="3496585"/>
          </a:xfrm>
          <a:prstGeom prst="rect">
            <a:avLst/>
          </a:prstGeom>
        </p:spPr>
      </p:pic>
      <p:sp>
        <p:nvSpPr>
          <p:cNvPr id="14" name="Google Shape;110;p3">
            <a:extLst>
              <a:ext uri="{FF2B5EF4-FFF2-40B4-BE49-F238E27FC236}">
                <a16:creationId xmlns:a16="http://schemas.microsoft.com/office/drawing/2014/main" id="{513C0695-E27F-D04A-873B-99BC0578E725}"/>
              </a:ext>
            </a:extLst>
          </p:cNvPr>
          <p:cNvSpPr txBox="1"/>
          <p:nvPr/>
        </p:nvSpPr>
        <p:spPr>
          <a:xfrm>
            <a:off x="3720101" y="2247418"/>
            <a:ext cx="47517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(NEW!)</a:t>
            </a:r>
            <a:endParaRPr sz="2800" dirty="0">
              <a:solidFill>
                <a:srgbClr val="FF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96543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D5C2CD2-B5E8-EBAD-6472-699A05D4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12" name="Immagine 11" descr="Immagine che contiene Viso umano, albero, persona, vestiti&#10;&#10;Descrizione generata automaticamente">
            <a:extLst>
              <a:ext uri="{FF2B5EF4-FFF2-40B4-BE49-F238E27FC236}">
                <a16:creationId xmlns:a16="http://schemas.microsoft.com/office/drawing/2014/main" id="{394334EC-57EA-E007-3F9B-C1BD7372F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139" y="2277000"/>
            <a:ext cx="4159830" cy="2304000"/>
          </a:xfrm>
          <a:prstGeom prst="rect">
            <a:avLst/>
          </a:prstGeom>
        </p:spPr>
      </p:pic>
      <p:pic>
        <p:nvPicPr>
          <p:cNvPr id="13" name="Immagine 12" descr="Immagine che contiene Viso umano, persona, sorriso, interno&#10;&#10;Descrizione generata automaticamente">
            <a:extLst>
              <a:ext uri="{FF2B5EF4-FFF2-40B4-BE49-F238E27FC236}">
                <a16:creationId xmlns:a16="http://schemas.microsoft.com/office/drawing/2014/main" id="{F1844173-494C-2BB4-36FE-B5FAEC12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139" y="4581000"/>
            <a:ext cx="4159830" cy="2304000"/>
          </a:xfrm>
          <a:prstGeom prst="rect">
            <a:avLst/>
          </a:prstGeom>
        </p:spPr>
      </p:pic>
      <p:pic>
        <p:nvPicPr>
          <p:cNvPr id="14" name="Immagine 13" descr="Immagine che contiene Viso umano, persona, libro, vestiti&#10;&#10;Descrizione generata automaticamente">
            <a:extLst>
              <a:ext uri="{FF2B5EF4-FFF2-40B4-BE49-F238E27FC236}">
                <a16:creationId xmlns:a16="http://schemas.microsoft.com/office/drawing/2014/main" id="{933C8C18-DE29-AAD5-4347-3EE3D4962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854" y="-11332"/>
            <a:ext cx="4162757" cy="2322818"/>
          </a:xfrm>
          <a:prstGeom prst="rect">
            <a:avLst/>
          </a:prstGeom>
        </p:spPr>
      </p:pic>
      <p:pic>
        <p:nvPicPr>
          <p:cNvPr id="6" name="Immagine 5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B9B8EA16-7BE3-737E-9E0C-13F4800C2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83" y="229654"/>
            <a:ext cx="2032000" cy="101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0A5B87-287B-7F5A-4CF8-869F6B89C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2176" y="6082648"/>
            <a:ext cx="1108800" cy="665280"/>
          </a:xfrm>
          <a:prstGeom prst="rect">
            <a:avLst/>
          </a:prstGeom>
        </p:spPr>
      </p:pic>
      <p:pic>
        <p:nvPicPr>
          <p:cNvPr id="3" name="Immagine 2" descr="Immagine che contiene cielo, aria aperta, albero, scala&#10;&#10;Descrizione generata automaticamente">
            <a:extLst>
              <a:ext uri="{FF2B5EF4-FFF2-40B4-BE49-F238E27FC236}">
                <a16:creationId xmlns:a16="http://schemas.microsoft.com/office/drawing/2014/main" id="{7E47E852-5B2B-8892-4C14-17B5158B2F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45" r="4633"/>
          <a:stretch/>
        </p:blipFill>
        <p:spPr>
          <a:xfrm>
            <a:off x="-103264" y="2290318"/>
            <a:ext cx="8259119" cy="464083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28F8860-5B48-CD5A-CBCC-A0AE9D02D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7" name="Google Shape;102;p2">
            <a:extLst>
              <a:ext uri="{FF2B5EF4-FFF2-40B4-BE49-F238E27FC236}">
                <a16:creationId xmlns:a16="http://schemas.microsoft.com/office/drawing/2014/main" id="{47BBAE73-FEC7-D2E4-ADFF-86101CB888D1}"/>
              </a:ext>
            </a:extLst>
          </p:cNvPr>
          <p:cNvSpPr txBox="1"/>
          <p:nvPr/>
        </p:nvSpPr>
        <p:spPr>
          <a:xfrm>
            <a:off x="4824004" y="459981"/>
            <a:ext cx="32045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VIDEO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2AF512-AA81-0985-7B08-09228300DC5D}"/>
              </a:ext>
            </a:extLst>
          </p:cNvPr>
          <p:cNvSpPr txBox="1"/>
          <p:nvPr/>
        </p:nvSpPr>
        <p:spPr>
          <a:xfrm>
            <a:off x="357961" y="1414038"/>
            <a:ext cx="7617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000" u="none" strike="noStrike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Realizzato con il coinvolgimento diretto dei cittadini di Lula e con l’intervento del premio Nobel Giorgio Parisi</a:t>
            </a:r>
            <a:endParaRPr lang="it-IT" sz="2000"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  <a:p>
            <a:pPr algn="r"/>
            <a:endParaRPr lang="it-IT" sz="20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606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CCB860B2-F891-F591-E52A-8A45EFD2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3C15F09C-3C04-A9B1-7F00-269079A51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95267E-867A-0B9A-A7DC-A6DF834AF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B438C60-E312-3D81-FBE4-A7CEE8D87386}"/>
              </a:ext>
            </a:extLst>
          </p:cNvPr>
          <p:cNvSpPr/>
          <p:nvPr/>
        </p:nvSpPr>
        <p:spPr>
          <a:xfrm>
            <a:off x="7534038" y="1459819"/>
            <a:ext cx="4551779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427A018-421C-C168-E281-EF99014A6B93}"/>
              </a:ext>
            </a:extLst>
          </p:cNvPr>
          <p:cNvSpPr/>
          <p:nvPr/>
        </p:nvSpPr>
        <p:spPr>
          <a:xfrm>
            <a:off x="4054659" y="1459820"/>
            <a:ext cx="3118693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F230193-FAF0-3439-D91A-6A0DDDE7BA26}"/>
              </a:ext>
            </a:extLst>
          </p:cNvPr>
          <p:cNvSpPr/>
          <p:nvPr/>
        </p:nvSpPr>
        <p:spPr>
          <a:xfrm>
            <a:off x="280115" y="1459821"/>
            <a:ext cx="3118693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Google Shape;120;p4"/>
          <p:cNvSpPr txBox="1"/>
          <p:nvPr/>
        </p:nvSpPr>
        <p:spPr>
          <a:xfrm>
            <a:off x="3103859" y="433707"/>
            <a:ext cx="49431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SOCIAL NETWORKS</a:t>
            </a:r>
            <a:endParaRPr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b="1532"/>
          <a:stretch/>
        </p:blipFill>
        <p:spPr>
          <a:xfrm>
            <a:off x="7872499" y="2212314"/>
            <a:ext cx="4009744" cy="41335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28FF44-C2F1-77CB-29CE-C36F3A11E02C}"/>
              </a:ext>
            </a:extLst>
          </p:cNvPr>
          <p:cNvSpPr txBox="1"/>
          <p:nvPr/>
        </p:nvSpPr>
        <p:spPr>
          <a:xfrm>
            <a:off x="4660477" y="1557419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>
                <a:solidFill>
                  <a:srgbClr val="00537A"/>
                </a:solidFill>
              </a:rPr>
              <a:t>https://</a:t>
            </a:r>
            <a:r>
              <a:rPr lang="it-IT" sz="1000" err="1">
                <a:solidFill>
                  <a:srgbClr val="00537A"/>
                </a:solidFill>
              </a:rPr>
              <a:t>twitter.com</a:t>
            </a:r>
            <a:r>
              <a:rPr lang="it-IT" sz="1000">
                <a:solidFill>
                  <a:srgbClr val="00537A"/>
                </a:solidFill>
              </a:rPr>
              <a:t>/</a:t>
            </a:r>
            <a:r>
              <a:rPr lang="it-IT" sz="1000" err="1">
                <a:solidFill>
                  <a:srgbClr val="00537A"/>
                </a:solidFill>
              </a:rPr>
              <a:t>ET_Italia</a:t>
            </a:r>
            <a:endParaRPr lang="it-IT" sz="1000">
              <a:solidFill>
                <a:srgbClr val="00537A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1A29A0-5A52-FB65-D609-EB75133CF489}"/>
              </a:ext>
            </a:extLst>
          </p:cNvPr>
          <p:cNvSpPr txBox="1"/>
          <p:nvPr/>
        </p:nvSpPr>
        <p:spPr>
          <a:xfrm>
            <a:off x="8226122" y="1541702"/>
            <a:ext cx="2653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err="1">
                <a:solidFill>
                  <a:srgbClr val="00537A"/>
                </a:solidFill>
              </a:rPr>
              <a:t>linkedin.com</a:t>
            </a:r>
            <a:r>
              <a:rPr lang="it-IT" sz="1000">
                <a:solidFill>
                  <a:srgbClr val="00537A"/>
                </a:solidFill>
              </a:rPr>
              <a:t>/company/</a:t>
            </a:r>
            <a:r>
              <a:rPr lang="it-IT" sz="1000" err="1">
                <a:solidFill>
                  <a:srgbClr val="00537A"/>
                </a:solidFill>
              </a:rPr>
              <a:t>einstein-telescope-it</a:t>
            </a:r>
            <a:r>
              <a:rPr lang="it-IT" sz="1000">
                <a:solidFill>
                  <a:srgbClr val="00537A"/>
                </a:solidFill>
              </a:rPr>
              <a:t>/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78AB64-3225-8F1C-01C8-60689B52972F}"/>
              </a:ext>
            </a:extLst>
          </p:cNvPr>
          <p:cNvSpPr txBox="1"/>
          <p:nvPr/>
        </p:nvSpPr>
        <p:spPr>
          <a:xfrm>
            <a:off x="891394" y="1588466"/>
            <a:ext cx="2212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err="1">
                <a:solidFill>
                  <a:srgbClr val="00537A"/>
                </a:solidFill>
              </a:rPr>
              <a:t>instagram.com</a:t>
            </a:r>
            <a:r>
              <a:rPr lang="it-IT" sz="1000">
                <a:solidFill>
                  <a:srgbClr val="00537A"/>
                </a:solidFill>
              </a:rPr>
              <a:t>/</a:t>
            </a:r>
            <a:r>
              <a:rPr lang="it-IT" sz="1000" err="1">
                <a:solidFill>
                  <a:srgbClr val="00537A"/>
                </a:solidFill>
              </a:rPr>
              <a:t>einsteintelescope_it</a:t>
            </a:r>
            <a:r>
              <a:rPr lang="it-IT" sz="1000">
                <a:solidFill>
                  <a:srgbClr val="00537A"/>
                </a:solidFill>
              </a:rPr>
              <a:t>/</a:t>
            </a:r>
          </a:p>
        </p:txBody>
      </p:sp>
      <p:pic>
        <p:nvPicPr>
          <p:cNvPr id="8" name="Immagine 7" descr="Immagine che contiene Elementi grafici, Carattere, simbolo, logo&#10;&#10;Descrizione generata automaticamente">
            <a:extLst>
              <a:ext uri="{FF2B5EF4-FFF2-40B4-BE49-F238E27FC236}">
                <a16:creationId xmlns:a16="http://schemas.microsoft.com/office/drawing/2014/main" id="{C11D2348-5E8A-2EBD-E455-C8DCB19CA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510" y="1346791"/>
            <a:ext cx="753965" cy="752495"/>
          </a:xfrm>
          <a:prstGeom prst="rect">
            <a:avLst/>
          </a:prstGeom>
        </p:spPr>
      </p:pic>
      <p:pic>
        <p:nvPicPr>
          <p:cNvPr id="10" name="Immagine 9" descr="Immagine che contiene Elementi grafici, cerchio, Carattere, logo&#10;&#10;Descrizione generata automaticamente">
            <a:extLst>
              <a:ext uri="{FF2B5EF4-FFF2-40B4-BE49-F238E27FC236}">
                <a16:creationId xmlns:a16="http://schemas.microsoft.com/office/drawing/2014/main" id="{F029929D-79E5-6E0E-E4D2-0C9FAE3D4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83" y="1327998"/>
            <a:ext cx="753965" cy="752495"/>
          </a:xfrm>
          <a:prstGeom prst="rect">
            <a:avLst/>
          </a:prstGeom>
        </p:spPr>
      </p:pic>
      <p:pic>
        <p:nvPicPr>
          <p:cNvPr id="12" name="Immagine 11" descr="Immagine che contiene logo, Elementi grafici, Carattere, simbolo&#10;&#10;Descrizione generata automaticamente">
            <a:extLst>
              <a:ext uri="{FF2B5EF4-FFF2-40B4-BE49-F238E27FC236}">
                <a16:creationId xmlns:a16="http://schemas.microsoft.com/office/drawing/2014/main" id="{36EC2241-4121-02E8-5C5E-1DB8007A1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641" y="1355463"/>
            <a:ext cx="753965" cy="7524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A19045-9F3E-224D-A185-87DFA70B8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0625" y="2099285"/>
            <a:ext cx="2780918" cy="474860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251CF7A-5CEC-0540-A6EA-704949BF63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143" y="2076914"/>
            <a:ext cx="2772122" cy="1418294"/>
          </a:xfrm>
          <a:prstGeom prst="rect">
            <a:avLst/>
          </a:prstGeom>
        </p:spPr>
      </p:pic>
      <p:pic>
        <p:nvPicPr>
          <p:cNvPr id="5" name="Immagine 4" descr="Immagine che contiene testo, Viso umano, schermata, collage&#10;&#10;Descrizione generata automaticamente">
            <a:extLst>
              <a:ext uri="{FF2B5EF4-FFF2-40B4-BE49-F238E27FC236}">
                <a16:creationId xmlns:a16="http://schemas.microsoft.com/office/drawing/2014/main" id="{6B6FD696-EF44-D945-83A8-ECA7F145BF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420" y="3555365"/>
            <a:ext cx="2788920" cy="3191510"/>
          </a:xfrm>
          <a:prstGeom prst="rect">
            <a:avLst/>
          </a:prstGeom>
        </p:spPr>
      </p:pic>
      <p:sp>
        <p:nvSpPr>
          <p:cNvPr id="18" name="Google Shape;110;p3">
            <a:extLst>
              <a:ext uri="{FF2B5EF4-FFF2-40B4-BE49-F238E27FC236}">
                <a16:creationId xmlns:a16="http://schemas.microsoft.com/office/drawing/2014/main" id="{4F4BF4B8-4D66-C9CC-396A-33A6FB72DC2E}"/>
              </a:ext>
            </a:extLst>
          </p:cNvPr>
          <p:cNvSpPr txBox="1"/>
          <p:nvPr/>
        </p:nvSpPr>
        <p:spPr>
          <a:xfrm>
            <a:off x="8323280" y="115923"/>
            <a:ext cx="386872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Lato Light"/>
                <a:ea typeface="Lato"/>
                <a:cs typeface="Lato"/>
              </a:rPr>
              <a:t>Followers</a:t>
            </a:r>
            <a:endParaRPr lang="it-IT" sz="2400" b="1" dirty="0">
              <a:solidFill>
                <a:schemeClr val="bg1"/>
              </a:solidFill>
              <a:latin typeface="Lato Light"/>
              <a:ea typeface="Lato"/>
              <a:cs typeface="Lato"/>
            </a:endParaRPr>
          </a:p>
          <a:p>
            <a:r>
              <a:rPr lang="it-IT" sz="2300" b="1" dirty="0">
                <a:solidFill>
                  <a:schemeClr val="bg1"/>
                </a:solidFill>
                <a:latin typeface="Lato Light"/>
                <a:ea typeface="Lato"/>
                <a:cs typeface="Lato"/>
              </a:rPr>
              <a:t>IG: 1472 ; X: 424 ; </a:t>
            </a:r>
            <a:r>
              <a:rPr lang="it-IT" sz="2300" b="1" dirty="0" err="1">
                <a:solidFill>
                  <a:schemeClr val="bg1"/>
                </a:solidFill>
                <a:latin typeface="Lato Light"/>
                <a:ea typeface="Lato"/>
                <a:cs typeface="Lato"/>
              </a:rPr>
              <a:t>LIn</a:t>
            </a:r>
            <a:r>
              <a:rPr lang="it-IT" sz="2300" b="1" dirty="0">
                <a:solidFill>
                  <a:schemeClr val="bg1"/>
                </a:solidFill>
                <a:latin typeface="Lato Light"/>
                <a:ea typeface="Lato"/>
                <a:cs typeface="Lato"/>
              </a:rPr>
              <a:t>: 689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sz="2300" b="1" dirty="0">
              <a:solidFill>
                <a:schemeClr val="bg1"/>
              </a:solidFill>
              <a:latin typeface="Lato Light"/>
              <a:ea typeface="Lato"/>
              <a:cs typeface="Lato"/>
            </a:endParaRPr>
          </a:p>
          <a:p>
            <a:pPr algn="ctr"/>
            <a:endParaRPr lang="it-IT" sz="3000" b="1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1561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223223AF-56C4-0E7C-B003-C3D10058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6" name="Immagine 5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8BC20EF8-7842-5FA8-8EF3-E44B982C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17802A-79AF-5FA8-AC69-8B423F3DD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8" name="Immagine 7" descr="Immagine che contiene vestiti, abito, uomo, persona&#10;&#10;Descrizione generata automaticamente">
            <a:extLst>
              <a:ext uri="{FF2B5EF4-FFF2-40B4-BE49-F238E27FC236}">
                <a16:creationId xmlns:a16="http://schemas.microsoft.com/office/drawing/2014/main" id="{D721DBD6-B55F-6476-E9ED-50F95E771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090" y="266199"/>
            <a:ext cx="3724662" cy="2852067"/>
          </a:xfrm>
          <a:prstGeom prst="rect">
            <a:avLst/>
          </a:prstGeom>
          <a:ln w="12700">
            <a:solidFill>
              <a:srgbClr val="00537A"/>
            </a:solidFill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774" y="3116502"/>
            <a:ext cx="6100420" cy="3431486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133" name="Google Shape;133;p5"/>
          <p:cNvSpPr txBox="1"/>
          <p:nvPr/>
        </p:nvSpPr>
        <p:spPr>
          <a:xfrm>
            <a:off x="978061" y="1396535"/>
            <a:ext cx="54821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Berlin</a:t>
            </a:r>
            <a:r>
              <a:rPr lang="it-IT" sz="3200" b="1" i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Science Week</a:t>
            </a:r>
            <a:endParaRPr sz="3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9 novembre 2023</a:t>
            </a:r>
            <a:endParaRPr sz="3200" i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bg1"/>
                </a:solidFill>
                <a:ea typeface="Lato"/>
              </a:rPr>
              <a:t>Ambasciata d’Italia a Berlino</a:t>
            </a: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" name="Google Shape;140;p6">
            <a:extLst>
              <a:ext uri="{FF2B5EF4-FFF2-40B4-BE49-F238E27FC236}">
                <a16:creationId xmlns:a16="http://schemas.microsoft.com/office/drawing/2014/main" id="{2E41041C-89C6-A6C8-3855-8BF44C3F482B}"/>
              </a:ext>
            </a:extLst>
          </p:cNvPr>
          <p:cNvSpPr txBox="1"/>
          <p:nvPr/>
        </p:nvSpPr>
        <p:spPr>
          <a:xfrm>
            <a:off x="7213090" y="3669529"/>
            <a:ext cx="40545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eventi</a:t>
            </a:r>
          </a:p>
          <a:p>
            <a:pPr>
              <a:lnSpc>
                <a:spcPct val="80000"/>
              </a:lnSpc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INTERNAZIONALI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E19F3D-4CD7-60A6-95C4-EA1E0E207A12}"/>
              </a:ext>
            </a:extLst>
          </p:cNvPr>
          <p:cNvSpPr/>
          <p:nvPr/>
        </p:nvSpPr>
        <p:spPr>
          <a:xfrm>
            <a:off x="6878779" y="2720411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158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223223AF-56C4-0E7C-B003-C3D10058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6" name="Immagine 5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8BC20EF8-7842-5FA8-8EF3-E44B982C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17802A-79AF-5FA8-AC69-8B423F3DD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33" name="Google Shape;133;p5"/>
          <p:cNvSpPr txBox="1"/>
          <p:nvPr/>
        </p:nvSpPr>
        <p:spPr>
          <a:xfrm>
            <a:off x="978061" y="1396535"/>
            <a:ext cx="5900718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Giornata nazionale dello spazio</a:t>
            </a:r>
            <a:endParaRPr sz="30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bg1"/>
                </a:solidFill>
              </a:rPr>
              <a:t>11</a:t>
            </a:r>
            <a:r>
              <a:rPr lang="it-IT" sz="3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200">
                <a:solidFill>
                  <a:schemeClr val="bg1"/>
                </a:solidFill>
              </a:rPr>
              <a:t>d</a:t>
            </a:r>
            <a:r>
              <a:rPr lang="it-IT" sz="3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icembre 2023</a:t>
            </a:r>
            <a:endParaRPr sz="3200" i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bg1"/>
                </a:solidFill>
                <a:ea typeface="Lato"/>
              </a:rPr>
              <a:t>Ambasciata d’Italia a Bucarest</a:t>
            </a: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" name="Google Shape;140;p6">
            <a:extLst>
              <a:ext uri="{FF2B5EF4-FFF2-40B4-BE49-F238E27FC236}">
                <a16:creationId xmlns:a16="http://schemas.microsoft.com/office/drawing/2014/main" id="{2E41041C-89C6-A6C8-3855-8BF44C3F482B}"/>
              </a:ext>
            </a:extLst>
          </p:cNvPr>
          <p:cNvSpPr txBox="1"/>
          <p:nvPr/>
        </p:nvSpPr>
        <p:spPr>
          <a:xfrm>
            <a:off x="7213090" y="3669529"/>
            <a:ext cx="40545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eventi</a:t>
            </a:r>
          </a:p>
          <a:p>
            <a:pPr>
              <a:lnSpc>
                <a:spcPct val="80000"/>
              </a:lnSpc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INTERNAZIONALI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E19F3D-4CD7-60A6-95C4-EA1E0E207A12}"/>
              </a:ext>
            </a:extLst>
          </p:cNvPr>
          <p:cNvSpPr/>
          <p:nvPr/>
        </p:nvSpPr>
        <p:spPr>
          <a:xfrm>
            <a:off x="6878779" y="2720411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346E8E-918A-DC4D-B6D9-76DBCC799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242" y="3212215"/>
            <a:ext cx="6137848" cy="345254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669039F-8A01-BC49-A9D2-D84AD9F13728}"/>
              </a:ext>
            </a:extLst>
          </p:cNvPr>
          <p:cNvSpPr/>
          <p:nvPr/>
        </p:nvSpPr>
        <p:spPr>
          <a:xfrm>
            <a:off x="6868660" y="2713796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7A941C-C666-CB43-9148-91336EE71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779" y="467844"/>
            <a:ext cx="3818157" cy="254384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5DAA211-BA1D-2547-9C04-7A7EF4A66A73}"/>
              </a:ext>
            </a:extLst>
          </p:cNvPr>
          <p:cNvSpPr/>
          <p:nvPr/>
        </p:nvSpPr>
        <p:spPr>
          <a:xfrm>
            <a:off x="6863209" y="2734658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00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43E108F1-9298-1D8D-4A6D-9F78BFD9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CCF7F166-84C7-9965-62B5-6F46ABECF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DAC784-5454-9E92-A4D4-C97C6CC18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40" name="Google Shape;140;p6"/>
          <p:cNvSpPr txBox="1"/>
          <p:nvPr/>
        </p:nvSpPr>
        <p:spPr>
          <a:xfrm>
            <a:off x="1664992" y="510769"/>
            <a:ext cx="40545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eventi</a:t>
            </a:r>
          </a:p>
          <a:p>
            <a:pPr algn="r">
              <a:lnSpc>
                <a:spcPct val="80000"/>
              </a:lnSpc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NAZIONALI </a:t>
            </a: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6">
            <a:alphaModFix/>
          </a:blip>
          <a:srcRect t="-4692" b="3484"/>
          <a:stretch/>
        </p:blipFill>
        <p:spPr>
          <a:xfrm>
            <a:off x="863375" y="1528409"/>
            <a:ext cx="4856179" cy="2494722"/>
          </a:xfrm>
          <a:prstGeom prst="rect">
            <a:avLst/>
          </a:prstGeom>
          <a:solidFill>
            <a:schemeClr val="lt1"/>
          </a:solidFill>
          <a:ln w="12700">
            <a:solidFill>
              <a:srgbClr val="00537A"/>
            </a:solidFill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7">
            <a:alphaModFix/>
          </a:blip>
          <a:srcRect t="12331"/>
          <a:stretch/>
        </p:blipFill>
        <p:spPr>
          <a:xfrm>
            <a:off x="6096000" y="4144617"/>
            <a:ext cx="3601141" cy="2361634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56D8D69-914E-A2A9-012E-E9D3E0255F0F}"/>
              </a:ext>
            </a:extLst>
          </p:cNvPr>
          <p:cNvSpPr/>
          <p:nvPr/>
        </p:nvSpPr>
        <p:spPr>
          <a:xfrm>
            <a:off x="5457777" y="3636704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C9DA4E-78F6-E040-BBDD-C62AD97F6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6019" y="989978"/>
            <a:ext cx="5392270" cy="30331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FD59928-16FE-AC42-A473-54F76AB6A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6509" y="4160739"/>
            <a:ext cx="3543045" cy="234551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89681372-5290-7948-B0FE-EA95736021C2}"/>
              </a:ext>
            </a:extLst>
          </p:cNvPr>
          <p:cNvSpPr/>
          <p:nvPr/>
        </p:nvSpPr>
        <p:spPr>
          <a:xfrm>
            <a:off x="5457777" y="3641935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950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F0E0EAB1-8885-4AAE-59CF-081665F0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F46B36E-22A4-D51F-27A2-5FAF21D3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3B0AE4-8069-EAE7-6B97-EF0841A7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4053" y="1438979"/>
            <a:ext cx="4467867" cy="299096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7">
            <a:alphaModFix/>
          </a:blip>
          <a:srcRect l="-8743"/>
          <a:stretch/>
        </p:blipFill>
        <p:spPr>
          <a:xfrm>
            <a:off x="7132320" y="263512"/>
            <a:ext cx="2801972" cy="4059382"/>
          </a:xfrm>
          <a:prstGeom prst="rect">
            <a:avLst/>
          </a:prstGeom>
          <a:solidFill>
            <a:srgbClr val="F5F9FD"/>
          </a:solidFill>
          <a:ln w="12700">
            <a:solidFill>
              <a:srgbClr val="00537A"/>
            </a:solidFill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5643" y="4549587"/>
            <a:ext cx="2848298" cy="2130883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7" name="Google Shape;155;p7">
            <a:extLst>
              <a:ext uri="{FF2B5EF4-FFF2-40B4-BE49-F238E27FC236}">
                <a16:creationId xmlns:a16="http://schemas.microsoft.com/office/drawing/2014/main" id="{3E9E0416-338E-DA77-66A4-C89A58AEBF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2320" y="4549587"/>
            <a:ext cx="2289109" cy="2130883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4B9B7FC-7330-2E2A-4E13-3DD12D4B2BFE}"/>
              </a:ext>
            </a:extLst>
          </p:cNvPr>
          <p:cNvSpPr/>
          <p:nvPr/>
        </p:nvSpPr>
        <p:spPr>
          <a:xfrm>
            <a:off x="6563832" y="4020599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Google Shape;140;p6">
            <a:extLst>
              <a:ext uri="{FF2B5EF4-FFF2-40B4-BE49-F238E27FC236}">
                <a16:creationId xmlns:a16="http://schemas.microsoft.com/office/drawing/2014/main" id="{64251A73-A306-38D7-E49E-0FDFAFDC44D2}"/>
              </a:ext>
            </a:extLst>
          </p:cNvPr>
          <p:cNvSpPr txBox="1"/>
          <p:nvPr/>
        </p:nvSpPr>
        <p:spPr>
          <a:xfrm>
            <a:off x="925551" y="4553551"/>
            <a:ext cx="300399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sz="3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eventi</a:t>
            </a:r>
          </a:p>
          <a:p>
            <a:pPr algn="r">
              <a:lnSpc>
                <a:spcPct val="80000"/>
              </a:lnSpc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LOCALI </a:t>
            </a:r>
          </a:p>
          <a:p>
            <a:pPr algn="r">
              <a:lnSpc>
                <a:spcPct val="80000"/>
              </a:lnSpc>
            </a:pPr>
            <a:r>
              <a:rPr lang="it-IT" sz="400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in Sardegna </a:t>
            </a:r>
            <a:endParaRPr lang="it-IT" sz="4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5796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pic>
        <p:nvPicPr>
          <p:cNvPr id="3" name="Google Shape;103;p2">
            <a:extLst>
              <a:ext uri="{FF2B5EF4-FFF2-40B4-BE49-F238E27FC236}">
                <a16:creationId xmlns:a16="http://schemas.microsoft.com/office/drawing/2014/main" id="{B1357E43-CE81-3B6C-786E-7F88A17C9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84319"/>
            <a:ext cx="8365958" cy="470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F722CED-6F0E-1296-6845-A8A908021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A73B86-3BAD-FCF7-234F-46169BD9C8DA}"/>
              </a:ext>
            </a:extLst>
          </p:cNvPr>
          <p:cNvSpPr txBox="1"/>
          <p:nvPr/>
        </p:nvSpPr>
        <p:spPr>
          <a:xfrm>
            <a:off x="8523730" y="1384319"/>
            <a:ext cx="33597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6 giugno 2023</a:t>
            </a:r>
          </a:p>
          <a:p>
            <a:pPr algn="ctr">
              <a:buClr>
                <a:schemeClr val="bg1"/>
              </a:buClr>
            </a:pPr>
            <a:r>
              <a:rPr lang="it-IT" sz="2400" b="1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Punto di partenza ufficiale per la comunicazione della candidatura italiana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rgbClr val="00537A"/>
              </a:buClr>
              <a:buFont typeface="Wingdings" pitchFamily="2" charset="2"/>
              <a:buChar char="§"/>
            </a:pPr>
            <a:endParaRPr lang="it-IT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8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B902128-234C-7B01-0F22-04764C7F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9" name="Immagine 8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FD126700-ED3F-B212-1515-F1FB79EF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199C7E-9855-5145-1E29-4116F30BE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4" name="Google Shape;175;p9">
            <a:extLst>
              <a:ext uri="{FF2B5EF4-FFF2-40B4-BE49-F238E27FC236}">
                <a16:creationId xmlns:a16="http://schemas.microsoft.com/office/drawing/2014/main" id="{63485DC9-132B-F383-1A03-6671485A4C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2830"/>
          <a:stretch/>
        </p:blipFill>
        <p:spPr>
          <a:xfrm>
            <a:off x="5736995" y="4140228"/>
            <a:ext cx="4054380" cy="234918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940C7E-AECD-DEC2-6EA9-CB29C4134C88}"/>
              </a:ext>
            </a:extLst>
          </p:cNvPr>
          <p:cNvSpPr txBox="1"/>
          <p:nvPr/>
        </p:nvSpPr>
        <p:spPr>
          <a:xfrm>
            <a:off x="5590367" y="1681194"/>
            <a:ext cx="52998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eventi e attività</a:t>
            </a:r>
          </a:p>
          <a:p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NELL’AREA DELLA MINIERA </a:t>
            </a:r>
          </a:p>
          <a:p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 SOS ENATTOS</a:t>
            </a:r>
            <a:endParaRPr lang="it-IT" sz="3000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</p:txBody>
      </p:sp>
      <p:pic>
        <p:nvPicPr>
          <p:cNvPr id="7" name="Google Shape;176;p9">
            <a:extLst>
              <a:ext uri="{FF2B5EF4-FFF2-40B4-BE49-F238E27FC236}">
                <a16:creationId xmlns:a16="http://schemas.microsoft.com/office/drawing/2014/main" id="{10F75BD2-F8B5-848F-1220-A99682A1B1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4030" r="11795" b="26837"/>
          <a:stretch/>
        </p:blipFill>
        <p:spPr>
          <a:xfrm>
            <a:off x="2670252" y="4056177"/>
            <a:ext cx="2773486" cy="2054019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4B9B7FC-7330-2E2A-4E13-3DD12D4B2BFE}"/>
              </a:ext>
            </a:extLst>
          </p:cNvPr>
          <p:cNvSpPr/>
          <p:nvPr/>
        </p:nvSpPr>
        <p:spPr>
          <a:xfrm>
            <a:off x="5140367" y="3396564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DA90201-40DB-944C-ADD7-862289BE8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252" y="1409373"/>
            <a:ext cx="2920115" cy="243719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C6A3156-512F-4E49-AA60-F81B55EC160A}"/>
              </a:ext>
            </a:extLst>
          </p:cNvPr>
          <p:cNvSpPr/>
          <p:nvPr/>
        </p:nvSpPr>
        <p:spPr>
          <a:xfrm>
            <a:off x="5154759" y="3403380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70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911FCDFC-6011-F439-FC28-1BF27B5E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50"/>
            <a:ext cx="12197884" cy="7039389"/>
          </a:xfrm>
          <a:prstGeom prst="rect">
            <a:avLst/>
          </a:prstGeom>
          <a:solidFill>
            <a:srgbClr val="00213E"/>
          </a:solidFill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41D81C2-FC82-4692-E94C-F4505E63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16A0B0-932D-CC1E-5038-B4346B925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t="36601"/>
          <a:stretch/>
        </p:blipFill>
        <p:spPr>
          <a:xfrm>
            <a:off x="670216" y="3429000"/>
            <a:ext cx="4752213" cy="3055884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8">
            <a:alphaModFix/>
          </a:blip>
          <a:srcRect t="32235"/>
          <a:stretch/>
        </p:blipFill>
        <p:spPr>
          <a:xfrm>
            <a:off x="5653138" y="412137"/>
            <a:ext cx="5692196" cy="3055885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937609-1F89-01EF-CDAD-30B1C3C905E7}"/>
              </a:ext>
            </a:extLst>
          </p:cNvPr>
          <p:cNvSpPr txBox="1"/>
          <p:nvPr/>
        </p:nvSpPr>
        <p:spPr>
          <a:xfrm>
            <a:off x="670216" y="1941630"/>
            <a:ext cx="313900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eventi</a:t>
            </a:r>
          </a:p>
          <a:p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CON LE SCUOLE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CD64E89-A066-5D37-8194-ABA742A1E269}"/>
              </a:ext>
            </a:extLst>
          </p:cNvPr>
          <p:cNvSpPr/>
          <p:nvPr/>
        </p:nvSpPr>
        <p:spPr>
          <a:xfrm>
            <a:off x="5087784" y="2838747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AE3CC4B1-287D-5E48-0824-9F2A7C28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588"/>
            <a:ext cx="12197884" cy="6996527"/>
          </a:xfrm>
          <a:prstGeom prst="rect">
            <a:avLst/>
          </a:prstGeom>
          <a:solidFill>
            <a:srgbClr val="00213E"/>
          </a:solidFill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DF0042F3-0945-B56F-1AA1-3039427F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0436F4-CEBF-C0F8-5C93-90C442AE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92" name="Google Shape;192;p11"/>
          <p:cNvSpPr txBox="1"/>
          <p:nvPr/>
        </p:nvSpPr>
        <p:spPr>
          <a:xfrm>
            <a:off x="5199512" y="142624"/>
            <a:ext cx="637351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ET SUI MEDIA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Numero di citazioni nel 2023: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Carta stampata e web: 756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Radio/TV: 272 </a:t>
            </a:r>
          </a:p>
        </p:txBody>
      </p:sp>
      <p:pic>
        <p:nvPicPr>
          <p:cNvPr id="194" name="Google Shape;19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1586" y="2402136"/>
            <a:ext cx="3191934" cy="4147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1639" y="2402135"/>
            <a:ext cx="3439111" cy="4147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E2A4C9E-43EA-B74C-9218-594FB5344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14" y="1358159"/>
            <a:ext cx="4845298" cy="2567069"/>
          </a:xfrm>
          <a:prstGeom prst="rect">
            <a:avLst/>
          </a:prstGeom>
        </p:spPr>
      </p:pic>
      <p:pic>
        <p:nvPicPr>
          <p:cNvPr id="13" name="Google Shape;195;p11">
            <a:extLst>
              <a:ext uri="{FF2B5EF4-FFF2-40B4-BE49-F238E27FC236}">
                <a16:creationId xmlns:a16="http://schemas.microsoft.com/office/drawing/2014/main" id="{EA927474-DD52-794C-867B-64D3B95874C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41" y="2910155"/>
            <a:ext cx="3991492" cy="38480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913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6D58E1E6-60F2-6C48-02A8-FE14E7FC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3" name="Immagine 2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148BFA1-F1A9-3386-6B01-596369CC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235B9F-6CCD-9678-C4EB-3645DF83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5AEAB6A-405E-9515-B8AD-2BACE8D9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006592"/>
            <a:ext cx="548635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>
                <a:solidFill>
                  <a:schemeClr val="bg1"/>
                </a:solidFill>
                <a:latin typeface="Lato" panose="020F0502020204030203" pitchFamily="34" charset="77"/>
              </a:rPr>
              <a:t>C</a:t>
            </a: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ollaborazione inter-ministeriale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>
                <a:solidFill>
                  <a:schemeClr val="bg1"/>
                </a:solidFill>
                <a:latin typeface="Lato" panose="020F0502020204030203" pitchFamily="34" charset="77"/>
              </a:rPr>
              <a:t>per la comunicazione di ET</a:t>
            </a: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INFN, MUR, MAECI, Regione Sardegna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400" b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Prossimo obiettivo</a:t>
            </a: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400">
                <a:solidFill>
                  <a:schemeClr val="bg1"/>
                </a:solidFill>
                <a:latin typeface="Lato"/>
              </a:rPr>
              <a:t>c</a:t>
            </a: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/>
              </a:rPr>
              <a:t>reare una comunicazione coordinata con tutti gli enti italiani coinvolti nel progetto ET, a partire da INAF</a:t>
            </a:r>
            <a:r>
              <a:rPr lang="it-IT" altLang="it-IT" sz="2400">
                <a:solidFill>
                  <a:schemeClr val="bg1"/>
                </a:solidFill>
                <a:latin typeface="Lato"/>
              </a:rPr>
              <a:t>,</a:t>
            </a:r>
            <a:r>
              <a:rPr kumimoji="0" lang="it-IT" altLang="it-IT" sz="24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ato"/>
              </a:rPr>
              <a:t> INGV</a:t>
            </a:r>
            <a:r>
              <a:rPr lang="it-IT" altLang="it-IT" sz="2400">
                <a:solidFill>
                  <a:schemeClr val="bg1"/>
                </a:solidFill>
                <a:latin typeface="Lato"/>
              </a:rPr>
              <a:t> e dalle Università di Cagliari e Sassari</a:t>
            </a:r>
            <a:endParaRPr lang="it-IT" altLang="it-IT" sz="24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D29B64-7A92-3CC5-F183-BC825C04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9881"/>
            <a:ext cx="4650677" cy="6218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5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6D58E1E6-60F2-6C48-02A8-FE14E7FC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3" name="Immagine 2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148BFA1-F1A9-3386-6B01-596369CC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235B9F-6CCD-9678-C4EB-3645DF83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5AEAB6A-405E-9515-B8AD-2BACE8D9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6" y="2551252"/>
            <a:ext cx="1089850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it-IT" altLang="it-IT" sz="2800" dirty="0">
              <a:solidFill>
                <a:schemeClr val="bg1"/>
              </a:solidFill>
              <a:latin typeface="Lato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Progetto ET-PP, WP 10: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Comunicazione coordinata di Einstein </a:t>
            </a:r>
            <a:r>
              <a:rPr lang="it-IT" altLang="it-IT" sz="2800" dirty="0" err="1">
                <a:solidFill>
                  <a:schemeClr val="bg1"/>
                </a:solidFill>
                <a:latin typeface="Lato"/>
              </a:rPr>
              <a:t>Telescope</a:t>
            </a: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 a livello internazionale (parallela alle comunicazioni delle due candidature):</a:t>
            </a:r>
            <a:endParaRPr lang="it-IT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 definizione in corso di </a:t>
            </a:r>
            <a:r>
              <a:rPr lang="it-IT" altLang="it-IT" sz="2800" dirty="0" err="1">
                <a:solidFill>
                  <a:schemeClr val="bg1"/>
                </a:solidFill>
                <a:latin typeface="Lato"/>
              </a:rPr>
              <a:t>visual</a:t>
            </a: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Lato"/>
              </a:rPr>
              <a:t>identity</a:t>
            </a: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, nuovo logo, </a:t>
            </a:r>
            <a:endParaRPr lang="it-IT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chemeClr val="bg1"/>
                </a:solidFill>
                <a:latin typeface="Lato"/>
              </a:rPr>
              <a:t>sito web, social   </a:t>
            </a:r>
            <a:endParaRPr lang="it-IT" sz="2800" dirty="0">
              <a:solidFill>
                <a:schemeClr val="bg1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</p:txBody>
      </p:sp>
      <p:pic>
        <p:nvPicPr>
          <p:cNvPr id="5" name="Immagine 4" descr="Immagine che contiene testo, Carattere, grafica, Elementi grafici&#10;&#10;Descrizione generata automaticamente">
            <a:extLst>
              <a:ext uri="{FF2B5EF4-FFF2-40B4-BE49-F238E27FC236}">
                <a16:creationId xmlns:a16="http://schemas.microsoft.com/office/drawing/2014/main" id="{0D8F75EC-5C3C-0701-61CB-7036B150F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115" y="1290881"/>
            <a:ext cx="4073771" cy="12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0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AE3CC4B1-287D-5E48-0824-9F2A7C28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588"/>
            <a:ext cx="12197884" cy="6996527"/>
          </a:xfrm>
          <a:prstGeom prst="rect">
            <a:avLst/>
          </a:prstGeom>
          <a:solidFill>
            <a:srgbClr val="00213E"/>
          </a:solidFill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DF0042F3-0945-B56F-1AA1-3039427F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0436F4-CEBF-C0F8-5C93-90C442AE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92" name="Google Shape;192;p11"/>
          <p:cNvSpPr txBox="1"/>
          <p:nvPr/>
        </p:nvSpPr>
        <p:spPr>
          <a:xfrm>
            <a:off x="2909243" y="320893"/>
            <a:ext cx="63735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ABBIAMO BISOGNO DI VOI!</a:t>
            </a:r>
          </a:p>
        </p:txBody>
      </p:sp>
      <p:sp>
        <p:nvSpPr>
          <p:cNvPr id="8" name="Google Shape;192;p11">
            <a:extLst>
              <a:ext uri="{FF2B5EF4-FFF2-40B4-BE49-F238E27FC236}">
                <a16:creationId xmlns:a16="http://schemas.microsoft.com/office/drawing/2014/main" id="{91F21E03-561A-674B-AB44-58727E5C752C}"/>
              </a:ext>
            </a:extLst>
          </p:cNvPr>
          <p:cNvSpPr txBox="1"/>
          <p:nvPr/>
        </p:nvSpPr>
        <p:spPr>
          <a:xfrm>
            <a:off x="1013011" y="2551857"/>
            <a:ext cx="1016597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Per segnalare lavori scientifici, eventi, storie o idee interessanti, scriveteci!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matteo.serra@ca.infn.it</a:t>
            </a:r>
            <a:endParaRPr lang="it-IT" sz="36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23786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7884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394" y="5805688"/>
            <a:ext cx="1587500" cy="952500"/>
          </a:xfrm>
          <a:prstGeom prst="rect">
            <a:avLst/>
          </a:prstGeom>
        </p:spPr>
      </p:pic>
      <p:pic>
        <p:nvPicPr>
          <p:cNvPr id="2" name="Immagine 1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8A17B68-2F3E-9F05-1EFC-DF8E1883C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898" y="1921648"/>
            <a:ext cx="6840084" cy="34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5BD50F7-2122-A9F6-E111-01CF9BBB2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18" name="Immagine 17" descr="Immagine che contiene interno, persona, vestiti, Tecnico&#10;&#10;Descrizione generata automaticamente">
            <a:extLst>
              <a:ext uri="{FF2B5EF4-FFF2-40B4-BE49-F238E27FC236}">
                <a16:creationId xmlns:a16="http://schemas.microsoft.com/office/drawing/2014/main" id="{9D210CCC-6DEB-5028-7713-5C3E92B3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6" r="20305"/>
          <a:stretch/>
        </p:blipFill>
        <p:spPr>
          <a:xfrm>
            <a:off x="8799879" y="9939"/>
            <a:ext cx="3682601" cy="3106586"/>
          </a:xfrm>
          <a:custGeom>
            <a:avLst/>
            <a:gdLst/>
            <a:ahLst/>
            <a:cxnLst/>
            <a:rect l="l" t="t" r="r" b="b"/>
            <a:pathLst>
              <a:path w="3296556" h="2780924">
                <a:moveTo>
                  <a:pt x="452902" y="0"/>
                </a:moveTo>
                <a:lnTo>
                  <a:pt x="2843654" y="0"/>
                </a:lnTo>
                <a:lnTo>
                  <a:pt x="2920169" y="84188"/>
                </a:lnTo>
                <a:cubicBezTo>
                  <a:pt x="3155306" y="369108"/>
                  <a:pt x="3296556" y="734382"/>
                  <a:pt x="3296556" y="1132646"/>
                </a:cubicBezTo>
                <a:cubicBezTo>
                  <a:pt x="3296556" y="2042964"/>
                  <a:pt x="2558596" y="2780924"/>
                  <a:pt x="1648278" y="2780924"/>
                </a:cubicBezTo>
                <a:cubicBezTo>
                  <a:pt x="737960" y="2780924"/>
                  <a:pt x="0" y="2042964"/>
                  <a:pt x="0" y="1132646"/>
                </a:cubicBezTo>
                <a:cubicBezTo>
                  <a:pt x="0" y="734382"/>
                  <a:pt x="141250" y="369108"/>
                  <a:pt x="376387" y="84188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20" name="Immagine 19" descr="Immagine che contiene ingegneria, acciaio, interno, metallo&#10;&#10;Descrizione generata automaticamente">
            <a:extLst>
              <a:ext uri="{FF2B5EF4-FFF2-40B4-BE49-F238E27FC236}">
                <a16:creationId xmlns:a16="http://schemas.microsoft.com/office/drawing/2014/main" id="{E6A53D73-7A08-A33B-F8F8-207DEDE0C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7" b="-7"/>
          <a:stretch/>
        </p:blipFill>
        <p:spPr>
          <a:xfrm>
            <a:off x="7496627" y="-765274"/>
            <a:ext cx="1806173" cy="1806173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3" name="Immagine 2" descr="Immagine che contiene cerchio, interno&#10;&#10;Descrizione generata automaticamente">
            <a:extLst>
              <a:ext uri="{FF2B5EF4-FFF2-40B4-BE49-F238E27FC236}">
                <a16:creationId xmlns:a16="http://schemas.microsoft.com/office/drawing/2014/main" id="{11792E5C-0EB9-C733-8960-38DB82ABF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1" r="14562" b="4"/>
          <a:stretch/>
        </p:blipFill>
        <p:spPr>
          <a:xfrm>
            <a:off x="9874733" y="4082511"/>
            <a:ext cx="2965878" cy="2785428"/>
          </a:xfrm>
          <a:custGeom>
            <a:avLst/>
            <a:gdLst/>
            <a:ahLst/>
            <a:cxnLst/>
            <a:rect l="l" t="t" r="r" b="b"/>
            <a:pathLst>
              <a:path w="2965878" h="2785428">
                <a:moveTo>
                  <a:pt x="1482939" y="0"/>
                </a:moveTo>
                <a:cubicBezTo>
                  <a:pt x="2301943" y="0"/>
                  <a:pt x="2965878" y="663935"/>
                  <a:pt x="2965878" y="1482939"/>
                </a:cubicBezTo>
                <a:cubicBezTo>
                  <a:pt x="2965878" y="1994817"/>
                  <a:pt x="2706529" y="2446120"/>
                  <a:pt x="2312064" y="2712615"/>
                </a:cubicBezTo>
                <a:lnTo>
                  <a:pt x="2192211" y="2785428"/>
                </a:lnTo>
                <a:lnTo>
                  <a:pt x="773668" y="2785428"/>
                </a:lnTo>
                <a:lnTo>
                  <a:pt x="653814" y="2712615"/>
                </a:lnTo>
                <a:cubicBezTo>
                  <a:pt x="259350" y="2446120"/>
                  <a:pt x="0" y="1994817"/>
                  <a:pt x="0" y="1482939"/>
                </a:cubicBezTo>
                <a:cubicBezTo>
                  <a:pt x="0" y="663935"/>
                  <a:pt x="663935" y="0"/>
                  <a:pt x="1482939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2" name="Immagine 1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E763E52-0C3C-5D8C-AB2E-56B0D36CB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A0C99CF-B86C-DE88-72FD-1D8EC4FA90AA}"/>
              </a:ext>
            </a:extLst>
          </p:cNvPr>
          <p:cNvSpPr txBox="1"/>
          <p:nvPr/>
        </p:nvSpPr>
        <p:spPr>
          <a:xfrm>
            <a:off x="679905" y="1185430"/>
            <a:ext cx="6643133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3000">
                <a:solidFill>
                  <a:schemeClr val="bg1"/>
                </a:solidFill>
                <a:latin typeface="Lato" panose="020F0502020204030203" pitchFamily="34" charset="77"/>
              </a:rPr>
              <a:t>Attività di comunicazione e</a:t>
            </a:r>
          </a:p>
          <a:p>
            <a:pPr lvl="0" algn="ctr"/>
            <a:r>
              <a:rPr lang="it-IT" sz="3000">
                <a:solidFill>
                  <a:schemeClr val="bg1"/>
                </a:solidFill>
                <a:latin typeface="Lato" panose="020F0502020204030203" pitchFamily="34" charset="77"/>
              </a:rPr>
              <a:t>divulgazione avviate già nel periodo precedente, soprattutto in occasione di eventi specifici</a:t>
            </a:r>
          </a:p>
          <a:p>
            <a:pPr lvl="0" algn="ctr"/>
            <a:endParaRPr lang="it-IT" sz="30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93FCBCC3-06B4-087B-2837-D0A5B8CAD7F7}"/>
              </a:ext>
            </a:extLst>
          </p:cNvPr>
          <p:cNvSpPr txBox="1"/>
          <p:nvPr/>
        </p:nvSpPr>
        <p:spPr>
          <a:xfrm>
            <a:off x="5294968" y="4082511"/>
            <a:ext cx="14266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16.02.23</a:t>
            </a:r>
            <a:endParaRPr lang="it-IT" sz="2400">
              <a:solidFill>
                <a:schemeClr val="bg1"/>
              </a:solidFill>
              <a:effectLst/>
            </a:endParaRPr>
          </a:p>
        </p:txBody>
      </p:sp>
      <p:pic>
        <p:nvPicPr>
          <p:cNvPr id="12" name="Immagine 11" descr="Immagine che contiene interno, vestiti, Sala conferenze, presentazione&#10;&#10;Descrizione generata automaticamente">
            <a:extLst>
              <a:ext uri="{FF2B5EF4-FFF2-40B4-BE49-F238E27FC236}">
                <a16:creationId xmlns:a16="http://schemas.microsoft.com/office/drawing/2014/main" id="{5BCD41AE-CCD5-5F19-FB39-731ABB893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05" y="3332930"/>
            <a:ext cx="4567247" cy="3082892"/>
          </a:xfrm>
          <a:prstGeom prst="rect">
            <a:avLst/>
          </a:prstGeom>
          <a:ln w="12700">
            <a:solidFill>
              <a:srgbClr val="00537A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890AC9-9532-C037-550E-649DD8AF094C}"/>
              </a:ext>
            </a:extLst>
          </p:cNvPr>
          <p:cNvSpPr txBox="1"/>
          <p:nvPr/>
        </p:nvSpPr>
        <p:spPr>
          <a:xfrm>
            <a:off x="5247152" y="3293660"/>
            <a:ext cx="3517338" cy="584775"/>
          </a:xfrm>
          <a:prstGeom prst="rect">
            <a:avLst/>
          </a:prstGeom>
          <a:solidFill>
            <a:srgbClr val="00537A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32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ETIC Industry Day</a:t>
            </a:r>
            <a:endParaRPr lang="it-IT" sz="32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666290-9C8B-138C-E58E-A6D5A7CD4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9AE9166-3955-08F2-1898-81F854F3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9D1AFC-11B8-7270-FC32-9400E8BE4496}"/>
              </a:ext>
            </a:extLst>
          </p:cNvPr>
          <p:cNvSpPr txBox="1"/>
          <p:nvPr/>
        </p:nvSpPr>
        <p:spPr>
          <a:xfrm>
            <a:off x="1486124" y="1829310"/>
            <a:ext cx="3359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20 marzo 2023</a:t>
            </a:r>
            <a:endParaRPr lang="it-IT" sz="320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F722CED-6F0E-1296-6845-A8A90802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4" name="Google Shape;164;p8">
            <a:extLst>
              <a:ext uri="{FF2B5EF4-FFF2-40B4-BE49-F238E27FC236}">
                <a16:creationId xmlns:a16="http://schemas.microsoft.com/office/drawing/2014/main" id="{59E9A299-1FCD-ABF6-96B5-E5DD38D15F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852"/>
          <a:stretch/>
        </p:blipFill>
        <p:spPr>
          <a:xfrm>
            <a:off x="-5885" y="3525521"/>
            <a:ext cx="6266759" cy="331169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6" name="Google Shape;165;p8" descr="EINSTEIN TELESCOPE: IL MINISTRO ANNA MARIA BERNINI IN VISITA AL SITO DI SOS  ENATTOS">
            <a:extLst>
              <a:ext uri="{FF2B5EF4-FFF2-40B4-BE49-F238E27FC236}">
                <a16:creationId xmlns:a16="http://schemas.microsoft.com/office/drawing/2014/main" id="{738778DE-3CF7-D365-CAFD-6CC450B7F20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 contrast="11000"/>
                    </a14:imgEffect>
                  </a14:imgLayer>
                </a14:imgProps>
              </a:ext>
            </a:extLst>
          </a:blip>
          <a:srcRect l="3508"/>
          <a:stretch/>
        </p:blipFill>
        <p:spPr>
          <a:xfrm>
            <a:off x="6331947" y="3799"/>
            <a:ext cx="5931126" cy="3596641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E47193-B9F2-3013-505F-3A3C3BD19BFA}"/>
              </a:ext>
            </a:extLst>
          </p:cNvPr>
          <p:cNvSpPr txBox="1"/>
          <p:nvPr/>
        </p:nvSpPr>
        <p:spPr>
          <a:xfrm>
            <a:off x="6442225" y="4930981"/>
            <a:ext cx="5729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</a:rPr>
              <a:t>Visita a </a:t>
            </a:r>
            <a:r>
              <a:rPr lang="it-IT" sz="3000" b="1" err="1">
                <a:solidFill>
                  <a:schemeClr val="bg1"/>
                </a:solidFill>
                <a:latin typeface="Lato Light" panose="020F0302020204030203" pitchFamily="34" charset="77"/>
              </a:rPr>
              <a:t>Sos</a:t>
            </a:r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</a:rPr>
              <a:t> </a:t>
            </a:r>
            <a:r>
              <a:rPr lang="it-IT" sz="3000" b="1" err="1">
                <a:solidFill>
                  <a:schemeClr val="bg1"/>
                </a:solidFill>
                <a:latin typeface="Lato Light" panose="020F0302020204030203" pitchFamily="34" charset="77"/>
              </a:rPr>
              <a:t>Enattos</a:t>
            </a:r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</a:rPr>
              <a:t> del Ministro  </a:t>
            </a:r>
          </a:p>
          <a:p>
            <a:pPr algn="ctr"/>
            <a:r>
              <a:rPr lang="it-IT" sz="3000" b="1">
                <a:solidFill>
                  <a:schemeClr val="bg1"/>
                </a:solidFill>
                <a:latin typeface="Lato Light" panose="020F0302020204030203" pitchFamily="34" charset="77"/>
              </a:rPr>
              <a:t>Anna Maria Bernini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697D97A-6AA4-4173-C4F8-23B63F9737EA}"/>
              </a:ext>
            </a:extLst>
          </p:cNvPr>
          <p:cNvSpPr/>
          <p:nvPr/>
        </p:nvSpPr>
        <p:spPr>
          <a:xfrm>
            <a:off x="5930913" y="3165521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33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CBDB6947-66CC-C0E3-C04F-ED7B78E5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DE733A28-D0D0-3897-CC91-29C83A37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87BDE6-C1C0-68E0-882C-4E4CBB238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3" name="Google Shape;140;p6">
            <a:extLst>
              <a:ext uri="{FF2B5EF4-FFF2-40B4-BE49-F238E27FC236}">
                <a16:creationId xmlns:a16="http://schemas.microsoft.com/office/drawing/2014/main" id="{35FD7FA3-6190-DC5E-8889-E849A2499B0D}"/>
              </a:ext>
            </a:extLst>
          </p:cNvPr>
          <p:cNvSpPr txBox="1"/>
          <p:nvPr/>
        </p:nvSpPr>
        <p:spPr>
          <a:xfrm>
            <a:off x="1338146" y="1721542"/>
            <a:ext cx="44979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000" b="1" i="0" u="none" strike="noStrike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XIII ET SYMPOSIUM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000" u="none" strike="noStrike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Tavola rotonda - Cagliari - 09.05.23  </a:t>
            </a:r>
            <a:endParaRPr lang="it-IT" sz="2000">
              <a:solidFill>
                <a:schemeClr val="bg1"/>
              </a:solidFill>
              <a:effectLst/>
              <a:latin typeface="Lato Light" panose="020F03020202040302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E101C7-C830-8BA7-847A-4765D724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2666" r="13592" b="-1"/>
          <a:stretch/>
        </p:blipFill>
        <p:spPr bwMode="auto">
          <a:xfrm>
            <a:off x="8228476" y="-87354"/>
            <a:ext cx="4078768" cy="3091709"/>
          </a:xfrm>
          <a:prstGeom prst="rect">
            <a:avLst/>
          </a:prstGeom>
          <a:noFill/>
          <a:ln w="12700">
            <a:solidFill>
              <a:srgbClr val="0053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9495751-041E-CDBE-1BF2-9B2684B8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7"/>
          <a:stretch/>
        </p:blipFill>
        <p:spPr bwMode="auto">
          <a:xfrm>
            <a:off x="-13316" y="3004354"/>
            <a:ext cx="8241792" cy="3853645"/>
          </a:xfrm>
          <a:prstGeom prst="rect">
            <a:avLst/>
          </a:prstGeom>
          <a:noFill/>
          <a:ln w="12700">
            <a:solidFill>
              <a:srgbClr val="0053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DAAF5D8-318C-9476-8F76-96D4744B3DAD}"/>
              </a:ext>
            </a:extLst>
          </p:cNvPr>
          <p:cNvSpPr/>
          <p:nvPr/>
        </p:nvSpPr>
        <p:spPr>
          <a:xfrm>
            <a:off x="7778476" y="2529000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34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6DA05504-FC0C-CAE5-67C9-E63A4DCF6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FFD6CEA-9D31-6787-24AA-3BFDE0EC3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91" y="3681175"/>
            <a:ext cx="5040000" cy="25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DC1803-960B-7637-4633-FD083B23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6" name="Immagine 5" descr="Immagine che contiene testo, schermata, Carattere, nero&#10;&#10;Descrizione generata automaticamente">
            <a:extLst>
              <a:ext uri="{FF2B5EF4-FFF2-40B4-BE49-F238E27FC236}">
                <a16:creationId xmlns:a16="http://schemas.microsoft.com/office/drawing/2014/main" id="{FD5EDC9E-4062-22ED-6A77-122FA0311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39"/>
            <a:ext cx="12186746" cy="3180740"/>
          </a:xfrm>
          <a:prstGeom prst="rect">
            <a:avLst/>
          </a:prstGeom>
        </p:spPr>
      </p:pic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B8C9D5F2-0C0C-18D8-58E5-D25E6523C0FB}"/>
              </a:ext>
            </a:extLst>
          </p:cNvPr>
          <p:cNvSpPr txBox="1"/>
          <p:nvPr/>
        </p:nvSpPr>
        <p:spPr>
          <a:xfrm>
            <a:off x="310725" y="3987088"/>
            <a:ext cx="295192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Scelta finale condivisa con il MUR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E3393F4-29FD-3520-973C-2F5218EE6CE3}"/>
              </a:ext>
            </a:extLst>
          </p:cNvPr>
          <p:cNvSpPr txBox="1"/>
          <p:nvPr/>
        </p:nvSpPr>
        <p:spPr>
          <a:xfrm>
            <a:off x="1343891" y="409088"/>
            <a:ext cx="89925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Logo ET </a:t>
            </a:r>
            <a:r>
              <a:rPr lang="it-IT" sz="3000" b="1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Italy</a:t>
            </a:r>
            <a:r>
              <a:rPr lang="it-IT" sz="3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– Evoluzione dello studio preliminare</a:t>
            </a:r>
            <a:endParaRPr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0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schermata, Software multimediale, software&#10;&#10;Descrizione generata automaticamente">
            <a:extLst>
              <a:ext uri="{FF2B5EF4-FFF2-40B4-BE49-F238E27FC236}">
                <a16:creationId xmlns:a16="http://schemas.microsoft.com/office/drawing/2014/main" id="{4BB9F95F-3F8A-C8B6-8712-F251353D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802" y="1133061"/>
            <a:ext cx="7173348" cy="5724938"/>
          </a:xfrm>
          <a:prstGeom prst="rect">
            <a:avLst/>
          </a:prstGeom>
        </p:spPr>
      </p:pic>
      <p:pic>
        <p:nvPicPr>
          <p:cNvPr id="5" name="Immagine 4" descr="Immagine che contiene testo, Brochure, Pubblicazione, libro&#10;&#10;Descrizione generata automaticamente">
            <a:extLst>
              <a:ext uri="{FF2B5EF4-FFF2-40B4-BE49-F238E27FC236}">
                <a16:creationId xmlns:a16="http://schemas.microsoft.com/office/drawing/2014/main" id="{DA699852-1399-D622-063F-892C8CA1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3"/>
          <a:stretch/>
        </p:blipFill>
        <p:spPr>
          <a:xfrm>
            <a:off x="279106" y="3786808"/>
            <a:ext cx="5247861" cy="3071191"/>
          </a:xfrm>
          <a:prstGeom prst="rect">
            <a:avLst/>
          </a:prstGeom>
        </p:spPr>
      </p:pic>
      <p:sp>
        <p:nvSpPr>
          <p:cNvPr id="102" name="Google Shape;102;p2"/>
          <p:cNvSpPr txBox="1"/>
          <p:nvPr/>
        </p:nvSpPr>
        <p:spPr>
          <a:xfrm>
            <a:off x="8739591" y="382634"/>
            <a:ext cx="38358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14B70"/>
                </a:solidFill>
                <a:latin typeface="Lato"/>
                <a:ea typeface="Lato"/>
                <a:cs typeface="Lato"/>
                <a:sym typeface="Lato"/>
              </a:rPr>
              <a:t>Visual </a:t>
            </a:r>
            <a:r>
              <a:rPr lang="it-IT" sz="2800" b="1" err="1">
                <a:solidFill>
                  <a:srgbClr val="014B70"/>
                </a:solidFill>
                <a:latin typeface="Lato"/>
                <a:ea typeface="Lato"/>
                <a:cs typeface="Lato"/>
                <a:sym typeface="Lato"/>
              </a:rPr>
              <a:t>identity</a:t>
            </a:r>
            <a:endParaRPr lang="it-IT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6A18A-FFC5-25F2-1283-BC48F227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6" y="293182"/>
            <a:ext cx="4021317" cy="19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mappa, World, schermata&#10;&#10;Descrizione generata automaticamente">
            <a:extLst>
              <a:ext uri="{FF2B5EF4-FFF2-40B4-BE49-F238E27FC236}">
                <a16:creationId xmlns:a16="http://schemas.microsoft.com/office/drawing/2014/main" id="{AD934B30-6F3E-F7A6-6964-3A3E48831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567" y="2408840"/>
            <a:ext cx="2800016" cy="1636932"/>
          </a:xfrm>
          <a:prstGeom prst="rect">
            <a:avLst/>
          </a:prstGeom>
        </p:spPr>
      </p:pic>
      <p:pic>
        <p:nvPicPr>
          <p:cNvPr id="2" name="Google Shape;101;p2">
            <a:extLst>
              <a:ext uri="{FF2B5EF4-FFF2-40B4-BE49-F238E27FC236}">
                <a16:creationId xmlns:a16="http://schemas.microsoft.com/office/drawing/2014/main" id="{5B570D5C-F533-8E93-9FFD-DF507F3FE5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13418" y="6082176"/>
            <a:ext cx="1108800" cy="66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26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10" name="Google Shape;110;p3"/>
          <p:cNvSpPr txBox="1"/>
          <p:nvPr/>
        </p:nvSpPr>
        <p:spPr>
          <a:xfrm>
            <a:off x="3506785" y="82379"/>
            <a:ext cx="4751798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SITO WEB </a:t>
            </a:r>
            <a:endParaRPr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107" y="1699823"/>
            <a:ext cx="3739753" cy="2362240"/>
          </a:xfrm>
          <a:prstGeom prst="rect">
            <a:avLst/>
          </a:prstGeom>
          <a:noFill/>
          <a:ln w="12700">
            <a:solidFill>
              <a:srgbClr val="00213E"/>
            </a:solidFill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3783" y="4180345"/>
            <a:ext cx="3844800" cy="2412000"/>
          </a:xfrm>
          <a:prstGeom prst="rect">
            <a:avLst/>
          </a:prstGeom>
          <a:noFill/>
          <a:ln w="12700">
            <a:solidFill>
              <a:srgbClr val="00213E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8754F9-1A97-230C-5B03-5B405EB39658}"/>
              </a:ext>
            </a:extLst>
          </p:cNvPr>
          <p:cNvSpPr txBox="1"/>
          <p:nvPr/>
        </p:nvSpPr>
        <p:spPr>
          <a:xfrm>
            <a:off x="2566660" y="2440132"/>
            <a:ext cx="1335622" cy="307777"/>
          </a:xfrm>
          <a:prstGeom prst="rect">
            <a:avLst/>
          </a:prstGeom>
          <a:solidFill>
            <a:srgbClr val="00213E"/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Video ET-</a:t>
            </a:r>
            <a:r>
              <a:rPr lang="it-IT" b="1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Italy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20DBB9-E878-A1D2-AB0A-0EBB18A6F35D}"/>
              </a:ext>
            </a:extLst>
          </p:cNvPr>
          <p:cNvSpPr txBox="1"/>
          <p:nvPr/>
        </p:nvSpPr>
        <p:spPr>
          <a:xfrm>
            <a:off x="4413783" y="5291212"/>
            <a:ext cx="1116011" cy="307777"/>
          </a:xfrm>
          <a:prstGeom prst="rect">
            <a:avLst/>
          </a:prstGeom>
          <a:solidFill>
            <a:srgbClr val="00213E"/>
          </a:solidFill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Sos</a:t>
            </a:r>
            <a:r>
              <a:rPr lang="it-IT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b="1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Enattos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1033FB-9239-AB45-88E5-04504D027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685" y="4180345"/>
            <a:ext cx="3742175" cy="252951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F1B2B6-7790-A24A-A217-CAA93C758036}"/>
              </a:ext>
            </a:extLst>
          </p:cNvPr>
          <p:cNvSpPr txBox="1"/>
          <p:nvPr/>
        </p:nvSpPr>
        <p:spPr>
          <a:xfrm>
            <a:off x="2218086" y="4838845"/>
            <a:ext cx="1831290" cy="307777"/>
          </a:xfrm>
          <a:prstGeom prst="rect">
            <a:avLst/>
          </a:prstGeom>
          <a:solidFill>
            <a:srgbClr val="00213E"/>
          </a:solidFill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News, eventi, storie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958D56C-3150-A14B-A833-37141EE2E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7793" y="1499355"/>
            <a:ext cx="5212181" cy="251154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801FC7-0486-444E-869F-9330E3A8DC9C}"/>
              </a:ext>
            </a:extLst>
          </p:cNvPr>
          <p:cNvSpPr txBox="1"/>
          <p:nvPr/>
        </p:nvSpPr>
        <p:spPr>
          <a:xfrm>
            <a:off x="6763371" y="2591434"/>
            <a:ext cx="784189" cy="307777"/>
          </a:xfrm>
          <a:prstGeom prst="rect">
            <a:avLst/>
          </a:prstGeom>
          <a:solidFill>
            <a:srgbClr val="00213E"/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Scienza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25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F35EEB-443B-C747-BEDD-396C32427544}"/>
              </a:ext>
            </a:extLst>
          </p:cNvPr>
          <p:cNvSpPr txBox="1"/>
          <p:nvPr/>
        </p:nvSpPr>
        <p:spPr>
          <a:xfrm>
            <a:off x="7973786" y="138294"/>
            <a:ext cx="40054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68308D-5BEA-F449-ABE6-E560D50C1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490" y="78059"/>
            <a:ext cx="3140958" cy="19742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81BAB30-6AFA-1A45-B6A2-EA82A8AF0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421" y="2494419"/>
            <a:ext cx="6072704" cy="36464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878EEC4-4FEB-AA41-BA6E-FB316A6B6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187" y="2052278"/>
            <a:ext cx="4005489" cy="38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5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348</Words>
  <Application>Microsoft Macintosh PowerPoint</Application>
  <PresentationFormat>Widescreen</PresentationFormat>
  <Paragraphs>81</Paragraphs>
  <Slides>26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Lato</vt:lpstr>
      <vt:lpstr>Calibri</vt:lpstr>
      <vt:lpstr>Arial</vt:lpstr>
      <vt:lpstr>Wingdings</vt:lpstr>
      <vt:lpstr>Lato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Microsoft Office User</cp:lastModifiedBy>
  <cp:revision>10</cp:revision>
  <cp:lastPrinted>2023-11-14T21:22:43Z</cp:lastPrinted>
  <dcterms:created xsi:type="dcterms:W3CDTF">2023-11-02T09:31:39Z</dcterms:created>
  <dcterms:modified xsi:type="dcterms:W3CDTF">2024-02-24T08:24:09Z</dcterms:modified>
</cp:coreProperties>
</file>