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218" r:id="rId6"/>
    <p:sldId id="2161" r:id="rId7"/>
    <p:sldId id="2217" r:id="rId8"/>
    <p:sldId id="262" r:id="rId9"/>
    <p:sldId id="2231" r:id="rId10"/>
    <p:sldId id="2236" r:id="rId11"/>
    <p:sldId id="257" r:id="rId12"/>
    <p:sldId id="263" r:id="rId13"/>
    <p:sldId id="260" r:id="rId14"/>
    <p:sldId id="258" r:id="rId15"/>
    <p:sldId id="2230" r:id="rId16"/>
    <p:sldId id="2229" r:id="rId17"/>
    <p:sldId id="274" r:id="rId18"/>
    <p:sldId id="275" r:id="rId19"/>
    <p:sldId id="284" r:id="rId20"/>
    <p:sldId id="276" r:id="rId21"/>
    <p:sldId id="2234" r:id="rId22"/>
    <p:sldId id="2233" r:id="rId23"/>
    <p:sldId id="2235" r:id="rId24"/>
    <p:sldId id="2232" r:id="rId25"/>
    <p:sldId id="2237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E48"/>
    <a:srgbClr val="2B6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2" autoAdjust="0"/>
    <p:restoredTop sz="94660" autoAdjust="0"/>
  </p:normalViewPr>
  <p:slideViewPr>
    <p:cSldViewPr snapToGrid="0">
      <p:cViewPr varScale="1">
        <p:scale>
          <a:sx n="152" d="100"/>
          <a:sy n="152" d="100"/>
        </p:scale>
        <p:origin x="54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5CA1-A208-E268-6520-04150B1AF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C001F-D03F-BCC6-2123-6627DAC12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1297B-A7D2-5189-28D0-63E8C501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E1858-F971-CFC2-C121-223C61D0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67F8B-8BFF-A4B6-E8E2-E34512E5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ET Scienza e Tecnologia in Italia - Assisi 20/02/2024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3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41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jpeg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516" y="1718112"/>
            <a:ext cx="4633644" cy="827881"/>
          </a:xfrm>
        </p:spPr>
        <p:txBody>
          <a:bodyPr>
            <a:normAutofit/>
          </a:bodyPr>
          <a:lstStyle/>
          <a:p>
            <a:r>
              <a:rPr lang="en-GB" dirty="0"/>
              <a:t>ARC-ETCRYO</a:t>
            </a:r>
            <a:endParaRPr lang="it-IT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31" y="2985784"/>
            <a:ext cx="3795445" cy="1655762"/>
          </a:xfrm>
        </p:spPr>
        <p:txBody>
          <a:bodyPr/>
          <a:lstStyle/>
          <a:p>
            <a:endParaRPr lang="en-GB" dirty="0"/>
          </a:p>
          <a:p>
            <a:r>
              <a:rPr lang="en-GB" sz="1800" dirty="0"/>
              <a:t>E. Majorana</a:t>
            </a:r>
          </a:p>
          <a:p>
            <a:r>
              <a:rPr lang="en-GB" sz="1800" dirty="0"/>
              <a:t>on behalf of the ETIC group</a:t>
            </a:r>
          </a:p>
          <a:p>
            <a:r>
              <a:rPr lang="en-GB" sz="1800" dirty="0"/>
              <a:t>at INFN and Dep of Physics</a:t>
            </a:r>
            <a:endParaRPr lang="it-IT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t-IT" dirty="0"/>
              <a:t>21 febbraio 2023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F70C24-AAE5-CC81-AE95-54CEA873FA85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IT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A1B132-6C06-B297-0D95-2D8761E9F853}"/>
              </a:ext>
            </a:extLst>
          </p:cNvPr>
          <p:cNvGrpSpPr/>
          <p:nvPr/>
        </p:nvGrpSpPr>
        <p:grpSpPr>
          <a:xfrm>
            <a:off x="9809921" y="202376"/>
            <a:ext cx="1868557" cy="711150"/>
            <a:chOff x="9809921" y="202376"/>
            <a:chExt cx="1868557" cy="7111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F372F4-593C-963C-49F1-88E40AC02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8465" y="202376"/>
              <a:ext cx="1261717" cy="71115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3844EF-C0FF-5F81-26B3-0DC419F3ED1B}"/>
                </a:ext>
              </a:extLst>
            </p:cNvPr>
            <p:cNvSpPr/>
            <p:nvPr/>
          </p:nvSpPr>
          <p:spPr>
            <a:xfrm>
              <a:off x="9809921" y="202376"/>
              <a:ext cx="1868557" cy="711150"/>
            </a:xfrm>
            <a:prstGeom prst="rect">
              <a:avLst/>
            </a:prstGeom>
            <a:noFill/>
            <a:ln w="38100">
              <a:solidFill>
                <a:srgbClr val="2B64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CasellaDiTesto 2">
            <a:extLst>
              <a:ext uri="{FF2B5EF4-FFF2-40B4-BE49-F238E27FC236}">
                <a16:creationId xmlns:a16="http://schemas.microsoft.com/office/drawing/2014/main" id="{2D530074-248C-91C7-489A-EFD4F7125B9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8FF0C-87CE-24F1-44F9-71C619641883}"/>
              </a:ext>
            </a:extLst>
          </p:cNvPr>
          <p:cNvSpPr txBox="1"/>
          <p:nvPr/>
        </p:nvSpPr>
        <p:spPr>
          <a:xfrm>
            <a:off x="659331" y="2545993"/>
            <a:ext cx="6227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TITILLIUM WEBSEMIBOLD" pitchFamily="2" charset="77"/>
              </a:rPr>
              <a:t>INFN </a:t>
            </a:r>
            <a:r>
              <a:rPr lang="en-GB" sz="1800" b="1" dirty="0" err="1">
                <a:latin typeface="TITILLIUM WEBSEMIBOLD" pitchFamily="2" charset="77"/>
              </a:rPr>
              <a:t>Sezione</a:t>
            </a:r>
            <a:r>
              <a:rPr lang="en-GB" sz="1800" b="1" dirty="0">
                <a:latin typeface="TITILLIUM WEBSEMIBOLD" pitchFamily="2" charset="77"/>
              </a:rPr>
              <a:t> di Roma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TITILLIUM WEBSEMIBOLD" pitchFamily="2" charset="77"/>
              </a:rPr>
              <a:t>Sapienza </a:t>
            </a:r>
            <a:r>
              <a:rPr lang="en-GB" sz="1800" b="1" dirty="0" err="1">
                <a:latin typeface="TITILLIUM WEBSEMIBOLD" pitchFamily="2" charset="77"/>
              </a:rPr>
              <a:t>Univ</a:t>
            </a:r>
            <a:r>
              <a:rPr lang="en-GB" sz="1800" b="1" dirty="0">
                <a:latin typeface="TITILLIUM WEBSEMIBOLD" pitchFamily="2" charset="77"/>
              </a:rPr>
              <a:t>- Dip di </a:t>
            </a:r>
            <a:r>
              <a:rPr lang="en-GB" sz="1800" b="1" dirty="0" err="1">
                <a:latin typeface="TITILLIUM WEBSEMIBOLD" pitchFamily="2" charset="77"/>
              </a:rPr>
              <a:t>Fisica</a:t>
            </a:r>
            <a:endParaRPr lang="en-US" b="1" dirty="0">
              <a:latin typeface="TITILLIUM WEBSEMIBOLD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A83EA-6CAE-0642-F138-C1799726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42025"/>
            <a:ext cx="4459357" cy="365125"/>
          </a:xfrm>
        </p:spPr>
        <p:txBody>
          <a:bodyPr/>
          <a:lstStyle/>
          <a:p>
            <a:r>
              <a:rPr lang="it-IT" dirty="0"/>
              <a:t>ET Scienza e Tecnologia in Italia - Assisi 20/02/2024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EA14BF-7301-9F10-6C5F-013D8BA5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07" y="2215502"/>
            <a:ext cx="2702560" cy="3276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7F1A6-E323-4A21-2F5A-41B9A49CF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841" y="2863945"/>
            <a:ext cx="2588131" cy="2997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9A2F8-1EA4-96A0-3648-5FE3798BE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441" y="3073397"/>
            <a:ext cx="3510681" cy="243797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5501AA9-6B83-F606-02EE-8749AE40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blu, schermata, Blu elettrico, Policromia&#10;&#10;Descrizione generata automaticamente">
            <a:extLst>
              <a:ext uri="{FF2B5EF4-FFF2-40B4-BE49-F238E27FC236}">
                <a16:creationId xmlns:a16="http://schemas.microsoft.com/office/drawing/2014/main" id="{9F1C6A24-3DB9-D2B6-FB7B-32CB50209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37833"/>
          <a:stretch/>
        </p:blipFill>
        <p:spPr>
          <a:xfrm>
            <a:off x="475621" y="1752948"/>
            <a:ext cx="3500747" cy="42939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9B5EDD-C235-FB11-4211-951D825473DF}"/>
              </a:ext>
            </a:extLst>
          </p:cNvPr>
          <p:cNvSpPr txBox="1"/>
          <p:nvPr/>
        </p:nvSpPr>
        <p:spPr>
          <a:xfrm>
            <a:off x="5824444" y="1257455"/>
            <a:ext cx="15736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Pulling Pin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BFD0BAF-D233-AB8C-67F0-ED018D97AF9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611290" y="500387"/>
            <a:ext cx="68028" cy="7570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BC4D03-C42D-34E4-750F-6A911EAC1A02}"/>
              </a:ext>
            </a:extLst>
          </p:cNvPr>
          <p:cNvSpPr txBox="1"/>
          <p:nvPr/>
        </p:nvSpPr>
        <p:spPr>
          <a:xfrm>
            <a:off x="1258886" y="1947826"/>
            <a:ext cx="73392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OTS</a:t>
            </a:r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F9C446-5196-7518-F3A6-4DBF6924D073}"/>
              </a:ext>
            </a:extLst>
          </p:cNvPr>
          <p:cNvSpPr txBox="1"/>
          <p:nvPr/>
        </p:nvSpPr>
        <p:spPr>
          <a:xfrm>
            <a:off x="2743697" y="1862085"/>
            <a:ext cx="64439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ITS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5A25322-EF92-AA13-943B-8559452C9E79}"/>
                  </a:ext>
                </a:extLst>
              </p:cNvPr>
              <p:cNvSpPr txBox="1"/>
              <p:nvPr/>
            </p:nvSpPr>
            <p:spPr>
              <a:xfrm>
                <a:off x="5638065" y="2043615"/>
                <a:ext cx="629676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To shield external radiation (300K) from the </a:t>
                </a:r>
              </a:p>
              <a:p>
                <a:r>
                  <a:rPr lang="en-US" dirty="0"/>
                  <a:t>Vacuum chamber inner wall, thermal insulation is needed.</a:t>
                </a:r>
              </a:p>
              <a:p>
                <a:endParaRPr lang="en-US" dirty="0"/>
              </a:p>
              <a:p>
                <a:r>
                  <a:rPr lang="en-US" dirty="0"/>
                  <a:t>Insulation vacuum is not isolated from the inner chamber. To avoid use of MLI, outgassing pollution are critical, a Rigid </a:t>
                </a:r>
                <a:r>
                  <a:rPr lang="en-US" dirty="0" err="1"/>
                  <a:t>MultiLayer</a:t>
                </a:r>
                <a:r>
                  <a:rPr lang="en-US" dirty="0"/>
                  <a:t> Insulation is been studied for the OTS: </a:t>
                </a:r>
                <a:r>
                  <a:rPr lang="en-US" i="1" dirty="0"/>
                  <a:t>multiple low emissivity aluminum foils </a:t>
                </a:r>
                <a:r>
                  <a:rPr lang="en-US" dirty="0"/>
                  <a:t>supported by </a:t>
                </a:r>
                <a:r>
                  <a:rPr lang="en-US" i="1" dirty="0">
                    <a:solidFill>
                      <a:srgbClr val="FF5050"/>
                    </a:solidFill>
                  </a:rPr>
                  <a:t>insulating rods </a:t>
                </a:r>
                <a:r>
                  <a:rPr lang="en-US" dirty="0"/>
                  <a:t>at </a:t>
                </a:r>
                <a:r>
                  <a:rPr lang="en-US" dirty="0">
                    <a:highlight>
                      <a:srgbClr val="FFFF00"/>
                    </a:highlight>
                  </a:rPr>
                  <a:t>each corner</a:t>
                </a:r>
                <a:r>
                  <a:rPr lang="en-US" dirty="0"/>
                  <a:t> of the OTS. Distance between each foil is </a:t>
                </a:r>
              </a:p>
              <a:p>
                <a:r>
                  <a:rPr lang="en-US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02124"/>
                        </a:solidFill>
                        <a:effectLst/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4mm, 15 </a:t>
                </a:r>
                <a:r>
                  <a:rPr lang="en-US" dirty="0">
                    <a:solidFill>
                      <a:srgbClr val="202124"/>
                    </a:solidFill>
                    <a:latin typeface="Google Sans"/>
                  </a:rPr>
                  <a:t>RML</a:t>
                </a:r>
                <a:r>
                  <a:rPr lang="en-US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 are needed</a:t>
                </a:r>
                <a:r>
                  <a:rPr lang="en-US" dirty="0">
                    <a:solidFill>
                      <a:srgbClr val="202124"/>
                    </a:solidFill>
                    <a:latin typeface="Google Sans"/>
                  </a:rPr>
                  <a:t>.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insulating rods (PEEK) are fixed to the OTS (and onto each other) by means of bolts.</a:t>
                </a:r>
              </a:p>
              <a:p>
                <a:endParaRPr lang="en-US" dirty="0"/>
              </a:p>
              <a:p>
                <a:r>
                  <a:rPr lang="en-US" b="1" dirty="0"/>
                  <a:t>Prototype for mechanical testing and thermal testing is needed to assess the feasibility </a:t>
                </a:r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5A25322-EF92-AA13-943B-8559452C9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065" y="2043615"/>
                <a:ext cx="6296760" cy="4247317"/>
              </a:xfrm>
              <a:prstGeom prst="rect">
                <a:avLst/>
              </a:prstGeom>
              <a:blipFill>
                <a:blip r:embed="rId4"/>
                <a:stretch>
                  <a:fillRect l="-1008" t="-595" b="-119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o 19">
            <a:extLst>
              <a:ext uri="{FF2B5EF4-FFF2-40B4-BE49-F238E27FC236}">
                <a16:creationId xmlns:a16="http://schemas.microsoft.com/office/drawing/2014/main" id="{4FF5F705-FB2F-AA60-C460-764FB9F424C9}"/>
              </a:ext>
            </a:extLst>
          </p:cNvPr>
          <p:cNvGrpSpPr/>
          <p:nvPr/>
        </p:nvGrpSpPr>
        <p:grpSpPr>
          <a:xfrm>
            <a:off x="3974684" y="1002780"/>
            <a:ext cx="1279602" cy="5774988"/>
            <a:chOff x="3974231" y="1127244"/>
            <a:chExt cx="1279602" cy="577498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0EA40B7-321A-BB85-3124-50749AD65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5" t="4393" r="57026" b="51343"/>
            <a:stretch/>
          </p:blipFill>
          <p:spPr>
            <a:xfrm>
              <a:off x="3974231" y="1159139"/>
              <a:ext cx="1279602" cy="5743093"/>
            </a:xfrm>
            <a:prstGeom prst="rect">
              <a:avLst/>
            </a:prstGeom>
          </p:spPr>
        </p:pic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A345A9A8-11B7-08D3-C97D-C538CDECE1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0066" y="1408161"/>
              <a:ext cx="486209" cy="453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B98A1FF1-EF86-E0E6-9403-F8C4CA8061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38492" y="1127244"/>
              <a:ext cx="353390" cy="33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EBB7E74-DAF2-B7BA-267B-445F71F6AD72}"/>
              </a:ext>
            </a:extLst>
          </p:cNvPr>
          <p:cNvSpPr txBox="1"/>
          <p:nvPr/>
        </p:nvSpPr>
        <p:spPr>
          <a:xfrm rot="19733122">
            <a:off x="3874959" y="93846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12 mm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CE360B3-18BB-FCD9-42AA-55531BECB941}"/>
              </a:ext>
            </a:extLst>
          </p:cNvPr>
          <p:cNvCxnSpPr>
            <a:cxnSpLocks/>
          </p:cNvCxnSpPr>
          <p:nvPr/>
        </p:nvCxnSpPr>
        <p:spPr>
          <a:xfrm flipH="1">
            <a:off x="4971302" y="1635123"/>
            <a:ext cx="868670" cy="51486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1395215-5646-E811-AD7E-B98EB2AE4C2B}"/>
              </a:ext>
            </a:extLst>
          </p:cNvPr>
          <p:cNvCxnSpPr>
            <a:cxnSpLocks/>
          </p:cNvCxnSpPr>
          <p:nvPr/>
        </p:nvCxnSpPr>
        <p:spPr>
          <a:xfrm flipV="1">
            <a:off x="1822214" y="2210054"/>
            <a:ext cx="2651621" cy="137664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30F3713-9D63-5A02-2EAA-70CEECE308E3}"/>
              </a:ext>
            </a:extLst>
          </p:cNvPr>
          <p:cNvCxnSpPr>
            <a:cxnSpLocks/>
          </p:cNvCxnSpPr>
          <p:nvPr/>
        </p:nvCxnSpPr>
        <p:spPr>
          <a:xfrm>
            <a:off x="1712096" y="5209554"/>
            <a:ext cx="2943794" cy="7214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2">
            <a:extLst>
              <a:ext uri="{FF2B5EF4-FFF2-40B4-BE49-F238E27FC236}">
                <a16:creationId xmlns:a16="http://schemas.microsoft.com/office/drawing/2014/main" id="{D05F40DD-3680-A665-9F28-3572939E01B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B122A8D7-9D79-F014-2605-804149E9E35F}"/>
              </a:ext>
            </a:extLst>
          </p:cNvPr>
          <p:cNvSpPr txBox="1">
            <a:spLocks/>
          </p:cNvSpPr>
          <p:nvPr/>
        </p:nvSpPr>
        <p:spPr>
          <a:xfrm>
            <a:off x="-86239" y="1136115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2800" dirty="0"/>
              <a:t>RML – </a:t>
            </a:r>
            <a:r>
              <a:rPr lang="it-IT" sz="2800" dirty="0" err="1"/>
              <a:t>Rigid</a:t>
            </a:r>
            <a:r>
              <a:rPr lang="it-IT" sz="2800" dirty="0"/>
              <a:t> Multi Layer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A679620-693A-6F41-D99E-CE829D24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EB4F8A0-C81F-B00A-BBE7-BFCD9371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10</a:t>
            </a:fld>
            <a:endParaRPr lang="it-IT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2501FC4C-4731-249B-C47B-4C526E867B0C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056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C0FC7063-E9AA-42EB-38C2-9A86E758E7B6}"/>
              </a:ext>
            </a:extLst>
          </p:cNvPr>
          <p:cNvGrpSpPr/>
          <p:nvPr/>
        </p:nvGrpSpPr>
        <p:grpSpPr>
          <a:xfrm>
            <a:off x="379549" y="1586974"/>
            <a:ext cx="5099342" cy="4581329"/>
            <a:chOff x="466531" y="1688841"/>
            <a:chExt cx="5099342" cy="4581329"/>
          </a:xfrm>
        </p:grpSpPr>
        <p:pic>
          <p:nvPicPr>
            <p:cNvPr id="5" name="Immagine 4" descr="Immagine che contiene musica, cerchio&#10;&#10;Descrizione generata automaticamente">
              <a:extLst>
                <a:ext uri="{FF2B5EF4-FFF2-40B4-BE49-F238E27FC236}">
                  <a16:creationId xmlns:a16="http://schemas.microsoft.com/office/drawing/2014/main" id="{74B5EEB5-4880-820E-7299-7BFEB382F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32" y="1866122"/>
              <a:ext cx="4606641" cy="4226767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5D5637BC-6D59-8CB7-9401-7B726ED979F7}"/>
                </a:ext>
              </a:extLst>
            </p:cNvPr>
            <p:cNvSpPr/>
            <p:nvPr/>
          </p:nvSpPr>
          <p:spPr>
            <a:xfrm>
              <a:off x="1502229" y="2239347"/>
              <a:ext cx="3480317" cy="34803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C7AD4CA3-F17F-08F3-3F3F-AA9199DCCF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531" y="3979505"/>
              <a:ext cx="2603240" cy="22860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757F7EEC-0A73-11DF-386E-234BA054E6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188" y="1688841"/>
              <a:ext cx="1446245" cy="2164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678F9337-ECE7-6BF5-E1FA-EAF62F905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531" y="4034323"/>
              <a:ext cx="2603240" cy="24026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8F7DD3EA-9D28-653C-34D8-E39BD15102AA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90" y="4154454"/>
              <a:ext cx="1467320" cy="211571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58E0AC4-A205-207E-6DB1-C70DE2035F84}"/>
              </a:ext>
            </a:extLst>
          </p:cNvPr>
          <p:cNvSpPr txBox="1"/>
          <p:nvPr/>
        </p:nvSpPr>
        <p:spPr>
          <a:xfrm>
            <a:off x="5478891" y="2771192"/>
            <a:ext cx="64692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windows are designed with respect with the overall position of the payload in the cryostat. They are strongly determined by the arrangement feasibility in the within the available room.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sets of optical windows are needed: one for the marionette, one for the mirror.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4F15B281-08D2-B411-1C4C-7E7D5F6D96B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02D6D2D-E0DC-5DCD-25A3-8A7ABDF61ABA}"/>
              </a:ext>
            </a:extLst>
          </p:cNvPr>
          <p:cNvSpPr txBox="1">
            <a:spLocks/>
          </p:cNvSpPr>
          <p:nvPr/>
        </p:nvSpPr>
        <p:spPr>
          <a:xfrm>
            <a:off x="-86240" y="1136115"/>
            <a:ext cx="12034353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2800" dirty="0" err="1"/>
              <a:t>OpLev</a:t>
            </a:r>
            <a:r>
              <a:rPr lang="en-US" sz="2800" dirty="0"/>
              <a:t> readout for payload mechanical transfer function measurements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15F4E7-7ED2-5F44-63B8-E45D368D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25D4E8-3D7A-C3D0-87A7-243319B7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11</a:t>
            </a:fld>
            <a:endParaRPr lang="it-IT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65CEA07-974B-4692-C640-CDEA70CA67DD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99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3C6C-836A-C25B-E166-8F21E6EB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3" y="1288002"/>
            <a:ext cx="12380843" cy="780114"/>
          </a:xfrm>
        </p:spPr>
        <p:txBody>
          <a:bodyPr>
            <a:normAutofit/>
          </a:bodyPr>
          <a:lstStyle/>
          <a:p>
            <a:r>
              <a:rPr lang="en-IT" dirty="0"/>
              <a:t>Cryogenic Payload prototype, under development (commitment by firm started)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6F89A-AE18-ABFD-0B7C-521D569D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62" y="1762224"/>
            <a:ext cx="2743201" cy="4355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29053-178B-7029-0A43-12DF8A90B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658" y="4149204"/>
            <a:ext cx="2925566" cy="2330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8C3E6-F6C6-D2CE-E8B4-543B36C14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441" y="1970132"/>
            <a:ext cx="3779374" cy="3164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90FEB1-05D9-046D-A609-9FE9619FC426}"/>
              </a:ext>
            </a:extLst>
          </p:cNvPr>
          <p:cNvSpPr txBox="1"/>
          <p:nvPr/>
        </p:nvSpPr>
        <p:spPr>
          <a:xfrm>
            <a:off x="3884544" y="1840880"/>
            <a:ext cx="41661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Height</a:t>
            </a:r>
            <a:r>
              <a:rPr lang="it-IT" dirty="0"/>
              <a:t>: 1900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Payload max </a:t>
            </a:r>
            <a:r>
              <a:rPr lang="it-IT" dirty="0" err="1"/>
              <a:t>diam</a:t>
            </a:r>
            <a:r>
              <a:rPr lang="it-IT" dirty="0"/>
              <a:t>: 1000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Mass : 490 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Marionette: 120kg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Actuation</a:t>
            </a:r>
            <a:r>
              <a:rPr lang="it-IT" dirty="0"/>
              <a:t> </a:t>
            </a:r>
            <a:r>
              <a:rPr lang="it-IT" dirty="0" err="1"/>
              <a:t>cage</a:t>
            </a:r>
            <a:r>
              <a:rPr lang="it-IT" dirty="0"/>
              <a:t>: 134kg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Mirror (dummy)+ Al</a:t>
            </a:r>
            <a:r>
              <a:rPr lang="it-IT" baseline="-25000" dirty="0"/>
              <a:t>2</a:t>
            </a:r>
            <a:r>
              <a:rPr lang="it-IT" dirty="0"/>
              <a:t>O</a:t>
            </a:r>
            <a:r>
              <a:rPr lang="it-IT" baseline="-25000" dirty="0"/>
              <a:t>3</a:t>
            </a:r>
            <a:r>
              <a:rPr lang="it-IT" dirty="0"/>
              <a:t> </a:t>
            </a:r>
            <a:r>
              <a:rPr lang="it-IT" dirty="0" err="1"/>
              <a:t>suspension</a:t>
            </a:r>
            <a:r>
              <a:rPr lang="it-IT" dirty="0"/>
              <a:t> parts: 132kg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Platform: 104 kg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196EFFF-E5DD-9227-E6D5-BB0163AA9A2B}"/>
              </a:ext>
            </a:extLst>
          </p:cNvPr>
          <p:cNvSpPr/>
          <p:nvPr/>
        </p:nvSpPr>
        <p:spPr>
          <a:xfrm rot="19474430">
            <a:off x="8390493" y="4608040"/>
            <a:ext cx="2074230" cy="268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EC5036-C5E8-65B0-4F67-1BE0EF2DE59D}"/>
              </a:ext>
            </a:extLst>
          </p:cNvPr>
          <p:cNvSpPr/>
          <p:nvPr/>
        </p:nvSpPr>
        <p:spPr>
          <a:xfrm>
            <a:off x="10098157" y="3940004"/>
            <a:ext cx="327991" cy="48290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C8D94-026F-E5B0-0BD7-7873648255A3}"/>
              </a:ext>
            </a:extLst>
          </p:cNvPr>
          <p:cNvSpPr txBox="1"/>
          <p:nvPr/>
        </p:nvSpPr>
        <p:spPr>
          <a:xfrm>
            <a:off x="7845667" y="5167653"/>
            <a:ext cx="42730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Pure Al core </a:t>
            </a:r>
            <a:r>
              <a:rPr lang="it-IT" dirty="0" err="1"/>
              <a:t>into</a:t>
            </a:r>
            <a:r>
              <a:rPr lang="it-IT" dirty="0"/>
              <a:t> the assembly </a:t>
            </a:r>
            <a:r>
              <a:rPr lang="it-IT" dirty="0" err="1"/>
              <a:t>structure</a:t>
            </a:r>
            <a:r>
              <a:rPr lang="it-IT" dirty="0"/>
              <a:t>  (concept)</a:t>
            </a:r>
            <a:endParaRPr lang="en-IT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7E5717-EDFE-1ED2-4497-60611C961B38}"/>
              </a:ext>
            </a:extLst>
          </p:cNvPr>
          <p:cNvCxnSpPr/>
          <p:nvPr/>
        </p:nvCxnSpPr>
        <p:spPr>
          <a:xfrm>
            <a:off x="3399183" y="1873715"/>
            <a:ext cx="0" cy="41195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5030FF-2359-AD6F-4039-BAC01E7B64F9}"/>
              </a:ext>
            </a:extLst>
          </p:cNvPr>
          <p:cNvSpPr txBox="1"/>
          <p:nvPr/>
        </p:nvSpPr>
        <p:spPr>
          <a:xfrm rot="16200000">
            <a:off x="2830766" y="3847363"/>
            <a:ext cx="9619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1900 mm</a:t>
            </a:r>
            <a:endParaRPr lang="en-IT" sz="1400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84E583E1-0CAC-1D54-4F10-87EDAC8A0AF9}"/>
              </a:ext>
            </a:extLst>
          </p:cNvPr>
          <p:cNvSpPr/>
          <p:nvPr/>
        </p:nvSpPr>
        <p:spPr>
          <a:xfrm rot="11710318" flipV="1">
            <a:off x="5688953" y="5823514"/>
            <a:ext cx="1921217" cy="897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1D79CEA-E061-5591-19C8-582DA4ABBA55}"/>
              </a:ext>
            </a:extLst>
          </p:cNvPr>
          <p:cNvSpPr/>
          <p:nvPr/>
        </p:nvSpPr>
        <p:spPr>
          <a:xfrm rot="12788215" flipV="1">
            <a:off x="5018103" y="5329102"/>
            <a:ext cx="2808141" cy="6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9579C02-7467-3FFE-057B-8454F9224E46}"/>
              </a:ext>
            </a:extLst>
          </p:cNvPr>
          <p:cNvSpPr/>
          <p:nvPr/>
        </p:nvSpPr>
        <p:spPr>
          <a:xfrm rot="10800000" flipV="1">
            <a:off x="5715062" y="6107251"/>
            <a:ext cx="1921217" cy="776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291327-90A1-F0E3-1FEF-5CEDA589E864}"/>
              </a:ext>
            </a:extLst>
          </p:cNvPr>
          <p:cNvSpPr txBox="1"/>
          <p:nvPr/>
        </p:nvSpPr>
        <p:spPr>
          <a:xfrm>
            <a:off x="7480194" y="5861764"/>
            <a:ext cx="447075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Al</a:t>
            </a:r>
            <a:r>
              <a:rPr lang="it-IT" baseline="-25000" dirty="0"/>
              <a:t>2</a:t>
            </a:r>
            <a:r>
              <a:rPr lang="it-IT" dirty="0"/>
              <a:t>O</a:t>
            </a:r>
            <a:r>
              <a:rPr lang="it-IT" baseline="-25000" dirty="0"/>
              <a:t>3</a:t>
            </a:r>
            <a:r>
              <a:rPr lang="it-IT" dirty="0"/>
              <a:t>, high </a:t>
            </a:r>
            <a:r>
              <a:rPr lang="it-IT" dirty="0" err="1"/>
              <a:t>Tconductivity</a:t>
            </a:r>
            <a:r>
              <a:rPr lang="it-IT" dirty="0"/>
              <a:t>, high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, high </a:t>
            </a:r>
            <a:r>
              <a:rPr lang="it-IT" dirty="0" err="1"/>
              <a:t>strength</a:t>
            </a:r>
            <a:endParaRPr lang="en-IT" dirty="0"/>
          </a:p>
        </p:txBody>
      </p:sp>
      <p:sp>
        <p:nvSpPr>
          <p:cNvPr id="22" name="CasellaDiTesto 2">
            <a:extLst>
              <a:ext uri="{FF2B5EF4-FFF2-40B4-BE49-F238E27FC236}">
                <a16:creationId xmlns:a16="http://schemas.microsoft.com/office/drawing/2014/main" id="{06C9CCB1-5178-3318-569D-F568528D7D4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06F12-5266-293A-09C7-FC67AD78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79B3174-2FEB-320D-6711-CCED905D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</a:t>
            </a:fld>
            <a:endParaRPr lang="it-IT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C34317AB-87B9-6A53-12BB-9282D8E575C3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403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B18E-16A7-C85A-F34C-D634A25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" y="1148823"/>
            <a:ext cx="10515600" cy="780114"/>
          </a:xfrm>
        </p:spPr>
        <p:txBody>
          <a:bodyPr/>
          <a:lstStyle/>
          <a:p>
            <a:r>
              <a:rPr lang="en-IT" dirty="0"/>
              <a:t>Transient thermal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6B4A9-8D07-813E-7EB3-F38EFD3D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96" y="1538880"/>
            <a:ext cx="9248208" cy="4748562"/>
          </a:xfrm>
          <a:prstGeom prst="rect">
            <a:avLst/>
          </a:prstGeom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B4BDEAC1-2086-8341-1EC2-4EDCAC43328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8081E6-E262-87A6-270F-F9490BE22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B29F17-68FE-8800-95DF-3A42EF11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13</a:t>
            </a:fld>
            <a:endParaRPr lang="it-IT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BAEAE8-E3FE-6B41-3665-8F10BDF66AD8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68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36E463-2070-7F22-893E-3CB0BEE42BD2}"/>
              </a:ext>
            </a:extLst>
          </p:cNvPr>
          <p:cNvSpPr txBox="1"/>
          <p:nvPr/>
        </p:nvSpPr>
        <p:spPr>
          <a:xfrm>
            <a:off x="5444" y="-6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Refrigeration Lines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43E018-8216-C1A7-E822-68DD5C0B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99" y="2143432"/>
            <a:ext cx="1611486" cy="340394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AEA146-7825-2DBF-A306-60283ECE406A}"/>
              </a:ext>
            </a:extLst>
          </p:cNvPr>
          <p:cNvSpPr txBox="1"/>
          <p:nvPr/>
        </p:nvSpPr>
        <p:spPr>
          <a:xfrm>
            <a:off x="858634" y="5611557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X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8FEFEA-84C8-5827-7257-117D96C7E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704" y="1761172"/>
            <a:ext cx="2648676" cy="3259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625E46-5575-FB4D-F660-324F66B48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03" y="5724098"/>
            <a:ext cx="1678441" cy="4656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3D4BA6E-2D95-01C5-7B46-39FAE63F1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226" y="1454249"/>
            <a:ext cx="5581759" cy="4371961"/>
          </a:xfrm>
          <a:prstGeom prst="rect">
            <a:avLst/>
          </a:prstGeom>
        </p:spPr>
      </p:pic>
      <p:sp>
        <p:nvSpPr>
          <p:cNvPr id="2" name="CasellaDiTesto 4">
            <a:extLst>
              <a:ext uri="{FF2B5EF4-FFF2-40B4-BE49-F238E27FC236}">
                <a16:creationId xmlns:a16="http://schemas.microsoft.com/office/drawing/2014/main" id="{A1DA376A-981C-470C-9C34-BB5524EFC40B}"/>
              </a:ext>
            </a:extLst>
          </p:cNvPr>
          <p:cNvSpPr txBox="1"/>
          <p:nvPr/>
        </p:nvSpPr>
        <p:spPr>
          <a:xfrm>
            <a:off x="3373844" y="5556820"/>
            <a:ext cx="2862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+ 2 X </a:t>
            </a:r>
            <a:r>
              <a:rPr lang="en-US" sz="4600" b="1" dirty="0"/>
              <a:t>PT425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A6C3A1-48CC-179D-05DD-49064080039E}"/>
              </a:ext>
            </a:extLst>
          </p:cNvPr>
          <p:cNvSpPr txBox="1">
            <a:spLocks/>
          </p:cNvSpPr>
          <p:nvPr/>
        </p:nvSpPr>
        <p:spPr>
          <a:xfrm>
            <a:off x="20634" y="1087267"/>
            <a:ext cx="4651054" cy="6463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IT" sz="3600" dirty="0"/>
              <a:t>Refrigeration lines</a:t>
            </a: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C4B30C09-B205-F342-3219-2E00E19C307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C9E9342-91D8-3BB0-FB28-40E7347A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E4D25A4-08F7-2B73-8B12-A57FC12B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14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80FFA5A-A5A1-75AD-FD28-64144B429B99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63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DC1D3F7-3CD6-C943-1E96-782A2A39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01" y="4681845"/>
            <a:ext cx="3683249" cy="155283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D3B6761-E4B8-64EF-11EB-3C970C67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30" y="2507187"/>
            <a:ext cx="3089102" cy="108481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E56FB891-A48B-72C9-A020-29556DAE54AF}"/>
              </a:ext>
            </a:extLst>
          </p:cNvPr>
          <p:cNvGrpSpPr/>
          <p:nvPr/>
        </p:nvGrpSpPr>
        <p:grpSpPr>
          <a:xfrm>
            <a:off x="5160858" y="4341070"/>
            <a:ext cx="1349333" cy="561273"/>
            <a:chOff x="5200650" y="3552825"/>
            <a:chExt cx="2209800" cy="1028700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1C22789-DEAC-AA12-D950-9A30A3C68222}"/>
                </a:ext>
              </a:extLst>
            </p:cNvPr>
            <p:cNvSpPr/>
            <p:nvPr/>
          </p:nvSpPr>
          <p:spPr>
            <a:xfrm>
              <a:off x="5200650" y="3552825"/>
              <a:ext cx="2209800" cy="1028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7D31C507-1707-6255-4758-6C615F6BC535}"/>
                </a:ext>
              </a:extLst>
            </p:cNvPr>
            <p:cNvGrpSpPr/>
            <p:nvPr/>
          </p:nvGrpSpPr>
          <p:grpSpPr>
            <a:xfrm>
              <a:off x="5263700" y="3632823"/>
              <a:ext cx="2093230" cy="931796"/>
              <a:chOff x="5913908" y="3475140"/>
              <a:chExt cx="2633834" cy="112995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1DFD68D2-AA57-036E-6D8E-3E2C7C547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3908" y="4160814"/>
                <a:ext cx="2633834" cy="444277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920EBC3B-21C7-213E-5B8D-901D35C98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5353" y="3475140"/>
                <a:ext cx="1666898" cy="685674"/>
              </a:xfrm>
              <a:prstGeom prst="rect">
                <a:avLst/>
              </a:prstGeom>
            </p:spPr>
          </p:pic>
        </p:grp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AF40F3C-3CE6-88EF-2D90-3A1EA2973B19}"/>
              </a:ext>
            </a:extLst>
          </p:cNvPr>
          <p:cNvSpPr txBox="1"/>
          <p:nvPr/>
        </p:nvSpPr>
        <p:spPr>
          <a:xfrm>
            <a:off x="180975" y="2825178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stage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56EC0D-5F72-4F70-C7C1-5E2A09855226}"/>
              </a:ext>
            </a:extLst>
          </p:cNvPr>
          <p:cNvSpPr txBox="1"/>
          <p:nvPr/>
        </p:nvSpPr>
        <p:spPr>
          <a:xfrm>
            <a:off x="180974" y="5157488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stage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9C10CA-B92F-FF15-8E3A-2C57A0482989}"/>
              </a:ext>
            </a:extLst>
          </p:cNvPr>
          <p:cNvSpPr txBox="1"/>
          <p:nvPr/>
        </p:nvSpPr>
        <p:spPr>
          <a:xfrm>
            <a:off x="1838325" y="969651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Temperature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BDBE61F-5FEE-2452-EB6F-AAAABC3A5D5B}"/>
              </a:ext>
            </a:extLst>
          </p:cNvPr>
          <p:cNvSpPr txBox="1"/>
          <p:nvPr/>
        </p:nvSpPr>
        <p:spPr>
          <a:xfrm>
            <a:off x="4930018" y="1041571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CD03EC7-2B2F-D605-22CB-37B4CC87101E}"/>
              </a:ext>
            </a:extLst>
          </p:cNvPr>
          <p:cNvSpPr txBox="1"/>
          <p:nvPr/>
        </p:nvSpPr>
        <p:spPr>
          <a:xfrm>
            <a:off x="9625012" y="969651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Thermal Conductivity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403A859-2F48-3266-1980-E04E1E9AADA7}"/>
                  </a:ext>
                </a:extLst>
              </p:cNvPr>
              <p:cNvSpPr txBox="1"/>
              <p:nvPr/>
            </p:nvSpPr>
            <p:spPr>
              <a:xfrm>
                <a:off x="1988773" y="2825178"/>
                <a:ext cx="1214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60 – 80K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403A859-2F48-3266-1980-E04E1E9AA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773" y="2825178"/>
                <a:ext cx="1214438" cy="369332"/>
              </a:xfrm>
              <a:prstGeom prst="rect">
                <a:avLst/>
              </a:prstGeom>
              <a:blipFill>
                <a:blip r:embed="rId6"/>
                <a:stretch>
                  <a:fillRect t="-8197" r="-402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F82DE7-6B68-F6F9-656B-FB6BAF82F29A}"/>
                  </a:ext>
                </a:extLst>
              </p:cNvPr>
              <p:cNvSpPr txBox="1"/>
              <p:nvPr/>
            </p:nvSpPr>
            <p:spPr>
              <a:xfrm>
                <a:off x="2052906" y="5175147"/>
                <a:ext cx="1214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4 – 10K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F82DE7-6B68-F6F9-656B-FB6BAF82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906" y="5175147"/>
                <a:ext cx="1214438" cy="369332"/>
              </a:xfrm>
              <a:prstGeom prst="rect">
                <a:avLst/>
              </a:prstGeom>
              <a:blipFill>
                <a:blip r:embed="rId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>
            <a:extLst>
              <a:ext uri="{FF2B5EF4-FFF2-40B4-BE49-F238E27FC236}">
                <a16:creationId xmlns:a16="http://schemas.microsoft.com/office/drawing/2014/main" id="{DB0A0F0E-A1F2-DCA3-1D53-22D8F4479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7305" y="1767834"/>
            <a:ext cx="4305170" cy="248402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DFCD22B-0BEC-5798-1931-035FDD782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6830" y="4406467"/>
            <a:ext cx="4287257" cy="224070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0F75EB2-58FB-870E-CD72-2F9A0DDED013}"/>
              </a:ext>
            </a:extLst>
          </p:cNvPr>
          <p:cNvSpPr txBox="1"/>
          <p:nvPr/>
        </p:nvSpPr>
        <p:spPr>
          <a:xfrm>
            <a:off x="9625012" y="2405075"/>
            <a:ext cx="1071563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Cu OFHC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7F7E176-3300-51CE-2E5B-78722A79A9F4}"/>
              </a:ext>
            </a:extLst>
          </p:cNvPr>
          <p:cNvSpPr txBox="1"/>
          <p:nvPr/>
        </p:nvSpPr>
        <p:spPr>
          <a:xfrm>
            <a:off x="9494108" y="5157488"/>
            <a:ext cx="1107217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Al 6N Sup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BC2DF448-5D80-2A8B-AAC1-7F113A38DB1B}"/>
              </a:ext>
            </a:extLst>
          </p:cNvPr>
          <p:cNvCxnSpPr/>
          <p:nvPr/>
        </p:nvCxnSpPr>
        <p:spPr>
          <a:xfrm>
            <a:off x="99443" y="1615982"/>
            <a:ext cx="11993113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9B37C5BC-C79D-6C9F-5778-35F0501F1749}"/>
              </a:ext>
            </a:extLst>
          </p:cNvPr>
          <p:cNvCxnSpPr/>
          <p:nvPr/>
        </p:nvCxnSpPr>
        <p:spPr>
          <a:xfrm>
            <a:off x="104774" y="4277161"/>
            <a:ext cx="11993113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5BB9C10D-3A33-2FFC-2D99-F114CD4ED4D9}"/>
              </a:ext>
            </a:extLst>
          </p:cNvPr>
          <p:cNvCxnSpPr>
            <a:cxnSpLocks/>
          </p:cNvCxnSpPr>
          <p:nvPr/>
        </p:nvCxnSpPr>
        <p:spPr>
          <a:xfrm>
            <a:off x="1440968" y="1090056"/>
            <a:ext cx="0" cy="54663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04E78B57-AB8B-72ED-CA8C-83B82725BC68}"/>
              </a:ext>
            </a:extLst>
          </p:cNvPr>
          <p:cNvCxnSpPr>
            <a:cxnSpLocks/>
          </p:cNvCxnSpPr>
          <p:nvPr/>
        </p:nvCxnSpPr>
        <p:spPr>
          <a:xfrm>
            <a:off x="3666639" y="1090056"/>
            <a:ext cx="0" cy="54663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F6504D2B-49FA-B79A-2BF9-7B3AB240E354}"/>
              </a:ext>
            </a:extLst>
          </p:cNvPr>
          <p:cNvCxnSpPr>
            <a:cxnSpLocks/>
          </p:cNvCxnSpPr>
          <p:nvPr/>
        </p:nvCxnSpPr>
        <p:spPr>
          <a:xfrm>
            <a:off x="7810632" y="1083505"/>
            <a:ext cx="0" cy="54663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21046F-B75E-74BC-FD8C-2276906FB769}"/>
              </a:ext>
            </a:extLst>
          </p:cNvPr>
          <p:cNvSpPr txBox="1">
            <a:spLocks/>
          </p:cNvSpPr>
          <p:nvPr/>
        </p:nvSpPr>
        <p:spPr>
          <a:xfrm>
            <a:off x="-2171959" y="1334774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IT" sz="2800" dirty="0"/>
              <a:t>Thermal connections PURE MATERIALS !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45BEAA-8CB1-4B6D-F610-17F8C7F0A29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73EAE-1162-DFB3-E6A4-934F430A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1964A-E4FE-E400-3B8E-27825C88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15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66205D-040E-D7E0-CF6E-3A407F25F815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704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AC29E-5A52-8B6F-F67E-BCC45C304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F00E358-661C-294F-4E38-C813B05D1BB2}"/>
              </a:ext>
            </a:extLst>
          </p:cNvPr>
          <p:cNvGrpSpPr/>
          <p:nvPr/>
        </p:nvGrpSpPr>
        <p:grpSpPr>
          <a:xfrm>
            <a:off x="298949" y="1951514"/>
            <a:ext cx="3456444" cy="2543018"/>
            <a:chOff x="454787" y="1625207"/>
            <a:chExt cx="3456444" cy="25430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245D71F-9701-E28E-3A37-A65A8FCA93ED}"/>
                </a:ext>
              </a:extLst>
            </p:cNvPr>
            <p:cNvGrpSpPr/>
            <p:nvPr/>
          </p:nvGrpSpPr>
          <p:grpSpPr>
            <a:xfrm>
              <a:off x="454787" y="1625207"/>
              <a:ext cx="3456444" cy="2543018"/>
              <a:chOff x="158521" y="235974"/>
              <a:chExt cx="3456444" cy="2543018"/>
            </a:xfrm>
          </p:grpSpPr>
          <p:pic>
            <p:nvPicPr>
              <p:cNvPr id="7" name="Picture 6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9CAAB4B8-7DC9-17E7-AA7D-5FA7D5264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21" y="572841"/>
                <a:ext cx="3456444" cy="220615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4692FC-F859-95F6-0312-8A9ADBC27B42}"/>
                  </a:ext>
                </a:extLst>
              </p:cNvPr>
              <p:cNvSpPr txBox="1"/>
              <p:nvPr/>
            </p:nvSpPr>
            <p:spPr>
              <a:xfrm>
                <a:off x="648928" y="235974"/>
                <a:ext cx="1376174" cy="369332"/>
              </a:xfrm>
              <a:prstGeom prst="rect">
                <a:avLst/>
              </a:prstGeom>
              <a:solidFill>
                <a:srgbClr val="FFFF00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Al 6N curve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98CBF82-A6D6-9091-7690-515282241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6523" y="630419"/>
                <a:ext cx="351972" cy="16599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DA5B68C-75C4-BB37-E334-BA000AB37611}"/>
                </a:ext>
              </a:extLst>
            </p:cNvPr>
            <p:cNvCxnSpPr>
              <a:cxnSpLocks/>
            </p:cNvCxnSpPr>
            <p:nvPr/>
          </p:nvCxnSpPr>
          <p:spPr>
            <a:xfrm>
              <a:off x="1621266" y="2019652"/>
              <a:ext cx="266528" cy="880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machine with copper and silver tubes&#10;&#10;Description automatically generated with medium confidence">
            <a:extLst>
              <a:ext uri="{FF2B5EF4-FFF2-40B4-BE49-F238E27FC236}">
                <a16:creationId xmlns:a16="http://schemas.microsoft.com/office/drawing/2014/main" id="{DD7D8901-12B3-EFB2-0DC0-FF7E23FFF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60" y="1540378"/>
            <a:ext cx="3468080" cy="4624106"/>
          </a:xfrm>
          <a:prstGeom prst="rect">
            <a:avLst/>
          </a:prstGeom>
        </p:spPr>
      </p:pic>
      <p:pic>
        <p:nvPicPr>
          <p:cNvPr id="21" name="Picture 20" descr="A close-up of a machine&#10;&#10;Description automatically generated">
            <a:extLst>
              <a:ext uri="{FF2B5EF4-FFF2-40B4-BE49-F238E27FC236}">
                <a16:creationId xmlns:a16="http://schemas.microsoft.com/office/drawing/2014/main" id="{E3842CA9-432D-7188-0517-20E471B2C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84" y="1688519"/>
            <a:ext cx="3245867" cy="432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6A5B08-0572-2188-CA0E-CCD024D08E22}"/>
              </a:ext>
            </a:extLst>
          </p:cNvPr>
          <p:cNvCxnSpPr>
            <a:cxnSpLocks/>
          </p:cNvCxnSpPr>
          <p:nvPr/>
        </p:nvCxnSpPr>
        <p:spPr>
          <a:xfrm flipV="1">
            <a:off x="6096000" y="1688519"/>
            <a:ext cx="2551184" cy="23285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FF6E99-A54D-01E3-9C93-1E6A8E896562}"/>
              </a:ext>
            </a:extLst>
          </p:cNvPr>
          <p:cNvCxnSpPr>
            <a:cxnSpLocks/>
          </p:cNvCxnSpPr>
          <p:nvPr/>
        </p:nvCxnSpPr>
        <p:spPr>
          <a:xfrm>
            <a:off x="6096000" y="5169481"/>
            <a:ext cx="2551184" cy="8468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Bent-Up 32">
            <a:extLst>
              <a:ext uri="{FF2B5EF4-FFF2-40B4-BE49-F238E27FC236}">
                <a16:creationId xmlns:a16="http://schemas.microsoft.com/office/drawing/2014/main" id="{763B2BD5-1DF0-66D9-9FD6-CF64C8494BDB}"/>
              </a:ext>
            </a:extLst>
          </p:cNvPr>
          <p:cNvSpPr/>
          <p:nvPr/>
        </p:nvSpPr>
        <p:spPr>
          <a:xfrm rot="5400000">
            <a:off x="2711507" y="4619979"/>
            <a:ext cx="687306" cy="879559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C39CC-0BF6-3B13-65C6-6DC8B1F7493D}"/>
              </a:ext>
            </a:extLst>
          </p:cNvPr>
          <p:cNvSpPr txBox="1"/>
          <p:nvPr/>
        </p:nvSpPr>
        <p:spPr>
          <a:xfrm>
            <a:off x="704935" y="5408245"/>
            <a:ext cx="610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Experimental checks are fundamental</a:t>
            </a:r>
            <a:endParaRPr lang="en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1F6EB4-E7B3-F87D-3BBD-AF8872A1A471}"/>
              </a:ext>
            </a:extLst>
          </p:cNvPr>
          <p:cNvSpPr txBox="1">
            <a:spLocks/>
          </p:cNvSpPr>
          <p:nvPr/>
        </p:nvSpPr>
        <p:spPr>
          <a:xfrm>
            <a:off x="-60953" y="1158844"/>
            <a:ext cx="5964235" cy="780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l"/>
            <a:r>
              <a:rPr lang="en-US" sz="2600" dirty="0"/>
              <a:t>Thermal conductivity assumptions</a:t>
            </a:r>
          </a:p>
          <a:p>
            <a:pPr algn="l"/>
            <a:r>
              <a:rPr lang="en-US" sz="2600" dirty="0"/>
              <a:t>Transient Thermal Simulation </a:t>
            </a:r>
          </a:p>
        </p:txBody>
      </p:sp>
      <p:sp>
        <p:nvSpPr>
          <p:cNvPr id="11" name="CasellaDiTesto 2">
            <a:extLst>
              <a:ext uri="{FF2B5EF4-FFF2-40B4-BE49-F238E27FC236}">
                <a16:creationId xmlns:a16="http://schemas.microsoft.com/office/drawing/2014/main" id="{31B3ACC4-B97F-C818-3C9E-5E5DBE13D6F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421AC65-52B7-748F-DBBD-DA654C84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2858355-577F-2C4D-B82E-43591195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16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C25BCBA-2FB8-7812-DFDB-F5376AFB5A89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58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D93F20-74D7-2CDB-D165-88FFEF3D54CF}"/>
              </a:ext>
            </a:extLst>
          </p:cNvPr>
          <p:cNvSpPr/>
          <p:nvPr/>
        </p:nvSpPr>
        <p:spPr>
          <a:xfrm>
            <a:off x="29980" y="1567732"/>
            <a:ext cx="3581400" cy="5752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RML (Rigid Multi-Layer)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34A455D-60C1-34F3-B5E2-25DE89B067C3}"/>
              </a:ext>
            </a:extLst>
          </p:cNvPr>
          <p:cNvSpPr/>
          <p:nvPr/>
        </p:nvSpPr>
        <p:spPr>
          <a:xfrm>
            <a:off x="9031105" y="1409700"/>
            <a:ext cx="2592913" cy="4677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Refrigeration Lines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D1AFB44-0FC9-99B5-82E6-D05AA9C8D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72" y="2847442"/>
            <a:ext cx="5116358" cy="39005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059893-A0E2-4DB2-BBE0-64BD50755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812" y="2000250"/>
            <a:ext cx="2851724" cy="22336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13BF7F3-EF97-557C-77C0-7F4C8B461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03" y="2402380"/>
            <a:ext cx="3005187" cy="161097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7E8F715-04C7-715C-BDCD-C51C6BDEEC5F}"/>
                  </a:ext>
                </a:extLst>
              </p:cNvPr>
              <p:cNvSpPr txBox="1"/>
              <p:nvPr/>
            </p:nvSpPr>
            <p:spPr>
              <a:xfrm>
                <a:off x="1405476" y="2233103"/>
                <a:ext cx="664239" cy="33855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600" dirty="0"/>
                            <m:t>ε</m:t>
                          </m:r>
                          <m:r>
                            <m:rPr>
                              <m:nor/>
                            </m:rPr>
                            <a:rPr lang="en-US" sz="1600" dirty="0"/>
                            <m:t>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𝐸𝐹𝐹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7E8F715-04C7-715C-BDCD-C51C6BDEE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476" y="2233103"/>
                <a:ext cx="66423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12DEA9D3-3FE7-4AD7-EE73-6FC59E368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63" y="1190732"/>
            <a:ext cx="2679951" cy="161097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517B615-37C7-5926-ACDD-179D00B4E293}"/>
              </a:ext>
            </a:extLst>
          </p:cNvPr>
          <p:cNvSpPr/>
          <p:nvPr/>
        </p:nvSpPr>
        <p:spPr>
          <a:xfrm>
            <a:off x="3774495" y="629924"/>
            <a:ext cx="3366659" cy="5752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Aluminized Mylar MLI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7419732-D36D-05BD-C2BB-C1ECB6FA63C0}"/>
                  </a:ext>
                </a:extLst>
              </p:cNvPr>
              <p:cNvSpPr txBox="1"/>
              <p:nvPr/>
            </p:nvSpPr>
            <p:spPr>
              <a:xfrm>
                <a:off x="6809034" y="1153704"/>
                <a:ext cx="664239" cy="33855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600" dirty="0"/>
                            <m:t>ε</m:t>
                          </m:r>
                          <m:r>
                            <m:rPr>
                              <m:nor/>
                            </m:rPr>
                            <a:rPr lang="en-US" sz="1600" dirty="0"/>
                            <m:t>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𝐸𝐹𝐹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7419732-D36D-05BD-C2BB-C1ECB6FA6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034" y="1153704"/>
                <a:ext cx="66423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959F2D3-BAF8-78EB-1EC6-338A50F948C2}"/>
              </a:ext>
            </a:extLst>
          </p:cNvPr>
          <p:cNvCxnSpPr>
            <a:cxnSpLocks/>
          </p:cNvCxnSpPr>
          <p:nvPr/>
        </p:nvCxnSpPr>
        <p:spPr>
          <a:xfrm>
            <a:off x="1648628" y="4032571"/>
            <a:ext cx="1577103" cy="13873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EE90D320-D5E5-AD26-9739-0E60361DCF9E}"/>
              </a:ext>
            </a:extLst>
          </p:cNvPr>
          <p:cNvCxnSpPr>
            <a:cxnSpLocks/>
          </p:cNvCxnSpPr>
          <p:nvPr/>
        </p:nvCxnSpPr>
        <p:spPr>
          <a:xfrm>
            <a:off x="4541978" y="1233864"/>
            <a:ext cx="428095" cy="15678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D9F5F165-1D1F-DDAA-3032-4DA1091129C2}"/>
              </a:ext>
            </a:extLst>
          </p:cNvPr>
          <p:cNvCxnSpPr>
            <a:cxnSpLocks/>
          </p:cNvCxnSpPr>
          <p:nvPr/>
        </p:nvCxnSpPr>
        <p:spPr>
          <a:xfrm flipH="1">
            <a:off x="8545330" y="4226666"/>
            <a:ext cx="2111698" cy="745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1753063-B77C-3E7B-EBCE-9FAC5E2D93A3}"/>
              </a:ext>
            </a:extLst>
          </p:cNvPr>
          <p:cNvSpPr txBox="1"/>
          <p:nvPr/>
        </p:nvSpPr>
        <p:spPr>
          <a:xfrm>
            <a:off x="4771223" y="3982332"/>
            <a:ext cx="2737656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Simulation Ongoing!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FB91AA-2110-186A-1FE7-C6E904A27050}"/>
              </a:ext>
            </a:extLst>
          </p:cNvPr>
          <p:cNvSpPr txBox="1">
            <a:spLocks/>
          </p:cNvSpPr>
          <p:nvPr/>
        </p:nvSpPr>
        <p:spPr>
          <a:xfrm>
            <a:off x="-16573" y="1068671"/>
            <a:ext cx="4981755" cy="541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en-US" sz="2800" dirty="0"/>
              <a:t>Transient Thermal Simulation </a:t>
            </a: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F7CA67F4-D288-B5F7-099F-37D96A2F173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F15407A-3D34-94CE-EF35-6BC8C14D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83AC71-ED49-0F43-7C99-3BAE5B9A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17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3C0A636-ACAA-EB2B-5FCB-ECC6FA7D8098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433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tangolo 6">
                <a:extLst>
                  <a:ext uri="{FF2B5EF4-FFF2-40B4-BE49-F238E27FC236}">
                    <a16:creationId xmlns:a16="http://schemas.microsoft.com/office/drawing/2014/main" id="{FDDEFF73-D62B-85EA-E678-D8C347E2E52F}"/>
                  </a:ext>
                </a:extLst>
              </p:cNvPr>
              <p:cNvSpPr/>
              <p:nvPr/>
            </p:nvSpPr>
            <p:spPr>
              <a:xfrm>
                <a:off x="546920" y="2644877"/>
                <a:ext cx="2273123" cy="336609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Time for the cooling the cryostat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∼17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US" sz="2400" b="0" dirty="0"/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Time for the cooling of the mirror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∼22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US" sz="2400" b="0" dirty="0"/>
              </a:p>
            </p:txBody>
          </p:sp>
        </mc:Choice>
        <mc:Fallback>
          <p:sp>
            <p:nvSpPr>
              <p:cNvPr id="5" name="Rettangolo 6">
                <a:extLst>
                  <a:ext uri="{FF2B5EF4-FFF2-40B4-BE49-F238E27FC236}">
                    <a16:creationId xmlns:a16="http://schemas.microsoft.com/office/drawing/2014/main" id="{FDDEFF73-D62B-85EA-E678-D8C347E2E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20" y="2644877"/>
                <a:ext cx="2273123" cy="3366096"/>
              </a:xfrm>
              <a:prstGeom prst="rect">
                <a:avLst/>
              </a:prstGeom>
              <a:blipFill>
                <a:blip r:embed="rId4"/>
                <a:stretch>
                  <a:fillRect r="-55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20240219_132342000_iOS">
            <a:hlinkClick r:id="" action="ppaction://media"/>
            <a:extLst>
              <a:ext uri="{FF2B5EF4-FFF2-40B4-BE49-F238E27FC236}">
                <a16:creationId xmlns:a16="http://schemas.microsoft.com/office/drawing/2014/main" id="{2FC495EE-E72A-E58B-AD26-C6FA35775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7843" y="1434322"/>
            <a:ext cx="8325558" cy="4240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B09E35-3081-4BD2-EAB8-EF61A76945C1}"/>
              </a:ext>
            </a:extLst>
          </p:cNvPr>
          <p:cNvSpPr txBox="1">
            <a:spLocks/>
          </p:cNvSpPr>
          <p:nvPr/>
        </p:nvSpPr>
        <p:spPr>
          <a:xfrm>
            <a:off x="0" y="1115735"/>
            <a:ext cx="3937234" cy="1267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l"/>
            <a:r>
              <a:rPr lang="en-GB" sz="2800" dirty="0"/>
              <a:t>A</a:t>
            </a:r>
            <a:r>
              <a:rPr lang="en-IT" sz="2800" dirty="0"/>
              <a:t> concept modelling with massive cold finger contacted to the payload</a:t>
            </a: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13CAEC8C-AC2E-3721-20C9-9D61877C253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25C76DA-B3BF-48A3-DDC8-45CD5A9A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52D89FB-DF03-6C26-571B-21606BB6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18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5CC79CD-37E2-854E-C027-48BF04EE36EA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7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A891C4-5F26-6996-869A-3D95AF56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299" y="1179606"/>
            <a:ext cx="9794846" cy="55002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92D996-0B75-25E3-3BC9-85C6EE7BF5F5}"/>
              </a:ext>
            </a:extLst>
          </p:cNvPr>
          <p:cNvSpPr txBox="1">
            <a:spLocks/>
          </p:cNvSpPr>
          <p:nvPr/>
        </p:nvSpPr>
        <p:spPr>
          <a:xfrm>
            <a:off x="0" y="1341045"/>
            <a:ext cx="2365695" cy="88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l"/>
            <a:r>
              <a:rPr lang="en-IT" sz="2800" dirty="0"/>
              <a:t>concept modelling with soft links</a:t>
            </a: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A25342DF-A984-0B6A-D8D1-34B5ACF40C0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rgbClr val="00B050">
                    <a:alpha val="50000"/>
                  </a:srgb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rgbClr val="00B050">
                    <a:alpha val="50000"/>
                  </a:srgb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rgbClr val="00B050">
                  <a:alpha val="50000"/>
                </a:srgbClr>
              </a:solidFill>
              <a:latin typeface="Titillium" pitchFamily="2" charset="77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BC338A-3565-3B2E-E5A0-6AFE67ED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C8F740-D0D0-0C8B-82D6-B69490BE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19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1069F01-1ECB-2794-140B-C4531EDE8BAF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>
                    <a:alpha val="50000"/>
                  </a:schemeClr>
                </a:solidFill>
              </a:rPr>
              <a:t>ET Scienza e Tecnologia in Italia - Assisi 20/02/2024</a:t>
            </a:r>
            <a:endParaRPr lang="en-GB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3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474846" y="1224958"/>
            <a:ext cx="94969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ARC-CRYOET infrastructure purpose</a:t>
            </a:r>
          </a:p>
          <a:p>
            <a:pPr algn="just"/>
            <a:endParaRPr lang="en-US" sz="24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en-US" u="sng" dirty="0">
                <a:effectLst/>
                <a:latin typeface="Titillium" pitchFamily="2" charset="77"/>
              </a:rPr>
              <a:t>What do we want to study here </a:t>
            </a:r>
            <a:r>
              <a:rPr lang="en-US" dirty="0">
                <a:effectLst/>
                <a:latin typeface="Titillium" pitchFamily="2" charset="77"/>
              </a:rPr>
              <a:t>?</a:t>
            </a:r>
          </a:p>
          <a:p>
            <a:pPr algn="just"/>
            <a:endParaRPr lang="en-US" dirty="0">
              <a:effectLst/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ffectLst/>
                <a:highlight>
                  <a:srgbClr val="FFFF00"/>
                </a:highlight>
                <a:latin typeface="Titillium" pitchFamily="2" charset="77"/>
              </a:rPr>
              <a:t>Viable Cryogenic payload solutions for 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Titillium" pitchFamily="2" charset="77"/>
              </a:rPr>
              <a:t>Cooling large mass payloads through solid conduction</a:t>
            </a:r>
            <a:endParaRPr lang="en-US" dirty="0">
              <a:effectLst/>
              <a:highlight>
                <a:srgbClr val="FFFF00"/>
              </a:highlight>
              <a:latin typeface="Titillium" pitchFamily="2" charset="77"/>
            </a:endParaRPr>
          </a:p>
          <a:p>
            <a:pPr algn="just"/>
            <a:endParaRPr lang="en-US" dirty="0">
              <a:latin typeface="Titillium" pitchFamily="2" charset="77"/>
            </a:endParaRPr>
          </a:p>
          <a:p>
            <a:pPr algn="just"/>
            <a:r>
              <a:rPr lang="en-US" u="sng" dirty="0">
                <a:latin typeface="Titillium" pitchFamily="2" charset="77"/>
              </a:rPr>
              <a:t>What is not included in the apparatus we are developing </a:t>
            </a:r>
            <a:r>
              <a:rPr lang="en-US" dirty="0">
                <a:effectLst/>
                <a:latin typeface="Titillium" pitchFamily="2" charset="77"/>
              </a:rPr>
              <a:t>?</a:t>
            </a:r>
          </a:p>
          <a:p>
            <a:pPr algn="just"/>
            <a:endParaRPr lang="en-US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Titillium" pitchFamily="2" charset="77"/>
              </a:rPr>
              <a:t>Seismic Isolation</a:t>
            </a:r>
            <a:r>
              <a:rPr lang="en-US" dirty="0">
                <a:effectLst/>
                <a:latin typeface="Titillium" pitchFamily="2" charset="77"/>
              </a:rPr>
              <a:t>. </a:t>
            </a:r>
            <a:r>
              <a:rPr lang="en-US" dirty="0">
                <a:latin typeface="Titillium" pitchFamily="2" charset="77"/>
              </a:rPr>
              <a:t>Due and crucial for actual ET design</a:t>
            </a:r>
            <a:r>
              <a:rPr lang="en-US" dirty="0">
                <a:effectLst/>
                <a:latin typeface="Titillium" pitchFamily="2" charset="77"/>
              </a:rPr>
              <a:t>, modelling of payloads takes it into account. However, the mechanical and thermal performance of the suspensions embedded in the payload system, are not affected by </a:t>
            </a:r>
            <a:r>
              <a:rPr lang="en-US" dirty="0">
                <a:latin typeface="Titillium" pitchFamily="2" charset="77"/>
              </a:rPr>
              <a:t>Seismic Isolation</a:t>
            </a:r>
            <a:r>
              <a:rPr lang="en-US" dirty="0">
                <a:effectLst/>
                <a:latin typeface="Titillium" pitchFamily="2" charset="77"/>
              </a:rPr>
              <a:t> system presence. </a:t>
            </a:r>
          </a:p>
          <a:p>
            <a:pPr algn="just"/>
            <a:r>
              <a:rPr lang="en-US" dirty="0">
                <a:latin typeface="Titillium" pitchFamily="2" charset="77"/>
              </a:rPr>
              <a:t>     </a:t>
            </a:r>
          </a:p>
          <a:p>
            <a:pPr algn="just"/>
            <a:r>
              <a:rPr lang="en-US" dirty="0">
                <a:latin typeface="Titillium" pitchFamily="2" charset="77"/>
              </a:rPr>
              <a:t> </a:t>
            </a:r>
            <a:r>
              <a:rPr lang="en-US" dirty="0">
                <a:latin typeface="Titillium" pitchFamily="2" charset="77"/>
                <a:sym typeface="Wingdings" pitchFamily="2" charset="2"/>
              </a:rPr>
              <a:t> Preserving the s</a:t>
            </a:r>
            <a:r>
              <a:rPr lang="en-US" dirty="0">
                <a:effectLst/>
                <a:latin typeface="Titillium" pitchFamily="2" charset="77"/>
              </a:rPr>
              <a:t>eismic isolation provided at the level of payload suspension point is the main constraint </a:t>
            </a:r>
            <a:r>
              <a:rPr lang="en-US" dirty="0">
                <a:latin typeface="Titillium" pitchFamily="2" charset="77"/>
              </a:rPr>
              <a:t>in </a:t>
            </a:r>
            <a:r>
              <a:rPr lang="en-US" dirty="0">
                <a:effectLst/>
                <a:latin typeface="Titillium" pitchFamily="2" charset="77"/>
              </a:rPr>
              <a:t>cryogenic suspension system design.</a:t>
            </a:r>
          </a:p>
          <a:p>
            <a:pPr algn="just"/>
            <a:r>
              <a:rPr lang="en-US" dirty="0">
                <a:latin typeface="Titillium" pitchFamily="2" charset="77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99D00-5FC5-42D6-C521-FC1C6CEC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465" y="202376"/>
            <a:ext cx="1261717" cy="711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0555BB-D22E-124A-0693-D8B13F7170D3}"/>
              </a:ext>
            </a:extLst>
          </p:cNvPr>
          <p:cNvSpPr/>
          <p:nvPr/>
        </p:nvSpPr>
        <p:spPr>
          <a:xfrm>
            <a:off x="9903220" y="1100013"/>
            <a:ext cx="206018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000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endParaRPr lang="en-IT" sz="30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28D01-67BF-662E-53A9-CFD2CF6EAB88}"/>
              </a:ext>
            </a:extLst>
          </p:cNvPr>
          <p:cNvSpPr/>
          <p:nvPr/>
        </p:nvSpPr>
        <p:spPr>
          <a:xfrm rot="17765039">
            <a:off x="10425002" y="2660073"/>
            <a:ext cx="1961002" cy="3305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cryogenics</a:t>
            </a: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EA65D-7CEF-04DA-F01A-5E5CBE412476}"/>
              </a:ext>
            </a:extLst>
          </p:cNvPr>
          <p:cNvSpPr/>
          <p:nvPr/>
        </p:nvSpPr>
        <p:spPr>
          <a:xfrm rot="5400000">
            <a:off x="9995552" y="4385168"/>
            <a:ext cx="1874105" cy="3305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FF0000"/>
                </a:solidFill>
              </a:rPr>
              <a:t>Test mass </a:t>
            </a:r>
            <a:r>
              <a:rPr lang="it-IT" err="1">
                <a:solidFill>
                  <a:srgbClr val="FF0000"/>
                </a:solidFill>
              </a:rPr>
              <a:t>payload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B234BA-BA23-B7AB-E416-6C47FA8BAE0E}"/>
              </a:ext>
            </a:extLst>
          </p:cNvPr>
          <p:cNvSpPr/>
          <p:nvPr/>
        </p:nvSpPr>
        <p:spPr>
          <a:xfrm>
            <a:off x="10530480" y="5438274"/>
            <a:ext cx="824479" cy="8244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0.6 T </a:t>
            </a:r>
          </a:p>
          <a:p>
            <a:pPr algn="ctr"/>
            <a:r>
              <a:rPr lang="it-IT" sz="1200" dirty="0">
                <a:solidFill>
                  <a:srgbClr val="FF0000"/>
                </a:solidFill>
              </a:rPr>
              <a:t>20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9AB93-DC20-DBE1-C4B8-CBB506445D40}"/>
              </a:ext>
            </a:extLst>
          </p:cNvPr>
          <p:cNvSpPr/>
          <p:nvPr/>
        </p:nvSpPr>
        <p:spPr>
          <a:xfrm rot="3866219">
            <a:off x="9479034" y="2653319"/>
            <a:ext cx="1961002" cy="3305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seismic</a:t>
            </a:r>
            <a:r>
              <a:rPr lang="it-IT"/>
              <a:t> </a:t>
            </a:r>
            <a:r>
              <a:rPr lang="it-IT" err="1"/>
              <a:t>suspension</a:t>
            </a:r>
            <a:endParaRPr lang="it-IT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A03BB06-A9E8-3986-D983-9FBE04265D4E}"/>
              </a:ext>
            </a:extLst>
          </p:cNvPr>
          <p:cNvSpPr/>
          <p:nvPr/>
        </p:nvSpPr>
        <p:spPr>
          <a:xfrm flipH="1">
            <a:off x="10365256" y="1665551"/>
            <a:ext cx="1848897" cy="4622242"/>
          </a:xfrm>
          <a:custGeom>
            <a:avLst/>
            <a:gdLst>
              <a:gd name="connsiteX0" fmla="*/ 0 w 1848897"/>
              <a:gd name="connsiteY0" fmla="*/ 190919 h 4622242"/>
              <a:gd name="connsiteX1" fmla="*/ 0 w 1848897"/>
              <a:gd name="connsiteY1" fmla="*/ 190919 h 4622242"/>
              <a:gd name="connsiteX2" fmla="*/ 90435 w 1848897"/>
              <a:gd name="connsiteY2" fmla="*/ 130629 h 4622242"/>
              <a:gd name="connsiteX3" fmla="*/ 733530 w 1848897"/>
              <a:gd name="connsiteY3" fmla="*/ 0 h 4622242"/>
              <a:gd name="connsiteX4" fmla="*/ 1055077 w 1848897"/>
              <a:gd name="connsiteY4" fmla="*/ 713433 h 4622242"/>
              <a:gd name="connsiteX5" fmla="*/ 1336431 w 1848897"/>
              <a:gd name="connsiteY5" fmla="*/ 1607737 h 4622242"/>
              <a:gd name="connsiteX6" fmla="*/ 1356528 w 1848897"/>
              <a:gd name="connsiteY6" fmla="*/ 1788607 h 4622242"/>
              <a:gd name="connsiteX7" fmla="*/ 1657978 w 1848897"/>
              <a:gd name="connsiteY7" fmla="*/ 2321169 h 4622242"/>
              <a:gd name="connsiteX8" fmla="*/ 1758462 w 1848897"/>
              <a:gd name="connsiteY8" fmla="*/ 3396343 h 4622242"/>
              <a:gd name="connsiteX9" fmla="*/ 1848897 w 1848897"/>
              <a:gd name="connsiteY9" fmla="*/ 4561952 h 4622242"/>
              <a:gd name="connsiteX10" fmla="*/ 673240 w 1848897"/>
              <a:gd name="connsiteY10" fmla="*/ 4622242 h 4622242"/>
              <a:gd name="connsiteX11" fmla="*/ 914400 w 1848897"/>
              <a:gd name="connsiteY11" fmla="*/ 3677697 h 4622242"/>
              <a:gd name="connsiteX12" fmla="*/ 904352 w 1848897"/>
              <a:gd name="connsiteY12" fmla="*/ 2280976 h 4622242"/>
              <a:gd name="connsiteX13" fmla="*/ 0 w 1848897"/>
              <a:gd name="connsiteY13" fmla="*/ 190919 h 462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97" h="4622242">
                <a:moveTo>
                  <a:pt x="0" y="190919"/>
                </a:moveTo>
                <a:lnTo>
                  <a:pt x="0" y="190919"/>
                </a:lnTo>
                <a:cubicBezTo>
                  <a:pt x="87086" y="147377"/>
                  <a:pt x="66990" y="177522"/>
                  <a:pt x="90435" y="130629"/>
                </a:cubicBezTo>
                <a:lnTo>
                  <a:pt x="733530" y="0"/>
                </a:lnTo>
                <a:lnTo>
                  <a:pt x="1055077" y="713433"/>
                </a:lnTo>
                <a:lnTo>
                  <a:pt x="1336431" y="1607737"/>
                </a:lnTo>
                <a:lnTo>
                  <a:pt x="1356528" y="1788607"/>
                </a:lnTo>
                <a:lnTo>
                  <a:pt x="1657978" y="2321169"/>
                </a:lnTo>
                <a:lnTo>
                  <a:pt x="1758462" y="3396343"/>
                </a:lnTo>
                <a:lnTo>
                  <a:pt x="1848897" y="4561952"/>
                </a:lnTo>
                <a:lnTo>
                  <a:pt x="673240" y="4622242"/>
                </a:lnTo>
                <a:lnTo>
                  <a:pt x="914400" y="3677697"/>
                </a:lnTo>
                <a:cubicBezTo>
                  <a:pt x="911051" y="3212123"/>
                  <a:pt x="907701" y="2746550"/>
                  <a:pt x="904352" y="2280976"/>
                </a:cubicBezTo>
                <a:lnTo>
                  <a:pt x="0" y="190919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3BC48-BF59-0F59-5955-250B7AF5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2</a:t>
            </a:fld>
            <a:endParaRPr lang="it-IT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181663-294A-26DB-611D-E0A09801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42025"/>
            <a:ext cx="4459357" cy="365125"/>
          </a:xfrm>
        </p:spPr>
        <p:txBody>
          <a:bodyPr/>
          <a:lstStyle/>
          <a:p>
            <a:r>
              <a:rPr lang="it-IT" dirty="0"/>
              <a:t>ET Scienza e Tecnologia in Italia - Assisi 20/02/2024</a:t>
            </a:r>
          </a:p>
        </p:txBody>
      </p:sp>
    </p:spTree>
    <p:extLst>
      <p:ext uri="{BB962C8B-B14F-4D97-AF65-F5344CB8AC3E}">
        <p14:creationId xmlns:p14="http://schemas.microsoft.com/office/powerpoint/2010/main" val="78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tangolo 6">
                <a:extLst>
                  <a:ext uri="{FF2B5EF4-FFF2-40B4-BE49-F238E27FC236}">
                    <a16:creationId xmlns:a16="http://schemas.microsoft.com/office/drawing/2014/main" id="{32DF4833-7525-FBDA-1D77-D6B6A6123B17}"/>
                  </a:ext>
                </a:extLst>
              </p:cNvPr>
              <p:cNvSpPr/>
              <p:nvPr/>
            </p:nvSpPr>
            <p:spPr>
              <a:xfrm>
                <a:off x="790956" y="1935714"/>
                <a:ext cx="4066179" cy="332086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Time for the cooling the cryostat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∼26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US" sz="2400" b="0" dirty="0"/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Time for the cooling of the mirror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𝒅𝒂𝒚𝒔</m:t>
                    </m:r>
                  </m:oMath>
                </a14:m>
                <a:endParaRPr lang="it-IT" sz="2400" b="1" dirty="0"/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ym typeface="Wingdings" pitchFamily="2" charset="2"/>
                  </a:rPr>
                  <a:t> the actual design effort towards construction commitment started !</a:t>
                </a:r>
                <a:endParaRPr lang="en-US" sz="2400" b="1" dirty="0"/>
              </a:p>
              <a:p>
                <a:pPr algn="ctr"/>
                <a:endParaRPr lang="en-US" sz="2400" dirty="0"/>
              </a:p>
            </p:txBody>
          </p:sp>
        </mc:Choice>
        <mc:Fallback>
          <p:sp>
            <p:nvSpPr>
              <p:cNvPr id="5" name="Rettangolo 6">
                <a:extLst>
                  <a:ext uri="{FF2B5EF4-FFF2-40B4-BE49-F238E27FC236}">
                    <a16:creationId xmlns:a16="http://schemas.microsoft.com/office/drawing/2014/main" id="{32DF4833-7525-FBDA-1D77-D6B6A6123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56" y="1935714"/>
                <a:ext cx="4066179" cy="3320868"/>
              </a:xfrm>
              <a:prstGeom prst="rect">
                <a:avLst/>
              </a:prstGeom>
              <a:blipFill>
                <a:blip r:embed="rId2"/>
                <a:stretch>
                  <a:fillRect r="-123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D7516C0-5AE5-1CD7-280C-8DAE862B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55" y="1229031"/>
            <a:ext cx="5120047" cy="5049371"/>
          </a:xfrm>
          <a:prstGeom prst="rect">
            <a:avLst/>
          </a:prstGeom>
        </p:spPr>
      </p:pic>
      <p:sp>
        <p:nvSpPr>
          <p:cNvPr id="7" name="CasellaDiTesto 2">
            <a:extLst>
              <a:ext uri="{FF2B5EF4-FFF2-40B4-BE49-F238E27FC236}">
                <a16:creationId xmlns:a16="http://schemas.microsoft.com/office/drawing/2014/main" id="{5F1604F8-CBE2-B690-407C-E870C41C9C2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C07FFCE-98DB-8B9B-72D5-236353EB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4FE6E6-A297-548E-AA15-73FE308F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20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12A427A-67C1-19E7-9669-9D604BC91681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549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18154F-F727-C6FB-E375-6438512A8B40}"/>
              </a:ext>
            </a:extLst>
          </p:cNvPr>
          <p:cNvSpPr txBox="1">
            <a:spLocks/>
          </p:cNvSpPr>
          <p:nvPr/>
        </p:nvSpPr>
        <p:spPr>
          <a:xfrm>
            <a:off x="-16573" y="1068671"/>
            <a:ext cx="2236203" cy="1418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en-US" sz="2800" dirty="0"/>
              <a:t>A glance on Al2O3, we miss it in Italy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28260-9D5D-0DE2-DE29-7DDFECEB5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03320"/>
            <a:ext cx="9942774" cy="4926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0C6227-787A-1E5F-597C-7F11A4024AC7}"/>
              </a:ext>
            </a:extLst>
          </p:cNvPr>
          <p:cNvSpPr txBox="1"/>
          <p:nvPr/>
        </p:nvSpPr>
        <p:spPr>
          <a:xfrm>
            <a:off x="155196" y="3244334"/>
            <a:ext cx="1891718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We plan a further consistent investment on Sapphire parts for the payload</a:t>
            </a:r>
            <a:endParaRPr lang="en-IT" b="1" dirty="0">
              <a:solidFill>
                <a:srgbClr val="FF0000"/>
              </a:solidFill>
            </a:endParaRP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1418BA97-91E7-B023-ADAC-0F8B841E10D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DF370D7-8390-5BC0-8382-ED806E7B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989089-16A0-025D-7ECD-E0DE4076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21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AEA1492-5A4D-8FB9-505C-801DA8C649F9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255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C947-EDB4-4002-4DD2-EE5E2A78B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619" y="1196647"/>
            <a:ext cx="7208939" cy="807105"/>
          </a:xfrm>
        </p:spPr>
        <p:txBody>
          <a:bodyPr>
            <a:normAutofit fontScale="90000"/>
          </a:bodyPr>
          <a:lstStyle/>
          <a:p>
            <a:r>
              <a:rPr lang="en-IT" dirty="0"/>
              <a:t>conclusions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5BF86-B04E-EFA7-E4F9-EC8E96BCF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5886" y="2394022"/>
            <a:ext cx="10447090" cy="2907819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/>
              <a:t>M</a:t>
            </a:r>
            <a:r>
              <a:rPr lang="en-IT" dirty="0"/>
              <a:t>ain orders issued</a:t>
            </a:r>
          </a:p>
          <a:p>
            <a:pPr algn="l"/>
            <a:endParaRPr lang="en-IT" dirty="0"/>
          </a:p>
          <a:p>
            <a:pPr algn="l"/>
            <a:r>
              <a:rPr lang="en-GB" dirty="0"/>
              <a:t>R</a:t>
            </a:r>
            <a:r>
              <a:rPr lang="en-IT" dirty="0"/>
              <a:t>esidual investment aimed to complete the lab infrastructures. Urgent in order to use t</a:t>
            </a:r>
            <a:r>
              <a:rPr lang="en-GB" dirty="0"/>
              <a:t>he</a:t>
            </a:r>
            <a:r>
              <a:rPr lang="en-IT" dirty="0"/>
              <a:t> lab</a:t>
            </a:r>
          </a:p>
          <a:p>
            <a:pPr algn="l"/>
            <a:endParaRPr lang="en-IT" dirty="0"/>
          </a:p>
          <a:p>
            <a:pPr algn="l"/>
            <a:r>
              <a:rPr lang="en-IT" dirty="0"/>
              <a:t>Residual investment on Sapphire. Urgent, due to development and production schedule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D27B1ED-89BB-B2A1-89FE-C1D0694DB6D3}"/>
              </a:ext>
            </a:extLst>
          </p:cNvPr>
          <p:cNvSpPr txBox="1">
            <a:spLocks/>
          </p:cNvSpPr>
          <p:nvPr/>
        </p:nvSpPr>
        <p:spPr>
          <a:xfrm>
            <a:off x="1305887" y="425777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T" dirty="0"/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72846BAF-6FB7-A490-F7D9-84560A18C48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EE70C-4F8A-0C7C-D53D-F976DFCC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376E1-9663-0444-A1B7-509C5073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22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8AB0DDA-9B73-F8E7-6573-EC897886F9AF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92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85EACF-6193-8F2F-D766-FA2A13963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85" y="1193641"/>
            <a:ext cx="2336879" cy="50698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5BB1EA8-9796-F5B6-5072-9E0C275FE381}"/>
              </a:ext>
            </a:extLst>
          </p:cNvPr>
          <p:cNvSpPr txBox="1">
            <a:spLocks/>
          </p:cNvSpPr>
          <p:nvPr/>
        </p:nvSpPr>
        <p:spPr>
          <a:xfrm>
            <a:off x="153845" y="996343"/>
            <a:ext cx="1706880" cy="589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The place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DE8854-56D6-5190-6653-B7D0AEAE8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465" y="202376"/>
            <a:ext cx="1261717" cy="711150"/>
          </a:xfrm>
          <a:prstGeom prst="rect">
            <a:avLst/>
          </a:prstGeom>
        </p:spPr>
      </p:pic>
      <p:sp>
        <p:nvSpPr>
          <p:cNvPr id="22" name="CasellaDiTesto 2">
            <a:extLst>
              <a:ext uri="{FF2B5EF4-FFF2-40B4-BE49-F238E27FC236}">
                <a16:creationId xmlns:a16="http://schemas.microsoft.com/office/drawing/2014/main" id="{48E6FC44-F9CD-A5B8-A693-EE19021C190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3" name="Picture 2" descr="A building with a fence and bushes&#10;&#10;Description automatically generated">
            <a:extLst>
              <a:ext uri="{FF2B5EF4-FFF2-40B4-BE49-F238E27FC236}">
                <a16:creationId xmlns:a16="http://schemas.microsoft.com/office/drawing/2014/main" id="{AE3B81CF-4CD4-A1E7-35DC-5F2C71BA4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87" y="1193640"/>
            <a:ext cx="5317226" cy="3987920"/>
          </a:xfrm>
          <a:prstGeom prst="rect">
            <a:avLst/>
          </a:prstGeom>
        </p:spPr>
      </p:pic>
      <p:pic>
        <p:nvPicPr>
          <p:cNvPr id="6" name="Picture 5" descr="A large metal crane in a room&#10;&#10;Description automatically generated with medium confidence">
            <a:extLst>
              <a:ext uri="{FF2B5EF4-FFF2-40B4-BE49-F238E27FC236}">
                <a16:creationId xmlns:a16="http://schemas.microsoft.com/office/drawing/2014/main" id="{4C0F116A-CDCB-C953-76EC-421BFC1CA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83" y="1193640"/>
            <a:ext cx="4697164" cy="3522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D4383-B9B9-FCD8-24D6-FBF58D6EF22D}"/>
              </a:ext>
            </a:extLst>
          </p:cNvPr>
          <p:cNvSpPr txBox="1"/>
          <p:nvPr/>
        </p:nvSpPr>
        <p:spPr>
          <a:xfrm>
            <a:off x="2558464" y="4882332"/>
            <a:ext cx="79342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The laboratory is growing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IT" dirty="0"/>
              <a:t>everal infrastructure apparatuses must be modified or installed, the main are:</a:t>
            </a:r>
          </a:p>
          <a:p>
            <a:r>
              <a:rPr lang="en-GB" dirty="0"/>
              <a:t>- Suitable electric cabin (order ~OK)</a:t>
            </a:r>
          </a:p>
          <a:p>
            <a:r>
              <a:rPr lang="en-GB" dirty="0"/>
              <a:t>- Custom clean booth apparatus to protect the cryostat once installed (design ~OK)</a:t>
            </a:r>
          </a:p>
          <a:p>
            <a:r>
              <a:rPr lang="en-GB" dirty="0"/>
              <a:t>- Crane height adjustment (order ~ OK)</a:t>
            </a:r>
            <a:endParaRPr lang="en-IT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B93B92-E56B-362E-CCD6-517DC3FC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3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B952F2F-2356-A1B1-CDA4-9B7DEBDC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42025"/>
            <a:ext cx="4459357" cy="365125"/>
          </a:xfrm>
        </p:spPr>
        <p:txBody>
          <a:bodyPr/>
          <a:lstStyle/>
          <a:p>
            <a:r>
              <a:rPr lang="it-IT" dirty="0"/>
              <a:t>ET Scienza e Tecnologia in Italia - Assisi 20/02/2024</a:t>
            </a:r>
          </a:p>
        </p:txBody>
      </p:sp>
    </p:spTree>
    <p:extLst>
      <p:ext uri="{BB962C8B-B14F-4D97-AF65-F5344CB8AC3E}">
        <p14:creationId xmlns:p14="http://schemas.microsoft.com/office/powerpoint/2010/main" val="151864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371F36C-1FDA-D37B-7207-89D4E83AF250}"/>
              </a:ext>
            </a:extLst>
          </p:cNvPr>
          <p:cNvSpPr txBox="1"/>
          <p:nvPr/>
        </p:nvSpPr>
        <p:spPr>
          <a:xfrm>
            <a:off x="7986507" y="2942298"/>
            <a:ext cx="6289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(1/6 signed!)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DB5726F-E3B8-9FB2-1102-D3B4B6676B76}"/>
              </a:ext>
            </a:extLst>
          </p:cNvPr>
          <p:cNvSpPr txBox="1">
            <a:spLocks/>
          </p:cNvSpPr>
          <p:nvPr/>
        </p:nvSpPr>
        <p:spPr>
          <a:xfrm>
            <a:off x="123486" y="1155043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3600" dirty="0"/>
              <a:t>ETIC group @ARC</a:t>
            </a:r>
            <a:br>
              <a:rPr lang="en-US" sz="3600" dirty="0"/>
            </a:br>
            <a:r>
              <a:rPr lang="en-US" sz="3600" dirty="0"/>
              <a:t>humans</a:t>
            </a:r>
          </a:p>
        </p:txBody>
      </p:sp>
      <p:pic>
        <p:nvPicPr>
          <p:cNvPr id="6" name="Immagine 8" descr="Immagine che contiene interno, macchina, ingegneria, persona&#10;&#10;Descrizione generata automaticamente">
            <a:extLst>
              <a:ext uri="{FF2B5EF4-FFF2-40B4-BE49-F238E27FC236}">
                <a16:creationId xmlns:a16="http://schemas.microsoft.com/office/drawing/2014/main" id="{48A80FFE-1067-84BB-1B9D-1616B7D1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19" y="2348550"/>
            <a:ext cx="4176013" cy="19266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A2CB69-91D4-6B43-3581-F1C17368E282}"/>
              </a:ext>
            </a:extLst>
          </p:cNvPr>
          <p:cNvGrpSpPr/>
          <p:nvPr/>
        </p:nvGrpSpPr>
        <p:grpSpPr>
          <a:xfrm>
            <a:off x="7607495" y="4193010"/>
            <a:ext cx="4475743" cy="2064981"/>
            <a:chOff x="3896779" y="4213003"/>
            <a:chExt cx="3901410" cy="1800000"/>
          </a:xfrm>
        </p:grpSpPr>
        <p:pic>
          <p:nvPicPr>
            <p:cNvPr id="12" name="Immagine 6" descr="Immagine che contiene vestiti, persona, Operaio, abbigliamento da lavoro&#10;&#10;Descrizione generata automaticamente">
              <a:extLst>
                <a:ext uri="{FF2B5EF4-FFF2-40B4-BE49-F238E27FC236}">
                  <a16:creationId xmlns:a16="http://schemas.microsoft.com/office/drawing/2014/main" id="{11FA6177-9388-8B3F-B237-2AF3F8C3C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779" y="4213003"/>
              <a:ext cx="390141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3671C4-2D29-872B-83F5-7EEF4BDCEFD8}"/>
                </a:ext>
              </a:extLst>
            </p:cNvPr>
            <p:cNvSpPr txBox="1"/>
            <p:nvPr/>
          </p:nvSpPr>
          <p:spPr>
            <a:xfrm>
              <a:off x="3937081" y="4412732"/>
              <a:ext cx="15027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F. Ricci! (ext. coll.)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017073-C6BD-E233-94EF-3FDC99FF63AF}"/>
                </a:ext>
              </a:extLst>
            </p:cNvPr>
            <p:cNvSpPr txBox="1"/>
            <p:nvPr/>
          </p:nvSpPr>
          <p:spPr>
            <a:xfrm>
              <a:off x="5705243" y="4481904"/>
              <a:ext cx="15027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D. </a:t>
              </a:r>
              <a:r>
                <a:rPr lang="en-US" sz="1400" dirty="0" err="1"/>
                <a:t>Pasciuto</a:t>
              </a:r>
              <a:endParaRPr lang="en-US" sz="1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E7B36-FEB3-FC42-97FD-08CD97ADD9B4}"/>
              </a:ext>
            </a:extLst>
          </p:cNvPr>
          <p:cNvGrpSpPr/>
          <p:nvPr/>
        </p:nvGrpSpPr>
        <p:grpSpPr>
          <a:xfrm>
            <a:off x="127942" y="4239460"/>
            <a:ext cx="5007321" cy="2138480"/>
            <a:chOff x="8158340" y="2561607"/>
            <a:chExt cx="4398302" cy="1878386"/>
          </a:xfrm>
        </p:grpSpPr>
        <p:pic>
          <p:nvPicPr>
            <p:cNvPr id="30" name="Immagine 4" descr="Immagine che contiene vestiti, persona, muro, interno&#10;&#10;Descrizione generata automaticamente">
              <a:extLst>
                <a:ext uri="{FF2B5EF4-FFF2-40B4-BE49-F238E27FC236}">
                  <a16:creationId xmlns:a16="http://schemas.microsoft.com/office/drawing/2014/main" id="{99C755F1-F1E3-2A47-3D4F-652067928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340" y="2639993"/>
              <a:ext cx="3901410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A6EFBA-49A5-0B35-1981-724A019C0F65}"/>
                </a:ext>
              </a:extLst>
            </p:cNvPr>
            <p:cNvSpPr txBox="1"/>
            <p:nvPr/>
          </p:nvSpPr>
          <p:spPr>
            <a:xfrm>
              <a:off x="9406938" y="2561607"/>
              <a:ext cx="15027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M. Ricci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01CAB-BCB0-55F9-D24A-AF1D72B3758C}"/>
                </a:ext>
              </a:extLst>
            </p:cNvPr>
            <p:cNvSpPr txBox="1"/>
            <p:nvPr/>
          </p:nvSpPr>
          <p:spPr>
            <a:xfrm>
              <a:off x="10224882" y="2563100"/>
              <a:ext cx="16827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A. Rezaei (on leave..)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7D982A-B57B-9A08-EB87-293DBB29E234}"/>
                </a:ext>
              </a:extLst>
            </p:cNvPr>
            <p:cNvSpPr txBox="1"/>
            <p:nvPr/>
          </p:nvSpPr>
          <p:spPr>
            <a:xfrm>
              <a:off x="11053870" y="3007464"/>
              <a:ext cx="15027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V. </a:t>
              </a:r>
              <a:r>
                <a:rPr lang="en-US" sz="1400" dirty="0" err="1"/>
                <a:t>Mangano</a:t>
              </a:r>
              <a:endParaRPr lang="en-US" sz="1400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D93ECD3-C96C-C1BC-18DF-47EE6F12F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086" y="1694320"/>
            <a:ext cx="1370483" cy="1436904"/>
          </a:xfrm>
          <a:prstGeom prst="rect">
            <a:avLst/>
          </a:prstGeom>
          <a:effectLst>
            <a:glow rad="382988"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B45162-94F9-5846-EECC-AC5E8AA03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929" y="1639120"/>
            <a:ext cx="1180853" cy="1750109"/>
          </a:xfrm>
          <a:prstGeom prst="rect">
            <a:avLst/>
          </a:prstGeom>
          <a:effectLst>
            <a:glow rad="396231">
              <a:schemeClr val="accent1">
                <a:alpha val="40000"/>
              </a:schemeClr>
            </a:glo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B338B23-BDDC-04B8-84A7-26E2523218E8}"/>
              </a:ext>
            </a:extLst>
          </p:cNvPr>
          <p:cNvSpPr txBox="1"/>
          <p:nvPr/>
        </p:nvSpPr>
        <p:spPr>
          <a:xfrm>
            <a:off x="8314646" y="1690844"/>
            <a:ext cx="1502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F. Hoang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25A6884-DE59-A020-7606-B39B1FBC1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526" y="1508074"/>
            <a:ext cx="1455606" cy="1393519"/>
          </a:xfrm>
          <a:prstGeom prst="rect">
            <a:avLst/>
          </a:prstGeom>
          <a:effectLst>
            <a:glow rad="756050">
              <a:schemeClr val="accent1">
                <a:alpha val="40000"/>
              </a:schemeClr>
            </a:glo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60BED38-D6DB-4957-4D89-907AD966C963}"/>
              </a:ext>
            </a:extLst>
          </p:cNvPr>
          <p:cNvSpPr txBox="1"/>
          <p:nvPr/>
        </p:nvSpPr>
        <p:spPr>
          <a:xfrm>
            <a:off x="9185942" y="1851200"/>
            <a:ext cx="150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E. Benedetti</a:t>
            </a:r>
          </a:p>
          <a:p>
            <a:r>
              <a:rPr lang="en-US" sz="1400" dirty="0">
                <a:solidFill>
                  <a:schemeClr val="bg1"/>
                </a:solidFill>
              </a:rPr>
              <a:t>(26/</a:t>
            </a:r>
            <a:r>
              <a:rPr lang="en-US" sz="1400" dirty="0" err="1">
                <a:solidFill>
                  <a:schemeClr val="bg1"/>
                </a:solidFill>
              </a:rPr>
              <a:t>giugno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13B9A5-BFDC-F7ED-3557-4D433457D58C}"/>
              </a:ext>
            </a:extLst>
          </p:cNvPr>
          <p:cNvSpPr txBox="1"/>
          <p:nvPr/>
        </p:nvSpPr>
        <p:spPr>
          <a:xfrm>
            <a:off x="10854963" y="1755112"/>
            <a:ext cx="1502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V. </a:t>
            </a:r>
            <a:r>
              <a:rPr lang="en-US" sz="1400" dirty="0" err="1">
                <a:solidFill>
                  <a:schemeClr val="bg1"/>
                </a:solidFill>
              </a:rPr>
              <a:t>Martella</a:t>
            </a:r>
            <a:r>
              <a:rPr lang="en-US" sz="1400" dirty="0">
                <a:solidFill>
                  <a:schemeClr val="bg1"/>
                </a:solidFill>
              </a:rPr>
              <a:t>, soon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335056-8BB0-9C14-A957-C0B82158F717}"/>
              </a:ext>
            </a:extLst>
          </p:cNvPr>
          <p:cNvGrpSpPr/>
          <p:nvPr/>
        </p:nvGrpSpPr>
        <p:grpSpPr>
          <a:xfrm>
            <a:off x="4367177" y="1343243"/>
            <a:ext cx="3482478" cy="3221779"/>
            <a:chOff x="4367177" y="1343243"/>
            <a:chExt cx="3482478" cy="322177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AE544B3-DC74-B98B-AD11-D6C534EE8CAB}"/>
                </a:ext>
              </a:extLst>
            </p:cNvPr>
            <p:cNvGrpSpPr/>
            <p:nvPr/>
          </p:nvGrpSpPr>
          <p:grpSpPr>
            <a:xfrm>
              <a:off x="4541553" y="3219019"/>
              <a:ext cx="1276865" cy="1225351"/>
              <a:chOff x="2705909" y="2365105"/>
              <a:chExt cx="1276865" cy="1225351"/>
            </a:xfrm>
          </p:grpSpPr>
          <p:pic>
            <p:nvPicPr>
              <p:cNvPr id="78" name="Immagine 22" descr="Immagine che contiene persona, Viso umano, uomo, interno&#10;&#10;Descrizione generata automaticamente">
                <a:extLst>
                  <a:ext uri="{FF2B5EF4-FFF2-40B4-BE49-F238E27FC236}">
                    <a16:creationId xmlns:a16="http://schemas.microsoft.com/office/drawing/2014/main" id="{A6DE5F7C-8DD6-C3DC-21A0-A68759E15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2069" y="2365105"/>
                <a:ext cx="968088" cy="9680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19CB00-49DD-975A-9C20-A96D483438CC}"/>
                  </a:ext>
                </a:extLst>
              </p:cNvPr>
              <p:cNvSpPr txBox="1"/>
              <p:nvPr/>
            </p:nvSpPr>
            <p:spPr>
              <a:xfrm>
                <a:off x="2705909" y="3282679"/>
                <a:ext cx="12768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A. </a:t>
                </a:r>
                <a:r>
                  <a:rPr lang="en-US" sz="1400" dirty="0" err="1">
                    <a:latin typeface="+mn-lt"/>
                  </a:rPr>
                  <a:t>Crucian</a:t>
                </a:r>
                <a:r>
                  <a:rPr lang="en-US" sz="1400" dirty="0" err="1"/>
                  <a:t>i</a:t>
                </a:r>
                <a:endParaRPr lang="en-US" sz="1400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2818A8A-EA4F-8F05-A7E3-064203C50E7D}"/>
                </a:ext>
              </a:extLst>
            </p:cNvPr>
            <p:cNvGrpSpPr/>
            <p:nvPr/>
          </p:nvGrpSpPr>
          <p:grpSpPr>
            <a:xfrm>
              <a:off x="5543753" y="2831160"/>
              <a:ext cx="1080000" cy="984996"/>
              <a:chOff x="405519" y="2634302"/>
              <a:chExt cx="1635982" cy="1492070"/>
            </a:xfrm>
            <a:effectLst>
              <a:glow>
                <a:srgbClr val="FFFF00">
                  <a:alpha val="40000"/>
                </a:srgbClr>
              </a:glow>
            </a:effectLst>
          </p:grpSpPr>
          <p:pic>
            <p:nvPicPr>
              <p:cNvPr id="76" name="Immagine 18">
                <a:extLst>
                  <a:ext uri="{FF2B5EF4-FFF2-40B4-BE49-F238E27FC236}">
                    <a16:creationId xmlns:a16="http://schemas.microsoft.com/office/drawing/2014/main" id="{5A1C1233-678F-0199-475C-503D91D63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6795" y="2634302"/>
                <a:ext cx="867615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5B71F74-5F71-F54B-8B43-9C4D92F09906}"/>
                  </a:ext>
                </a:extLst>
              </p:cNvPr>
              <p:cNvSpPr txBox="1"/>
              <p:nvPr/>
            </p:nvSpPr>
            <p:spPr>
              <a:xfrm>
                <a:off x="405519" y="3660152"/>
                <a:ext cx="1635982" cy="466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E. Majorana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7934724-309B-1EB7-CD47-9A0BFDB6D6C1}"/>
                </a:ext>
              </a:extLst>
            </p:cNvPr>
            <p:cNvGrpSpPr/>
            <p:nvPr/>
          </p:nvGrpSpPr>
          <p:grpSpPr>
            <a:xfrm>
              <a:off x="6471046" y="3231393"/>
              <a:ext cx="1276865" cy="1333629"/>
              <a:chOff x="1653592" y="2634302"/>
              <a:chExt cx="1276865" cy="1333629"/>
            </a:xfrm>
          </p:grpSpPr>
          <p:pic>
            <p:nvPicPr>
              <p:cNvPr id="74" name="Immagine 12">
                <a:extLst>
                  <a:ext uri="{FF2B5EF4-FFF2-40B4-BE49-F238E27FC236}">
                    <a16:creationId xmlns:a16="http://schemas.microsoft.com/office/drawing/2014/main" id="{F1C360BB-1833-06A7-AE0E-4AA4EE800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47171" y="2634302"/>
                <a:ext cx="733586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6D8E0E-1C6B-4B35-F29D-1640546F2D1A}"/>
                  </a:ext>
                </a:extLst>
              </p:cNvPr>
              <p:cNvSpPr txBox="1"/>
              <p:nvPr/>
            </p:nvSpPr>
            <p:spPr>
              <a:xfrm>
                <a:off x="1653592" y="3660154"/>
                <a:ext cx="12768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P. </a:t>
                </a:r>
                <a:r>
                  <a:rPr lang="en-US" sz="1400" dirty="0" err="1"/>
                  <a:t>Rapagnani</a:t>
                </a:r>
                <a:endParaRPr lang="en-US" sz="1400" dirty="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45B8C52-C733-34F5-6E83-97A02A73BE2C}"/>
                </a:ext>
              </a:extLst>
            </p:cNvPr>
            <p:cNvGrpSpPr/>
            <p:nvPr/>
          </p:nvGrpSpPr>
          <p:grpSpPr>
            <a:xfrm>
              <a:off x="4367177" y="1796606"/>
              <a:ext cx="1276865" cy="1386100"/>
              <a:chOff x="4295931" y="2656374"/>
              <a:chExt cx="1276865" cy="1386100"/>
            </a:xfrm>
          </p:grpSpPr>
          <p:pic>
            <p:nvPicPr>
              <p:cNvPr id="72" name="Immagine 10">
                <a:extLst>
                  <a:ext uri="{FF2B5EF4-FFF2-40B4-BE49-F238E27FC236}">
                    <a16:creationId xmlns:a16="http://schemas.microsoft.com/office/drawing/2014/main" id="{9CE41BA2-6FAE-C792-6BD2-D11A94D97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28041" y="2656374"/>
                <a:ext cx="755718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A65DDDC-0CE9-1D00-B67C-093F52E265FC}"/>
                  </a:ext>
                </a:extLst>
              </p:cNvPr>
              <p:cNvSpPr txBox="1"/>
              <p:nvPr/>
            </p:nvSpPr>
            <p:spPr>
              <a:xfrm>
                <a:off x="4295931" y="3734697"/>
                <a:ext cx="12768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P</a:t>
                </a:r>
                <a:r>
                  <a:rPr lang="en-US" sz="1400" dirty="0">
                    <a:latin typeface="+mn-lt"/>
                  </a:rPr>
                  <a:t>. </a:t>
                </a:r>
                <a:r>
                  <a:rPr lang="en-US" sz="1400" dirty="0" err="1">
                    <a:latin typeface="+mn-lt"/>
                  </a:rPr>
                  <a:t>Puppo</a:t>
                </a:r>
                <a:endParaRPr lang="en-US" sz="1400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62E3885-E87F-7A45-E77D-A93318E51078}"/>
                </a:ext>
              </a:extLst>
            </p:cNvPr>
            <p:cNvGrpSpPr/>
            <p:nvPr/>
          </p:nvGrpSpPr>
          <p:grpSpPr>
            <a:xfrm>
              <a:off x="5277626" y="1343243"/>
              <a:ext cx="1276865" cy="1380011"/>
              <a:chOff x="5083759" y="2670230"/>
              <a:chExt cx="1276865" cy="1380011"/>
            </a:xfrm>
          </p:grpSpPr>
          <p:pic>
            <p:nvPicPr>
              <p:cNvPr id="70" name="Immagine 16">
                <a:extLst>
                  <a:ext uri="{FF2B5EF4-FFF2-40B4-BE49-F238E27FC236}">
                    <a16:creationId xmlns:a16="http://schemas.microsoft.com/office/drawing/2014/main" id="{5D8E0262-9815-9350-FFED-16476C30D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6999" y="2670230"/>
                <a:ext cx="728933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F2F1FF4-300B-7945-B170-CDF9652343E3}"/>
                  </a:ext>
                </a:extLst>
              </p:cNvPr>
              <p:cNvSpPr txBox="1"/>
              <p:nvPr/>
            </p:nvSpPr>
            <p:spPr>
              <a:xfrm>
                <a:off x="5083759" y="3742464"/>
                <a:ext cx="12768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L. </a:t>
                </a:r>
                <a:r>
                  <a:rPr lang="en-US" sz="1400" dirty="0" err="1"/>
                  <a:t>Naticchioni</a:t>
                </a:r>
                <a:endParaRPr lang="en-US" sz="1400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3B1F121-051A-6DED-401E-A006ECD9A888}"/>
                </a:ext>
              </a:extLst>
            </p:cNvPr>
            <p:cNvGrpSpPr/>
            <p:nvPr/>
          </p:nvGrpSpPr>
          <p:grpSpPr>
            <a:xfrm>
              <a:off x="6390413" y="1852094"/>
              <a:ext cx="1459242" cy="1348901"/>
              <a:chOff x="6110819" y="2671907"/>
              <a:chExt cx="1459242" cy="1348901"/>
            </a:xfrm>
          </p:grpSpPr>
          <p:pic>
            <p:nvPicPr>
              <p:cNvPr id="68" name="Immagine 20" descr="Immagine che contiene Viso umano, persona, uomo, Barba umana&#10;&#10;Descrizione generata automaticamente">
                <a:extLst>
                  <a:ext uri="{FF2B5EF4-FFF2-40B4-BE49-F238E27FC236}">
                    <a16:creationId xmlns:a16="http://schemas.microsoft.com/office/drawing/2014/main" id="{6AF7FCEC-B597-9425-247F-261D11778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0819" y="2671907"/>
                <a:ext cx="1080000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26679E9-9965-A74C-DAB2-47ECAD54EC59}"/>
                  </a:ext>
                </a:extLst>
              </p:cNvPr>
              <p:cNvSpPr txBox="1"/>
              <p:nvPr/>
            </p:nvSpPr>
            <p:spPr>
              <a:xfrm>
                <a:off x="6293196" y="3713031"/>
                <a:ext cx="12768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S. </a:t>
                </a:r>
                <a:r>
                  <a:rPr lang="en-US" sz="1400" dirty="0" err="1"/>
                  <a:t>Pirro</a:t>
                </a:r>
                <a:endParaRPr lang="en-US" sz="1400" dirty="0"/>
              </a:p>
            </p:txBody>
          </p: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855908E-5330-90D8-E271-CCD62BFAF02E}"/>
              </a:ext>
            </a:extLst>
          </p:cNvPr>
          <p:cNvSpPr txBox="1"/>
          <p:nvPr/>
        </p:nvSpPr>
        <p:spPr>
          <a:xfrm>
            <a:off x="10854963" y="2720471"/>
            <a:ext cx="1502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(1/</a:t>
            </a:r>
            <a:r>
              <a:rPr lang="en-US" sz="1400" dirty="0" err="1">
                <a:solidFill>
                  <a:schemeClr val="bg1"/>
                </a:solidFill>
              </a:rPr>
              <a:t>agosto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04B2573-AA0A-EF38-393D-F3BD40D915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7509" y="2806079"/>
            <a:ext cx="938937" cy="1291039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A16A241-F161-9541-D7B0-494DAA5D1D55}"/>
              </a:ext>
            </a:extLst>
          </p:cNvPr>
          <p:cNvSpPr txBox="1"/>
          <p:nvPr/>
        </p:nvSpPr>
        <p:spPr>
          <a:xfrm>
            <a:off x="9376753" y="2778195"/>
            <a:ext cx="15027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Marco Orsini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(1/</a:t>
            </a:r>
            <a:r>
              <a:rPr lang="en-US" sz="1400" dirty="0" err="1">
                <a:solidFill>
                  <a:schemeClr val="bg1"/>
                </a:solidFill>
              </a:rPr>
              <a:t>agosto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6" name="CasellaDiTesto 2">
            <a:extLst>
              <a:ext uri="{FF2B5EF4-FFF2-40B4-BE49-F238E27FC236}">
                <a16:creationId xmlns:a16="http://schemas.microsoft.com/office/drawing/2014/main" id="{D5047107-DE28-9C2D-833F-5935E56E1CB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7" name="Footer Placeholder 86">
            <a:extLst>
              <a:ext uri="{FF2B5EF4-FFF2-40B4-BE49-F238E27FC236}">
                <a16:creationId xmlns:a16="http://schemas.microsoft.com/office/drawing/2014/main" id="{247A9D6E-7130-189F-A3E0-20E60EE8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88" name="Slide Number Placeholder 87">
            <a:extLst>
              <a:ext uri="{FF2B5EF4-FFF2-40B4-BE49-F238E27FC236}">
                <a16:creationId xmlns:a16="http://schemas.microsoft.com/office/drawing/2014/main" id="{7F4FA44C-BD80-DF7F-4530-F8CD3DF5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4</a:t>
            </a:fld>
            <a:endParaRPr lang="it-IT"/>
          </a:p>
        </p:txBody>
      </p:sp>
      <p:sp>
        <p:nvSpPr>
          <p:cNvPr id="89" name="Footer Placeholder 3">
            <a:extLst>
              <a:ext uri="{FF2B5EF4-FFF2-40B4-BE49-F238E27FC236}">
                <a16:creationId xmlns:a16="http://schemas.microsoft.com/office/drawing/2014/main" id="{05344868-29B5-14C5-2412-478BF9271FEC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1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artone animato, casa&#10;&#10;Descrizione generata automaticamente">
            <a:extLst>
              <a:ext uri="{FF2B5EF4-FFF2-40B4-BE49-F238E27FC236}">
                <a16:creationId xmlns:a16="http://schemas.microsoft.com/office/drawing/2014/main" id="{4B3876F5-8064-E337-4718-88239598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2" y="1545100"/>
            <a:ext cx="4621305" cy="3646935"/>
          </a:xfrm>
          <a:prstGeom prst="rect">
            <a:avLst/>
          </a:prstGeom>
        </p:spPr>
      </p:pic>
      <p:pic>
        <p:nvPicPr>
          <p:cNvPr id="5" name="Immagine 4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EA817356-9946-BE00-821D-099EFF66C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3649" b="10893"/>
          <a:stretch/>
        </p:blipFill>
        <p:spPr>
          <a:xfrm>
            <a:off x="1" y="4483343"/>
            <a:ext cx="4424218" cy="238304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9759CDD-4015-9F84-5743-EC7898130966}"/>
              </a:ext>
            </a:extLst>
          </p:cNvPr>
          <p:cNvSpPr txBox="1"/>
          <p:nvPr/>
        </p:nvSpPr>
        <p:spPr>
          <a:xfrm>
            <a:off x="5047368" y="1155043"/>
            <a:ext cx="66103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cryostat is positioned in a 5.6x4.8 m hole, along with the two refrigeration lines. Design will be finalized by the company.</a:t>
            </a:r>
          </a:p>
          <a:p>
            <a:endParaRPr lang="en-US" dirty="0"/>
          </a:p>
          <a:p>
            <a:r>
              <a:rPr lang="en-US" dirty="0">
                <a:highlight>
                  <a:srgbClr val="C0C0C0"/>
                </a:highlight>
              </a:rPr>
              <a:t>Vacuum Chamber</a:t>
            </a:r>
            <a:r>
              <a:rPr lang="en-US" dirty="0"/>
              <a:t>:</a:t>
            </a:r>
          </a:p>
          <a:p>
            <a:r>
              <a:rPr lang="en-US" dirty="0"/>
              <a:t>	External vacuum vessel, Steel AISI 304, thickness 8mm 	+ supporting beams. Outer diameter: 2774 mm.</a:t>
            </a:r>
          </a:p>
          <a:p>
            <a:r>
              <a:rPr lang="en-US" dirty="0">
                <a:highlight>
                  <a:srgbClr val="FF0000"/>
                </a:highlight>
              </a:rPr>
              <a:t>Outer Thermal Shield (OTS)</a:t>
            </a:r>
            <a:r>
              <a:rPr lang="en-US" dirty="0"/>
              <a:t>:</a:t>
            </a:r>
          </a:p>
          <a:p>
            <a:r>
              <a:rPr lang="en-US" dirty="0"/>
              <a:t>	Aluminum Al6063, @ 60÷80 K. </a:t>
            </a:r>
          </a:p>
          <a:p>
            <a:r>
              <a:rPr lang="en-US" dirty="0">
                <a:highlight>
                  <a:srgbClr val="00FFFF"/>
                </a:highlight>
              </a:rPr>
              <a:t>Inner Thermal Shield (ITS)</a:t>
            </a:r>
            <a:r>
              <a:rPr lang="en-US" dirty="0"/>
              <a:t>:</a:t>
            </a:r>
          </a:p>
          <a:p>
            <a:r>
              <a:rPr lang="en-US" dirty="0"/>
              <a:t>	Aluminum Al6063 or Al1080, @ 8÷10 K.</a:t>
            </a:r>
          </a:p>
          <a:p>
            <a:r>
              <a:rPr lang="en-US" dirty="0"/>
              <a:t>Top Technical Chamber (TTC):</a:t>
            </a:r>
          </a:p>
          <a:p>
            <a:r>
              <a:rPr lang="en-US" dirty="0"/>
              <a:t>	to raise and lock in place Payload through suspension wire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8B10E8-53A8-48A1-CFB8-B3D8D22E17D7}"/>
              </a:ext>
            </a:extLst>
          </p:cNvPr>
          <p:cNvSpPr txBox="1"/>
          <p:nvPr/>
        </p:nvSpPr>
        <p:spPr>
          <a:xfrm>
            <a:off x="4665637" y="4665741"/>
            <a:ext cx="56425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These three structures are divided in two parts + dome, allowing partial disassembly and to work inside the cryostat.</a:t>
            </a:r>
          </a:p>
          <a:p>
            <a:endParaRPr lang="en-US" dirty="0"/>
          </a:p>
          <a:p>
            <a:r>
              <a:rPr lang="en-US" dirty="0"/>
              <a:t>OTS and ITS are 12-side polygonal shaped, allowing </a:t>
            </a:r>
          </a:p>
          <a:p>
            <a:r>
              <a:rPr lang="en-US" dirty="0"/>
              <a:t>Implementation of RML (rigid multi – layer) insulation.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00AB372-8AAB-F419-F7DD-9CCC5DBDB981}"/>
              </a:ext>
            </a:extLst>
          </p:cNvPr>
          <p:cNvSpPr txBox="1">
            <a:spLocks/>
          </p:cNvSpPr>
          <p:nvPr/>
        </p:nvSpPr>
        <p:spPr>
          <a:xfrm>
            <a:off x="123486" y="1155043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Cryostat design tuning phase</a:t>
            </a:r>
            <a:endParaRPr lang="en-IT" dirty="0"/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1FA620CE-3006-EB8A-7558-60239F1DCAD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9" name="Immagine 6" descr="Immagine che contiene testo, schermata, cerchio, diagramma&#10;&#10;Descrizione generata automaticamente">
            <a:extLst>
              <a:ext uri="{FF2B5EF4-FFF2-40B4-BE49-F238E27FC236}">
                <a16:creationId xmlns:a16="http://schemas.microsoft.com/office/drawing/2014/main" id="{E057C191-6287-2262-1D71-11D473AF5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"/>
          <a:stretch/>
        </p:blipFill>
        <p:spPr>
          <a:xfrm>
            <a:off x="10169505" y="4483343"/>
            <a:ext cx="1830389" cy="215970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48CAF1-09A6-3A61-443D-BF711402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5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E2058DA-9442-1FC8-4F85-1E85CB03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42025"/>
            <a:ext cx="4459357" cy="365125"/>
          </a:xfrm>
        </p:spPr>
        <p:txBody>
          <a:bodyPr/>
          <a:lstStyle/>
          <a:p>
            <a:r>
              <a:rPr lang="it-IT" dirty="0"/>
              <a:t>ET Scienza e Tecnologia in Italia - Assisi 20/02/2024</a:t>
            </a:r>
          </a:p>
        </p:txBody>
      </p:sp>
    </p:spTree>
    <p:extLst>
      <p:ext uri="{BB962C8B-B14F-4D97-AF65-F5344CB8AC3E}">
        <p14:creationId xmlns:p14="http://schemas.microsoft.com/office/powerpoint/2010/main" val="250758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acciaio, design&#10;&#10;Descrizione generata automaticamente">
            <a:extLst>
              <a:ext uri="{FF2B5EF4-FFF2-40B4-BE49-F238E27FC236}">
                <a16:creationId xmlns:a16="http://schemas.microsoft.com/office/drawing/2014/main" id="{CADF7CE2-AFB9-C82F-1530-82801A4B8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1" y="918474"/>
            <a:ext cx="2951190" cy="26560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C46199-D58A-43DC-CAA8-E4296730DA59}"/>
              </a:ext>
            </a:extLst>
          </p:cNvPr>
          <p:cNvSpPr txBox="1"/>
          <p:nvPr/>
        </p:nvSpPr>
        <p:spPr>
          <a:xfrm>
            <a:off x="1295479" y="2914124"/>
            <a:ext cx="25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295B24-6EE0-B264-48C9-D9FE7D32E4E4}"/>
              </a:ext>
            </a:extLst>
          </p:cNvPr>
          <p:cNvSpPr txBox="1"/>
          <p:nvPr/>
        </p:nvSpPr>
        <p:spPr>
          <a:xfrm>
            <a:off x="1214721" y="5939526"/>
            <a:ext cx="290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maintenance</a:t>
            </a:r>
            <a:r>
              <a:rPr lang="it-IT" dirty="0"/>
              <a:t> and </a:t>
            </a:r>
            <a:r>
              <a:rPr lang="it-IT" dirty="0" err="1"/>
              <a:t>installation</a:t>
            </a:r>
            <a:endParaRPr lang="it-IT" dirty="0"/>
          </a:p>
        </p:txBody>
      </p:sp>
      <p:pic>
        <p:nvPicPr>
          <p:cNvPr id="15" name="Immagine 14" descr="Immagine che contiene giocattolo, cartone animato, Modello in scala&#10;&#10;Descrizione generata automaticamente">
            <a:extLst>
              <a:ext uri="{FF2B5EF4-FFF2-40B4-BE49-F238E27FC236}">
                <a16:creationId xmlns:a16="http://schemas.microsoft.com/office/drawing/2014/main" id="{46F998B2-CCE8-573D-56EF-59A4961CD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30" y="137752"/>
            <a:ext cx="4327099" cy="2788131"/>
          </a:xfrm>
          <a:prstGeom prst="rect">
            <a:avLst/>
          </a:prstGeom>
        </p:spPr>
      </p:pic>
      <p:pic>
        <p:nvPicPr>
          <p:cNvPr id="18" name="Immagine 17" descr="Immagine che contiene cartone animato, casa&#10;&#10;Descrizione generata automaticamente">
            <a:extLst>
              <a:ext uri="{FF2B5EF4-FFF2-40B4-BE49-F238E27FC236}">
                <a16:creationId xmlns:a16="http://schemas.microsoft.com/office/drawing/2014/main" id="{C72D8CE8-42F7-1BE2-B1A4-1F3F2D3C97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"/>
          <a:stretch/>
        </p:blipFill>
        <p:spPr>
          <a:xfrm>
            <a:off x="5463087" y="2915698"/>
            <a:ext cx="5751980" cy="302622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6C89F8A-D5E8-A8A1-C95D-1C9FC23AE889}"/>
              </a:ext>
            </a:extLst>
          </p:cNvPr>
          <p:cNvSpPr txBox="1"/>
          <p:nvPr/>
        </p:nvSpPr>
        <p:spPr>
          <a:xfrm>
            <a:off x="7333861" y="6002000"/>
            <a:ext cx="274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70 cm of man-workspace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5E9B943A-5F5D-451F-9094-00897CA51E91}"/>
              </a:ext>
            </a:extLst>
          </p:cNvPr>
          <p:cNvSpPr/>
          <p:nvPr/>
        </p:nvSpPr>
        <p:spPr>
          <a:xfrm>
            <a:off x="6335486" y="3716323"/>
            <a:ext cx="727787" cy="1751416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5ACC0E10-6547-6683-FB61-F56BE1E2C970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699380" y="5467739"/>
            <a:ext cx="634481" cy="64196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8" descr="Immagine che contiene design&#10;&#10;Descrizione generata automaticamente con attendibilità media">
            <a:extLst>
              <a:ext uri="{FF2B5EF4-FFF2-40B4-BE49-F238E27FC236}">
                <a16:creationId xmlns:a16="http://schemas.microsoft.com/office/drawing/2014/main" id="{E5906B57-7D4C-CB4D-71A6-8681E33E7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3410557"/>
            <a:ext cx="3368383" cy="2641580"/>
          </a:xfrm>
          <a:prstGeom prst="rect">
            <a:avLst/>
          </a:prstGeom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62160380-4CCB-9CFB-D913-F4564B7E990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CB7E2-129A-A5B5-CC38-DB62F9DE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6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8AFEF75-3D1D-FF16-52D6-813B4A21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42025"/>
            <a:ext cx="4459357" cy="365125"/>
          </a:xfrm>
        </p:spPr>
        <p:txBody>
          <a:bodyPr/>
          <a:lstStyle/>
          <a:p>
            <a:r>
              <a:rPr lang="it-IT" dirty="0"/>
              <a:t>ET Scienza e Tecnologia in Italia - Assisi 20/02/2024</a:t>
            </a:r>
          </a:p>
        </p:txBody>
      </p:sp>
    </p:spTree>
    <p:extLst>
      <p:ext uri="{BB962C8B-B14F-4D97-AF65-F5344CB8AC3E}">
        <p14:creationId xmlns:p14="http://schemas.microsoft.com/office/powerpoint/2010/main" val="63391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0641A0-DD27-CF84-3EC1-C402DABD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8406">
            <a:off x="239195" y="1806002"/>
            <a:ext cx="4642530" cy="2084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311184-1BFF-2977-BB29-16E0BB828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6140">
            <a:off x="12100" y="3819736"/>
            <a:ext cx="5096721" cy="214328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8DBF149-1FB5-33DA-E7F9-5D35D88C3A67}"/>
              </a:ext>
            </a:extLst>
          </p:cNvPr>
          <p:cNvSpPr txBox="1">
            <a:spLocks/>
          </p:cNvSpPr>
          <p:nvPr/>
        </p:nvSpPr>
        <p:spPr>
          <a:xfrm>
            <a:off x="123486" y="1155043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Clean boot, needed ! </a:t>
            </a:r>
            <a:endParaRPr lang="en-IT" dirty="0"/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id="{DC7CC8FC-096B-FAFA-90CE-164F76BEA28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4" name="CasellaDiTesto 14">
            <a:extLst>
              <a:ext uri="{FF2B5EF4-FFF2-40B4-BE49-F238E27FC236}">
                <a16:creationId xmlns:a16="http://schemas.microsoft.com/office/drawing/2014/main" id="{B9039B60-F11B-7F2B-7B2B-B75802D2A159}"/>
              </a:ext>
            </a:extLst>
          </p:cNvPr>
          <p:cNvSpPr txBox="1"/>
          <p:nvPr/>
        </p:nvSpPr>
        <p:spPr>
          <a:xfrm>
            <a:off x="4941116" y="1359091"/>
            <a:ext cx="7092931" cy="44935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Minimal measure to preserve clean environment during 6-12 month-long assembling phases, controlled contamination of air particles and dust with high efficiency filters (HEPA). </a:t>
            </a:r>
            <a:r>
              <a:rPr lang="en-US" sz="2200" dirty="0">
                <a:solidFill>
                  <a:srgbClr val="00B050"/>
                </a:solidFill>
              </a:rPr>
              <a:t>ISO 6 ‘AT REST’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FF0000"/>
                </a:solidFill>
              </a:rPr>
              <a:t>ISO 7 ‘IN OPERATION’ </a:t>
            </a:r>
            <a:r>
              <a:rPr lang="en-US" sz="2200" dirty="0"/>
              <a:t>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Due to severe clearance constraints (the whole lab is 100 m</a:t>
            </a:r>
            <a:r>
              <a:rPr lang="en-US" sz="2200" baseline="30000" dirty="0"/>
              <a:t>2</a:t>
            </a:r>
            <a:r>
              <a:rPr lang="en-US" sz="2200" dirty="0"/>
              <a:t>) we need: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A retractile/flexible mechanism compatible with the crane. It requires custom and very careful design for our purposes.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* </a:t>
            </a:r>
            <a:r>
              <a:rPr lang="en-US" sz="2200" b="1" dirty="0"/>
              <a:t>Probably we are finally close to the feasibility green light</a:t>
            </a:r>
          </a:p>
          <a:p>
            <a:pPr algn="just"/>
            <a:endParaRPr lang="en-US" sz="2200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05ABE08-52EF-CCAB-6313-1E465542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Scienza e Tecnologia in Italia - Assisi 20/02/2024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2F6722-EB8C-E10C-487E-26C97837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32F7-C4F6-834D-9AB1-A5FE006664DC}" type="slidenum">
              <a:rPr lang="en-US" smtClean="0"/>
              <a:t>7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5E57DF7-1209-1FB8-6C99-C5CA6361E473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93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asa, Modello in scala, cartone animato&#10;&#10;Descrizione generata automaticamente">
            <a:extLst>
              <a:ext uri="{FF2B5EF4-FFF2-40B4-BE49-F238E27FC236}">
                <a16:creationId xmlns:a16="http://schemas.microsoft.com/office/drawing/2014/main" id="{76AEB2F3-3895-2E9D-0EDC-D0D58717C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0" y="242596"/>
            <a:ext cx="4435848" cy="3303038"/>
          </a:xfrm>
          <a:prstGeom prst="rect">
            <a:avLst/>
          </a:prstGeom>
        </p:spPr>
      </p:pic>
      <p:pic>
        <p:nvPicPr>
          <p:cNvPr id="9" name="Immagine 8" descr="Immagine che contiene schermata, arte, cerchio, Elementi grafici&#10;&#10;Descrizione generata automaticamente">
            <a:extLst>
              <a:ext uri="{FF2B5EF4-FFF2-40B4-BE49-F238E27FC236}">
                <a16:creationId xmlns:a16="http://schemas.microsoft.com/office/drawing/2014/main" id="{273E2C6D-F082-4DB7-B6B5-71A37ED29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7" y="3621422"/>
            <a:ext cx="4023757" cy="28064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D2CF60-FE5C-396B-9420-8A92B5B8B097}"/>
              </a:ext>
            </a:extLst>
          </p:cNvPr>
          <p:cNvSpPr txBox="1"/>
          <p:nvPr/>
        </p:nvSpPr>
        <p:spPr>
          <a:xfrm>
            <a:off x="5898089" y="1735296"/>
            <a:ext cx="60981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cool-down the payload, ~36 soft heat links (each composed by ~49 0.1 mm Al6N)will connect two cooling bars, hosted inside the assembly frame, to the cage to the cold finger delivering the cooling power through the assembling frame and insulated from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structure is composed by two bars (30 mm diameter) and a plate of 15 mm thickness.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payload is seated on the structure shafts and pulled upwards using a metal wire (and detached from the structure) to speed up the ITS cooling at first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cold and suspended, the dynamics and the dissipation of the system will be studied</a:t>
            </a:r>
          </a:p>
        </p:txBody>
      </p:sp>
      <p:sp>
        <p:nvSpPr>
          <p:cNvPr id="2" name="CasellaDiTesto 2">
            <a:extLst>
              <a:ext uri="{FF2B5EF4-FFF2-40B4-BE49-F238E27FC236}">
                <a16:creationId xmlns:a16="http://schemas.microsoft.com/office/drawing/2014/main" id="{8C2BA416-887A-E73A-D7DB-59479F25671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59F33E9-A61B-F93D-B163-32BC00D8B77E}"/>
              </a:ext>
            </a:extLst>
          </p:cNvPr>
          <p:cNvSpPr txBox="1">
            <a:spLocks/>
          </p:cNvSpPr>
          <p:nvPr/>
        </p:nvSpPr>
        <p:spPr>
          <a:xfrm>
            <a:off x="-111406" y="31118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Cryostat core section</a:t>
            </a:r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40B9-7108-023E-3864-C6BE9E0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85A6A-861B-6A62-402C-6076E49F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8</a:t>
            </a:fld>
            <a:endParaRPr lang="it-IT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70198AB-0A73-B89B-D94C-81732814332E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99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grafica, testo, schermata, cartone animato&#10;&#10;Descrizione generata automaticamente">
            <a:extLst>
              <a:ext uri="{FF2B5EF4-FFF2-40B4-BE49-F238E27FC236}">
                <a16:creationId xmlns:a16="http://schemas.microsoft.com/office/drawing/2014/main" id="{D809DAC9-ECFC-EDA7-3811-51A0A059F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02" y="1242100"/>
            <a:ext cx="5053289" cy="50082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E577CB-7EB5-3C91-97EF-81D851B2DDA6}"/>
              </a:ext>
            </a:extLst>
          </p:cNvPr>
          <p:cNvSpPr txBox="1"/>
          <p:nvPr/>
        </p:nvSpPr>
        <p:spPr>
          <a:xfrm>
            <a:off x="7885473" y="1382955"/>
            <a:ext cx="4428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 Copper heat links thermalize the 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 Al6N heat links </a:t>
            </a:r>
            <a:r>
              <a:rPr lang="en-US" dirty="0" err="1"/>
              <a:t>thermalise</a:t>
            </a:r>
            <a:r>
              <a:rPr lang="en-US" dirty="0"/>
              <a:t> the ITS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6E5C86-657F-8C4A-C50A-E7AD67AA742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B9DA164-93DB-FDC3-0A1D-405A9F599136}"/>
              </a:ext>
            </a:extLst>
          </p:cNvPr>
          <p:cNvSpPr txBox="1">
            <a:spLocks/>
          </p:cNvSpPr>
          <p:nvPr/>
        </p:nvSpPr>
        <p:spPr>
          <a:xfrm>
            <a:off x="-86239" y="1136115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Soft links along cooling duct</a:t>
            </a:r>
            <a:endParaRPr lang="en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446CB-5EC3-0951-2B01-8C15B1F1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 Scienza e Tecnologia in Italia - Assisi 20/02/2024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0E5200-5745-CAA6-F896-79BC35A1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9</a:t>
            </a:fld>
            <a:endParaRPr lang="it-IT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1638FF3-7B83-70C6-D3C6-74E67E14128C}"/>
              </a:ext>
            </a:extLst>
          </p:cNvPr>
          <p:cNvSpPr txBox="1">
            <a:spLocks/>
          </p:cNvSpPr>
          <p:nvPr/>
        </p:nvSpPr>
        <p:spPr>
          <a:xfrm>
            <a:off x="838199" y="6442025"/>
            <a:ext cx="4459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ET Scienza e Tecnologia in Italia - Assisi 20/02/2024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268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347A8725AA734EBE527B76BB04587F" ma:contentTypeVersion="11" ma:contentTypeDescription="Creare un nuovo documento." ma:contentTypeScope="" ma:versionID="ebd7f7393852f568923c59e6eeeac864">
  <xsd:schema xmlns:xsd="http://www.w3.org/2001/XMLSchema" xmlns:xs="http://www.w3.org/2001/XMLSchema" xmlns:p="http://schemas.microsoft.com/office/2006/metadata/properties" xmlns:ns3="d2b3df68-07b5-4773-aba1-bd9b51ecb5e8" targetNamespace="http://schemas.microsoft.com/office/2006/metadata/properties" ma:root="true" ma:fieldsID="3edbb0ded3950d492ef0c767efa53d66" ns3:_="">
    <xsd:import namespace="d2b3df68-07b5-4773-aba1-bd9b51ecb5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3df68-07b5-4773-aba1-bd9b51ecb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9CF4B-BB58-4973-8130-55C8039EE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3df68-07b5-4773-aba1-bd9b51ecb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6798</TotalTime>
  <Words>1622</Words>
  <Application>Microsoft Macintosh PowerPoint</Application>
  <PresentationFormat>Widescreen</PresentationFormat>
  <Paragraphs>249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Google Sans</vt:lpstr>
      <vt:lpstr>Times New Roman</vt:lpstr>
      <vt:lpstr>Titillium</vt:lpstr>
      <vt:lpstr>Titillium Bd</vt:lpstr>
      <vt:lpstr>TITILLIUM WEBSEMIBOLD</vt:lpstr>
      <vt:lpstr>Wingdings</vt:lpstr>
      <vt:lpstr>Tema di Office</vt:lpstr>
      <vt:lpstr>ARC-ETCRYO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Cryogenic Payload prototype, under development (commitment by firm started) </vt:lpstr>
      <vt:lpstr>Transient thermal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Lanza Luisa</dc:creator>
  <cp:lastModifiedBy>Ettore Majorana</cp:lastModifiedBy>
  <cp:revision>120</cp:revision>
  <dcterms:created xsi:type="dcterms:W3CDTF">2022-10-26T09:11:02Z</dcterms:created>
  <dcterms:modified xsi:type="dcterms:W3CDTF">2024-02-21T06:57:46Z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