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66" r:id="rId7"/>
    <p:sldId id="273" r:id="rId8"/>
    <p:sldId id="274" r:id="rId9"/>
    <p:sldId id="264" r:id="rId10"/>
    <p:sldId id="267" r:id="rId11"/>
    <p:sldId id="268" r:id="rId12"/>
    <p:sldId id="260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D2D2"/>
    <a:srgbClr val="BBBBBB"/>
    <a:srgbClr val="A6A6A6"/>
    <a:srgbClr val="BA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–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95" autoAdjust="0"/>
    <p:restoredTop sz="94660" autoAdjust="0"/>
  </p:normalViewPr>
  <p:slideViewPr>
    <p:cSldViewPr snapToGrid="0">
      <p:cViewPr varScale="1">
        <p:scale>
          <a:sx n="172" d="100"/>
          <a:sy n="172" d="100"/>
        </p:scale>
        <p:origin x="1248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0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101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20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Picture 94">
            <a:extLst>
              <a:ext uri="{FF2B5EF4-FFF2-40B4-BE49-F238E27FC236}">
                <a16:creationId xmlns:a16="http://schemas.microsoft.com/office/drawing/2014/main" id="{8A1723DC-7CCB-722D-C5BA-C4575828B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096DC6E6-69CC-CE17-023B-3F7ED49C5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alphaModFix/>
          </a:blip>
          <a:srcRect t="16048" b="19695"/>
          <a:stretch/>
        </p:blipFill>
        <p:spPr>
          <a:xfrm>
            <a:off x="10680066" y="6354700"/>
            <a:ext cx="1511934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www.einstein-telescope.it/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et-gw.eu/etmd/?c=4&amp;i=188#members" TargetMode="External"/><Relationship Id="rId13" Type="http://schemas.openxmlformats.org/officeDocument/2006/relationships/hyperlink" Target="https://apps.et-gw.eu/etmd/?c=4&amp;i=99#members" TargetMode="External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hyperlink" Target="https://apps.et-gw.eu/etmd/?c=4&amp;i=105#members" TargetMode="External"/><Relationship Id="rId12" Type="http://schemas.openxmlformats.org/officeDocument/2006/relationships/hyperlink" Target="https://apps.et-gw.eu/etmd/?c=4&amp;i=185#members" TargetMode="External"/><Relationship Id="rId17" Type="http://schemas.openxmlformats.org/officeDocument/2006/relationships/hyperlink" Target="https://apps.et-gw.eu/etmd/?c=4&amp;i=116#members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s://apps.et-gw.eu/etmd/?c=4&amp;i=186#members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.et-gw.eu/etmd/?c=4&amp;i=182#members" TargetMode="External"/><Relationship Id="rId11" Type="http://schemas.openxmlformats.org/officeDocument/2006/relationships/hyperlink" Target="https://apps.et-gw.eu/etmd/?c=4&amp;i=36#members" TargetMode="External"/><Relationship Id="rId5" Type="http://schemas.openxmlformats.org/officeDocument/2006/relationships/hyperlink" Target="https://apps.et-gw.eu/etmd/?c=4&amp;i=187#members" TargetMode="External"/><Relationship Id="rId15" Type="http://schemas.openxmlformats.org/officeDocument/2006/relationships/hyperlink" Target="https://apps.et-gw.eu/etmd/?c=4&amp;i=184#members" TargetMode="External"/><Relationship Id="rId10" Type="http://schemas.openxmlformats.org/officeDocument/2006/relationships/hyperlink" Target="https://apps.et-gw.eu/etmd/?c=4&amp;i=180#members" TargetMode="External"/><Relationship Id="rId4" Type="http://schemas.openxmlformats.org/officeDocument/2006/relationships/hyperlink" Target="https://apps.et-gw.eu/etmd/?c=4&amp;i=183#members" TargetMode="External"/><Relationship Id="rId9" Type="http://schemas.openxmlformats.org/officeDocument/2006/relationships/hyperlink" Target="https://apps.et-gw.eu/etmd/?c=4&amp;i=181#members" TargetMode="External"/><Relationship Id="rId14" Type="http://schemas.openxmlformats.org/officeDocument/2006/relationships/hyperlink" Target="https://apps.et-gw.eu/etmd/?c=4&amp;i=13#member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ETIC</a:t>
            </a:r>
            <a:br>
              <a:rPr lang="it-IT" dirty="0"/>
            </a:br>
            <a:r>
              <a:rPr lang="it-IT" dirty="0"/>
              <a:t>INAF-ADONI</a:t>
            </a:r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9D100189-B420-6BE6-3392-F80642CC539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1956"/>
          <a:stretch>
            <a:fillRect/>
          </a:stretch>
        </p:blipFill>
        <p:spPr/>
      </p:pic>
      <p:pic>
        <p:nvPicPr>
          <p:cNvPr id="21" name="Segnaposto contenuto 20" descr="Immagine che contiene schermata, testo, Elementi grafici, logo&#10;&#10;Descrizione generata automaticamente">
            <a:extLst>
              <a:ext uri="{FF2B5EF4-FFF2-40B4-BE49-F238E27FC236}">
                <a16:creationId xmlns:a16="http://schemas.microsoft.com/office/drawing/2014/main" id="{CD430D04-717B-B1D8-40FF-F8358A9A0E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" y="6416158"/>
            <a:ext cx="965200" cy="482600"/>
          </a:xfrm>
        </p:spPr>
      </p:pic>
      <p:pic>
        <p:nvPicPr>
          <p:cNvPr id="7" name="Picture 94">
            <a:extLst>
              <a:ext uri="{FF2B5EF4-FFF2-40B4-BE49-F238E27FC236}">
                <a16:creationId xmlns:a16="http://schemas.microsoft.com/office/drawing/2014/main" id="{05C30C6A-833B-6FBD-2BAB-64AEB76F3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422AAF1-1C02-1C02-9EC0-7639D5072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1" y="1335635"/>
            <a:ext cx="7318524" cy="5018598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C617E5BC-D82C-07A3-5E23-C76F5E1D5C7B}"/>
              </a:ext>
            </a:extLst>
          </p:cNvPr>
          <p:cNvGrpSpPr/>
          <p:nvPr/>
        </p:nvGrpSpPr>
        <p:grpSpPr>
          <a:xfrm>
            <a:off x="5606774" y="4345351"/>
            <a:ext cx="303415" cy="303520"/>
            <a:chOff x="2685010" y="3926271"/>
            <a:chExt cx="303415" cy="303520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0DCAE88-2516-2E79-B709-13A75D403BC0}"/>
                </a:ext>
              </a:extLst>
            </p:cNvPr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FA63C19F-032A-432D-B761-6DB9B47D37AD}"/>
                </a:ext>
              </a:extLst>
            </p:cNvPr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73650B30-07D3-9B4D-E173-4D707CB25916}"/>
                </a:ext>
              </a:extLst>
            </p:cNvPr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umetto 1 13">
            <a:extLst>
              <a:ext uri="{FF2B5EF4-FFF2-40B4-BE49-F238E27FC236}">
                <a16:creationId xmlns:a16="http://schemas.microsoft.com/office/drawing/2014/main" id="{62256971-C00A-52D3-476E-2A7206FDEE43}"/>
              </a:ext>
            </a:extLst>
          </p:cNvPr>
          <p:cNvSpPr/>
          <p:nvPr/>
        </p:nvSpPr>
        <p:spPr>
          <a:xfrm>
            <a:off x="6377064" y="3848100"/>
            <a:ext cx="2838948" cy="1643905"/>
          </a:xfrm>
          <a:prstGeom prst="wedgeRectCallout">
            <a:avLst>
              <a:gd name="adj1" fmla="val -69541"/>
              <a:gd name="adj2" fmla="val -10235"/>
            </a:avLst>
          </a:prstGeom>
          <a:solidFill>
            <a:srgbClr val="042A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C86BD1C-2DC6-D6B8-687D-384D90A58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50" y="3886197"/>
            <a:ext cx="2840962" cy="15937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5E5D25-9572-F6ED-1DDB-5F07E8E230A3}"/>
              </a:ext>
            </a:extLst>
          </p:cNvPr>
          <p:cNvSpPr txBox="1"/>
          <p:nvPr/>
        </p:nvSpPr>
        <p:spPr>
          <a:xfrm>
            <a:off x="4521652" y="6456158"/>
            <a:ext cx="61028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dirty="0">
                <a:hlinkClick r:id="rId7"/>
              </a:rPr>
              <a:t>http://www.einstein-telescope.it</a:t>
            </a:r>
            <a:r>
              <a:rPr lang="it-IT" sz="1600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F29DCA-1DA3-4047-88D4-8ABCB570A8BD}"/>
              </a:ext>
            </a:extLst>
          </p:cNvPr>
          <p:cNvSpPr txBox="1"/>
          <p:nvPr/>
        </p:nvSpPr>
        <p:spPr>
          <a:xfrm>
            <a:off x="834887" y="5546035"/>
            <a:ext cx="252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Presented</a:t>
            </a:r>
            <a:r>
              <a:rPr lang="it-IT" dirty="0"/>
              <a:t> by: S. Esposito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820A2-4D88-05E7-F783-42FDDC357D98}"/>
              </a:ext>
            </a:extLst>
          </p:cNvPr>
          <p:cNvSpPr/>
          <p:nvPr/>
        </p:nvSpPr>
        <p:spPr>
          <a:xfrm>
            <a:off x="474846" y="6113123"/>
            <a:ext cx="1826565" cy="5856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474846" y="1192174"/>
            <a:ext cx="5621154" cy="56015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</a:rPr>
              <a:t>Team – INAF-ADONI</a:t>
            </a:r>
          </a:p>
          <a:p>
            <a:pPr algn="just"/>
            <a:r>
              <a:rPr lang="it-IT" sz="2000" b="1" dirty="0">
                <a:solidFill>
                  <a:srgbClr val="B27F47"/>
                </a:solidFill>
                <a:latin typeface="Titillium Bd" pitchFamily="2" charset="77"/>
              </a:rPr>
              <a:t>WP2_T043: ADONI-</a:t>
            </a:r>
            <a:r>
              <a:rPr lang="it-IT" sz="2000" b="1" dirty="0" err="1">
                <a:solidFill>
                  <a:srgbClr val="B27F47"/>
                </a:solidFill>
                <a:latin typeface="Titillium Bd" pitchFamily="2" charset="77"/>
              </a:rPr>
              <a:t>actpath</a:t>
            </a:r>
            <a:endParaRPr lang="it-IT" sz="20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it-IT" sz="2000" b="1" dirty="0">
                <a:solidFill>
                  <a:srgbClr val="B27F47"/>
                </a:solidFill>
                <a:latin typeface="Titillium Bd" pitchFamily="2" charset="77"/>
              </a:rPr>
              <a:t>WP2_T044: ADONI-</a:t>
            </a:r>
            <a:r>
              <a:rPr lang="it-IT" sz="2000" b="1" dirty="0" err="1">
                <a:solidFill>
                  <a:srgbClr val="B27F47"/>
                </a:solidFill>
                <a:latin typeface="Titillium Bd" pitchFamily="2" charset="77"/>
              </a:rPr>
              <a:t>visPath</a:t>
            </a:r>
            <a:endParaRPr lang="it-IT" sz="20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it-IT" sz="2000" b="1" dirty="0">
                <a:solidFill>
                  <a:srgbClr val="B27F47"/>
                </a:solidFill>
                <a:latin typeface="Titillium Bd" pitchFamily="2" charset="77"/>
              </a:rPr>
              <a:t>WP2_T045: ADONI-</a:t>
            </a:r>
            <a:r>
              <a:rPr lang="it-IT" sz="2000" b="1" dirty="0" err="1">
                <a:solidFill>
                  <a:srgbClr val="B27F47"/>
                </a:solidFill>
                <a:latin typeface="Titillium Bd" pitchFamily="2" charset="77"/>
              </a:rPr>
              <a:t>mainAIV</a:t>
            </a:r>
            <a:endParaRPr lang="it-IT" sz="1600" dirty="0">
              <a:effectLst/>
              <a:latin typeface="Titillium" pitchFamily="2" charset="77"/>
            </a:endParaRPr>
          </a:p>
          <a:p>
            <a:pPr algn="just"/>
            <a:r>
              <a:rPr lang="it-IT" b="1" dirty="0">
                <a:latin typeface="Titillium" pitchFamily="2" charset="77"/>
              </a:rPr>
              <a:t>INAF-OAA</a:t>
            </a:r>
            <a:r>
              <a:rPr lang="it-IT" dirty="0">
                <a:latin typeface="Titillium" pitchFamily="2" charset="77"/>
              </a:rPr>
              <a:t>:</a:t>
            </a:r>
            <a:endParaRPr lang="it-IT" dirty="0">
              <a:effectLst/>
              <a:latin typeface="Titillium" pitchFamily="2" charset="77"/>
            </a:endParaRPr>
          </a:p>
          <a:p>
            <a:pPr algn="just"/>
            <a:r>
              <a:rPr lang="it-IT" dirty="0">
                <a:latin typeface="Titillium" pitchFamily="2" charset="77"/>
              </a:rPr>
              <a:t>Armando Riccardi</a:t>
            </a:r>
          </a:p>
          <a:p>
            <a:pPr algn="just"/>
            <a:r>
              <a:rPr lang="it-IT" dirty="0">
                <a:latin typeface="Titillium" pitchFamily="2" charset="77"/>
              </a:rPr>
              <a:t>Runa Briguglio</a:t>
            </a:r>
          </a:p>
          <a:p>
            <a:pPr algn="just"/>
            <a:r>
              <a:rPr lang="it-IT" dirty="0">
                <a:latin typeface="Titillium" pitchFamily="2" charset="77"/>
              </a:rPr>
              <a:t>Ciro Del Vecchio</a:t>
            </a:r>
          </a:p>
          <a:p>
            <a:pPr algn="just"/>
            <a:r>
              <a:rPr lang="it-IT" dirty="0">
                <a:effectLst/>
                <a:latin typeface="Titillium" pitchFamily="2" charset="77"/>
              </a:rPr>
              <a:t>Simone Lombardi (PhD </a:t>
            </a:r>
            <a:r>
              <a:rPr lang="it-IT" dirty="0" err="1">
                <a:effectLst/>
                <a:latin typeface="Titillium" pitchFamily="2" charset="77"/>
              </a:rPr>
              <a:t>UniPD</a:t>
            </a:r>
            <a:r>
              <a:rPr lang="it-IT" dirty="0">
                <a:effectLst/>
                <a:latin typeface="Titillium" pitchFamily="2" charset="77"/>
              </a:rPr>
              <a:t>: </a:t>
            </a:r>
            <a:r>
              <a:rPr lang="it-IT" b="1" u="sng" dirty="0">
                <a:solidFill>
                  <a:srgbClr val="FF0000"/>
                </a:solidFill>
                <a:effectLst/>
                <a:latin typeface="Titillium" pitchFamily="2" charset="77"/>
              </a:rPr>
              <a:t>ETIC-</a:t>
            </a:r>
            <a:r>
              <a:rPr lang="it-IT" b="1" u="sng" dirty="0" err="1">
                <a:solidFill>
                  <a:srgbClr val="FF0000"/>
                </a:solidFill>
                <a:effectLst/>
                <a:latin typeface="Titillium" pitchFamily="2" charset="77"/>
              </a:rPr>
              <a:t>funded</a:t>
            </a:r>
            <a:r>
              <a:rPr lang="it-IT" dirty="0">
                <a:effectLst/>
                <a:latin typeface="Titillium" pitchFamily="2" charset="77"/>
              </a:rPr>
              <a:t>)</a:t>
            </a:r>
          </a:p>
          <a:p>
            <a:pPr algn="just"/>
            <a:r>
              <a:rPr lang="it-IT" b="1" dirty="0">
                <a:latin typeface="Titillium" pitchFamily="2" charset="77"/>
              </a:rPr>
              <a:t>INAF-</a:t>
            </a:r>
            <a:r>
              <a:rPr lang="it-IT" b="1" dirty="0" err="1">
                <a:latin typeface="Titillium" pitchFamily="2" charset="77"/>
              </a:rPr>
              <a:t>OAPd</a:t>
            </a:r>
            <a:r>
              <a:rPr lang="it-IT" dirty="0">
                <a:latin typeface="Titillium" pitchFamily="2" charset="77"/>
              </a:rPr>
              <a:t>:</a:t>
            </a:r>
          </a:p>
          <a:p>
            <a:pPr algn="just"/>
            <a:r>
              <a:rPr lang="it-IT" dirty="0">
                <a:latin typeface="Titillium" pitchFamily="2" charset="77"/>
              </a:rPr>
              <a:t>Roberto Ragazzoni</a:t>
            </a:r>
          </a:p>
          <a:p>
            <a:pPr algn="just"/>
            <a:r>
              <a:rPr lang="it-IT" dirty="0">
                <a:latin typeface="Titillium" pitchFamily="2" charset="77"/>
              </a:rPr>
              <a:t>Jacopo </a:t>
            </a:r>
            <a:r>
              <a:rPr lang="it-IT" dirty="0" err="1">
                <a:latin typeface="Titillium" pitchFamily="2" charset="77"/>
              </a:rPr>
              <a:t>Farinato</a:t>
            </a:r>
            <a:endParaRPr lang="it-IT" dirty="0">
              <a:latin typeface="Titillium" pitchFamily="2" charset="77"/>
            </a:endParaRPr>
          </a:p>
          <a:p>
            <a:pPr algn="just"/>
            <a:r>
              <a:rPr lang="it-IT" b="1" dirty="0">
                <a:latin typeface="Titillium" pitchFamily="2" charset="77"/>
              </a:rPr>
              <a:t>INAF-</a:t>
            </a:r>
            <a:r>
              <a:rPr lang="it-IT" b="1" dirty="0" err="1">
                <a:latin typeface="Titillium" pitchFamily="2" charset="77"/>
              </a:rPr>
              <a:t>OABr</a:t>
            </a:r>
            <a:r>
              <a:rPr lang="it-IT" dirty="0">
                <a:latin typeface="Titillium" pitchFamily="2" charset="77"/>
              </a:rPr>
              <a:t>:</a:t>
            </a:r>
          </a:p>
          <a:p>
            <a:pPr algn="just"/>
            <a:r>
              <a:rPr lang="it-IT" dirty="0">
                <a:latin typeface="Titillium" pitchFamily="2" charset="77"/>
              </a:rPr>
              <a:t>Andrea Bianco</a:t>
            </a:r>
          </a:p>
          <a:p>
            <a:pPr algn="just"/>
            <a:r>
              <a:rPr lang="it-IT" b="1" dirty="0">
                <a:latin typeface="Titillium" pitchFamily="2" charset="77"/>
              </a:rPr>
              <a:t>INAF-</a:t>
            </a:r>
            <a:r>
              <a:rPr lang="it-IT" b="1" dirty="0" err="1">
                <a:latin typeface="Titillium" pitchFamily="2" charset="77"/>
              </a:rPr>
              <a:t>OAAb</a:t>
            </a:r>
            <a:r>
              <a:rPr lang="it-IT" dirty="0">
                <a:latin typeface="Titillium" pitchFamily="2" charset="77"/>
              </a:rPr>
              <a:t>:</a:t>
            </a:r>
          </a:p>
          <a:p>
            <a:pPr algn="just"/>
            <a:r>
              <a:rPr lang="it-IT" dirty="0">
                <a:latin typeface="Titillium" pitchFamily="2" charset="77"/>
              </a:rPr>
              <a:t>Gianluca Di Rico</a:t>
            </a:r>
          </a:p>
          <a:p>
            <a:pPr algn="just"/>
            <a:r>
              <a:rPr lang="it-IT" dirty="0">
                <a:latin typeface="Titillium" pitchFamily="2" charset="77"/>
              </a:rPr>
              <a:t>Mauro Dolci</a:t>
            </a:r>
          </a:p>
          <a:p>
            <a:pPr algn="just"/>
            <a:r>
              <a:rPr lang="it-IT" dirty="0">
                <a:latin typeface="Titillium" pitchFamily="2" charset="77"/>
              </a:rPr>
              <a:t>Ivan d’Antonio</a:t>
            </a:r>
          </a:p>
          <a:p>
            <a:pPr algn="just"/>
            <a:r>
              <a:rPr lang="it-IT" dirty="0">
                <a:latin typeface="Titillium" pitchFamily="2" charset="77"/>
              </a:rPr>
              <a:t>Angelo Valentini </a:t>
            </a: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9C3B8515-83CF-2B0D-DF53-EA9252D2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26277018-140F-2B66-877D-F3CAEE1B485E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7DD34554-EE9D-688B-D7D4-8A5D957E7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8D88E84-55E0-3896-E293-B660521E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004073"/>
            <a:ext cx="809523" cy="299577"/>
          </a:xfrm>
        </p:spPr>
        <p:txBody>
          <a:bodyPr/>
          <a:lstStyle/>
          <a:p>
            <a:fld id="{E46192B8-55D9-4942-9C82-0B9DDA21D461}" type="slidenum">
              <a:rPr lang="it-IT" smtClean="0">
                <a:solidFill>
                  <a:schemeClr val="tx1"/>
                </a:solidFill>
                <a:latin typeface="Titillium"/>
              </a:rPr>
              <a:t>2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sp>
        <p:nvSpPr>
          <p:cNvPr id="4" name="CasellaDiTesto 14">
            <a:extLst>
              <a:ext uri="{FF2B5EF4-FFF2-40B4-BE49-F238E27FC236}">
                <a16:creationId xmlns:a16="http://schemas.microsoft.com/office/drawing/2014/main" id="{5737200D-2C7B-5783-18D4-AF113CB63994}"/>
              </a:ext>
            </a:extLst>
          </p:cNvPr>
          <p:cNvSpPr txBox="1"/>
          <p:nvPr/>
        </p:nvSpPr>
        <p:spPr>
          <a:xfrm>
            <a:off x="6096000" y="1292158"/>
            <a:ext cx="6041923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it-IT" sz="2400" b="1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endParaRPr lang="it-IT" sz="2400" b="1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it-IT" sz="2000" b="1">
                <a:solidFill>
                  <a:srgbClr val="B27F47"/>
                </a:solidFill>
                <a:latin typeface="Titillium Bd" pitchFamily="2" charset="77"/>
              </a:rPr>
              <a:t>WP3_T018: CALATIA-</a:t>
            </a:r>
            <a:r>
              <a:rPr lang="it-IT" sz="2000" b="1" err="1">
                <a:solidFill>
                  <a:srgbClr val="B27F47"/>
                </a:solidFill>
                <a:latin typeface="Titillium Bd" pitchFamily="2" charset="77"/>
              </a:rPr>
              <a:t>hydrocarbon_analysis</a:t>
            </a:r>
            <a:endParaRPr lang="it-IT" sz="2000" b="1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it-IT" b="1">
                <a:effectLst/>
                <a:latin typeface="Titillium" pitchFamily="2" charset="77"/>
              </a:rPr>
              <a:t>INAF-</a:t>
            </a:r>
            <a:r>
              <a:rPr lang="it-IT" b="1" err="1">
                <a:effectLst/>
                <a:latin typeface="Titillium" pitchFamily="2" charset="77"/>
              </a:rPr>
              <a:t>OANa</a:t>
            </a:r>
            <a:r>
              <a:rPr lang="it-IT">
                <a:effectLst/>
                <a:latin typeface="Titillium" pitchFamily="2" charset="77"/>
              </a:rPr>
              <a:t>:</a:t>
            </a:r>
          </a:p>
          <a:p>
            <a:pPr algn="just"/>
            <a:r>
              <a:rPr lang="it-IT">
                <a:effectLst/>
                <a:latin typeface="Titillium" pitchFamily="2" charset="77"/>
              </a:rPr>
              <a:t>Vito Mennella</a:t>
            </a:r>
          </a:p>
          <a:p>
            <a:pPr algn="just"/>
            <a:r>
              <a:rPr lang="it-IT">
                <a:latin typeface="Titillium" pitchFamily="2" charset="77"/>
              </a:rPr>
              <a:t>Aniello Grado</a:t>
            </a:r>
            <a:endParaRPr lang="it-IT">
              <a:effectLst/>
              <a:latin typeface="Titillium" pitchFamily="2" charset="77"/>
            </a:endParaRPr>
          </a:p>
          <a:p>
            <a:pPr algn="just"/>
            <a:r>
              <a:rPr lang="it-IT">
                <a:latin typeface="Titillium" pitchFamily="2" charset="77"/>
              </a:rPr>
              <a:t>Francesca Giudice (PhD </a:t>
            </a:r>
            <a:r>
              <a:rPr lang="it-IT" err="1">
                <a:latin typeface="Titillium" pitchFamily="2" charset="77"/>
              </a:rPr>
              <a:t>Univ</a:t>
            </a:r>
            <a:r>
              <a:rPr lang="it-IT">
                <a:latin typeface="Titillium" pitchFamily="2" charset="77"/>
              </a:rPr>
              <a:t>. Federico II Napoli: </a:t>
            </a:r>
            <a:r>
              <a:rPr lang="it-IT" b="1" u="sng">
                <a:solidFill>
                  <a:srgbClr val="FF0000"/>
                </a:solidFill>
                <a:latin typeface="Titillium" pitchFamily="2" charset="77"/>
              </a:rPr>
              <a:t>ETIC-</a:t>
            </a:r>
            <a:r>
              <a:rPr lang="it-IT" b="1" u="sng" err="1">
                <a:solidFill>
                  <a:srgbClr val="FF0000"/>
                </a:solidFill>
                <a:latin typeface="Titillium" pitchFamily="2" charset="77"/>
              </a:rPr>
              <a:t>funded</a:t>
            </a:r>
            <a:r>
              <a:rPr lang="it-IT">
                <a:latin typeface="Titillium" pitchFamily="2" charset="77"/>
              </a:rPr>
              <a:t>)</a:t>
            </a:r>
            <a:endParaRPr lang="it-IT">
              <a:effectLst/>
              <a:latin typeface="Titillium" pitchFamily="2" charset="77"/>
            </a:endParaRPr>
          </a:p>
        </p:txBody>
      </p:sp>
      <p:pic>
        <p:nvPicPr>
          <p:cNvPr id="6" name="Google Shape;102;p25">
            <a:extLst>
              <a:ext uri="{FF2B5EF4-FFF2-40B4-BE49-F238E27FC236}">
                <a16:creationId xmlns:a16="http://schemas.microsoft.com/office/drawing/2014/main" id="{1B05DE01-E06C-C57A-9714-CFB49C2C3B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708" y="4711373"/>
            <a:ext cx="1605776" cy="16058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A2106E-565B-CA75-CD91-72E4C7D638D8}"/>
              </a:ext>
            </a:extLst>
          </p:cNvPr>
          <p:cNvSpPr txBox="1"/>
          <p:nvPr/>
        </p:nvSpPr>
        <p:spPr>
          <a:xfrm>
            <a:off x="4817430" y="1098862"/>
            <a:ext cx="61569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b="1">
                <a:latin typeface="Titillium Bd" pitchFamily="2" charset="77"/>
              </a:rPr>
              <a:t>              Project PI: </a:t>
            </a:r>
            <a:r>
              <a:rPr lang="it-IT" sz="2400" b="1" u="sng">
                <a:latin typeface="Titillium Bd" pitchFamily="2" charset="77"/>
              </a:rPr>
              <a:t>E. </a:t>
            </a:r>
            <a:r>
              <a:rPr lang="it-IT" sz="2400" b="1" u="sng" err="1">
                <a:latin typeface="Titillium Bd" pitchFamily="2" charset="77"/>
              </a:rPr>
              <a:t>Cappellaro</a:t>
            </a:r>
            <a:r>
              <a:rPr lang="it-IT" sz="2400" b="1" u="sng">
                <a:latin typeface="Titillium Bd" pitchFamily="2" charset="77"/>
              </a:rPr>
              <a:t> </a:t>
            </a:r>
            <a:r>
              <a:rPr lang="it-IT" sz="2400" b="1">
                <a:latin typeface="Titillium Bd" pitchFamily="2" charset="77"/>
              </a:rPr>
              <a:t>(</a:t>
            </a:r>
            <a:r>
              <a:rPr lang="it-IT" sz="2400" b="1" err="1">
                <a:latin typeface="Titillium Bd" pitchFamily="2" charset="77"/>
              </a:rPr>
              <a:t>AOPd</a:t>
            </a:r>
            <a:r>
              <a:rPr lang="it-IT" sz="2400" b="1">
                <a:latin typeface="Titillium Bd" pitchFamily="2" charset="77"/>
              </a:rPr>
              <a:t>)</a:t>
            </a:r>
          </a:p>
          <a:p>
            <a:pPr algn="just"/>
            <a:r>
              <a:rPr lang="it-IT" sz="2400" b="1">
                <a:latin typeface="Titillium Bd" pitchFamily="2" charset="77"/>
              </a:rPr>
              <a:t>OU contact point: </a:t>
            </a:r>
            <a:r>
              <a:rPr lang="it-IT" sz="2400" b="1" u="sng">
                <a:latin typeface="Titillium Bd" pitchFamily="2" charset="77"/>
              </a:rPr>
              <a:t>S. Esposito </a:t>
            </a:r>
            <a:r>
              <a:rPr lang="it-IT" sz="2400" b="1">
                <a:latin typeface="Titillium Bd" pitchFamily="2" charset="77"/>
              </a:rPr>
              <a:t>(OAA-ADONI)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2578-460C-8A19-49DB-92AD80E8B474}"/>
              </a:ext>
            </a:extLst>
          </p:cNvPr>
          <p:cNvSpPr txBox="1"/>
          <p:nvPr/>
        </p:nvSpPr>
        <p:spPr>
          <a:xfrm>
            <a:off x="6372719" y="4655537"/>
            <a:ext cx="5685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Total of 16 </a:t>
            </a:r>
            <a:r>
              <a:rPr lang="it-IT" sz="2400" b="1" dirty="0" err="1"/>
              <a:t>persons</a:t>
            </a:r>
            <a:r>
              <a:rPr lang="it-IT" sz="2400" b="1" dirty="0"/>
              <a:t> in 5 INAF-</a:t>
            </a:r>
            <a:r>
              <a:rPr lang="it-IT" sz="2400" b="1" dirty="0" err="1"/>
              <a:t>Observatories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3C6C5-5E89-9912-022F-6D2560CB7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4664EE-4420-5F3E-EECA-B78454A7ED8B}"/>
              </a:ext>
            </a:extLst>
          </p:cNvPr>
          <p:cNvSpPr txBox="1"/>
          <p:nvPr/>
        </p:nvSpPr>
        <p:spPr>
          <a:xfrm>
            <a:off x="474846" y="1396613"/>
            <a:ext cx="1124230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800" b="1" dirty="0">
                <a:solidFill>
                  <a:srgbClr val="B27F47"/>
                </a:solidFill>
                <a:latin typeface="Titillium Bd"/>
              </a:rPr>
              <a:t>WP2 – T043/T044/T045</a:t>
            </a:r>
            <a:endParaRPr lang="en-US" sz="28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Lab for the test of Adaptive Optics techniques for the WF control of the ET</a:t>
            </a:r>
          </a:p>
          <a:p>
            <a:pPr algn="just"/>
            <a:r>
              <a:rPr lang="en-US" sz="2000" b="1" dirty="0">
                <a:solidFill>
                  <a:srgbClr val="B27F47"/>
                </a:solidFill>
                <a:effectLst/>
                <a:latin typeface="Titillium Bd" pitchFamily="2" charset="77"/>
              </a:rPr>
              <a:t>Test-bench using a DM to spatially modulate a power laser on the CP</a:t>
            </a:r>
            <a:endParaRPr lang="en-US" sz="1600" dirty="0">
              <a:effectLst/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B1189958-22CD-2CB6-DF09-04E9FF2D8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EF79A14A-A4C3-417F-DA6C-CD787D4D4F4B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DD9E3AE-C240-8FDE-8FF0-8A09940B5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pic>
        <p:nvPicPr>
          <p:cNvPr id="4" name="Picture 3" descr="A machine with lights and a robot&#10;&#10;Description automatically generated with medium confidence">
            <a:extLst>
              <a:ext uri="{FF2B5EF4-FFF2-40B4-BE49-F238E27FC236}">
                <a16:creationId xmlns:a16="http://schemas.microsoft.com/office/drawing/2014/main" id="{69A600D3-92E6-CFF8-E71A-1D31D61B0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29" y="2712378"/>
            <a:ext cx="5884370" cy="32760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359453-F6BF-9A60-1597-1FF8E710AF61}"/>
              </a:ext>
            </a:extLst>
          </p:cNvPr>
          <p:cNvGrpSpPr/>
          <p:nvPr/>
        </p:nvGrpSpPr>
        <p:grpSpPr>
          <a:xfrm>
            <a:off x="914400" y="2712378"/>
            <a:ext cx="11196318" cy="3746819"/>
            <a:chOff x="852755" y="1247875"/>
            <a:chExt cx="11196318" cy="374681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F73BD00-65DF-E176-0D30-6A8182F21643}"/>
                </a:ext>
              </a:extLst>
            </p:cNvPr>
            <p:cNvGrpSpPr/>
            <p:nvPr/>
          </p:nvGrpSpPr>
          <p:grpSpPr>
            <a:xfrm>
              <a:off x="4850431" y="1247875"/>
              <a:ext cx="7198642" cy="3746819"/>
              <a:chOff x="4850431" y="1247875"/>
              <a:chExt cx="7198642" cy="374681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E86E26E-10FB-2EEF-413E-84AF9B716659}"/>
                  </a:ext>
                </a:extLst>
              </p:cNvPr>
              <p:cNvGrpSpPr/>
              <p:nvPr/>
            </p:nvGrpSpPr>
            <p:grpSpPr>
              <a:xfrm>
                <a:off x="4850431" y="1247875"/>
                <a:ext cx="7198642" cy="3224607"/>
                <a:chOff x="4850431" y="1247875"/>
                <a:chExt cx="7198642" cy="3224607"/>
              </a:xfrm>
            </p:grpSpPr>
            <p:pic>
              <p:nvPicPr>
                <p:cNvPr id="7" name="Picture 6" descr="A machine on a table&#10;&#10;Description automatically generated">
                  <a:extLst>
                    <a:ext uri="{FF2B5EF4-FFF2-40B4-BE49-F238E27FC236}">
                      <a16:creationId xmlns:a16="http://schemas.microsoft.com/office/drawing/2014/main" id="{F84083AA-2CF9-33F2-EB51-3FA0CDAF6C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56" t="15348" r="17258" b="3587"/>
                <a:stretch/>
              </p:blipFill>
              <p:spPr>
                <a:xfrm>
                  <a:off x="4850431" y="1279662"/>
                  <a:ext cx="3680253" cy="3161034"/>
                </a:xfrm>
                <a:prstGeom prst="rect">
                  <a:avLst/>
                </a:prstGeom>
              </p:spPr>
            </p:pic>
            <p:pic>
              <p:nvPicPr>
                <p:cNvPr id="9" name="Picture 8" descr="A screenshot of a computer&#10;&#10;Description automatically generated">
                  <a:extLst>
                    <a:ext uri="{FF2B5EF4-FFF2-40B4-BE49-F238E27FC236}">
                      <a16:creationId xmlns:a16="http://schemas.microsoft.com/office/drawing/2014/main" id="{7981186F-D8A7-3C55-282A-363643C50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30684" y="1247875"/>
                  <a:ext cx="3518389" cy="3224607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close up of a number&#10;&#10;Description automatically generated">
                  <a:extLst>
                    <a:ext uri="{FF2B5EF4-FFF2-40B4-BE49-F238E27FC236}">
                      <a16:creationId xmlns:a16="http://schemas.microsoft.com/office/drawing/2014/main" id="{8A2B9ACE-E239-3E0C-072C-A1A841D692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89387" y="1292978"/>
                  <a:ext cx="1143774" cy="535822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08F16BB-981C-B684-2701-A12902F79238}"/>
                    </a:ext>
                  </a:extLst>
                </p:cNvPr>
                <p:cNvSpPr txBox="1"/>
                <p:nvPr/>
              </p:nvSpPr>
              <p:spPr>
                <a:xfrm>
                  <a:off x="4886019" y="1292978"/>
                  <a:ext cx="31083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>
                      <a:solidFill>
                        <a:schemeClr val="bg1"/>
                      </a:solidFill>
                    </a:rPr>
                    <a:t>ADONI-</a:t>
                  </a:r>
                  <a:r>
                    <a:rPr lang="it-IT" err="1">
                      <a:solidFill>
                        <a:schemeClr val="bg1"/>
                      </a:solidFill>
                    </a:rPr>
                    <a:t>OAPd</a:t>
                  </a:r>
                  <a:r>
                    <a:rPr lang="it-IT">
                      <a:solidFill>
                        <a:schemeClr val="bg1"/>
                      </a:solidFill>
                    </a:rPr>
                    <a:t> + DFA-UNIPD</a:t>
                  </a:r>
                  <a:r>
                    <a:rPr lang="en-GB">
                      <a:solidFill>
                        <a:srgbClr val="222222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it-IT">
                      <a:solidFill>
                        <a:schemeClr val="bg1"/>
                      </a:solidFill>
                      <a:latin typeface="Arial" panose="020B0604020202020204" pitchFamily="34" charset="0"/>
                    </a:rPr>
                    <a:t>L</a:t>
                  </a:r>
                  <a:r>
                    <a:rPr lang="it-IT">
                      <a:solidFill>
                        <a:schemeClr val="bg1"/>
                      </a:solidFill>
                    </a:rPr>
                    <a:t>ab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3E5E4B-6D16-6AFE-F1E0-6F25C2894745}"/>
                  </a:ext>
                </a:extLst>
              </p:cNvPr>
              <p:cNvSpPr txBox="1"/>
              <p:nvPr/>
            </p:nvSpPr>
            <p:spPr>
              <a:xfrm>
                <a:off x="7007680" y="4071364"/>
                <a:ext cx="311623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97-actuator DM (ALPAO)</a:t>
                </a:r>
              </a:p>
              <a:p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Delivered</a:t>
                </a:r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, </a:t>
                </a:r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tested</a:t>
                </a:r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 and </a:t>
                </a:r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Accepted</a:t>
                </a:r>
                <a:endParaRPr lang="it-IT" dirty="0">
                  <a:solidFill>
                    <a:schemeClr val="bg1"/>
                  </a:solidFill>
                  <a:highlight>
                    <a:srgbClr val="FF0000"/>
                  </a:highlight>
                </a:endParaRPr>
              </a:p>
              <a:p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(</a:t>
                </a:r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AOPd</a:t>
                </a:r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 + </a:t>
                </a:r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UniPd</a:t>
                </a:r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)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5F21186-1270-55C6-BA8A-690C6A880D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2755" y="1662310"/>
              <a:ext cx="3997676" cy="119786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83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3C6C5-5E89-9912-022F-6D2560CB7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4664EE-4420-5F3E-EECA-B78454A7ED8B}"/>
              </a:ext>
            </a:extLst>
          </p:cNvPr>
          <p:cNvSpPr txBox="1"/>
          <p:nvPr/>
        </p:nvSpPr>
        <p:spPr>
          <a:xfrm>
            <a:off x="474846" y="1396613"/>
            <a:ext cx="1124230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800" b="1" dirty="0">
                <a:solidFill>
                  <a:srgbClr val="B27F47"/>
                </a:solidFill>
                <a:latin typeface="Titillium Bd"/>
              </a:rPr>
              <a:t>WP2 – T043/T044/T045</a:t>
            </a:r>
            <a:endParaRPr lang="en-US" sz="28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Lab for the test of Adaptive Optics techniques for the WF control of the ET</a:t>
            </a:r>
          </a:p>
          <a:p>
            <a:pPr algn="just"/>
            <a:r>
              <a:rPr lang="en-US" sz="2000" b="1" dirty="0">
                <a:solidFill>
                  <a:srgbClr val="B27F47"/>
                </a:solidFill>
                <a:effectLst/>
                <a:latin typeface="Titillium Bd" pitchFamily="2" charset="77"/>
              </a:rPr>
              <a:t>Test-bench using a DM to spatially modulate a power laser on the CP</a:t>
            </a:r>
            <a:endParaRPr lang="en-US" sz="1600" dirty="0">
              <a:effectLst/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B1189958-22CD-2CB6-DF09-04E9FF2D8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EF79A14A-A4C3-417F-DA6C-CD787D4D4F4B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DD9E3AE-C240-8FDE-8FF0-8A09940B5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pic>
        <p:nvPicPr>
          <p:cNvPr id="4" name="Picture 3" descr="A machine with lights and a robot&#10;&#10;Description automatically generated with medium confidence">
            <a:extLst>
              <a:ext uri="{FF2B5EF4-FFF2-40B4-BE49-F238E27FC236}">
                <a16:creationId xmlns:a16="http://schemas.microsoft.com/office/drawing/2014/main" id="{69A600D3-92E6-CFF8-E71A-1D31D61B0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29" y="2712378"/>
            <a:ext cx="5884370" cy="32760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72CFCA0-BE46-7CE5-B11D-64FFAA6A5D9D}"/>
              </a:ext>
            </a:extLst>
          </p:cNvPr>
          <p:cNvGrpSpPr/>
          <p:nvPr/>
        </p:nvGrpSpPr>
        <p:grpSpPr>
          <a:xfrm>
            <a:off x="4304872" y="2455456"/>
            <a:ext cx="7412281" cy="923330"/>
            <a:chOff x="4568089" y="2712378"/>
            <a:chExt cx="7412281" cy="9233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9E59E3-AE10-5F59-BA20-D8843DA0FDB6}"/>
                </a:ext>
              </a:extLst>
            </p:cNvPr>
            <p:cNvSpPr txBox="1"/>
            <p:nvPr/>
          </p:nvSpPr>
          <p:spPr>
            <a:xfrm>
              <a:off x="9520147" y="2712378"/>
              <a:ext cx="24602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Glass samples</a:t>
              </a:r>
            </a:p>
            <a:p>
              <a:r>
                <a:rPr lang="it-IT" dirty="0" err="1">
                  <a:solidFill>
                    <a:schemeClr val="bg1"/>
                  </a:solidFill>
                  <a:highlight>
                    <a:srgbClr val="FF0000"/>
                  </a:highlight>
                </a:rPr>
                <a:t>Delivered</a:t>
              </a:r>
              <a:r>
                <a:rPr lang="it-IT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, under testing</a:t>
              </a:r>
            </a:p>
            <a:p>
              <a:r>
                <a:rPr lang="it-IT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(</a:t>
              </a:r>
              <a:r>
                <a:rPr lang="it-IT" dirty="0" err="1">
                  <a:solidFill>
                    <a:schemeClr val="bg1"/>
                  </a:solidFill>
                  <a:highlight>
                    <a:srgbClr val="FF0000"/>
                  </a:highlight>
                </a:rPr>
                <a:t>OABr</a:t>
              </a:r>
              <a:r>
                <a:rPr lang="it-IT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83E7F0-F437-868A-5758-32307BFCA316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4568089" y="3174043"/>
              <a:ext cx="4952058" cy="27659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BF6B4E-6AC1-4DF0-71D8-5B8ADC152955}"/>
              </a:ext>
            </a:extLst>
          </p:cNvPr>
          <p:cNvGrpSpPr/>
          <p:nvPr/>
        </p:nvGrpSpPr>
        <p:grpSpPr>
          <a:xfrm>
            <a:off x="4216314" y="3396057"/>
            <a:ext cx="7907894" cy="2207013"/>
            <a:chOff x="-1413856" y="2039274"/>
            <a:chExt cx="12908720" cy="360269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698638D-C9ED-8B80-5A33-C2EB48955333}"/>
                </a:ext>
              </a:extLst>
            </p:cNvPr>
            <p:cNvGrpSpPr/>
            <p:nvPr/>
          </p:nvGrpSpPr>
          <p:grpSpPr>
            <a:xfrm>
              <a:off x="5566504" y="2039274"/>
              <a:ext cx="5928360" cy="3123565"/>
              <a:chOff x="4008755" y="1867217"/>
              <a:chExt cx="5928360" cy="3123565"/>
            </a:xfrm>
          </p:grpSpPr>
          <p:pic>
            <p:nvPicPr>
              <p:cNvPr id="27" name="Immagine 2">
                <a:extLst>
                  <a:ext uri="{FF2B5EF4-FFF2-40B4-BE49-F238E27FC236}">
                    <a16:creationId xmlns:a16="http://schemas.microsoft.com/office/drawing/2014/main" id="{DE90F7B4-3D41-FB2D-2C96-8A792094B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8755" y="1867217"/>
                <a:ext cx="4174490" cy="3123565"/>
              </a:xfrm>
              <a:prstGeom prst="rect">
                <a:avLst/>
              </a:prstGeom>
            </p:spPr>
          </p:pic>
          <p:pic>
            <p:nvPicPr>
              <p:cNvPr id="28" name="Immagine 4">
                <a:extLst>
                  <a:ext uri="{FF2B5EF4-FFF2-40B4-BE49-F238E27FC236}">
                    <a16:creationId xmlns:a16="http://schemas.microsoft.com/office/drawing/2014/main" id="{2A047D6A-D96D-E6DB-75F8-4EF9A6345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83245" y="1874837"/>
                <a:ext cx="1753870" cy="3115945"/>
              </a:xfrm>
              <a:prstGeom prst="rect">
                <a:avLst/>
              </a:prstGeom>
            </p:spPr>
          </p:pic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D5397A8-6AF2-4256-C8D8-6DE149BFD263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-1413856" y="2477449"/>
              <a:ext cx="6980360" cy="112360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AA1D28-86B7-B0EF-C610-4B61689B4B65}"/>
                </a:ext>
              </a:extLst>
            </p:cNvPr>
            <p:cNvSpPr txBox="1"/>
            <p:nvPr/>
          </p:nvSpPr>
          <p:spPr>
            <a:xfrm>
              <a:off x="7154251" y="4718636"/>
              <a:ext cx="31162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Thermal-camera (FLIR)</a:t>
              </a:r>
            </a:p>
            <a:p>
              <a:r>
                <a:rPr lang="it-IT" dirty="0" err="1">
                  <a:solidFill>
                    <a:schemeClr val="bg1"/>
                  </a:solidFill>
                  <a:highlight>
                    <a:srgbClr val="FF0000"/>
                  </a:highlight>
                </a:rPr>
                <a:t>Delivered</a:t>
              </a:r>
              <a:r>
                <a:rPr lang="it-IT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, </a:t>
              </a:r>
              <a:r>
                <a:rPr lang="it-IT" dirty="0" err="1">
                  <a:solidFill>
                    <a:schemeClr val="bg1"/>
                  </a:solidFill>
                  <a:highlight>
                    <a:srgbClr val="FF0000"/>
                  </a:highlight>
                </a:rPr>
                <a:t>tested</a:t>
              </a:r>
              <a:r>
                <a:rPr lang="it-IT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 and </a:t>
              </a:r>
              <a:r>
                <a:rPr lang="it-IT" dirty="0" err="1">
                  <a:solidFill>
                    <a:schemeClr val="bg1"/>
                  </a:solidFill>
                  <a:highlight>
                    <a:srgbClr val="FF0000"/>
                  </a:highlight>
                </a:rPr>
                <a:t>Accepted</a:t>
              </a:r>
              <a:endParaRPr lang="it-IT" dirty="0">
                <a:solidFill>
                  <a:schemeClr val="bg1"/>
                </a:solidFill>
                <a:highlight>
                  <a:srgbClr val="FF0000"/>
                </a:highlight>
              </a:endParaRPr>
            </a:p>
            <a:p>
              <a:r>
                <a:rPr lang="it-IT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(</a:t>
              </a:r>
              <a:r>
                <a:rPr lang="it-IT" dirty="0" err="1">
                  <a:solidFill>
                    <a:schemeClr val="bg1"/>
                  </a:solidFill>
                  <a:highlight>
                    <a:srgbClr val="FF0000"/>
                  </a:highlight>
                </a:rPr>
                <a:t>OABr</a:t>
              </a:r>
              <a:r>
                <a:rPr lang="it-IT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281A2C-28A8-889D-CBFC-6265C52A9468}"/>
              </a:ext>
            </a:extLst>
          </p:cNvPr>
          <p:cNvGrpSpPr/>
          <p:nvPr/>
        </p:nvGrpSpPr>
        <p:grpSpPr>
          <a:xfrm>
            <a:off x="2855552" y="2917121"/>
            <a:ext cx="5742227" cy="3378073"/>
            <a:chOff x="2973456" y="2596942"/>
            <a:chExt cx="6549710" cy="385310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A009631-2805-555D-7C8D-072803D9E823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2973456" y="3180802"/>
              <a:ext cx="3768139" cy="118742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3EB17A-9EE0-F7D7-895D-43833F1C4C54}"/>
                </a:ext>
              </a:extLst>
            </p:cNvPr>
            <p:cNvGrpSpPr/>
            <p:nvPr/>
          </p:nvGrpSpPr>
          <p:grpSpPr>
            <a:xfrm>
              <a:off x="6406928" y="2596942"/>
              <a:ext cx="3116238" cy="3853104"/>
              <a:chOff x="7619898" y="2539708"/>
              <a:chExt cx="3116238" cy="3853104"/>
            </a:xfrm>
          </p:grpSpPr>
          <p:pic>
            <p:nvPicPr>
              <p:cNvPr id="6" name="Immagine 1">
                <a:extLst>
                  <a:ext uri="{FF2B5EF4-FFF2-40B4-BE49-F238E27FC236}">
                    <a16:creationId xmlns:a16="http://schemas.microsoft.com/office/drawing/2014/main" id="{087AAB86-9F01-33B8-C3DF-6D5DA925F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54565" y="2539708"/>
                <a:ext cx="2446905" cy="354257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47957D-D582-75A1-28DC-D28A767E95E3}"/>
                  </a:ext>
                </a:extLst>
              </p:cNvPr>
              <p:cNvSpPr txBox="1"/>
              <p:nvPr/>
            </p:nvSpPr>
            <p:spPr>
              <a:xfrm>
                <a:off x="7619898" y="5469482"/>
                <a:ext cx="311623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Visible</a:t>
                </a:r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/IR test camera (ZWO)</a:t>
                </a:r>
              </a:p>
              <a:p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Delivered</a:t>
                </a:r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, </a:t>
                </a:r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tested</a:t>
                </a:r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 and </a:t>
                </a:r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Accepted</a:t>
                </a:r>
                <a:endParaRPr lang="it-IT" dirty="0">
                  <a:solidFill>
                    <a:schemeClr val="bg1"/>
                  </a:solidFill>
                  <a:highlight>
                    <a:srgbClr val="FF0000"/>
                  </a:highlight>
                </a:endParaRPr>
              </a:p>
              <a:p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(</a:t>
                </a:r>
                <a:r>
                  <a:rPr lang="it-IT" dirty="0" err="1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OABr</a:t>
                </a:r>
                <a:r>
                  <a:rPr lang="it-IT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)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0C41157-B8A6-094C-3A11-886467BD2FE9}"/>
              </a:ext>
            </a:extLst>
          </p:cNvPr>
          <p:cNvSpPr txBox="1"/>
          <p:nvPr/>
        </p:nvSpPr>
        <p:spPr>
          <a:xfrm>
            <a:off x="211629" y="5458153"/>
            <a:ext cx="4004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highlight>
                  <a:srgbClr val="FF0000"/>
                </a:highlight>
              </a:rPr>
              <a:t>Alignment</a:t>
            </a:r>
            <a:r>
              <a:rPr lang="it-IT" dirty="0">
                <a:solidFill>
                  <a:schemeClr val="bg1"/>
                </a:solidFill>
                <a:highlight>
                  <a:srgbClr val="FF0000"/>
                </a:highlight>
              </a:rPr>
              <a:t> (660nm) and Power (1064nm) </a:t>
            </a:r>
            <a:r>
              <a:rPr lang="it-IT" dirty="0" err="1">
                <a:solidFill>
                  <a:schemeClr val="bg1"/>
                </a:solidFill>
                <a:highlight>
                  <a:srgbClr val="FF0000"/>
                </a:highlight>
              </a:rPr>
              <a:t>lasers</a:t>
            </a:r>
            <a:r>
              <a:rPr lang="it-IT" dirty="0">
                <a:solidFill>
                  <a:schemeClr val="bg1"/>
                </a:solidFill>
                <a:highlight>
                  <a:srgbClr val="FF0000"/>
                </a:highlight>
              </a:rPr>
              <a:t> delivery: end of Mar24 </a:t>
            </a:r>
          </a:p>
          <a:p>
            <a:r>
              <a:rPr lang="it-IT" dirty="0">
                <a:solidFill>
                  <a:schemeClr val="bg1"/>
                </a:solidFill>
                <a:highlight>
                  <a:srgbClr val="FF0000"/>
                </a:highlight>
              </a:rPr>
              <a:t>(</a:t>
            </a:r>
            <a:r>
              <a:rPr lang="it-IT" dirty="0" err="1">
                <a:solidFill>
                  <a:schemeClr val="bg1"/>
                </a:solidFill>
                <a:highlight>
                  <a:srgbClr val="FF0000"/>
                </a:highlight>
              </a:rPr>
              <a:t>OABr</a:t>
            </a:r>
            <a:r>
              <a:rPr lang="it-IT" dirty="0">
                <a:solidFill>
                  <a:schemeClr val="bg1"/>
                </a:solidFill>
                <a:highlight>
                  <a:srgbClr val="FF0000"/>
                </a:highligh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950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3C6C5-5E89-9912-022F-6D2560CB7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4664EE-4420-5F3E-EECA-B78454A7ED8B}"/>
              </a:ext>
            </a:extLst>
          </p:cNvPr>
          <p:cNvSpPr txBox="1"/>
          <p:nvPr/>
        </p:nvSpPr>
        <p:spPr>
          <a:xfrm>
            <a:off x="474846" y="1396613"/>
            <a:ext cx="1124230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800" b="1">
                <a:solidFill>
                  <a:srgbClr val="B27F47"/>
                </a:solidFill>
                <a:latin typeface="Titillium Bd"/>
              </a:rPr>
              <a:t>WP2 – T043/T044/T045</a:t>
            </a:r>
            <a:endParaRPr lang="en-US" sz="2800" b="1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en-US" sz="2400" b="1">
                <a:solidFill>
                  <a:srgbClr val="B27F47"/>
                </a:solidFill>
                <a:latin typeface="Titillium Bd" pitchFamily="2" charset="77"/>
              </a:rPr>
              <a:t>Lab for the test of Adaptive Optics techniques for the WF control of the ET</a:t>
            </a:r>
          </a:p>
          <a:p>
            <a:pPr algn="just"/>
            <a:r>
              <a:rPr lang="en-US" sz="2000" b="1">
                <a:solidFill>
                  <a:srgbClr val="B27F47"/>
                </a:solidFill>
                <a:effectLst/>
                <a:latin typeface="Titillium Bd" pitchFamily="2" charset="77"/>
              </a:rPr>
              <a:t>Test-bench using a DM to spatially modulate a power laser on the CP</a:t>
            </a:r>
            <a:endParaRPr lang="en-US" sz="1600">
              <a:effectLst/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B1189958-22CD-2CB6-DF09-04E9FF2D8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EF79A14A-A4C3-417F-DA6C-CD787D4D4F4B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DD9E3AE-C240-8FDE-8FF0-8A09940B5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pic>
        <p:nvPicPr>
          <p:cNvPr id="4" name="Picture 3" descr="A machine with lights and a robot&#10;&#10;Description automatically generated with medium confidence">
            <a:extLst>
              <a:ext uri="{FF2B5EF4-FFF2-40B4-BE49-F238E27FC236}">
                <a16:creationId xmlns:a16="http://schemas.microsoft.com/office/drawing/2014/main" id="{69A600D3-92E6-CFF8-E71A-1D31D61B0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29" y="2712378"/>
            <a:ext cx="5884370" cy="32760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452E33B-4E40-3D26-05E6-D0CF80C80945}"/>
              </a:ext>
            </a:extLst>
          </p:cNvPr>
          <p:cNvGrpSpPr/>
          <p:nvPr/>
        </p:nvGrpSpPr>
        <p:grpSpPr>
          <a:xfrm>
            <a:off x="131308" y="2447823"/>
            <a:ext cx="11443226" cy="3933660"/>
            <a:chOff x="131308" y="2447823"/>
            <a:chExt cx="11443226" cy="39336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BE8075-4B2E-5BFC-597C-ED490658D53B}"/>
                </a:ext>
              </a:extLst>
            </p:cNvPr>
            <p:cNvGrpSpPr/>
            <p:nvPr/>
          </p:nvGrpSpPr>
          <p:grpSpPr>
            <a:xfrm>
              <a:off x="131308" y="2447823"/>
              <a:ext cx="11170606" cy="3805112"/>
              <a:chOff x="134003" y="2525000"/>
              <a:chExt cx="11170606" cy="380511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A009631-2805-555D-7C8D-072803D9E823}"/>
                  </a:ext>
                </a:extLst>
              </p:cNvPr>
              <p:cNvCxnSpPr>
                <a:cxnSpLocks/>
                <a:stCxn id="7" idx="2"/>
              </p:cNvCxnSpPr>
              <p:nvPr/>
            </p:nvCxnSpPr>
            <p:spPr>
              <a:xfrm flipH="1" flipV="1">
                <a:off x="6647380" y="4258347"/>
                <a:ext cx="1096249" cy="169209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A81ABB0-5A44-5CC4-0E59-C152F21B8C9A}"/>
                  </a:ext>
                </a:extLst>
              </p:cNvPr>
              <p:cNvSpPr/>
              <p:nvPr/>
            </p:nvSpPr>
            <p:spPr>
              <a:xfrm rot="757553">
                <a:off x="134003" y="2684221"/>
                <a:ext cx="6778565" cy="299260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 descr="Several boxes in a room&#10;&#10;Description automatically generated">
                <a:extLst>
                  <a:ext uri="{FF2B5EF4-FFF2-40B4-BE49-F238E27FC236}">
                    <a16:creationId xmlns:a16="http://schemas.microsoft.com/office/drawing/2014/main" id="{E57B131C-CD19-7793-C96A-327C9122E3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8"/>
              <a:stretch/>
            </p:blipFill>
            <p:spPr>
              <a:xfrm rot="5400000">
                <a:off x="7621563" y="2647066"/>
                <a:ext cx="3805112" cy="3560980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47957D-D582-75A1-28DC-D28A767E95E3}"/>
                </a:ext>
              </a:extLst>
            </p:cNvPr>
            <p:cNvSpPr txBox="1"/>
            <p:nvPr/>
          </p:nvSpPr>
          <p:spPr>
            <a:xfrm>
              <a:off x="6267317" y="4904155"/>
              <a:ext cx="53072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highlight>
                    <a:srgbClr val="FF0000"/>
                  </a:highlight>
                </a:rPr>
                <a:t>Optics and mechanics (Thorlabs):</a:t>
              </a:r>
            </a:p>
            <a:p>
              <a:r>
                <a:rPr lang="en-US">
                  <a:solidFill>
                    <a:schemeClr val="bg1"/>
                  </a:solidFill>
                  <a:highlight>
                    <a:srgbClr val="FF0000"/>
                  </a:highlight>
                </a:rPr>
                <a:t>96% of the items already delivered</a:t>
              </a:r>
            </a:p>
            <a:p>
              <a:r>
                <a:rPr lang="en-US">
                  <a:solidFill>
                    <a:schemeClr val="bg1"/>
                  </a:solidFill>
                  <a:highlight>
                    <a:srgbClr val="FF0000"/>
                  </a:highlight>
                </a:rPr>
                <a:t>Motion devices under test</a:t>
              </a:r>
            </a:p>
            <a:p>
              <a:r>
                <a:rPr lang="en-US">
                  <a:solidFill>
                    <a:schemeClr val="bg1"/>
                  </a:solidFill>
                  <a:highlight>
                    <a:srgbClr val="FF0000"/>
                  </a:highlight>
                </a:rPr>
                <a:t>Last item to be delivered: Optical bench </a:t>
              </a:r>
              <a:r>
                <a:rPr lang="en-US">
                  <a:solidFill>
                    <a:schemeClr val="bg1"/>
                  </a:solidFill>
                  <a:highlight>
                    <a:srgbClr val="FF0000"/>
                  </a:highlight>
                  <a:sym typeface="Wingdings" pitchFamily="2" charset="2"/>
                </a:rPr>
                <a:t> end of April</a:t>
              </a:r>
            </a:p>
            <a:p>
              <a:r>
                <a:rPr lang="en-US">
                  <a:solidFill>
                    <a:schemeClr val="bg1"/>
                  </a:solidFill>
                  <a:highlight>
                    <a:srgbClr val="FF0000"/>
                  </a:highlight>
                  <a:sym typeface="Wingdings" pitchFamily="2" charset="2"/>
                </a:rPr>
                <a:t>(OAA) </a:t>
              </a:r>
              <a:endParaRPr lang="en-US">
                <a:solidFill>
                  <a:schemeClr val="bg1"/>
                </a:solidFill>
                <a:highlight>
                  <a:srgbClr val="FF0000"/>
                </a:highlight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8F867FF-5268-4F9F-DF71-A27538F1D72B}"/>
              </a:ext>
            </a:extLst>
          </p:cNvPr>
          <p:cNvSpPr txBox="1"/>
          <p:nvPr/>
        </p:nvSpPr>
        <p:spPr>
          <a:xfrm>
            <a:off x="42847" y="5461387"/>
            <a:ext cx="6224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Interferometer requested a second </a:t>
            </a:r>
            <a:r>
              <a:rPr lang="en-US" dirty="0" err="1">
                <a:solidFill>
                  <a:schemeClr val="bg1"/>
                </a:solidFill>
                <a:highlight>
                  <a:srgbClr val="FF0000"/>
                </a:highlight>
              </a:rPr>
              <a:t>RdO</a:t>
            </a:r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 (Sep23+Jan24).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New company already sent offer, admin verifications in progress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Foreseen delivery: mid April </a:t>
            </a:r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  <a:sym typeface="Wingdings" pitchFamily="2" charset="2"/>
              </a:rPr>
              <a:t> (OAA) </a:t>
            </a:r>
            <a:endParaRPr 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147791-EC00-812B-E312-3459DD548864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3155082" y="5208998"/>
            <a:ext cx="1098419" cy="2523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054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3C6C5-5E89-9912-022F-6D2560CB7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4664EE-4420-5F3E-EECA-B78454A7ED8B}"/>
              </a:ext>
            </a:extLst>
          </p:cNvPr>
          <p:cNvSpPr txBox="1"/>
          <p:nvPr/>
        </p:nvSpPr>
        <p:spPr>
          <a:xfrm>
            <a:off x="106072" y="1129044"/>
            <a:ext cx="1197962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0" indent="-2139950" algn="just"/>
            <a:r>
              <a:rPr lang="it-IT" sz="2800" b="1">
                <a:solidFill>
                  <a:srgbClr val="B27F47"/>
                </a:solidFill>
                <a:latin typeface="Titillium Bd"/>
              </a:rPr>
              <a:t>WP3 – T018 </a:t>
            </a:r>
            <a:r>
              <a:rPr lang="it-IT" sz="2000" b="1">
                <a:solidFill>
                  <a:srgbClr val="C48E48"/>
                </a:solidFill>
                <a:effectLst/>
                <a:latin typeface="Titillium" pitchFamily="2" charset="77"/>
              </a:rPr>
              <a:t>Studio dei processi di condensazione di idrocarburi in ultra alto vuoto aspettate per le ottiche di ET Low Frequency</a:t>
            </a: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B1189958-22CD-2CB6-DF09-04E9FF2D8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EF79A14A-A4C3-417F-DA6C-CD787D4D4F4B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DD9E3AE-C240-8FDE-8FF0-8A09940B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C3522962-CB94-1E01-9486-414D80FF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004073"/>
            <a:ext cx="809523" cy="299577"/>
          </a:xfrm>
        </p:spPr>
        <p:txBody>
          <a:bodyPr/>
          <a:lstStyle/>
          <a:p>
            <a:fld id="{E46192B8-55D9-4942-9C82-0B9DDA21D461}" type="slidenum">
              <a:rPr lang="it-IT" smtClean="0">
                <a:solidFill>
                  <a:schemeClr val="tx1"/>
                </a:solidFill>
                <a:latin typeface="Titillium"/>
              </a:rPr>
              <a:t>6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4C4BA3B3-5016-47F5-9979-936CE8BA5460}"/>
              </a:ext>
            </a:extLst>
          </p:cNvPr>
          <p:cNvSpPr txBox="1"/>
          <p:nvPr/>
        </p:nvSpPr>
        <p:spPr>
          <a:xfrm>
            <a:off x="106072" y="2337007"/>
            <a:ext cx="353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400">
                <a:latin typeface="Titillium Bd"/>
              </a:rPr>
              <a:t>Realizzazione in Fase di Completamento e Data di Consegna stimata : fine marzo 2024 </a:t>
            </a:r>
          </a:p>
        </p:txBody>
      </p:sp>
      <p:pic>
        <p:nvPicPr>
          <p:cNvPr id="6" name="Immagine 11">
            <a:extLst>
              <a:ext uri="{FF2B5EF4-FFF2-40B4-BE49-F238E27FC236}">
                <a16:creationId xmlns:a16="http://schemas.microsoft.com/office/drawing/2014/main" id="{D75A5B16-8823-6720-8D28-75F0CFB57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37" y="2832975"/>
            <a:ext cx="2175068" cy="3420197"/>
          </a:xfrm>
          <a:prstGeom prst="rect">
            <a:avLst/>
          </a:prstGeom>
        </p:spPr>
      </p:pic>
      <p:sp>
        <p:nvSpPr>
          <p:cNvPr id="7" name="CasellaDiTesto 19">
            <a:extLst>
              <a:ext uri="{FF2B5EF4-FFF2-40B4-BE49-F238E27FC236}">
                <a16:creationId xmlns:a16="http://schemas.microsoft.com/office/drawing/2014/main" id="{B0D982AC-E9BB-6577-CC73-9A8A6F05A78B}"/>
              </a:ext>
            </a:extLst>
          </p:cNvPr>
          <p:cNvSpPr txBox="1"/>
          <p:nvPr/>
        </p:nvSpPr>
        <p:spPr>
          <a:xfrm>
            <a:off x="4401208" y="1963647"/>
            <a:ext cx="264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rgbClr val="C48E48"/>
                </a:solidFill>
                <a:latin typeface="Titillium Bd"/>
              </a:rPr>
              <a:t>Interfacce Meccaniche</a:t>
            </a: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58170475-E01B-FEDF-F77F-0119F5C9D3AA}"/>
              </a:ext>
            </a:extLst>
          </p:cNvPr>
          <p:cNvSpPr txBox="1"/>
          <p:nvPr/>
        </p:nvSpPr>
        <p:spPr>
          <a:xfrm>
            <a:off x="551448" y="1976735"/>
            <a:ext cx="264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rgbClr val="C48E48"/>
                </a:solidFill>
                <a:latin typeface="Titillium Bd"/>
              </a:rPr>
              <a:t>Criostato a Ciclo chiuso</a:t>
            </a:r>
          </a:p>
        </p:txBody>
      </p:sp>
      <p:sp>
        <p:nvSpPr>
          <p:cNvPr id="10" name="CasellaDiTesto 15">
            <a:extLst>
              <a:ext uri="{FF2B5EF4-FFF2-40B4-BE49-F238E27FC236}">
                <a16:creationId xmlns:a16="http://schemas.microsoft.com/office/drawing/2014/main" id="{4BC5360D-36A7-383E-0C67-5253C6E0062C}"/>
              </a:ext>
            </a:extLst>
          </p:cNvPr>
          <p:cNvSpPr txBox="1"/>
          <p:nvPr/>
        </p:nvSpPr>
        <p:spPr>
          <a:xfrm>
            <a:off x="3882881" y="2264294"/>
            <a:ext cx="402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>
                <a:latin typeface="Titillium Bd"/>
              </a:rPr>
              <a:t>Piattaforma rotante interfacciata con</a:t>
            </a:r>
          </a:p>
          <a:p>
            <a:pPr algn="just"/>
            <a:r>
              <a:rPr lang="it-IT" sz="1600">
                <a:latin typeface="Titillium Bd"/>
              </a:rPr>
              <a:t>Soffietto  Lamellare attualmente in fase di test</a:t>
            </a:r>
            <a:endParaRPr lang="it-IT" sz="1600"/>
          </a:p>
        </p:txBody>
      </p:sp>
      <p:sp>
        <p:nvSpPr>
          <p:cNvPr id="12" name="CasellaDiTesto 20">
            <a:extLst>
              <a:ext uri="{FF2B5EF4-FFF2-40B4-BE49-F238E27FC236}">
                <a16:creationId xmlns:a16="http://schemas.microsoft.com/office/drawing/2014/main" id="{DD454679-4CCC-D00D-5E7B-80341C11926A}"/>
              </a:ext>
            </a:extLst>
          </p:cNvPr>
          <p:cNvSpPr txBox="1"/>
          <p:nvPr/>
        </p:nvSpPr>
        <p:spPr>
          <a:xfrm>
            <a:off x="8059021" y="2006657"/>
            <a:ext cx="390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rgbClr val="C48E48"/>
                </a:solidFill>
                <a:latin typeface="Titillium Bd"/>
              </a:rPr>
              <a:t>Set-up in cui sarà integrato il criostato</a:t>
            </a:r>
          </a:p>
        </p:txBody>
      </p:sp>
      <p:pic>
        <p:nvPicPr>
          <p:cNvPr id="13" name="Immagine 18">
            <a:extLst>
              <a:ext uri="{FF2B5EF4-FFF2-40B4-BE49-F238E27FC236}">
                <a16:creationId xmlns:a16="http://schemas.microsoft.com/office/drawing/2014/main" id="{36B70D6E-79D6-03DF-FC5A-0BC5E6A20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41" y="2860227"/>
            <a:ext cx="4238153" cy="3178615"/>
          </a:xfrm>
          <a:prstGeom prst="rect">
            <a:avLst/>
          </a:prstGeom>
        </p:spPr>
      </p:pic>
      <p:pic>
        <p:nvPicPr>
          <p:cNvPr id="14" name="Immagine 19">
            <a:extLst>
              <a:ext uri="{FF2B5EF4-FFF2-40B4-BE49-F238E27FC236}">
                <a16:creationId xmlns:a16="http://schemas.microsoft.com/office/drawing/2014/main" id="{BFBCACE7-9340-B78E-70AF-049613E7BC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t="8757" r="13544" b="42157"/>
          <a:stretch/>
        </p:blipFill>
        <p:spPr>
          <a:xfrm>
            <a:off x="4401208" y="2860227"/>
            <a:ext cx="2717215" cy="32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2693-B401-9A24-BA7E-47F55DB5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entagon 36">
            <a:extLst>
              <a:ext uri="{FF2B5EF4-FFF2-40B4-BE49-F238E27FC236}">
                <a16:creationId xmlns:a16="http://schemas.microsoft.com/office/drawing/2014/main" id="{1DD94290-E37E-5D84-69A3-A2B95E9D2D4B}"/>
              </a:ext>
            </a:extLst>
          </p:cNvPr>
          <p:cNvSpPr/>
          <p:nvPr/>
        </p:nvSpPr>
        <p:spPr>
          <a:xfrm>
            <a:off x="5172054" y="2679685"/>
            <a:ext cx="3437690" cy="152750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 bench AIV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2AC0B4-5AE3-CD36-29EA-E57C6E931110}"/>
              </a:ext>
            </a:extLst>
          </p:cNvPr>
          <p:cNvSpPr txBox="1"/>
          <p:nvPr/>
        </p:nvSpPr>
        <p:spPr>
          <a:xfrm>
            <a:off x="474846" y="1396613"/>
            <a:ext cx="1124230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800" b="1">
                <a:solidFill>
                  <a:srgbClr val="B27F47"/>
                </a:solidFill>
                <a:latin typeface="Titillium Bd"/>
                <a:ea typeface="+mn-lt"/>
                <a:cs typeface="+mn-lt"/>
              </a:rPr>
              <a:t>Stato delle attività</a:t>
            </a:r>
            <a:endParaRPr lang="en-US">
              <a:latin typeface="Titillium Bd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E037A7B0-514A-B758-E13C-6FD3C76D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D98C9A2F-0311-F9D0-160D-CCF3A8A3B546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51F0DFC-A772-4785-4354-950224C2059A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en-US" smtClean="0">
                <a:solidFill>
                  <a:schemeClr val="tx1"/>
                </a:solidFill>
                <a:latin typeface="Titillium"/>
              </a:rPr>
              <a:pPr/>
              <a:t>7</a:t>
            </a:fld>
            <a:endParaRPr lang="en-US">
              <a:solidFill>
                <a:schemeClr val="tx1"/>
              </a:solidFill>
              <a:latin typeface="Titill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2C7AB5-0A9E-90D7-702C-02F5E5E978E2}"/>
              </a:ext>
            </a:extLst>
          </p:cNvPr>
          <p:cNvSpPr txBox="1"/>
          <p:nvPr/>
        </p:nvSpPr>
        <p:spPr>
          <a:xfrm>
            <a:off x="-102157" y="2327077"/>
            <a:ext cx="29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</a:rPr>
              <a:t>WP2-T043 – ADONI-</a:t>
            </a:r>
            <a:r>
              <a:rPr lang="en-US" dirty="0" err="1">
                <a:solidFill>
                  <a:srgbClr val="FFC000"/>
                </a:solidFill>
              </a:rPr>
              <a:t>ActPath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F17E6-0858-BE0F-834B-9CE83532C9B5}"/>
              </a:ext>
            </a:extLst>
          </p:cNvPr>
          <p:cNvSpPr txBox="1"/>
          <p:nvPr/>
        </p:nvSpPr>
        <p:spPr>
          <a:xfrm>
            <a:off x="-203414" y="2979733"/>
            <a:ext cx="2928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92D050"/>
                </a:solidFill>
              </a:rPr>
              <a:t>WP2-T044 – ADONI-</a:t>
            </a:r>
            <a:r>
              <a:rPr lang="en-US" dirty="0" err="1">
                <a:solidFill>
                  <a:srgbClr val="92D050"/>
                </a:solidFill>
              </a:rPr>
              <a:t>VisPath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509AE9-41FD-9DCE-686A-4054A5E7021A}"/>
              </a:ext>
            </a:extLst>
          </p:cNvPr>
          <p:cNvSpPr txBox="1"/>
          <p:nvPr/>
        </p:nvSpPr>
        <p:spPr>
          <a:xfrm>
            <a:off x="-143254" y="3599278"/>
            <a:ext cx="2928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B0F0"/>
                </a:solidFill>
              </a:rPr>
              <a:t>WP2-T045 – ADONI-</a:t>
            </a:r>
            <a:r>
              <a:rPr lang="en-US" dirty="0" err="1">
                <a:solidFill>
                  <a:srgbClr val="00B0F0"/>
                </a:solidFill>
              </a:rPr>
              <a:t>MainAIV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D0BB9A-F99A-0BDA-DC5A-4089BB402764}"/>
              </a:ext>
            </a:extLst>
          </p:cNvPr>
          <p:cNvSpPr txBox="1"/>
          <p:nvPr/>
        </p:nvSpPr>
        <p:spPr>
          <a:xfrm>
            <a:off x="-41095" y="5395692"/>
            <a:ext cx="4304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2060"/>
                </a:solidFill>
              </a:rPr>
              <a:t>WP3-T018 – </a:t>
            </a:r>
            <a:r>
              <a:rPr lang="en-US" dirty="0">
                <a:solidFill>
                  <a:srgbClr val="002060"/>
                </a:solidFill>
                <a:effectLst/>
              </a:rPr>
              <a:t>CALATIA-</a:t>
            </a:r>
            <a:r>
              <a:rPr lang="en-US" dirty="0" err="1">
                <a:solidFill>
                  <a:srgbClr val="002060"/>
                </a:solidFill>
                <a:effectLst/>
              </a:rPr>
              <a:t>hydrocarbon_analysis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682851F8-5344-7DFE-88B9-57FC71CF1220}"/>
              </a:ext>
            </a:extLst>
          </p:cNvPr>
          <p:cNvSpPr/>
          <p:nvPr/>
        </p:nvSpPr>
        <p:spPr>
          <a:xfrm>
            <a:off x="679074" y="2683367"/>
            <a:ext cx="4694309" cy="277404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procurement of DM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797B24-0ADD-7A5D-132A-A947A0F44153}"/>
              </a:ext>
            </a:extLst>
          </p:cNvPr>
          <p:cNvSpPr txBox="1"/>
          <p:nvPr/>
        </p:nvSpPr>
        <p:spPr>
          <a:xfrm>
            <a:off x="5387517" y="1199019"/>
            <a:ext cx="5129609" cy="64633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Deliverable</a:t>
            </a:r>
            <a:r>
              <a:rPr lang="en-US" dirty="0"/>
              <a:t> </a:t>
            </a:r>
            <a:r>
              <a:rPr lang="en-US" b="1" dirty="0"/>
              <a:t>T043</a:t>
            </a:r>
            <a:r>
              <a:rPr lang="en-US" dirty="0"/>
              <a:t>: Procurement of Actuation Channel</a:t>
            </a:r>
          </a:p>
          <a:p>
            <a:r>
              <a:rPr lang="en-US" dirty="0"/>
              <a:t>Plan: Dic23, Actual: </a:t>
            </a:r>
            <a:r>
              <a:rPr lang="en-US" b="1" dirty="0"/>
              <a:t>Jan24</a:t>
            </a:r>
            <a:r>
              <a:rPr lang="en-US" dirty="0"/>
              <a:t> (Order1 ALPAO: </a:t>
            </a:r>
            <a:r>
              <a:rPr lang="en-US" b="1" dirty="0"/>
              <a:t>CLOSED</a:t>
            </a:r>
            <a:r>
              <a:rPr lang="en-US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49427E-F1CA-E27A-91F1-06034AB980A7}"/>
              </a:ext>
            </a:extLst>
          </p:cNvPr>
          <p:cNvSpPr txBox="1"/>
          <p:nvPr/>
        </p:nvSpPr>
        <p:spPr>
          <a:xfrm>
            <a:off x="5373384" y="1955523"/>
            <a:ext cx="6673053" cy="64633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Deliverable</a:t>
            </a:r>
            <a:r>
              <a:rPr lang="en-US" dirty="0"/>
              <a:t> </a:t>
            </a:r>
            <a:r>
              <a:rPr lang="en-US" b="1" dirty="0"/>
              <a:t>T044</a:t>
            </a:r>
            <a:r>
              <a:rPr lang="en-US" dirty="0"/>
              <a:t>: Lab acceptance of purchased interferometer</a:t>
            </a:r>
          </a:p>
          <a:p>
            <a:r>
              <a:rPr lang="en-US" dirty="0"/>
              <a:t>Plan: Dic23, Actual: </a:t>
            </a:r>
            <a:r>
              <a:rPr lang="en-US" b="1" dirty="0"/>
              <a:t>end Apr24 </a:t>
            </a:r>
            <a:r>
              <a:rPr lang="en-US" dirty="0"/>
              <a:t>(Order2: </a:t>
            </a:r>
            <a:r>
              <a:rPr lang="en-US" dirty="0" err="1"/>
              <a:t>QuantumDesign</a:t>
            </a:r>
            <a:r>
              <a:rPr lang="en-US" dirty="0"/>
              <a:t>/</a:t>
            </a:r>
            <a:r>
              <a:rPr lang="en-US" dirty="0" err="1"/>
              <a:t>AccuFiz</a:t>
            </a:r>
            <a:r>
              <a:rPr lang="en-US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C4FA14-EE75-4885-56C8-FAC5ACF1978A}"/>
              </a:ext>
            </a:extLst>
          </p:cNvPr>
          <p:cNvSpPr txBox="1"/>
          <p:nvPr/>
        </p:nvSpPr>
        <p:spPr>
          <a:xfrm>
            <a:off x="8878696" y="2976743"/>
            <a:ext cx="3276859" cy="92333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Deliverable</a:t>
            </a:r>
            <a:r>
              <a:rPr lang="en-US" dirty="0"/>
              <a:t> </a:t>
            </a:r>
            <a:r>
              <a:rPr lang="en-US" b="1" dirty="0"/>
              <a:t>T045</a:t>
            </a:r>
            <a:r>
              <a:rPr lang="en-US" dirty="0"/>
              <a:t>: Test of functionality of full system</a:t>
            </a:r>
          </a:p>
          <a:p>
            <a:r>
              <a:rPr lang="en-US" dirty="0"/>
              <a:t>Plan: </a:t>
            </a:r>
            <a:r>
              <a:rPr lang="en-US" b="1" dirty="0"/>
              <a:t>Jun25</a:t>
            </a:r>
            <a:r>
              <a:rPr lang="en-US" dirty="0"/>
              <a:t>, no delay foreseen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34AE4F-42BA-B446-0C7A-A61C1E3ED8A2}"/>
              </a:ext>
            </a:extLst>
          </p:cNvPr>
          <p:cNvSpPr txBox="1"/>
          <p:nvPr/>
        </p:nvSpPr>
        <p:spPr>
          <a:xfrm>
            <a:off x="6842589" y="5647416"/>
            <a:ext cx="5203848" cy="646331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Deliverable T018</a:t>
            </a:r>
            <a:r>
              <a:rPr lang="en-US" dirty="0"/>
              <a:t>: Delivery parcels and Tech Report</a:t>
            </a:r>
          </a:p>
          <a:p>
            <a:r>
              <a:rPr lang="en-US" dirty="0"/>
              <a:t>Plan: Aug23, Actual: </a:t>
            </a:r>
            <a:r>
              <a:rPr lang="en-US" b="1" dirty="0"/>
              <a:t>end Mar24</a:t>
            </a:r>
          </a:p>
        </p:txBody>
      </p:sp>
      <p:sp>
        <p:nvSpPr>
          <p:cNvPr id="34" name="Pentagon 33">
            <a:extLst>
              <a:ext uri="{FF2B5EF4-FFF2-40B4-BE49-F238E27FC236}">
                <a16:creationId xmlns:a16="http://schemas.microsoft.com/office/drawing/2014/main" id="{5B5ACEBE-C593-3918-969B-1A0BC521B791}"/>
              </a:ext>
            </a:extLst>
          </p:cNvPr>
          <p:cNvSpPr/>
          <p:nvPr/>
        </p:nvSpPr>
        <p:spPr>
          <a:xfrm>
            <a:off x="677060" y="3337665"/>
            <a:ext cx="4694309" cy="277404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procurement of interferometer</a:t>
            </a:r>
          </a:p>
        </p:txBody>
      </p:sp>
      <p:sp>
        <p:nvSpPr>
          <p:cNvPr id="35" name="Pentagon 34">
            <a:extLst>
              <a:ext uri="{FF2B5EF4-FFF2-40B4-BE49-F238E27FC236}">
                <a16:creationId xmlns:a16="http://schemas.microsoft.com/office/drawing/2014/main" id="{23936DD4-1C6A-55B9-E6CD-33CCF8919887}"/>
              </a:ext>
            </a:extLst>
          </p:cNvPr>
          <p:cNvSpPr/>
          <p:nvPr/>
        </p:nvSpPr>
        <p:spPr>
          <a:xfrm>
            <a:off x="677061" y="3929785"/>
            <a:ext cx="4694308" cy="27740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procurement of optics, mech and tools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6900DC-74ED-7EDC-03F6-188156E9D59B}"/>
              </a:ext>
            </a:extLst>
          </p:cNvPr>
          <p:cNvSpPr txBox="1"/>
          <p:nvPr/>
        </p:nvSpPr>
        <p:spPr>
          <a:xfrm>
            <a:off x="5371369" y="4287832"/>
            <a:ext cx="6880025" cy="120032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Procurement of </a:t>
            </a:r>
            <a:r>
              <a:rPr lang="en-US" dirty="0" err="1">
                <a:solidFill>
                  <a:srgbClr val="002060"/>
                </a:solidFill>
              </a:rPr>
              <a:t>optomech</a:t>
            </a:r>
            <a:r>
              <a:rPr lang="en-US" dirty="0">
                <a:solidFill>
                  <a:srgbClr val="002060"/>
                </a:solidFill>
              </a:rPr>
              <a:t> and lab tools: Actual: </a:t>
            </a:r>
            <a:r>
              <a:rPr lang="en-US" b="1" dirty="0">
                <a:solidFill>
                  <a:srgbClr val="002060"/>
                </a:solidFill>
              </a:rPr>
              <a:t>end Apr24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Order3: VIS/IR camera + Lasers + Samples (last item: lasers end </a:t>
            </a:r>
            <a:r>
              <a:rPr lang="en-US" b="1" dirty="0">
                <a:solidFill>
                  <a:srgbClr val="002060"/>
                </a:solidFill>
              </a:rPr>
              <a:t>Mar24</a:t>
            </a:r>
            <a:r>
              <a:rPr lang="en-US" dirty="0">
                <a:solidFill>
                  <a:srgbClr val="002060"/>
                </a:solidFill>
              </a:rPr>
              <a:t>) </a:t>
            </a:r>
          </a:p>
          <a:p>
            <a:r>
              <a:rPr lang="en-US" dirty="0">
                <a:solidFill>
                  <a:srgbClr val="002060"/>
                </a:solidFill>
              </a:rPr>
              <a:t>Order4: Thermal Camera (FLIR: </a:t>
            </a:r>
            <a:r>
              <a:rPr lang="en-US" b="1" dirty="0">
                <a:solidFill>
                  <a:srgbClr val="002060"/>
                </a:solidFill>
              </a:rPr>
              <a:t>CLOSED</a:t>
            </a:r>
            <a:r>
              <a:rPr lang="en-US" dirty="0">
                <a:solidFill>
                  <a:srgbClr val="002060"/>
                </a:solidFill>
              </a:rPr>
              <a:t>) </a:t>
            </a:r>
          </a:p>
          <a:p>
            <a:r>
              <a:rPr lang="en-US" dirty="0">
                <a:solidFill>
                  <a:srgbClr val="002060"/>
                </a:solidFill>
              </a:rPr>
              <a:t>Order5: </a:t>
            </a:r>
            <a:r>
              <a:rPr lang="en-US" dirty="0" err="1">
                <a:solidFill>
                  <a:srgbClr val="002060"/>
                </a:solidFill>
              </a:rPr>
              <a:t>Optomech</a:t>
            </a:r>
            <a:r>
              <a:rPr lang="en-US" dirty="0">
                <a:solidFill>
                  <a:srgbClr val="002060"/>
                </a:solidFill>
              </a:rPr>
              <a:t> (Delivery in progress, last item </a:t>
            </a:r>
            <a:r>
              <a:rPr lang="en-US" b="1" dirty="0">
                <a:solidFill>
                  <a:srgbClr val="002060"/>
                </a:solidFill>
              </a:rPr>
              <a:t>end Apr24</a:t>
            </a:r>
            <a:r>
              <a:rPr lang="en-US" dirty="0">
                <a:solidFill>
                  <a:srgbClr val="002060"/>
                </a:solidFill>
              </a:rPr>
              <a:t>, Thorlabs)</a:t>
            </a:r>
          </a:p>
        </p:txBody>
      </p:sp>
      <p:sp>
        <p:nvSpPr>
          <p:cNvPr id="38" name="Pentagon 37">
            <a:extLst>
              <a:ext uri="{FF2B5EF4-FFF2-40B4-BE49-F238E27FC236}">
                <a16:creationId xmlns:a16="http://schemas.microsoft.com/office/drawing/2014/main" id="{2F788939-7266-C3FB-D2EA-A60B44A26BB4}"/>
              </a:ext>
            </a:extLst>
          </p:cNvPr>
          <p:cNvSpPr/>
          <p:nvPr/>
        </p:nvSpPr>
        <p:spPr>
          <a:xfrm>
            <a:off x="677060" y="5748332"/>
            <a:ext cx="6083204" cy="476516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Procurement of Cryostat</a:t>
            </a:r>
          </a:p>
        </p:txBody>
      </p:sp>
    </p:spTree>
    <p:extLst>
      <p:ext uri="{BB962C8B-B14F-4D97-AF65-F5344CB8AC3E}">
        <p14:creationId xmlns:p14="http://schemas.microsoft.com/office/powerpoint/2010/main" val="3079831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96454-2684-ECDD-BC5A-CD8453D02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CDB4550-269B-6487-FB4F-EF7654F3E4F0}"/>
              </a:ext>
            </a:extLst>
          </p:cNvPr>
          <p:cNvSpPr txBox="1"/>
          <p:nvPr/>
        </p:nvSpPr>
        <p:spPr>
          <a:xfrm>
            <a:off x="474847" y="1396613"/>
            <a:ext cx="4179346" cy="47705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</a:rPr>
              <a:t>Ruolo in ET</a:t>
            </a:r>
            <a:endParaRPr lang="it-IT" sz="28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</a:rPr>
              <a:t>ETIC-INAF-ADONI </a:t>
            </a:r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  <a:sym typeface="Wingdings" pitchFamily="2" charset="2"/>
              </a:rPr>
              <a:t>  ET</a:t>
            </a:r>
            <a:endParaRPr lang="it-IT" sz="24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endParaRPr lang="it-IT" dirty="0">
              <a:latin typeface="Titillium"/>
              <a:ea typeface="+mn-lt"/>
              <a:cs typeface="+mn-lt"/>
            </a:endParaRPr>
          </a:p>
          <a:p>
            <a:pPr algn="just"/>
            <a:r>
              <a:rPr lang="it-IT" dirty="0">
                <a:latin typeface="Titillium"/>
                <a:ea typeface="+mn-lt"/>
                <a:cs typeface="+mn-lt"/>
              </a:rPr>
              <a:t>ETIC activities </a:t>
            </a:r>
            <a:r>
              <a:rPr lang="it-IT" dirty="0">
                <a:latin typeface="Titillium"/>
                <a:ea typeface="+mn-lt"/>
                <a:cs typeface="+mn-lt"/>
                <a:sym typeface="Wingdings" pitchFamily="2" charset="2"/>
              </a:rPr>
              <a:t> ET activities: </a:t>
            </a:r>
          </a:p>
          <a:p>
            <a:pPr algn="just"/>
            <a:r>
              <a:rPr lang="it-IT" dirty="0">
                <a:latin typeface="Titillium"/>
                <a:ea typeface="+mn-lt"/>
                <a:cs typeface="+mn-lt"/>
                <a:sym typeface="Wingdings" pitchFamily="2" charset="2"/>
              </a:rPr>
              <a:t>non c’è attualmente una interazione diretta del gruppo ETIC-INAF-ADONI con il WP </a:t>
            </a:r>
            <a:r>
              <a:rPr lang="it-IT" dirty="0" err="1">
                <a:latin typeface="Titillium"/>
                <a:ea typeface="+mn-lt"/>
                <a:cs typeface="+mn-lt"/>
                <a:sym typeface="Wingdings" pitchFamily="2" charset="2"/>
              </a:rPr>
              <a:t>WF-sensing&amp;ctrl</a:t>
            </a:r>
            <a:r>
              <a:rPr lang="it-IT" dirty="0">
                <a:latin typeface="Titillium"/>
                <a:ea typeface="+mn-lt"/>
                <a:cs typeface="+mn-lt"/>
                <a:sym typeface="Wingdings" pitchFamily="2" charset="2"/>
              </a:rPr>
              <a:t> di ET  attivarsi per interagire</a:t>
            </a:r>
          </a:p>
          <a:p>
            <a:pPr algn="just"/>
            <a:endParaRPr lang="it-IT" dirty="0">
              <a:latin typeface="Titillium"/>
            </a:endParaRPr>
          </a:p>
          <a:p>
            <a:pPr algn="just"/>
            <a:r>
              <a:rPr lang="it-IT" dirty="0">
                <a:latin typeface="Titillium"/>
              </a:rPr>
              <a:t>Personale che lavora su ETIC (16 persone, inclusi 2 PhD 1tech+1sci), numero conservativo. </a:t>
            </a:r>
          </a:p>
          <a:p>
            <a:pPr algn="just"/>
            <a:endParaRPr lang="it-IT" dirty="0">
              <a:latin typeface="Titillium"/>
            </a:endParaRPr>
          </a:p>
          <a:p>
            <a:pPr algn="just"/>
            <a:r>
              <a:rPr lang="it-IT" dirty="0">
                <a:latin typeface="Titillium"/>
              </a:rPr>
              <a:t>FTE dichiarate su ET, effettivamente impiegate in ETIC. Come gestire persone e relative FTE attive in ETIC su ET?</a:t>
            </a: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2A741000-2D7A-986E-B9DC-115BF3B4E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BF048B7D-0C3F-D8A0-6F73-B3797106865F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7472B47E-43D5-B12B-C9DE-52B70C4E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D31CBAF5-B67C-FA40-1DEC-5F10A1BD835B}"/>
              </a:ext>
            </a:extLst>
          </p:cNvPr>
          <p:cNvSpPr txBox="1">
            <a:spLocks/>
          </p:cNvSpPr>
          <p:nvPr/>
        </p:nvSpPr>
        <p:spPr>
          <a:xfrm>
            <a:off x="11246207" y="5584369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>
                <a:solidFill>
                  <a:schemeClr val="tx1"/>
                </a:solidFill>
                <a:latin typeface="Titillium"/>
              </a:rPr>
              <a:pPr/>
              <a:t>8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9846E0-9199-8727-2619-34769A394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868319"/>
              </p:ext>
            </p:extLst>
          </p:nvPr>
        </p:nvGraphicFramePr>
        <p:xfrm>
          <a:off x="8867893" y="1870838"/>
          <a:ext cx="2933372" cy="1823654"/>
        </p:xfrm>
        <a:graphic>
          <a:graphicData uri="http://schemas.openxmlformats.org/drawingml/2006/table">
            <a:tbl>
              <a:tblPr/>
              <a:tblGrid>
                <a:gridCol w="1066511">
                  <a:extLst>
                    <a:ext uri="{9D8B030D-6E8A-4147-A177-3AD203B41FA5}">
                      <a16:colId xmlns:a16="http://schemas.microsoft.com/office/drawing/2014/main" val="436798636"/>
                    </a:ext>
                  </a:extLst>
                </a:gridCol>
                <a:gridCol w="452618">
                  <a:extLst>
                    <a:ext uri="{9D8B030D-6E8A-4147-A177-3AD203B41FA5}">
                      <a16:colId xmlns:a16="http://schemas.microsoft.com/office/drawing/2014/main" val="3831057690"/>
                    </a:ext>
                  </a:extLst>
                </a:gridCol>
                <a:gridCol w="974323">
                  <a:extLst>
                    <a:ext uri="{9D8B030D-6E8A-4147-A177-3AD203B41FA5}">
                      <a16:colId xmlns:a16="http://schemas.microsoft.com/office/drawing/2014/main" val="3589787617"/>
                    </a:ext>
                  </a:extLst>
                </a:gridCol>
                <a:gridCol w="439920">
                  <a:extLst>
                    <a:ext uri="{9D8B030D-6E8A-4147-A177-3AD203B41FA5}">
                      <a16:colId xmlns:a16="http://schemas.microsoft.com/office/drawing/2014/main" val="3932151554"/>
                    </a:ext>
                  </a:extLst>
                </a:gridCol>
              </a:tblGrid>
              <a:tr h="23596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>
                          <a:effectLst/>
                        </a:rPr>
                        <a:t>INAF-IASF-MI</a:t>
                      </a: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dirty="0">
                          <a:effectLst/>
                        </a:rPr>
                        <a:t>INAF-</a:t>
                      </a:r>
                      <a:r>
                        <a:rPr lang="en-GB" sz="1400" dirty="0" err="1">
                          <a:effectLst/>
                        </a:rPr>
                        <a:t>OACt</a:t>
                      </a:r>
                      <a:endParaRPr lang="en-GB" sz="1400" dirty="0">
                        <a:effectLst/>
                      </a:endParaRPr>
                    </a:p>
                  </a:txBody>
                  <a:tcPr marL="23581" marR="23581" marT="23581" marB="23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053429"/>
                  </a:ext>
                </a:extLst>
              </a:tr>
              <a:tr h="23596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>
                          <a:effectLst/>
                        </a:rPr>
                        <a:t>INAF-IRA</a:t>
                      </a: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dirty="0">
                          <a:effectLst/>
                        </a:rPr>
                        <a:t>INAF-</a:t>
                      </a:r>
                      <a:r>
                        <a:rPr lang="en-GB" sz="1400" dirty="0" err="1">
                          <a:effectLst/>
                        </a:rPr>
                        <a:t>OAPd</a:t>
                      </a:r>
                      <a:endParaRPr lang="en-GB" sz="1400" dirty="0">
                        <a:effectLst/>
                      </a:endParaRPr>
                    </a:p>
                  </a:txBody>
                  <a:tcPr marL="23581" marR="23581" marT="23581" marB="23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238880"/>
                  </a:ext>
                </a:extLst>
              </a:tr>
              <a:tr h="23596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>
                          <a:effectLst/>
                        </a:rPr>
                        <a:t>INAF-OAA</a:t>
                      </a: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dirty="0">
                          <a:effectLst/>
                        </a:rPr>
                        <a:t>INAF-</a:t>
                      </a:r>
                      <a:r>
                        <a:rPr lang="en-GB" sz="1400" dirty="0" err="1">
                          <a:effectLst/>
                        </a:rPr>
                        <a:t>OAPd</a:t>
                      </a:r>
                      <a:endParaRPr lang="en-GB" sz="1400" dirty="0">
                        <a:effectLst/>
                      </a:endParaRPr>
                    </a:p>
                  </a:txBody>
                  <a:tcPr marL="23581" marR="23581" marT="23581" marB="23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9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22747"/>
                  </a:ext>
                </a:extLst>
              </a:tr>
              <a:tr h="23596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>
                          <a:effectLst/>
                        </a:rPr>
                        <a:t>INAF-OAAb</a:t>
                      </a: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9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dirty="0">
                          <a:effectLst/>
                        </a:rPr>
                        <a:t>INAF-OAR</a:t>
                      </a:r>
                    </a:p>
                  </a:txBody>
                  <a:tcPr marL="23581" marR="23581" marT="23581" marB="23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19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567157"/>
                  </a:ext>
                </a:extLst>
              </a:tr>
              <a:tr h="23596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>
                          <a:effectLst/>
                        </a:rPr>
                        <a:t>INAF-OABr</a:t>
                      </a: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8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dirty="0">
                          <a:effectLst/>
                        </a:rPr>
                        <a:t>INAF-OAS</a:t>
                      </a:r>
                    </a:p>
                  </a:txBody>
                  <a:tcPr marL="23581" marR="23581" marT="23581" marB="23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17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397506"/>
                  </a:ext>
                </a:extLst>
              </a:tr>
              <a:tr h="23596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>
                          <a:effectLst/>
                        </a:rPr>
                        <a:t>INAF-OAC</a:t>
                      </a: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11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dirty="0">
                          <a:effectLst/>
                        </a:rPr>
                        <a:t>INAF-OAS</a:t>
                      </a:r>
                    </a:p>
                  </a:txBody>
                  <a:tcPr marL="23581" marR="23581" marT="23581" marB="23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13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466824"/>
                  </a:ext>
                </a:extLst>
              </a:tr>
              <a:tr h="23596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>
                          <a:effectLst/>
                        </a:rPr>
                        <a:t>INAF-OACa</a:t>
                      </a: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dirty="0">
                          <a:effectLst/>
                        </a:rPr>
                        <a:t>INAF-</a:t>
                      </a:r>
                      <a:r>
                        <a:rPr lang="en-GB" sz="1400" dirty="0" err="1">
                          <a:effectLst/>
                        </a:rPr>
                        <a:t>OATo</a:t>
                      </a:r>
                      <a:endParaRPr lang="en-GB" sz="1400" dirty="0">
                        <a:effectLst/>
                      </a:endParaRPr>
                    </a:p>
                  </a:txBody>
                  <a:tcPr marL="23581" marR="23581" marT="23581" marB="23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T" sz="1400" b="0" i="0" u="none" strike="noStrike" dirty="0">
                          <a:solidFill>
                            <a:schemeClr val="tx1"/>
                          </a:solidFill>
                          <a:effectLst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en-IT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581" marR="23581" marT="23581" marB="2358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0090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ECE682B-C5CD-A34F-858A-E9FAE1129A97}"/>
              </a:ext>
            </a:extLst>
          </p:cNvPr>
          <p:cNvSpPr txBox="1"/>
          <p:nvPr/>
        </p:nvSpPr>
        <p:spPr>
          <a:xfrm>
            <a:off x="9422951" y="1420860"/>
            <a:ext cx="182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INAF-ET (Tot:117)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85E983-A657-BB1D-6378-3A6A4FFA2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50510"/>
              </p:ext>
            </p:extLst>
          </p:nvPr>
        </p:nvGraphicFramePr>
        <p:xfrm>
          <a:off x="4897777" y="1911412"/>
          <a:ext cx="3621886" cy="3566160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1397657">
                  <a:extLst>
                    <a:ext uri="{9D8B030D-6E8A-4147-A177-3AD203B41FA5}">
                      <a16:colId xmlns:a16="http://schemas.microsoft.com/office/drawing/2014/main" val="2090469974"/>
                    </a:ext>
                  </a:extLst>
                </a:gridCol>
                <a:gridCol w="2224229">
                  <a:extLst>
                    <a:ext uri="{9D8B030D-6E8A-4147-A177-3AD203B41FA5}">
                      <a16:colId xmlns:a16="http://schemas.microsoft.com/office/drawing/2014/main" val="418120067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enrico.cappellaro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dirty="0"/>
                        <a:t> ADONI-ETIC PI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05546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simone.esposito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ADONI-ETIC UO coordinator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7559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armando.riccardi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 AO scientist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97532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ciro.delvecchio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 Mechanical Engineer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80009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Simone.lombardi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 PhD </a:t>
                      </a:r>
                      <a:r>
                        <a:rPr lang="en-GB" sz="1400" err="1"/>
                        <a:t>UniPD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0589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andrea.bianco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dirty="0"/>
                        <a:t>  local coordinator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19080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runa.briguglio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 AO scientist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76669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roberto.ragazzoni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 local coordinator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67340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Jacopo.farinato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dirty="0"/>
                        <a:t>  AO scientist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049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gianluca.dirico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 local coordinator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3795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mauro.dolci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 system engineer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70052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ivan.diantonio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 opto-mech engineer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66692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angelo.valentini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 mech.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06219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vito.mennella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local coordinator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895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aniello.grado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/>
                        <a:t> </a:t>
                      </a:r>
                      <a:r>
                        <a:rPr lang="en-GB" sz="1400" err="1"/>
                        <a:t>membro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78639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err="1"/>
                        <a:t>Francesca.giudice</a:t>
                      </a:r>
                      <a:endParaRPr lang="en-GB" sz="14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dirty="0"/>
                        <a:t>  PhD </a:t>
                      </a:r>
                      <a:r>
                        <a:rPr lang="en-GB" sz="1400" dirty="0" err="1"/>
                        <a:t>UniNa</a:t>
                      </a:r>
                      <a:endParaRPr lang="en-GB" sz="1400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250345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577EF61-81C2-792C-F59B-5F8C09EE12E4}"/>
              </a:ext>
            </a:extLst>
          </p:cNvPr>
          <p:cNvSpPr txBox="1"/>
          <p:nvPr/>
        </p:nvSpPr>
        <p:spPr>
          <a:xfrm>
            <a:off x="5212089" y="1542080"/>
            <a:ext cx="280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INAF-ADONI in ETIC (Tot:16)</a:t>
            </a:r>
          </a:p>
        </p:txBody>
      </p:sp>
      <p:pic>
        <p:nvPicPr>
          <p:cNvPr id="10" name="Google Shape;105;p25">
            <a:extLst>
              <a:ext uri="{FF2B5EF4-FFF2-40B4-BE49-F238E27FC236}">
                <a16:creationId xmlns:a16="http://schemas.microsoft.com/office/drawing/2014/main" id="{98D02860-3E0C-B3F7-A704-D87FA39BB8C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867892" y="3723640"/>
            <a:ext cx="2933371" cy="22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22EBF1-7DEC-7687-8A20-59F8B638DF07}"/>
              </a:ext>
            </a:extLst>
          </p:cNvPr>
          <p:cNvSpPr/>
          <p:nvPr/>
        </p:nvSpPr>
        <p:spPr>
          <a:xfrm>
            <a:off x="8774130" y="1420860"/>
            <a:ext cx="3102796" cy="435321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3C6819-7B04-C231-40C0-BCE17B6C280E}"/>
              </a:ext>
            </a:extLst>
          </p:cNvPr>
          <p:cNvSpPr/>
          <p:nvPr/>
        </p:nvSpPr>
        <p:spPr>
          <a:xfrm>
            <a:off x="4841357" y="1586523"/>
            <a:ext cx="3757307" cy="39787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91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3A1D7-5C81-B608-E690-81EC425A3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5E387B-7E9A-12B4-9CB5-64E67A0988E5}"/>
              </a:ext>
            </a:extLst>
          </p:cNvPr>
          <p:cNvSpPr txBox="1"/>
          <p:nvPr/>
        </p:nvSpPr>
        <p:spPr>
          <a:xfrm>
            <a:off x="474846" y="1396613"/>
            <a:ext cx="11242307" cy="50475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  <a:ea typeface="+mn-lt"/>
                <a:cs typeface="+mn-lt"/>
              </a:rPr>
              <a:t>Necessità Future</a:t>
            </a:r>
            <a:endParaRPr lang="it-IT" dirty="0">
              <a:latin typeface="Titillium Bd"/>
            </a:endParaRPr>
          </a:p>
          <a:p>
            <a:pPr algn="just"/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</a:rPr>
              <a:t>ETIC </a:t>
            </a:r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  <a:sym typeface="Wingdings" pitchFamily="2" charset="2"/>
              </a:rPr>
              <a:t> ET</a:t>
            </a:r>
            <a:endParaRPr lang="it-IT" sz="24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endParaRPr lang="it-IT" dirty="0">
              <a:effectLst/>
              <a:latin typeface="Titillium" pitchFamily="2" charset="77"/>
            </a:endParaRPr>
          </a:p>
          <a:p>
            <a:pPr algn="just"/>
            <a:r>
              <a:rPr lang="it-IT" i="1" dirty="0">
                <a:latin typeface="Titillium"/>
                <a:ea typeface="+mn-lt"/>
                <a:cs typeface="+mn-lt"/>
              </a:rPr>
              <a:t>Delineare le necessità future, nell’ambito di ET, della infrastruttura in una scala temporale di 5 anni.</a:t>
            </a:r>
          </a:p>
          <a:p>
            <a:pPr algn="just"/>
            <a:endParaRPr lang="it-IT" dirty="0">
              <a:latin typeface="Titillium"/>
              <a:ea typeface="+mn-lt"/>
              <a:cs typeface="+mn-lt"/>
            </a:endParaRPr>
          </a:p>
          <a:p>
            <a:pPr algn="just"/>
            <a:r>
              <a:rPr lang="it-IT" dirty="0">
                <a:latin typeface="Titillium"/>
                <a:ea typeface="+mn-lt"/>
                <a:cs typeface="+mn-lt"/>
              </a:rPr>
              <a:t>Coordinamento con le attività di WF control di ET:</a:t>
            </a:r>
          </a:p>
          <a:p>
            <a:pPr algn="just"/>
            <a:r>
              <a:rPr lang="it-IT" dirty="0">
                <a:latin typeface="Titillium"/>
                <a:ea typeface="+mn-lt"/>
                <a:cs typeface="+mn-lt"/>
              </a:rPr>
              <a:t> inserimento dell’infrastruttura ETIC-ADONI nella programmazione (WBS ET)</a:t>
            </a:r>
          </a:p>
          <a:p>
            <a:pPr algn="just"/>
            <a:r>
              <a:rPr lang="it-IT" dirty="0">
                <a:latin typeface="Titillium"/>
                <a:ea typeface="+mn-lt"/>
                <a:cs typeface="+mn-lt"/>
              </a:rPr>
              <a:t> condivisione di dati e definizione di use </a:t>
            </a:r>
            <a:r>
              <a:rPr lang="it-IT" dirty="0" err="1">
                <a:latin typeface="Titillium"/>
                <a:ea typeface="+mn-lt"/>
                <a:cs typeface="+mn-lt"/>
              </a:rPr>
              <a:t>cases</a:t>
            </a:r>
            <a:r>
              <a:rPr lang="it-IT" dirty="0">
                <a:latin typeface="Titillium"/>
                <a:ea typeface="+mn-lt"/>
                <a:cs typeface="+mn-lt"/>
              </a:rPr>
              <a:t> per il controllo adattivo treno ottico ET</a:t>
            </a:r>
          </a:p>
          <a:p>
            <a:pPr algn="just"/>
            <a:endParaRPr lang="it-IT" dirty="0">
              <a:latin typeface="Titillium"/>
              <a:ea typeface="+mn-lt"/>
              <a:cs typeface="+mn-lt"/>
            </a:endParaRPr>
          </a:p>
          <a:p>
            <a:pPr algn="just"/>
            <a:r>
              <a:rPr lang="it-IT" dirty="0">
                <a:latin typeface="Titillium"/>
                <a:ea typeface="+mn-lt"/>
                <a:cs typeface="+mn-lt"/>
              </a:rPr>
              <a:t>Possibile upgrade dell’esperimento sia per materiali (</a:t>
            </a:r>
            <a:r>
              <a:rPr lang="it-IT" dirty="0" err="1">
                <a:latin typeface="Titillium"/>
                <a:ea typeface="+mn-lt"/>
                <a:cs typeface="+mn-lt"/>
              </a:rPr>
              <a:t>Fused</a:t>
            </a:r>
            <a:r>
              <a:rPr lang="it-IT" dirty="0">
                <a:latin typeface="Titillium"/>
                <a:ea typeface="+mn-lt"/>
                <a:cs typeface="+mn-lt"/>
              </a:rPr>
              <a:t> </a:t>
            </a:r>
            <a:r>
              <a:rPr lang="it-IT" dirty="0" err="1">
                <a:latin typeface="Titillium"/>
                <a:ea typeface="+mn-lt"/>
                <a:cs typeface="+mn-lt"/>
              </a:rPr>
              <a:t>Silica</a:t>
            </a:r>
            <a:r>
              <a:rPr lang="it-IT" dirty="0">
                <a:latin typeface="Titillium"/>
                <a:ea typeface="+mn-lt"/>
                <a:cs typeface="+mn-lt"/>
              </a:rPr>
              <a:t>?) che per lunghezza d’onda di radiazione (CO2 laser) che per la chiusura del </a:t>
            </a:r>
            <a:r>
              <a:rPr lang="it-IT" dirty="0" err="1">
                <a:latin typeface="Titillium"/>
                <a:ea typeface="+mn-lt"/>
                <a:cs typeface="+mn-lt"/>
              </a:rPr>
              <a:t>loop</a:t>
            </a:r>
            <a:r>
              <a:rPr lang="it-IT" dirty="0">
                <a:latin typeface="Titillium"/>
                <a:ea typeface="+mn-lt"/>
                <a:cs typeface="+mn-lt"/>
              </a:rPr>
              <a:t> con il WF sensing ET-style</a:t>
            </a:r>
          </a:p>
          <a:p>
            <a:pPr algn="just"/>
            <a:endParaRPr lang="it-IT" dirty="0">
              <a:latin typeface="Titillium"/>
              <a:ea typeface="+mn-lt"/>
              <a:cs typeface="+mn-lt"/>
            </a:endParaRPr>
          </a:p>
          <a:p>
            <a:pPr algn="just"/>
            <a:r>
              <a:rPr lang="it-IT" dirty="0">
                <a:latin typeface="Titillium"/>
                <a:ea typeface="+mn-lt"/>
                <a:cs typeface="+mn-lt"/>
              </a:rPr>
              <a:t>In aggiunta alla infrastruttura ETIC-ADONI, INAF-ADONI potrebbe avere necessità ulteriori per l’installazione del telescopio </a:t>
            </a:r>
            <a:r>
              <a:rPr lang="it-IT" dirty="0" err="1">
                <a:latin typeface="Titillium"/>
                <a:ea typeface="+mn-lt"/>
                <a:cs typeface="+mn-lt"/>
              </a:rPr>
              <a:t>Mezzocielo</a:t>
            </a:r>
            <a:r>
              <a:rPr lang="it-IT" dirty="0">
                <a:latin typeface="Titillium"/>
                <a:ea typeface="+mn-lt"/>
                <a:cs typeface="+mn-lt"/>
              </a:rPr>
              <a:t> a So </a:t>
            </a:r>
            <a:r>
              <a:rPr lang="it-IT" dirty="0" err="1">
                <a:latin typeface="Titillium"/>
                <a:ea typeface="+mn-lt"/>
                <a:cs typeface="+mn-lt"/>
              </a:rPr>
              <a:t>Senadus</a:t>
            </a:r>
            <a:r>
              <a:rPr lang="it-IT" dirty="0">
                <a:latin typeface="Titillium"/>
                <a:ea typeface="+mn-lt"/>
                <a:cs typeface="+mn-lt"/>
              </a:rPr>
              <a:t> in termini di spazi (lab </a:t>
            </a:r>
            <a:r>
              <a:rPr lang="it-IT" dirty="0" err="1">
                <a:latin typeface="Titillium"/>
                <a:ea typeface="+mn-lt"/>
                <a:cs typeface="+mn-lt"/>
              </a:rPr>
              <a:t>optomech</a:t>
            </a:r>
            <a:r>
              <a:rPr lang="it-IT" dirty="0">
                <a:latin typeface="Titillium"/>
                <a:ea typeface="+mn-lt"/>
                <a:cs typeface="+mn-lt"/>
              </a:rPr>
              <a:t> + </a:t>
            </a:r>
            <a:r>
              <a:rPr lang="it-IT" dirty="0" err="1">
                <a:latin typeface="Titillium"/>
                <a:ea typeface="+mn-lt"/>
                <a:cs typeface="+mn-lt"/>
              </a:rPr>
              <a:t>ctrl</a:t>
            </a:r>
            <a:r>
              <a:rPr lang="it-IT" dirty="0">
                <a:latin typeface="Titillium"/>
                <a:ea typeface="+mn-lt"/>
                <a:cs typeface="+mn-lt"/>
              </a:rPr>
              <a:t> room) e hardware.</a:t>
            </a:r>
          </a:p>
          <a:p>
            <a:pPr algn="just"/>
            <a:endParaRPr lang="it-IT" dirty="0">
              <a:latin typeface="Titillium"/>
              <a:ea typeface="+mn-lt"/>
              <a:cs typeface="+mn-lt"/>
            </a:endParaRPr>
          </a:p>
          <a:p>
            <a:pPr algn="just"/>
            <a:r>
              <a:rPr lang="it-IT" dirty="0">
                <a:latin typeface="Titillium"/>
              </a:rPr>
              <a:t>Opportunità coinvolgimento delle strutture INAF con esperienza tecnologica rilevante in ET (vedi lista personale INAF-ET)</a:t>
            </a: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8801F685-AB1C-B570-4F45-AEBD9774D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569996CC-3AA7-F692-054D-F8D8DA92F29C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E92BC641-B728-C7BB-DA56-208B96055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4A1F2551-2E4F-B534-73EC-1F10A9FCDF45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>
                <a:solidFill>
                  <a:schemeClr val="tx1"/>
                </a:solidFill>
                <a:latin typeface="Titillium"/>
              </a:rPr>
              <a:pPr/>
              <a:t>9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30600370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D732C99F-55BD-AD4A-8521-BE109935E3EE}" vid="{BE78499A-A7B0-5946-9AA5-2D01926245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da7f2e-c373-4dae-9d8d-de155a501ec5">
      <Terms xmlns="http://schemas.microsoft.com/office/infopath/2007/PartnerControls"/>
    </lcf76f155ced4ddcb4097134ff3c332f>
    <_ip_UnifiedCompliancePolicyUIAction xmlns="http://schemas.microsoft.com/sharepoint/v3" xsi:nil="true"/>
    <TaxCatchAll xmlns="29b15f42-945a-4f71-bfdc-10ac36b66450" xsi:nil="true"/>
    <_ip_UnifiedCompliancePolicyProperties xmlns="http://schemas.microsoft.com/sharepoint/v3" xsi:nil="true"/>
    <SharedWithUsers xmlns="29b15f42-945a-4f71-bfdc-10ac36b66450">
      <UserInfo>
        <DisplayName>Michele Punturo</DisplayName>
        <AccountId>9</AccountId>
        <AccountType/>
      </UserInfo>
      <UserInfo>
        <DisplayName>Monique Bossi</DisplayName>
        <AccountId>314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54B9C7EB83A3498968F528FC64EFFC" ma:contentTypeVersion="20" ma:contentTypeDescription="Create a new document." ma:contentTypeScope="" ma:versionID="569d292bbfcf716868d59510ee28982d">
  <xsd:schema xmlns:xsd="http://www.w3.org/2001/XMLSchema" xmlns:xs="http://www.w3.org/2001/XMLSchema" xmlns:p="http://schemas.microsoft.com/office/2006/metadata/properties" xmlns:ns1="http://schemas.microsoft.com/sharepoint/v3" xmlns:ns2="cdda7f2e-c373-4dae-9d8d-de155a501ec5" xmlns:ns3="29b15f42-945a-4f71-bfdc-10ac36b66450" targetNamespace="http://schemas.microsoft.com/office/2006/metadata/properties" ma:root="true" ma:fieldsID="baf11f960016b6bca5d5012f51e8180d" ns1:_="" ns2:_="" ns3:_="">
    <xsd:import namespace="http://schemas.microsoft.com/sharepoint/v3"/>
    <xsd:import namespace="cdda7f2e-c373-4dae-9d8d-de155a501ec5"/>
    <xsd:import namespace="29b15f42-945a-4f71-bfdc-10ac36b664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a7f2e-c373-4dae-9d8d-de155a501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15f42-945a-4f71-bfdc-10ac36b66450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3a7152d-ac62-4b85-afe1-8bf640cacbe7}" ma:internalName="TaxCatchAll" ma:showField="CatchAllData" ma:web="29b15f42-945a-4f71-bfdc-10ac36b664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2b3df68-07b5-4773-aba1-bd9b51ecb5e8"/>
    <ds:schemaRef ds:uri="cdda7f2e-c373-4dae-9d8d-de155a501ec5"/>
    <ds:schemaRef ds:uri="http://schemas.microsoft.com/sharepoint/v3"/>
    <ds:schemaRef ds:uri="29b15f42-945a-4f71-bfdc-10ac36b66450"/>
  </ds:schemaRefs>
</ds:datastoreItem>
</file>

<file path=customXml/itemProps2.xml><?xml version="1.0" encoding="utf-8"?>
<ds:datastoreItem xmlns:ds="http://schemas.openxmlformats.org/officeDocument/2006/customXml" ds:itemID="{F5E8E687-CE31-4716-A067-21609678E7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dda7f2e-c373-4dae-9d8d-de155a501ec5"/>
    <ds:schemaRef ds:uri="29b15f42-945a-4f71-bfdc-10ac36b664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1919</TotalTime>
  <Words>1093</Words>
  <Application>Microsoft Macintosh PowerPoint</Application>
  <PresentationFormat>Widescreen</PresentationFormat>
  <Paragraphs>202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Titillium</vt:lpstr>
      <vt:lpstr>Titillium Bd</vt:lpstr>
      <vt:lpstr>Wingdings</vt:lpstr>
      <vt:lpstr>Tema di Office</vt:lpstr>
      <vt:lpstr>ETIC INAF-ADONI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Greco</dc:creator>
  <cp:lastModifiedBy>Armando Riccardi</cp:lastModifiedBy>
  <cp:revision>121</cp:revision>
  <dcterms:created xsi:type="dcterms:W3CDTF">2024-01-08T14:25:46Z</dcterms:created>
  <dcterms:modified xsi:type="dcterms:W3CDTF">2024-02-20T13:23:39Z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0x0101000854B9C7EB83A3498968F528FC64EFFC</vt:lpwstr>
  </property>
</Properties>
</file>