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omments/modernComment_10E_EE1BEA5.xml" ContentType="application/vnd.ms-powerpoint.comments+xml"/>
  <Override PartName="/ppt/authors.xml" ContentType="application/vnd.ms-powerpoint.author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7"/>
  </p:notesMasterIdLst>
  <p:sldIdLst>
    <p:sldId id="256" r:id="rId5"/>
    <p:sldId id="257" r:id="rId6"/>
    <p:sldId id="262" r:id="rId7"/>
    <p:sldId id="265" r:id="rId8"/>
    <p:sldId id="263" r:id="rId9"/>
    <p:sldId id="259" r:id="rId10"/>
    <p:sldId id="270" r:id="rId11"/>
    <p:sldId id="269" r:id="rId12"/>
    <p:sldId id="264" r:id="rId13"/>
    <p:sldId id="266" r:id="rId14"/>
    <p:sldId id="267" r:id="rId15"/>
    <p:sldId id="268" r:id="rId1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9006644-4843-8578-651A-D025F9F987DF}" name="Diana Lumaca" initials="DL" userId="S::dlumaca@infn.it::1ed1e8cf-9498-4121-b721-7cbf5fb3d4fc" providerId="AD"/>
  <p188:author id="{146319AF-3D91-9C41-2A48-0A923149F337}" name="Elisabetta Cesarini" initials="EC" userId="S::cesarini@infn.it::aece6751-2f52-4d12-a132-f07db8b58b8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ana Lumaca" initials="DL" lastIdx="1" clrIdx="0">
    <p:extLst>
      <p:ext uri="{19B8F6BF-5375-455C-9EA6-DF929625EA0E}">
        <p15:presenceInfo xmlns:p15="http://schemas.microsoft.com/office/powerpoint/2012/main" userId="S::dlumaca@infn.it::1ed1e8cf-9498-4121-b721-7cbf5fb3d4f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65AF"/>
    <a:srgbClr val="B27F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5D72C5-216E-4322-97A5-7F1FED2603AD}" v="50" dt="2024-02-20T13:50:41.925"/>
    <p1510:client id="{517A912D-B921-4E94-8AD5-C7310871275E}" v="9" dt="2024-02-19T17:32:10.409"/>
    <p1510:client id="{72791886-EC08-4B1A-AA64-EAEFA05F63B0}" v="4" dt="2024-02-19T17:22:28.121"/>
    <p1510:client id="{BEB192F0-D2BA-475D-9729-BE2936D64196}" v="23" dt="2024-02-20T11:03:57.163"/>
    <p1510:client id="{C9AF1AF9-B9D5-4545-91DE-00C0C8489272}" v="264" dt="2024-02-19T16:51:16.0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340" autoAdjust="0"/>
  </p:normalViewPr>
  <p:slideViewPr>
    <p:cSldViewPr snapToGrid="0">
      <p:cViewPr varScale="1">
        <p:scale>
          <a:sx n="97" d="100"/>
          <a:sy n="97" d="100"/>
        </p:scale>
        <p:origin x="84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ana Lumaca" userId="1ed1e8cf-9498-4121-b721-7cbf5fb3d4fc" providerId="ADAL" clId="{9C86EA63-2296-4735-91A6-E2C841707400}"/>
    <pc:docChg chg="modSld">
      <pc:chgData name="Diana Lumaca" userId="1ed1e8cf-9498-4121-b721-7cbf5fb3d4fc" providerId="ADAL" clId="{9C86EA63-2296-4735-91A6-E2C841707400}" dt="2024-02-20T11:09:43.352" v="0" actId="2711"/>
      <pc:docMkLst>
        <pc:docMk/>
      </pc:docMkLst>
      <pc:sldChg chg="modSp mod">
        <pc:chgData name="Diana Lumaca" userId="1ed1e8cf-9498-4121-b721-7cbf5fb3d4fc" providerId="ADAL" clId="{9C86EA63-2296-4735-91A6-E2C841707400}" dt="2024-02-20T11:09:43.352" v="0" actId="2711"/>
        <pc:sldMkLst>
          <pc:docMk/>
          <pc:sldMk cId="3019472872" sldId="265"/>
        </pc:sldMkLst>
        <pc:spChg chg="mod">
          <ac:chgData name="Diana Lumaca" userId="1ed1e8cf-9498-4121-b721-7cbf5fb3d4fc" providerId="ADAL" clId="{9C86EA63-2296-4735-91A6-E2C841707400}" dt="2024-02-20T11:09:43.352" v="0" actId="2711"/>
          <ac:spMkLst>
            <pc:docMk/>
            <pc:sldMk cId="3019472872" sldId="265"/>
            <ac:spMk id="31" creationId="{96C3E2CA-FB17-8781-47E3-980BA8D66B87}"/>
          </ac:spMkLst>
        </pc:spChg>
      </pc:sldChg>
    </pc:docChg>
  </pc:docChgLst>
  <pc:docChgLst>
    <pc:chgData name="Elisabetta Cesarini" userId="aece6751-2f52-4d12-a132-f07db8b58b8b" providerId="ADAL" clId="{385D72C5-216E-4322-97A5-7F1FED2603AD}"/>
    <pc:docChg chg="modSld">
      <pc:chgData name="Elisabetta Cesarini" userId="aece6751-2f52-4d12-a132-f07db8b58b8b" providerId="ADAL" clId="{385D72C5-216E-4322-97A5-7F1FED2603AD}" dt="2024-02-20T13:50:41.925" v="47" actId="1038"/>
      <pc:docMkLst>
        <pc:docMk/>
      </pc:docMkLst>
      <pc:sldChg chg="modSp mod">
        <pc:chgData name="Elisabetta Cesarini" userId="aece6751-2f52-4d12-a132-f07db8b58b8b" providerId="ADAL" clId="{385D72C5-216E-4322-97A5-7F1FED2603AD}" dt="2024-02-20T13:50:41.925" v="47" actId="1038"/>
        <pc:sldMkLst>
          <pc:docMk/>
          <pc:sldMk cId="1102379267" sldId="257"/>
        </pc:sldMkLst>
        <pc:picChg chg="mod">
          <ac:chgData name="Elisabetta Cesarini" userId="aece6751-2f52-4d12-a132-f07db8b58b8b" providerId="ADAL" clId="{385D72C5-216E-4322-97A5-7F1FED2603AD}" dt="2024-02-20T13:50:37.612" v="30" actId="1038"/>
          <ac:picMkLst>
            <pc:docMk/>
            <pc:sldMk cId="1102379267" sldId="257"/>
            <ac:picMk id="4" creationId="{52FAA05D-E071-1A11-4CA5-15113043694C}"/>
          </ac:picMkLst>
        </pc:picChg>
        <pc:picChg chg="mod">
          <ac:chgData name="Elisabetta Cesarini" userId="aece6751-2f52-4d12-a132-f07db8b58b8b" providerId="ADAL" clId="{385D72C5-216E-4322-97A5-7F1FED2603AD}" dt="2024-02-20T13:50:41.925" v="47" actId="1038"/>
          <ac:picMkLst>
            <pc:docMk/>
            <pc:sldMk cId="1102379267" sldId="257"/>
            <ac:picMk id="18" creationId="{E125EF90-234A-D24A-C499-07A5FBB41754}"/>
          </ac:picMkLst>
        </pc:picChg>
      </pc:sldChg>
      <pc:sldChg chg="delCm">
        <pc:chgData name="Elisabetta Cesarini" userId="aece6751-2f52-4d12-a132-f07db8b58b8b" providerId="ADAL" clId="{385D72C5-216E-4322-97A5-7F1FED2603AD}" dt="2024-02-19T17:33:37.666" v="0"/>
        <pc:sldMkLst>
          <pc:docMk/>
          <pc:sldMk cId="3109976146" sldId="26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Elisabetta Cesarini" userId="aece6751-2f52-4d12-a132-f07db8b58b8b" providerId="ADAL" clId="{385D72C5-216E-4322-97A5-7F1FED2603AD}" dt="2024-02-19T17:33:37.666" v="0"/>
              <pc2:cmMkLst xmlns:pc2="http://schemas.microsoft.com/office/powerpoint/2019/9/main/command">
                <pc:docMk/>
                <pc:sldMk cId="3109976146" sldId="263"/>
                <pc2:cmMk id="{F2B6902C-BE3A-4A6B-B76C-A588DE8F40E5}"/>
              </pc2:cmMkLst>
            </pc226:cmChg>
          </p:ext>
        </pc:extLst>
      </pc:sldChg>
    </pc:docChg>
  </pc:docChgLst>
  <pc:docChgLst>
    <pc:chgData name="Diana Lumaca" userId="S::dlumaca@infn.it::1ed1e8cf-9498-4121-b721-7cbf5fb3d4fc" providerId="AD" clId="Web-{517A912D-B921-4E94-8AD5-C7310871275E}"/>
    <pc:docChg chg="modSld">
      <pc:chgData name="Diana Lumaca" userId="S::dlumaca@infn.it::1ed1e8cf-9498-4121-b721-7cbf5fb3d4fc" providerId="AD" clId="Web-{517A912D-B921-4E94-8AD5-C7310871275E}" dt="2024-02-19T17:32:09.159" v="3" actId="20577"/>
      <pc:docMkLst>
        <pc:docMk/>
      </pc:docMkLst>
      <pc:sldChg chg="modSp">
        <pc:chgData name="Diana Lumaca" userId="S::dlumaca@infn.it::1ed1e8cf-9498-4121-b721-7cbf5fb3d4fc" providerId="AD" clId="Web-{517A912D-B921-4E94-8AD5-C7310871275E}" dt="2024-02-19T17:32:09.159" v="3" actId="20577"/>
        <pc:sldMkLst>
          <pc:docMk/>
          <pc:sldMk cId="1102379267" sldId="257"/>
        </pc:sldMkLst>
        <pc:spChg chg="mod">
          <ac:chgData name="Diana Lumaca" userId="S::dlumaca@infn.it::1ed1e8cf-9498-4121-b721-7cbf5fb3d4fc" providerId="AD" clId="Web-{517A912D-B921-4E94-8AD5-C7310871275E}" dt="2024-02-19T17:32:09.159" v="3" actId="20577"/>
          <ac:spMkLst>
            <pc:docMk/>
            <pc:sldMk cId="1102379267" sldId="257"/>
            <ac:spMk id="13" creationId="{DA55ADB6-9D78-C54B-A2B9-FF06BF7A5F10}"/>
          </ac:spMkLst>
        </pc:spChg>
      </pc:sldChg>
    </pc:docChg>
  </pc:docChgLst>
  <pc:docChgLst>
    <pc:chgData name="Alessio Rocchi" userId="S::rocchi@infn.it::6db99ffd-c270-431a-9ff3-3963b085fdd5" providerId="AD" clId="Web-{BEB192F0-D2BA-475D-9729-BE2936D64196}"/>
    <pc:docChg chg="modSld">
      <pc:chgData name="Alessio Rocchi" userId="S::rocchi@infn.it::6db99ffd-c270-431a-9ff3-3963b085fdd5" providerId="AD" clId="Web-{BEB192F0-D2BA-475D-9729-BE2936D64196}" dt="2024-02-20T11:03:57.022" v="17" actId="14100"/>
      <pc:docMkLst>
        <pc:docMk/>
      </pc:docMkLst>
      <pc:sldChg chg="addSp modSp">
        <pc:chgData name="Alessio Rocchi" userId="S::rocchi@infn.it::6db99ffd-c270-431a-9ff3-3963b085fdd5" providerId="AD" clId="Web-{BEB192F0-D2BA-475D-9729-BE2936D64196}" dt="2024-02-20T11:02:47.301" v="4" actId="1076"/>
        <pc:sldMkLst>
          <pc:docMk/>
          <pc:sldMk cId="1102379267" sldId="257"/>
        </pc:sldMkLst>
        <pc:picChg chg="add mod">
          <ac:chgData name="Alessio Rocchi" userId="S::rocchi@infn.it::6db99ffd-c270-431a-9ff3-3963b085fdd5" providerId="AD" clId="Web-{BEB192F0-D2BA-475D-9729-BE2936D64196}" dt="2024-02-20T11:02:47.301" v="4" actId="1076"/>
          <ac:picMkLst>
            <pc:docMk/>
            <pc:sldMk cId="1102379267" sldId="257"/>
            <ac:picMk id="4" creationId="{52FAA05D-E071-1A11-4CA5-15113043694C}"/>
          </ac:picMkLst>
        </pc:picChg>
        <pc:picChg chg="mod">
          <ac:chgData name="Alessio Rocchi" userId="S::rocchi@infn.it::6db99ffd-c270-431a-9ff3-3963b085fdd5" providerId="AD" clId="Web-{BEB192F0-D2BA-475D-9729-BE2936D64196}" dt="2024-02-20T11:02:37.334" v="3" actId="1076"/>
          <ac:picMkLst>
            <pc:docMk/>
            <pc:sldMk cId="1102379267" sldId="257"/>
            <ac:picMk id="18" creationId="{E125EF90-234A-D24A-C499-07A5FBB41754}"/>
          </ac:picMkLst>
        </pc:picChg>
      </pc:sldChg>
      <pc:sldChg chg="modSp">
        <pc:chgData name="Alessio Rocchi" userId="S::rocchi@infn.it::6db99ffd-c270-431a-9ff3-3963b085fdd5" providerId="AD" clId="Web-{BEB192F0-D2BA-475D-9729-BE2936D64196}" dt="2024-02-20T11:03:57.022" v="17" actId="14100"/>
        <pc:sldMkLst>
          <pc:docMk/>
          <pc:sldMk cId="3299003153" sldId="259"/>
        </pc:sldMkLst>
        <pc:spChg chg="mod">
          <ac:chgData name="Alessio Rocchi" userId="S::rocchi@infn.it::6db99ffd-c270-431a-9ff3-3963b085fdd5" providerId="AD" clId="Web-{BEB192F0-D2BA-475D-9729-BE2936D64196}" dt="2024-02-20T11:03:47.256" v="9" actId="20577"/>
          <ac:spMkLst>
            <pc:docMk/>
            <pc:sldMk cId="3299003153" sldId="259"/>
            <ac:spMk id="4" creationId="{A2D110C6-ADF4-929E-EB2F-D8748C0A102D}"/>
          </ac:spMkLst>
        </pc:spChg>
        <pc:spChg chg="mod">
          <ac:chgData name="Alessio Rocchi" userId="S::rocchi@infn.it::6db99ffd-c270-431a-9ff3-3963b085fdd5" providerId="AD" clId="Web-{BEB192F0-D2BA-475D-9729-BE2936D64196}" dt="2024-02-20T11:03:57.022" v="17" actId="14100"/>
          <ac:spMkLst>
            <pc:docMk/>
            <pc:sldMk cId="3299003153" sldId="259"/>
            <ac:spMk id="11" creationId="{62F96DBD-74A6-6846-F418-94CE85249020}"/>
          </ac:spMkLst>
        </pc:spChg>
      </pc:sldChg>
      <pc:sldChg chg="modSp">
        <pc:chgData name="Alessio Rocchi" userId="S::rocchi@infn.it::6db99ffd-c270-431a-9ff3-3963b085fdd5" providerId="AD" clId="Web-{BEB192F0-D2BA-475D-9729-BE2936D64196}" dt="2024-02-20T11:03:05.098" v="6" actId="20577"/>
        <pc:sldMkLst>
          <pc:docMk/>
          <pc:sldMk cId="807516212" sldId="262"/>
        </pc:sldMkLst>
        <pc:spChg chg="mod">
          <ac:chgData name="Alessio Rocchi" userId="S::rocchi@infn.it::6db99ffd-c270-431a-9ff3-3963b085fdd5" providerId="AD" clId="Web-{BEB192F0-D2BA-475D-9729-BE2936D64196}" dt="2024-02-20T11:03:05.098" v="6" actId="20577"/>
          <ac:spMkLst>
            <pc:docMk/>
            <pc:sldMk cId="807516212" sldId="262"/>
            <ac:spMk id="6" creationId="{FAB6A1D2-BDDB-5B43-29CE-DAA72A0D9ED8}"/>
          </ac:spMkLst>
        </pc:spChg>
      </pc:sldChg>
    </pc:docChg>
  </pc:docChgLst>
</pc:chgInfo>
</file>

<file path=ppt/comments/modernComment_10E_EE1BEA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CE23F98-3915-4988-BE80-B1B5B0B7EB82}" authorId="{09006644-4843-8578-651A-D025F9F987DF}" created="2024-02-19T15:50:03.762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49675429" sldId="270"/>
      <ac:spMk id="15" creationId="{65C66FD5-7083-82B6-8873-18059DB4DA70}"/>
      <ac:txMk cp="701" len="13">
        <ac:context len="825" hash="316232049"/>
      </ac:txMk>
    </ac:txMkLst>
    <p188:pos x="11155680" y="3531522"/>
    <p188:txBody>
      <a:bodyPr/>
      <a:lstStyle/>
      <a:p>
        <a:r>
          <a:rPr lang="en-GB"/>
          <a:t>Circa 5500€ da quotazione di giugno 2023</a:t>
        </a:r>
      </a:p>
    </p188:txBody>
  </p188:cm>
  <p188:cm id="{127B0548-21E6-4D81-9A1F-86B1D9012947}" authorId="{09006644-4843-8578-651A-D025F9F987DF}" created="2024-02-19T15:52:06.195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49675429" sldId="270"/>
      <ac:spMk id="15" creationId="{65C66FD5-7083-82B6-8873-18059DB4DA70}"/>
      <ac:txMk cp="124" len="13">
        <ac:context len="825" hash="316232049"/>
      </ac:txMk>
    </ac:txMkLst>
    <p188:pos x="11280808" y="1616094"/>
    <p188:txBody>
      <a:bodyPr/>
      <a:lstStyle/>
      <a:p>
        <a:r>
          <a:rPr lang="en-GB"/>
          <a:t>Circa 88k€ da quotazione di ottobre</a:t>
        </a:r>
      </a:p>
    </p188:txBody>
  </p188:cm>
  <p188:cm id="{F51C4A11-1A05-4579-AF31-81A9D3A02FAD}" authorId="{09006644-4843-8578-651A-D025F9F987DF}" created="2024-02-19T15:53:01.439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49675429" sldId="270"/>
      <ac:spMk id="15" creationId="{65C66FD5-7083-82B6-8873-18059DB4DA70}"/>
      <ac:txMk cp="212" len="13">
        <ac:context len="825" hash="316232049"/>
      </ac:txMk>
    </ac:txMkLst>
    <p188:pos x="11300059" y="1885602"/>
    <p188:txBody>
      <a:bodyPr/>
      <a:lstStyle/>
      <a:p>
        <a:r>
          <a:rPr lang="en-GB"/>
          <a:t>Circa 50k€ da quotazione di ottobre</a:t>
        </a:r>
      </a:p>
    </p188:txBody>
  </p188:cm>
  <p188:cm id="{89A5713F-39A1-4EA0-A8DD-1844A9736079}" authorId="{09006644-4843-8578-651A-D025F9F987DF}" created="2024-02-19T15:54:23.266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49675429" sldId="270"/>
      <ac:spMk id="15" creationId="{65C66FD5-7083-82B6-8873-18059DB4DA70}"/>
      <ac:txMk cp="313" len="13">
        <ac:context len="825" hash="316232049"/>
      </ac:txMk>
    </ac:txMkLst>
    <p188:pos x="11271183" y="2434242"/>
    <p188:txBody>
      <a:bodyPr/>
      <a:lstStyle/>
      <a:p>
        <a:r>
          <a:rPr lang="en-GB"/>
          <a:t>Circa 16k€ da quotazione di novembre</a:t>
        </a:r>
      </a:p>
    </p188:txBody>
  </p188:cm>
  <p188:cm id="{916655A6-97F3-46FD-AC14-32424E871416}" authorId="{09006644-4843-8578-651A-D025F9F987DF}" created="2024-02-19T15:55:36.478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49675429" sldId="270"/>
      <ac:spMk id="15" creationId="{65C66FD5-7083-82B6-8873-18059DB4DA70}"/>
      <ac:txMk cp="410" len="13">
        <ac:context len="825" hash="316232049"/>
      </ac:txMk>
    </ac:txMkLst>
    <p188:pos x="11271183" y="2713374"/>
    <p188:txBody>
      <a:bodyPr/>
      <a:lstStyle/>
      <a:p>
        <a:r>
          <a:rPr lang="en-GB"/>
          <a:t>Circa 40k€ da quotazione di ottobre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A19FA-41AE-4F2A-8228-3399FEB02D4B}" type="datetimeFigureOut">
              <a:rPr lang="it-IT" smtClean="0"/>
              <a:t>26/02/2024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F2187-BD6B-4CD4-8DF4-F350925E52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720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>
                <a:solidFill>
                  <a:schemeClr val="bg1">
                    <a:lumMod val="65000"/>
                  </a:schemeClr>
                </a:solidFill>
                <a:latin typeface="Titillium"/>
                <a:ea typeface="+mn-lt"/>
                <a:cs typeface="+mn-lt"/>
              </a:rPr>
              <a:t>Target scientifici e tecnici dell’infrastruttura e abbozzare un orizzonte temporale per il loro conseguimento.  </a:t>
            </a:r>
          </a:p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290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it-IT">
                <a:solidFill>
                  <a:schemeClr val="bg2">
                    <a:lumMod val="75000"/>
                  </a:schemeClr>
                </a:solidFill>
                <a:latin typeface="Titillium"/>
                <a:ea typeface="+mn-lt"/>
                <a:cs typeface="+mn-lt"/>
              </a:rPr>
              <a:t>Timeline, cronoprogramma, deliverables and milestones.</a:t>
            </a:r>
            <a:endParaRPr lang="it-IT">
              <a:solidFill>
                <a:schemeClr val="bg2">
                  <a:lumMod val="75000"/>
                </a:schemeClr>
              </a:solidFill>
              <a:latin typeface="Titillium"/>
            </a:endParaRPr>
          </a:p>
          <a:p>
            <a:pPr algn="just"/>
            <a:endParaRPr lang="it-IT">
              <a:latin typeface="Titillium"/>
            </a:endParaRPr>
          </a:p>
          <a:p>
            <a:r>
              <a:rPr lang="it-IT">
                <a:solidFill>
                  <a:schemeClr val="bg2">
                    <a:lumMod val="75000"/>
                  </a:schemeClr>
                </a:solidFill>
                <a:latin typeface="Titillium"/>
                <a:ea typeface="+mn-lt"/>
                <a:cs typeface="+mn-lt"/>
              </a:rPr>
              <a:t>Monique a voce: attività svolte, </a:t>
            </a:r>
            <a:r>
              <a:rPr lang="it-IT" err="1">
                <a:solidFill>
                  <a:schemeClr val="bg2">
                    <a:lumMod val="75000"/>
                  </a:schemeClr>
                </a:solidFill>
                <a:latin typeface="Titillium"/>
                <a:ea typeface="+mn-lt"/>
                <a:cs typeface="+mn-lt"/>
              </a:rPr>
              <a:t>ongoing</a:t>
            </a:r>
            <a:r>
              <a:rPr lang="it-IT">
                <a:solidFill>
                  <a:schemeClr val="bg2">
                    <a:lumMod val="75000"/>
                  </a:schemeClr>
                </a:solidFill>
                <a:latin typeface="Titillium"/>
                <a:ea typeface="+mn-lt"/>
                <a:cs typeface="+mn-lt"/>
              </a:rPr>
              <a:t> e future, senza rimandare direttamente ai task</a:t>
            </a:r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2734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>
                <a:solidFill>
                  <a:schemeClr val="bg2">
                    <a:lumMod val="75000"/>
                  </a:schemeClr>
                </a:solidFill>
              </a:rPr>
              <a:t>Riportare i finanziamenti sinergici (PRIN, EU, Dipartimenti di Eccellenza)</a:t>
            </a:r>
          </a:p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5381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it-IT" sz="1200">
                <a:solidFill>
                  <a:schemeClr val="bg1">
                    <a:lumMod val="65000"/>
                  </a:schemeClr>
                </a:solidFill>
                <a:latin typeface="Titillium"/>
                <a:ea typeface="+mn-lt"/>
                <a:cs typeface="+mn-lt"/>
              </a:rPr>
              <a:t>Come l’infrastruttura contribuisce o contribuirà alle attività di disegno e realizzazione di ET.</a:t>
            </a:r>
          </a:p>
          <a:p>
            <a:pPr algn="just"/>
            <a:r>
              <a:rPr lang="it-IT" sz="1200">
                <a:solidFill>
                  <a:schemeClr val="bg1">
                    <a:lumMod val="65000"/>
                  </a:schemeClr>
                </a:solidFill>
                <a:latin typeface="Titillium"/>
                <a:ea typeface="+mn-lt"/>
                <a:cs typeface="+mn-lt"/>
              </a:rPr>
              <a:t>Attuale inserimento nell’organizzazione di ET.</a:t>
            </a:r>
          </a:p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59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F3BDFC-A036-5828-C446-BCB9EE16E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F7E7988-0E40-2C44-CB34-D16AFE598F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DD159DC-6EB3-7964-A9FC-82274A7635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it-IT">
                <a:latin typeface="Titillium"/>
                <a:ea typeface="+mn-lt"/>
                <a:cs typeface="+mn-lt"/>
              </a:rPr>
              <a:t>Delineare le necessità future, nell’ambito di ET, della infrastruttura in una scala temporale di 5 anni.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40AC81C-DB52-BE58-F6D3-B39216FE29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9701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5257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3">
            <a:extLst>
              <a:ext uri="{FF2B5EF4-FFF2-40B4-BE49-F238E27FC236}">
                <a16:creationId xmlns:a16="http://schemas.microsoft.com/office/drawing/2014/main" id="{25F6244B-B1B3-416D-B88B-0FE1D1159F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003"/>
          <a:stretch/>
        </p:blipFill>
        <p:spPr>
          <a:xfrm>
            <a:off x="0" y="1310759"/>
            <a:ext cx="12202758" cy="5038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3D0686-F3B6-4B9D-A347-9CE02FFD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DCE23-7D2E-4485-A8A3-6D0DC38C1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F0CEF-51FF-466C-8532-9EF423A4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59CC77-6B5C-4BEC-916F-92D1EF7DEC2E}" type="datetime1">
              <a:rPr lang="it-IT" smtClean="0"/>
              <a:t>26/02/2024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040DB-8460-4471-A536-03EED8D2E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264DF-C80E-4A54-97BF-B28A94C1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7805BB2-49DE-4832-9EF2-DACA471C18B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8449" y="2106202"/>
            <a:ext cx="5712431" cy="37548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6EDCB0A2-728A-49A8-AB77-143BA4F3D5D7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400"/>
              <a:t>Logo soggetto attuatore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A686CD-BC84-4E44-BDAF-161736E81F4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5681663"/>
            <a:ext cx="3795444" cy="482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668521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9BC9C-2F86-4F3C-86FF-092C95A6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23F1F7-0749-4694-BE63-E403BDDD5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E3090-1E92-4CFB-9491-E0F88559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8D520-D290-49A3-878E-7B0922F16985}" type="datetime1">
              <a:rPr lang="it-IT" smtClean="0"/>
              <a:t>26/02/2024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25BC3-9F27-484C-9378-EEFF57FBB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5A28A-D94D-4C1E-9701-B2E9F89D9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B0E018EA-3E2C-4221-8F2D-FEADDDF2C9FC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297685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1B6E7A-AAE9-4771-A56C-9BFBA5E56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335635"/>
            <a:ext cx="2628900" cy="484132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DB7342-37F0-452E-BA73-5C35A8EBE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335635"/>
            <a:ext cx="7734300" cy="484132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9D5CD-1CAE-47E9-9CA5-BEAB47994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419E2-5A83-4ABF-9B14-6EC30DF3F110}" type="datetime1">
              <a:rPr lang="it-IT" smtClean="0"/>
              <a:t>26/02/2024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C3418-3EDC-4379-99CA-291BB22DB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5C136-5125-40ED-9798-0847DBFB3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335E7CDD-E29C-417A-9EB6-CD2357295E23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64661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E6F965-22BB-5CB6-312C-62EDB1057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40986D-B2E6-E64A-9F09-D13E9F372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F22038-E401-9B59-43A1-1AFFB7DF4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FD241-15B6-4628-B888-5F5A6E609982}" type="datetime1">
              <a:rPr lang="it-IT" smtClean="0"/>
              <a:t>26/02/2024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960FDE-D97A-7471-78F1-CE28AF302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7E22B4-7DF0-794F-F8A7-5684B7EAD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192B8-55D9-4942-9C82-0B9DDA21D4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5917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3C25-57A7-422D-B6C7-C275549F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D7BD-5B6C-4729-8C26-EC026881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6619"/>
            <a:ext cx="10515600" cy="368034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677E2-EEEB-4625-AFD0-BA41ADF9E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9E5A8-C214-41CC-97EF-F516231D2587}" type="datetime1">
              <a:rPr lang="it-IT" smtClean="0"/>
              <a:t>26/02/2024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DC0B7-3FBE-491C-8FE8-55BD53B99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3BC19-E814-447A-9737-03C21E84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8B6CE-46DE-458F-9FB7-666DF33C8D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54EC5F5D-65B5-432F-B6D3-1AFAA67DEF7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778974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63CD4-4668-4FC6-9FA0-9C78C4342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1610C-B253-4D0B-8774-84CB09709A57}" type="datetime1">
              <a:rPr lang="it-IT" smtClean="0"/>
              <a:t>26/02/2024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80035-87ED-481F-BA20-EE60B0190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D36F7-444C-4BBE-9901-9D7D28950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D4B3F6-6C68-4448-9A54-C6BD041FE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4925602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C7E8842-6CF4-4239-978C-24793C718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492560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595AC86-47A3-4B03-BA39-81256C7A369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335636"/>
            <a:ext cx="5257800" cy="4525414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A34C89DB-F94E-416B-B427-5896895C74C7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038443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BA8B0-F68D-4A0D-8A24-8F78014D6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6570B-BDA4-42C4-922B-A550CE793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26D08-C78C-4553-A117-1F0011D76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81DAE-08F7-4455-BD6C-BE39F64CE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E896C-0C62-4B39-959A-081CF0C6819E}" type="datetime1">
              <a:rPr lang="it-IT" smtClean="0"/>
              <a:t>26/02/2024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D7E12-FA56-48FD-AA8A-F0F91A8E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5207B-2CAE-431E-B6E5-F19E2A9F5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98F001A2-F3A9-48F9-9076-4BED0F384D6A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222053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DA399C-1B0C-440F-B657-67652B399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F6807-3B25-46D4-ACC9-898CB147E6BC}" type="datetime1">
              <a:rPr lang="it-IT" smtClean="0"/>
              <a:t>26/02/2024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255F85-46AF-4BA1-AF87-BD384DE93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02AF58-9572-47BE-A27E-675094BA3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170A749-EDF4-4F2E-B347-33EC26320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540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5C435-9F3C-40A6-BA2D-BD3831F5FA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3523A13-DF16-439A-A901-D42A74C99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1548BF4-DA08-4F5A-BD58-1257B92A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9B21D3C-ED42-40F8-9DE1-D9D7ADC643C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34094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64FA8-0EC4-493B-8FF4-DB43442AD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EABCFE-413D-4F1C-BAAC-CBBB0BF41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B7EDE-772E-4AB1-AEB8-4BB48DFADDBE}" type="datetime1">
              <a:rPr lang="it-IT" smtClean="0"/>
              <a:t>26/02/2024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4F461C-019F-49AF-A23C-B47D0FC8E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70EE3-9A44-439E-9280-9267337E5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D2282136-A6F6-4DE9-B674-70AB2DBAADA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890870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F67D12-C271-44F1-A874-5C28BCD38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75F03-27D8-4750-951D-53D25CF6CF44}" type="datetime1">
              <a:rPr lang="it-IT" smtClean="0"/>
              <a:t>26/02/2024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DA6622-24D6-47F0-9FF2-EB2FC437D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51582-F7D0-499A-8765-179B26F43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FA1DE595-D9C3-453C-B639-599CEBA2F1AF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723981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E764F-CF80-49B6-8E4B-C193335C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F6AB0-1695-409A-92AC-42B69DBF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A1C334-8129-4545-8C84-46DA06B03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9F56-09C4-444F-8A68-77D544BBC362}" type="datetime1">
              <a:rPr lang="it-IT" smtClean="0"/>
              <a:t>26/02/2024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8F4DD-001E-4B6C-BAD4-62C2A6952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06F97-3F23-4DEE-B190-0481C2979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C5567D-41FF-426C-86BB-85B0FAD8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F76D1A69-D327-43C4-90DC-9A69E27F3DAE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756111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11955-3DB8-4C70-93FB-7A2C5F5DF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AB0AD8-6FDF-4622-85A4-51A8E967E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CC3E4-191C-4D5C-B5E0-C6384A5B4ABE}" type="datetime1">
              <a:rPr lang="it-IT" smtClean="0"/>
              <a:t>26/02/2024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4D2E99-DBA0-4970-ABF3-9596AA57D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DE91F-FFB0-4E6D-8AF8-6FBDBC0DE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7F36783-77AA-4762-A0D4-79CAC3874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0DBF051-2A17-4A20-A3FC-2B33FE5B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DC7008B9-D8E1-48AB-8B5F-71A812399F4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108499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38A3F9A-B0DF-455D-9D22-F973C5829AD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6352350"/>
            <a:ext cx="12192000" cy="520700"/>
          </a:xfrm>
          <a:prstGeom prst="rect">
            <a:avLst/>
          </a:prstGeom>
        </p:spPr>
      </p:pic>
      <p:pic>
        <p:nvPicPr>
          <p:cNvPr id="7" name="Immagine 21">
            <a:extLst>
              <a:ext uri="{FF2B5EF4-FFF2-40B4-BE49-F238E27FC236}">
                <a16:creationId xmlns:a16="http://schemas.microsoft.com/office/drawing/2014/main" id="{05C8ED0B-EDF3-4C3A-92D1-A4F9DD64EA1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-25841"/>
            <a:ext cx="12192000" cy="12192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5A10E0-2D6B-4598-95E9-DAF7E2001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6820F-9E8E-47CA-AD4E-6E99B9E0B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69399-BC99-4040-8272-2E03FED91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88330BC3-D488-4353-B954-8769E7C5A406}" type="datetime1">
              <a:rPr lang="it-IT" smtClean="0"/>
              <a:t>26/02/2024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7EE08-80FA-4652-929B-097368378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B07AC-22DD-4854-AF1C-98DD868E2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1437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it-IT" sz="2800" b="1" kern="1200" dirty="0">
          <a:solidFill>
            <a:srgbClr val="B27F47"/>
          </a:solidFill>
          <a:latin typeface="Titillium Bd" pitchFamily="2" charset="77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600" kern="1200" dirty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instein-telescope.it/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.png"/><Relationship Id="rId7" Type="http://schemas.openxmlformats.org/officeDocument/2006/relationships/image" Target="../media/image4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image" Target="../media/image7.png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png"/><Relationship Id="rId15" Type="http://schemas.openxmlformats.org/officeDocument/2006/relationships/image" Target="../media/image22.jpeg"/><Relationship Id="rId10" Type="http://schemas.openxmlformats.org/officeDocument/2006/relationships/image" Target="../media/image17.jpeg"/><Relationship Id="rId4" Type="http://schemas.openxmlformats.org/officeDocument/2006/relationships/image" Target="../media/image11.png"/><Relationship Id="rId9" Type="http://schemas.openxmlformats.org/officeDocument/2006/relationships/image" Target="../media/image16.jpeg"/><Relationship Id="rId1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12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11" Type="http://schemas.openxmlformats.org/officeDocument/2006/relationships/image" Target="../media/image27.emf"/><Relationship Id="rId5" Type="http://schemas.openxmlformats.org/officeDocument/2006/relationships/image" Target="../media/image24.png"/><Relationship Id="rId10" Type="http://schemas.openxmlformats.org/officeDocument/2006/relationships/image" Target="../media/image26.em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hyperlink" Target="https://agenda.infn.it/event/38405/contributions/222766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agenda.infn.it/event/38405/contributions/222767/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11.png"/><Relationship Id="rId10" Type="http://schemas.microsoft.com/office/2018/10/relationships/comments" Target="../comments/modernComment_10E_EE1BEA5.xml"/><Relationship Id="rId4" Type="http://schemas.openxmlformats.org/officeDocument/2006/relationships/image" Target="../media/image10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7.png"/><Relationship Id="rId7" Type="http://schemas.openxmlformats.org/officeDocument/2006/relationships/image" Target="../../clipboard/media/image2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11.png"/><Relationship Id="rId10" Type="http://schemas.openxmlformats.org/officeDocument/2006/relationships/image" Target="../media/image36.png"/><Relationship Id="rId4" Type="http://schemas.openxmlformats.org/officeDocument/2006/relationships/image" Target="../media/image10.png"/><Relationship Id="rId9" Type="http://schemas.openxmlformats.org/officeDocument/2006/relationships/image" Target="../../clipboard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CCC7D-5E06-47A8-A7BC-3298CBC830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err="1"/>
              <a:t>AiLoV</a:t>
            </a:r>
            <a:r>
              <a:rPr lang="it-IT" dirty="0"/>
              <a:t>-ET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0F7673-4CDE-4739-943F-69412A8247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3795445" cy="900000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B27F47"/>
                </a:solidFill>
              </a:rPr>
              <a:t>A</a:t>
            </a:r>
            <a:r>
              <a:rPr lang="en-GB" dirty="0"/>
              <a:t>dvanced opt</a:t>
            </a:r>
            <a:r>
              <a:rPr lang="en-GB" b="1" dirty="0">
                <a:solidFill>
                  <a:srgbClr val="B27F47"/>
                </a:solidFill>
              </a:rPr>
              <a:t>i</a:t>
            </a:r>
            <a:r>
              <a:rPr lang="en-GB" dirty="0"/>
              <a:t>cs </a:t>
            </a:r>
            <a:r>
              <a:rPr lang="en-GB" b="1" dirty="0">
                <a:solidFill>
                  <a:srgbClr val="B27F47"/>
                </a:solidFill>
              </a:rPr>
              <a:t>L</a:t>
            </a:r>
            <a:r>
              <a:rPr lang="en-GB" dirty="0"/>
              <a:t>ab </a:t>
            </a:r>
          </a:p>
          <a:p>
            <a:r>
              <a:rPr lang="en-GB" dirty="0"/>
              <a:t>@ T</a:t>
            </a:r>
            <a:r>
              <a:rPr lang="en-GB" b="1" dirty="0">
                <a:solidFill>
                  <a:srgbClr val="B27F47"/>
                </a:solidFill>
              </a:rPr>
              <a:t>o</a:t>
            </a:r>
            <a:r>
              <a:rPr lang="en-GB" dirty="0"/>
              <a:t>r </a:t>
            </a:r>
            <a:r>
              <a:rPr lang="en-GB" b="1" dirty="0" err="1">
                <a:solidFill>
                  <a:srgbClr val="B27F47"/>
                </a:solidFill>
              </a:rPr>
              <a:t>V</a:t>
            </a:r>
            <a:r>
              <a:rPr lang="en-GB" dirty="0" err="1"/>
              <a:t>ergata</a:t>
            </a:r>
            <a:r>
              <a:rPr lang="en-GB" dirty="0"/>
              <a:t> for </a:t>
            </a:r>
            <a:r>
              <a:rPr lang="en-GB" b="1" dirty="0">
                <a:solidFill>
                  <a:srgbClr val="B27F47"/>
                </a:solidFill>
              </a:rPr>
              <a:t>ET</a:t>
            </a:r>
          </a:p>
        </p:txBody>
      </p:sp>
      <p:pic>
        <p:nvPicPr>
          <p:cNvPr id="11" name="Segnaposto immagine 10">
            <a:extLst>
              <a:ext uri="{FF2B5EF4-FFF2-40B4-BE49-F238E27FC236}">
                <a16:creationId xmlns:a16="http://schemas.microsoft.com/office/drawing/2014/main" id="{9D100189-B420-6BE6-3392-F80642CC5398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6" r="11956"/>
          <a:stretch>
            <a:fillRect/>
          </a:stretch>
        </p:blipFill>
        <p:spPr/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9422AAF1-1C02-1C02-9EC0-7639D5072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2" b="98822" l="989" r="96626">
                        <a14:foregroundMark x1="8901" y1="16919" x2="2327" y2="44613"/>
                        <a14:foregroundMark x1="2327" y1="44613" x2="2850" y2="71801"/>
                        <a14:foregroundMark x1="2850" y1="71801" x2="9075" y2="94529"/>
                        <a14:foregroundMark x1="9075" y1="94529" x2="14020" y2="98822"/>
                        <a14:foregroundMark x1="5876" y1="23990" x2="7155" y2="68434"/>
                        <a14:foregroundMark x1="7155" y1="68434" x2="14427" y2="87037"/>
                        <a14:foregroundMark x1="14427" y1="87037" x2="63525" y2="97391"/>
                        <a14:foregroundMark x1="63525" y1="97391" x2="81210" y2="88973"/>
                        <a14:foregroundMark x1="81210" y1="88973" x2="90750" y2="73653"/>
                        <a14:foregroundMark x1="90750" y1="73653" x2="93717" y2="32997"/>
                        <a14:foregroundMark x1="93717" y1="32997" x2="89936" y2="15320"/>
                        <a14:foregroundMark x1="89936" y1="15320" x2="78709" y2="7239"/>
                        <a14:foregroundMark x1="78709" y1="7239" x2="15009" y2="5640"/>
                        <a14:foregroundMark x1="15009" y1="5640" x2="14427" y2="5808"/>
                        <a14:foregroundMark x1="9075" y1="16498" x2="1978" y2="37626"/>
                        <a14:foregroundMark x1="1978" y1="37626" x2="1396" y2="60859"/>
                        <a14:foregroundMark x1="1396" y1="60859" x2="9250" y2="96296"/>
                        <a14:foregroundMark x1="9250" y1="96296" x2="17103" y2="93182"/>
                        <a14:foregroundMark x1="17103" y1="93182" x2="21524" y2="67256"/>
                        <a14:foregroundMark x1="21524" y1="67256" x2="20768" y2="40741"/>
                        <a14:foregroundMark x1="20768" y1="40741" x2="17045" y2="25505"/>
                        <a14:foregroundMark x1="17045" y1="25505" x2="12449" y2="16751"/>
                        <a14:foregroundMark x1="6283" y1="88047" x2="7330" y2="83249"/>
                        <a14:foregroundMark x1="2094" y1="72896" x2="5119" y2="82744"/>
                        <a14:foregroundMark x1="1571" y1="63889" x2="1803" y2="73485"/>
                        <a14:foregroundMark x1="1396" y1="50842" x2="1047" y2="59512"/>
                        <a14:foregroundMark x1="15358" y1="5808" x2="21931" y2="1094"/>
                        <a14:foregroundMark x1="21931" y1="1094" x2="49273" y2="758"/>
                        <a14:foregroundMark x1="49273" y1="758" x2="83246" y2="2778"/>
                        <a14:foregroundMark x1="83246" y1="2778" x2="86911" y2="11364"/>
                        <a14:foregroundMark x1="86911" y1="11364" x2="82024" y2="14226"/>
                        <a14:foregroundMark x1="75451" y1="99242" x2="82024" y2="99242"/>
                        <a14:foregroundMark x1="82024" y1="99242" x2="90634" y2="97811"/>
                        <a14:foregroundMark x1="90634" y1="97811" x2="99767" y2="70370"/>
                        <a14:foregroundMark x1="99767" y1="70370" x2="99360" y2="35522"/>
                        <a14:foregroundMark x1="99360" y1="35522" x2="97033" y2="24242"/>
                        <a14:foregroundMark x1="97033" y1="24242" x2="84177" y2="4545"/>
                        <a14:foregroundMark x1="84177" y1="4545" x2="76731" y2="1515"/>
                        <a14:foregroundMark x1="76731" y1="1515" x2="72659" y2="10438"/>
                        <a14:foregroundMark x1="72659" y1="10438" x2="72542" y2="15993"/>
                        <a14:foregroundMark x1="89122" y1="85354" x2="94415" y2="36785"/>
                        <a14:foregroundMark x1="94415" y1="36785" x2="94124" y2="33418"/>
                        <a14:foregroundMark x1="96626" y1="65236" x2="96510" y2="57407"/>
                        <a14:foregroundMark x1="12856" y1="10774" x2="42059" y2="6987"/>
                        <a14:foregroundMark x1="14194" y1="6734" x2="7912" y2="16919"/>
                        <a14:foregroundMark x1="7912" y1="16919" x2="7621" y2="18266"/>
                        <a14:foregroundMark x1="3665" y1="32071" x2="15474" y2="3788"/>
                        <a14:foregroundMark x1="15474" y1="3788" x2="7737" y2="14310"/>
                        <a14:foregroundMark x1="7737" y1="14310" x2="8261" y2="20202"/>
                        <a14:foregroundMark x1="93077" y1="21549" x2="93077" y2="21549"/>
                        <a14:foregroundMark x1="7970" y1="18434" x2="7970" y2="18434"/>
                        <a14:foregroundMark x1="7446" y1="19781" x2="7446" y2="19781"/>
                        <a14:foregroundMark x1="10995" y1="12290" x2="10995" y2="12290"/>
                        <a14:foregroundMark x1="14718" y1="4293" x2="19430" y2="842"/>
                        <a14:foregroundMark x1="16812" y1="3872" x2="15125" y2="842"/>
                        <a14:foregroundMark x1="7970" y1="17677" x2="5876" y2="26684"/>
                        <a14:foregroundMark x1="8493" y1="18266" x2="4712" y2="29125"/>
                        <a14:foregroundMark x1="4712" y1="29125" x2="4712" y2="297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31368" y="1301256"/>
            <a:ext cx="7368657" cy="5052977"/>
          </a:xfrm>
          <a:prstGeom prst="rect">
            <a:avLst/>
          </a:prstGeom>
        </p:spPr>
      </p:pic>
      <p:pic>
        <p:nvPicPr>
          <p:cNvPr id="21" name="Segnaposto contenuto 20" descr="Immagine che contiene schermata, testo, Elementi grafici, logo&#10;&#10;Descrizione generata automaticamente">
            <a:extLst>
              <a:ext uri="{FF2B5EF4-FFF2-40B4-BE49-F238E27FC236}">
                <a16:creationId xmlns:a16="http://schemas.microsoft.com/office/drawing/2014/main" id="{CD430D04-717B-B1D8-40FF-F8358A9A0E8B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6" y="6416158"/>
            <a:ext cx="965200" cy="482600"/>
          </a:xfrm>
        </p:spPr>
      </p:pic>
      <p:pic>
        <p:nvPicPr>
          <p:cNvPr id="7" name="Picture 94">
            <a:extLst>
              <a:ext uri="{FF2B5EF4-FFF2-40B4-BE49-F238E27FC236}">
                <a16:creationId xmlns:a16="http://schemas.microsoft.com/office/drawing/2014/main" id="{05C30C6A-833B-6FBD-2BAB-64AEB76F357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68" t="16759" r="2262" b="16242"/>
          <a:stretch/>
        </p:blipFill>
        <p:spPr bwMode="auto">
          <a:xfrm>
            <a:off x="9520148" y="19873"/>
            <a:ext cx="2433933" cy="9790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ruppo 13">
            <a:extLst>
              <a:ext uri="{FF2B5EF4-FFF2-40B4-BE49-F238E27FC236}">
                <a16:creationId xmlns:a16="http://schemas.microsoft.com/office/drawing/2014/main" id="{C617E5BC-D82C-07A3-5E23-C76F5E1D5C7B}"/>
              </a:ext>
            </a:extLst>
          </p:cNvPr>
          <p:cNvGrpSpPr/>
          <p:nvPr/>
        </p:nvGrpSpPr>
        <p:grpSpPr>
          <a:xfrm>
            <a:off x="5606774" y="4345351"/>
            <a:ext cx="303415" cy="303520"/>
            <a:chOff x="2685010" y="3926271"/>
            <a:chExt cx="303415" cy="303520"/>
          </a:xfrm>
        </p:grpSpPr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50DCAE88-2516-2E79-B709-13A75D403BC0}"/>
                </a:ext>
              </a:extLst>
            </p:cNvPr>
            <p:cNvSpPr/>
            <p:nvPr/>
          </p:nvSpPr>
          <p:spPr>
            <a:xfrm>
              <a:off x="2685010" y="3926271"/>
              <a:ext cx="303415" cy="3035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e 15">
              <a:extLst>
                <a:ext uri="{FF2B5EF4-FFF2-40B4-BE49-F238E27FC236}">
                  <a16:creationId xmlns:a16="http://schemas.microsoft.com/office/drawing/2014/main" id="{FA63C19F-032A-432D-B761-6DB9B47D37AD}"/>
                </a:ext>
              </a:extLst>
            </p:cNvPr>
            <p:cNvSpPr/>
            <p:nvPr/>
          </p:nvSpPr>
          <p:spPr>
            <a:xfrm>
              <a:off x="2731993" y="3971365"/>
              <a:ext cx="192741" cy="20394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e 16">
              <a:extLst>
                <a:ext uri="{FF2B5EF4-FFF2-40B4-BE49-F238E27FC236}">
                  <a16:creationId xmlns:a16="http://schemas.microsoft.com/office/drawing/2014/main" id="{73650B30-07D3-9B4D-E173-4D707CB25916}"/>
                </a:ext>
              </a:extLst>
            </p:cNvPr>
            <p:cNvSpPr/>
            <p:nvPr/>
          </p:nvSpPr>
          <p:spPr>
            <a:xfrm>
              <a:off x="2780607" y="4021975"/>
              <a:ext cx="96982" cy="9698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Fumetto 1 13">
            <a:extLst>
              <a:ext uri="{FF2B5EF4-FFF2-40B4-BE49-F238E27FC236}">
                <a16:creationId xmlns:a16="http://schemas.microsoft.com/office/drawing/2014/main" id="{62256971-C00A-52D3-476E-2A7206FDEE43}"/>
              </a:ext>
            </a:extLst>
          </p:cNvPr>
          <p:cNvSpPr/>
          <p:nvPr/>
        </p:nvSpPr>
        <p:spPr>
          <a:xfrm>
            <a:off x="6377064" y="3848100"/>
            <a:ext cx="2838948" cy="1643905"/>
          </a:xfrm>
          <a:prstGeom prst="wedgeRectCallout">
            <a:avLst>
              <a:gd name="adj1" fmla="val -69541"/>
              <a:gd name="adj2" fmla="val -10235"/>
            </a:avLst>
          </a:prstGeom>
          <a:solidFill>
            <a:srgbClr val="042A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1C86BD1C-2DC6-D6B8-687D-384D90A585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050" y="3886197"/>
            <a:ext cx="2840962" cy="159378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75E5D25-9572-F6ED-1DDB-5F07E8E230A3}"/>
              </a:ext>
            </a:extLst>
          </p:cNvPr>
          <p:cNvSpPr txBox="1"/>
          <p:nvPr/>
        </p:nvSpPr>
        <p:spPr>
          <a:xfrm>
            <a:off x="6062776" y="6416158"/>
            <a:ext cx="61028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600">
                <a:hlinkClick r:id="rId8"/>
              </a:rPr>
              <a:t>http://www.einstein-telescope.it</a:t>
            </a:r>
            <a:r>
              <a:rPr lang="it-IT" sz="1600"/>
              <a:t> </a:t>
            </a:r>
          </a:p>
        </p:txBody>
      </p:sp>
      <p:pic>
        <p:nvPicPr>
          <p:cNvPr id="5" name="Immagine 4" descr="Immagine che contiene schermata, Carattere, Elementi grafici, testo&#10;&#10;Descrizione generata automaticamente">
            <a:extLst>
              <a:ext uri="{FF2B5EF4-FFF2-40B4-BE49-F238E27FC236}">
                <a16:creationId xmlns:a16="http://schemas.microsoft.com/office/drawing/2014/main" id="{5AEA9FD5-4442-CBC2-52E9-5D1A87E6306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0" b="23869"/>
          <a:stretch/>
        </p:blipFill>
        <p:spPr>
          <a:xfrm>
            <a:off x="838200" y="4908807"/>
            <a:ext cx="2280385" cy="875904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838200" y="5908485"/>
            <a:ext cx="18733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Speaker: Diana </a:t>
            </a:r>
            <a:r>
              <a:rPr lang="en-GB" sz="1400" dirty="0" err="1" smtClean="0"/>
              <a:t>Lumaca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416892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582693-B401-9A24-BA7E-47F55DB5E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B2AC0B4-5AE3-CD36-29EA-E57C6E931110}"/>
              </a:ext>
            </a:extLst>
          </p:cNvPr>
          <p:cNvSpPr txBox="1"/>
          <p:nvPr/>
        </p:nvSpPr>
        <p:spPr>
          <a:xfrm>
            <a:off x="474846" y="1396613"/>
            <a:ext cx="11242307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it-IT" sz="2800" b="1">
                <a:solidFill>
                  <a:srgbClr val="B27F47"/>
                </a:solidFill>
                <a:latin typeface="Titillium Bd"/>
                <a:ea typeface="+mn-lt"/>
                <a:cs typeface="+mn-lt"/>
              </a:rPr>
              <a:t>Stato delle attività</a:t>
            </a:r>
            <a:endParaRPr lang="it-IT">
              <a:latin typeface="Titillium Bd"/>
            </a:endParaRPr>
          </a:p>
        </p:txBody>
      </p:sp>
      <p:pic>
        <p:nvPicPr>
          <p:cNvPr id="2" name="Picture 94">
            <a:extLst>
              <a:ext uri="{FF2B5EF4-FFF2-40B4-BE49-F238E27FC236}">
                <a16:creationId xmlns:a16="http://schemas.microsoft.com/office/drawing/2014/main" id="{E037A7B0-514A-B758-E13C-6FD3C76D8B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68" t="16759" r="2262" b="16242"/>
          <a:stretch/>
        </p:blipFill>
        <p:spPr bwMode="auto">
          <a:xfrm>
            <a:off x="9520148" y="19873"/>
            <a:ext cx="2433933" cy="9790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egnaposto piè di pagina 8">
            <a:extLst>
              <a:ext uri="{FF2B5EF4-FFF2-40B4-BE49-F238E27FC236}">
                <a16:creationId xmlns:a16="http://schemas.microsoft.com/office/drawing/2014/main" id="{D98C9A2F-0311-F9D0-160D-CCF3A8A3B546}"/>
              </a:ext>
            </a:extLst>
          </p:cNvPr>
          <p:cNvSpPr txBox="1">
            <a:spLocks/>
          </p:cNvSpPr>
          <p:nvPr/>
        </p:nvSpPr>
        <p:spPr>
          <a:xfrm>
            <a:off x="1439342" y="6381483"/>
            <a:ext cx="8640949" cy="476517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solidFill>
                  <a:schemeClr val="bg1"/>
                </a:solidFill>
              </a:rPr>
              <a:t>Einstein Telescope Infrastructure Consortium (ETIC - IR0000004)</a:t>
            </a:r>
          </a:p>
          <a:p>
            <a:pPr algn="ctr"/>
            <a:r>
              <a:rPr lang="en-US" sz="1100">
                <a:solidFill>
                  <a:schemeClr val="bg1"/>
                </a:solidFill>
              </a:rPr>
              <a:t>PNRR MISSIONE 4, COMPONENTE 2, INVESTIMENTO 3.1</a:t>
            </a:r>
          </a:p>
        </p:txBody>
      </p:sp>
      <p:pic>
        <p:nvPicPr>
          <p:cNvPr id="8" name="Immagine 7" descr="Immagine che contiene testo, logo, schermata, Carattere&#10;&#10;Descrizione generata automaticamente">
            <a:extLst>
              <a:ext uri="{FF2B5EF4-FFF2-40B4-BE49-F238E27FC236}">
                <a16:creationId xmlns:a16="http://schemas.microsoft.com/office/drawing/2014/main" id="{81044718-2F99-05F7-91BA-955FA0BA4FC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2" y="6381483"/>
            <a:ext cx="1027269" cy="513635"/>
          </a:xfrm>
          <a:prstGeom prst="rect">
            <a:avLst/>
          </a:prstGeom>
        </p:spPr>
      </p:pic>
      <p:sp>
        <p:nvSpPr>
          <p:cNvPr id="6" name="Segnaposto numero diapositiva 2">
            <a:extLst>
              <a:ext uri="{FF2B5EF4-FFF2-40B4-BE49-F238E27FC236}">
                <a16:creationId xmlns:a16="http://schemas.microsoft.com/office/drawing/2014/main" id="{951F0DFC-A772-4785-4354-950224C2059A}"/>
              </a:ext>
            </a:extLst>
          </p:cNvPr>
          <p:cNvSpPr txBox="1">
            <a:spLocks/>
          </p:cNvSpPr>
          <p:nvPr/>
        </p:nvSpPr>
        <p:spPr>
          <a:xfrm>
            <a:off x="11328400" y="6004073"/>
            <a:ext cx="809523" cy="2995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46192B8-55D9-4942-9C82-0B9DDA21D461}" type="slidenum">
              <a:rPr lang="it-IT" dirty="0">
                <a:solidFill>
                  <a:schemeClr val="tx1"/>
                </a:solidFill>
                <a:latin typeface="Titillium"/>
              </a:rPr>
              <a:pPr/>
              <a:t>10</a:t>
            </a:fld>
            <a:endParaRPr lang="it-IT">
              <a:solidFill>
                <a:schemeClr val="tx1"/>
              </a:solidFill>
              <a:latin typeface="Titillium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815BD295-120E-6AF2-9CA7-08A6F44EB8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4535"/>
          <a:stretch/>
        </p:blipFill>
        <p:spPr>
          <a:xfrm>
            <a:off x="1554639" y="1915633"/>
            <a:ext cx="4036549" cy="21600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D56B69A1-5066-3519-A035-C7186FA5FE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433" b="13420"/>
          <a:stretch/>
        </p:blipFill>
        <p:spPr>
          <a:xfrm>
            <a:off x="474846" y="4148558"/>
            <a:ext cx="4281473" cy="216000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5D1FE20F-3D84-E273-B718-98031731C45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8498"/>
          <a:stretch/>
        </p:blipFill>
        <p:spPr>
          <a:xfrm>
            <a:off x="6899820" y="1915633"/>
            <a:ext cx="3737541" cy="2160000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DFD0F9C4-946F-F9AB-51C0-720DED2CEFB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2" t="24686" r="16414" b="17756"/>
          <a:stretch/>
        </p:blipFill>
        <p:spPr>
          <a:xfrm>
            <a:off x="6089077" y="4148558"/>
            <a:ext cx="3906565" cy="2160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930DC44-2A1F-1EF3-E7DD-94B5A42DAF2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81" b="21480"/>
          <a:stretch/>
        </p:blipFill>
        <p:spPr>
          <a:xfrm>
            <a:off x="10973071" y="6417755"/>
            <a:ext cx="1112857" cy="40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094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582693-B401-9A24-BA7E-47F55DB5E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B2AC0B4-5AE3-CD36-29EA-E57C6E931110}"/>
              </a:ext>
            </a:extLst>
          </p:cNvPr>
          <p:cNvSpPr txBox="1"/>
          <p:nvPr/>
        </p:nvSpPr>
        <p:spPr>
          <a:xfrm>
            <a:off x="474846" y="1396613"/>
            <a:ext cx="11242307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it-IT" sz="2800" b="1">
                <a:solidFill>
                  <a:srgbClr val="B27F47"/>
                </a:solidFill>
                <a:latin typeface="Titillium Bd"/>
                <a:ea typeface="+mn-lt"/>
                <a:cs typeface="+mn-lt"/>
              </a:rPr>
              <a:t>Stato delle attività</a:t>
            </a:r>
            <a:endParaRPr lang="it-IT">
              <a:latin typeface="Titillium Bd"/>
            </a:endParaRPr>
          </a:p>
        </p:txBody>
      </p:sp>
      <p:pic>
        <p:nvPicPr>
          <p:cNvPr id="2" name="Picture 94">
            <a:extLst>
              <a:ext uri="{FF2B5EF4-FFF2-40B4-BE49-F238E27FC236}">
                <a16:creationId xmlns:a16="http://schemas.microsoft.com/office/drawing/2014/main" id="{E037A7B0-514A-B758-E13C-6FD3C76D8B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68" t="16759" r="2262" b="16242"/>
          <a:stretch/>
        </p:blipFill>
        <p:spPr bwMode="auto">
          <a:xfrm>
            <a:off x="9520148" y="19873"/>
            <a:ext cx="2433933" cy="9790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egnaposto piè di pagina 8">
            <a:extLst>
              <a:ext uri="{FF2B5EF4-FFF2-40B4-BE49-F238E27FC236}">
                <a16:creationId xmlns:a16="http://schemas.microsoft.com/office/drawing/2014/main" id="{D98C9A2F-0311-F9D0-160D-CCF3A8A3B546}"/>
              </a:ext>
            </a:extLst>
          </p:cNvPr>
          <p:cNvSpPr txBox="1">
            <a:spLocks/>
          </p:cNvSpPr>
          <p:nvPr/>
        </p:nvSpPr>
        <p:spPr>
          <a:xfrm>
            <a:off x="1439342" y="6381483"/>
            <a:ext cx="8640949" cy="476517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solidFill>
                  <a:schemeClr val="bg1"/>
                </a:solidFill>
              </a:rPr>
              <a:t>Einstein Telescope Infrastructure Consortium (ETIC - IR0000004)</a:t>
            </a:r>
          </a:p>
          <a:p>
            <a:pPr algn="ctr"/>
            <a:r>
              <a:rPr lang="en-US" sz="1100">
                <a:solidFill>
                  <a:schemeClr val="bg1"/>
                </a:solidFill>
              </a:rPr>
              <a:t>PNRR MISSIONE 4, COMPONENTE 2, INVESTIMENTO 3.1</a:t>
            </a:r>
          </a:p>
        </p:txBody>
      </p:sp>
      <p:pic>
        <p:nvPicPr>
          <p:cNvPr id="8" name="Immagine 7" descr="Immagine che contiene testo, logo, schermata, Carattere&#10;&#10;Descrizione generata automaticamente">
            <a:extLst>
              <a:ext uri="{FF2B5EF4-FFF2-40B4-BE49-F238E27FC236}">
                <a16:creationId xmlns:a16="http://schemas.microsoft.com/office/drawing/2014/main" id="{81044718-2F99-05F7-91BA-955FA0BA4FC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2" y="6381483"/>
            <a:ext cx="1027269" cy="513635"/>
          </a:xfrm>
          <a:prstGeom prst="rect">
            <a:avLst/>
          </a:prstGeom>
        </p:spPr>
      </p:pic>
      <p:sp>
        <p:nvSpPr>
          <p:cNvPr id="6" name="Segnaposto numero diapositiva 2">
            <a:extLst>
              <a:ext uri="{FF2B5EF4-FFF2-40B4-BE49-F238E27FC236}">
                <a16:creationId xmlns:a16="http://schemas.microsoft.com/office/drawing/2014/main" id="{951F0DFC-A772-4785-4354-950224C2059A}"/>
              </a:ext>
            </a:extLst>
          </p:cNvPr>
          <p:cNvSpPr txBox="1">
            <a:spLocks/>
          </p:cNvSpPr>
          <p:nvPr/>
        </p:nvSpPr>
        <p:spPr>
          <a:xfrm>
            <a:off x="11328400" y="6004073"/>
            <a:ext cx="809523" cy="2995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46192B8-55D9-4942-9C82-0B9DDA21D461}" type="slidenum">
              <a:rPr lang="it-IT" dirty="0">
                <a:solidFill>
                  <a:schemeClr val="tx1"/>
                </a:solidFill>
                <a:latin typeface="Titillium"/>
              </a:rPr>
              <a:pPr/>
              <a:t>11</a:t>
            </a:fld>
            <a:endParaRPr lang="it-IT">
              <a:solidFill>
                <a:schemeClr val="tx1"/>
              </a:solidFill>
              <a:latin typeface="Titillium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B3D84FC-76D7-5451-2925-65EBA2CC755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28" y="1889653"/>
            <a:ext cx="5485894" cy="411442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310EE566-BCC1-A504-9485-B7B41C4BEF1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56" b="31638"/>
          <a:stretch/>
        </p:blipFill>
        <p:spPr>
          <a:xfrm>
            <a:off x="6268476" y="1396613"/>
            <a:ext cx="5556296" cy="2071396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CE7C7265-C5A3-9A79-D314-45908F5E30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1"/>
          <a:stretch/>
        </p:blipFill>
        <p:spPr>
          <a:xfrm>
            <a:off x="6844056" y="3563298"/>
            <a:ext cx="4591747" cy="259352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E5982AD6-F392-D42A-4E92-83BE7934312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81" b="21480"/>
          <a:stretch/>
        </p:blipFill>
        <p:spPr>
          <a:xfrm>
            <a:off x="10973071" y="6417755"/>
            <a:ext cx="1112857" cy="40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642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582693-B401-9A24-BA7E-47F55DB5E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B2AC0B4-5AE3-CD36-29EA-E57C6E931110}"/>
              </a:ext>
            </a:extLst>
          </p:cNvPr>
          <p:cNvSpPr txBox="1"/>
          <p:nvPr/>
        </p:nvSpPr>
        <p:spPr>
          <a:xfrm>
            <a:off x="474846" y="1396613"/>
            <a:ext cx="11242307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it-IT" sz="2800" b="1">
                <a:solidFill>
                  <a:srgbClr val="B27F47"/>
                </a:solidFill>
                <a:latin typeface="Titillium Bd"/>
                <a:ea typeface="+mn-lt"/>
                <a:cs typeface="+mn-lt"/>
              </a:rPr>
              <a:t>Stato delle attività</a:t>
            </a:r>
            <a:endParaRPr lang="it-IT">
              <a:latin typeface="Titillium Bd"/>
            </a:endParaRPr>
          </a:p>
        </p:txBody>
      </p:sp>
      <p:pic>
        <p:nvPicPr>
          <p:cNvPr id="2" name="Picture 94">
            <a:extLst>
              <a:ext uri="{FF2B5EF4-FFF2-40B4-BE49-F238E27FC236}">
                <a16:creationId xmlns:a16="http://schemas.microsoft.com/office/drawing/2014/main" id="{E037A7B0-514A-B758-E13C-6FD3C76D8B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68" t="16759" r="2262" b="16242"/>
          <a:stretch/>
        </p:blipFill>
        <p:spPr bwMode="auto">
          <a:xfrm>
            <a:off x="9520148" y="19873"/>
            <a:ext cx="2433933" cy="9790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egnaposto piè di pagina 8">
            <a:extLst>
              <a:ext uri="{FF2B5EF4-FFF2-40B4-BE49-F238E27FC236}">
                <a16:creationId xmlns:a16="http://schemas.microsoft.com/office/drawing/2014/main" id="{D98C9A2F-0311-F9D0-160D-CCF3A8A3B546}"/>
              </a:ext>
            </a:extLst>
          </p:cNvPr>
          <p:cNvSpPr txBox="1">
            <a:spLocks/>
          </p:cNvSpPr>
          <p:nvPr/>
        </p:nvSpPr>
        <p:spPr>
          <a:xfrm>
            <a:off x="1439342" y="6381483"/>
            <a:ext cx="8640949" cy="476517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solidFill>
                  <a:schemeClr val="bg1"/>
                </a:solidFill>
              </a:rPr>
              <a:t>Einstein Telescope Infrastructure Consortium (ETIC - IR0000004)</a:t>
            </a:r>
          </a:p>
          <a:p>
            <a:pPr algn="ctr"/>
            <a:r>
              <a:rPr lang="en-US" sz="1100">
                <a:solidFill>
                  <a:schemeClr val="bg1"/>
                </a:solidFill>
              </a:rPr>
              <a:t>PNRR MISSIONE 4, COMPONENTE 2, INVESTIMENTO 3.1</a:t>
            </a:r>
          </a:p>
        </p:txBody>
      </p:sp>
      <p:pic>
        <p:nvPicPr>
          <p:cNvPr id="8" name="Immagine 7" descr="Immagine che contiene testo, logo, schermata, Carattere&#10;&#10;Descrizione generata automaticamente">
            <a:extLst>
              <a:ext uri="{FF2B5EF4-FFF2-40B4-BE49-F238E27FC236}">
                <a16:creationId xmlns:a16="http://schemas.microsoft.com/office/drawing/2014/main" id="{81044718-2F99-05F7-91BA-955FA0BA4FC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2" y="6381483"/>
            <a:ext cx="1027269" cy="513635"/>
          </a:xfrm>
          <a:prstGeom prst="rect">
            <a:avLst/>
          </a:prstGeom>
        </p:spPr>
      </p:pic>
      <p:sp>
        <p:nvSpPr>
          <p:cNvPr id="6" name="Segnaposto numero diapositiva 2">
            <a:extLst>
              <a:ext uri="{FF2B5EF4-FFF2-40B4-BE49-F238E27FC236}">
                <a16:creationId xmlns:a16="http://schemas.microsoft.com/office/drawing/2014/main" id="{951F0DFC-A772-4785-4354-950224C2059A}"/>
              </a:ext>
            </a:extLst>
          </p:cNvPr>
          <p:cNvSpPr txBox="1">
            <a:spLocks/>
          </p:cNvSpPr>
          <p:nvPr/>
        </p:nvSpPr>
        <p:spPr>
          <a:xfrm>
            <a:off x="11328400" y="6004073"/>
            <a:ext cx="809523" cy="2995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46192B8-55D9-4942-9C82-0B9DDA21D461}" type="slidenum">
              <a:rPr lang="it-IT" dirty="0">
                <a:solidFill>
                  <a:schemeClr val="tx1"/>
                </a:solidFill>
                <a:latin typeface="Titillium"/>
              </a:rPr>
              <a:pPr/>
              <a:t>12</a:t>
            </a:fld>
            <a:endParaRPr lang="it-IT">
              <a:solidFill>
                <a:schemeClr val="tx1"/>
              </a:solidFill>
              <a:latin typeface="Titillium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FB57FAE6-C551-D2D4-0509-C24A4ECA76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81" b="21480"/>
          <a:stretch/>
        </p:blipFill>
        <p:spPr>
          <a:xfrm>
            <a:off x="10973071" y="6417755"/>
            <a:ext cx="1112857" cy="403972"/>
          </a:xfrm>
          <a:prstGeom prst="rect">
            <a:avLst/>
          </a:prstGeom>
        </p:spPr>
      </p:pic>
      <p:pic>
        <p:nvPicPr>
          <p:cNvPr id="7" name="Immagine 6" descr="Immagine che contiene edificio, ingegneria, interno, Materiale composito&#10;&#10;Descrizione generata automaticamente">
            <a:extLst>
              <a:ext uri="{FF2B5EF4-FFF2-40B4-BE49-F238E27FC236}">
                <a16:creationId xmlns:a16="http://schemas.microsoft.com/office/drawing/2014/main" id="{51A70B6F-3EF2-68AD-A3E2-3C3E505726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7"/>
          <a:stretch/>
        </p:blipFill>
        <p:spPr>
          <a:xfrm rot="5400000">
            <a:off x="488938" y="1877823"/>
            <a:ext cx="4411733" cy="4439923"/>
          </a:xfrm>
          <a:prstGeom prst="rect">
            <a:avLst/>
          </a:prstGeom>
        </p:spPr>
      </p:pic>
      <p:pic>
        <p:nvPicPr>
          <p:cNvPr id="11" name="Immagine 10" descr="Immagine che contiene interno, edificio, ingegneria, macchina&#10;&#10;Descrizione generata automaticamente">
            <a:extLst>
              <a:ext uri="{FF2B5EF4-FFF2-40B4-BE49-F238E27FC236}">
                <a16:creationId xmlns:a16="http://schemas.microsoft.com/office/drawing/2014/main" id="{A29E6EF0-898C-6B59-F8FA-5C815A01F0C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7"/>
          <a:stretch/>
        </p:blipFill>
        <p:spPr>
          <a:xfrm>
            <a:off x="5074053" y="1891917"/>
            <a:ext cx="6483812" cy="441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28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770A171-DE94-7B1D-BCA6-A901A8C21C70}"/>
              </a:ext>
            </a:extLst>
          </p:cNvPr>
          <p:cNvSpPr txBox="1"/>
          <p:nvPr/>
        </p:nvSpPr>
        <p:spPr>
          <a:xfrm>
            <a:off x="474847" y="1396613"/>
            <a:ext cx="9399930" cy="8925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it-IT" sz="2800" b="1" dirty="0">
                <a:solidFill>
                  <a:srgbClr val="B27F47"/>
                </a:solidFill>
                <a:latin typeface="Titillium Bd"/>
              </a:rPr>
              <a:t>Team</a:t>
            </a:r>
            <a:endParaRPr lang="it-IT" sz="2800" b="1" dirty="0">
              <a:solidFill>
                <a:srgbClr val="B27F47"/>
              </a:solidFill>
              <a:latin typeface="Titillium Bd" pitchFamily="2" charset="77"/>
            </a:endParaRPr>
          </a:p>
          <a:p>
            <a:pPr algn="just"/>
            <a:r>
              <a:rPr lang="it-IT" sz="2400" b="1" i="1" dirty="0">
                <a:solidFill>
                  <a:srgbClr val="B27F47"/>
                </a:solidFill>
                <a:latin typeface="Titillium Bd" pitchFamily="2" charset="77"/>
              </a:rPr>
              <a:t>PI:</a:t>
            </a:r>
            <a:r>
              <a:rPr lang="it-IT" sz="2400" b="1" dirty="0">
                <a:solidFill>
                  <a:srgbClr val="B27F47"/>
                </a:solidFill>
                <a:latin typeface="Titillium Bd" pitchFamily="2" charset="77"/>
              </a:rPr>
              <a:t> Prof.ssa Viviana Fafone</a:t>
            </a:r>
          </a:p>
        </p:txBody>
      </p:sp>
      <p:pic>
        <p:nvPicPr>
          <p:cNvPr id="2" name="Picture 94">
            <a:extLst>
              <a:ext uri="{FF2B5EF4-FFF2-40B4-BE49-F238E27FC236}">
                <a16:creationId xmlns:a16="http://schemas.microsoft.com/office/drawing/2014/main" id="{9C3B8515-83CF-2B0D-DF53-EA9252D2C6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68" t="16759" r="2262" b="16242"/>
          <a:stretch/>
        </p:blipFill>
        <p:spPr bwMode="auto">
          <a:xfrm>
            <a:off x="9520148" y="19873"/>
            <a:ext cx="2433933" cy="9790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egnaposto piè di pagina 8">
            <a:extLst>
              <a:ext uri="{FF2B5EF4-FFF2-40B4-BE49-F238E27FC236}">
                <a16:creationId xmlns:a16="http://schemas.microsoft.com/office/drawing/2014/main" id="{26277018-140F-2B66-877D-F3CAEE1B485E}"/>
              </a:ext>
            </a:extLst>
          </p:cNvPr>
          <p:cNvSpPr txBox="1">
            <a:spLocks/>
          </p:cNvSpPr>
          <p:nvPr/>
        </p:nvSpPr>
        <p:spPr>
          <a:xfrm>
            <a:off x="1439342" y="6381483"/>
            <a:ext cx="8640949" cy="476517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solidFill>
                  <a:schemeClr val="bg1"/>
                </a:solidFill>
              </a:rPr>
              <a:t>Einstein Telescope Infrastructure Consortium (ETIC - IR0000004)</a:t>
            </a:r>
          </a:p>
          <a:p>
            <a:pPr algn="ctr"/>
            <a:r>
              <a:rPr lang="en-US" sz="1100">
                <a:solidFill>
                  <a:schemeClr val="bg1"/>
                </a:solidFill>
              </a:rPr>
              <a:t>PNRR MISSIONE 4, COMPONENTE 2, INVESTIMENTO 3.1</a:t>
            </a:r>
          </a:p>
        </p:txBody>
      </p:sp>
      <p:pic>
        <p:nvPicPr>
          <p:cNvPr id="8" name="Immagine 7" descr="Immagine che contiene testo, logo, schermata, Carattere&#10;&#10;Descrizione generata automaticamente">
            <a:extLst>
              <a:ext uri="{FF2B5EF4-FFF2-40B4-BE49-F238E27FC236}">
                <a16:creationId xmlns:a16="http://schemas.microsoft.com/office/drawing/2014/main" id="{7DD34554-EE9D-688B-D7D4-8A5D957E719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2" y="6381483"/>
            <a:ext cx="1027269" cy="513635"/>
          </a:xfrm>
          <a:prstGeom prst="rect">
            <a:avLst/>
          </a:prstGeo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8D88E84-55E0-3896-E293-B660521E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004073"/>
            <a:ext cx="809523" cy="299577"/>
          </a:xfrm>
        </p:spPr>
        <p:txBody>
          <a:bodyPr/>
          <a:lstStyle/>
          <a:p>
            <a:fld id="{E46192B8-55D9-4942-9C82-0B9DDA21D461}" type="slidenum">
              <a:rPr lang="it-IT" dirty="0" smtClean="0">
                <a:solidFill>
                  <a:schemeClr val="tx1"/>
                </a:solidFill>
                <a:latin typeface="Titillium"/>
              </a:rPr>
              <a:t>2</a:t>
            </a:fld>
            <a:endParaRPr lang="it-IT">
              <a:solidFill>
                <a:schemeClr val="tx1"/>
              </a:solidFill>
              <a:latin typeface="Titillium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A55ADB6-9D78-C54B-A2B9-FF06BF7A5F10}"/>
              </a:ext>
            </a:extLst>
          </p:cNvPr>
          <p:cNvSpPr txBox="1"/>
          <p:nvPr/>
        </p:nvSpPr>
        <p:spPr>
          <a:xfrm>
            <a:off x="474847" y="2293410"/>
            <a:ext cx="11219848" cy="3077766"/>
          </a:xfrm>
          <a:prstGeom prst="rect">
            <a:avLst/>
          </a:prstGeom>
          <a:noFill/>
        </p:spPr>
        <p:txBody>
          <a:bodyPr wrap="square" lIns="91440" tIns="45720" rIns="91440" bIns="45720" numCol="4" spcCol="180000" rtlCol="0" anchor="t">
            <a:spAutoFit/>
          </a:bodyPr>
          <a:lstStyle/>
          <a:p>
            <a:r>
              <a:rPr lang="it-IT" b="1" u="sng" dirty="0">
                <a:solidFill>
                  <a:srgbClr val="B27F47"/>
                </a:solidFill>
                <a:latin typeface="Titillium"/>
              </a:rPr>
              <a:t>UniRM2</a:t>
            </a:r>
          </a:p>
          <a:p>
            <a:r>
              <a:rPr lang="en-GB" sz="1600" i="1" dirty="0">
                <a:latin typeface="Titillium"/>
              </a:rPr>
              <a:t>Contact person</a:t>
            </a:r>
            <a:r>
              <a:rPr lang="it-IT" sz="1600" i="1" dirty="0">
                <a:latin typeface="Titillium"/>
              </a:rPr>
              <a:t>:</a:t>
            </a:r>
            <a:r>
              <a:rPr lang="it-IT" sz="1600" dirty="0">
                <a:latin typeface="Titillium"/>
              </a:rPr>
              <a:t> Prof. Pasquale Mazzotta</a:t>
            </a:r>
          </a:p>
          <a:p>
            <a:endParaRPr lang="it-IT" sz="1600" dirty="0">
              <a:latin typeface="Titillium"/>
            </a:endParaRPr>
          </a:p>
          <a:p>
            <a:r>
              <a:rPr lang="it-IT" sz="1600" i="1" dirty="0">
                <a:latin typeface="Titillium"/>
              </a:rPr>
              <a:t>Reclutati ETIC:</a:t>
            </a:r>
          </a:p>
          <a:p>
            <a:r>
              <a:rPr lang="it-IT" sz="1600" dirty="0">
                <a:latin typeface="Titillium"/>
              </a:rPr>
              <a:t>Lorenzo Aiello, </a:t>
            </a:r>
            <a:r>
              <a:rPr lang="it-IT" sz="1600" dirty="0" err="1">
                <a:latin typeface="Titillium"/>
              </a:rPr>
              <a:t>RTDa</a:t>
            </a:r>
            <a:endParaRPr lang="it-IT" sz="1600" dirty="0">
              <a:latin typeface="Titillium"/>
            </a:endParaRPr>
          </a:p>
          <a:p>
            <a:r>
              <a:rPr lang="it-IT" sz="1600" dirty="0">
                <a:latin typeface="Titillium"/>
              </a:rPr>
              <a:t>Valerio Scacco, Tecnologo</a:t>
            </a:r>
          </a:p>
          <a:p>
            <a:r>
              <a:rPr lang="it-IT" sz="1600" dirty="0">
                <a:latin typeface="Titillium"/>
              </a:rPr>
              <a:t>Matteo Ianni, PhD</a:t>
            </a:r>
          </a:p>
          <a:p>
            <a:endParaRPr lang="it-IT" sz="1600" dirty="0">
              <a:latin typeface="Titillium"/>
            </a:endParaRPr>
          </a:p>
          <a:p>
            <a:r>
              <a:rPr lang="it-IT" sz="1600" i="1" dirty="0">
                <a:latin typeface="Titillium"/>
              </a:rPr>
              <a:t>Personale non-ETIC:</a:t>
            </a:r>
          </a:p>
          <a:p>
            <a:r>
              <a:rPr lang="it-IT" sz="1600" dirty="0">
                <a:latin typeface="Titillium"/>
              </a:rPr>
              <a:t>Matteo Lorenzini, </a:t>
            </a:r>
            <a:r>
              <a:rPr lang="it-IT" sz="1600" dirty="0" err="1">
                <a:latin typeface="Titillium"/>
              </a:rPr>
              <a:t>RTDb</a:t>
            </a:r>
            <a:endParaRPr lang="it-IT" sz="1600" dirty="0">
              <a:latin typeface="Titillium"/>
            </a:endParaRPr>
          </a:p>
          <a:p>
            <a:r>
              <a:rPr lang="it-IT" sz="1600" dirty="0">
                <a:latin typeface="Titillium"/>
              </a:rPr>
              <a:t>Claudia Taranto, Post-doc</a:t>
            </a:r>
          </a:p>
          <a:p>
            <a:endParaRPr lang="it-IT" sz="1600" dirty="0">
              <a:latin typeface="Titillium"/>
            </a:endParaRPr>
          </a:p>
          <a:p>
            <a:endParaRPr lang="it-IT" sz="1600" dirty="0">
              <a:latin typeface="Titillium"/>
            </a:endParaRPr>
          </a:p>
          <a:p>
            <a:endParaRPr lang="it-IT" sz="1600" dirty="0">
              <a:latin typeface="Titillium"/>
            </a:endParaRPr>
          </a:p>
          <a:p>
            <a:endParaRPr lang="it-IT" sz="1600" dirty="0">
              <a:latin typeface="Titillium"/>
            </a:endParaRPr>
          </a:p>
          <a:p>
            <a:r>
              <a:rPr lang="it-IT" sz="1600" i="1" dirty="0">
                <a:latin typeface="Titillium"/>
              </a:rPr>
              <a:t>Amministrazione:</a:t>
            </a:r>
          </a:p>
          <a:p>
            <a:r>
              <a:rPr lang="it-IT" sz="1600" dirty="0">
                <a:latin typeface="Titillium"/>
              </a:rPr>
              <a:t>Alice Aldi, Responsabile rendicontazione</a:t>
            </a:r>
            <a:endParaRPr lang="it-IT" sz="1600" dirty="0">
              <a:highlight>
                <a:srgbClr val="FFFF00"/>
              </a:highlight>
              <a:latin typeface="Titillium"/>
              <a:ea typeface="Calibri"/>
              <a:cs typeface="Calibri"/>
            </a:endParaRPr>
          </a:p>
          <a:p>
            <a:endParaRPr lang="it-IT" sz="1600" dirty="0">
              <a:latin typeface="Titillium"/>
            </a:endParaRPr>
          </a:p>
          <a:p>
            <a:endParaRPr lang="it-IT" sz="1600" dirty="0">
              <a:latin typeface="Titillium"/>
            </a:endParaRPr>
          </a:p>
          <a:p>
            <a:r>
              <a:rPr lang="it-IT" sz="1600" i="1" dirty="0">
                <a:latin typeface="Titillium"/>
              </a:rPr>
              <a:t>Ufficio Tecnico:</a:t>
            </a:r>
          </a:p>
          <a:p>
            <a:r>
              <a:rPr lang="it-IT" sz="1600" dirty="0">
                <a:latin typeface="Titillium"/>
              </a:rPr>
              <a:t>Francesco Moretti, Ingegnere</a:t>
            </a:r>
          </a:p>
          <a:p>
            <a:r>
              <a:rPr lang="it-IT" sz="1600" dirty="0">
                <a:latin typeface="Titillium"/>
              </a:rPr>
              <a:t>Giulia Maggio, Architetto</a:t>
            </a:r>
          </a:p>
          <a:p>
            <a:r>
              <a:rPr lang="it-IT" b="1" u="sng" dirty="0">
                <a:solidFill>
                  <a:srgbClr val="B27F47"/>
                </a:solidFill>
                <a:latin typeface="Titillium"/>
              </a:rPr>
              <a:t>INFN-RM2</a:t>
            </a:r>
          </a:p>
          <a:p>
            <a:r>
              <a:rPr lang="en-GB" sz="1600" i="1" dirty="0">
                <a:latin typeface="Titillium"/>
              </a:rPr>
              <a:t>Contact person</a:t>
            </a:r>
            <a:r>
              <a:rPr lang="it-IT" sz="1600" i="1" dirty="0">
                <a:latin typeface="Titillium"/>
              </a:rPr>
              <a:t>: </a:t>
            </a:r>
            <a:r>
              <a:rPr lang="it-IT" sz="1600" dirty="0">
                <a:latin typeface="Titillium"/>
              </a:rPr>
              <a:t>Dott. Elisabetta Cesarini</a:t>
            </a:r>
          </a:p>
          <a:p>
            <a:endParaRPr lang="it-IT" sz="1600" dirty="0">
              <a:latin typeface="Titillium"/>
            </a:endParaRPr>
          </a:p>
          <a:p>
            <a:r>
              <a:rPr lang="it-IT" sz="1600" i="1" dirty="0">
                <a:latin typeface="Titillium"/>
              </a:rPr>
              <a:t>Reclutati ETIC: </a:t>
            </a:r>
          </a:p>
          <a:p>
            <a:r>
              <a:rPr lang="it-IT" sz="1600" dirty="0">
                <a:latin typeface="Titillium"/>
              </a:rPr>
              <a:t>Maria </a:t>
            </a:r>
            <a:r>
              <a:rPr lang="it-IT" sz="1600" dirty="0" err="1">
                <a:latin typeface="Titillium"/>
              </a:rPr>
              <a:t>Cifaldi</a:t>
            </a:r>
            <a:r>
              <a:rPr lang="it-IT" sz="1600" dirty="0">
                <a:latin typeface="Titillium"/>
              </a:rPr>
              <a:t>, Tecnologo</a:t>
            </a:r>
          </a:p>
          <a:p>
            <a:r>
              <a:rPr lang="it-IT" sz="1600" dirty="0">
                <a:latin typeface="Titillium"/>
              </a:rPr>
              <a:t>Diana Lumaca, Tecnologo</a:t>
            </a:r>
          </a:p>
          <a:p>
            <a:endParaRPr lang="it-IT" sz="1600" dirty="0">
              <a:latin typeface="Titillium"/>
            </a:endParaRPr>
          </a:p>
          <a:p>
            <a:endParaRPr lang="it-IT" sz="1600" dirty="0">
              <a:latin typeface="Titillium"/>
            </a:endParaRPr>
          </a:p>
          <a:p>
            <a:r>
              <a:rPr lang="it-IT" sz="1600" i="1" dirty="0">
                <a:latin typeface="Titillium"/>
              </a:rPr>
              <a:t>Personale non-ETIC:</a:t>
            </a:r>
          </a:p>
          <a:p>
            <a:r>
              <a:rPr lang="it-IT" sz="1600" dirty="0">
                <a:latin typeface="Titillium"/>
              </a:rPr>
              <a:t>Alessio Rocchi</a:t>
            </a:r>
            <a:endParaRPr lang="it-IT" sz="1600" b="1" dirty="0">
              <a:solidFill>
                <a:srgbClr val="FF0000"/>
              </a:solidFill>
              <a:highlight>
                <a:srgbClr val="FFFF00"/>
              </a:highlight>
              <a:latin typeface="Titillium"/>
            </a:endParaRPr>
          </a:p>
          <a:p>
            <a:endParaRPr lang="it-IT" sz="1600" dirty="0">
              <a:latin typeface="Titillium"/>
            </a:endParaRPr>
          </a:p>
          <a:p>
            <a:endParaRPr lang="it-IT" sz="1600" i="1" dirty="0">
              <a:latin typeface="Titillium"/>
            </a:endParaRPr>
          </a:p>
          <a:p>
            <a:endParaRPr lang="it-IT" sz="1600" i="1" dirty="0">
              <a:latin typeface="Titillium"/>
            </a:endParaRPr>
          </a:p>
          <a:p>
            <a:endParaRPr lang="it-IT" sz="1600" i="1" dirty="0">
              <a:latin typeface="Titillium"/>
            </a:endParaRPr>
          </a:p>
          <a:p>
            <a:endParaRPr lang="it-IT" sz="1600" i="1" dirty="0">
              <a:latin typeface="Titillium"/>
            </a:endParaRPr>
          </a:p>
          <a:p>
            <a:r>
              <a:rPr lang="it-IT" sz="1600" i="1" dirty="0">
                <a:latin typeface="Titillium"/>
              </a:rPr>
              <a:t>Amministrazione:</a:t>
            </a:r>
          </a:p>
          <a:p>
            <a:r>
              <a:rPr lang="it-IT" sz="1600" dirty="0">
                <a:latin typeface="Titillium"/>
              </a:rPr>
              <a:t>Daniele Rocco Fittipaldi, Responsabile Amministrativo</a:t>
            </a:r>
          </a:p>
          <a:p>
            <a:r>
              <a:rPr lang="it-IT" sz="1600" dirty="0">
                <a:latin typeface="Titillium"/>
              </a:rPr>
              <a:t>Michela Ricciardelli, Acquisti e Ordini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419F2E0-7AC0-15D8-8F9A-8B83199E79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81" b="21480"/>
          <a:stretch/>
        </p:blipFill>
        <p:spPr>
          <a:xfrm>
            <a:off x="10973071" y="6417755"/>
            <a:ext cx="1112857" cy="40397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F357D21E-0A48-F7F5-D1E6-4AB3436806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7992" y="1405402"/>
            <a:ext cx="868548" cy="900000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E125EF90-234A-D24A-C499-07A5FBB4175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3" t="10045" b="12106"/>
          <a:stretch/>
        </p:blipFill>
        <p:spPr>
          <a:xfrm>
            <a:off x="6130606" y="5405698"/>
            <a:ext cx="1402208" cy="900000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930E8593-27A9-E54A-4BB3-4DE3CA99C50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4" t="33380" r="4514"/>
          <a:stretch/>
        </p:blipFill>
        <p:spPr>
          <a:xfrm>
            <a:off x="9081754" y="2289165"/>
            <a:ext cx="876788" cy="900000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01619B4B-BA9B-FAB6-5234-0F653B3A32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778" y="2289165"/>
            <a:ext cx="743319" cy="900000"/>
          </a:xfrm>
          <a:prstGeom prst="rect">
            <a:avLst/>
          </a:prstGeom>
        </p:spPr>
      </p:pic>
      <p:grpSp>
        <p:nvGrpSpPr>
          <p:cNvPr id="16" name="Gruppo 15">
            <a:extLst>
              <a:ext uri="{FF2B5EF4-FFF2-40B4-BE49-F238E27FC236}">
                <a16:creationId xmlns:a16="http://schemas.microsoft.com/office/drawing/2014/main" id="{DADCC0AC-6118-4F65-62C6-9949FDA4B2FE}"/>
              </a:ext>
            </a:extLst>
          </p:cNvPr>
          <p:cNvGrpSpPr/>
          <p:nvPr/>
        </p:nvGrpSpPr>
        <p:grpSpPr>
          <a:xfrm>
            <a:off x="474847" y="5398083"/>
            <a:ext cx="4902179" cy="902746"/>
            <a:chOff x="102087" y="5403650"/>
            <a:chExt cx="4902179" cy="902746"/>
          </a:xfrm>
        </p:grpSpPr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CBBBBDFC-AD9A-EE73-E384-8E0B6C6EE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15" t="4212" r="17622" b="47628"/>
            <a:stretch/>
          </p:blipFill>
          <p:spPr>
            <a:xfrm>
              <a:off x="1419334" y="5403650"/>
              <a:ext cx="1024051" cy="900000"/>
            </a:xfrm>
            <a:prstGeom prst="rect">
              <a:avLst/>
            </a:prstGeom>
          </p:spPr>
        </p:pic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FDA6BE18-5CB4-0727-2C66-78D0E714ED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50" t="16000" b="43841"/>
            <a:stretch/>
          </p:blipFill>
          <p:spPr>
            <a:xfrm>
              <a:off x="2463422" y="5403650"/>
              <a:ext cx="858729" cy="900000"/>
            </a:xfrm>
            <a:prstGeom prst="rect">
              <a:avLst/>
            </a:prstGeom>
          </p:spPr>
        </p:pic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D5F02B26-967B-A2DC-581D-43964AF66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31" t="19891" r="25269" b="41925"/>
            <a:stretch/>
          </p:blipFill>
          <p:spPr>
            <a:xfrm>
              <a:off x="4194743" y="5406396"/>
              <a:ext cx="809523" cy="900000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5D272631-B254-98A9-DF65-8BD59235BF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55" t="26222" r="19421" b="46398"/>
            <a:stretch/>
          </p:blipFill>
          <p:spPr>
            <a:xfrm>
              <a:off x="102087" y="5403650"/>
              <a:ext cx="1299589" cy="900000"/>
            </a:xfrm>
            <a:prstGeom prst="rect">
              <a:avLst/>
            </a:prstGeom>
          </p:spPr>
        </p:pic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C823B435-9BF5-49D8-D259-C5B5C9447B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9" t="7417" b="13522"/>
            <a:stretch/>
          </p:blipFill>
          <p:spPr>
            <a:xfrm>
              <a:off x="3342186" y="5403650"/>
              <a:ext cx="832522" cy="900000"/>
            </a:xfrm>
            <a:prstGeom prst="rect">
              <a:avLst/>
            </a:prstGeom>
          </p:spPr>
        </p:pic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3669E655-43C2-D6C7-4E6C-DC324DD8098E}"/>
              </a:ext>
            </a:extLst>
          </p:cNvPr>
          <p:cNvGrpSpPr/>
          <p:nvPr/>
        </p:nvGrpSpPr>
        <p:grpSpPr>
          <a:xfrm>
            <a:off x="9081754" y="5398083"/>
            <a:ext cx="1762506" cy="900000"/>
            <a:chOff x="8178660" y="5398083"/>
            <a:chExt cx="1762506" cy="900000"/>
          </a:xfrm>
        </p:grpSpPr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C899ADB3-4512-6C82-CAA7-1C02FFDCB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416" y="5398083"/>
              <a:ext cx="898750" cy="900000"/>
            </a:xfrm>
            <a:prstGeom prst="rect">
              <a:avLst/>
            </a:prstGeom>
          </p:spPr>
        </p:pic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id="{1F1A8273-DF21-A135-A42E-3415402983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926" r="12306"/>
            <a:stretch/>
          </p:blipFill>
          <p:spPr>
            <a:xfrm>
              <a:off x="8178660" y="5398083"/>
              <a:ext cx="844729" cy="900000"/>
            </a:xfrm>
            <a:prstGeom prst="rect">
              <a:avLst/>
            </a:prstGeom>
          </p:spPr>
        </p:pic>
      </p:grpSp>
      <p:pic>
        <p:nvPicPr>
          <p:cNvPr id="4" name="Immagine 3" descr="Immagine che contiene Viso umano, persona, interno, vestiti&#10;&#10;Descrizione generata automaticamente">
            <a:extLst>
              <a:ext uri="{FF2B5EF4-FFF2-40B4-BE49-F238E27FC236}">
                <a16:creationId xmlns:a16="http://schemas.microsoft.com/office/drawing/2014/main" id="{52FAA05D-E071-1A11-4CA5-15113043694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51841" y="5396189"/>
            <a:ext cx="1150352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79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3C6C5-5E89-9912-022F-6D2560CB7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34664EE-4420-5F3E-EECA-B78454A7ED8B}"/>
              </a:ext>
            </a:extLst>
          </p:cNvPr>
          <p:cNvSpPr txBox="1"/>
          <p:nvPr/>
        </p:nvSpPr>
        <p:spPr>
          <a:xfrm>
            <a:off x="458839" y="1396613"/>
            <a:ext cx="11274323" cy="200054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it-IT" sz="2800" b="1" dirty="0">
                <a:solidFill>
                  <a:srgbClr val="B27F47"/>
                </a:solidFill>
                <a:latin typeface="Titillium Bd"/>
              </a:rPr>
              <a:t>Target</a:t>
            </a:r>
            <a:endParaRPr lang="it-IT" sz="2800" b="1" dirty="0">
              <a:solidFill>
                <a:srgbClr val="B27F47"/>
              </a:solidFill>
              <a:latin typeface="Titillium Bd" pitchFamily="2" charset="77"/>
            </a:endParaRPr>
          </a:p>
          <a:p>
            <a:pPr algn="just"/>
            <a:r>
              <a:rPr lang="it-IT" sz="2400" b="1" dirty="0">
                <a:solidFill>
                  <a:srgbClr val="B27F47"/>
                </a:solidFill>
                <a:latin typeface="Titillium Bd" pitchFamily="2" charset="77"/>
              </a:rPr>
              <a:t>Laboratorio di ottica avanzato @ Roma Tor Vergata per ET</a:t>
            </a:r>
          </a:p>
          <a:p>
            <a:pPr algn="just"/>
            <a:endParaRPr lang="it-IT" dirty="0">
              <a:latin typeface="Titillium"/>
            </a:endParaRPr>
          </a:p>
          <a:p>
            <a:pPr algn="just"/>
            <a:r>
              <a:rPr lang="it-IT" dirty="0">
                <a:latin typeface="Titillium"/>
              </a:rPr>
              <a:t>Sviluppo di tecnologie innovative per </a:t>
            </a:r>
            <a:r>
              <a:rPr lang="it-IT" b="1" dirty="0">
                <a:solidFill>
                  <a:srgbClr val="B27F47"/>
                </a:solidFill>
                <a:latin typeface="Titillium"/>
              </a:rPr>
              <a:t>il rilevamento e il controllo delle aberrazioni dei fronti d’onda</a:t>
            </a:r>
            <a:r>
              <a:rPr lang="it-IT" dirty="0">
                <a:latin typeface="Titillium"/>
              </a:rPr>
              <a:t> e </a:t>
            </a:r>
            <a:r>
              <a:rPr lang="it-IT" b="1" dirty="0">
                <a:solidFill>
                  <a:srgbClr val="B27F47"/>
                </a:solidFill>
                <a:latin typeface="Titillium"/>
              </a:rPr>
              <a:t>la caratterizzazione di materiali per la realizzazione di rivestimenti riflettenti avanzati</a:t>
            </a:r>
            <a:r>
              <a:rPr lang="it-IT" dirty="0">
                <a:latin typeface="Titillium"/>
              </a:rPr>
              <a:t> per la terza generazione di rivelatori di onde gravitazionali.</a:t>
            </a:r>
          </a:p>
        </p:txBody>
      </p:sp>
      <p:pic>
        <p:nvPicPr>
          <p:cNvPr id="2" name="Picture 94">
            <a:extLst>
              <a:ext uri="{FF2B5EF4-FFF2-40B4-BE49-F238E27FC236}">
                <a16:creationId xmlns:a16="http://schemas.microsoft.com/office/drawing/2014/main" id="{B1189958-22CD-2CB6-DF09-04E9FF2D8B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68" t="16759" r="2262" b="16242"/>
          <a:stretch/>
        </p:blipFill>
        <p:spPr bwMode="auto">
          <a:xfrm>
            <a:off x="9520148" y="19873"/>
            <a:ext cx="2433933" cy="9790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egnaposto piè di pagina 8">
            <a:extLst>
              <a:ext uri="{FF2B5EF4-FFF2-40B4-BE49-F238E27FC236}">
                <a16:creationId xmlns:a16="http://schemas.microsoft.com/office/drawing/2014/main" id="{EF79A14A-A4C3-417F-DA6C-CD787D4D4F4B}"/>
              </a:ext>
            </a:extLst>
          </p:cNvPr>
          <p:cNvSpPr txBox="1">
            <a:spLocks/>
          </p:cNvSpPr>
          <p:nvPr/>
        </p:nvSpPr>
        <p:spPr>
          <a:xfrm>
            <a:off x="1439342" y="6381483"/>
            <a:ext cx="8640949" cy="476517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solidFill>
                  <a:schemeClr val="bg1"/>
                </a:solidFill>
              </a:rPr>
              <a:t>Einstein Telescope Infrastructure Consortium (ETIC - IR0000004)</a:t>
            </a:r>
          </a:p>
          <a:p>
            <a:pPr algn="ctr"/>
            <a:r>
              <a:rPr lang="en-US" sz="1100">
                <a:solidFill>
                  <a:schemeClr val="bg1"/>
                </a:solidFill>
              </a:rPr>
              <a:t>PNRR MISSIONE 4, COMPONENTE 2, INVESTIMENTO 3.1</a:t>
            </a:r>
          </a:p>
        </p:txBody>
      </p:sp>
      <p:pic>
        <p:nvPicPr>
          <p:cNvPr id="8" name="Immagine 7" descr="Immagine che contiene testo, logo, schermata, Carattere&#10;&#10;Descrizione generata automaticamente">
            <a:extLst>
              <a:ext uri="{FF2B5EF4-FFF2-40B4-BE49-F238E27FC236}">
                <a16:creationId xmlns:a16="http://schemas.microsoft.com/office/drawing/2014/main" id="{6DD9E3AE-C240-8FDE-8FF0-8A09940B5CE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2" y="6381483"/>
            <a:ext cx="1027269" cy="513635"/>
          </a:xfrm>
          <a:prstGeom prst="rect">
            <a:avLst/>
          </a:prstGeom>
        </p:spPr>
      </p:pic>
      <p:sp>
        <p:nvSpPr>
          <p:cNvPr id="11" name="Segnaposto numero diapositiva 2">
            <a:extLst>
              <a:ext uri="{FF2B5EF4-FFF2-40B4-BE49-F238E27FC236}">
                <a16:creationId xmlns:a16="http://schemas.microsoft.com/office/drawing/2014/main" id="{C3522962-CB94-1E01-9486-414D80FF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004073"/>
            <a:ext cx="809523" cy="299577"/>
          </a:xfrm>
        </p:spPr>
        <p:txBody>
          <a:bodyPr/>
          <a:lstStyle/>
          <a:p>
            <a:fld id="{E46192B8-55D9-4942-9C82-0B9DDA21D461}" type="slidenum">
              <a:rPr lang="it-IT" dirty="0" smtClean="0">
                <a:solidFill>
                  <a:schemeClr val="tx1"/>
                </a:solidFill>
                <a:latin typeface="Titillium"/>
              </a:rPr>
              <a:t>3</a:t>
            </a:fld>
            <a:endParaRPr lang="it-IT">
              <a:solidFill>
                <a:schemeClr val="tx1"/>
              </a:solidFill>
              <a:latin typeface="Titillium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01AA02D-7E4F-96CA-E88E-C057480A36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81" b="21480"/>
          <a:stretch/>
        </p:blipFill>
        <p:spPr>
          <a:xfrm>
            <a:off x="10973071" y="6417755"/>
            <a:ext cx="1112857" cy="403972"/>
          </a:xfrm>
          <a:prstGeom prst="rect">
            <a:avLst/>
          </a:prstGeom>
        </p:spPr>
      </p:pic>
      <p:pic>
        <p:nvPicPr>
          <p:cNvPr id="3" name="Immagine 2" descr="Immagine che contiene schermata, Carattere, Elementi grafici, testo&#10;&#10;Descrizione generata automaticamente">
            <a:extLst>
              <a:ext uri="{FF2B5EF4-FFF2-40B4-BE49-F238E27FC236}">
                <a16:creationId xmlns:a16="http://schemas.microsoft.com/office/drawing/2014/main" id="{5A30FA31-E70C-39AD-27A5-E35787B1E9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0" b="23869"/>
          <a:stretch/>
        </p:blipFill>
        <p:spPr>
          <a:xfrm>
            <a:off x="9452776" y="1396613"/>
            <a:ext cx="2280385" cy="87590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AB6A1D2-BDDB-5B43-29CE-DAA72A0D9ED8}"/>
              </a:ext>
            </a:extLst>
          </p:cNvPr>
          <p:cNvSpPr txBox="1"/>
          <p:nvPr/>
        </p:nvSpPr>
        <p:spPr>
          <a:xfrm>
            <a:off x="458839" y="3527219"/>
            <a:ext cx="11274323" cy="234679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it-IT" dirty="0">
                <a:latin typeface="Titillium"/>
              </a:rPr>
              <a:t>Messa a punto di </a:t>
            </a:r>
            <a:r>
              <a:rPr lang="it-IT" dirty="0" err="1">
                <a:latin typeface="Titillium"/>
              </a:rPr>
              <a:t>facility</a:t>
            </a:r>
            <a:r>
              <a:rPr lang="it-IT" dirty="0">
                <a:latin typeface="Titillium"/>
              </a:rPr>
              <a:t> per:</a:t>
            </a:r>
          </a:p>
          <a:p>
            <a:pPr marL="414020" indent="-342900">
              <a:spcBef>
                <a:spcPts val="110"/>
              </a:spcBef>
              <a:buFont typeface="Arial" panose="020B0604020202020204" pitchFamily="34" charset="0"/>
              <a:buChar char="•"/>
            </a:pPr>
            <a:r>
              <a:rPr lang="it-IT" b="1" kern="0" dirty="0" err="1">
                <a:solidFill>
                  <a:srgbClr val="B27F47"/>
                </a:solidFill>
                <a:effectLst/>
                <a:latin typeface="Titillium"/>
              </a:rPr>
              <a:t>Aberration</a:t>
            </a:r>
            <a:r>
              <a:rPr lang="it-IT" b="1" kern="0" dirty="0">
                <a:solidFill>
                  <a:srgbClr val="B27F47"/>
                </a:solidFill>
                <a:effectLst/>
                <a:latin typeface="Titillium"/>
              </a:rPr>
              <a:t> Control (</a:t>
            </a:r>
            <a:r>
              <a:rPr lang="it-IT" b="1" kern="0" dirty="0">
                <a:solidFill>
                  <a:srgbClr val="B27F47"/>
                </a:solidFill>
                <a:latin typeface="Titillium"/>
              </a:rPr>
              <a:t>WS&amp;C</a:t>
            </a:r>
            <a:r>
              <a:rPr lang="it-IT" b="1" kern="0" dirty="0">
                <a:solidFill>
                  <a:srgbClr val="B27F47"/>
                </a:solidFill>
                <a:effectLst/>
                <a:latin typeface="Titillium"/>
              </a:rPr>
              <a:t>)</a:t>
            </a:r>
            <a:r>
              <a:rPr lang="it-IT" b="1" kern="0" dirty="0">
                <a:solidFill>
                  <a:srgbClr val="B27F47"/>
                </a:solidFill>
                <a:latin typeface="Titillium"/>
              </a:rPr>
              <a:t>: </a:t>
            </a:r>
            <a:r>
              <a:rPr lang="it-IT" dirty="0">
                <a:effectLst/>
                <a:latin typeface="Titillium"/>
                <a:ea typeface="Calibri"/>
              </a:rPr>
              <a:t>Sviluppo di tecniche per la mitigazione delle aberrazioni nelle ottiche di ET (studio di attuatori</a:t>
            </a:r>
            <a:r>
              <a:rPr lang="it-IT" dirty="0">
                <a:latin typeface="Titillium"/>
                <a:ea typeface="Calibri"/>
              </a:rPr>
              <a:t>, sensori e correlazione degli effetti termici con segnali di controllo di una cavità ottica)</a:t>
            </a:r>
            <a:endParaRPr lang="it-IT" dirty="0">
              <a:effectLst/>
              <a:latin typeface="Titillium"/>
              <a:ea typeface="Calibri"/>
            </a:endParaRPr>
          </a:p>
          <a:p>
            <a:pPr marL="414020" indent="-342900">
              <a:spcBef>
                <a:spcPts val="110"/>
              </a:spcBef>
              <a:buFont typeface="Arial" panose="020B0604020202020204" pitchFamily="34" charset="0"/>
              <a:buChar char="•"/>
            </a:pPr>
            <a:r>
              <a:rPr lang="it-IT" b="1" kern="0" dirty="0" err="1">
                <a:solidFill>
                  <a:srgbClr val="B27F47"/>
                </a:solidFill>
                <a:effectLst/>
                <a:latin typeface="Titillium"/>
              </a:rPr>
              <a:t>Coating</a:t>
            </a:r>
            <a:r>
              <a:rPr lang="it-IT" b="1" kern="0" dirty="0">
                <a:solidFill>
                  <a:srgbClr val="B27F47"/>
                </a:solidFill>
                <a:effectLst/>
                <a:latin typeface="Titillium"/>
              </a:rPr>
              <a:t> (CRD): </a:t>
            </a:r>
            <a:r>
              <a:rPr lang="it-IT" dirty="0">
                <a:effectLst/>
                <a:latin typeface="Titillium"/>
                <a:ea typeface="Calibri"/>
              </a:rPr>
              <a:t>Ricerca di materiali per la realizzazione di multistrato riflettenti sia per temperature criogeniche che temperature ambiente</a:t>
            </a:r>
            <a:r>
              <a:rPr lang="it-IT" dirty="0">
                <a:latin typeface="Titillium"/>
                <a:ea typeface="Calibri"/>
              </a:rPr>
              <a:t> (caratterizzazioni ottiche, meccaniche, trattamenti post deposizione e misura del rumore termico) </a:t>
            </a:r>
            <a:endParaRPr lang="it-IT" dirty="0">
              <a:latin typeface="Titillium"/>
              <a:ea typeface="Calibri" panose="020F0502020204030204" pitchFamily="34" charset="0"/>
            </a:endParaRPr>
          </a:p>
          <a:p>
            <a:pPr marL="414020" indent="-342900">
              <a:spcBef>
                <a:spcPts val="110"/>
              </a:spcBef>
              <a:buFont typeface="Arial" panose="020B0604020202020204" pitchFamily="34" charset="0"/>
              <a:buChar char="•"/>
            </a:pPr>
            <a:r>
              <a:rPr lang="it-IT" b="1" kern="0" dirty="0">
                <a:solidFill>
                  <a:srgbClr val="B27F47"/>
                </a:solidFill>
                <a:effectLst/>
                <a:latin typeface="Titillium"/>
              </a:rPr>
              <a:t>De-</a:t>
            </a:r>
            <a:r>
              <a:rPr lang="it-IT" b="1" kern="0" dirty="0" err="1">
                <a:solidFill>
                  <a:srgbClr val="B27F47"/>
                </a:solidFill>
                <a:effectLst/>
                <a:latin typeface="Titillium"/>
              </a:rPr>
              <a:t>icing</a:t>
            </a:r>
            <a:r>
              <a:rPr lang="it-IT" b="1" kern="0" dirty="0">
                <a:solidFill>
                  <a:srgbClr val="B27F47"/>
                </a:solidFill>
                <a:effectLst/>
                <a:latin typeface="Titillium"/>
              </a:rPr>
              <a:t> of </a:t>
            </a:r>
            <a:r>
              <a:rPr lang="it-IT" b="1" kern="0" dirty="0" err="1">
                <a:solidFill>
                  <a:srgbClr val="B27F47"/>
                </a:solidFill>
                <a:effectLst/>
                <a:latin typeface="Titillium"/>
              </a:rPr>
              <a:t>cryogenic</a:t>
            </a:r>
            <a:r>
              <a:rPr lang="it-IT" b="1" kern="0" dirty="0">
                <a:solidFill>
                  <a:srgbClr val="B27F47"/>
                </a:solidFill>
                <a:effectLst/>
                <a:latin typeface="Titillium"/>
              </a:rPr>
              <a:t> test </a:t>
            </a:r>
            <a:r>
              <a:rPr lang="it-IT" b="1" kern="0" dirty="0" err="1">
                <a:solidFill>
                  <a:srgbClr val="B27F47"/>
                </a:solidFill>
                <a:effectLst/>
                <a:latin typeface="Titillium"/>
              </a:rPr>
              <a:t>masses</a:t>
            </a:r>
            <a:r>
              <a:rPr lang="it-IT" b="1" kern="0" dirty="0">
                <a:solidFill>
                  <a:srgbClr val="B27F47"/>
                </a:solidFill>
                <a:effectLst/>
                <a:latin typeface="Titillium"/>
              </a:rPr>
              <a:t> (C_PAY)</a:t>
            </a:r>
            <a:r>
              <a:rPr lang="it-IT" b="1" kern="0" dirty="0">
                <a:solidFill>
                  <a:srgbClr val="B27F47"/>
                </a:solidFill>
                <a:latin typeface="Titillium"/>
              </a:rPr>
              <a:t>: </a:t>
            </a:r>
            <a:r>
              <a:rPr lang="it-IT" dirty="0">
                <a:effectLst/>
                <a:latin typeface="Titillium"/>
                <a:ea typeface="Calibri"/>
              </a:rPr>
              <a:t>Sviluppo di metodi per la diagnosi e il condizionamento della superficie della massa test del </a:t>
            </a:r>
            <a:r>
              <a:rPr lang="it-IT" dirty="0" err="1">
                <a:effectLst/>
                <a:latin typeface="Titillium"/>
                <a:ea typeface="Calibri"/>
              </a:rPr>
              <a:t>payload</a:t>
            </a:r>
            <a:r>
              <a:rPr lang="it-IT" dirty="0">
                <a:effectLst/>
                <a:latin typeface="Titillium"/>
                <a:ea typeface="Calibri"/>
              </a:rPr>
              <a:t> criogenico)</a:t>
            </a:r>
          </a:p>
        </p:txBody>
      </p:sp>
    </p:spTree>
    <p:extLst>
      <p:ext uri="{BB962C8B-B14F-4D97-AF65-F5344CB8AC3E}">
        <p14:creationId xmlns:p14="http://schemas.microsoft.com/office/powerpoint/2010/main" val="807516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582693-B401-9A24-BA7E-47F55DB5E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magine 26">
            <a:extLst>
              <a:ext uri="{FF2B5EF4-FFF2-40B4-BE49-F238E27FC236}">
                <a16:creationId xmlns:a16="http://schemas.microsoft.com/office/drawing/2014/main" id="{30EAD245-D85A-8F5D-247C-C07C396FB2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5323" y="1663411"/>
            <a:ext cx="4632100" cy="2066351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B2AC0B4-5AE3-CD36-29EA-E57C6E931110}"/>
              </a:ext>
            </a:extLst>
          </p:cNvPr>
          <p:cNvSpPr txBox="1"/>
          <p:nvPr/>
        </p:nvSpPr>
        <p:spPr>
          <a:xfrm>
            <a:off x="474847" y="1396613"/>
            <a:ext cx="4764862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it-IT" sz="2800" b="1" dirty="0">
                <a:solidFill>
                  <a:srgbClr val="B27F47"/>
                </a:solidFill>
                <a:latin typeface="Titillium Bd"/>
                <a:ea typeface="+mn-lt"/>
                <a:cs typeface="+mn-lt"/>
              </a:rPr>
              <a:t>Stato delle attività</a:t>
            </a:r>
            <a:endParaRPr lang="it-IT" dirty="0">
              <a:effectLst/>
              <a:latin typeface="Titillium" pitchFamily="2" charset="77"/>
            </a:endParaRPr>
          </a:p>
        </p:txBody>
      </p:sp>
      <p:pic>
        <p:nvPicPr>
          <p:cNvPr id="2" name="Picture 94">
            <a:extLst>
              <a:ext uri="{FF2B5EF4-FFF2-40B4-BE49-F238E27FC236}">
                <a16:creationId xmlns:a16="http://schemas.microsoft.com/office/drawing/2014/main" id="{E037A7B0-514A-B758-E13C-6FD3C76D8B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68" t="16759" r="2262" b="16242"/>
          <a:stretch/>
        </p:blipFill>
        <p:spPr bwMode="auto">
          <a:xfrm>
            <a:off x="9520148" y="19873"/>
            <a:ext cx="2433933" cy="9790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egnaposto piè di pagina 8">
            <a:extLst>
              <a:ext uri="{FF2B5EF4-FFF2-40B4-BE49-F238E27FC236}">
                <a16:creationId xmlns:a16="http://schemas.microsoft.com/office/drawing/2014/main" id="{D98C9A2F-0311-F9D0-160D-CCF3A8A3B546}"/>
              </a:ext>
            </a:extLst>
          </p:cNvPr>
          <p:cNvSpPr txBox="1">
            <a:spLocks/>
          </p:cNvSpPr>
          <p:nvPr/>
        </p:nvSpPr>
        <p:spPr>
          <a:xfrm>
            <a:off x="1439342" y="6381483"/>
            <a:ext cx="8640949" cy="476517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solidFill>
                  <a:schemeClr val="bg1"/>
                </a:solidFill>
              </a:rPr>
              <a:t>Einstein Telescope Infrastructure Consortium (ETIC - IR0000004)</a:t>
            </a:r>
          </a:p>
          <a:p>
            <a:pPr algn="ctr"/>
            <a:r>
              <a:rPr lang="en-US" sz="1100">
                <a:solidFill>
                  <a:schemeClr val="bg1"/>
                </a:solidFill>
              </a:rPr>
              <a:t>PNRR MISSIONE 4, COMPONENTE 2, INVESTIMENTO 3.1</a:t>
            </a:r>
          </a:p>
        </p:txBody>
      </p:sp>
      <p:pic>
        <p:nvPicPr>
          <p:cNvPr id="8" name="Immagine 7" descr="Immagine che contiene testo, logo, schermata, Carattere&#10;&#10;Descrizione generata automaticamente">
            <a:extLst>
              <a:ext uri="{FF2B5EF4-FFF2-40B4-BE49-F238E27FC236}">
                <a16:creationId xmlns:a16="http://schemas.microsoft.com/office/drawing/2014/main" id="{81044718-2F99-05F7-91BA-955FA0BA4FC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2" y="6381483"/>
            <a:ext cx="1027269" cy="513635"/>
          </a:xfrm>
          <a:prstGeom prst="rect">
            <a:avLst/>
          </a:prstGeom>
        </p:spPr>
      </p:pic>
      <p:sp>
        <p:nvSpPr>
          <p:cNvPr id="6" name="Segnaposto numero diapositiva 2">
            <a:extLst>
              <a:ext uri="{FF2B5EF4-FFF2-40B4-BE49-F238E27FC236}">
                <a16:creationId xmlns:a16="http://schemas.microsoft.com/office/drawing/2014/main" id="{951F0DFC-A772-4785-4354-950224C2059A}"/>
              </a:ext>
            </a:extLst>
          </p:cNvPr>
          <p:cNvSpPr txBox="1">
            <a:spLocks/>
          </p:cNvSpPr>
          <p:nvPr/>
        </p:nvSpPr>
        <p:spPr>
          <a:xfrm>
            <a:off x="11328400" y="6004073"/>
            <a:ext cx="809523" cy="2995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46192B8-55D9-4942-9C82-0B9DDA21D461}" type="slidenum">
              <a:rPr lang="it-IT" dirty="0">
                <a:solidFill>
                  <a:schemeClr val="tx1"/>
                </a:solidFill>
                <a:latin typeface="Titillium"/>
              </a:rPr>
              <a:pPr/>
              <a:t>4</a:t>
            </a:fld>
            <a:endParaRPr lang="it-IT">
              <a:solidFill>
                <a:schemeClr val="tx1"/>
              </a:solidFill>
              <a:latin typeface="Titillium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9B47E2E3-C702-2967-36F4-E72FC15EF55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81" b="21480"/>
          <a:stretch/>
        </p:blipFill>
        <p:spPr>
          <a:xfrm>
            <a:off x="10973071" y="6417755"/>
            <a:ext cx="1112857" cy="403972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F0E9977E-9956-C3D7-D03F-A50F2BCFBC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74081" y="4681939"/>
            <a:ext cx="1980000" cy="1326941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A0CEDAC8-7332-3BD1-4098-28E34EF4BE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98453" y="1252310"/>
            <a:ext cx="1980000" cy="1776905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92C932A5-88D3-5D43-CEBF-061B5A4F04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98453" y="3189012"/>
            <a:ext cx="1980000" cy="1327631"/>
          </a:xfrm>
          <a:prstGeom prst="rect">
            <a:avLst/>
          </a:prstGeom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782F9ACF-E6B0-F7D7-7214-632AD70159AE}"/>
              </a:ext>
            </a:extLst>
          </p:cNvPr>
          <p:cNvSpPr txBox="1"/>
          <p:nvPr/>
        </p:nvSpPr>
        <p:spPr>
          <a:xfrm>
            <a:off x="474847" y="2025623"/>
            <a:ext cx="4832570" cy="1476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dirty="0">
                <a:latin typeface="Titillium" pitchFamily="2" charset="77"/>
              </a:rPr>
              <a:t>Progettazione nuovi laboratori e camere pulite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dirty="0">
                <a:effectLst/>
                <a:latin typeface="Titillium" pitchFamily="2" charset="77"/>
              </a:rPr>
              <a:t>Acquisti nuova strumentazione (fino ad esaurimento fondi)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dirty="0">
                <a:effectLst/>
                <a:latin typeface="Titillium" pitchFamily="2" charset="77"/>
              </a:rPr>
              <a:t>Programmazione lavori di ristrutturazione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96C3E2CA-FB17-8781-47E3-980BA8D66B87}"/>
              </a:ext>
            </a:extLst>
          </p:cNvPr>
          <p:cNvSpPr txBox="1"/>
          <p:nvPr/>
        </p:nvSpPr>
        <p:spPr>
          <a:xfrm>
            <a:off x="474847" y="3699142"/>
            <a:ext cx="483257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dirty="0">
                <a:latin typeface="Titillium"/>
              </a:rPr>
              <a:t>Svuotamento degli spazi, in preparazione all’allestimento del cantiere (1° marzo)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dirty="0">
                <a:latin typeface="Titillium"/>
              </a:rPr>
              <a:t>Immagazzinamento strumentazione nuova e/o ingombrante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dirty="0">
                <a:effectLst/>
                <a:latin typeface="Titillium"/>
              </a:rPr>
              <a:t>Smaltimento vecchia strumentazione e ingombranti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DC87C836-6717-42B2-5F3D-73AC1477926B}"/>
              </a:ext>
            </a:extLst>
          </p:cNvPr>
          <p:cNvSpPr txBox="1"/>
          <p:nvPr/>
        </p:nvSpPr>
        <p:spPr>
          <a:xfrm>
            <a:off x="474847" y="5650988"/>
            <a:ext cx="55348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dirty="0">
                <a:effectLst/>
                <a:latin typeface="Titillium" pitchFamily="2" charset="77"/>
              </a:rPr>
              <a:t>Lavori di ristrutturazione/costruzione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dirty="0">
                <a:effectLst/>
                <a:latin typeface="Titillium" pitchFamily="2" charset="77"/>
              </a:rPr>
              <a:t>Allestimento nuovi ambienti sperimentali</a:t>
            </a:r>
          </a:p>
        </p:txBody>
      </p:sp>
      <p:pic>
        <p:nvPicPr>
          <p:cNvPr id="9" name="video_final_compresso">
            <a:hlinkClick r:id="" action="ppaction://media"/>
            <a:extLst>
              <a:ext uri="{FF2B5EF4-FFF2-40B4-BE49-F238E27FC236}">
                <a16:creationId xmlns:a16="http://schemas.microsoft.com/office/drawing/2014/main" id="{4B8EA742-A340-B967-8EEA-9F9BBC05A2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307417" y="3812497"/>
            <a:ext cx="4592358" cy="243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47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9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2B4BFAD-22B5-3292-E857-4EDF3A094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512" y="2383604"/>
            <a:ext cx="11357810" cy="388800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it-IT" sz="1800" b="1" i="1" dirty="0"/>
              <a:t>WP5</a:t>
            </a:r>
            <a:r>
              <a:rPr lang="it-IT" sz="1800" i="1" dirty="0"/>
              <a:t>:</a:t>
            </a:r>
            <a:r>
              <a:rPr lang="it-IT" sz="1800" dirty="0"/>
              <a:t> Sensori e attuatori a basse temperature (insieme a INFN e Roma Sapienza)</a:t>
            </a:r>
          </a:p>
          <a:p>
            <a:pPr marL="0" indent="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it-IT" sz="1800" i="1" dirty="0"/>
              <a:t> Diagnosi della condizione della superficie degli specchi:</a:t>
            </a:r>
            <a:r>
              <a:rPr lang="it-IT" sz="1800" dirty="0"/>
              <a:t> progettazione di una cavità </a:t>
            </a:r>
            <a:r>
              <a:rPr lang="it-IT" sz="1800" dirty="0" err="1"/>
              <a:t>Fabry-Perot</a:t>
            </a:r>
            <a:r>
              <a:rPr lang="it-IT" sz="1800" dirty="0"/>
              <a:t> dedicato per la rilevazione dello strato di ghiaccio che può formarsi sulla superficie degli specchi a temperature criogeniche</a:t>
            </a:r>
          </a:p>
          <a:p>
            <a:pPr marL="0" indent="0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it-IT" sz="1800" dirty="0"/>
          </a:p>
          <a:p>
            <a:pPr marL="0" indent="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it-IT" sz="1800" i="1" dirty="0"/>
              <a:t> Condizionamento della superficie degli specchi:</a:t>
            </a:r>
            <a:r>
              <a:rPr lang="it-IT" sz="1800" dirty="0"/>
              <a:t> progettazione</a:t>
            </a:r>
          </a:p>
          <a:p>
            <a:pPr marL="271463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800" dirty="0"/>
              <a:t>di  un sistema di condizionamento basato sulla modellazione di</a:t>
            </a:r>
          </a:p>
          <a:p>
            <a:pPr marL="271463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800" dirty="0"/>
              <a:t>fasci laser CO2</a:t>
            </a:r>
          </a:p>
          <a:p>
            <a:pPr marL="0" indent="0">
              <a:lnSpc>
                <a:spcPct val="100000"/>
              </a:lnSpc>
              <a:buNone/>
            </a:pPr>
            <a:endParaRPr lang="it-IT" sz="1800" dirty="0"/>
          </a:p>
          <a:p>
            <a:pPr>
              <a:lnSpc>
                <a:spcPct val="100000"/>
              </a:lnSpc>
            </a:pPr>
            <a:r>
              <a:rPr lang="it-IT" sz="1800" dirty="0"/>
              <a:t>Assegno di ricerca Universitario (I fascia), 1 anno (2022-2023)</a:t>
            </a:r>
          </a:p>
          <a:p>
            <a:pPr>
              <a:lnSpc>
                <a:spcPct val="100000"/>
              </a:lnSpc>
            </a:pPr>
            <a:r>
              <a:rPr lang="it-IT" sz="1800" dirty="0"/>
              <a:t>Assegno di ricerca Universitario (II fascia), 1 anno (2024-2025) rinnovabile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ECCF7F9-A68E-A0B5-C7C0-B8ABF0ABFB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00" t="38300" b="14283"/>
          <a:stretch/>
        </p:blipFill>
        <p:spPr bwMode="auto">
          <a:xfrm>
            <a:off x="7421272" y="3463984"/>
            <a:ext cx="3932528" cy="208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egnaposto piè di pagina 8">
            <a:extLst>
              <a:ext uri="{FF2B5EF4-FFF2-40B4-BE49-F238E27FC236}">
                <a16:creationId xmlns:a16="http://schemas.microsoft.com/office/drawing/2014/main" id="{51928829-A3D4-C372-C468-99E30691D799}"/>
              </a:ext>
            </a:extLst>
          </p:cNvPr>
          <p:cNvSpPr txBox="1">
            <a:spLocks/>
          </p:cNvSpPr>
          <p:nvPr/>
        </p:nvSpPr>
        <p:spPr>
          <a:xfrm>
            <a:off x="1439342" y="6381483"/>
            <a:ext cx="8640949" cy="476517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solidFill>
                  <a:schemeClr val="bg1"/>
                </a:solidFill>
              </a:rPr>
              <a:t>Einstein Telescope Infrastructure Consortium (ETIC - IR0000004)</a:t>
            </a:r>
          </a:p>
          <a:p>
            <a:pPr algn="ctr"/>
            <a:r>
              <a:rPr lang="en-US" sz="1100">
                <a:solidFill>
                  <a:schemeClr val="bg1"/>
                </a:solidFill>
              </a:rPr>
              <a:t>PNRR MISSIONE 4, COMPONENTE 2, INVESTIMENTO 3.1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F23358D-2CB3-3590-9E63-457058F4A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512" y="1335635"/>
            <a:ext cx="10930288" cy="544535"/>
          </a:xfrm>
        </p:spPr>
        <p:txBody>
          <a:bodyPr/>
          <a:lstStyle/>
          <a:p>
            <a:r>
              <a:rPr lang="it-IT" dirty="0"/>
              <a:t>Finanziamenti sinergici</a:t>
            </a:r>
            <a:endParaRPr lang="en-US" dirty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00317926-7536-0E9C-93F6-2561B7A9E2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512" y="1931597"/>
            <a:ext cx="10930288" cy="452007"/>
          </a:xfrm>
        </p:spPr>
        <p:txBody>
          <a:bodyPr/>
          <a:lstStyle/>
          <a:p>
            <a:r>
              <a:rPr lang="it-IT" sz="2400" b="1" u="sng" dirty="0"/>
              <a:t>PRIN MUR 2020 – </a:t>
            </a:r>
            <a:r>
              <a:rPr lang="it-IT" sz="2400" b="1" u="sng" dirty="0" err="1"/>
              <a:t>LoVeC</a:t>
            </a:r>
            <a:r>
              <a:rPr lang="it-IT" sz="2400" b="1" u="sng" dirty="0"/>
              <a:t>-ET Unità Roma Tor Vergata</a:t>
            </a:r>
          </a:p>
        </p:txBody>
      </p:sp>
      <p:pic>
        <p:nvPicPr>
          <p:cNvPr id="7" name="Immagine 6" descr="Immagine che contiene testo, logo, schermata, Carattere&#10;&#10;Descrizione generata automaticamente">
            <a:extLst>
              <a:ext uri="{FF2B5EF4-FFF2-40B4-BE49-F238E27FC236}">
                <a16:creationId xmlns:a16="http://schemas.microsoft.com/office/drawing/2014/main" id="{1F1FFA79-E028-6091-3664-84904C81C01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2" y="6381483"/>
            <a:ext cx="1027269" cy="51363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CA35A06-40C4-4EB1-8EB4-E96E81738F9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81" b="21480"/>
          <a:stretch/>
        </p:blipFill>
        <p:spPr>
          <a:xfrm>
            <a:off x="10973071" y="6417755"/>
            <a:ext cx="1112857" cy="403972"/>
          </a:xfrm>
          <a:prstGeom prst="rect">
            <a:avLst/>
          </a:prstGeom>
        </p:spPr>
      </p:pic>
      <p:pic>
        <p:nvPicPr>
          <p:cNvPr id="11" name="Picture 94">
            <a:extLst>
              <a:ext uri="{FF2B5EF4-FFF2-40B4-BE49-F238E27FC236}">
                <a16:creationId xmlns:a16="http://schemas.microsoft.com/office/drawing/2014/main" id="{C178CFB9-4205-C52E-C3FE-DA488EB6359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68" t="16759" r="2262" b="16242"/>
          <a:stretch/>
        </p:blipFill>
        <p:spPr bwMode="auto">
          <a:xfrm>
            <a:off x="9520148" y="19873"/>
            <a:ext cx="2433933" cy="97900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egnaposto numero diapositiva 2">
            <a:extLst>
              <a:ext uri="{FF2B5EF4-FFF2-40B4-BE49-F238E27FC236}">
                <a16:creationId xmlns:a16="http://schemas.microsoft.com/office/drawing/2014/main" id="{D31FC37C-BD65-7840-0A7C-2477093F7A7A}"/>
              </a:ext>
            </a:extLst>
          </p:cNvPr>
          <p:cNvSpPr txBox="1">
            <a:spLocks/>
          </p:cNvSpPr>
          <p:nvPr/>
        </p:nvSpPr>
        <p:spPr>
          <a:xfrm>
            <a:off x="11328400" y="6004073"/>
            <a:ext cx="809523" cy="2995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46192B8-55D9-4942-9C82-0B9DDA21D461}" type="slidenum">
              <a:rPr lang="it-IT" dirty="0">
                <a:solidFill>
                  <a:schemeClr val="tx1"/>
                </a:solidFill>
                <a:latin typeface="Titillium"/>
              </a:rPr>
              <a:pPr/>
              <a:t>5</a:t>
            </a:fld>
            <a:endParaRPr lang="it-IT">
              <a:solidFill>
                <a:schemeClr val="tx1"/>
              </a:solidFill>
              <a:latin typeface="Titillium"/>
            </a:endParaRPr>
          </a:p>
        </p:txBody>
      </p:sp>
    </p:spTree>
    <p:extLst>
      <p:ext uri="{BB962C8B-B14F-4D97-AF65-F5344CB8AC3E}">
        <p14:creationId xmlns:p14="http://schemas.microsoft.com/office/powerpoint/2010/main" val="3109976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96454-2684-ECDD-BC5A-CD8453D02D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34A4A49-4FF3-0D26-815E-8CB135086722}"/>
              </a:ext>
            </a:extLst>
          </p:cNvPr>
          <p:cNvSpPr txBox="1"/>
          <p:nvPr/>
        </p:nvSpPr>
        <p:spPr>
          <a:xfrm>
            <a:off x="423512" y="2286818"/>
            <a:ext cx="11344976" cy="383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dirty="0">
                <a:latin typeface="Titillium"/>
                <a:ea typeface="+mn-lt"/>
                <a:cs typeface="+mn-lt"/>
              </a:rPr>
              <a:t>Contributi per ET: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>
                <a:latin typeface="Titillium"/>
                <a:ea typeface="+mn-lt"/>
                <a:cs typeface="+mn-lt"/>
              </a:rPr>
              <a:t> Gestione dell’alta potenza circolante nelle cavità (ET-HF), tramite lo sviluppo di tecnologie innovative per la </a:t>
            </a:r>
            <a:r>
              <a:rPr lang="it-IT" b="1" dirty="0">
                <a:solidFill>
                  <a:srgbClr val="B27F47"/>
                </a:solidFill>
                <a:latin typeface="Titillium"/>
                <a:ea typeface="+mn-lt"/>
                <a:cs typeface="+mn-lt"/>
              </a:rPr>
              <a:t>riduzione del rumore quantistico</a:t>
            </a:r>
            <a:r>
              <a:rPr lang="it-IT" dirty="0">
                <a:latin typeface="Titillium"/>
                <a:ea typeface="+mn-lt"/>
                <a:cs typeface="+mn-lt"/>
              </a:rPr>
              <a:t> e per gli aggiornamenti richiesti al </a:t>
            </a:r>
            <a:r>
              <a:rPr lang="it-IT" b="1" dirty="0">
                <a:solidFill>
                  <a:srgbClr val="B27F47"/>
                </a:solidFill>
                <a:latin typeface="Titillium"/>
                <a:ea typeface="+mn-lt"/>
                <a:cs typeface="+mn-lt"/>
              </a:rPr>
              <a:t>sistema di rilevazione e controllo dei fronti d’onda</a:t>
            </a:r>
            <a:r>
              <a:rPr lang="it-IT" dirty="0">
                <a:latin typeface="Titillium"/>
                <a:ea typeface="+mn-lt"/>
                <a:cs typeface="+mn-lt"/>
              </a:rPr>
              <a:t>, per una </a:t>
            </a:r>
            <a:r>
              <a:rPr lang="it-IT" b="1" dirty="0">
                <a:solidFill>
                  <a:srgbClr val="B27F47"/>
                </a:solidFill>
                <a:latin typeface="Titillium"/>
                <a:ea typeface="+mn-lt"/>
                <a:cs typeface="+mn-lt"/>
              </a:rPr>
              <a:t>correzione attiva delle aberrazioni ottiche</a:t>
            </a:r>
            <a:r>
              <a:rPr lang="it-IT" dirty="0">
                <a:latin typeface="Titillium"/>
                <a:ea typeface="+mn-lt"/>
                <a:cs typeface="+mn-lt"/>
              </a:rPr>
              <a:t> indotte dall’utilizzo dell’alta potenza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dirty="0">
              <a:latin typeface="Titillium"/>
              <a:ea typeface="+mn-lt"/>
              <a:cs typeface="+mn-lt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latin typeface="Titillium"/>
                <a:ea typeface="+mn-lt"/>
                <a:cs typeface="+mn-lt"/>
              </a:rPr>
              <a:t> </a:t>
            </a:r>
            <a:r>
              <a:rPr lang="it-IT" b="1" dirty="0">
                <a:solidFill>
                  <a:srgbClr val="B27F47"/>
                </a:solidFill>
                <a:latin typeface="Titillium"/>
                <a:ea typeface="+mn-lt"/>
                <a:cs typeface="+mn-lt"/>
              </a:rPr>
              <a:t>Produzione, caratterizzazione e selezione di nuovi materiali per i rivestimenti riflettenti degli specchi </a:t>
            </a:r>
            <a:r>
              <a:rPr lang="it-IT" dirty="0">
                <a:latin typeface="Titillium"/>
                <a:ea typeface="+mn-lt"/>
                <a:cs typeface="+mn-lt"/>
              </a:rPr>
              <a:t>con proprietà ottiche e meccaniche idonee alle operazioni a temperature criogeniche (ET-LF) e alle operazioni ad alta-potenza (ET-HF)</a:t>
            </a:r>
            <a:endParaRPr lang="it-IT" dirty="0">
              <a:latin typeface="Titillium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CDB4550-269B-6487-FB4F-EF7654F3E4F0}"/>
              </a:ext>
            </a:extLst>
          </p:cNvPr>
          <p:cNvSpPr txBox="1"/>
          <p:nvPr/>
        </p:nvSpPr>
        <p:spPr>
          <a:xfrm>
            <a:off x="423512" y="1396613"/>
            <a:ext cx="11357810" cy="8925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it-IT" sz="2800" b="1" dirty="0">
                <a:solidFill>
                  <a:srgbClr val="B27F47"/>
                </a:solidFill>
                <a:latin typeface="Titillium Bd"/>
              </a:rPr>
              <a:t>Ruolo in ET</a:t>
            </a:r>
            <a:endParaRPr lang="it-IT" sz="2800" b="1" dirty="0">
              <a:solidFill>
                <a:srgbClr val="B27F47"/>
              </a:solidFill>
              <a:latin typeface="Titillium Bd" pitchFamily="2" charset="77"/>
            </a:endParaRPr>
          </a:p>
          <a:p>
            <a:pPr algn="just"/>
            <a:r>
              <a:rPr lang="it-IT" sz="2400" b="1" dirty="0" err="1">
                <a:solidFill>
                  <a:srgbClr val="B27F47"/>
                </a:solidFill>
                <a:latin typeface="Titillium Bd" pitchFamily="2" charset="77"/>
              </a:rPr>
              <a:t>AiLoV</a:t>
            </a:r>
            <a:r>
              <a:rPr lang="it-IT" sz="2400" b="1" dirty="0">
                <a:solidFill>
                  <a:srgbClr val="B27F47"/>
                </a:solidFill>
                <a:latin typeface="Titillium Bd" pitchFamily="2" charset="77"/>
              </a:rPr>
              <a:t>-ET </a:t>
            </a:r>
            <a:r>
              <a:rPr lang="it-IT" sz="2400" dirty="0">
                <a:latin typeface="Titillium Bd" pitchFamily="2" charset="77"/>
              </a:rPr>
              <a:t>inserito nel</a:t>
            </a:r>
            <a:r>
              <a:rPr lang="it-IT" sz="2400" b="1" dirty="0">
                <a:solidFill>
                  <a:srgbClr val="B27F47"/>
                </a:solidFill>
                <a:latin typeface="Titillium Bd" pitchFamily="2" charset="77"/>
              </a:rPr>
              <a:t> WP2 – </a:t>
            </a:r>
            <a:r>
              <a:rPr lang="it-IT" sz="2400" b="1" dirty="0" err="1">
                <a:solidFill>
                  <a:srgbClr val="B27F47"/>
                </a:solidFill>
                <a:latin typeface="Titillium Bd" pitchFamily="2" charset="77"/>
              </a:rPr>
              <a:t>Optics</a:t>
            </a:r>
            <a:r>
              <a:rPr lang="it-IT" sz="2400" b="1" dirty="0">
                <a:solidFill>
                  <a:srgbClr val="B27F47"/>
                </a:solidFill>
                <a:latin typeface="Titillium Bd" pitchFamily="2" charset="77"/>
              </a:rPr>
              <a:t>, Electronics and </a:t>
            </a:r>
            <a:r>
              <a:rPr lang="it-IT" sz="2400" b="1" dirty="0" err="1">
                <a:solidFill>
                  <a:srgbClr val="B27F47"/>
                </a:solidFill>
                <a:latin typeface="Titillium Bd" pitchFamily="2" charset="77"/>
              </a:rPr>
              <a:t>Photonics</a:t>
            </a:r>
            <a:r>
              <a:rPr lang="it-IT" sz="2400" b="1" dirty="0">
                <a:solidFill>
                  <a:srgbClr val="B27F47"/>
                </a:solidFill>
                <a:latin typeface="Titillium Bd" pitchFamily="2" charset="77"/>
              </a:rPr>
              <a:t> </a:t>
            </a:r>
            <a:r>
              <a:rPr lang="it-IT" sz="2400" dirty="0">
                <a:latin typeface="Titillium Bd" pitchFamily="2" charset="77"/>
              </a:rPr>
              <a:t>di ETIC.</a:t>
            </a:r>
          </a:p>
        </p:txBody>
      </p:sp>
      <p:pic>
        <p:nvPicPr>
          <p:cNvPr id="2" name="Picture 94">
            <a:extLst>
              <a:ext uri="{FF2B5EF4-FFF2-40B4-BE49-F238E27FC236}">
                <a16:creationId xmlns:a16="http://schemas.microsoft.com/office/drawing/2014/main" id="{2A741000-2D7A-986E-B9DC-115BF3B4E1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68" t="16759" r="2262" b="16242"/>
          <a:stretch/>
        </p:blipFill>
        <p:spPr bwMode="auto">
          <a:xfrm>
            <a:off x="9520148" y="19873"/>
            <a:ext cx="2433933" cy="9790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egnaposto piè di pagina 8">
            <a:extLst>
              <a:ext uri="{FF2B5EF4-FFF2-40B4-BE49-F238E27FC236}">
                <a16:creationId xmlns:a16="http://schemas.microsoft.com/office/drawing/2014/main" id="{BF048B7D-0C3F-D8A0-6F73-B3797106865F}"/>
              </a:ext>
            </a:extLst>
          </p:cNvPr>
          <p:cNvSpPr txBox="1">
            <a:spLocks/>
          </p:cNvSpPr>
          <p:nvPr/>
        </p:nvSpPr>
        <p:spPr>
          <a:xfrm>
            <a:off x="1439342" y="6381483"/>
            <a:ext cx="8640949" cy="476517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solidFill>
                  <a:schemeClr val="bg1"/>
                </a:solidFill>
              </a:rPr>
              <a:t>Einstein Telescope Infrastructure Consortium (ETIC - IR0000004)</a:t>
            </a:r>
          </a:p>
          <a:p>
            <a:pPr algn="ctr"/>
            <a:r>
              <a:rPr lang="en-US" sz="1100">
                <a:solidFill>
                  <a:schemeClr val="bg1"/>
                </a:solidFill>
              </a:rPr>
              <a:t>PNRR MISSIONE 4, COMPONENTE 2, INVESTIMENTO 3.1</a:t>
            </a:r>
          </a:p>
        </p:txBody>
      </p:sp>
      <p:pic>
        <p:nvPicPr>
          <p:cNvPr id="8" name="Immagine 7" descr="Immagine che contiene testo, logo, schermata, Carattere&#10;&#10;Descrizione generata automaticamente">
            <a:extLst>
              <a:ext uri="{FF2B5EF4-FFF2-40B4-BE49-F238E27FC236}">
                <a16:creationId xmlns:a16="http://schemas.microsoft.com/office/drawing/2014/main" id="{7472B47E-43D5-B12B-C9DE-52B70C4E73C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2" y="6381483"/>
            <a:ext cx="1027269" cy="513635"/>
          </a:xfrm>
          <a:prstGeom prst="rect">
            <a:avLst/>
          </a:prstGeom>
        </p:spPr>
      </p:pic>
      <p:sp>
        <p:nvSpPr>
          <p:cNvPr id="6" name="Segnaposto numero diapositiva 2">
            <a:extLst>
              <a:ext uri="{FF2B5EF4-FFF2-40B4-BE49-F238E27FC236}">
                <a16:creationId xmlns:a16="http://schemas.microsoft.com/office/drawing/2014/main" id="{D31CBAF5-B67C-FA40-1DEC-5F10A1BD835B}"/>
              </a:ext>
            </a:extLst>
          </p:cNvPr>
          <p:cNvSpPr txBox="1">
            <a:spLocks/>
          </p:cNvSpPr>
          <p:nvPr/>
        </p:nvSpPr>
        <p:spPr>
          <a:xfrm>
            <a:off x="11328400" y="6004073"/>
            <a:ext cx="809523" cy="2995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46192B8-55D9-4942-9C82-0B9DDA21D461}" type="slidenum">
              <a:rPr lang="it-IT" dirty="0">
                <a:solidFill>
                  <a:schemeClr val="tx1"/>
                </a:solidFill>
                <a:latin typeface="Titillium"/>
              </a:rPr>
              <a:pPr/>
              <a:t>6</a:t>
            </a:fld>
            <a:endParaRPr lang="it-IT">
              <a:solidFill>
                <a:schemeClr val="tx1"/>
              </a:solidFill>
              <a:latin typeface="Titillium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59C748A-5E14-14AC-AB50-83194AC107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81" b="21480"/>
          <a:stretch/>
        </p:blipFill>
        <p:spPr>
          <a:xfrm>
            <a:off x="10973071" y="6417755"/>
            <a:ext cx="1112857" cy="403972"/>
          </a:xfrm>
          <a:prstGeom prst="rect">
            <a:avLst/>
          </a:prstGeom>
        </p:spPr>
      </p:pic>
      <p:sp>
        <p:nvSpPr>
          <p:cNvPr id="3" name="Freccia a destra 2">
            <a:extLst>
              <a:ext uri="{FF2B5EF4-FFF2-40B4-BE49-F238E27FC236}">
                <a16:creationId xmlns:a16="http://schemas.microsoft.com/office/drawing/2014/main" id="{2B4DC08B-8DE6-58E2-CD43-1635570F72B8}"/>
              </a:ext>
            </a:extLst>
          </p:cNvPr>
          <p:cNvSpPr/>
          <p:nvPr/>
        </p:nvSpPr>
        <p:spPr>
          <a:xfrm>
            <a:off x="8030477" y="4130764"/>
            <a:ext cx="1140643" cy="29223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corrimento verticale 3">
            <a:extLst>
              <a:ext uri="{FF2B5EF4-FFF2-40B4-BE49-F238E27FC236}">
                <a16:creationId xmlns:a16="http://schemas.microsoft.com/office/drawing/2014/main" id="{A2D110C6-ADF4-929E-EB2F-D8748C0A102D}"/>
              </a:ext>
            </a:extLst>
          </p:cNvPr>
          <p:cNvSpPr/>
          <p:nvPr/>
        </p:nvSpPr>
        <p:spPr>
          <a:xfrm>
            <a:off x="9291682" y="3984924"/>
            <a:ext cx="2351989" cy="583912"/>
          </a:xfrm>
          <a:prstGeom prst="verticalScroll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/>
          <a:p>
            <a:pPr algn="ctr"/>
            <a:r>
              <a:rPr lang="en-US" sz="1100" b="1" dirty="0"/>
              <a:t>ET instrument Science Board:</a:t>
            </a:r>
          </a:p>
          <a:p>
            <a:pPr algn="ctr"/>
            <a:r>
              <a:rPr lang="en-US" sz="1100" b="1" dirty="0">
                <a:hlinkClick r:id="rId6"/>
              </a:rPr>
              <a:t>ET wavefront sensing and control</a:t>
            </a:r>
            <a:r>
              <a:rPr lang="en-GB" sz="1100" b="1" dirty="0"/>
              <a:t> Alessio </a:t>
            </a:r>
            <a:r>
              <a:rPr lang="en-GB" sz="1100" b="1" dirty="0" err="1"/>
              <a:t>Rocchi</a:t>
            </a:r>
            <a:endParaRPr lang="en-US" sz="1100" b="1" dirty="0"/>
          </a:p>
        </p:txBody>
      </p:sp>
      <p:sp>
        <p:nvSpPr>
          <p:cNvPr id="10" name="Freccia a destra 9">
            <a:extLst>
              <a:ext uri="{FF2B5EF4-FFF2-40B4-BE49-F238E27FC236}">
                <a16:creationId xmlns:a16="http://schemas.microsoft.com/office/drawing/2014/main" id="{F055B26C-0A7A-9FA4-F6F9-5550E13D105C}"/>
              </a:ext>
            </a:extLst>
          </p:cNvPr>
          <p:cNvSpPr/>
          <p:nvPr/>
        </p:nvSpPr>
        <p:spPr>
          <a:xfrm>
            <a:off x="8320341" y="5826522"/>
            <a:ext cx="1140643" cy="29223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Scorrimento verticale 10">
            <a:extLst>
              <a:ext uri="{FF2B5EF4-FFF2-40B4-BE49-F238E27FC236}">
                <a16:creationId xmlns:a16="http://schemas.microsoft.com/office/drawing/2014/main" id="{62F96DBD-74A6-6846-F418-94CE85249020}"/>
              </a:ext>
            </a:extLst>
          </p:cNvPr>
          <p:cNvSpPr/>
          <p:nvPr/>
        </p:nvSpPr>
        <p:spPr>
          <a:xfrm>
            <a:off x="9595684" y="5680682"/>
            <a:ext cx="2047987" cy="583912"/>
          </a:xfrm>
          <a:prstGeom prst="verticalScroll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/>
          <a:p>
            <a:pPr algn="ctr"/>
            <a:r>
              <a:rPr lang="en-US" sz="1100" b="1" dirty="0"/>
              <a:t>ET instrument Science Board:</a:t>
            </a:r>
          </a:p>
          <a:p>
            <a:pPr algn="ctr"/>
            <a:r>
              <a:rPr lang="it-IT" sz="1100" b="1" dirty="0">
                <a:hlinkClick r:id="rId7"/>
              </a:rPr>
              <a:t>ET </a:t>
            </a:r>
            <a:r>
              <a:rPr lang="it-IT" sz="1100" b="1" dirty="0" err="1">
                <a:hlinkClick r:id="rId7"/>
              </a:rPr>
              <a:t>mirror</a:t>
            </a:r>
            <a:r>
              <a:rPr lang="it-IT" sz="1100" b="1" dirty="0">
                <a:hlinkClick r:id="rId7"/>
              </a:rPr>
              <a:t> </a:t>
            </a:r>
            <a:r>
              <a:rPr lang="it-IT" sz="1100" b="1" dirty="0" err="1">
                <a:hlinkClick r:id="rId7"/>
              </a:rPr>
              <a:t>coatings</a:t>
            </a:r>
            <a:endParaRPr lang="it-IT" sz="1100" b="1" dirty="0"/>
          </a:p>
          <a:p>
            <a:pPr algn="ctr"/>
            <a:r>
              <a:rPr lang="en-GB" sz="1100" b="1" dirty="0" err="1"/>
              <a:t>Elisabetta</a:t>
            </a:r>
            <a:r>
              <a:rPr lang="en-GB" sz="1100" b="1" dirty="0"/>
              <a:t> </a:t>
            </a:r>
            <a:r>
              <a:rPr lang="en-GB" sz="1100" b="1" dirty="0" err="1"/>
              <a:t>Cesarini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3299003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E80111-27B2-6F93-90F9-9BC25C719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5C66FD5-7083-82B6-8873-18059DB4DA70}"/>
              </a:ext>
            </a:extLst>
          </p:cNvPr>
          <p:cNvSpPr txBox="1"/>
          <p:nvPr/>
        </p:nvSpPr>
        <p:spPr>
          <a:xfrm>
            <a:off x="423512" y="1396613"/>
            <a:ext cx="11357810" cy="8925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it-IT" sz="2800" b="1" dirty="0">
                <a:solidFill>
                  <a:srgbClr val="B27F47"/>
                </a:solidFill>
                <a:latin typeface="Titillium Bd"/>
                <a:ea typeface="+mn-lt"/>
                <a:cs typeface="+mn-lt"/>
              </a:rPr>
              <a:t>Necessità Future</a:t>
            </a:r>
            <a:endParaRPr lang="it-IT" sz="1600" b="1" dirty="0">
              <a:solidFill>
                <a:srgbClr val="B27F47"/>
              </a:solidFill>
              <a:latin typeface="Titillium Bd" pitchFamily="2" charset="77"/>
            </a:endParaRPr>
          </a:p>
          <a:p>
            <a:pPr algn="just"/>
            <a:r>
              <a:rPr lang="it-IT" sz="2400" b="1" dirty="0">
                <a:solidFill>
                  <a:srgbClr val="B27F47"/>
                </a:solidFill>
                <a:latin typeface="Titillium Bd" pitchFamily="2" charset="77"/>
              </a:rPr>
              <a:t>In attesa di essere acquistati:</a:t>
            </a:r>
          </a:p>
        </p:txBody>
      </p:sp>
      <p:pic>
        <p:nvPicPr>
          <p:cNvPr id="2" name="Picture 94">
            <a:extLst>
              <a:ext uri="{FF2B5EF4-FFF2-40B4-BE49-F238E27FC236}">
                <a16:creationId xmlns:a16="http://schemas.microsoft.com/office/drawing/2014/main" id="{DE66FDA8-E670-8B61-F8B2-180B3583FD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68" t="16759" r="2262" b="16242"/>
          <a:stretch/>
        </p:blipFill>
        <p:spPr bwMode="auto">
          <a:xfrm>
            <a:off x="9520148" y="19873"/>
            <a:ext cx="2433933" cy="9790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egnaposto piè di pagina 8">
            <a:extLst>
              <a:ext uri="{FF2B5EF4-FFF2-40B4-BE49-F238E27FC236}">
                <a16:creationId xmlns:a16="http://schemas.microsoft.com/office/drawing/2014/main" id="{FAF1153B-A00E-C625-4BD4-BE047B32074E}"/>
              </a:ext>
            </a:extLst>
          </p:cNvPr>
          <p:cNvSpPr txBox="1">
            <a:spLocks/>
          </p:cNvSpPr>
          <p:nvPr/>
        </p:nvSpPr>
        <p:spPr>
          <a:xfrm>
            <a:off x="1439342" y="6381483"/>
            <a:ext cx="8640949" cy="476517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solidFill>
                  <a:schemeClr val="bg1"/>
                </a:solidFill>
              </a:rPr>
              <a:t>Einstein Telescope Infrastructure Consortium (ETIC - IR0000004)</a:t>
            </a:r>
          </a:p>
          <a:p>
            <a:pPr algn="ctr"/>
            <a:r>
              <a:rPr lang="en-US" sz="1100">
                <a:solidFill>
                  <a:schemeClr val="bg1"/>
                </a:solidFill>
              </a:rPr>
              <a:t>PNRR MISSIONE 4, COMPONENTE 2, INVESTIMENTO 3.1</a:t>
            </a:r>
          </a:p>
        </p:txBody>
      </p:sp>
      <p:pic>
        <p:nvPicPr>
          <p:cNvPr id="8" name="Immagine 7" descr="Immagine che contiene testo, logo, schermata, Carattere&#10;&#10;Descrizione generata automaticamente">
            <a:extLst>
              <a:ext uri="{FF2B5EF4-FFF2-40B4-BE49-F238E27FC236}">
                <a16:creationId xmlns:a16="http://schemas.microsoft.com/office/drawing/2014/main" id="{6C8008D0-BFC6-E848-2B7E-FC6AA4501D5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2" y="6381483"/>
            <a:ext cx="1027269" cy="513635"/>
          </a:xfrm>
          <a:prstGeom prst="rect">
            <a:avLst/>
          </a:prstGeom>
        </p:spPr>
      </p:pic>
      <p:sp>
        <p:nvSpPr>
          <p:cNvPr id="6" name="Segnaposto numero diapositiva 2">
            <a:extLst>
              <a:ext uri="{FF2B5EF4-FFF2-40B4-BE49-F238E27FC236}">
                <a16:creationId xmlns:a16="http://schemas.microsoft.com/office/drawing/2014/main" id="{50C7CA07-8C65-6F52-213E-EE4AB0AE564A}"/>
              </a:ext>
            </a:extLst>
          </p:cNvPr>
          <p:cNvSpPr txBox="1">
            <a:spLocks/>
          </p:cNvSpPr>
          <p:nvPr/>
        </p:nvSpPr>
        <p:spPr>
          <a:xfrm>
            <a:off x="11328400" y="6004073"/>
            <a:ext cx="809523" cy="2995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46192B8-55D9-4942-9C82-0B9DDA21D461}" type="slidenum">
              <a:rPr lang="it-IT" dirty="0">
                <a:solidFill>
                  <a:schemeClr val="tx1"/>
                </a:solidFill>
                <a:latin typeface="Titillium"/>
              </a:rPr>
              <a:pPr/>
              <a:t>7</a:t>
            </a:fld>
            <a:endParaRPr lang="it-IT">
              <a:solidFill>
                <a:schemeClr val="tx1"/>
              </a:solidFill>
              <a:latin typeface="Titillium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C606652-FA2D-56A5-3CA2-A0243227AA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81" b="21480"/>
          <a:stretch/>
        </p:blipFill>
        <p:spPr>
          <a:xfrm>
            <a:off x="10973071" y="6417755"/>
            <a:ext cx="1112857" cy="40397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Tabella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13500581"/>
                  </p:ext>
                </p:extLst>
              </p:nvPr>
            </p:nvGraphicFramePr>
            <p:xfrm>
              <a:off x="1172669" y="2308019"/>
              <a:ext cx="9875007" cy="82296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4809651">
                      <a:extLst>
                        <a:ext uri="{9D8B030D-6E8A-4147-A177-3AD203B41FA5}">
                          <a16:colId xmlns:a16="http://schemas.microsoft.com/office/drawing/2014/main" val="3350930174"/>
                        </a:ext>
                      </a:extLst>
                    </a:gridCol>
                    <a:gridCol w="3231090">
                      <a:extLst>
                        <a:ext uri="{9D8B030D-6E8A-4147-A177-3AD203B41FA5}">
                          <a16:colId xmlns:a16="http://schemas.microsoft.com/office/drawing/2014/main" val="2615150549"/>
                        </a:ext>
                      </a:extLst>
                    </a:gridCol>
                    <a:gridCol w="1834266">
                      <a:extLst>
                        <a:ext uri="{9D8B030D-6E8A-4147-A177-3AD203B41FA5}">
                          <a16:colId xmlns:a16="http://schemas.microsoft.com/office/drawing/2014/main" val="3967955242"/>
                        </a:ext>
                      </a:extLst>
                    </a:gridCol>
                  </a:tblGrid>
                  <a:tr h="154377">
                    <a:tc>
                      <a:txBody>
                        <a:bodyPr/>
                        <a:lstStyle/>
                        <a:p>
                          <a:pPr marL="285750" indent="-285750">
                            <a:buFont typeface="Wingdings" panose="05000000000000000000" pitchFamily="2" charset="2"/>
                            <a:buChar char="Ø"/>
                          </a:pPr>
                          <a:r>
                            <a:rPr lang="it-IT" sz="1200" dirty="0">
                              <a:latin typeface="Titillium"/>
                            </a:rPr>
                            <a:t>Allestimento e arredamento ambienti di lavoro e di servizio </a:t>
                          </a:r>
                          <a:endParaRPr lang="it-IT" sz="1200" noProof="0" dirty="0">
                            <a:latin typeface="Titillium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 xmlns:m="http://schemas.openxmlformats.org/officeDocument/2006/math">
                              <m:r>
                                <a:rPr lang="it-IT" sz="1200" smtClean="0">
                                  <a:latin typeface="Cambria Math" panose="02040503050406030204" pitchFamily="18" charset="0"/>
                                </a:rPr>
                                <m:t>~</m:t>
                              </m:r>
                            </m:oMath>
                          </a14:m>
                          <a:r>
                            <a:rPr lang="it-IT" sz="1200" dirty="0">
                              <a:latin typeface="Titillium"/>
                            </a:rPr>
                            <a:t> 40 k€ + iva</a:t>
                          </a:r>
                          <a:endParaRPr lang="it-IT" sz="1200" noProof="0" dirty="0">
                            <a:latin typeface="Titillium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rowSpan="3"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b="1" dirty="0" smtClean="0">
                              <a:latin typeface="Titillium"/>
                            </a:rPr>
                            <a:t>TOTALE </a:t>
                          </a:r>
                          <a14:m>
                            <m:oMath xmlns:m="http://schemas.openxmlformats.org/officeDocument/2006/math">
                              <m:r>
                                <a:rPr lang="it-IT" sz="1200" b="1">
                                  <a:latin typeface="Cambria Math" panose="02040503050406030204" pitchFamily="18" charset="0"/>
                                </a:rPr>
                                <m:t>~</m:t>
                              </m:r>
                            </m:oMath>
                          </a14:m>
                          <a:r>
                            <a:rPr lang="it-IT" sz="1200" b="1" dirty="0">
                              <a:latin typeface="Titillium"/>
                            </a:rPr>
                            <a:t> </a:t>
                          </a:r>
                          <a:r>
                            <a:rPr lang="it-IT" sz="1200" b="1" dirty="0" smtClean="0">
                              <a:latin typeface="Titillium"/>
                            </a:rPr>
                            <a:t>65 </a:t>
                          </a:r>
                          <a:r>
                            <a:rPr lang="it-IT" sz="1200" b="1" dirty="0">
                              <a:latin typeface="Titillium"/>
                            </a:rPr>
                            <a:t>k€ + </a:t>
                          </a:r>
                          <a:r>
                            <a:rPr lang="it-IT" sz="1200" b="1" dirty="0" smtClean="0">
                              <a:latin typeface="Titillium"/>
                            </a:rPr>
                            <a:t>iva</a:t>
                          </a:r>
                          <a:endParaRPr lang="it-IT" sz="1200" b="1" dirty="0">
                            <a:latin typeface="Titillium"/>
                          </a:endParaRPr>
                        </a:p>
                      </a:txBody>
                      <a:tcPr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960152579"/>
                      </a:ext>
                    </a:extLst>
                  </a:tr>
                  <a:tr h="154377">
                    <a:tc>
                      <a:txBody>
                        <a:bodyPr/>
                        <a:lstStyle/>
                        <a:p>
                          <a:pPr marL="285750" indent="-285750">
                            <a:buFont typeface="Wingdings" panose="05000000000000000000" pitchFamily="2" charset="2"/>
                            <a:buChar char="Ø"/>
                          </a:pPr>
                          <a:r>
                            <a:rPr lang="it-IT" sz="1200" dirty="0">
                              <a:latin typeface="Titillium"/>
                            </a:rPr>
                            <a:t>Sistemi di sicurezza laser e gas per laboratori</a:t>
                          </a:r>
                          <a:endParaRPr lang="it-IT" sz="1200" noProof="0" dirty="0">
                            <a:latin typeface="Titillium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 xmlns:m="http://schemas.openxmlformats.org/officeDocument/2006/math">
                              <m:r>
                                <a:rPr lang="it-IT" sz="1200" smtClean="0">
                                  <a:latin typeface="Cambria Math" panose="02040503050406030204" pitchFamily="18" charset="0"/>
                                </a:rPr>
                                <m:t>~</m:t>
                              </m:r>
                            </m:oMath>
                          </a14:m>
                          <a:r>
                            <a:rPr lang="it-IT" sz="1200" dirty="0">
                              <a:latin typeface="Titillium"/>
                            </a:rPr>
                            <a:t> 20 k€ + iva</a:t>
                          </a:r>
                          <a:endParaRPr lang="it-IT" sz="1200" noProof="0" dirty="0">
                            <a:latin typeface="Titillium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vMerge="1">
                      <a:txBody>
                        <a:bodyPr/>
                        <a:lstStyle/>
                        <a:p>
                          <a:pPr algn="r"/>
                          <a:endParaRPr lang="it-IT" sz="1200" noProof="0" dirty="0">
                            <a:latin typeface="Titillium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747120664"/>
                      </a:ext>
                    </a:extLst>
                  </a:tr>
                  <a:tr h="154377">
                    <a:tc>
                      <a:txBody>
                        <a:bodyPr/>
                        <a:lstStyle/>
                        <a:p>
                          <a:pPr marL="285750" indent="-285750">
                            <a:buFont typeface="Wingdings" panose="05000000000000000000" pitchFamily="2" charset="2"/>
                            <a:buChar char="Ø"/>
                          </a:pPr>
                          <a:r>
                            <a:rPr lang="it-IT" sz="1200" noProof="0" dirty="0" smtClean="0">
                              <a:latin typeface="Titillium"/>
                            </a:rPr>
                            <a:t>Alimentatore</a:t>
                          </a:r>
                          <a:r>
                            <a:rPr lang="it-IT" sz="1200" baseline="0" noProof="0" dirty="0" smtClean="0">
                              <a:latin typeface="Titillium"/>
                            </a:rPr>
                            <a:t> Laser CO2 55 W [</a:t>
                          </a:r>
                          <a:r>
                            <a:rPr lang="it-IT" sz="1200" baseline="0" noProof="0" dirty="0" err="1" smtClean="0">
                              <a:latin typeface="Titillium"/>
                            </a:rPr>
                            <a:t>Coherent</a:t>
                          </a:r>
                          <a:r>
                            <a:rPr lang="it-IT" sz="1200" baseline="0" noProof="0" dirty="0" smtClean="0">
                              <a:latin typeface="Titillium"/>
                            </a:rPr>
                            <a:t>]</a:t>
                          </a:r>
                          <a:endParaRPr lang="it-IT" sz="1200" noProof="0" dirty="0">
                            <a:latin typeface="Titillium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it-IT" sz="1200" smtClean="0">
                                  <a:latin typeface="Cambria Math" panose="02040503050406030204" pitchFamily="18" charset="0"/>
                                </a:rPr>
                                <m:t>~</m:t>
                              </m:r>
                            </m:oMath>
                          </a14:m>
                          <a:r>
                            <a:rPr lang="it-IT" sz="1200" dirty="0">
                              <a:latin typeface="Titillium"/>
                            </a:rPr>
                            <a:t> </a:t>
                          </a:r>
                          <a:r>
                            <a:rPr lang="it-IT" sz="1200" dirty="0" smtClean="0">
                              <a:latin typeface="Titillium"/>
                            </a:rPr>
                            <a:t>5 </a:t>
                          </a:r>
                          <a:r>
                            <a:rPr lang="it-IT" sz="1200" dirty="0">
                              <a:latin typeface="Titillium"/>
                            </a:rPr>
                            <a:t>k€ + </a:t>
                          </a:r>
                          <a:r>
                            <a:rPr lang="it-IT" sz="1200" dirty="0" smtClean="0">
                              <a:latin typeface="Titillium"/>
                            </a:rPr>
                            <a:t>iva</a:t>
                          </a:r>
                          <a:endParaRPr lang="it-IT" sz="1200" dirty="0">
                            <a:latin typeface="Titillium"/>
                            <a:ea typeface="+mn-lt"/>
                            <a:cs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vMerge="1"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it-IT" sz="1200" b="1" dirty="0">
                            <a:latin typeface="Titillium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918040785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" name="Tabella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13500581"/>
                  </p:ext>
                </p:extLst>
              </p:nvPr>
            </p:nvGraphicFramePr>
            <p:xfrm>
              <a:off x="1172669" y="2308019"/>
              <a:ext cx="9875007" cy="82296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4809651">
                      <a:extLst>
                        <a:ext uri="{9D8B030D-6E8A-4147-A177-3AD203B41FA5}">
                          <a16:colId xmlns:a16="http://schemas.microsoft.com/office/drawing/2014/main" val="3350930174"/>
                        </a:ext>
                      </a:extLst>
                    </a:gridCol>
                    <a:gridCol w="3231090">
                      <a:extLst>
                        <a:ext uri="{9D8B030D-6E8A-4147-A177-3AD203B41FA5}">
                          <a16:colId xmlns:a16="http://schemas.microsoft.com/office/drawing/2014/main" val="2615150549"/>
                        </a:ext>
                      </a:extLst>
                    </a:gridCol>
                    <a:gridCol w="1834266">
                      <a:extLst>
                        <a:ext uri="{9D8B030D-6E8A-4147-A177-3AD203B41FA5}">
                          <a16:colId xmlns:a16="http://schemas.microsoft.com/office/drawing/2014/main" val="3967955242"/>
                        </a:ext>
                      </a:extLst>
                    </a:gridCol>
                  </a:tblGrid>
                  <a:tr h="274320">
                    <a:tc>
                      <a:txBody>
                        <a:bodyPr/>
                        <a:lstStyle/>
                        <a:p>
                          <a:pPr marL="285750" indent="-285750">
                            <a:buFont typeface="Wingdings" panose="05000000000000000000" pitchFamily="2" charset="2"/>
                            <a:buChar char="Ø"/>
                          </a:pPr>
                          <a:r>
                            <a:rPr lang="it-IT" sz="1200" dirty="0">
                              <a:latin typeface="Titillium"/>
                            </a:rPr>
                            <a:t>Allestimento e arredamento ambienti di lavoro e di servizio </a:t>
                          </a:r>
                          <a:endParaRPr lang="it-IT" sz="1200" noProof="0" dirty="0">
                            <a:latin typeface="Titillium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149245" t="-2222" r="-57170" b="-220000"/>
                          </a:stretch>
                        </a:blipFill>
                      </a:tcPr>
                    </a:tc>
                    <a:tc rowSpan="3"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38870" t="-735" r="-664" b="-58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60152579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285750" indent="-285750">
                            <a:buFont typeface="Wingdings" panose="05000000000000000000" pitchFamily="2" charset="2"/>
                            <a:buChar char="Ø"/>
                          </a:pPr>
                          <a:r>
                            <a:rPr lang="it-IT" sz="1200" dirty="0">
                              <a:latin typeface="Titillium"/>
                            </a:rPr>
                            <a:t>Sistemi di sicurezza laser e gas per laboratori</a:t>
                          </a:r>
                          <a:endParaRPr lang="it-IT" sz="1200" noProof="0" dirty="0">
                            <a:latin typeface="Titillium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149245" t="-100000" r="-57170" b="-115217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r"/>
                          <a:endParaRPr lang="it-IT" sz="1200" noProof="0" dirty="0">
                            <a:latin typeface="Titillium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747120664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285750" indent="-285750">
                            <a:buFont typeface="Wingdings" panose="05000000000000000000" pitchFamily="2" charset="2"/>
                            <a:buChar char="Ø"/>
                          </a:pPr>
                          <a:r>
                            <a:rPr lang="it-IT" sz="1200" noProof="0" dirty="0" smtClean="0">
                              <a:latin typeface="Titillium"/>
                            </a:rPr>
                            <a:t>Alimentatore</a:t>
                          </a:r>
                          <a:r>
                            <a:rPr lang="it-IT" sz="1200" baseline="0" noProof="0" dirty="0" smtClean="0">
                              <a:latin typeface="Titillium"/>
                            </a:rPr>
                            <a:t> Laser CO2 55 W [</a:t>
                          </a:r>
                          <a:r>
                            <a:rPr lang="it-IT" sz="1200" baseline="0" noProof="0" dirty="0" err="1" smtClean="0">
                              <a:latin typeface="Titillium"/>
                            </a:rPr>
                            <a:t>Coherent</a:t>
                          </a:r>
                          <a:r>
                            <a:rPr lang="it-IT" sz="1200" baseline="0" noProof="0" dirty="0" smtClean="0">
                              <a:latin typeface="Titillium"/>
                            </a:rPr>
                            <a:t>]</a:t>
                          </a:r>
                          <a:endParaRPr lang="it-IT" sz="1200" noProof="0" dirty="0">
                            <a:latin typeface="Titillium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149245" t="-204444" r="-57170" b="-17778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it-IT" sz="1200" b="1" dirty="0">
                            <a:latin typeface="Titillium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91804078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2" name="Tabella 2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62175118"/>
                  </p:ext>
                </p:extLst>
              </p:nvPr>
            </p:nvGraphicFramePr>
            <p:xfrm>
              <a:off x="1172669" y="4456639"/>
              <a:ext cx="9866179" cy="128016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4795816">
                      <a:extLst>
                        <a:ext uri="{9D8B030D-6E8A-4147-A177-3AD203B41FA5}">
                          <a16:colId xmlns:a16="http://schemas.microsoft.com/office/drawing/2014/main" val="3350930174"/>
                        </a:ext>
                      </a:extLst>
                    </a:gridCol>
                    <a:gridCol w="3234509">
                      <a:extLst>
                        <a:ext uri="{9D8B030D-6E8A-4147-A177-3AD203B41FA5}">
                          <a16:colId xmlns:a16="http://schemas.microsoft.com/office/drawing/2014/main" val="2615150549"/>
                        </a:ext>
                      </a:extLst>
                    </a:gridCol>
                    <a:gridCol w="1835854">
                      <a:extLst>
                        <a:ext uri="{9D8B030D-6E8A-4147-A177-3AD203B41FA5}">
                          <a16:colId xmlns:a16="http://schemas.microsoft.com/office/drawing/2014/main" val="4172903684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marL="285750" indent="-285750">
                            <a:buFont typeface="Wingdings" panose="05000000000000000000" pitchFamily="2" charset="2"/>
                            <a:buChar char="Ø"/>
                          </a:pPr>
                          <a:r>
                            <a:rPr lang="it-IT" sz="1200" noProof="0" dirty="0">
                              <a:latin typeface="Titillium"/>
                            </a:rPr>
                            <a:t>CPAY</a:t>
                          </a:r>
                        </a:p>
                        <a:p>
                          <a:pPr marL="742950" lvl="1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it-IT" sz="1200" noProof="0" dirty="0" smtClean="0">
                              <a:latin typeface="Titillium"/>
                            </a:rPr>
                            <a:t>Refrigeratore </a:t>
                          </a:r>
                          <a:r>
                            <a:rPr lang="it-IT" sz="1200" noProof="0" dirty="0">
                              <a:latin typeface="Titillium"/>
                            </a:rPr>
                            <a:t>criogenico [</a:t>
                          </a:r>
                          <a:r>
                            <a:rPr lang="it-IT" sz="1200" noProof="0" dirty="0" err="1">
                              <a:latin typeface="Titillium"/>
                            </a:rPr>
                            <a:t>Leybold</a:t>
                          </a:r>
                          <a:r>
                            <a:rPr lang="it-IT" sz="1200" noProof="0" dirty="0">
                              <a:latin typeface="Titillium"/>
                            </a:rPr>
                            <a:t>]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endParaRPr lang="it-IT" sz="1200" noProof="0" dirty="0">
                            <a:latin typeface="Titillium"/>
                          </a:endParaRPr>
                        </a:p>
                        <a:p>
                          <a:pPr marL="0" marR="0" lvl="1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it-IT" sz="1200" smtClean="0">
                                  <a:latin typeface="Cambria Math" panose="02040503050406030204" pitchFamily="18" charset="0"/>
                                </a:rPr>
                                <m:t>~</m:t>
                              </m:r>
                            </m:oMath>
                          </a14:m>
                          <a:r>
                            <a:rPr lang="it-IT" sz="1200" dirty="0">
                              <a:latin typeface="Titillium"/>
                            </a:rPr>
                            <a:t> 60 k€ + iva</a:t>
                          </a:r>
                          <a:endParaRPr lang="it-IT" sz="1200" dirty="0">
                            <a:latin typeface="Titillium"/>
                            <a:ea typeface="+mn-lt"/>
                            <a:cs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rowSpan="4"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b="1" dirty="0" smtClean="0">
                              <a:latin typeface="Titillium"/>
                            </a:rPr>
                            <a:t>TOTALE </a:t>
                          </a:r>
                          <a14:m>
                            <m:oMath xmlns:m="http://schemas.openxmlformats.org/officeDocument/2006/math">
                              <m:r>
                                <a:rPr lang="it-IT" sz="1200" b="1">
                                  <a:latin typeface="Cambria Math" panose="02040503050406030204" pitchFamily="18" charset="0"/>
                                </a:rPr>
                                <m:t>~</m:t>
                              </m:r>
                            </m:oMath>
                          </a14:m>
                          <a:r>
                            <a:rPr lang="it-IT" sz="1200" b="1" dirty="0">
                              <a:latin typeface="Titillium"/>
                            </a:rPr>
                            <a:t> </a:t>
                          </a:r>
                          <a:r>
                            <a:rPr lang="it-IT" sz="1200" b="1" dirty="0" smtClean="0">
                              <a:latin typeface="Titillium"/>
                            </a:rPr>
                            <a:t>125 </a:t>
                          </a:r>
                          <a:r>
                            <a:rPr lang="it-IT" sz="1200" b="1" dirty="0">
                              <a:latin typeface="Titillium"/>
                            </a:rPr>
                            <a:t>k€ + </a:t>
                          </a:r>
                          <a:r>
                            <a:rPr lang="it-IT" sz="1200" b="1" dirty="0" smtClean="0">
                              <a:latin typeface="Titillium"/>
                            </a:rPr>
                            <a:t>iva</a:t>
                          </a:r>
                          <a:endParaRPr lang="it-IT" sz="1200" b="1" dirty="0">
                            <a:latin typeface="Titillium"/>
                          </a:endParaRPr>
                        </a:p>
                      </a:txBody>
                      <a:tcPr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016238410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285750" indent="-285750">
                            <a:buFont typeface="Wingdings" panose="05000000000000000000" pitchFamily="2" charset="2"/>
                            <a:buChar char="Ø"/>
                          </a:pPr>
                          <a:r>
                            <a:rPr lang="it-IT" sz="1200" dirty="0">
                              <a:latin typeface="Titillium"/>
                            </a:rPr>
                            <a:t>Sistemi da vuoto per criostati [Pfeiffer]</a:t>
                          </a:r>
                          <a:endParaRPr lang="it-IT" sz="1200" noProof="0" dirty="0">
                            <a:latin typeface="Titillium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 xmlns:m="http://schemas.openxmlformats.org/officeDocument/2006/math">
                              <m:r>
                                <a:rPr lang="it-IT" sz="1200" smtClean="0">
                                  <a:latin typeface="Cambria Math" panose="02040503050406030204" pitchFamily="18" charset="0"/>
                                </a:rPr>
                                <m:t>~</m:t>
                              </m:r>
                            </m:oMath>
                          </a14:m>
                          <a:r>
                            <a:rPr lang="it-IT" sz="1200" dirty="0">
                              <a:latin typeface="Titillium"/>
                            </a:rPr>
                            <a:t> 45 k€ + iva</a:t>
                          </a:r>
                          <a:endParaRPr lang="it-IT" sz="1200" noProof="0" dirty="0">
                            <a:latin typeface="Titillium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vMerge="1">
                      <a:txBody>
                        <a:bodyPr/>
                        <a:lstStyle/>
                        <a:p>
                          <a:pPr algn="r"/>
                          <a:endParaRPr lang="it-IT" sz="1200" noProof="0" dirty="0">
                            <a:latin typeface="Titillium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815269213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285750" indent="-285750">
                            <a:buFont typeface="Wingdings" panose="05000000000000000000" pitchFamily="2" charset="2"/>
                            <a:buChar char="Ø"/>
                          </a:pPr>
                          <a:r>
                            <a:rPr lang="it-IT" sz="1200" dirty="0">
                              <a:latin typeface="Titillium"/>
                            </a:rPr>
                            <a:t>Laser a CO2 10 W [Novanta]</a:t>
                          </a:r>
                          <a:endParaRPr lang="it-IT" sz="1200" noProof="0" dirty="0">
                            <a:latin typeface="Titillium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it-IT" sz="1200" smtClean="0">
                                  <a:latin typeface="Cambria Math" panose="02040503050406030204" pitchFamily="18" charset="0"/>
                                </a:rPr>
                                <m:t>~</m:t>
                              </m:r>
                            </m:oMath>
                          </a14:m>
                          <a:r>
                            <a:rPr lang="it-IT" sz="1200" dirty="0">
                              <a:latin typeface="Titillium"/>
                            </a:rPr>
                            <a:t> 10 k€ + iva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vMerge="1"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it-IT" sz="1200" dirty="0">
                            <a:latin typeface="Titillium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3614548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285750" indent="-285750">
                            <a:buFont typeface="Wingdings" panose="05000000000000000000" pitchFamily="2" charset="2"/>
                            <a:buChar char="Ø"/>
                          </a:pPr>
                          <a:r>
                            <a:rPr lang="it-IT" sz="1200" noProof="0" dirty="0" smtClean="0">
                              <a:latin typeface="Titillium"/>
                            </a:rPr>
                            <a:t>Manutenzione laboratori e camere</a:t>
                          </a:r>
                          <a:r>
                            <a:rPr lang="it-IT" sz="1200" baseline="0" noProof="0" dirty="0" smtClean="0">
                              <a:latin typeface="Titillium"/>
                            </a:rPr>
                            <a:t> pulite</a:t>
                          </a:r>
                          <a:endParaRPr lang="it-IT" sz="1200" noProof="0" dirty="0">
                            <a:latin typeface="Titillium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it-IT" sz="1200" smtClean="0">
                                  <a:latin typeface="Cambria Math" panose="02040503050406030204" pitchFamily="18" charset="0"/>
                                </a:rPr>
                                <m:t>~</m:t>
                              </m:r>
                            </m:oMath>
                          </a14:m>
                          <a:r>
                            <a:rPr lang="it-IT" sz="1200" dirty="0">
                              <a:latin typeface="Titillium"/>
                            </a:rPr>
                            <a:t> </a:t>
                          </a:r>
                          <a:r>
                            <a:rPr lang="it-IT" sz="1200" dirty="0" smtClean="0">
                              <a:latin typeface="Titillium"/>
                            </a:rPr>
                            <a:t>10 </a:t>
                          </a:r>
                          <a:r>
                            <a:rPr lang="it-IT" sz="1200" dirty="0">
                              <a:latin typeface="Titillium"/>
                            </a:rPr>
                            <a:t>k€ + </a:t>
                          </a:r>
                          <a:r>
                            <a:rPr lang="it-IT" sz="1200" dirty="0" smtClean="0">
                              <a:latin typeface="Titillium"/>
                            </a:rPr>
                            <a:t>iva (</a:t>
                          </a:r>
                          <a:r>
                            <a:rPr lang="it-IT" sz="1200" noProof="0" dirty="0" smtClean="0">
                              <a:latin typeface="Titillium"/>
                            </a:rPr>
                            <a:t>all’anno, a partire dal 2025</a:t>
                          </a:r>
                          <a:r>
                            <a:rPr lang="it-IT" sz="1200" dirty="0" smtClean="0">
                              <a:latin typeface="Titillium"/>
                            </a:rPr>
                            <a:t>)</a:t>
                          </a:r>
                          <a:endParaRPr lang="it-IT" sz="1200" dirty="0">
                            <a:latin typeface="Titillium"/>
                            <a:ea typeface="+mn-lt"/>
                            <a:cs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vMerge="1"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it-IT" sz="1200" b="1" dirty="0">
                            <a:latin typeface="Titillium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578446028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2" name="Tabella 2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62175118"/>
                  </p:ext>
                </p:extLst>
              </p:nvPr>
            </p:nvGraphicFramePr>
            <p:xfrm>
              <a:off x="1172669" y="4456639"/>
              <a:ext cx="9866179" cy="128016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4795816">
                      <a:extLst>
                        <a:ext uri="{9D8B030D-6E8A-4147-A177-3AD203B41FA5}">
                          <a16:colId xmlns:a16="http://schemas.microsoft.com/office/drawing/2014/main" val="3350930174"/>
                        </a:ext>
                      </a:extLst>
                    </a:gridCol>
                    <a:gridCol w="3234509">
                      <a:extLst>
                        <a:ext uri="{9D8B030D-6E8A-4147-A177-3AD203B41FA5}">
                          <a16:colId xmlns:a16="http://schemas.microsoft.com/office/drawing/2014/main" val="2615150549"/>
                        </a:ext>
                      </a:extLst>
                    </a:gridCol>
                    <a:gridCol w="1835854">
                      <a:extLst>
                        <a:ext uri="{9D8B030D-6E8A-4147-A177-3AD203B41FA5}">
                          <a16:colId xmlns:a16="http://schemas.microsoft.com/office/drawing/2014/main" val="4172903684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pPr marL="285750" indent="-285750">
                            <a:buFont typeface="Wingdings" panose="05000000000000000000" pitchFamily="2" charset="2"/>
                            <a:buChar char="Ø"/>
                          </a:pPr>
                          <a:r>
                            <a:rPr lang="it-IT" sz="1200" noProof="0" dirty="0">
                              <a:latin typeface="Titillium"/>
                            </a:rPr>
                            <a:t>CPAY</a:t>
                          </a:r>
                        </a:p>
                        <a:p>
                          <a:pPr marL="742950" lvl="1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it-IT" sz="1200" noProof="0" dirty="0" smtClean="0">
                              <a:latin typeface="Titillium"/>
                            </a:rPr>
                            <a:t>Refrigeratore </a:t>
                          </a:r>
                          <a:r>
                            <a:rPr lang="it-IT" sz="1200" noProof="0" dirty="0">
                              <a:latin typeface="Titillium"/>
                            </a:rPr>
                            <a:t>criogenico [</a:t>
                          </a:r>
                          <a:r>
                            <a:rPr lang="it-IT" sz="1200" noProof="0" dirty="0" err="1">
                              <a:latin typeface="Titillium"/>
                            </a:rPr>
                            <a:t>Leybold</a:t>
                          </a:r>
                          <a:r>
                            <a:rPr lang="it-IT" sz="1200" noProof="0" dirty="0">
                              <a:latin typeface="Titillium"/>
                            </a:rPr>
                            <a:t>]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148399" t="-1333" r="-57062" b="-190667"/>
                          </a:stretch>
                        </a:blipFill>
                      </a:tcPr>
                    </a:tc>
                    <a:tc rowSpan="4"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438206" t="-474" r="-664" b="-33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16238410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285750" indent="-285750">
                            <a:buFont typeface="Wingdings" panose="05000000000000000000" pitchFamily="2" charset="2"/>
                            <a:buChar char="Ø"/>
                          </a:pPr>
                          <a:r>
                            <a:rPr lang="it-IT" sz="1200" dirty="0">
                              <a:latin typeface="Titillium"/>
                            </a:rPr>
                            <a:t>Sistemi da vuoto per criostati [Pfeiffer]</a:t>
                          </a:r>
                          <a:endParaRPr lang="it-IT" sz="1200" noProof="0" dirty="0">
                            <a:latin typeface="Titillium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148399" t="-165217" r="-57062" b="-210870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r"/>
                          <a:endParaRPr lang="it-IT" sz="1200" noProof="0" dirty="0">
                            <a:latin typeface="Titillium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815269213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285750" indent="-285750">
                            <a:buFont typeface="Wingdings" panose="05000000000000000000" pitchFamily="2" charset="2"/>
                            <a:buChar char="Ø"/>
                          </a:pPr>
                          <a:r>
                            <a:rPr lang="it-IT" sz="1200" dirty="0">
                              <a:latin typeface="Titillium"/>
                            </a:rPr>
                            <a:t>Laser a CO2 10 W [Novanta]</a:t>
                          </a:r>
                          <a:endParaRPr lang="it-IT" sz="1200" noProof="0" dirty="0">
                            <a:latin typeface="Titillium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148399" t="-271111" r="-57062" b="-115556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it-IT" sz="1200" dirty="0">
                            <a:latin typeface="Titillium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36145486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285750" indent="-285750">
                            <a:buFont typeface="Wingdings" panose="05000000000000000000" pitchFamily="2" charset="2"/>
                            <a:buChar char="Ø"/>
                          </a:pPr>
                          <a:r>
                            <a:rPr lang="it-IT" sz="1200" noProof="0" dirty="0" smtClean="0">
                              <a:latin typeface="Titillium"/>
                            </a:rPr>
                            <a:t>Manutenzione laboratori e camere</a:t>
                          </a:r>
                          <a:r>
                            <a:rPr lang="it-IT" sz="1200" baseline="0" noProof="0" dirty="0" smtClean="0">
                              <a:latin typeface="Titillium"/>
                            </a:rPr>
                            <a:t> pulite</a:t>
                          </a:r>
                          <a:endParaRPr lang="it-IT" sz="1200" noProof="0" dirty="0">
                            <a:latin typeface="Titillium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148399" t="-371111" r="-57062" b="-15556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it-IT" sz="1200" b="1" dirty="0">
                            <a:latin typeface="Titillium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57844602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3" name="Tabella 2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09897540"/>
                  </p:ext>
                </p:extLst>
              </p:nvPr>
            </p:nvGraphicFramePr>
            <p:xfrm>
              <a:off x="1172667" y="3199449"/>
              <a:ext cx="9866179" cy="118872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4800507">
                      <a:extLst>
                        <a:ext uri="{9D8B030D-6E8A-4147-A177-3AD203B41FA5}">
                          <a16:colId xmlns:a16="http://schemas.microsoft.com/office/drawing/2014/main" val="3350930174"/>
                        </a:ext>
                      </a:extLst>
                    </a:gridCol>
                    <a:gridCol w="3232970">
                      <a:extLst>
                        <a:ext uri="{9D8B030D-6E8A-4147-A177-3AD203B41FA5}">
                          <a16:colId xmlns:a16="http://schemas.microsoft.com/office/drawing/2014/main" val="2615150549"/>
                        </a:ext>
                      </a:extLst>
                    </a:gridCol>
                    <a:gridCol w="1832702">
                      <a:extLst>
                        <a:ext uri="{9D8B030D-6E8A-4147-A177-3AD203B41FA5}">
                          <a16:colId xmlns:a16="http://schemas.microsoft.com/office/drawing/2014/main" val="4193957483"/>
                        </a:ext>
                      </a:extLst>
                    </a:gridCol>
                  </a:tblGrid>
                  <a:tr h="198835">
                    <a:tc>
                      <a:txBody>
                        <a:bodyPr/>
                        <a:lstStyle/>
                        <a:p>
                          <a:pPr marL="285750" indent="-285750">
                            <a:buFont typeface="Wingdings" panose="05000000000000000000" pitchFamily="2" charset="2"/>
                            <a:buChar char="Ø"/>
                          </a:pPr>
                          <a:r>
                            <a:rPr lang="it-IT" sz="1200" noProof="0" dirty="0">
                              <a:latin typeface="Titillium"/>
                            </a:rPr>
                            <a:t>CPAY</a:t>
                          </a:r>
                        </a:p>
                        <a:p>
                          <a:pPr marL="742950" lvl="1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it-IT" sz="1200" noProof="0" dirty="0">
                              <a:latin typeface="Titillium"/>
                            </a:rPr>
                            <a:t>Criostato [</a:t>
                          </a:r>
                          <a:r>
                            <a:rPr lang="it-IT" sz="1200" noProof="0" dirty="0" err="1">
                              <a:latin typeface="Titillium"/>
                            </a:rPr>
                            <a:t>IonVac</a:t>
                          </a:r>
                          <a:r>
                            <a:rPr lang="it-IT" sz="1200" noProof="0" dirty="0" smtClean="0">
                              <a:latin typeface="Titillium"/>
                            </a:rPr>
                            <a:t>]</a:t>
                          </a:r>
                          <a:endParaRPr lang="it-IT" sz="1200" noProof="0" dirty="0">
                            <a:latin typeface="Titillium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endParaRPr lang="it-IT" sz="1200" noProof="0" dirty="0">
                            <a:latin typeface="Titillium"/>
                          </a:endParaRPr>
                        </a:p>
                        <a:p>
                          <a:pPr algn="r"/>
                          <a14:m>
                            <m:oMath xmlns:m="http://schemas.openxmlformats.org/officeDocument/2006/math">
                              <m:r>
                                <a:rPr lang="it-IT" sz="1200" noProof="0" smtClean="0">
                                  <a:latin typeface="Cambria Math" panose="02040503050406030204" pitchFamily="18" charset="0"/>
                                </a:rPr>
                                <m:t>~</m:t>
                              </m:r>
                            </m:oMath>
                          </a14:m>
                          <a:r>
                            <a:rPr lang="it-IT" sz="1200" noProof="0" dirty="0">
                              <a:latin typeface="Titillium"/>
                            </a:rPr>
                            <a:t> 95 k€ + </a:t>
                          </a:r>
                          <a:r>
                            <a:rPr lang="it-IT" sz="1200" noProof="0" dirty="0" smtClean="0">
                              <a:latin typeface="Titillium"/>
                            </a:rPr>
                            <a:t>iva</a:t>
                          </a:r>
                          <a:endParaRPr lang="it-IT" sz="1200" noProof="0" dirty="0">
                            <a:latin typeface="Titillium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rowSpan="3"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b="1" dirty="0" smtClean="0">
                              <a:latin typeface="Titillium"/>
                            </a:rPr>
                            <a:t>TOTALE </a:t>
                          </a:r>
                          <a14:m>
                            <m:oMath xmlns:m="http://schemas.openxmlformats.org/officeDocument/2006/math">
                              <m:r>
                                <a:rPr lang="it-IT" sz="1200" b="1">
                                  <a:latin typeface="Cambria Math" panose="02040503050406030204" pitchFamily="18" charset="0"/>
                                </a:rPr>
                                <m:t>~</m:t>
                              </m:r>
                            </m:oMath>
                          </a14:m>
                          <a:r>
                            <a:rPr lang="it-IT" sz="1200" b="1" dirty="0">
                              <a:latin typeface="Titillium"/>
                            </a:rPr>
                            <a:t> </a:t>
                          </a:r>
                          <a:r>
                            <a:rPr lang="it-IT" sz="1200" b="1" dirty="0" smtClean="0">
                              <a:latin typeface="Titillium"/>
                            </a:rPr>
                            <a:t>145 </a:t>
                          </a:r>
                          <a:r>
                            <a:rPr lang="it-IT" sz="1200" b="1" dirty="0">
                              <a:latin typeface="Titillium"/>
                            </a:rPr>
                            <a:t>k€ + </a:t>
                          </a:r>
                          <a:r>
                            <a:rPr lang="it-IT" sz="1200" b="1" dirty="0" smtClean="0">
                              <a:latin typeface="Titillium"/>
                            </a:rPr>
                            <a:t>iva</a:t>
                          </a:r>
                          <a:endParaRPr lang="it-IT" sz="1200" b="1" dirty="0">
                            <a:latin typeface="Titillium"/>
                          </a:endParaRPr>
                        </a:p>
                      </a:txBody>
                      <a:tcPr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016238410"/>
                      </a:ext>
                    </a:extLst>
                  </a:tr>
                  <a:tr h="198835">
                    <a:tc>
                      <a:txBody>
                        <a:bodyPr/>
                        <a:lstStyle/>
                        <a:p>
                          <a:pPr marL="285750" indent="-285750" algn="just">
                            <a:buFont typeface="Wingdings" panose="05000000000000000000" pitchFamily="2" charset="2"/>
                            <a:buChar char="Ø"/>
                          </a:pPr>
                          <a:r>
                            <a:rPr lang="it-IT" sz="1200" dirty="0" err="1">
                              <a:latin typeface="Titillium"/>
                            </a:rPr>
                            <a:t>CryoGeNS</a:t>
                          </a:r>
                          <a:endParaRPr lang="it-IT" sz="1200" dirty="0">
                            <a:latin typeface="Titillium"/>
                          </a:endParaRPr>
                        </a:p>
                        <a:p>
                          <a:pPr marL="742950" lvl="1" indent="-285750" algn="just">
                            <a:buFont typeface="Arial" panose="020B0604020202020204" pitchFamily="34" charset="0"/>
                            <a:buChar char="•"/>
                          </a:pPr>
                          <a:r>
                            <a:rPr lang="it-IT" sz="1200" dirty="0">
                              <a:latin typeface="Titillium"/>
                            </a:rPr>
                            <a:t>Motorini criogenici – 2° parte [JPE]</a:t>
                          </a:r>
                          <a:endParaRPr lang="it-IT" sz="1200" noProof="0" dirty="0">
                            <a:latin typeface="Titillium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endParaRPr lang="it-IT" sz="1200" dirty="0">
                            <a:latin typeface="Titillium"/>
                          </a:endParaRPr>
                        </a:p>
                        <a:p>
                          <a:pPr algn="r"/>
                          <a14:m>
                            <m:oMath xmlns:m="http://schemas.openxmlformats.org/officeDocument/2006/math">
                              <m:r>
                                <a:rPr lang="it-IT" sz="1200" smtClean="0">
                                  <a:latin typeface="Cambria Math" panose="02040503050406030204" pitchFamily="18" charset="0"/>
                                </a:rPr>
                                <m:t>~</m:t>
                              </m:r>
                            </m:oMath>
                          </a14:m>
                          <a:r>
                            <a:rPr lang="it-IT" sz="1200" dirty="0">
                              <a:latin typeface="Titillium"/>
                            </a:rPr>
                            <a:t> 20 k€ + iva</a:t>
                          </a:r>
                          <a:endParaRPr lang="it-IT" sz="1200" noProof="0" dirty="0">
                            <a:latin typeface="Titillium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vMerge="1">
                      <a:txBody>
                        <a:bodyPr/>
                        <a:lstStyle/>
                        <a:p>
                          <a:pPr algn="r"/>
                          <a:endParaRPr lang="it-IT" sz="1200" noProof="0" dirty="0">
                            <a:latin typeface="Titillium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39664442"/>
                      </a:ext>
                    </a:extLst>
                  </a:tr>
                  <a:tr h="119301">
                    <a:tc>
                      <a:txBody>
                        <a:bodyPr/>
                        <a:lstStyle/>
                        <a:p>
                          <a:pPr marL="285750" indent="-285750">
                            <a:buFont typeface="Wingdings" panose="05000000000000000000" pitchFamily="2" charset="2"/>
                            <a:buChar char="Ø"/>
                          </a:pPr>
                          <a:r>
                            <a:rPr lang="it-IT" sz="1200" dirty="0">
                              <a:latin typeface="Titillium"/>
                            </a:rPr>
                            <a:t>Opto-meccanica cavità MS </a:t>
                          </a:r>
                          <a:endParaRPr lang="it-IT" sz="1200" noProof="0" dirty="0">
                            <a:latin typeface="Titillium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it-IT" sz="1200" smtClean="0">
                                  <a:latin typeface="Cambria Math" panose="02040503050406030204" pitchFamily="18" charset="0"/>
                                </a:rPr>
                                <m:t>~</m:t>
                              </m:r>
                            </m:oMath>
                          </a14:m>
                          <a:r>
                            <a:rPr lang="it-IT" sz="1200" dirty="0">
                              <a:latin typeface="Titillium"/>
                            </a:rPr>
                            <a:t> 30 k€ + iva</a:t>
                          </a:r>
                          <a:endParaRPr lang="it-IT" sz="1200" dirty="0">
                            <a:latin typeface="Titillium"/>
                            <a:ea typeface="+mn-lt"/>
                            <a:cs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vMerge="1"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it-IT" sz="1200" b="1" dirty="0">
                            <a:latin typeface="Titillium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53510452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3" name="Tabella 2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09897540"/>
                  </p:ext>
                </p:extLst>
              </p:nvPr>
            </p:nvGraphicFramePr>
            <p:xfrm>
              <a:off x="1172667" y="3199449"/>
              <a:ext cx="9866179" cy="118872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4800507">
                      <a:extLst>
                        <a:ext uri="{9D8B030D-6E8A-4147-A177-3AD203B41FA5}">
                          <a16:colId xmlns:a16="http://schemas.microsoft.com/office/drawing/2014/main" val="3350930174"/>
                        </a:ext>
                      </a:extLst>
                    </a:gridCol>
                    <a:gridCol w="3232970">
                      <a:extLst>
                        <a:ext uri="{9D8B030D-6E8A-4147-A177-3AD203B41FA5}">
                          <a16:colId xmlns:a16="http://schemas.microsoft.com/office/drawing/2014/main" val="2615150549"/>
                        </a:ext>
                      </a:extLst>
                    </a:gridCol>
                    <a:gridCol w="1832702">
                      <a:extLst>
                        <a:ext uri="{9D8B030D-6E8A-4147-A177-3AD203B41FA5}">
                          <a16:colId xmlns:a16="http://schemas.microsoft.com/office/drawing/2014/main" val="4193957483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pPr marL="285750" indent="-285750">
                            <a:buFont typeface="Wingdings" panose="05000000000000000000" pitchFamily="2" charset="2"/>
                            <a:buChar char="Ø"/>
                          </a:pPr>
                          <a:r>
                            <a:rPr lang="it-IT" sz="1200" noProof="0" dirty="0">
                              <a:latin typeface="Titillium"/>
                            </a:rPr>
                            <a:t>CPAY</a:t>
                          </a:r>
                        </a:p>
                        <a:p>
                          <a:pPr marL="742950" lvl="1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it-IT" sz="1200" noProof="0" dirty="0">
                              <a:latin typeface="Titillium"/>
                            </a:rPr>
                            <a:t>Criostato [</a:t>
                          </a:r>
                          <a:r>
                            <a:rPr lang="it-IT" sz="1200" noProof="0" dirty="0" err="1">
                              <a:latin typeface="Titillium"/>
                            </a:rPr>
                            <a:t>IonVac</a:t>
                          </a:r>
                          <a:r>
                            <a:rPr lang="it-IT" sz="1200" noProof="0" dirty="0" smtClean="0">
                              <a:latin typeface="Titillium"/>
                            </a:rPr>
                            <a:t>]</a:t>
                          </a:r>
                          <a:endParaRPr lang="it-IT" sz="1200" noProof="0" dirty="0">
                            <a:latin typeface="Titillium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148868" t="-1333" r="-57170" b="-172000"/>
                          </a:stretch>
                        </a:blipFill>
                      </a:tcPr>
                    </a:tc>
                    <a:tc rowSpan="3"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438206" t="-510" r="-664" b="-40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16238410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marL="285750" indent="-285750" algn="just">
                            <a:buFont typeface="Wingdings" panose="05000000000000000000" pitchFamily="2" charset="2"/>
                            <a:buChar char="Ø"/>
                          </a:pPr>
                          <a:r>
                            <a:rPr lang="it-IT" sz="1200" dirty="0" err="1">
                              <a:latin typeface="Titillium"/>
                            </a:rPr>
                            <a:t>CryoGeNS</a:t>
                          </a:r>
                          <a:endParaRPr lang="it-IT" sz="1200" dirty="0">
                            <a:latin typeface="Titillium"/>
                          </a:endParaRPr>
                        </a:p>
                        <a:p>
                          <a:pPr marL="742950" lvl="1" indent="-285750" algn="just">
                            <a:buFont typeface="Arial" panose="020B0604020202020204" pitchFamily="34" charset="0"/>
                            <a:buChar char="•"/>
                          </a:pPr>
                          <a:r>
                            <a:rPr lang="it-IT" sz="1200" dirty="0">
                              <a:latin typeface="Titillium"/>
                            </a:rPr>
                            <a:t>Motorini criogenici – 2° parte [JPE]</a:t>
                          </a:r>
                          <a:endParaRPr lang="it-IT" sz="1200" noProof="0" dirty="0">
                            <a:latin typeface="Titillium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148868" t="-100000" r="-57170" b="-69737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r"/>
                          <a:endParaRPr lang="it-IT" sz="1200" noProof="0" dirty="0">
                            <a:latin typeface="Titillium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39664442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285750" indent="-285750">
                            <a:buFont typeface="Wingdings" panose="05000000000000000000" pitchFamily="2" charset="2"/>
                            <a:buChar char="Ø"/>
                          </a:pPr>
                          <a:r>
                            <a:rPr lang="it-IT" sz="1200" dirty="0">
                              <a:latin typeface="Titillium"/>
                            </a:rPr>
                            <a:t>Opto-meccanica cavità MS </a:t>
                          </a:r>
                          <a:endParaRPr lang="it-IT" sz="1200" noProof="0" dirty="0">
                            <a:latin typeface="Titillium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148868" t="-337778" r="-57170" b="-17778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it-IT" sz="1200" b="1" dirty="0">
                            <a:latin typeface="Titillium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53510452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Freccia a destra 2"/>
          <p:cNvSpPr/>
          <p:nvPr/>
        </p:nvSpPr>
        <p:spPr>
          <a:xfrm rot="5400000">
            <a:off x="-1264107" y="3996188"/>
            <a:ext cx="4089779" cy="71454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ttangolo 8"/>
          <p:cNvSpPr/>
          <p:nvPr/>
        </p:nvSpPr>
        <p:spPr>
          <a:xfrm rot="16200000">
            <a:off x="464879" y="2550221"/>
            <a:ext cx="6270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>
                <a:latin typeface="Titillium"/>
              </a:rPr>
              <a:t>2024</a:t>
            </a:r>
            <a:endParaRPr lang="it-IT" sz="1600" dirty="0">
              <a:latin typeface="Titillium"/>
            </a:endParaRPr>
          </a:p>
        </p:txBody>
      </p:sp>
      <p:sp>
        <p:nvSpPr>
          <p:cNvPr id="25" name="Rettangolo 24"/>
          <p:cNvSpPr/>
          <p:nvPr/>
        </p:nvSpPr>
        <p:spPr>
          <a:xfrm rot="16200000">
            <a:off x="205945" y="3624532"/>
            <a:ext cx="11496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Titillium"/>
              </a:rPr>
              <a:t>2024/2025</a:t>
            </a:r>
            <a:endParaRPr lang="it-IT" sz="1600" dirty="0">
              <a:latin typeface="Titillium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1" name="Tabella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64283017"/>
                  </p:ext>
                </p:extLst>
              </p:nvPr>
            </p:nvGraphicFramePr>
            <p:xfrm>
              <a:off x="1172667" y="5805269"/>
              <a:ext cx="9866180" cy="4572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4775848">
                      <a:extLst>
                        <a:ext uri="{9D8B030D-6E8A-4147-A177-3AD203B41FA5}">
                          <a16:colId xmlns:a16="http://schemas.microsoft.com/office/drawing/2014/main" val="2609877804"/>
                        </a:ext>
                      </a:extLst>
                    </a:gridCol>
                    <a:gridCol w="3254479">
                      <a:extLst>
                        <a:ext uri="{9D8B030D-6E8A-4147-A177-3AD203B41FA5}">
                          <a16:colId xmlns:a16="http://schemas.microsoft.com/office/drawing/2014/main" val="1230748168"/>
                        </a:ext>
                      </a:extLst>
                    </a:gridCol>
                    <a:gridCol w="1835853">
                      <a:extLst>
                        <a:ext uri="{9D8B030D-6E8A-4147-A177-3AD203B41FA5}">
                          <a16:colId xmlns:a16="http://schemas.microsoft.com/office/drawing/2014/main" val="1600542520"/>
                        </a:ext>
                      </a:extLst>
                    </a:gridCol>
                  </a:tblGrid>
                  <a:tr h="136967">
                    <a:tc>
                      <a:txBody>
                        <a:bodyPr/>
                        <a:lstStyle/>
                        <a:p>
                          <a:pPr marL="285750" indent="-285750">
                            <a:buFont typeface="Wingdings" panose="05000000000000000000" pitchFamily="2" charset="2"/>
                            <a:buChar char="Ø"/>
                          </a:pPr>
                          <a:r>
                            <a:rPr lang="it-IT" sz="1200" noProof="0" dirty="0" smtClean="0">
                              <a:latin typeface="Titillium"/>
                            </a:rPr>
                            <a:t>Consumo laboratori (WSC + CRD</a:t>
                          </a:r>
                          <a:r>
                            <a:rPr lang="it-IT" sz="1200" noProof="0" dirty="0" smtClean="0">
                              <a:latin typeface="Titillium"/>
                            </a:rPr>
                            <a:t>)</a:t>
                          </a:r>
                        </a:p>
                        <a:p>
                          <a:pPr marL="285750" marR="0" indent="-2857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ingdings" panose="05000000000000000000" pitchFamily="2" charset="2"/>
                            <a:buChar char="Ø"/>
                            <a:tabLst/>
                            <a:defRPr/>
                          </a:pPr>
                          <a:r>
                            <a:rPr lang="it-IT" sz="1200" noProof="0" dirty="0" smtClean="0">
                              <a:latin typeface="Titillium"/>
                            </a:rPr>
                            <a:t>Manutenzione laboratori e camere</a:t>
                          </a:r>
                          <a:r>
                            <a:rPr lang="it-IT" sz="1200" baseline="0" noProof="0" dirty="0" smtClean="0">
                              <a:latin typeface="Titillium"/>
                            </a:rPr>
                            <a:t> pulite</a:t>
                          </a:r>
                          <a:endParaRPr lang="it-IT" sz="1200" noProof="0" dirty="0" smtClean="0">
                            <a:latin typeface="Titillium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it-IT" sz="1200" smtClean="0">
                                  <a:latin typeface="Cambria Math" panose="02040503050406030204" pitchFamily="18" charset="0"/>
                                </a:rPr>
                                <m:t>~</m:t>
                              </m:r>
                            </m:oMath>
                          </a14:m>
                          <a:r>
                            <a:rPr lang="it-IT" sz="1200" dirty="0">
                              <a:latin typeface="Titillium"/>
                            </a:rPr>
                            <a:t> </a:t>
                          </a:r>
                          <a:r>
                            <a:rPr lang="it-IT" sz="1200" dirty="0" smtClean="0">
                              <a:latin typeface="Titillium"/>
                            </a:rPr>
                            <a:t>10 + 10 </a:t>
                          </a:r>
                          <a:r>
                            <a:rPr lang="it-IT" sz="1200" dirty="0">
                              <a:latin typeface="Titillium"/>
                            </a:rPr>
                            <a:t>k€ + </a:t>
                          </a:r>
                          <a:r>
                            <a:rPr lang="it-IT" sz="1200" dirty="0" smtClean="0">
                              <a:latin typeface="Titillium"/>
                            </a:rPr>
                            <a:t>iva</a:t>
                          </a:r>
                        </a:p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it-IT" sz="1200" smtClean="0">
                                  <a:latin typeface="Cambria Math" panose="02040503050406030204" pitchFamily="18" charset="0"/>
                                </a:rPr>
                                <m:t>~</m:t>
                              </m:r>
                            </m:oMath>
                          </a14:m>
                          <a:r>
                            <a:rPr lang="it-IT" sz="1200" dirty="0">
                              <a:latin typeface="Titillium"/>
                            </a:rPr>
                            <a:t> </a:t>
                          </a:r>
                          <a:r>
                            <a:rPr lang="it-IT" sz="1200" dirty="0" smtClean="0">
                              <a:latin typeface="Titillium"/>
                            </a:rPr>
                            <a:t>10 </a:t>
                          </a:r>
                          <a:r>
                            <a:rPr lang="it-IT" sz="1200" dirty="0">
                              <a:latin typeface="Titillium"/>
                            </a:rPr>
                            <a:t>k€ + </a:t>
                          </a:r>
                          <a:r>
                            <a:rPr lang="it-IT" sz="1200" dirty="0" smtClean="0">
                              <a:latin typeface="Titillium"/>
                            </a:rPr>
                            <a:t>iva </a:t>
                          </a:r>
                          <a:endParaRPr lang="it-IT" sz="1200" dirty="0">
                            <a:latin typeface="Titillium"/>
                            <a:ea typeface="+mn-lt"/>
                            <a:cs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b="1" dirty="0" smtClean="0">
                              <a:latin typeface="Titillium"/>
                            </a:rPr>
                            <a:t>TOTALE </a:t>
                          </a:r>
                          <a14:m>
                            <m:oMath xmlns:m="http://schemas.openxmlformats.org/officeDocument/2006/math">
                              <m:r>
                                <a:rPr lang="it-IT" sz="1200" b="1">
                                  <a:latin typeface="Cambria Math" panose="02040503050406030204" pitchFamily="18" charset="0"/>
                                </a:rPr>
                                <m:t>~</m:t>
                              </m:r>
                            </m:oMath>
                          </a14:m>
                          <a:r>
                            <a:rPr lang="it-IT" sz="1200" b="1" dirty="0">
                              <a:latin typeface="Titillium"/>
                            </a:rPr>
                            <a:t> </a:t>
                          </a:r>
                          <a:r>
                            <a:rPr lang="it-IT" sz="1200" b="1" dirty="0" smtClean="0">
                              <a:latin typeface="Titillium"/>
                            </a:rPr>
                            <a:t>30 </a:t>
                          </a:r>
                          <a:r>
                            <a:rPr lang="it-IT" sz="1200" b="1" dirty="0">
                              <a:latin typeface="Titillium"/>
                            </a:rPr>
                            <a:t>k€ + </a:t>
                          </a:r>
                          <a:r>
                            <a:rPr lang="it-IT" sz="1200" b="1" dirty="0" smtClean="0">
                              <a:latin typeface="Titillium"/>
                            </a:rPr>
                            <a:t>iva</a:t>
                          </a:r>
                          <a:endParaRPr lang="it-IT" sz="1200" b="1" dirty="0">
                            <a:latin typeface="Titillium"/>
                          </a:endParaRPr>
                        </a:p>
                      </a:txBody>
                      <a:tcPr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108230885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1" name="Tabella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64283017"/>
                  </p:ext>
                </p:extLst>
              </p:nvPr>
            </p:nvGraphicFramePr>
            <p:xfrm>
              <a:off x="1172667" y="5805269"/>
              <a:ext cx="9866180" cy="4572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4775848">
                      <a:extLst>
                        <a:ext uri="{9D8B030D-6E8A-4147-A177-3AD203B41FA5}">
                          <a16:colId xmlns:a16="http://schemas.microsoft.com/office/drawing/2014/main" val="2609877804"/>
                        </a:ext>
                      </a:extLst>
                    </a:gridCol>
                    <a:gridCol w="3254479">
                      <a:extLst>
                        <a:ext uri="{9D8B030D-6E8A-4147-A177-3AD203B41FA5}">
                          <a16:colId xmlns:a16="http://schemas.microsoft.com/office/drawing/2014/main" val="1230748168"/>
                        </a:ext>
                      </a:extLst>
                    </a:gridCol>
                    <a:gridCol w="1835853">
                      <a:extLst>
                        <a:ext uri="{9D8B030D-6E8A-4147-A177-3AD203B41FA5}">
                          <a16:colId xmlns:a16="http://schemas.microsoft.com/office/drawing/2014/main" val="1600542520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pPr marL="285750" indent="-285750">
                            <a:buFont typeface="Wingdings" panose="05000000000000000000" pitchFamily="2" charset="2"/>
                            <a:buChar char="Ø"/>
                          </a:pPr>
                          <a:r>
                            <a:rPr lang="it-IT" sz="1200" noProof="0" dirty="0" smtClean="0">
                              <a:latin typeface="Titillium"/>
                            </a:rPr>
                            <a:t>Consumo laboratori (WSC + CRD</a:t>
                          </a:r>
                          <a:r>
                            <a:rPr lang="it-IT" sz="1200" noProof="0" dirty="0" smtClean="0">
                              <a:latin typeface="Titillium"/>
                            </a:rPr>
                            <a:t>)</a:t>
                          </a:r>
                        </a:p>
                        <a:p>
                          <a:pPr marL="285750" marR="0" indent="-2857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ingdings" panose="05000000000000000000" pitchFamily="2" charset="2"/>
                            <a:buChar char="Ø"/>
                            <a:tabLst/>
                            <a:defRPr/>
                          </a:pPr>
                          <a:r>
                            <a:rPr lang="it-IT" sz="1200" noProof="0" dirty="0" smtClean="0">
                              <a:latin typeface="Titillium"/>
                            </a:rPr>
                            <a:t>Manutenzione laboratori e camere</a:t>
                          </a:r>
                          <a:r>
                            <a:rPr lang="it-IT" sz="1200" baseline="0" noProof="0" dirty="0" smtClean="0">
                              <a:latin typeface="Titillium"/>
                            </a:rPr>
                            <a:t> pulite</a:t>
                          </a:r>
                          <a:endParaRPr lang="it-IT" sz="1200" noProof="0" dirty="0" smtClean="0">
                            <a:latin typeface="Titillium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147004" t="-1316" r="-56742" b="-92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438206" t="-1316" r="-664" b="-92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0823088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6" name="Rettangolo 25"/>
          <p:cNvSpPr/>
          <p:nvPr/>
        </p:nvSpPr>
        <p:spPr>
          <a:xfrm rot="16200000">
            <a:off x="464878" y="4927442"/>
            <a:ext cx="6270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Titillium"/>
              </a:rPr>
              <a:t>2025</a:t>
            </a:r>
            <a:endParaRPr lang="it-IT" sz="1600" dirty="0">
              <a:latin typeface="Titillium"/>
            </a:endParaRPr>
          </a:p>
        </p:txBody>
      </p:sp>
      <p:sp>
        <p:nvSpPr>
          <p:cNvPr id="27" name="Rettangolo 26"/>
          <p:cNvSpPr/>
          <p:nvPr/>
        </p:nvSpPr>
        <p:spPr>
          <a:xfrm rot="16200000">
            <a:off x="464591" y="5838363"/>
            <a:ext cx="6270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Titillium"/>
              </a:rPr>
              <a:t>2026</a:t>
            </a:r>
            <a:endParaRPr lang="it-IT" sz="1600" dirty="0">
              <a:latin typeface="Titillium"/>
            </a:endParaRPr>
          </a:p>
        </p:txBody>
      </p:sp>
    </p:spTree>
    <p:extLst>
      <p:ext uri="{BB962C8B-B14F-4D97-AF65-F5344CB8AC3E}">
        <p14:creationId xmlns:p14="http://schemas.microsoft.com/office/powerpoint/2010/main" val="249675429"/>
      </p:ext>
    </p:extLst>
  </p:cSld>
  <p:clrMapOvr>
    <a:masterClrMapping/>
  </p:clrMapOvr>
  <p:extLst mod="1">
    <p:ext uri="{6950BFC3-D8DA-4A85-94F7-54DA5524770B}">
      <p188:commentRel xmlns:p188="http://schemas.microsoft.com/office/powerpoint/2018/8/main" xmlns="" r:id="rId10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919495-7DB3-C025-014C-A4F6E058D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Slides di backup</a:t>
            </a:r>
          </a:p>
        </p:txBody>
      </p:sp>
    </p:spTree>
    <p:extLst>
      <p:ext uri="{BB962C8B-B14F-4D97-AF65-F5344CB8AC3E}">
        <p14:creationId xmlns:p14="http://schemas.microsoft.com/office/powerpoint/2010/main" val="218349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582693-B401-9A24-BA7E-47F55DB5E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/>
          <p:cNvSpPr txBox="1"/>
          <p:nvPr/>
        </p:nvSpPr>
        <p:spPr>
          <a:xfrm>
            <a:off x="434109" y="5790301"/>
            <a:ext cx="13708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i</a:t>
            </a:r>
            <a:r>
              <a:rPr lang="en-GB" sz="1000" dirty="0" smtClean="0"/>
              <a:t>ntermediate objective</a:t>
            </a:r>
            <a:endParaRPr lang="en-GB" sz="1000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B2AC0B4-5AE3-CD36-29EA-E57C6E931110}"/>
              </a:ext>
            </a:extLst>
          </p:cNvPr>
          <p:cNvSpPr txBox="1"/>
          <p:nvPr/>
        </p:nvSpPr>
        <p:spPr>
          <a:xfrm>
            <a:off x="474846" y="1396613"/>
            <a:ext cx="11242307" cy="116955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it-IT" sz="2800" b="1" dirty="0">
                <a:solidFill>
                  <a:srgbClr val="B27F47"/>
                </a:solidFill>
                <a:latin typeface="Titillium Bd"/>
                <a:ea typeface="+mn-lt"/>
                <a:cs typeface="+mn-lt"/>
              </a:rPr>
              <a:t>Stato delle attività</a:t>
            </a:r>
            <a:endParaRPr lang="it-IT" dirty="0">
              <a:latin typeface="Titillium Bd"/>
            </a:endParaRPr>
          </a:p>
          <a:p>
            <a:pPr algn="just"/>
            <a:r>
              <a:rPr lang="it-IT" sz="2400" b="1" dirty="0">
                <a:solidFill>
                  <a:srgbClr val="B27F47"/>
                </a:solidFill>
                <a:latin typeface="Titillium Bd"/>
              </a:rPr>
              <a:t>Cronoprogramma aggiornato</a:t>
            </a:r>
          </a:p>
          <a:p>
            <a:pPr algn="just"/>
            <a:endParaRPr lang="it-IT" dirty="0">
              <a:effectLst/>
              <a:latin typeface="Titillium" pitchFamily="2" charset="77"/>
            </a:endParaRPr>
          </a:p>
        </p:txBody>
      </p:sp>
      <p:pic>
        <p:nvPicPr>
          <p:cNvPr id="2" name="Picture 94">
            <a:extLst>
              <a:ext uri="{FF2B5EF4-FFF2-40B4-BE49-F238E27FC236}">
                <a16:creationId xmlns:a16="http://schemas.microsoft.com/office/drawing/2014/main" id="{E037A7B0-514A-B758-E13C-6FD3C76D8B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68" t="16759" r="2262" b="16242"/>
          <a:stretch/>
        </p:blipFill>
        <p:spPr bwMode="auto">
          <a:xfrm>
            <a:off x="9520148" y="19873"/>
            <a:ext cx="2433933" cy="9790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egnaposto piè di pagina 8">
            <a:extLst>
              <a:ext uri="{FF2B5EF4-FFF2-40B4-BE49-F238E27FC236}">
                <a16:creationId xmlns:a16="http://schemas.microsoft.com/office/drawing/2014/main" id="{D98C9A2F-0311-F9D0-160D-CCF3A8A3B546}"/>
              </a:ext>
            </a:extLst>
          </p:cNvPr>
          <p:cNvSpPr txBox="1">
            <a:spLocks/>
          </p:cNvSpPr>
          <p:nvPr/>
        </p:nvSpPr>
        <p:spPr>
          <a:xfrm>
            <a:off x="1439342" y="6381483"/>
            <a:ext cx="8640949" cy="476517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solidFill>
                  <a:schemeClr val="bg1"/>
                </a:solidFill>
              </a:rPr>
              <a:t>Einstein Telescope Infrastructure Consortium (ETIC - IR0000004)</a:t>
            </a:r>
          </a:p>
          <a:p>
            <a:pPr algn="ctr"/>
            <a:r>
              <a:rPr lang="en-US" sz="1100">
                <a:solidFill>
                  <a:schemeClr val="bg1"/>
                </a:solidFill>
              </a:rPr>
              <a:t>PNRR MISSIONE 4, COMPONENTE 2, INVESTIMENTO 3.1</a:t>
            </a:r>
          </a:p>
        </p:txBody>
      </p:sp>
      <p:pic>
        <p:nvPicPr>
          <p:cNvPr id="8" name="Immagine 7" descr="Immagine che contiene testo, logo, schermata, Carattere&#10;&#10;Descrizione generata automaticamente">
            <a:extLst>
              <a:ext uri="{FF2B5EF4-FFF2-40B4-BE49-F238E27FC236}">
                <a16:creationId xmlns:a16="http://schemas.microsoft.com/office/drawing/2014/main" id="{81044718-2F99-05F7-91BA-955FA0BA4FC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2" y="6381483"/>
            <a:ext cx="1027269" cy="513635"/>
          </a:xfrm>
          <a:prstGeom prst="rect">
            <a:avLst/>
          </a:prstGeom>
        </p:spPr>
      </p:pic>
      <p:sp>
        <p:nvSpPr>
          <p:cNvPr id="6" name="Segnaposto numero diapositiva 2">
            <a:extLst>
              <a:ext uri="{FF2B5EF4-FFF2-40B4-BE49-F238E27FC236}">
                <a16:creationId xmlns:a16="http://schemas.microsoft.com/office/drawing/2014/main" id="{951F0DFC-A772-4785-4354-950224C2059A}"/>
              </a:ext>
            </a:extLst>
          </p:cNvPr>
          <p:cNvSpPr txBox="1">
            <a:spLocks/>
          </p:cNvSpPr>
          <p:nvPr/>
        </p:nvSpPr>
        <p:spPr>
          <a:xfrm>
            <a:off x="11328400" y="6004073"/>
            <a:ext cx="809523" cy="2995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46192B8-55D9-4942-9C82-0B9DDA21D461}" type="slidenum">
              <a:rPr lang="it-IT" dirty="0">
                <a:solidFill>
                  <a:schemeClr val="tx1"/>
                </a:solidFill>
                <a:latin typeface="Titillium"/>
              </a:rPr>
              <a:pPr/>
              <a:t>9</a:t>
            </a:fld>
            <a:endParaRPr lang="it-IT">
              <a:solidFill>
                <a:schemeClr val="tx1"/>
              </a:solidFill>
              <a:latin typeface="Titillium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C8E6D6D-ED6F-4324-1534-7394A7E26D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81" b="21480"/>
          <a:stretch/>
        </p:blipFill>
        <p:spPr>
          <a:xfrm>
            <a:off x="10973071" y="6417755"/>
            <a:ext cx="1112857" cy="403972"/>
          </a:xfrm>
          <a:prstGeom prst="rect">
            <a:avLst/>
          </a:prstGeom>
        </p:spPr>
      </p:pic>
      <p:pic>
        <p:nvPicPr>
          <p:cNvPr id="10" name="Elemento grafico 2" descr="Stella con riempimento a tinta unita">
            <a:extLst>
              <a:ext uri="{FF2B5EF4-FFF2-40B4-BE49-F238E27FC236}">
                <a16:creationId xmlns:a16="http://schemas.microsoft.com/office/drawing/2014/main" id="{00000000-0008-0000-0300-00001000000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:lc="http://schemas.openxmlformats.org/drawingml/2006/lockedCanvas" xmlns="" r:embed="rId7"/>
              </a:ext>
            </a:extLst>
          </a:blip>
          <a:stretch>
            <a:fillRect/>
          </a:stretch>
        </p:blipFill>
        <p:spPr>
          <a:xfrm>
            <a:off x="335132" y="6098427"/>
            <a:ext cx="177800" cy="177800"/>
          </a:xfrm>
          <a:prstGeom prst="rect">
            <a:avLst/>
          </a:prstGeom>
        </p:spPr>
      </p:pic>
      <p:pic>
        <p:nvPicPr>
          <p:cNvPr id="11" name="Elemento grafico 21" descr="Stella con riempimento a tinta unita">
            <a:extLst>
              <a:ext uri="{FF2B5EF4-FFF2-40B4-BE49-F238E27FC236}">
                <a16:creationId xmlns:a16="http://schemas.microsoft.com/office/drawing/2014/main" id="{00000000-0008-0000-0300-000012000000}"/>
              </a:ext>
              <a:ext uri="{147F2762-F138-4A5C-976F-8EAC2B608ADB}">
                <a16:predDERef xmlns:a16="http://schemas.microsoft.com/office/drawing/2014/main" pred="{7EF6F711-4547-4B28-9D9F-66507FC06BC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:lc="http://schemas.openxmlformats.org/drawingml/2006/lockedCanvas" xmlns="" r:embed="rId9"/>
              </a:ext>
            </a:extLst>
          </a:blip>
          <a:stretch>
            <a:fillRect/>
          </a:stretch>
        </p:blipFill>
        <p:spPr>
          <a:xfrm>
            <a:off x="335132" y="5828215"/>
            <a:ext cx="177800" cy="18415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4800" y="2307924"/>
            <a:ext cx="11649281" cy="3383839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434109" y="6067300"/>
            <a:ext cx="7617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/>
              <a:t>deliverable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74827571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 standard1" id="{D732C99F-55BD-AD4A-8521-BE109935E3EE}" vid="{BE78499A-A7B0-5946-9AA5-2D01926245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9c62838-1a77-4103-8349-aef6f1e20ead">
      <Terms xmlns="http://schemas.microsoft.com/office/infopath/2007/PartnerControls"/>
    </lcf76f155ced4ddcb4097134ff3c332f>
    <TaxCatchAll xmlns="c3910b67-b669-4239-9c58-d32e6f361a91" xsi:nil="true"/>
    <SharedWithUsers xmlns="c3910b67-b669-4239-9c58-d32e6f361a91">
      <UserInfo>
        <DisplayName>Michele Punturo</DisplayName>
        <AccountId>9</AccountId>
        <AccountType/>
      </UserInfo>
      <UserInfo>
        <DisplayName>Monique Bossi</DisplayName>
        <AccountId>314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9EDF9256DEA7B44AFFBF8EF2A4B4C61" ma:contentTypeVersion="18" ma:contentTypeDescription="Create a new document." ma:contentTypeScope="" ma:versionID="1cdbbecb46ce7d5bd45213fd17dc97a0">
  <xsd:schema xmlns:xsd="http://www.w3.org/2001/XMLSchema" xmlns:xs="http://www.w3.org/2001/XMLSchema" xmlns:p="http://schemas.microsoft.com/office/2006/metadata/properties" xmlns:ns2="89c62838-1a77-4103-8349-aef6f1e20ead" xmlns:ns3="c3910b67-b669-4239-9c58-d32e6f361a91" targetNamespace="http://schemas.microsoft.com/office/2006/metadata/properties" ma:root="true" ma:fieldsID="260f6f897c02458b7c1c022c10202e0f" ns2:_="" ns3:_="">
    <xsd:import namespace="89c62838-1a77-4103-8349-aef6f1e20ead"/>
    <xsd:import namespace="c3910b67-b669-4239-9c58-d32e6f361a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c62838-1a77-4103-8349-aef6f1e20e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5655b07b-e106-434b-8e42-295331486e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910b67-b669-4239-9c58-d32e6f361a9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158b862-3953-4c18-82c9-7954a75ca9c5}" ma:internalName="TaxCatchAll" ma:showField="CatchAllData" ma:web="c3910b67-b669-4239-9c58-d32e6f361a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0BE24F4-7EB1-434B-8205-B2D5D658486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3467FBC-AEAE-4EC2-BF36-9EF027E22BDD}">
  <ds:schemaRefs>
    <ds:schemaRef ds:uri="http://schemas.microsoft.com/office/infopath/2007/PartnerControls"/>
    <ds:schemaRef ds:uri="http://schemas.microsoft.com/office/2006/metadata/properties"/>
    <ds:schemaRef ds:uri="http://purl.org/dc/dcmitype/"/>
    <ds:schemaRef ds:uri="http://www.w3.org/XML/1998/namespace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purl.org/dc/terms/"/>
    <ds:schemaRef ds:uri="c3910b67-b669-4239-9c58-d32e6f361a91"/>
    <ds:schemaRef ds:uri="89c62838-1a77-4103-8349-aef6f1e20ead"/>
  </ds:schemaRefs>
</ds:datastoreItem>
</file>

<file path=customXml/itemProps3.xml><?xml version="1.0" encoding="utf-8"?>
<ds:datastoreItem xmlns:ds="http://schemas.openxmlformats.org/officeDocument/2006/customXml" ds:itemID="{88F549D2-E201-48B6-A679-61A2F9B0BA0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c62838-1a77-4103-8349-aef6f1e20ead"/>
    <ds:schemaRef ds:uri="c3910b67-b669-4239-9c58-d32e6f361a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Tema di Office</Template>
  <TotalTime>298</TotalTime>
  <Words>1036</Words>
  <Application>Microsoft Office PowerPoint</Application>
  <PresentationFormat>Widescreen</PresentationFormat>
  <Paragraphs>178</Paragraphs>
  <Slides>12</Slides>
  <Notes>6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9" baseType="lpstr">
      <vt:lpstr>Arial</vt:lpstr>
      <vt:lpstr>Calibri</vt:lpstr>
      <vt:lpstr>Cambria Math</vt:lpstr>
      <vt:lpstr>Titillium</vt:lpstr>
      <vt:lpstr>Titillium Bd</vt:lpstr>
      <vt:lpstr>Wingdings</vt:lpstr>
      <vt:lpstr>Tema di Office</vt:lpstr>
      <vt:lpstr>AiLoV-ET </vt:lpstr>
      <vt:lpstr>Presentazione standard di PowerPoint</vt:lpstr>
      <vt:lpstr>Presentazione standard di PowerPoint</vt:lpstr>
      <vt:lpstr>Presentazione standard di PowerPoint</vt:lpstr>
      <vt:lpstr>Finanziamenti sinergici</vt:lpstr>
      <vt:lpstr>Presentazione standard di PowerPoint</vt:lpstr>
      <vt:lpstr>Presentazione standard di PowerPoint</vt:lpstr>
      <vt:lpstr>Slides di backup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Giuseppe Greco</dc:creator>
  <cp:lastModifiedBy>diana lumaca</cp:lastModifiedBy>
  <cp:revision>18</cp:revision>
  <dcterms:created xsi:type="dcterms:W3CDTF">2024-01-08T14:25:46Z</dcterms:created>
  <dcterms:modified xsi:type="dcterms:W3CDTF">2024-02-26T15:41:43Z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0x010100F9EDF9256DEA7B44AFFBF8EF2A4B4C61</vt:lpwstr>
  </property>
</Properties>
</file>