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2" r:id="rId7"/>
    <p:sldId id="258" r:id="rId8"/>
    <p:sldId id="263" r:id="rId9"/>
    <p:sldId id="260" r:id="rId10"/>
    <p:sldId id="25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 autoAdjust="0"/>
  </p:normalViewPr>
  <p:slideViewPr>
    <p:cSldViewPr snapToGrid="0">
      <p:cViewPr varScale="1">
        <p:scale>
          <a:sx n="128" d="100"/>
          <a:sy n="128" d="100"/>
        </p:scale>
        <p:origin x="936" y="-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3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6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21/02/24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nstein-telescope.it/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867" y="2678981"/>
            <a:ext cx="3795445" cy="241443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Titillium" pitchFamily="2" charset="77"/>
              </a:rPr>
              <a:t>ETICO2</a:t>
            </a:r>
            <a:br>
              <a:rPr lang="en-US" sz="4800" b="1" dirty="0">
                <a:latin typeface="Titillium" pitchFamily="2" charset="77"/>
              </a:rPr>
            </a:br>
            <a:r>
              <a:rPr lang="en-US" sz="4800" b="1" dirty="0">
                <a:solidFill>
                  <a:srgbClr val="FF0000"/>
                </a:solidFill>
                <a:latin typeface="Titillium" pitchFamily="2" charset="77"/>
              </a:rPr>
              <a:t>ET</a:t>
            </a:r>
            <a:r>
              <a:rPr lang="it-IT" sz="4800" dirty="0">
                <a:latin typeface="Titillium" pitchFamily="2" charset="77"/>
              </a:rPr>
              <a:t> </a:t>
            </a:r>
            <a:r>
              <a:rPr lang="it-IT" sz="4800" b="1" dirty="0" err="1">
                <a:solidFill>
                  <a:srgbClr val="FF0000"/>
                </a:solidFill>
                <a:latin typeface="Titillium" pitchFamily="2" charset="77"/>
              </a:rPr>
              <a:t>I</a:t>
            </a:r>
            <a:r>
              <a:rPr lang="it-IT" sz="4800" dirty="0" err="1">
                <a:latin typeface="Titillium" pitchFamily="2" charset="77"/>
              </a:rPr>
              <a:t>nfrastructure</a:t>
            </a:r>
            <a:r>
              <a:rPr lang="it-IT" sz="4800" dirty="0">
                <a:latin typeface="Titillium" pitchFamily="2" charset="77"/>
              </a:rPr>
              <a:t> in </a:t>
            </a:r>
            <a:r>
              <a:rPr lang="it-IT" sz="4800" b="1" dirty="0">
                <a:solidFill>
                  <a:srgbClr val="FF0000"/>
                </a:solidFill>
                <a:latin typeface="Titillium" pitchFamily="2" charset="77"/>
              </a:rPr>
              <a:t>C</a:t>
            </a:r>
            <a:r>
              <a:rPr lang="it-IT" sz="4800" dirty="0">
                <a:latin typeface="Titillium" pitchFamily="2" charset="77"/>
              </a:rPr>
              <a:t>agliari for</a:t>
            </a:r>
            <a:r>
              <a:rPr lang="it-IT" sz="4800" dirty="0">
                <a:effectLst/>
                <a:latin typeface="Titillium" pitchFamily="2" charset="77"/>
              </a:rPr>
              <a:t> </a:t>
            </a:r>
            <a:r>
              <a:rPr lang="it-IT" sz="4800" b="1" dirty="0" err="1">
                <a:solidFill>
                  <a:srgbClr val="FF0000"/>
                </a:solidFill>
                <a:effectLst/>
                <a:latin typeface="Titillium" pitchFamily="2" charset="77"/>
              </a:rPr>
              <a:t>O</a:t>
            </a:r>
            <a:r>
              <a:rPr lang="it-IT" sz="4800" dirty="0" err="1">
                <a:effectLst/>
                <a:latin typeface="Titillium" pitchFamily="2" charset="77"/>
              </a:rPr>
              <a:t>ptics</a:t>
            </a:r>
            <a:r>
              <a:rPr lang="it-IT" sz="4800" dirty="0">
                <a:effectLst/>
                <a:latin typeface="Titillium" pitchFamily="2" charset="77"/>
              </a:rPr>
              <a:t> &amp; </a:t>
            </a:r>
            <a:r>
              <a:rPr lang="it-IT" sz="4800" b="1" dirty="0" err="1">
                <a:solidFill>
                  <a:srgbClr val="FF0000"/>
                </a:solidFill>
                <a:effectLst/>
                <a:latin typeface="Titillium" pitchFamily="2" charset="77"/>
              </a:rPr>
              <a:t>O</a:t>
            </a:r>
            <a:r>
              <a:rPr lang="it-IT" sz="4800" dirty="0" err="1">
                <a:effectLst/>
                <a:latin typeface="Titillium" pitchFamily="2" charset="77"/>
              </a:rPr>
              <a:t>ptoelectronics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67" y="5274555"/>
            <a:ext cx="3795445" cy="1011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latin typeface="Titillium"/>
              </a:rPr>
              <a:t>Alberto Masoni </a:t>
            </a:r>
          </a:p>
          <a:p>
            <a:r>
              <a:rPr lang="it-IT" b="1" dirty="0">
                <a:latin typeface="Titillium"/>
              </a:rPr>
              <a:t>INFN Cagliari</a:t>
            </a:r>
            <a:endParaRPr lang="it-IT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D100189-B420-6BE6-3392-F80642CC539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11956"/>
          <a:stretch>
            <a:fillRect/>
          </a:stretch>
        </p:blipFill>
        <p:spPr/>
      </p:pic>
      <p:pic>
        <p:nvPicPr>
          <p:cNvPr id="21" name="Segnaposto contenuto 20" descr="Immagine che contiene schermata, testo, Elementi grafici, logo&#10;&#10;Descrizione generata automaticamente">
            <a:extLst>
              <a:ext uri="{FF2B5EF4-FFF2-40B4-BE49-F238E27FC236}">
                <a16:creationId xmlns:a16="http://schemas.microsoft.com/office/drawing/2014/main" id="{CD430D04-717B-B1D8-40FF-F8358A9A0E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6416158"/>
            <a:ext cx="965200" cy="482600"/>
          </a:xfrm>
        </p:spPr>
      </p:pic>
      <p:pic>
        <p:nvPicPr>
          <p:cNvPr id="7" name="Picture 94">
            <a:extLst>
              <a:ext uri="{FF2B5EF4-FFF2-40B4-BE49-F238E27FC236}">
                <a16:creationId xmlns:a16="http://schemas.microsoft.com/office/drawing/2014/main" id="{05C30C6A-833B-6FBD-2BAB-64AEB76F3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22AAF1-1C02-1C02-9EC0-7639D5072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1" y="1335635"/>
            <a:ext cx="7318524" cy="501859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17E5BC-D82C-07A3-5E23-C76F5E1D5C7B}"/>
              </a:ext>
            </a:extLst>
          </p:cNvPr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DCAE88-2516-2E79-B709-13A75D403BC0}"/>
                </a:ext>
              </a:extLst>
            </p:cNvPr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A63C19F-032A-432D-B761-6DB9B47D37AD}"/>
                </a:ext>
              </a:extLst>
            </p:cNvPr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73650B30-07D3-9B4D-E173-4D707CB25916}"/>
                </a:ext>
              </a:extLst>
            </p:cNvPr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umetto 1 13">
            <a:extLst>
              <a:ext uri="{FF2B5EF4-FFF2-40B4-BE49-F238E27FC236}">
                <a16:creationId xmlns:a16="http://schemas.microsoft.com/office/drawing/2014/main" id="{62256971-C00A-52D3-476E-2A7206FDEE43}"/>
              </a:ext>
            </a:extLst>
          </p:cNvPr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042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86BD1C-2DC6-D6B8-687D-384D90A58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3886197"/>
            <a:ext cx="2840962" cy="15937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5E5D25-9572-F6ED-1DDB-5F07E8E230A3}"/>
              </a:ext>
            </a:extLst>
          </p:cNvPr>
          <p:cNvSpPr txBox="1"/>
          <p:nvPr/>
        </p:nvSpPr>
        <p:spPr>
          <a:xfrm>
            <a:off x="6062776" y="6416158"/>
            <a:ext cx="6102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hlinkClick r:id="rId8"/>
              </a:rPr>
              <a:t>http://www.einstein-telescope.it</a:t>
            </a:r>
            <a:r>
              <a:rPr lang="it-IT" sz="1600" dirty="0"/>
              <a:t> </a:t>
            </a:r>
          </a:p>
        </p:txBody>
      </p:sp>
      <p:sp>
        <p:nvSpPr>
          <p:cNvPr id="4" name="Titolo 10">
            <a:extLst>
              <a:ext uri="{FF2B5EF4-FFF2-40B4-BE49-F238E27FC236}">
                <a16:creationId xmlns:a16="http://schemas.microsoft.com/office/drawing/2014/main" id="{8D2C8D0B-D125-70BE-A0A0-6AB684F0C8FA}"/>
              </a:ext>
            </a:extLst>
          </p:cNvPr>
          <p:cNvSpPr txBox="1">
            <a:spLocks/>
          </p:cNvSpPr>
          <p:nvPr/>
        </p:nvSpPr>
        <p:spPr>
          <a:xfrm>
            <a:off x="8747015" y="1533561"/>
            <a:ext cx="3418610" cy="1895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500" b="1" kern="120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4000" dirty="0"/>
              <a:t>WP2 </a:t>
            </a:r>
            <a:r>
              <a:rPr lang="it-IT" sz="4000" dirty="0" err="1"/>
              <a:t>Optics</a:t>
            </a:r>
            <a:r>
              <a:rPr lang="it-IT" sz="4000" dirty="0"/>
              <a:t>, Electronics and </a:t>
            </a:r>
            <a:r>
              <a:rPr lang="it-IT" sz="4000" dirty="0" err="1"/>
              <a:t>Photonics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70A171-DE94-7B1D-BCA6-A901A8C21C70}"/>
              </a:ext>
            </a:extLst>
          </p:cNvPr>
          <p:cNvSpPr txBox="1"/>
          <p:nvPr/>
        </p:nvSpPr>
        <p:spPr>
          <a:xfrm>
            <a:off x="345637" y="998878"/>
            <a:ext cx="11242307" cy="65864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4000" b="1" dirty="0">
                <a:solidFill>
                  <a:srgbClr val="B27F47"/>
                </a:solidFill>
                <a:latin typeface="Titillium Bd"/>
              </a:rPr>
              <a:t>Team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INFN Cagliari,  Dipartimento di Fisica Università di Cagliari</a:t>
            </a:r>
          </a:p>
          <a:p>
            <a:pPr algn="just"/>
            <a:r>
              <a:rPr lang="it-IT" sz="2800" dirty="0">
                <a:effectLst/>
                <a:latin typeface="Titillium" pitchFamily="2" charset="77"/>
              </a:rPr>
              <a:t>Dipartimenti di Ingegneria Civile Ambientale Architettura e Ingegneria Elettrica ed Elettronica Università di </a:t>
            </a:r>
            <a:r>
              <a:rPr lang="it-IT" sz="2800" dirty="0">
                <a:latin typeface="Titillium" pitchFamily="2" charset="77"/>
              </a:rPr>
              <a:t>C</a:t>
            </a:r>
            <a:r>
              <a:rPr lang="it-IT" sz="2800" dirty="0">
                <a:effectLst/>
                <a:latin typeface="Titillium" pitchFamily="2" charset="77"/>
              </a:rPr>
              <a:t>agliari (non in ETICO2) </a:t>
            </a:r>
          </a:p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Coordinamento: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Alberto Masoni  Resp. OU INFN Cagliari,  Gianluca Usai P.I. UNICA, 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Francesco Cuochi Resp. OU Fisica  UNICA</a:t>
            </a:r>
          </a:p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Personale assunto in ETIC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Andrea Lampis, Angelo Loi – Tecnologi INFN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Giacomo Galimberti – Tecnico INFN</a:t>
            </a:r>
          </a:p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Complessivo ET (include altri Dip. di UNICA e UNISS non in ETICO2):</a:t>
            </a:r>
          </a:p>
          <a:p>
            <a:pPr algn="just"/>
            <a:r>
              <a:rPr lang="it-IT" sz="2800" dirty="0">
                <a:latin typeface="Titillium" pitchFamily="2" charset="77"/>
              </a:rPr>
              <a:t>Ricercatori: 7.5 FTE, Tecnologi: 2.9 FTE, Tecnici: 1 FTE (35 persone)</a:t>
            </a:r>
          </a:p>
          <a:p>
            <a:pPr algn="just"/>
            <a:endParaRPr lang="it-IT" sz="2800" b="1" dirty="0">
              <a:solidFill>
                <a:srgbClr val="B27F47"/>
              </a:solidFill>
              <a:latin typeface="Titillium Bd"/>
            </a:endParaRPr>
          </a:p>
          <a:p>
            <a:pPr algn="just"/>
            <a:endParaRPr lang="it-IT" sz="2800" b="1" dirty="0">
              <a:solidFill>
                <a:srgbClr val="B27F47"/>
              </a:solidFill>
              <a:latin typeface="Titillium Bd"/>
            </a:endParaRPr>
          </a:p>
          <a:p>
            <a:pPr algn="just"/>
            <a:endParaRPr lang="it-IT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9C3B8515-83CF-2B0D-DF53-EA9252D2C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26277018-140F-2B66-877D-F3CAEE1B485E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7DD34554-EE9D-688B-D7D4-8A5D957E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D88E84-55E0-3896-E293-B660521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004073"/>
            <a:ext cx="809523" cy="299577"/>
          </a:xfrm>
        </p:spPr>
        <p:txBody>
          <a:bodyPr/>
          <a:lstStyle/>
          <a:p>
            <a:fld id="{E46192B8-55D9-4942-9C82-0B9DDA21D461}" type="slidenum">
              <a:rPr lang="it-IT" dirty="0" smtClean="0">
                <a:solidFill>
                  <a:schemeClr val="tx1"/>
                </a:solidFill>
                <a:latin typeface="Titillium"/>
              </a:rPr>
              <a:t>2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FE0603-26BE-7CD6-0858-3933F47EC338}"/>
              </a:ext>
            </a:extLst>
          </p:cNvPr>
          <p:cNvSpPr txBox="1"/>
          <p:nvPr/>
        </p:nvSpPr>
        <p:spPr>
          <a:xfrm>
            <a:off x="10622448" y="6424097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3C6C5-5E89-9912-022F-6D2560CB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34664EE-4420-5F3E-EECA-B78454A7ED8B}"/>
              </a:ext>
            </a:extLst>
          </p:cNvPr>
          <p:cNvSpPr txBox="1"/>
          <p:nvPr/>
        </p:nvSpPr>
        <p:spPr>
          <a:xfrm>
            <a:off x="106072" y="1165998"/>
            <a:ext cx="11888545" cy="5878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Target</a:t>
            </a:r>
            <a:endParaRPr lang="it-IT" sz="28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en-US" sz="2400" dirty="0">
              <a:latin typeface="Titillium" pitchFamily="2" charset="77"/>
            </a:endParaRPr>
          </a:p>
          <a:p>
            <a:pPr algn="just"/>
            <a:r>
              <a:rPr lang="en-US" sz="2400" b="1" dirty="0" err="1">
                <a:latin typeface="Titillium" pitchFamily="2" charset="77"/>
              </a:rPr>
              <a:t>Realizzazione</a:t>
            </a:r>
            <a:r>
              <a:rPr lang="en-US" sz="2400" b="1" dirty="0">
                <a:latin typeface="Titillium" pitchFamily="2" charset="77"/>
              </a:rPr>
              <a:t> di </a:t>
            </a:r>
            <a:r>
              <a:rPr lang="en-US" sz="2400" b="1" dirty="0" err="1">
                <a:latin typeface="Titillium" pitchFamily="2" charset="77"/>
              </a:rPr>
              <a:t>tre</a:t>
            </a:r>
            <a:r>
              <a:rPr lang="en-US" sz="2400" b="1" dirty="0">
                <a:latin typeface="Titillium" pitchFamily="2" charset="77"/>
              </a:rPr>
              <a:t> </a:t>
            </a:r>
            <a:r>
              <a:rPr lang="en-US" sz="2400" b="1" dirty="0" err="1">
                <a:latin typeface="Titillium" pitchFamily="2" charset="77"/>
              </a:rPr>
              <a:t>Laboratori</a:t>
            </a:r>
            <a:r>
              <a:rPr lang="en-US" sz="2400" b="1" dirty="0">
                <a:latin typeface="Titillium" pitchFamily="2" charset="77"/>
              </a:rPr>
              <a:t> </a:t>
            </a:r>
            <a:r>
              <a:rPr lang="it-IT" sz="2400" b="1" dirty="0">
                <a:effectLst/>
                <a:latin typeface="Titillium" pitchFamily="2" charset="77"/>
              </a:rPr>
              <a:t>presso il Dipartimento di Fisica dell’Università di </a:t>
            </a:r>
            <a:r>
              <a:rPr lang="it-IT" sz="2400" b="1" dirty="0">
                <a:latin typeface="Titillium" pitchFamily="2" charset="77"/>
              </a:rPr>
              <a:t>C</a:t>
            </a:r>
            <a:r>
              <a:rPr lang="it-IT" sz="2400" b="1" dirty="0">
                <a:effectLst/>
                <a:latin typeface="Titillium" pitchFamily="2" charset="77"/>
              </a:rPr>
              <a:t>agliari</a:t>
            </a:r>
            <a:r>
              <a:rPr lang="en-US" sz="2400" b="1" dirty="0">
                <a:effectLst/>
                <a:latin typeface="Titillium" pitchFamily="2" charset="77"/>
              </a:rPr>
              <a:t>:</a:t>
            </a:r>
          </a:p>
          <a:p>
            <a:pPr algn="just"/>
            <a:endParaRPr lang="en-US" sz="2400" dirty="0">
              <a:effectLst/>
              <a:latin typeface="Titillium" pitchFamily="2" charset="77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 err="1">
                <a:latin typeface="Titillium" pitchFamily="2" charset="77"/>
              </a:rPr>
              <a:t>Sensoristica</a:t>
            </a:r>
            <a:r>
              <a:rPr lang="en-US" sz="2400" b="1" dirty="0">
                <a:latin typeface="Titillium" pitchFamily="2" charset="77"/>
              </a:rPr>
              <a:t>, ASICS, PCB &amp; Hybrids</a:t>
            </a:r>
            <a:r>
              <a:rPr lang="en-US" sz="2400" dirty="0">
                <a:latin typeface="Titillium" pitchFamily="2" charset="77"/>
              </a:rPr>
              <a:t>. </a:t>
            </a:r>
            <a:r>
              <a:rPr lang="it-IT" sz="2400" dirty="0">
                <a:latin typeface="Titillium" pitchFamily="2" charset="77"/>
              </a:rPr>
              <a:t>Dedicati allo sviluppo di una </a:t>
            </a:r>
            <a:r>
              <a:rPr lang="it-IT" sz="2400" dirty="0" err="1">
                <a:latin typeface="Titillium" pitchFamily="2" charset="77"/>
              </a:rPr>
              <a:t>phase</a:t>
            </a:r>
            <a:r>
              <a:rPr lang="it-IT" sz="2400" dirty="0">
                <a:latin typeface="Titillium" pitchFamily="2" charset="77"/>
              </a:rPr>
              <a:t> camera per il monitoraggio del laser </a:t>
            </a:r>
            <a:r>
              <a:rPr lang="it-IT" sz="2400" dirty="0" err="1">
                <a:latin typeface="Titillium" pitchFamily="2" charset="77"/>
              </a:rPr>
              <a:t>beam</a:t>
            </a:r>
            <a:r>
              <a:rPr lang="it-IT" sz="2400" dirty="0">
                <a:latin typeface="Titillium" pitchFamily="2" charset="77"/>
              </a:rPr>
              <a:t>.  A</a:t>
            </a:r>
            <a:r>
              <a:rPr lang="en-US" sz="2400" dirty="0" err="1">
                <a:latin typeface="Titillium" pitchFamily="2" charset="77"/>
              </a:rPr>
              <a:t>cquisizioni</a:t>
            </a:r>
            <a:r>
              <a:rPr lang="en-US" sz="2400" dirty="0">
                <a:latin typeface="Titillium" pitchFamily="2" charset="77"/>
              </a:rPr>
              <a:t> sopra </a:t>
            </a:r>
            <a:r>
              <a:rPr lang="en-US" sz="2400" dirty="0" err="1">
                <a:latin typeface="Titillium" pitchFamily="2" charset="77"/>
              </a:rPr>
              <a:t>soglia</a:t>
            </a:r>
            <a:r>
              <a:rPr lang="en-US" sz="2400" dirty="0">
                <a:latin typeface="Titillium" pitchFamily="2" charset="77"/>
              </a:rPr>
              <a:t>: Probe Station, Flip Chip &amp; semiautomatic wire bonder (INFN)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b="1" dirty="0">
                <a:latin typeface="Titillium" pitchFamily="2" charset="77"/>
              </a:rPr>
              <a:t>Thin film fabrication &amp; characterization</a:t>
            </a:r>
            <a:r>
              <a:rPr lang="it-IT" sz="2400" b="1" dirty="0">
                <a:latin typeface="Titillium" pitchFamily="2" charset="77"/>
              </a:rPr>
              <a:t>, </a:t>
            </a:r>
            <a:r>
              <a:rPr lang="it-IT" sz="2400" b="1" dirty="0" err="1">
                <a:latin typeface="Titillium" pitchFamily="2" charset="77"/>
              </a:rPr>
              <a:t>optics</a:t>
            </a:r>
            <a:r>
              <a:rPr lang="it-IT" sz="2400" b="1" dirty="0">
                <a:latin typeface="Titillium" pitchFamily="2" charset="77"/>
              </a:rPr>
              <a:t> test &amp; </a:t>
            </a:r>
            <a:r>
              <a:rPr lang="en-US" sz="2400" b="1" dirty="0">
                <a:latin typeface="Titillium" pitchFamily="2" charset="77"/>
              </a:rPr>
              <a:t>diagnostics</a:t>
            </a:r>
            <a:r>
              <a:rPr lang="it-IT" sz="2400" b="1" dirty="0">
                <a:latin typeface="Titillium" pitchFamily="2" charset="77"/>
              </a:rPr>
              <a:t>, </a:t>
            </a:r>
            <a:r>
              <a:rPr lang="it-IT" sz="2400" b="1" dirty="0" err="1">
                <a:latin typeface="Titillium" pitchFamily="2" charset="77"/>
              </a:rPr>
              <a:t>simulation</a:t>
            </a:r>
            <a:r>
              <a:rPr lang="en-US" sz="2400" dirty="0">
                <a:latin typeface="Titillium" pitchFamily="2" charset="77"/>
              </a:rPr>
              <a:t>. </a:t>
            </a:r>
            <a:r>
              <a:rPr lang="en-US" sz="2400" dirty="0" err="1">
                <a:latin typeface="Titillium" pitchFamily="2" charset="77"/>
              </a:rPr>
              <a:t>Dedicati</a:t>
            </a:r>
            <a:r>
              <a:rPr lang="en-US" sz="2400" dirty="0">
                <a:latin typeface="Titillium" pitchFamily="2" charset="77"/>
              </a:rPr>
              <a:t> a studi, test e </a:t>
            </a:r>
            <a:r>
              <a:rPr lang="en-US" sz="2400" dirty="0" err="1">
                <a:latin typeface="Titillium" pitchFamily="2" charset="77"/>
              </a:rPr>
              <a:t>caratterizzazioni</a:t>
            </a:r>
            <a:r>
              <a:rPr lang="en-US" sz="2400" dirty="0">
                <a:latin typeface="Titillium" pitchFamily="2" charset="77"/>
              </a:rPr>
              <a:t> </a:t>
            </a:r>
            <a:r>
              <a:rPr lang="en-US" sz="2400" dirty="0" err="1">
                <a:latin typeface="Titillium" pitchFamily="2" charset="77"/>
              </a:rPr>
              <a:t>delle</a:t>
            </a:r>
            <a:r>
              <a:rPr lang="en-US" sz="2400" dirty="0">
                <a:latin typeface="Titillium" pitchFamily="2" charset="77"/>
              </a:rPr>
              <a:t> </a:t>
            </a:r>
            <a:r>
              <a:rPr lang="en-US" sz="2400" dirty="0" err="1">
                <a:latin typeface="Titillium" pitchFamily="2" charset="77"/>
              </a:rPr>
              <a:t>superfici</a:t>
            </a:r>
            <a:r>
              <a:rPr lang="en-US" sz="2400" dirty="0">
                <a:latin typeface="Titillium" pitchFamily="2" charset="77"/>
              </a:rPr>
              <a:t> degli specchi. </a:t>
            </a:r>
            <a:r>
              <a:rPr lang="it-IT" sz="2400" dirty="0">
                <a:latin typeface="Titillium" pitchFamily="2" charset="77"/>
              </a:rPr>
              <a:t>Acquisizione </a:t>
            </a:r>
            <a:r>
              <a:rPr lang="en-US" sz="2400" dirty="0" err="1">
                <a:latin typeface="Titillium" pitchFamily="2" charset="77"/>
              </a:rPr>
              <a:t>sopra</a:t>
            </a:r>
            <a:r>
              <a:rPr lang="en-US" sz="2400" dirty="0">
                <a:latin typeface="Titillium" pitchFamily="2" charset="77"/>
              </a:rPr>
              <a:t> </a:t>
            </a:r>
            <a:r>
              <a:rPr lang="en-US" sz="2400" dirty="0" err="1">
                <a:latin typeface="Titillium" pitchFamily="2" charset="77"/>
              </a:rPr>
              <a:t>soglia</a:t>
            </a:r>
            <a:r>
              <a:rPr lang="en-US" sz="2400" dirty="0">
                <a:latin typeface="Titillium" pitchFamily="2" charset="77"/>
              </a:rPr>
              <a:t>: </a:t>
            </a:r>
            <a:r>
              <a:rPr lang="en-US" sz="2400" dirty="0" err="1">
                <a:latin typeface="Titillium" pitchFamily="2" charset="77"/>
              </a:rPr>
              <a:t>sistema</a:t>
            </a:r>
            <a:r>
              <a:rPr lang="en-US" sz="2400" dirty="0">
                <a:latin typeface="Titillium" pitchFamily="2" charset="77"/>
              </a:rPr>
              <a:t> di </a:t>
            </a:r>
            <a:r>
              <a:rPr lang="en-US" sz="2400" dirty="0" err="1">
                <a:latin typeface="Titillium" pitchFamily="2" charset="77"/>
              </a:rPr>
              <a:t>evaporazione</a:t>
            </a:r>
            <a:r>
              <a:rPr lang="en-US" sz="2400" dirty="0">
                <a:latin typeface="Titillium" pitchFamily="2" charset="77"/>
              </a:rPr>
              <a:t> (UNICA)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it-IT" sz="2400" b="1" dirty="0">
                <a:latin typeface="Titillium" pitchFamily="2" charset="77"/>
              </a:rPr>
              <a:t>C</a:t>
            </a:r>
            <a:r>
              <a:rPr lang="it-IT" sz="2400" b="1" dirty="0">
                <a:effectLst/>
                <a:latin typeface="Titillium" pitchFamily="2" charset="77"/>
              </a:rPr>
              <a:t>amera pulita da </a:t>
            </a:r>
            <a:r>
              <a:rPr lang="en-US" sz="2400" b="1" dirty="0">
                <a:latin typeface="Titillium" pitchFamily="2" charset="77"/>
              </a:rPr>
              <a:t>4</a:t>
            </a:r>
            <a:r>
              <a:rPr lang="it-IT" sz="2400" b="1" dirty="0">
                <a:effectLst/>
                <a:latin typeface="Titillium" pitchFamily="2" charset="77"/>
              </a:rPr>
              <a:t>0 m2</a:t>
            </a:r>
            <a:r>
              <a:rPr lang="en-US" sz="2400" dirty="0">
                <a:latin typeface="Titillium" pitchFamily="2" charset="77"/>
              </a:rPr>
              <a:t>. </a:t>
            </a:r>
            <a:r>
              <a:rPr lang="en-US" sz="2400" dirty="0" err="1">
                <a:latin typeface="Titillium" pitchFamily="2" charset="77"/>
              </a:rPr>
              <a:t>Acquisizioni</a:t>
            </a:r>
            <a:r>
              <a:rPr lang="en-US" sz="2400" dirty="0">
                <a:latin typeface="Titillium" pitchFamily="2" charset="77"/>
              </a:rPr>
              <a:t> sopra </a:t>
            </a:r>
            <a:r>
              <a:rPr lang="en-US" sz="2400" dirty="0" err="1">
                <a:latin typeface="Titillium" pitchFamily="2" charset="77"/>
              </a:rPr>
              <a:t>soglia</a:t>
            </a:r>
            <a:r>
              <a:rPr lang="en-US" sz="2400" dirty="0">
                <a:latin typeface="Titillium" pitchFamily="2" charset="77"/>
              </a:rPr>
              <a:t>: camera </a:t>
            </a:r>
            <a:r>
              <a:rPr lang="en-US" sz="2400" dirty="0" err="1">
                <a:latin typeface="Titillium" pitchFamily="2" charset="77"/>
              </a:rPr>
              <a:t>pulita</a:t>
            </a:r>
            <a:r>
              <a:rPr lang="en-US" sz="2400" dirty="0">
                <a:latin typeface="Titillium" pitchFamily="2" charset="77"/>
              </a:rPr>
              <a:t>  (UNICA)</a:t>
            </a:r>
            <a:r>
              <a:rPr lang="it-IT" sz="2400" dirty="0">
                <a:latin typeface="Titillium" pitchFamily="2" charset="77"/>
              </a:rPr>
              <a:t> </a:t>
            </a:r>
          </a:p>
          <a:p>
            <a:pPr algn="just"/>
            <a:endParaRPr lang="it-IT" sz="2400" dirty="0">
              <a:latin typeface="Titillium" pitchFamily="2" charset="77"/>
            </a:endParaRPr>
          </a:p>
          <a:p>
            <a:pPr algn="just"/>
            <a:r>
              <a:rPr lang="it-IT" sz="2400" b="1" dirty="0">
                <a:solidFill>
                  <a:srgbClr val="00B050"/>
                </a:solidFill>
                <a:latin typeface="Titillium" pitchFamily="2" charset="77"/>
              </a:rPr>
              <a:t>Consegna prevista  entro 2024</a:t>
            </a:r>
          </a:p>
          <a:p>
            <a:pPr algn="just"/>
            <a:r>
              <a:rPr lang="it-IT" sz="2400" dirty="0">
                <a:solidFill>
                  <a:srgbClr val="FF0000"/>
                </a:solidFill>
                <a:effectLst/>
                <a:latin typeface="Titillium" pitchFamily="2" charset="77"/>
              </a:rPr>
              <a:t>Criticità</a:t>
            </a:r>
            <a:r>
              <a:rPr lang="it-IT" sz="2400" dirty="0">
                <a:solidFill>
                  <a:srgbClr val="FF0000"/>
                </a:solidFill>
                <a:latin typeface="Titillium" pitchFamily="2" charset="77"/>
              </a:rPr>
              <a:t>: sincronizzazione consegna apparecchiature con </a:t>
            </a:r>
            <a:r>
              <a:rPr lang="it-IT" sz="2400" dirty="0" err="1">
                <a:solidFill>
                  <a:srgbClr val="FF0000"/>
                </a:solidFill>
                <a:latin typeface="Titillium" pitchFamily="2" charset="77"/>
              </a:rPr>
              <a:t>disponibilià</a:t>
            </a:r>
            <a:r>
              <a:rPr lang="it-IT" sz="2400" dirty="0">
                <a:solidFill>
                  <a:srgbClr val="FF0000"/>
                </a:solidFill>
                <a:latin typeface="Titillium" pitchFamily="2" charset="77"/>
              </a:rPr>
              <a:t> di camera pulita e locali</a:t>
            </a:r>
            <a:endParaRPr lang="it-IT" sz="2400" dirty="0">
              <a:solidFill>
                <a:srgbClr val="FF0000"/>
              </a:solidFill>
              <a:effectLst/>
              <a:latin typeface="Titillium" pitchFamily="2" charset="77"/>
            </a:endParaRPr>
          </a:p>
          <a:p>
            <a:pPr algn="just"/>
            <a:r>
              <a:rPr lang="it-IT" dirty="0">
                <a:latin typeface="Titillium"/>
                <a:ea typeface="+mn-lt"/>
                <a:cs typeface="+mn-lt"/>
              </a:rPr>
              <a:t>  </a:t>
            </a:r>
            <a:endParaRPr lang="it-IT" dirty="0">
              <a:latin typeface="Titillium"/>
            </a:endParaRPr>
          </a:p>
          <a:p>
            <a:pPr algn="just"/>
            <a:endParaRPr lang="it-IT" dirty="0">
              <a:latin typeface="Titillium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B1189958-22CD-2CB6-DF09-04E9FF2D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EF79A14A-A4C3-417F-DA6C-CD787D4D4F4B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DD9E3AE-C240-8FDE-8FF0-8A09940B5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8A4E8B-31AD-1214-63D3-609183F86518}"/>
              </a:ext>
            </a:extLst>
          </p:cNvPr>
          <p:cNvSpPr txBox="1"/>
          <p:nvPr/>
        </p:nvSpPr>
        <p:spPr>
          <a:xfrm>
            <a:off x="10622448" y="6424097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</a:t>
            </a: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C3522962-CB94-1E01-9486-414D80FF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8400" y="6004073"/>
            <a:ext cx="809523" cy="299577"/>
          </a:xfrm>
        </p:spPr>
        <p:txBody>
          <a:bodyPr/>
          <a:lstStyle/>
          <a:p>
            <a:fld id="{E46192B8-55D9-4942-9C82-0B9DDA21D461}" type="slidenum">
              <a:rPr lang="it-IT" dirty="0" smtClean="0">
                <a:solidFill>
                  <a:schemeClr val="tx1"/>
                </a:solidFill>
                <a:latin typeface="Titillium"/>
              </a:rPr>
              <a:t>3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80751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2693-B401-9A24-BA7E-47F55DB5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B2AC0B4-5AE3-CD36-29EA-E57C6E931110}"/>
              </a:ext>
            </a:extLst>
          </p:cNvPr>
          <p:cNvSpPr txBox="1"/>
          <p:nvPr/>
        </p:nvSpPr>
        <p:spPr>
          <a:xfrm>
            <a:off x="237919" y="1197722"/>
            <a:ext cx="11979856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400" b="1" dirty="0">
                <a:solidFill>
                  <a:srgbClr val="B27F47"/>
                </a:solidFill>
                <a:latin typeface="Titillium Bd"/>
                <a:ea typeface="+mn-lt"/>
                <a:cs typeface="+mn-lt"/>
              </a:rPr>
              <a:t>Stato delle attività</a:t>
            </a:r>
            <a:endParaRPr lang="it-IT" sz="1600" dirty="0">
              <a:latin typeface="Titillium Bd"/>
            </a:endParaRPr>
          </a:p>
          <a:p>
            <a:pPr algn="just"/>
            <a:endParaRPr lang="it-IT" sz="1600" dirty="0">
              <a:latin typeface="Titillium"/>
              <a:ea typeface="+mn-lt"/>
              <a:cs typeface="+mn-lt"/>
            </a:endParaRPr>
          </a:p>
          <a:p>
            <a:pPr algn="just"/>
            <a:endParaRPr lang="it-IT" sz="1600" dirty="0">
              <a:latin typeface="Titillium"/>
              <a:ea typeface="+mn-lt"/>
              <a:cs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b="1" dirty="0">
                <a:solidFill>
                  <a:srgbClr val="00B050"/>
                </a:solidFill>
                <a:latin typeface="Titillium"/>
                <a:ea typeface="+mn-lt"/>
                <a:cs typeface="+mn-lt"/>
              </a:rPr>
              <a:t>Tutte le operazioni di acquisizione di materiale e aggiudicazione lavori sono state effettuate </a:t>
            </a:r>
            <a:br>
              <a:rPr lang="it-IT" sz="2000" dirty="0">
                <a:latin typeface="Titillium"/>
                <a:ea typeface="+mn-lt"/>
                <a:cs typeface="+mn-lt"/>
              </a:rPr>
            </a:br>
            <a:r>
              <a:rPr lang="it-IT" sz="2000" dirty="0">
                <a:latin typeface="Titillium"/>
                <a:ea typeface="+mn-lt"/>
                <a:cs typeface="+mn-lt"/>
              </a:rPr>
              <a:t>(modulo la gestione contratti in AC delle gare sopra-soglia)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dirty="0">
                <a:latin typeface="Titillium"/>
                <a:ea typeface="+mn-lt"/>
                <a:cs typeface="+mn-lt"/>
              </a:rPr>
              <a:t>Per i locali è in corso lo sgombero e al momento la previsione della consegna è per luglio.</a:t>
            </a:r>
          </a:p>
          <a:p>
            <a:pPr algn="just"/>
            <a:endParaRPr lang="it-IT" sz="2000" dirty="0">
              <a:latin typeface="Titillium"/>
              <a:ea typeface="+mn-lt"/>
              <a:cs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dirty="0">
                <a:latin typeface="Titillium"/>
                <a:ea typeface="+mn-lt"/>
                <a:cs typeface="+mn-lt"/>
              </a:rPr>
              <a:t>Attività A-2.31 -  A-2.33 (Preparazione Laboratori e </a:t>
            </a:r>
            <a:r>
              <a:rPr lang="it-IT" sz="2000" dirty="0" err="1">
                <a:latin typeface="Titillium"/>
                <a:ea typeface="+mn-lt"/>
                <a:cs typeface="+mn-lt"/>
              </a:rPr>
              <a:t>Clean</a:t>
            </a:r>
            <a:r>
              <a:rPr lang="it-IT" sz="2000" dirty="0">
                <a:latin typeface="Titillium"/>
                <a:ea typeface="+mn-lt"/>
                <a:cs typeface="+mn-lt"/>
              </a:rPr>
              <a:t> Room): START Mese 1 – DURATA 15 mesi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400" b="1" dirty="0">
                <a:solidFill>
                  <a:schemeClr val="accent1"/>
                </a:solidFill>
                <a:latin typeface="Titillium"/>
                <a:ea typeface="+mn-lt"/>
                <a:cs typeface="+mn-lt"/>
              </a:rPr>
              <a:t>Deliverables:  </a:t>
            </a:r>
            <a:r>
              <a:rPr lang="it-IT" sz="2000" dirty="0">
                <a:latin typeface="Titillium"/>
                <a:ea typeface="+mn-lt"/>
                <a:cs typeface="+mn-lt"/>
              </a:rPr>
              <a:t>Lab. </a:t>
            </a:r>
            <a:r>
              <a:rPr lang="it-IT" sz="2000" dirty="0" err="1">
                <a:latin typeface="Titillium"/>
                <a:ea typeface="+mn-lt"/>
                <a:cs typeface="+mn-lt"/>
              </a:rPr>
              <a:t>Infrastructures</a:t>
            </a:r>
            <a:r>
              <a:rPr lang="it-IT" sz="2000" dirty="0">
                <a:latin typeface="Titillium"/>
                <a:ea typeface="+mn-lt"/>
                <a:cs typeface="+mn-lt"/>
              </a:rPr>
              <a:t> ready </a:t>
            </a:r>
            <a:r>
              <a:rPr lang="it-IT" sz="2000" b="1" dirty="0">
                <a:solidFill>
                  <a:srgbClr val="FF0000"/>
                </a:solidFill>
                <a:latin typeface="Titillium"/>
                <a:ea typeface="+mn-lt"/>
                <a:cs typeface="+mn-lt"/>
              </a:rPr>
              <a:t>M15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b="1" dirty="0">
                <a:solidFill>
                  <a:srgbClr val="FF0000"/>
                </a:solidFill>
                <a:latin typeface="Titillium"/>
                <a:ea typeface="+mn-lt"/>
                <a:cs typeface="+mn-lt"/>
              </a:rPr>
              <a:t>Situazione effettiva: M19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it-IT" sz="2000" dirty="0">
              <a:latin typeface="Titillium"/>
              <a:ea typeface="+mn-lt"/>
              <a:cs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dirty="0">
                <a:latin typeface="Titillium"/>
                <a:ea typeface="+mn-lt"/>
                <a:cs typeface="+mn-lt"/>
              </a:rPr>
              <a:t>Attività A-2.34  -  A-2.42 (Equipaggiamenti Laboratori) : START Mese 15 – DURATA 11 mesi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400" b="1" dirty="0">
                <a:solidFill>
                  <a:schemeClr val="accent1"/>
                </a:solidFill>
                <a:latin typeface="Titillium"/>
                <a:ea typeface="+mn-lt"/>
                <a:cs typeface="+mn-lt"/>
              </a:rPr>
              <a:t>Deliverables:  </a:t>
            </a:r>
            <a:r>
              <a:rPr lang="it-IT" sz="2000" dirty="0" err="1">
                <a:latin typeface="Titillium"/>
                <a:ea typeface="+mn-lt"/>
                <a:cs typeface="+mn-lt"/>
              </a:rPr>
              <a:t>components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dirty="0" err="1">
                <a:latin typeface="Titillium"/>
                <a:ea typeface="+mn-lt"/>
                <a:cs typeface="+mn-lt"/>
              </a:rPr>
              <a:t>purchased</a:t>
            </a:r>
            <a:r>
              <a:rPr lang="it-IT" sz="2000" dirty="0">
                <a:latin typeface="Titillium"/>
                <a:ea typeface="+mn-lt"/>
                <a:cs typeface="+mn-lt"/>
              </a:rPr>
              <a:t> </a:t>
            </a:r>
            <a:r>
              <a:rPr lang="it-IT" sz="2000" b="1" dirty="0">
                <a:solidFill>
                  <a:srgbClr val="FF0000"/>
                </a:solidFill>
                <a:latin typeface="Titillium"/>
                <a:ea typeface="+mn-lt"/>
                <a:cs typeface="+mn-lt"/>
              </a:rPr>
              <a:t>M25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dirty="0">
                <a:latin typeface="Titillium"/>
                <a:ea typeface="+mn-lt"/>
                <a:cs typeface="+mn-lt"/>
              </a:rPr>
              <a:t>Consegna materiale prevista entro 2024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000" b="1" dirty="0">
                <a:solidFill>
                  <a:srgbClr val="00B050"/>
                </a:solidFill>
                <a:latin typeface="Titillium"/>
                <a:ea typeface="+mn-lt"/>
                <a:cs typeface="+mn-lt"/>
              </a:rPr>
              <a:t>Situazione effettiva: M25 sperabilmente on schedule (almeno una buona parte)</a:t>
            </a:r>
          </a:p>
          <a:p>
            <a:pPr algn="just"/>
            <a:endParaRPr lang="it-IT" sz="2000" dirty="0">
              <a:latin typeface="Titillium"/>
              <a:ea typeface="+mn-lt"/>
              <a:cs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it-IT" sz="1600" dirty="0">
              <a:latin typeface="Titillium"/>
            </a:endParaRPr>
          </a:p>
          <a:p>
            <a:pPr algn="just"/>
            <a:endParaRPr lang="it-IT" sz="1600" dirty="0">
              <a:latin typeface="Titillium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E037A7B0-514A-B758-E13C-6FD3C76D8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D98C9A2F-0311-F9D0-160D-CCF3A8A3B546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81044718-2F99-05F7-91BA-955FA0BA4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4FD7A4-45C1-7D31-D041-8AE00632A0CA}"/>
              </a:ext>
            </a:extLst>
          </p:cNvPr>
          <p:cNvSpPr txBox="1"/>
          <p:nvPr/>
        </p:nvSpPr>
        <p:spPr>
          <a:xfrm>
            <a:off x="10622448" y="6424097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51F0DFC-A772-4785-4354-950224C2059A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4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13960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3358D-2CB3-3590-9E63-457058F4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Finanziamenti sinergici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B4BFAD-22B5-3292-E857-4EDF3A09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15750"/>
            <a:ext cx="11353800" cy="38858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it-IT" b="1" dirty="0"/>
              <a:t>Progetto PNRR </a:t>
            </a:r>
            <a:r>
              <a:rPr lang="it-IT" b="1" dirty="0" err="1"/>
              <a:t>TeRABIT</a:t>
            </a:r>
            <a:br>
              <a:rPr lang="it-IT" dirty="0"/>
            </a:br>
            <a:r>
              <a:rPr lang="it-IT" sz="2400" b="1" dirty="0"/>
              <a:t>13 M€</a:t>
            </a:r>
            <a:r>
              <a:rPr lang="it-IT" dirty="0"/>
              <a:t> per la rete Tb per la ricerca e l’Università  in Sardegna inclusa una nuova fibra Sardegna-Continente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b="1" dirty="0"/>
              <a:t>Regione Sardegna</a:t>
            </a:r>
            <a:r>
              <a:rPr lang="it-IT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Contributo anni precedenti di </a:t>
            </a:r>
            <a:r>
              <a:rPr lang="it-IT" b="1" dirty="0"/>
              <a:t>3 M€</a:t>
            </a:r>
            <a:r>
              <a:rPr lang="it-IT" dirty="0"/>
              <a:t>  finalizzato al laboratorio sul sito di </a:t>
            </a:r>
            <a:r>
              <a:rPr lang="it-IT" dirty="0" err="1"/>
              <a:t>Sos</a:t>
            </a:r>
            <a:r>
              <a:rPr lang="it-IT" dirty="0"/>
              <a:t> </a:t>
            </a:r>
            <a:r>
              <a:rPr lang="it-IT" dirty="0" err="1"/>
              <a:t>Enatos</a:t>
            </a:r>
            <a:r>
              <a:rPr lang="it-IT" dirty="0"/>
              <a:t> (incluso 1 M€ per la fibra a </a:t>
            </a:r>
            <a:r>
              <a:rPr lang="it-IT" dirty="0" err="1"/>
              <a:t>Sos</a:t>
            </a:r>
            <a:r>
              <a:rPr lang="it-IT" dirty="0"/>
              <a:t> </a:t>
            </a:r>
            <a:r>
              <a:rPr lang="it-IT" dirty="0" err="1"/>
              <a:t>Enattos</a:t>
            </a:r>
            <a:r>
              <a:rPr lang="it-IT" dirty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Contributo 2023 di </a:t>
            </a:r>
            <a:r>
              <a:rPr lang="it-IT" b="1" dirty="0"/>
              <a:t>10 M€</a:t>
            </a:r>
            <a:r>
              <a:rPr lang="it-IT" dirty="0"/>
              <a:t>  finalizzato al laboratorio sul sito di </a:t>
            </a:r>
            <a:r>
              <a:rPr lang="it-IT" dirty="0" err="1"/>
              <a:t>Sos</a:t>
            </a:r>
            <a:r>
              <a:rPr lang="it-IT" dirty="0"/>
              <a:t> </a:t>
            </a:r>
            <a:r>
              <a:rPr lang="it-IT" dirty="0" err="1"/>
              <a:t>Enattos</a:t>
            </a:r>
            <a:r>
              <a:rPr lang="it-IT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it-IT" dirty="0"/>
              <a:t>Contributo per attività di promozione della candidatura (</a:t>
            </a:r>
            <a:r>
              <a:rPr lang="it-IT" b="1" dirty="0"/>
              <a:t>0.5 M€</a:t>
            </a:r>
            <a:r>
              <a:rPr lang="it-IT" dirty="0"/>
              <a:t>) include una persona Full Time dedicata alla comunicazione di ET 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2F7EF4-6F7F-3107-8902-B310D0D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97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A1D7-5C81-B608-E690-81EC425A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15E387B-7E9A-12B4-9CB5-64E67A0988E5}"/>
              </a:ext>
            </a:extLst>
          </p:cNvPr>
          <p:cNvSpPr txBox="1"/>
          <p:nvPr/>
        </p:nvSpPr>
        <p:spPr>
          <a:xfrm>
            <a:off x="342999" y="1099562"/>
            <a:ext cx="11611082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  <a:ea typeface="+mn-lt"/>
                <a:cs typeface="+mn-lt"/>
              </a:rPr>
              <a:t>Necessità Future</a:t>
            </a:r>
            <a:endParaRPr lang="it-IT" sz="2400" b="1" dirty="0">
              <a:solidFill>
                <a:srgbClr val="B27F47"/>
              </a:solidFill>
              <a:latin typeface="Titillium Bd" pitchFamily="2" charset="77"/>
            </a:endParaRPr>
          </a:p>
          <a:p>
            <a:pPr algn="just"/>
            <a:endParaRPr lang="it-IT" dirty="0">
              <a:effectLst/>
              <a:latin typeface="Titillium" pitchFamily="2" charset="77"/>
            </a:endParaRPr>
          </a:p>
          <a:p>
            <a:pPr algn="just"/>
            <a:endParaRPr lang="it-IT" dirty="0">
              <a:latin typeface="Titillium"/>
              <a:ea typeface="+mn-lt"/>
              <a:cs typeface="+mn-lt"/>
            </a:endParaRPr>
          </a:p>
          <a:p>
            <a:pPr algn="just"/>
            <a:endParaRPr lang="it-IT" dirty="0">
              <a:latin typeface="Titillium"/>
              <a:ea typeface="+mn-lt"/>
              <a:cs typeface="+mn-lt"/>
            </a:endParaRPr>
          </a:p>
          <a:p>
            <a:pPr algn="just"/>
            <a:r>
              <a:rPr lang="it-IT" sz="2400" b="1" dirty="0">
                <a:latin typeface="Titillium"/>
                <a:ea typeface="+mn-lt"/>
                <a:cs typeface="+mn-lt"/>
              </a:rPr>
              <a:t>Tutti i fondi ETIC sono stati impegnati</a:t>
            </a:r>
          </a:p>
          <a:p>
            <a:pPr algn="just"/>
            <a:r>
              <a:rPr lang="it-IT" sz="2400" dirty="0">
                <a:latin typeface="Titillium"/>
                <a:ea typeface="+mn-lt"/>
                <a:cs typeface="+mn-lt"/>
              </a:rPr>
              <a:t>Necessità di integrare i laboratori con vari equipaggiamenti che non hanno trovato disponibilità economica: </a:t>
            </a:r>
          </a:p>
          <a:p>
            <a:pPr algn="just"/>
            <a:r>
              <a:rPr lang="it-IT" sz="2400" dirty="0">
                <a:latin typeface="Titillium"/>
                <a:ea typeface="+mn-lt"/>
                <a:cs typeface="+mn-lt"/>
              </a:rPr>
              <a:t>Stima circa 300 k€</a:t>
            </a:r>
          </a:p>
          <a:p>
            <a:pPr algn="just"/>
            <a:endParaRPr lang="it-IT" sz="2400" dirty="0">
              <a:latin typeface="Titillium"/>
              <a:ea typeface="+mn-lt"/>
              <a:cs typeface="+mn-lt"/>
            </a:endParaRPr>
          </a:p>
          <a:p>
            <a:pPr algn="just"/>
            <a:r>
              <a:rPr lang="it-IT" sz="2400" dirty="0">
                <a:latin typeface="Titillium"/>
                <a:ea typeface="+mn-lt"/>
                <a:cs typeface="+mn-lt"/>
              </a:rPr>
              <a:t>Sul sito di </a:t>
            </a:r>
            <a:r>
              <a:rPr lang="it-IT" sz="2400" dirty="0" err="1">
                <a:latin typeface="Titillium"/>
                <a:ea typeface="+mn-lt"/>
                <a:cs typeface="+mn-lt"/>
              </a:rPr>
              <a:t>Sos</a:t>
            </a:r>
            <a:r>
              <a:rPr lang="it-IT" sz="2400" dirty="0">
                <a:latin typeface="Titillium"/>
                <a:ea typeface="+mn-lt"/>
                <a:cs typeface="+mn-lt"/>
              </a:rPr>
              <a:t> </a:t>
            </a:r>
            <a:r>
              <a:rPr lang="it-IT" sz="2400" dirty="0" err="1">
                <a:latin typeface="Titillium"/>
                <a:ea typeface="+mn-lt"/>
                <a:cs typeface="+mn-lt"/>
              </a:rPr>
              <a:t>Enattos</a:t>
            </a:r>
            <a:r>
              <a:rPr lang="it-IT" sz="2400" dirty="0">
                <a:latin typeface="Titillium"/>
                <a:ea typeface="+mn-lt"/>
                <a:cs typeface="+mn-lt"/>
              </a:rPr>
              <a:t> è previsto un investimento della regione Sardegna per 10 M€. E’ stimato un investimento complementare da parte di INFN, INAF, INGV, UNICA, UNISS di una cifra dello stesso ordine.</a:t>
            </a:r>
          </a:p>
          <a:p>
            <a:pPr algn="just"/>
            <a:endParaRPr lang="it-IT" sz="2400" dirty="0">
              <a:latin typeface="Titillium"/>
              <a:ea typeface="+mn-lt"/>
              <a:cs typeface="+mn-lt"/>
            </a:endParaRPr>
          </a:p>
          <a:p>
            <a:pPr algn="just"/>
            <a:r>
              <a:rPr lang="it-IT" sz="2400" b="1" dirty="0">
                <a:latin typeface="Titillium"/>
                <a:ea typeface="+mn-lt"/>
                <a:cs typeface="+mn-lt"/>
              </a:rPr>
              <a:t>La scelta sul sito, prevista nel 2026 chiaramente pesa in modo determinante sullo scenario</a:t>
            </a:r>
            <a:endParaRPr lang="it-IT" sz="2400" b="1" dirty="0">
              <a:latin typeface="Titillium"/>
            </a:endParaRPr>
          </a:p>
          <a:p>
            <a:pPr algn="just"/>
            <a:endParaRPr lang="it-IT" dirty="0">
              <a:latin typeface="Titillium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8801F685-AB1C-B570-4F45-AEBD9774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69996CC-3AA7-F692-054D-F8D8DA92F29C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E92BC641-B728-C7BB-DA56-208B96055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53EDC1-2769-8A8D-C111-D10726F2AC5D}"/>
              </a:ext>
            </a:extLst>
          </p:cNvPr>
          <p:cNvSpPr txBox="1"/>
          <p:nvPr/>
        </p:nvSpPr>
        <p:spPr>
          <a:xfrm>
            <a:off x="10622448" y="6424097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4A1F2551-2E4F-B534-73EC-1F10A9FCDF45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6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30600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96454-2684-ECDD-BC5A-CD8453D0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DB4550-269B-6487-FB4F-EF7654F3E4F0}"/>
              </a:ext>
            </a:extLst>
          </p:cNvPr>
          <p:cNvSpPr txBox="1"/>
          <p:nvPr/>
        </p:nvSpPr>
        <p:spPr>
          <a:xfrm>
            <a:off x="474846" y="1168013"/>
            <a:ext cx="11242307" cy="60631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800" b="1" dirty="0">
                <a:solidFill>
                  <a:srgbClr val="B27F47"/>
                </a:solidFill>
                <a:latin typeface="Titillium Bd"/>
              </a:rPr>
              <a:t>Ruolo in ET</a:t>
            </a:r>
            <a:endParaRPr lang="it-IT" dirty="0">
              <a:effectLst/>
              <a:latin typeface="Titillium" pitchFamily="2" charset="77"/>
            </a:endParaRPr>
          </a:p>
          <a:p>
            <a:pPr algn="just"/>
            <a:endParaRPr lang="it-IT" dirty="0">
              <a:latin typeface="Titillium"/>
              <a:ea typeface="+mn-lt"/>
              <a:cs typeface="+mn-lt"/>
            </a:endParaRPr>
          </a:p>
          <a:p>
            <a:pPr algn="just"/>
            <a:r>
              <a:rPr lang="it-IT" sz="2400" b="1" dirty="0">
                <a:latin typeface="Titillium"/>
                <a:ea typeface="+mn-lt"/>
                <a:cs typeface="+mn-lt"/>
              </a:rPr>
              <a:t>La Sardegna è candidata ad ospitare il sito Italiano</a:t>
            </a:r>
          </a:p>
          <a:p>
            <a:pPr algn="just"/>
            <a:r>
              <a:rPr lang="it-IT" sz="2400" dirty="0">
                <a:latin typeface="Titillium"/>
                <a:ea typeface="+mn-lt"/>
                <a:cs typeface="+mn-lt"/>
              </a:rPr>
              <a:t>La Sezione INFN, le Università di Cagliari e Sassari, in cooperazione con INAF, INGV e Istituzioni locali sono impegnate nelle attività di </a:t>
            </a:r>
            <a:r>
              <a:rPr lang="it-IT" sz="2400" b="1" dirty="0">
                <a:latin typeface="Titillium"/>
                <a:ea typeface="+mn-lt"/>
                <a:cs typeface="+mn-lt"/>
              </a:rPr>
              <a:t>caratterizzazione e studi del sito</a:t>
            </a:r>
            <a:r>
              <a:rPr lang="it-IT" sz="2400" dirty="0">
                <a:latin typeface="Titillium"/>
                <a:ea typeface="+mn-lt"/>
                <a:cs typeface="+mn-lt"/>
              </a:rPr>
              <a:t> e nella </a:t>
            </a:r>
            <a:r>
              <a:rPr lang="it-IT" sz="2400" b="1" dirty="0">
                <a:latin typeface="Titillium"/>
                <a:ea typeface="+mn-lt"/>
                <a:cs typeface="+mn-lt"/>
              </a:rPr>
              <a:t>promozione della candidatura</a:t>
            </a:r>
            <a:r>
              <a:rPr lang="it-IT" sz="2400" dirty="0">
                <a:latin typeface="Titillium"/>
                <a:ea typeface="+mn-lt"/>
                <a:cs typeface="+mn-lt"/>
              </a:rPr>
              <a:t>. In particolare: Domenico D’Urso (UNISS e Sezione INFN di Cagliari) è il Responsabile Nazionale INFN di ET, Alessandro Cardini (Direttore della Sezione) fa parte del Tavolo </a:t>
            </a:r>
            <a:r>
              <a:rPr lang="it-IT" sz="2400" dirty="0" err="1">
                <a:latin typeface="Titillium"/>
                <a:ea typeface="+mn-lt"/>
                <a:cs typeface="+mn-lt"/>
              </a:rPr>
              <a:t>Interistituzionale</a:t>
            </a:r>
            <a:r>
              <a:rPr lang="it-IT" sz="2400" dirty="0">
                <a:latin typeface="Titillium"/>
                <a:ea typeface="+mn-lt"/>
                <a:cs typeface="+mn-lt"/>
              </a:rPr>
              <a:t> per la Candidatura Italiana.</a:t>
            </a:r>
          </a:p>
          <a:p>
            <a:pPr algn="just"/>
            <a:r>
              <a:rPr lang="it-IT" sz="2400" dirty="0">
                <a:latin typeface="Titillium" pitchFamily="2" charset="77"/>
              </a:rPr>
              <a:t>La Sezione INFN e il Dipartimento di Fisica dell’Università di Cagliari sono impegnate in attività di </a:t>
            </a:r>
            <a:r>
              <a:rPr lang="it-IT" sz="2400" b="1" dirty="0">
                <a:latin typeface="Titillium" pitchFamily="2" charset="77"/>
              </a:rPr>
              <a:t>costruzione e caratterizzazione di devices per il controllo e il monitoring </a:t>
            </a:r>
            <a:r>
              <a:rPr lang="it-IT" sz="2400" dirty="0">
                <a:latin typeface="Titillium" pitchFamily="2" charset="77"/>
              </a:rPr>
              <a:t>dell’interferometro</a:t>
            </a:r>
            <a:r>
              <a:rPr lang="en-US" sz="2400" dirty="0">
                <a:latin typeface="Titillium" pitchFamily="2" charset="77"/>
              </a:rPr>
              <a:t>,</a:t>
            </a:r>
            <a:r>
              <a:rPr lang="it-IT" sz="2400" dirty="0">
                <a:latin typeface="Titillium" pitchFamily="2" charset="77"/>
              </a:rPr>
              <a:t> incluso il </a:t>
            </a:r>
            <a:r>
              <a:rPr lang="it-IT" sz="2400" b="1" dirty="0">
                <a:latin typeface="Titillium" pitchFamily="2" charset="77"/>
              </a:rPr>
              <a:t>disegno la costruzione e i test di materiali per il coating degli specchi</a:t>
            </a:r>
            <a:r>
              <a:rPr lang="it-IT" sz="2400" dirty="0">
                <a:latin typeface="Titillium" pitchFamily="2" charset="77"/>
              </a:rPr>
              <a:t> di ET. 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  <a:latin typeface="Titillium" pitchFamily="2" charset="77"/>
              </a:rPr>
              <a:t>ULTIMO MA NON ULTIMO: Siamo partiti nei settori in cui c’erano competenze 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  <a:latin typeface="Titillium" pitchFamily="2" charset="77"/>
              </a:rPr>
              <a:t>ma sta nascendo e crescendo a Cagliari (INFN e Dip. Di Fisica) un gruppo di analisi dati</a:t>
            </a:r>
          </a:p>
          <a:p>
            <a:pPr algn="just"/>
            <a:endParaRPr lang="it-IT" dirty="0">
              <a:latin typeface="Titillium"/>
              <a:ea typeface="Calibri" panose="020F0502020204030204"/>
              <a:cs typeface="Calibri" panose="020F0502020204030204"/>
            </a:endParaRPr>
          </a:p>
          <a:p>
            <a:pPr algn="just"/>
            <a:endParaRPr lang="it-IT" dirty="0">
              <a:ea typeface="+mn-lt"/>
              <a:cs typeface="+mn-lt"/>
            </a:endParaRPr>
          </a:p>
          <a:p>
            <a:pPr algn="just"/>
            <a:endParaRPr lang="it-IT" dirty="0">
              <a:latin typeface="Titillium"/>
            </a:endParaRPr>
          </a:p>
        </p:txBody>
      </p:sp>
      <p:pic>
        <p:nvPicPr>
          <p:cNvPr id="2" name="Picture 94">
            <a:extLst>
              <a:ext uri="{FF2B5EF4-FFF2-40B4-BE49-F238E27FC236}">
                <a16:creationId xmlns:a16="http://schemas.microsoft.com/office/drawing/2014/main" id="{2A741000-2D7A-986E-B9DC-115BF3B4E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BF048B7D-0C3F-D8A0-6F73-B3797106865F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8" name="Immagine 7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7472B47E-43D5-B12B-C9DE-52B70C4E7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D31CBAF5-B67C-FA40-1DEC-5F10A1BD835B}"/>
              </a:ext>
            </a:extLst>
          </p:cNvPr>
          <p:cNvSpPr txBox="1">
            <a:spLocks/>
          </p:cNvSpPr>
          <p:nvPr/>
        </p:nvSpPr>
        <p:spPr>
          <a:xfrm>
            <a:off x="11328400" y="6004073"/>
            <a:ext cx="809523" cy="299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6192B8-55D9-4942-9C82-0B9DDA21D461}" type="slidenum">
              <a:rPr lang="it-IT" dirty="0">
                <a:solidFill>
                  <a:schemeClr val="tx1"/>
                </a:solidFill>
                <a:latin typeface="Titillium"/>
              </a:rPr>
              <a:pPr/>
              <a:t>7</a:t>
            </a:fld>
            <a:endParaRPr lang="it-IT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521D0E-8430-8CCD-C7AB-DE868BCE8294}"/>
              </a:ext>
            </a:extLst>
          </p:cNvPr>
          <p:cNvSpPr txBox="1"/>
          <p:nvPr/>
        </p:nvSpPr>
        <p:spPr>
          <a:xfrm>
            <a:off x="10622448" y="6424097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9003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D732C99F-55BD-AD4A-8521-BE109935E3EE}" vid="{BE78499A-A7B0-5946-9AA5-2D0192624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4B9C7EB83A3498968F528FC64EFFC" ma:contentTypeVersion="20" ma:contentTypeDescription="Create a new document." ma:contentTypeScope="" ma:versionID="569d292bbfcf716868d59510ee28982d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baf11f960016b6bca5d5012f51e8180d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  <SharedWithUsers xmlns="29b15f42-945a-4f71-bfdc-10ac36b66450">
      <UserInfo>
        <DisplayName>Michele Punturo</DisplayName>
        <AccountId>9</AccountId>
        <AccountType/>
      </UserInfo>
      <UserInfo>
        <DisplayName>Monique Bossi</DisplayName>
        <AccountId>314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E8E687-CE31-4716-A067-21609678E72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cdda7f2e-c373-4dae-9d8d-de155a501ec5"/>
    <ds:schemaRef ds:uri="29b15f42-945a-4f71-bfdc-10ac36b66450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microsoft.com/office/2006/metadata/properties"/>
    <ds:schemaRef ds:uri="http://www.w3.org/2000/xmlns/"/>
    <ds:schemaRef ds:uri="cdda7f2e-c373-4dae-9d8d-de155a501ec5"/>
    <ds:schemaRef ds:uri="http://schemas.microsoft.com/office/infopath/2007/PartnerControls"/>
    <ds:schemaRef ds:uri="http://schemas.microsoft.com/sharepoint/v3"/>
    <ds:schemaRef ds:uri="http://www.w3.org/2001/XMLSchema-instance"/>
    <ds:schemaRef ds:uri="29b15f42-945a-4f71-bfdc-10ac36b66450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4154</TotalTime>
  <Words>784</Words>
  <Application>Microsoft Office PowerPoint</Application>
  <PresentationFormat>Widescreen</PresentationFormat>
  <Paragraphs>93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ETICO2 ET Infrastructure in Cagliari for Optics &amp; Optoelectronics</vt:lpstr>
      <vt:lpstr>Presentazione standard di PowerPoint</vt:lpstr>
      <vt:lpstr>Presentazione standard di PowerPoint</vt:lpstr>
      <vt:lpstr>Presentazione standard di PowerPoint</vt:lpstr>
      <vt:lpstr>Finanziamenti sinergici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Greco</dc:creator>
  <cp:lastModifiedBy>Microsoft Office User</cp:lastModifiedBy>
  <cp:revision>208</cp:revision>
  <dcterms:created xsi:type="dcterms:W3CDTF">2024-01-08T14:25:46Z</dcterms:created>
  <dcterms:modified xsi:type="dcterms:W3CDTF">2024-02-21T12:28:40Z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0x0101000854B9C7EB83A3498968F528FC64EFFC</vt:lpwstr>
  </property>
</Properties>
</file>