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sldIdLst>
    <p:sldId id="256" r:id="rId5"/>
    <p:sldId id="29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5"/>
    <p:restoredTop sz="94694"/>
  </p:normalViewPr>
  <p:slideViewPr>
    <p:cSldViewPr snapToGrid="0">
      <p:cViewPr varScale="1">
        <p:scale>
          <a:sx n="121" d="100"/>
          <a:sy n="121" d="100"/>
        </p:scale>
        <p:origin x="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67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20/02/24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einstein-telescope.it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3" Type="http://schemas.openxmlformats.org/officeDocument/2006/relationships/image" Target="../media/image9.png"/><Relationship Id="rId21" Type="http://schemas.microsoft.com/office/2007/relationships/hdphoto" Target="../media/hdphoto9.wdp"/><Relationship Id="rId7" Type="http://schemas.openxmlformats.org/officeDocument/2006/relationships/hyperlink" Target="https://www.pngall.com/pin-png/" TargetMode="External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23" Type="http://schemas.openxmlformats.org/officeDocument/2006/relationships/image" Target="../media/image6.png"/><Relationship Id="rId10" Type="http://schemas.openxmlformats.org/officeDocument/2006/relationships/image" Target="../media/image12.png"/><Relationship Id="rId19" Type="http://schemas.microsoft.com/office/2007/relationships/hdphoto" Target="../media/hdphoto7.wdp"/><Relationship Id="rId4" Type="http://schemas.openxmlformats.org/officeDocument/2006/relationships/hyperlink" Target="https://www.nurse24.it/infermiere/dalla-redazione/intubazione-basta-poco.html" TargetMode="External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46" y="1570016"/>
            <a:ext cx="5757730" cy="2414431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Titillium Bd"/>
              </a:rPr>
              <a:t>Einstein Telescope Infrastructure </a:t>
            </a:r>
            <a:br>
              <a:rPr lang="it-IT" sz="4000" dirty="0">
                <a:latin typeface="Titillium Bd"/>
              </a:rPr>
            </a:br>
            <a:r>
              <a:rPr lang="it-IT" sz="4000" dirty="0">
                <a:latin typeface="Titillium Bd"/>
              </a:rPr>
              <a:t>Consortium</a:t>
            </a:r>
            <a:br>
              <a:rPr lang="it-IT" sz="4000" dirty="0">
                <a:latin typeface="Titillium Bd"/>
              </a:rPr>
            </a:br>
            <a:r>
              <a:rPr lang="it-IT" sz="4000" dirty="0">
                <a:latin typeface="Titillium Bd"/>
              </a:rPr>
              <a:t>ETIC  </a:t>
            </a:r>
            <a:endParaRPr lang="it-IT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70" y="3983831"/>
            <a:ext cx="379544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latin typeface="Titillium"/>
              </a:rPr>
              <a:t>Monique Bossi</a:t>
            </a:r>
          </a:p>
          <a:p>
            <a:r>
              <a:rPr lang="it-IT" dirty="0">
                <a:latin typeface="Titillium"/>
              </a:rPr>
              <a:t>ETIC Infrastructure manager</a:t>
            </a:r>
            <a:endParaRPr lang="it-IT" dirty="0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9D100189-B420-6BE6-3392-F80642CC539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6" r="11956"/>
          <a:stretch>
            <a:fillRect/>
          </a:stretch>
        </p:blipFill>
        <p:spPr/>
      </p:pic>
      <p:pic>
        <p:nvPicPr>
          <p:cNvPr id="21" name="Segnaposto contenuto 20" descr="Immagine che contiene schermata, testo, Elementi grafici, logo&#10;&#10;Descrizione generata automaticamente">
            <a:extLst>
              <a:ext uri="{FF2B5EF4-FFF2-40B4-BE49-F238E27FC236}">
                <a16:creationId xmlns:a16="http://schemas.microsoft.com/office/drawing/2014/main" id="{CD430D04-717B-B1D8-40FF-F8358A9A0E8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6416158"/>
            <a:ext cx="965200" cy="482600"/>
          </a:xfrm>
        </p:spPr>
      </p:pic>
      <p:pic>
        <p:nvPicPr>
          <p:cNvPr id="7" name="Picture 94">
            <a:extLst>
              <a:ext uri="{FF2B5EF4-FFF2-40B4-BE49-F238E27FC236}">
                <a16:creationId xmlns:a16="http://schemas.microsoft.com/office/drawing/2014/main" id="{05C30C6A-833B-6FBD-2BAB-64AEB76F3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422AAF1-1C02-1C02-9EC0-7639D5072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1" y="1335635"/>
            <a:ext cx="7318524" cy="5018598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617E5BC-D82C-07A3-5E23-C76F5E1D5C7B}"/>
              </a:ext>
            </a:extLst>
          </p:cNvPr>
          <p:cNvGrpSpPr/>
          <p:nvPr/>
        </p:nvGrpSpPr>
        <p:grpSpPr>
          <a:xfrm>
            <a:off x="5606774" y="4345351"/>
            <a:ext cx="303415" cy="303520"/>
            <a:chOff x="2685010" y="3926271"/>
            <a:chExt cx="303415" cy="303520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50DCAE88-2516-2E79-B709-13A75D403BC0}"/>
                </a:ext>
              </a:extLst>
            </p:cNvPr>
            <p:cNvSpPr/>
            <p:nvPr/>
          </p:nvSpPr>
          <p:spPr>
            <a:xfrm>
              <a:off x="2685010" y="3926271"/>
              <a:ext cx="303415" cy="30352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FA63C19F-032A-432D-B761-6DB9B47D37AD}"/>
                </a:ext>
              </a:extLst>
            </p:cNvPr>
            <p:cNvSpPr/>
            <p:nvPr/>
          </p:nvSpPr>
          <p:spPr>
            <a:xfrm>
              <a:off x="2731993" y="3971365"/>
              <a:ext cx="192741" cy="20394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73650B30-07D3-9B4D-E173-4D707CB25916}"/>
                </a:ext>
              </a:extLst>
            </p:cNvPr>
            <p:cNvSpPr/>
            <p:nvPr/>
          </p:nvSpPr>
          <p:spPr>
            <a:xfrm>
              <a:off x="2780607" y="4021975"/>
              <a:ext cx="96982" cy="969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Fumetto 1 13">
            <a:extLst>
              <a:ext uri="{FF2B5EF4-FFF2-40B4-BE49-F238E27FC236}">
                <a16:creationId xmlns:a16="http://schemas.microsoft.com/office/drawing/2014/main" id="{62256971-C00A-52D3-476E-2A7206FDEE43}"/>
              </a:ext>
            </a:extLst>
          </p:cNvPr>
          <p:cNvSpPr/>
          <p:nvPr/>
        </p:nvSpPr>
        <p:spPr>
          <a:xfrm>
            <a:off x="6377064" y="3848100"/>
            <a:ext cx="2838948" cy="1643905"/>
          </a:xfrm>
          <a:prstGeom prst="wedgeRectCallout">
            <a:avLst>
              <a:gd name="adj1" fmla="val -69541"/>
              <a:gd name="adj2" fmla="val -10235"/>
            </a:avLst>
          </a:prstGeom>
          <a:solidFill>
            <a:srgbClr val="042A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C86BD1C-2DC6-D6B8-687D-384D90A585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0" y="3886197"/>
            <a:ext cx="2840962" cy="15937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5E5D25-9572-F6ED-1DDB-5F07E8E230A3}"/>
              </a:ext>
            </a:extLst>
          </p:cNvPr>
          <p:cNvSpPr txBox="1"/>
          <p:nvPr/>
        </p:nvSpPr>
        <p:spPr>
          <a:xfrm>
            <a:off x="6062776" y="6416158"/>
            <a:ext cx="6102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600">
                <a:hlinkClick r:id="rId7"/>
              </a:rPr>
              <a:t>http://www.einstein-telescope.it</a:t>
            </a:r>
            <a:r>
              <a:rPr lang="it-IT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mappa&#10;&#10;Descrizione generata automaticamente con attendibilità media">
            <a:extLst>
              <a:ext uri="{FF2B5EF4-FFF2-40B4-BE49-F238E27FC236}">
                <a16:creationId xmlns:a16="http://schemas.microsoft.com/office/drawing/2014/main" id="{0855C4C5-E477-0A28-ADA3-B8381A5902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9231" y="1365975"/>
            <a:ext cx="4090154" cy="4829338"/>
          </a:xfrm>
          <a:prstGeom prst="rect">
            <a:avLst/>
          </a:prstGeom>
        </p:spPr>
      </p:pic>
      <p:pic>
        <p:nvPicPr>
          <p:cNvPr id="35" name="Immagine 34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BB578646-7572-6B1E-3312-1927730FA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960384">
            <a:off x="1055926" y="4565240"/>
            <a:ext cx="310941" cy="550803"/>
          </a:xfrm>
          <a:prstGeom prst="rect">
            <a:avLst/>
          </a:prstGeom>
        </p:spPr>
      </p:pic>
      <p:pic>
        <p:nvPicPr>
          <p:cNvPr id="39" name="Immagine 38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EB1F4525-03EA-1AB8-F8E2-947FED50D93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074870">
            <a:off x="1003139" y="2138103"/>
            <a:ext cx="310941" cy="550803"/>
          </a:xfrm>
          <a:prstGeom prst="rect">
            <a:avLst/>
          </a:prstGeom>
        </p:spPr>
      </p:pic>
      <p:pic>
        <p:nvPicPr>
          <p:cNvPr id="40" name="Immagine 39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AB5D1690-0DF3-7000-9A34-D94E156651B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88403" y="1560923"/>
            <a:ext cx="310941" cy="550803"/>
          </a:xfrm>
          <a:prstGeom prst="rect">
            <a:avLst/>
          </a:prstGeom>
        </p:spPr>
      </p:pic>
      <p:pic>
        <p:nvPicPr>
          <p:cNvPr id="41" name="Immagine 40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0573FDAC-4648-CCA5-592D-8D2BC9AE5E1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50099" y="3908545"/>
            <a:ext cx="310941" cy="550803"/>
          </a:xfrm>
          <a:prstGeom prst="rect">
            <a:avLst/>
          </a:prstGeom>
        </p:spPr>
      </p:pic>
      <p:pic>
        <p:nvPicPr>
          <p:cNvPr id="42" name="Immagine 41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25497E7C-89E8-7DFC-51A6-9E18F678B16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00774" y="3174618"/>
            <a:ext cx="310941" cy="550803"/>
          </a:xfrm>
          <a:prstGeom prst="rect">
            <a:avLst/>
          </a:prstGeom>
        </p:spPr>
      </p:pic>
      <p:pic>
        <p:nvPicPr>
          <p:cNvPr id="43" name="Immagine 42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A5F49A33-55C6-6D2B-BF9A-1A33FAF85F2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350014">
            <a:off x="2099728" y="3416175"/>
            <a:ext cx="310941" cy="550803"/>
          </a:xfrm>
          <a:prstGeom prst="rect">
            <a:avLst/>
          </a:prstGeom>
        </p:spPr>
      </p:pic>
      <p:pic>
        <p:nvPicPr>
          <p:cNvPr id="1032" name="Picture 8" descr="Segnaletica temporanea inzio cantiere">
            <a:extLst>
              <a:ext uri="{FF2B5EF4-FFF2-40B4-BE49-F238E27FC236}">
                <a16:creationId xmlns:a16="http://schemas.microsoft.com/office/drawing/2014/main" id="{F9B20E35-A628-8100-07C5-302800E3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249" y="2986530"/>
            <a:ext cx="2484499" cy="24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70197B8-DF6C-6737-0075-201E3699469C}"/>
              </a:ext>
            </a:extLst>
          </p:cNvPr>
          <p:cNvSpPr txBox="1"/>
          <p:nvPr/>
        </p:nvSpPr>
        <p:spPr>
          <a:xfrm>
            <a:off x="5191952" y="1325463"/>
            <a:ext cx="4223932" cy="4729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60"/>
              </a:lnSpc>
            </a:pPr>
            <a:r>
              <a:rPr lang="it-IT" b="1" dirty="0" err="1">
                <a:solidFill>
                  <a:srgbClr val="C00000"/>
                </a:solidFill>
                <a:latin typeface=""/>
              </a:rPr>
              <a:t>ETiCo</a:t>
            </a:r>
            <a:r>
              <a:rPr lang="it-IT" b="1" dirty="0">
                <a:solidFill>
                  <a:srgbClr val="C00000"/>
                </a:solidFill>
                <a:latin typeface=""/>
              </a:rPr>
              <a:t>, </a:t>
            </a:r>
            <a:r>
              <a:rPr lang="it-IT" dirty="0">
                <a:solidFill>
                  <a:srgbClr val="C00000"/>
                </a:solidFill>
                <a:latin typeface=""/>
              </a:rPr>
              <a:t>Cagliari</a:t>
            </a:r>
            <a:r>
              <a:rPr lang="it-IT">
                <a:solidFill>
                  <a:srgbClr val="C00000"/>
                </a:solidFill>
                <a:latin typeface=""/>
              </a:rPr>
              <a:t>, fine </a:t>
            </a:r>
            <a:r>
              <a:rPr lang="it-IT" dirty="0">
                <a:solidFill>
                  <a:srgbClr val="C00000"/>
                </a:solidFill>
                <a:latin typeface=""/>
              </a:rPr>
              <a:t>marzo</a:t>
            </a:r>
          </a:p>
          <a:p>
            <a:pPr>
              <a:lnSpc>
                <a:spcPts val="2560"/>
              </a:lnSpc>
            </a:pPr>
            <a:r>
              <a:rPr lang="it-IT" dirty="0" err="1">
                <a:solidFill>
                  <a:srgbClr val="004B70"/>
                </a:solidFill>
                <a:latin typeface=""/>
              </a:rPr>
              <a:t>ComET</a:t>
            </a:r>
            <a:r>
              <a:rPr lang="it-IT" dirty="0">
                <a:solidFill>
                  <a:srgbClr val="004B70"/>
                </a:solidFill>
                <a:latin typeface=""/>
              </a:rPr>
              <a:t>, Padova, </a:t>
            </a:r>
          </a:p>
          <a:p>
            <a:pPr>
              <a:lnSpc>
                <a:spcPts val="2560"/>
              </a:lnSpc>
            </a:pPr>
            <a:r>
              <a:rPr lang="it-IT" dirty="0">
                <a:solidFill>
                  <a:srgbClr val="004B70"/>
                </a:solidFill>
                <a:latin typeface=""/>
              </a:rPr>
              <a:t>GALILEO, Genova, </a:t>
            </a:r>
          </a:p>
          <a:p>
            <a:pPr>
              <a:lnSpc>
                <a:spcPts val="2560"/>
              </a:lnSpc>
            </a:pPr>
            <a:r>
              <a:rPr lang="it-IT" dirty="0" err="1">
                <a:solidFill>
                  <a:srgbClr val="004B70"/>
                </a:solidFill>
                <a:latin typeface=""/>
              </a:rPr>
              <a:t>PlanET</a:t>
            </a:r>
            <a:r>
              <a:rPr lang="it-IT" dirty="0">
                <a:solidFill>
                  <a:srgbClr val="004B70"/>
                </a:solidFill>
                <a:latin typeface=""/>
              </a:rPr>
              <a:t>, Napoli, </a:t>
            </a:r>
          </a:p>
          <a:p>
            <a:pPr>
              <a:lnSpc>
                <a:spcPts val="2560"/>
              </a:lnSpc>
            </a:pPr>
            <a:r>
              <a:rPr lang="it-IT" dirty="0" err="1">
                <a:solidFill>
                  <a:srgbClr val="004B70"/>
                </a:solidFill>
                <a:latin typeface=""/>
              </a:rPr>
              <a:t>AiLoveET</a:t>
            </a:r>
            <a:r>
              <a:rPr lang="it-IT" dirty="0">
                <a:solidFill>
                  <a:srgbClr val="004B70"/>
                </a:solidFill>
                <a:latin typeface=""/>
              </a:rPr>
              <a:t>, Roma, </a:t>
            </a:r>
          </a:p>
          <a:p>
            <a:pPr>
              <a:lnSpc>
                <a:spcPts val="2560"/>
              </a:lnSpc>
            </a:pPr>
            <a:r>
              <a:rPr lang="it-IT" sz="1800" dirty="0">
                <a:solidFill>
                  <a:srgbClr val="004B70"/>
                </a:solidFill>
                <a:latin typeface=""/>
              </a:rPr>
              <a:t>ADONI, Firenze</a:t>
            </a:r>
          </a:p>
          <a:p>
            <a:pPr>
              <a:lnSpc>
                <a:spcPts val="2560"/>
              </a:lnSpc>
            </a:pPr>
            <a:r>
              <a:rPr lang="it-IT" dirty="0" err="1">
                <a:solidFill>
                  <a:srgbClr val="004B70"/>
                </a:solidFill>
                <a:latin typeface=""/>
              </a:rPr>
              <a:t>PisaET</a:t>
            </a:r>
            <a:r>
              <a:rPr lang="it-IT" dirty="0">
                <a:solidFill>
                  <a:srgbClr val="004B70"/>
                </a:solidFill>
                <a:latin typeface=""/>
              </a:rPr>
              <a:t>-IR, Pisa</a:t>
            </a:r>
          </a:p>
          <a:p>
            <a:pPr>
              <a:lnSpc>
                <a:spcPts val="2560"/>
              </a:lnSpc>
            </a:pPr>
            <a:r>
              <a:rPr lang="it-IT" dirty="0">
                <a:solidFill>
                  <a:srgbClr val="004B70"/>
                </a:solidFill>
                <a:latin typeface=""/>
              </a:rPr>
              <a:t>ARC-ETCRYO</a:t>
            </a:r>
          </a:p>
          <a:p>
            <a:pPr>
              <a:lnSpc>
                <a:spcPts val="2560"/>
              </a:lnSpc>
            </a:pPr>
            <a:r>
              <a:rPr lang="it-IT" dirty="0">
                <a:solidFill>
                  <a:srgbClr val="004B70"/>
                </a:solidFill>
                <a:latin typeface=""/>
              </a:rPr>
              <a:t>GEMINI, L’Aquila, </a:t>
            </a:r>
          </a:p>
          <a:p>
            <a:pPr>
              <a:lnSpc>
                <a:spcPts val="2560"/>
              </a:lnSpc>
            </a:pPr>
            <a:r>
              <a:rPr lang="it-IT" b="1" dirty="0">
                <a:solidFill>
                  <a:srgbClr val="C00000"/>
                </a:solidFill>
                <a:latin typeface=""/>
              </a:rPr>
              <a:t>CAOS, </a:t>
            </a:r>
            <a:r>
              <a:rPr lang="it-IT" dirty="0">
                <a:solidFill>
                  <a:srgbClr val="C00000"/>
                </a:solidFill>
                <a:latin typeface=""/>
              </a:rPr>
              <a:t>Perugia, 19 marzo</a:t>
            </a:r>
          </a:p>
          <a:p>
            <a:pPr>
              <a:lnSpc>
                <a:spcPts val="2560"/>
              </a:lnSpc>
            </a:pPr>
            <a:r>
              <a:rPr lang="it-IT" dirty="0" err="1">
                <a:solidFill>
                  <a:srgbClr val="004B70"/>
                </a:solidFill>
                <a:latin typeface=""/>
              </a:rPr>
              <a:t>SAMaNET</a:t>
            </a:r>
            <a:r>
              <a:rPr lang="it-IT" dirty="0">
                <a:solidFill>
                  <a:srgbClr val="004B70"/>
                </a:solidFill>
                <a:latin typeface=""/>
              </a:rPr>
              <a:t>, Pisa</a:t>
            </a:r>
          </a:p>
          <a:p>
            <a:pPr>
              <a:lnSpc>
                <a:spcPts val="2560"/>
              </a:lnSpc>
            </a:pPr>
            <a:r>
              <a:rPr lang="it-IT" dirty="0">
                <a:solidFill>
                  <a:srgbClr val="004B70"/>
                </a:solidFill>
                <a:latin typeface=""/>
              </a:rPr>
              <a:t>DIFAET, Bologna</a:t>
            </a:r>
          </a:p>
          <a:p>
            <a:pPr>
              <a:lnSpc>
                <a:spcPts val="2560"/>
              </a:lnSpc>
            </a:pPr>
            <a:r>
              <a:rPr lang="it-IT" dirty="0">
                <a:solidFill>
                  <a:srgbClr val="004B70"/>
                </a:solidFill>
                <a:latin typeface=""/>
              </a:rPr>
              <a:t>BETIF, Bologna</a:t>
            </a:r>
          </a:p>
          <a:p>
            <a:pPr>
              <a:lnSpc>
                <a:spcPts val="2560"/>
              </a:lnSpc>
            </a:pPr>
            <a:r>
              <a:rPr lang="it-IT" dirty="0">
                <a:solidFill>
                  <a:srgbClr val="004B70"/>
                </a:solidFill>
                <a:latin typeface=""/>
              </a:rPr>
              <a:t>CTLab4ET, Torino 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43711EB-B8A2-BE24-5002-DA80F333E2D1}"/>
              </a:ext>
            </a:extLst>
          </p:cNvPr>
          <p:cNvGrpSpPr/>
          <p:nvPr/>
        </p:nvGrpSpPr>
        <p:grpSpPr>
          <a:xfrm rot="1081828">
            <a:off x="9950876" y="1917361"/>
            <a:ext cx="2148824" cy="1588741"/>
            <a:chOff x="5373532" y="4354326"/>
            <a:chExt cx="2684473" cy="2082088"/>
          </a:xfrm>
        </p:grpSpPr>
        <p:pic>
          <p:nvPicPr>
            <p:cNvPr id="18" name="Picture 8" descr="JSP AJB160-000-100">
              <a:extLst>
                <a:ext uri="{FF2B5EF4-FFF2-40B4-BE49-F238E27FC236}">
                  <a16:creationId xmlns:a16="http://schemas.microsoft.com/office/drawing/2014/main" id="{6EF54096-E4FF-9E6A-EA21-241938FBB4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0" t="3312" r="1266"/>
            <a:stretch/>
          </p:blipFill>
          <p:spPr bwMode="auto">
            <a:xfrm flipH="1">
              <a:off x="5373532" y="4354326"/>
              <a:ext cx="2684473" cy="208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magine 7" descr="Immagine che contiene schermata, testo, Elementi grafici, logo&#10;&#10;Descrizione generata automaticamente">
              <a:extLst>
                <a:ext uri="{FF2B5EF4-FFF2-40B4-BE49-F238E27FC236}">
                  <a16:creationId xmlns:a16="http://schemas.microsoft.com/office/drawing/2014/main" id="{63AAD413-0890-52B8-B060-D655241B5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014" r="-1017" b="-1"/>
            <a:stretch/>
          </p:blipFill>
          <p:spPr>
            <a:xfrm>
              <a:off x="5422620" y="5303184"/>
              <a:ext cx="1417092" cy="692793"/>
            </a:xfrm>
            <a:prstGeom prst="rect">
              <a:avLst/>
            </a:prstGeom>
            <a:scene3d>
              <a:camera prst="isometricLeftDown">
                <a:rot lat="600000" lon="3000000" rev="0"/>
              </a:camera>
              <a:lightRig rig="threePt" dir="t"/>
            </a:scene3d>
            <a:sp3d>
              <a:bevelT/>
            </a:sp3d>
          </p:spPr>
        </p:pic>
      </p:grpSp>
      <p:pic>
        <p:nvPicPr>
          <p:cNvPr id="20" name="Immagine 19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D8022CFF-4D6B-4C7F-EF84-6834F5F64B2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8145708">
            <a:off x="1266910" y="2674109"/>
            <a:ext cx="310941" cy="550803"/>
          </a:xfrm>
          <a:prstGeom prst="rect">
            <a:avLst/>
          </a:prstGeom>
        </p:spPr>
      </p:pic>
      <p:pic>
        <p:nvPicPr>
          <p:cNvPr id="22" name="Immagine 21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0F5FEC71-0573-C74E-7DCB-1E85856CA3C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938589">
            <a:off x="513909" y="1853251"/>
            <a:ext cx="310941" cy="550803"/>
          </a:xfrm>
          <a:prstGeom prst="rect">
            <a:avLst/>
          </a:prstGeom>
        </p:spPr>
      </p:pic>
      <p:pic>
        <p:nvPicPr>
          <p:cNvPr id="23" name="Immagine 22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1B63E2DD-E6B1-7C92-5CE7-EF3E61E9D1C6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1043188">
            <a:off x="1635084" y="2536935"/>
            <a:ext cx="310941" cy="550803"/>
          </a:xfrm>
          <a:prstGeom prst="rect">
            <a:avLst/>
          </a:prstGeom>
        </p:spPr>
      </p:pic>
      <p:pic>
        <p:nvPicPr>
          <p:cNvPr id="24" name="Immagine 23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FE3AAB16-7744-F06D-4283-BEAC2FC03EB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074130">
            <a:off x="1841057" y="2120850"/>
            <a:ext cx="310941" cy="550803"/>
          </a:xfrm>
          <a:prstGeom prst="rect">
            <a:avLst/>
          </a:prstGeom>
        </p:spPr>
      </p:pic>
      <p:pic>
        <p:nvPicPr>
          <p:cNvPr id="2" name="Immagine 1" descr="Immagine che contiene pallone, sfera&#10;&#10;Descrizione generata automaticamente">
            <a:extLst>
              <a:ext uri="{FF2B5EF4-FFF2-40B4-BE49-F238E27FC236}">
                <a16:creationId xmlns:a16="http://schemas.microsoft.com/office/drawing/2014/main" id="{7B10C362-6B1B-E830-9044-054E008C1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28838" y="2660728"/>
            <a:ext cx="310941" cy="550803"/>
          </a:xfrm>
          <a:prstGeom prst="rect">
            <a:avLst/>
          </a:prstGeom>
        </p:spPr>
      </p:pic>
      <p:sp>
        <p:nvSpPr>
          <p:cNvPr id="3" name="Segnaposto piè di pagina 8">
            <a:extLst>
              <a:ext uri="{FF2B5EF4-FFF2-40B4-BE49-F238E27FC236}">
                <a16:creationId xmlns:a16="http://schemas.microsoft.com/office/drawing/2014/main" id="{676623BA-BE0D-54FC-ACC9-18A86D6F677A}"/>
              </a:ext>
            </a:extLst>
          </p:cNvPr>
          <p:cNvSpPr txBox="1">
            <a:spLocks/>
          </p:cNvSpPr>
          <p:nvPr/>
        </p:nvSpPr>
        <p:spPr>
          <a:xfrm>
            <a:off x="1439342" y="6381483"/>
            <a:ext cx="8640949" cy="4765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1"/>
                </a:solidFill>
              </a:rPr>
              <a:t>Einstein Telescope Infrastructure Consortium (ETIC - IR0000004)</a:t>
            </a:r>
          </a:p>
          <a:p>
            <a:pPr algn="ctr"/>
            <a:r>
              <a:rPr lang="en-US" sz="1100">
                <a:solidFill>
                  <a:schemeClr val="bg1"/>
                </a:solidFill>
              </a:rPr>
              <a:t>PNRR MISSIONE 4, COMPONENTE 2, INVESTIMENTO 3.1</a:t>
            </a:r>
          </a:p>
        </p:txBody>
      </p:sp>
      <p:pic>
        <p:nvPicPr>
          <p:cNvPr id="4" name="Immagine 3" descr="Immagine che contiene testo, logo, schermata, Carattere&#10;&#10;Descrizione generata automaticamente">
            <a:extLst>
              <a:ext uri="{FF2B5EF4-FFF2-40B4-BE49-F238E27FC236}">
                <a16:creationId xmlns:a16="http://schemas.microsoft.com/office/drawing/2014/main" id="{946124EC-9CFD-BDDC-8D31-2C0CE069EF9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2" y="6381483"/>
            <a:ext cx="1027269" cy="513635"/>
          </a:xfrm>
          <a:prstGeom prst="rect">
            <a:avLst/>
          </a:prstGeom>
        </p:spPr>
      </p:pic>
      <p:pic>
        <p:nvPicPr>
          <p:cNvPr id="5" name="Picture 94">
            <a:extLst>
              <a:ext uri="{FF2B5EF4-FFF2-40B4-BE49-F238E27FC236}">
                <a16:creationId xmlns:a16="http://schemas.microsoft.com/office/drawing/2014/main" id="{6963D515-56A0-0F1C-271F-DBB37D693C6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7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D732C99F-55BD-AD4A-8521-BE109935E3EE}" vid="{BE78499A-A7B0-5946-9AA5-2D01926245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_ip_UnifiedCompliancePolicyUIAction xmlns="http://schemas.microsoft.com/sharepoint/v3" xsi:nil="true"/>
    <TaxCatchAll xmlns="29b15f42-945a-4f71-bfdc-10ac36b66450" xsi:nil="true"/>
    <_ip_UnifiedCompliancePolicyProperties xmlns="http://schemas.microsoft.com/sharepoint/v3" xsi:nil="true"/>
    <SharedWithUsers xmlns="29b15f42-945a-4f71-bfdc-10ac36b66450">
      <UserInfo>
        <DisplayName>Michele Punturo</DisplayName>
        <AccountId>9</AccountId>
        <AccountType/>
      </UserInfo>
      <UserInfo>
        <DisplayName>Monique Bossi</DisplayName>
        <AccountId>314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854B9C7EB83A3498968F528FC64EFFC" ma:contentTypeVersion="20" ma:contentTypeDescription="Creare un nuovo documento." ma:contentTypeScope="" ma:versionID="3750dc789cb5933a2688685a877a7d7f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c02c4193e781a6c47044d47096978fa6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29b15f42-945a-4f71-bfdc-10ac36b66450"/>
    <ds:schemaRef ds:uri="cdda7f2e-c373-4dae-9d8d-de155a501ec5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BBD517-EC0A-4366-B938-57A167B177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da7f2e-c373-4dae-9d8d-de155a501ec5"/>
    <ds:schemaRef ds:uri="29b15f42-945a-4f71-bfdc-10ac36b664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94</TotalTime>
  <Words>89</Words>
  <Application>Microsoft Macintosh PowerPoint</Application>
  <PresentationFormat>Widescreen</PresentationFormat>
  <Paragraphs>21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Titillium</vt:lpstr>
      <vt:lpstr>Titillium Bd</vt:lpstr>
      <vt:lpstr>Arial</vt:lpstr>
      <vt:lpstr>Calibri</vt:lpstr>
      <vt:lpstr>Tema di Office</vt:lpstr>
      <vt:lpstr>Einstein Telescope Infrastructure  Consortium ETIC 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Greco</dc:creator>
  <cp:lastModifiedBy>Monique Bossi</cp:lastModifiedBy>
  <cp:revision>5</cp:revision>
  <dcterms:created xsi:type="dcterms:W3CDTF">2024-01-08T14:25:46Z</dcterms:created>
  <dcterms:modified xsi:type="dcterms:W3CDTF">2024-02-20T12:10:46Z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0x0101000854B9C7EB83A3498968F528FC64EFFC</vt:lpwstr>
  </property>
</Properties>
</file>