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64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581" y="82"/>
      </p:cViewPr>
      <p:guideLst>
        <p:guide orient="horz" pos="1593"/>
        <p:guide pos="64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39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47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163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2112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924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526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322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755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20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28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35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04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85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32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30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53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03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6CD27-03E1-434B-9374-66E5D6E8AEDA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6A644-CEE9-4BEB-B9F2-7B8CA3A95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3100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ntri.gov.it/area-operatori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58188E-C217-8CA4-7889-95FC659023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800" b="1" dirty="0"/>
              <a:t>L’avvio del Sistema di tracciabilità dei rifiuti e del </a:t>
            </a:r>
            <a:r>
              <a:rPr lang="it-IT" sz="3800" b="1" dirty="0" err="1"/>
              <a:t>RENTRi</a:t>
            </a:r>
            <a:endParaRPr lang="it-IT" sz="3800" b="1" dirty="0"/>
          </a:p>
        </p:txBody>
      </p:sp>
    </p:spTree>
    <p:extLst>
      <p:ext uri="{BB962C8B-B14F-4D97-AF65-F5344CB8AC3E}">
        <p14:creationId xmlns:p14="http://schemas.microsoft.com/office/powerpoint/2010/main" val="159593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8B1390-38FC-2008-A489-07A909B7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DECRETO 4 aprile 2023, n. 59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6E7D5C2F-5F2A-8D1A-4DBE-E39BBE7A6073}"/>
              </a:ext>
            </a:extLst>
          </p:cNvPr>
          <p:cNvSpPr txBox="1">
            <a:spLocks/>
          </p:cNvSpPr>
          <p:nvPr/>
        </p:nvSpPr>
        <p:spPr>
          <a:xfrm>
            <a:off x="680320" y="2953503"/>
            <a:ext cx="9613861" cy="2561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Regolamento sulla disciplina del sistema di tracciabilità dei rifiuti e del registro elettronico nazionale per la tracciabilità dei rifiuti ai sensi dell'articolo 188-bis del decreto legislativo 3 aprile 2006, n. 152</a:t>
            </a:r>
          </a:p>
          <a:p>
            <a:pPr>
              <a:lnSpc>
                <a:spcPct val="100000"/>
              </a:lnSpc>
            </a:pP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00000"/>
              </a:lnSpc>
            </a:pPr>
            <a:r>
              <a:rPr lang="it-IT" sz="2000" b="1" dirty="0">
                <a:solidFill>
                  <a:schemeClr val="bg1"/>
                </a:solidFill>
              </a:rPr>
              <a:t>Il Regolamento disciplina in particolare l'organizzazione ed il funzionamento del sistema di tracciabilità dei rifiuti definendo, tra l’altro:</a:t>
            </a:r>
          </a:p>
          <a:p>
            <a:pPr marL="266700" indent="-266700" algn="just">
              <a:lnSpc>
                <a:spcPct val="100000"/>
              </a:lnSpc>
              <a:spcBef>
                <a:spcPts val="600"/>
              </a:spcBef>
              <a:tabLst>
                <a:tab pos="266700" algn="l"/>
              </a:tabLst>
            </a:pPr>
            <a:r>
              <a:rPr lang="it-IT" sz="2000" b="1" dirty="0">
                <a:solidFill>
                  <a:schemeClr val="bg1"/>
                </a:solidFill>
              </a:rPr>
              <a:t>• 	i modelli ed i formati relativi al registro cronologico di carico e scarico dei rifiuti ed al formulario di identificazione con l'indicazione delle modalità di compilazione, vidimazione e tenuta degli stessi;</a:t>
            </a:r>
          </a:p>
          <a:p>
            <a:pPr marL="266700" indent="-266700" algn="just">
              <a:lnSpc>
                <a:spcPct val="100000"/>
              </a:lnSpc>
              <a:spcBef>
                <a:spcPts val="600"/>
              </a:spcBef>
              <a:tabLst>
                <a:tab pos="266700" algn="l"/>
              </a:tabLst>
            </a:pPr>
            <a:r>
              <a:rPr lang="it-IT" sz="2000" b="1" dirty="0">
                <a:solidFill>
                  <a:schemeClr val="bg1"/>
                </a:solidFill>
              </a:rPr>
              <a:t>• 	le modalità di iscrizione al </a:t>
            </a:r>
            <a:r>
              <a:rPr lang="it-IT" sz="2000" b="1" dirty="0" err="1">
                <a:solidFill>
                  <a:schemeClr val="bg1"/>
                </a:solidFill>
              </a:rPr>
              <a:t>RENTRi</a:t>
            </a:r>
            <a:r>
              <a:rPr lang="it-IT" sz="2000" b="1" dirty="0">
                <a:solidFill>
                  <a:schemeClr val="bg1"/>
                </a:solidFill>
              </a:rPr>
              <a:t> (Registro Elettronico Nazionale sulla Tracciabilità dei Rifiuti) e i relativi adempimenti, da parte dei soggetti obbligati ovvero di coloro che intendano volontariamente </a:t>
            </a:r>
            <a:r>
              <a:rPr lang="it-IT" sz="2000" b="1" dirty="0" smtClean="0">
                <a:solidFill>
                  <a:schemeClr val="bg1"/>
                </a:solidFill>
              </a:rPr>
              <a:t>aderirvi.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6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8B1390-38FC-2008-A489-07A909B7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DECRETO 4 aprile 2023, n. 59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6E7D5C2F-5F2A-8D1A-4DBE-E39BBE7A6073}"/>
              </a:ext>
            </a:extLst>
          </p:cNvPr>
          <p:cNvSpPr txBox="1">
            <a:spLocks/>
          </p:cNvSpPr>
          <p:nvPr/>
        </p:nvSpPr>
        <p:spPr>
          <a:xfrm>
            <a:off x="680320" y="2953503"/>
            <a:ext cx="9613861" cy="2561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it-IT" sz="2000" b="1" dirty="0">
                <a:solidFill>
                  <a:schemeClr val="bg1"/>
                </a:solidFill>
              </a:rPr>
              <a:t>Il Decreto entrerà in vigore il 15 giugno 2023 e, entro centottanta giorni, la Direzione Generale competente del Ministero dell'ambiente e della sicurezza energetica, definirà, con uno o più decreti direttoriali, che saranno pubblicati su sito del </a:t>
            </a:r>
            <a:r>
              <a:rPr lang="it-IT" sz="2000" b="1" dirty="0" err="1">
                <a:solidFill>
                  <a:schemeClr val="bg1"/>
                </a:solidFill>
              </a:rPr>
              <a:t>RENTRi</a:t>
            </a:r>
            <a:r>
              <a:rPr lang="it-IT" sz="2000" b="1" dirty="0">
                <a:solidFill>
                  <a:schemeClr val="bg1"/>
                </a:solidFill>
              </a:rPr>
              <a:t>, le istruzioni per l'accesso e l'iscrizione da parte degli operatori al </a:t>
            </a:r>
            <a:r>
              <a:rPr lang="it-IT" sz="2000" b="1" dirty="0" err="1">
                <a:solidFill>
                  <a:schemeClr val="bg1"/>
                </a:solidFill>
              </a:rPr>
              <a:t>RENTRi</a:t>
            </a:r>
            <a:r>
              <a:rPr lang="it-IT" sz="2000" b="1" dirty="0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00000"/>
              </a:lnSpc>
            </a:pPr>
            <a:endParaRPr lang="it-IT" sz="20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it-IT" sz="2000" b="1" dirty="0">
                <a:solidFill>
                  <a:schemeClr val="bg1"/>
                </a:solidFill>
              </a:rPr>
              <a:t>A decorrere dal 18° mese (15 dicembre 2024) dovranno essere utilizzati i nuovi modelli del registro cronologico di carico e scarico dei rifiuti e del formulario di identificazione del rifiuto, in modalità cartacea fino all’iscrizione al </a:t>
            </a:r>
            <a:r>
              <a:rPr lang="it-IT" sz="2000" b="1" dirty="0" err="1">
                <a:solidFill>
                  <a:schemeClr val="bg1"/>
                </a:solidFill>
              </a:rPr>
              <a:t>RENTRi</a:t>
            </a:r>
            <a:r>
              <a:rPr lang="it-IT" sz="2000" b="1" dirty="0">
                <a:solidFill>
                  <a:schemeClr val="bg1"/>
                </a:solidFill>
              </a:rPr>
              <a:t>, che dovrà avvenire comunque entro i 60 giorni successivi (13 febbraio 2025).</a:t>
            </a:r>
          </a:p>
        </p:txBody>
      </p:sp>
    </p:spTree>
    <p:extLst>
      <p:ext uri="{BB962C8B-B14F-4D97-AF65-F5344CB8AC3E}">
        <p14:creationId xmlns:p14="http://schemas.microsoft.com/office/powerpoint/2010/main" val="420544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8B1390-38FC-2008-A489-07A909B7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Decreto Direttoriale n.143/2023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6E7D5C2F-5F2A-8D1A-4DBE-E39BBE7A6073}"/>
              </a:ext>
            </a:extLst>
          </p:cNvPr>
          <p:cNvSpPr txBox="1">
            <a:spLocks/>
          </p:cNvSpPr>
          <p:nvPr/>
        </p:nvSpPr>
        <p:spPr>
          <a:xfrm>
            <a:off x="680320" y="2953503"/>
            <a:ext cx="9613861" cy="2561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it-IT" sz="2000" b="1" dirty="0">
                <a:solidFill>
                  <a:schemeClr val="bg1"/>
                </a:solidFill>
              </a:rPr>
              <a:t>Provvedimento concernente le “Modalità operative” di seguito indicate:</a:t>
            </a:r>
          </a:p>
          <a:p>
            <a:pPr marL="361950" indent="-361950" algn="just">
              <a:lnSpc>
                <a:spcPct val="100000"/>
              </a:lnSpc>
              <a:spcBef>
                <a:spcPts val="600"/>
              </a:spcBef>
            </a:pPr>
            <a:r>
              <a:rPr lang="it-IT" sz="2000" b="1" dirty="0">
                <a:solidFill>
                  <a:schemeClr val="bg1"/>
                </a:solidFill>
              </a:rPr>
              <a:t>− 	modalità operative per assicurare la trasmissione dei dati al RENTRI ed il suo funzionamento, di cui al comma 1, lettera a) dell’articolo 21 del Decreto del MASE n.59;</a:t>
            </a:r>
          </a:p>
          <a:p>
            <a:pPr marL="361950" indent="-361950" algn="just">
              <a:lnSpc>
                <a:spcPct val="100000"/>
              </a:lnSpc>
              <a:spcBef>
                <a:spcPts val="600"/>
              </a:spcBef>
            </a:pPr>
            <a:r>
              <a:rPr lang="it-IT" sz="2000" b="1" dirty="0">
                <a:solidFill>
                  <a:schemeClr val="bg1"/>
                </a:solidFill>
              </a:rPr>
              <a:t>− 	istruzioni per l’accesso e l’iscrizione al RENTRI da parte degli operatori, di cui al comma 1, lettera b) dell’articolo 21 del Decreto del MASE n.59;</a:t>
            </a:r>
          </a:p>
          <a:p>
            <a:pPr marL="361950" indent="-361950" algn="just">
              <a:lnSpc>
                <a:spcPct val="100000"/>
              </a:lnSpc>
              <a:spcBef>
                <a:spcPts val="600"/>
              </a:spcBef>
            </a:pPr>
            <a:r>
              <a:rPr lang="it-IT" sz="2000" b="1" dirty="0">
                <a:solidFill>
                  <a:schemeClr val="bg1"/>
                </a:solidFill>
              </a:rPr>
              <a:t>− 	requisiti informatici per garantire l’interoperabilità del Registro elettronico nazionale con i  sistemi adottati dagli operatori, di cui al comma 1, lettera c) dell’articolo 21 del Decreto del MASE n.59;</a:t>
            </a:r>
          </a:p>
          <a:p>
            <a:pPr marL="361950" indent="-361950" algn="just">
              <a:lnSpc>
                <a:spcPct val="100000"/>
              </a:lnSpc>
              <a:spcBef>
                <a:spcPts val="600"/>
              </a:spcBef>
            </a:pPr>
            <a:r>
              <a:rPr lang="it-IT" sz="2000" b="1" dirty="0">
                <a:solidFill>
                  <a:schemeClr val="bg1"/>
                </a:solidFill>
              </a:rPr>
              <a:t>− 	modalità di funzionamento degli strumenti di supporto e dei servizi messi a disposizione degli operatori per l’assolvimento degli adempimenti previsti, di cui alla lettera g) dell’articolo 21 del Decreto del MASE n.59.</a:t>
            </a:r>
          </a:p>
        </p:txBody>
      </p:sp>
    </p:spTree>
    <p:extLst>
      <p:ext uri="{BB962C8B-B14F-4D97-AF65-F5344CB8AC3E}">
        <p14:creationId xmlns:p14="http://schemas.microsoft.com/office/powerpoint/2010/main" val="366963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8B1390-38FC-2008-A489-07A909B7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RENTRi</a:t>
            </a:r>
            <a:endParaRPr lang="it-IT" b="1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6E7D5C2F-5F2A-8D1A-4DBE-E39BBE7A6073}"/>
              </a:ext>
            </a:extLst>
          </p:cNvPr>
          <p:cNvSpPr txBox="1">
            <a:spLocks/>
          </p:cNvSpPr>
          <p:nvPr/>
        </p:nvSpPr>
        <p:spPr>
          <a:xfrm>
            <a:off x="680320" y="2953503"/>
            <a:ext cx="9613861" cy="2561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https://www.rentri.gov.it/area-operatori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00000"/>
              </a:lnSpc>
            </a:pP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00000"/>
              </a:lnSpc>
            </a:pP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Iscrizione:</a:t>
            </a:r>
          </a:p>
          <a:p>
            <a:pPr algn="just">
              <a:lnSpc>
                <a:spcPct val="100000"/>
              </a:lnSpc>
            </a:pP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 15 dicembre 2024 al 13 febbraio 2025</a:t>
            </a:r>
          </a:p>
        </p:txBody>
      </p:sp>
    </p:spTree>
    <p:extLst>
      <p:ext uri="{BB962C8B-B14F-4D97-AF65-F5344CB8AC3E}">
        <p14:creationId xmlns:p14="http://schemas.microsoft.com/office/powerpoint/2010/main" val="110796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8B1390-38FC-2008-A489-07A909B7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RENTRi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0321" y="2520571"/>
            <a:ext cx="96504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Iscrizione 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RENTRI</a:t>
            </a:r>
          </a:p>
          <a:p>
            <a:pPr algn="just"/>
            <a:endParaRPr lang="it-IT" b="1" dirty="0">
              <a:solidFill>
                <a:schemeClr val="bg1"/>
              </a:solidFill>
            </a:endParaRPr>
          </a:p>
          <a:p>
            <a:pPr algn="just"/>
            <a:r>
              <a:rPr lang="it-IT" b="1" dirty="0" smtClean="0">
                <a:solidFill>
                  <a:schemeClr val="bg1"/>
                </a:solidFill>
              </a:rPr>
              <a:t>Il </a:t>
            </a:r>
            <a:r>
              <a:rPr lang="it-IT" b="1" dirty="0">
                <a:solidFill>
                  <a:schemeClr val="bg1"/>
                </a:solidFill>
              </a:rPr>
              <a:t>primo accesso al servizio avviene con strumenti digitali di autenticazione (SPID per persona fisica o persona </a:t>
            </a:r>
            <a:r>
              <a:rPr lang="it-IT" b="1" dirty="0" smtClean="0">
                <a:solidFill>
                  <a:schemeClr val="bg1"/>
                </a:solidFill>
              </a:rPr>
              <a:t>giuridica, CNS</a:t>
            </a:r>
            <a:r>
              <a:rPr lang="it-IT" b="1" dirty="0">
                <a:solidFill>
                  <a:schemeClr val="bg1"/>
                </a:solidFill>
              </a:rPr>
              <a:t>, CIE) da parte di uno o più utenti che rappresentano l’operatore (ovvero </a:t>
            </a:r>
            <a:r>
              <a:rPr lang="it-IT" b="1" dirty="0" smtClean="0">
                <a:solidFill>
                  <a:schemeClr val="bg1"/>
                </a:solidFill>
              </a:rPr>
              <a:t>l’Ente) tenuto all’iscrizione </a:t>
            </a:r>
            <a:r>
              <a:rPr lang="it-IT" b="1" dirty="0">
                <a:solidFill>
                  <a:schemeClr val="bg1"/>
                </a:solidFill>
              </a:rPr>
              <a:t>al </a:t>
            </a:r>
            <a:r>
              <a:rPr lang="it-IT" b="1" dirty="0" smtClean="0">
                <a:solidFill>
                  <a:schemeClr val="bg1"/>
                </a:solidFill>
              </a:rPr>
              <a:t>RENTRI</a:t>
            </a:r>
          </a:p>
          <a:p>
            <a:pPr algn="just"/>
            <a:endParaRPr lang="it-IT" b="1" dirty="0">
              <a:solidFill>
                <a:schemeClr val="bg1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Il titolo di rappresentanza viene verificato </a:t>
            </a:r>
            <a:r>
              <a:rPr lang="it-IT" b="1" dirty="0" smtClean="0">
                <a:solidFill>
                  <a:schemeClr val="bg1"/>
                </a:solidFill>
              </a:rPr>
              <a:t>mediante </a:t>
            </a:r>
            <a:r>
              <a:rPr lang="it-IT" b="1" dirty="0">
                <a:solidFill>
                  <a:schemeClr val="bg1"/>
                </a:solidFill>
              </a:rPr>
              <a:t>interoperabilità con l’Indice dei domicili digitali della Pubblica Amministrazione e dei Gestori di Pubblici </a:t>
            </a:r>
            <a:r>
              <a:rPr lang="it-IT" b="1" dirty="0" smtClean="0">
                <a:solidFill>
                  <a:schemeClr val="bg1"/>
                </a:solidFill>
              </a:rPr>
              <a:t>Servizi (Indice </a:t>
            </a:r>
            <a:r>
              <a:rPr lang="it-IT" b="1" dirty="0">
                <a:solidFill>
                  <a:schemeClr val="bg1"/>
                </a:solidFill>
              </a:rPr>
              <a:t>PA) ai fini dell’identificazione dell’Ente che, sulla base di una comunicazione a mezzo </a:t>
            </a:r>
            <a:r>
              <a:rPr lang="it-IT" b="1" dirty="0" smtClean="0">
                <a:solidFill>
                  <a:schemeClr val="bg1"/>
                </a:solidFill>
              </a:rPr>
              <a:t>PEC trasmessa </a:t>
            </a:r>
            <a:r>
              <a:rPr lang="it-IT" b="1" dirty="0">
                <a:solidFill>
                  <a:schemeClr val="bg1"/>
                </a:solidFill>
              </a:rPr>
              <a:t>dalla piattaforma telematica RENTRI, potrà confermare il titolo di rappresentanza </a:t>
            </a:r>
            <a:r>
              <a:rPr lang="it-IT" b="1" dirty="0" smtClean="0">
                <a:solidFill>
                  <a:schemeClr val="bg1"/>
                </a:solidFill>
              </a:rPr>
              <a:t>detenuto dall’utente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73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8B1390-38FC-2008-A489-07A909B7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RENTRi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43770" y="2528888"/>
            <a:ext cx="96504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Configurazione del profilo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operatore</a:t>
            </a:r>
          </a:p>
          <a:p>
            <a:pPr algn="just"/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Al fine di predisporre il profilo operativo per la successiva trasmissione dei dati contenuti in ciascun registro cronologico di </a:t>
            </a:r>
            <a:r>
              <a:rPr lang="it-IT" b="1" dirty="0" smtClean="0">
                <a:solidFill>
                  <a:schemeClr val="bg1"/>
                </a:solidFill>
              </a:rPr>
              <a:t>carico e </a:t>
            </a:r>
            <a:r>
              <a:rPr lang="it-IT" b="1" dirty="0">
                <a:solidFill>
                  <a:schemeClr val="bg1"/>
                </a:solidFill>
              </a:rPr>
              <a:t>scarico detenuto dall’operatore, il rappresentante dell’operatore o un suo </a:t>
            </a:r>
            <a:r>
              <a:rPr lang="it-IT" b="1" dirty="0" smtClean="0">
                <a:solidFill>
                  <a:schemeClr val="bg1"/>
                </a:solidFill>
              </a:rPr>
              <a:t>incaricato, </a:t>
            </a:r>
            <a:r>
              <a:rPr lang="it-IT" b="1" dirty="0">
                <a:solidFill>
                  <a:schemeClr val="bg1"/>
                </a:solidFill>
              </a:rPr>
              <a:t>effettuano le seguenti operazioni: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1"/>
                </a:solidFill>
              </a:rPr>
              <a:t>Inserimento </a:t>
            </a:r>
            <a:r>
              <a:rPr lang="it-IT" b="1" dirty="0">
                <a:solidFill>
                  <a:schemeClr val="bg1"/>
                </a:solidFill>
              </a:rPr>
              <a:t>delle unità locali dove l’operatore svolge l’attività e, se obbligato, tiene uno o più registri cronologici di </a:t>
            </a:r>
            <a:r>
              <a:rPr lang="it-IT" b="1" dirty="0" smtClean="0">
                <a:solidFill>
                  <a:schemeClr val="bg1"/>
                </a:solidFill>
              </a:rPr>
              <a:t>carico e </a:t>
            </a:r>
            <a:r>
              <a:rPr lang="it-IT" b="1" dirty="0">
                <a:solidFill>
                  <a:schemeClr val="bg1"/>
                </a:solidFill>
              </a:rPr>
              <a:t>scarico; </a:t>
            </a:r>
            <a:endParaRPr lang="it-IT" b="1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1"/>
                </a:solidFill>
              </a:rPr>
              <a:t>Inserimento </a:t>
            </a:r>
            <a:r>
              <a:rPr lang="it-IT" b="1" dirty="0">
                <a:solidFill>
                  <a:schemeClr val="bg1"/>
                </a:solidFill>
              </a:rPr>
              <a:t>o variazione delle attività (produzione, recupero, smaltimento, trasporto, intermediazione e </a:t>
            </a:r>
            <a:r>
              <a:rPr lang="it-IT" b="1" dirty="0" smtClean="0">
                <a:solidFill>
                  <a:schemeClr val="bg1"/>
                </a:solidFill>
              </a:rPr>
              <a:t>commercio senza </a:t>
            </a:r>
            <a:r>
              <a:rPr lang="it-IT" b="1" dirty="0">
                <a:solidFill>
                  <a:schemeClr val="bg1"/>
                </a:solidFill>
              </a:rPr>
              <a:t>detenzione) svolte presso l’unità locale al fine della successiva trasmissione dei dati.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1"/>
                </a:solidFill>
              </a:rPr>
              <a:t>Inserimento </a:t>
            </a:r>
            <a:r>
              <a:rPr lang="it-IT" b="1" dirty="0">
                <a:solidFill>
                  <a:schemeClr val="bg1"/>
                </a:solidFill>
              </a:rPr>
              <a:t>e variazione delle </a:t>
            </a:r>
            <a:r>
              <a:rPr lang="it-IT" b="1" u="sng" dirty="0">
                <a:solidFill>
                  <a:srgbClr val="FF0000"/>
                </a:solidFill>
              </a:rPr>
              <a:t>deleghe</a:t>
            </a:r>
            <a:r>
              <a:rPr lang="it-IT" b="1" dirty="0">
                <a:solidFill>
                  <a:schemeClr val="bg1"/>
                </a:solidFill>
              </a:rPr>
              <a:t> ai soggetti di cui all’art. 18 del D.M. 4 aprile 2023, n. 59</a:t>
            </a:r>
            <a:r>
              <a:rPr lang="it-IT" b="1" dirty="0" smtClean="0">
                <a:solidFill>
                  <a:schemeClr val="bg1"/>
                </a:solidFill>
              </a:rPr>
              <a:t>.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81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8B1390-38FC-2008-A489-07A909B7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RENTRi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0321" y="2528888"/>
            <a:ext cx="96504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Pagamento 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importi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dovuti</a:t>
            </a:r>
          </a:p>
          <a:p>
            <a:pPr algn="just"/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1"/>
                </a:solidFill>
              </a:rPr>
              <a:t>Versamento</a:t>
            </a:r>
            <a:r>
              <a:rPr lang="it-IT" b="1" dirty="0">
                <a:solidFill>
                  <a:schemeClr val="bg1"/>
                </a:solidFill>
              </a:rPr>
              <a:t>, mediante l’interfaccia con la piattaforma per i pagamenti verso la Pubblica Amministrazione (</a:t>
            </a:r>
            <a:r>
              <a:rPr lang="it-IT" b="1" dirty="0" err="1">
                <a:solidFill>
                  <a:schemeClr val="bg1"/>
                </a:solidFill>
              </a:rPr>
              <a:t>PagoPA</a:t>
            </a:r>
            <a:r>
              <a:rPr lang="it-IT" b="1" dirty="0">
                <a:solidFill>
                  <a:schemeClr val="bg1"/>
                </a:solidFill>
              </a:rPr>
              <a:t>), </a:t>
            </a:r>
            <a:r>
              <a:rPr lang="it-IT" b="1" dirty="0" smtClean="0">
                <a:solidFill>
                  <a:schemeClr val="bg1"/>
                </a:solidFill>
              </a:rPr>
              <a:t>per ogni </a:t>
            </a:r>
            <a:r>
              <a:rPr lang="it-IT" b="1" dirty="0">
                <a:solidFill>
                  <a:schemeClr val="bg1"/>
                </a:solidFill>
              </a:rPr>
              <a:t>unità locale, del diritto di segreteria all’atto dell’iscrizione o di ogni variazione all’iscrizione, comprese le </a:t>
            </a:r>
            <a:r>
              <a:rPr lang="it-IT" b="1" dirty="0" smtClean="0">
                <a:solidFill>
                  <a:schemeClr val="bg1"/>
                </a:solidFill>
              </a:rPr>
              <a:t>cancellazioni di </a:t>
            </a:r>
            <a:r>
              <a:rPr lang="it-IT" b="1" dirty="0">
                <a:solidFill>
                  <a:schemeClr val="bg1"/>
                </a:solidFill>
              </a:rPr>
              <a:t>ogni tipo.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1"/>
                </a:solidFill>
              </a:rPr>
              <a:t>Versamento</a:t>
            </a:r>
            <a:r>
              <a:rPr lang="it-IT" b="1" dirty="0">
                <a:solidFill>
                  <a:schemeClr val="bg1"/>
                </a:solidFill>
              </a:rPr>
              <a:t>, mediante l’interfaccia con la piattaforma per i pagamenti verso la Pubblica Amministrazione (</a:t>
            </a:r>
            <a:r>
              <a:rPr lang="it-IT" b="1" dirty="0" err="1">
                <a:solidFill>
                  <a:schemeClr val="bg1"/>
                </a:solidFill>
              </a:rPr>
              <a:t>PagoPA</a:t>
            </a:r>
            <a:r>
              <a:rPr lang="it-IT" b="1" dirty="0">
                <a:solidFill>
                  <a:schemeClr val="bg1"/>
                </a:solidFill>
              </a:rPr>
              <a:t>), </a:t>
            </a:r>
            <a:r>
              <a:rPr lang="it-IT" b="1" dirty="0" smtClean="0">
                <a:solidFill>
                  <a:schemeClr val="bg1"/>
                </a:solidFill>
              </a:rPr>
              <a:t>per ogni </a:t>
            </a:r>
            <a:r>
              <a:rPr lang="it-IT" b="1" dirty="0">
                <a:solidFill>
                  <a:schemeClr val="bg1"/>
                </a:solidFill>
              </a:rPr>
              <a:t>unità locale, del contributo annuale all’atto dell’iscrizione e successivamente entro il 30 aprile </a:t>
            </a:r>
            <a:r>
              <a:rPr lang="it-IT" b="1" dirty="0" smtClean="0">
                <a:solidFill>
                  <a:schemeClr val="bg1"/>
                </a:solidFill>
              </a:rPr>
              <a:t>di ogni anno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374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8B1390-38FC-2008-A489-07A909B7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RENTRi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0321" y="2117408"/>
            <a:ext cx="96504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MODALITÀ OPERATIVA: </a:t>
            </a:r>
            <a:endParaRPr lang="it-IT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b="1" dirty="0" smtClean="0">
                <a:solidFill>
                  <a:schemeClr val="bg1"/>
                </a:solidFill>
              </a:rPr>
              <a:t>Il </a:t>
            </a:r>
            <a:r>
              <a:rPr lang="it-IT" b="1" dirty="0">
                <a:solidFill>
                  <a:schemeClr val="bg1"/>
                </a:solidFill>
              </a:rPr>
              <a:t>servizio mette a disposizione le funzionalità di base che consentono all’operatore iscritto al RENTRI di svolgere le operazioni </a:t>
            </a:r>
            <a:r>
              <a:rPr lang="it-IT" b="1" dirty="0" smtClean="0">
                <a:solidFill>
                  <a:schemeClr val="bg1"/>
                </a:solidFill>
              </a:rPr>
              <a:t>per la </a:t>
            </a:r>
            <a:r>
              <a:rPr lang="it-IT" b="1" dirty="0">
                <a:solidFill>
                  <a:schemeClr val="bg1"/>
                </a:solidFill>
              </a:rPr>
              <a:t>trasmissione al RENTRI dei dati del registro cronologico di carico e scarico e che consentono di assolvere agli obblighi di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vidimazione e compilazione del registro cronologico di carico e scarico in formato </a:t>
            </a:r>
            <a:r>
              <a:rPr lang="it-IT" b="1" dirty="0" smtClean="0">
                <a:solidFill>
                  <a:schemeClr val="bg1"/>
                </a:solidFill>
              </a:rPr>
              <a:t>digitale attraverso applicazione </a:t>
            </a:r>
            <a:r>
              <a:rPr lang="it-IT" b="1" dirty="0">
                <a:solidFill>
                  <a:schemeClr val="bg1"/>
                </a:solidFill>
              </a:rPr>
              <a:t>in ambiente web resa disponibile tramite la piattaforma telematica RENTRI.</a:t>
            </a:r>
          </a:p>
          <a:p>
            <a:pPr algn="just"/>
            <a:r>
              <a:rPr lang="it-IT" b="1" dirty="0" smtClean="0">
                <a:solidFill>
                  <a:schemeClr val="bg1"/>
                </a:solidFill>
              </a:rPr>
              <a:t>Operazioni possibili:</a:t>
            </a:r>
            <a:endParaRPr lang="it-IT" b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1"/>
                </a:solidFill>
              </a:rPr>
              <a:t>Compilazione</a:t>
            </a:r>
            <a:endParaRPr lang="it-IT" b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1"/>
                </a:solidFill>
              </a:rPr>
              <a:t>Consolidamento </a:t>
            </a:r>
            <a:r>
              <a:rPr lang="it-IT" b="1" dirty="0">
                <a:solidFill>
                  <a:schemeClr val="bg1"/>
                </a:solidFill>
              </a:rPr>
              <a:t>e vidimazione digitale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1"/>
                </a:solidFill>
              </a:rPr>
              <a:t>Funzione </a:t>
            </a:r>
            <a:r>
              <a:rPr lang="it-IT" b="1" dirty="0">
                <a:solidFill>
                  <a:schemeClr val="bg1"/>
                </a:solidFill>
              </a:rPr>
              <a:t>di stampa di copia del registro cronologico di carico e scarico in formato cartaceo per verifiche e utilità </a:t>
            </a:r>
            <a:r>
              <a:rPr lang="it-IT" b="1" dirty="0" smtClean="0">
                <a:solidFill>
                  <a:schemeClr val="bg1"/>
                </a:solidFill>
              </a:rPr>
              <a:t>interna o </a:t>
            </a:r>
            <a:r>
              <a:rPr lang="it-IT" b="1" dirty="0">
                <a:solidFill>
                  <a:schemeClr val="bg1"/>
                </a:solidFill>
              </a:rPr>
              <a:t>nel caso di ispezioni.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1"/>
                </a:solidFill>
              </a:rPr>
              <a:t>Trasmissione </a:t>
            </a:r>
            <a:r>
              <a:rPr lang="it-IT" b="1" dirty="0">
                <a:solidFill>
                  <a:schemeClr val="bg1"/>
                </a:solidFill>
              </a:rPr>
              <a:t>dei dati</a:t>
            </a:r>
          </a:p>
          <a:p>
            <a:pPr algn="just"/>
            <a:r>
              <a:rPr lang="it-IT" b="1" u="sng" dirty="0" smtClean="0">
                <a:solidFill>
                  <a:schemeClr val="bg1"/>
                </a:solidFill>
              </a:rPr>
              <a:t>Conservazione </a:t>
            </a:r>
            <a:r>
              <a:rPr lang="it-IT" b="1" u="sng" dirty="0">
                <a:solidFill>
                  <a:schemeClr val="bg1"/>
                </a:solidFill>
              </a:rPr>
              <a:t>a </a:t>
            </a:r>
            <a:r>
              <a:rPr lang="it-IT" b="1" u="sng" dirty="0" smtClean="0">
                <a:solidFill>
                  <a:schemeClr val="bg1"/>
                </a:solidFill>
              </a:rPr>
              <a:t>norma:</a:t>
            </a:r>
            <a:r>
              <a:rPr lang="it-IT" b="1" dirty="0" smtClean="0">
                <a:solidFill>
                  <a:schemeClr val="bg1"/>
                </a:solidFill>
              </a:rPr>
              <a:t> Il </a:t>
            </a:r>
            <a:r>
              <a:rPr lang="it-IT" b="1" dirty="0">
                <a:solidFill>
                  <a:schemeClr val="bg1"/>
                </a:solidFill>
              </a:rPr>
              <a:t>Servizio fornisce il flusso di dati che l’operatore successivamente deve mettere in conservazione a norma secondo </a:t>
            </a:r>
            <a:r>
              <a:rPr lang="it-IT" b="1" dirty="0" smtClean="0">
                <a:solidFill>
                  <a:schemeClr val="bg1"/>
                </a:solidFill>
              </a:rPr>
              <a:t>le regole </a:t>
            </a:r>
            <a:r>
              <a:rPr lang="it-IT" b="1" dirty="0">
                <a:solidFill>
                  <a:schemeClr val="bg1"/>
                </a:solidFill>
              </a:rPr>
              <a:t>stabilite dal Codice dell’amministrazione </a:t>
            </a:r>
            <a:r>
              <a:rPr lang="it-IT" b="1" dirty="0" smtClean="0">
                <a:solidFill>
                  <a:schemeClr val="bg1"/>
                </a:solidFill>
              </a:rPr>
              <a:t>digitale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36569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Berlino</Template>
  <TotalTime>114</TotalTime>
  <Words>866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Berlino</vt:lpstr>
      <vt:lpstr>L’avvio del Sistema di tracciabilità dei rifiuti e del RENTRi</vt:lpstr>
      <vt:lpstr>DECRETO 4 aprile 2023, n. 59</vt:lpstr>
      <vt:lpstr>DECRETO 4 aprile 2023, n. 59</vt:lpstr>
      <vt:lpstr>Decreto Direttoriale n.143/2023</vt:lpstr>
      <vt:lpstr>RENTRi</vt:lpstr>
      <vt:lpstr>RENTRi</vt:lpstr>
      <vt:lpstr>RENTRi</vt:lpstr>
      <vt:lpstr>RENTRi</vt:lpstr>
      <vt:lpstr>RENTRi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L’avvio del Sistema di tracciabilità dei rifiuti e del RENTRi</dc:title>
  <dc:creator>Marta Dalla Vecchia</dc:creator>
  <cp:lastModifiedBy>Marta Dalla Vecchia</cp:lastModifiedBy>
  <cp:revision>6</cp:revision>
  <dcterms:created xsi:type="dcterms:W3CDTF">2023-11-09T08:35:00Z</dcterms:created>
  <dcterms:modified xsi:type="dcterms:W3CDTF">2023-11-10T08:46:04Z</dcterms:modified>
</cp:coreProperties>
</file>