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Override PartName="/ppt/embeddings/oleObject1.bin" ContentType="application/vnd.openxmlformats-officedocument.oleObject"/>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tags/tag2.xml" ContentType="application/vnd.openxmlformats-officedocument.presentationml.tags+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slides/slide17.xml" ContentType="application/vnd.openxmlformats-officedocument.presentationml.slide+xml"/>
  <Override PartName="/ppt/slideLayouts/slideLayout2.xml" ContentType="application/vnd.openxmlformats-officedocument.presentationml.slideLayout+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slides/slide74.xml" ContentType="application/vnd.openxmlformats-officedocument.presentationml.slide+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73.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embeddings/oleObject2.bin" ContentType="application/vnd.openxmlformats-officedocument.oleObject"/>
  <Override PartName="/ppt/slides/slide46.xml" ContentType="application/vnd.openxmlformats-officedocument.presentationml.slide+xml"/>
  <Override PartName="/ppt/slides/slide72.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6"/>
  </p:notesMasterIdLst>
  <p:handoutMasterIdLst>
    <p:handoutMasterId r:id="rId77"/>
  </p:handoutMasterIdLst>
  <p:sldIdLst>
    <p:sldId id="256" r:id="rId2"/>
    <p:sldId id="731" r:id="rId3"/>
    <p:sldId id="738" r:id="rId4"/>
    <p:sldId id="732" r:id="rId5"/>
    <p:sldId id="271" r:id="rId6"/>
    <p:sldId id="273" r:id="rId7"/>
    <p:sldId id="721" r:id="rId8"/>
    <p:sldId id="669" r:id="rId9"/>
    <p:sldId id="670" r:id="rId10"/>
    <p:sldId id="671" r:id="rId11"/>
    <p:sldId id="672" r:id="rId12"/>
    <p:sldId id="673" r:id="rId13"/>
    <p:sldId id="674" r:id="rId14"/>
    <p:sldId id="733" r:id="rId15"/>
    <p:sldId id="285" r:id="rId16"/>
    <p:sldId id="289" r:id="rId17"/>
    <p:sldId id="305" r:id="rId18"/>
    <p:sldId id="308" r:id="rId19"/>
    <p:sldId id="564" r:id="rId20"/>
    <p:sldId id="544" r:id="rId21"/>
    <p:sldId id="327" r:id="rId22"/>
    <p:sldId id="688" r:id="rId23"/>
    <p:sldId id="689" r:id="rId24"/>
    <p:sldId id="687" r:id="rId25"/>
    <p:sldId id="568" r:id="rId26"/>
    <p:sldId id="742" r:id="rId27"/>
    <p:sldId id="741" r:id="rId28"/>
    <p:sldId id="743" r:id="rId29"/>
    <p:sldId id="744" r:id="rId30"/>
    <p:sldId id="734" r:id="rId31"/>
    <p:sldId id="398" r:id="rId32"/>
    <p:sldId id="729" r:id="rId33"/>
    <p:sldId id="725" r:id="rId34"/>
    <p:sldId id="727" r:id="rId35"/>
    <p:sldId id="728" r:id="rId36"/>
    <p:sldId id="730" r:id="rId37"/>
    <p:sldId id="745" r:id="rId38"/>
    <p:sldId id="735" r:id="rId39"/>
    <p:sldId id="605" r:id="rId40"/>
    <p:sldId id="606" r:id="rId41"/>
    <p:sldId id="607" r:id="rId42"/>
    <p:sldId id="680" r:id="rId43"/>
    <p:sldId id="681" r:id="rId44"/>
    <p:sldId id="739" r:id="rId45"/>
    <p:sldId id="740" r:id="rId46"/>
    <p:sldId id="746" r:id="rId47"/>
    <p:sldId id="736" r:id="rId48"/>
    <p:sldId id="692" r:id="rId49"/>
    <p:sldId id="719" r:id="rId50"/>
    <p:sldId id="691" r:id="rId51"/>
    <p:sldId id="695" r:id="rId52"/>
    <p:sldId id="696" r:id="rId53"/>
    <p:sldId id="718" r:id="rId54"/>
    <p:sldId id="697" r:id="rId55"/>
    <p:sldId id="698" r:id="rId56"/>
    <p:sldId id="720" r:id="rId57"/>
    <p:sldId id="702" r:id="rId58"/>
    <p:sldId id="708" r:id="rId59"/>
    <p:sldId id="693" r:id="rId60"/>
    <p:sldId id="710" r:id="rId61"/>
    <p:sldId id="608" r:id="rId62"/>
    <p:sldId id="682" r:id="rId63"/>
    <p:sldId id="625" r:id="rId64"/>
    <p:sldId id="684" r:id="rId65"/>
    <p:sldId id="633" r:id="rId66"/>
    <p:sldId id="685" r:id="rId67"/>
    <p:sldId id="637" r:id="rId68"/>
    <p:sldId id="638" r:id="rId69"/>
    <p:sldId id="686" r:id="rId70"/>
    <p:sldId id="642" r:id="rId71"/>
    <p:sldId id="747" r:id="rId72"/>
    <p:sldId id="748" r:id="rId73"/>
    <p:sldId id="749" r:id="rId74"/>
    <p:sldId id="269" r:id="rId75"/>
  </p:sldIdLst>
  <p:sldSz cx="9144000" cy="6858000" type="screen4x3"/>
  <p:notesSz cx="9144000" cy="6858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8F900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2" d="100"/>
          <a:sy n="142" d="100"/>
        </p:scale>
        <p:origin x="-148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viewProps" Target="viewProps.xml"/><Relationship Id="rId81" Type="http://schemas.openxmlformats.org/officeDocument/2006/relationships/theme" Target="theme/theme1.xml"/><Relationship Id="rId82"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notesMaster" Target="notesMasters/notesMaster1.xml"/><Relationship Id="rId77" Type="http://schemas.openxmlformats.org/officeDocument/2006/relationships/handoutMaster" Target="handoutMasters/handoutMaster1.xml"/><Relationship Id="rId78" Type="http://schemas.openxmlformats.org/officeDocument/2006/relationships/printerSettings" Target="printerSettings/printerSettings1.bin"/><Relationship Id="rId79" Type="http://schemas.openxmlformats.org/officeDocument/2006/relationships/presProps" Target="pres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B4F214ED-923F-6748-B022-E1395FCAEF83}" type="datetimeFigureOut">
              <a:rPr lang="it-IT" smtClean="0"/>
              <a:pPr/>
              <a:t>29-10-2011</a:t>
            </a:fld>
            <a:endParaRPr lang="it-IT"/>
          </a:p>
        </p:txBody>
      </p:sp>
      <p:sp>
        <p:nvSpPr>
          <p:cNvPr id="4" name="Segnaposto piè di pagina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3F179A5-B2ED-6F49-97CB-522AF23B7BE5}" type="slidenum">
              <a:rPr lang="it-IT" smtClean="0"/>
              <a:pPr/>
              <a:t>‹n.›</a:t>
            </a:fld>
            <a:endParaRPr lang="it-IT"/>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DC7FA4C-4677-A24A-A61B-5815AD4CA1D3}" type="datetimeFigureOut">
              <a:rPr lang="it-IT" smtClean="0"/>
              <a:pPr/>
              <a:t>29-10-2011</a:t>
            </a:fld>
            <a:endParaRPr lang="it-IT"/>
          </a:p>
        </p:txBody>
      </p:sp>
      <p:sp>
        <p:nvSpPr>
          <p:cNvPr id="4" name="Segnaposto immagine diapositiva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6" name="Segnaposto piè di pagina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97120CC-A2B1-954F-A097-DC3CAAC2CA08}" type="slidenum">
              <a:rPr lang="it-IT" smtClean="0"/>
              <a:pPr/>
              <a:t>‹n.›</a:t>
            </a:fld>
            <a:endParaRPr lang="it-IT"/>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3FCF5E4-4742-7E45-989B-D509FF905372}" type="slidenum">
              <a:rPr lang="en-US"/>
              <a:pPr/>
              <a:t>5</a:t>
            </a:fld>
            <a:endParaRPr lang="en-US"/>
          </a:p>
        </p:txBody>
      </p:sp>
      <p:sp>
        <p:nvSpPr>
          <p:cNvPr id="38915" name="Rectangle 2"/>
          <p:cNvSpPr>
            <a:spLocks noGrp="1" noRot="1" noChangeAspect="1" noChangeArrowheads="1" noTextEdit="1"/>
          </p:cNvSpPr>
          <p:nvPr>
            <p:ph type="sldImg"/>
          </p:nvPr>
        </p:nvSpPr>
        <p:spPr>
          <a:xfrm>
            <a:off x="2746375" y="227013"/>
            <a:ext cx="3654425" cy="2741612"/>
          </a:xfrm>
          <a:solidFill>
            <a:srgbClr val="FFFFFF"/>
          </a:solidFill>
          <a:ln/>
        </p:spPr>
      </p:sp>
      <p:sp>
        <p:nvSpPr>
          <p:cNvPr id="38916" name="Text Box 3"/>
          <p:cNvSpPr txBox="1">
            <a:spLocks noChangeArrowheads="1"/>
          </p:cNvSpPr>
          <p:nvPr/>
        </p:nvSpPr>
        <p:spPr bwMode="auto">
          <a:xfrm>
            <a:off x="672109" y="3237850"/>
            <a:ext cx="7803931" cy="3043178"/>
          </a:xfrm>
          <a:prstGeom prst="rect">
            <a:avLst/>
          </a:prstGeom>
          <a:noFill/>
          <a:ln w="9525">
            <a:noFill/>
            <a:miter lim="800000"/>
            <a:headEnd/>
            <a:tailEnd/>
          </a:ln>
        </p:spPr>
        <p:txBody>
          <a:bodyPr lIns="0" tIns="0" rIns="0" bIns="0">
            <a:prstTxWarp prst="textNoShape">
              <a:avLst/>
            </a:prstTxWarp>
          </a:bodyPr>
          <a:lstStyle/>
          <a:p>
            <a:pPr defTabSz="914274"/>
            <a:endParaRPr lang="it-IT" dirty="0">
              <a:latin typeface="Comic Sans M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97120CC-A2B1-954F-A097-DC3CAAC2CA08}" type="slidenum">
              <a:rPr lang="it-IT" smtClean="0"/>
              <a:pPr/>
              <a:t>36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724A5C-8A93-AC42-A7D4-1A45B09D6D3E}" type="datetime1">
              <a:rPr lang="en-US" smtClean="0"/>
              <a:pPr/>
              <a:t>29-10-2011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071843E6-09DE-EF4D-B7A5-67BDB694FE9B}" type="datetime1">
              <a:rPr lang="en-US" smtClean="0"/>
              <a:pPr/>
              <a:t>29-10-2011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ECD85FB2-8D19-1948-B7E8-23AB5685B49F}" type="datetime1">
              <a:rPr lang="en-US" smtClean="0"/>
              <a:pPr/>
              <a:t>29-10-2011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8280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71600"/>
            <a:ext cx="8178800" cy="226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790950"/>
            <a:ext cx="8178800" cy="2266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CCE9940-65A9-C442-98D2-DACF6AC5CA15}" type="datetime1">
              <a:rPr lang="en-US" smtClean="0"/>
              <a:pPr>
                <a:defRPr/>
              </a:pPr>
              <a:t>29-10-2011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data 3"/>
          <p:cNvSpPr>
            <a:spLocks noGrp="1"/>
          </p:cNvSpPr>
          <p:nvPr>
            <p:ph type="dt" sz="half" idx="10"/>
          </p:nvPr>
        </p:nvSpPr>
        <p:spPr/>
        <p:txBody>
          <a:bodyPr/>
          <a:lstStyle/>
          <a:p>
            <a:fld id="{3D88F894-F4E4-3547-84FB-1D5F55D5D8F9}" type="datetime1">
              <a:rPr lang="en-US" smtClean="0"/>
              <a:pPr/>
              <a:t>29-10-2011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p>
            <a:fld id="{2B4756AA-49DE-7448-9944-16C3D127E641}" type="datetime1">
              <a:rPr lang="en-US" smtClean="0"/>
              <a:pPr/>
              <a:t>29-10-2011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data 4"/>
          <p:cNvSpPr>
            <a:spLocks noGrp="1"/>
          </p:cNvSpPr>
          <p:nvPr>
            <p:ph type="dt" sz="half" idx="10"/>
          </p:nvPr>
        </p:nvSpPr>
        <p:spPr/>
        <p:txBody>
          <a:bodyPr/>
          <a:lstStyle/>
          <a:p>
            <a:fld id="{91CDF1BE-9A81-4F49-BA19-923EAFF61718}" type="datetime1">
              <a:rPr lang="en-US" smtClean="0"/>
              <a:pPr/>
              <a:t>29-10-2011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7" name="Segnaposto data 6"/>
          <p:cNvSpPr>
            <a:spLocks noGrp="1"/>
          </p:cNvSpPr>
          <p:nvPr>
            <p:ph type="dt" sz="half" idx="10"/>
          </p:nvPr>
        </p:nvSpPr>
        <p:spPr/>
        <p:txBody>
          <a:bodyPr/>
          <a:lstStyle/>
          <a:p>
            <a:fld id="{6998FCAD-DDA2-C043-8DD5-E4DE4196E466}" type="datetime1">
              <a:rPr lang="en-US" smtClean="0"/>
              <a:pPr/>
              <a:t>29-10-2011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it-IT"/>
          </a:p>
        </p:txBody>
      </p:sp>
      <p:sp>
        <p:nvSpPr>
          <p:cNvPr id="3" name="Segnaposto data 2"/>
          <p:cNvSpPr>
            <a:spLocks noGrp="1"/>
          </p:cNvSpPr>
          <p:nvPr>
            <p:ph type="dt" sz="half" idx="10"/>
          </p:nvPr>
        </p:nvSpPr>
        <p:spPr/>
        <p:txBody>
          <a:bodyPr/>
          <a:lstStyle/>
          <a:p>
            <a:fld id="{D8A0F884-529A-6242-90E5-3469E71E6994}" type="datetime1">
              <a:rPr lang="en-US" smtClean="0"/>
              <a:pPr/>
              <a:t>29-10-2011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4D7F6B-9C18-3A4E-BD0D-B4532C6F46D6}" type="datetime1">
              <a:rPr lang="en-US" smtClean="0"/>
              <a:pPr/>
              <a:t>29-10-2011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5A13A9C3-40D5-5747-9097-7F49D46821CA}" type="datetime1">
              <a:rPr lang="en-US" smtClean="0"/>
              <a:pPr/>
              <a:t>29-10-2011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4"/>
          <p:cNvSpPr>
            <a:spLocks noGrp="1"/>
          </p:cNvSpPr>
          <p:nvPr>
            <p:ph type="dt" sz="half" idx="10"/>
          </p:nvPr>
        </p:nvSpPr>
        <p:spPr/>
        <p:txBody>
          <a:bodyPr/>
          <a:lstStyle/>
          <a:p>
            <a:fld id="{E0C9E064-BBC2-4740-BCBD-DCDA5027F628}" type="datetime1">
              <a:rPr lang="en-US" smtClean="0"/>
              <a:pPr/>
              <a:t>29-10-2011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71BD9F1-AAC8-A147-843E-7BBC1C8AC1D2}"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Fare clic per modificare stile</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Fare </a:t>
            </a:r>
            <a:r>
              <a:rPr lang="en-US" dirty="0" err="1" smtClean="0"/>
              <a:t>clic</a:t>
            </a:r>
            <a:r>
              <a:rPr lang="en-US" dirty="0" smtClean="0"/>
              <a:t> per </a:t>
            </a:r>
            <a:r>
              <a:rPr lang="en-US" dirty="0" err="1" smtClean="0"/>
              <a:t>modificare</a:t>
            </a:r>
            <a:r>
              <a:rPr lang="en-US" dirty="0" smtClean="0"/>
              <a:t> </a:t>
            </a:r>
            <a:r>
              <a:rPr lang="en-US" dirty="0" err="1" smtClean="0"/>
              <a:t>gli</a:t>
            </a:r>
            <a:r>
              <a:rPr lang="en-US" dirty="0" smtClean="0"/>
              <a:t> </a:t>
            </a:r>
            <a:r>
              <a:rPr lang="en-US" dirty="0" err="1" smtClean="0"/>
              <a:t>stili</a:t>
            </a:r>
            <a:r>
              <a:rPr lang="en-US" dirty="0" smtClean="0"/>
              <a:t> del </a:t>
            </a:r>
            <a:r>
              <a:rPr lang="en-US" dirty="0" err="1" smtClean="0"/>
              <a:t>testo</a:t>
            </a:r>
            <a:r>
              <a:rPr lang="en-US" dirty="0" smtClean="0"/>
              <a:t> </a:t>
            </a:r>
            <a:r>
              <a:rPr lang="en-US" dirty="0" err="1" smtClean="0"/>
              <a:t>dello</a:t>
            </a:r>
            <a:r>
              <a:rPr lang="en-US" dirty="0" smtClean="0"/>
              <a:t> schema</a:t>
            </a:r>
          </a:p>
          <a:p>
            <a:pPr lvl="1"/>
            <a:r>
              <a:rPr lang="en-US" dirty="0" err="1" smtClean="0"/>
              <a:t>Secondo</a:t>
            </a:r>
            <a:r>
              <a:rPr lang="en-US" dirty="0" smtClean="0"/>
              <a:t> </a:t>
            </a:r>
            <a:r>
              <a:rPr lang="en-US" dirty="0" err="1" smtClean="0"/>
              <a:t>livello</a:t>
            </a:r>
            <a:endParaRPr lang="en-US" dirty="0" smtClean="0"/>
          </a:p>
          <a:p>
            <a:pPr lvl="2"/>
            <a:r>
              <a:rPr lang="en-US" dirty="0" err="1" smtClean="0"/>
              <a:t>Terzo</a:t>
            </a:r>
            <a:r>
              <a:rPr lang="en-US" dirty="0" smtClean="0"/>
              <a:t> </a:t>
            </a:r>
            <a:r>
              <a:rPr lang="en-US" dirty="0" err="1" smtClean="0"/>
              <a:t>livello</a:t>
            </a:r>
            <a:endParaRPr lang="en-US" dirty="0" smtClean="0"/>
          </a:p>
          <a:p>
            <a:pPr lvl="3"/>
            <a:r>
              <a:rPr lang="en-US" dirty="0" smtClean="0"/>
              <a:t>Quarto </a:t>
            </a:r>
            <a:r>
              <a:rPr lang="en-US" dirty="0" err="1" smtClean="0"/>
              <a:t>livello</a:t>
            </a:r>
            <a:endParaRPr lang="en-US" dirty="0" smtClean="0"/>
          </a:p>
          <a:p>
            <a:pPr lvl="4"/>
            <a:r>
              <a:rPr lang="en-US" dirty="0" err="1" smtClean="0"/>
              <a:t>Quinto</a:t>
            </a:r>
            <a:r>
              <a:rPr lang="en-US" dirty="0" smtClean="0"/>
              <a:t> </a:t>
            </a:r>
            <a:r>
              <a:rPr lang="en-US" dirty="0" err="1" smtClean="0"/>
              <a:t>livello</a:t>
            </a:r>
            <a:endParaRPr lang="it-IT" dirty="0"/>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9D065-986E-6E40-916D-2A50DB6E8CD2}" type="datetime1">
              <a:rPr lang="en-US" smtClean="0"/>
              <a:pPr/>
              <a:t>29-10-2011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BD9F1-AAC8-A147-843E-7BBC1C8AC1D2}"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1" Type="http://schemas.openxmlformats.org/officeDocument/2006/relationships/tags" Target="../tags/tag1.xml"/><Relationship Id="rId2"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336420"/>
            <a:ext cx="7772400" cy="1470025"/>
          </a:xfrm>
        </p:spPr>
        <p:txBody>
          <a:bodyPr>
            <a:normAutofit/>
          </a:bodyPr>
          <a:lstStyle/>
          <a:p>
            <a:r>
              <a:rPr lang="it-IT" sz="6600" b="1" dirty="0" err="1" smtClean="0">
                <a:solidFill>
                  <a:srgbClr val="FF0000"/>
                </a:solidFill>
              </a:rPr>
              <a:t>Efficient</a:t>
            </a:r>
            <a:r>
              <a:rPr lang="it-IT" sz="6600" b="1" dirty="0" smtClean="0">
                <a:solidFill>
                  <a:srgbClr val="FF0000"/>
                </a:solidFill>
              </a:rPr>
              <a:t> I/O</a:t>
            </a:r>
            <a:endParaRPr lang="it-IT" sz="6600" b="1" dirty="0">
              <a:solidFill>
                <a:srgbClr val="FF0000"/>
              </a:solidFill>
            </a:endParaRPr>
          </a:p>
        </p:txBody>
      </p:sp>
      <p:sp>
        <p:nvSpPr>
          <p:cNvPr id="3" name="Sottotitolo 2"/>
          <p:cNvSpPr>
            <a:spLocks noGrp="1"/>
          </p:cNvSpPr>
          <p:nvPr>
            <p:ph type="subTitle" idx="1"/>
          </p:nvPr>
        </p:nvSpPr>
        <p:spPr>
          <a:xfrm>
            <a:off x="1371600" y="4123735"/>
            <a:ext cx="6400800" cy="1446571"/>
          </a:xfrm>
        </p:spPr>
        <p:txBody>
          <a:bodyPr>
            <a:normAutofit fontScale="92500" lnSpcReduction="10000"/>
          </a:bodyPr>
          <a:lstStyle/>
          <a:p>
            <a:r>
              <a:rPr lang="it-IT" sz="3892" dirty="0" smtClean="0">
                <a:solidFill>
                  <a:srgbClr val="0000FF"/>
                </a:solidFill>
              </a:rPr>
              <a:t>Vincenzo Vagnoni</a:t>
            </a:r>
            <a:r>
              <a:rPr lang="it-IT" dirty="0" smtClean="0"/>
              <a:t/>
            </a:r>
            <a:br>
              <a:rPr lang="it-IT" dirty="0" smtClean="0"/>
            </a:br>
            <a:r>
              <a:rPr lang="it-IT" dirty="0" smtClean="0">
                <a:solidFill>
                  <a:schemeClr val="tx1"/>
                </a:solidFill>
              </a:rPr>
              <a:t>(INFN Bologna)</a:t>
            </a:r>
            <a:r>
              <a:rPr lang="it-IT" dirty="0" smtClean="0"/>
              <a:t/>
            </a:r>
            <a:br>
              <a:rPr lang="it-IT" dirty="0" smtClean="0"/>
            </a:br>
            <a:endParaRPr lang="it-IT" dirty="0" smtClean="0"/>
          </a:p>
        </p:txBody>
      </p:sp>
      <p:pic>
        <p:nvPicPr>
          <p:cNvPr id="4" name="Immagine 3"/>
          <p:cNvPicPr>
            <a:picLocks noChangeAspect="1"/>
          </p:cNvPicPr>
          <p:nvPr/>
        </p:nvPicPr>
        <p:blipFill>
          <a:blip r:embed="rId2"/>
          <a:stretch>
            <a:fillRect/>
          </a:stretch>
        </p:blipFill>
        <p:spPr>
          <a:xfrm>
            <a:off x="0" y="0"/>
            <a:ext cx="9153137" cy="2476395"/>
          </a:xfrm>
          <a:prstGeom prst="rect">
            <a:avLst/>
          </a:prstGeom>
        </p:spPr>
      </p:pic>
      <p:sp>
        <p:nvSpPr>
          <p:cNvPr id="5" name="Segnaposto numero diapositiva 4"/>
          <p:cNvSpPr>
            <a:spLocks noGrp="1"/>
          </p:cNvSpPr>
          <p:nvPr>
            <p:ph type="sldNum" sz="quarter" idx="12"/>
          </p:nvPr>
        </p:nvSpPr>
        <p:spPr/>
        <p:txBody>
          <a:bodyPr/>
          <a:lstStyle/>
          <a:p>
            <a:fld id="{471BD9F1-AAC8-A147-843E-7BBC1C8AC1D2}" type="slidenum">
              <a:rPr lang="it-IT" smtClean="0"/>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06002"/>
          </a:xfrm>
        </p:spPr>
        <p:txBody>
          <a:bodyPr/>
          <a:lstStyle/>
          <a:p>
            <a:r>
              <a:rPr lang="en-US" b="1" dirty="0" smtClean="0">
                <a:solidFill>
                  <a:srgbClr val="FF0000"/>
                </a:solidFill>
              </a:rPr>
              <a:t>Synchronous non-blocking I/O</a:t>
            </a:r>
            <a:endParaRPr lang="en-US" dirty="0">
              <a:solidFill>
                <a:srgbClr val="FF0000"/>
              </a:solidFill>
            </a:endParaRPr>
          </a:p>
        </p:txBody>
      </p:sp>
      <p:sp>
        <p:nvSpPr>
          <p:cNvPr id="3" name="Segnaposto contenuto 2"/>
          <p:cNvSpPr>
            <a:spLocks noGrp="1"/>
          </p:cNvSpPr>
          <p:nvPr>
            <p:ph idx="1"/>
          </p:nvPr>
        </p:nvSpPr>
        <p:spPr>
          <a:xfrm>
            <a:off x="323040" y="1412376"/>
            <a:ext cx="8229600" cy="5087941"/>
          </a:xfrm>
        </p:spPr>
        <p:txBody>
          <a:bodyPr>
            <a:normAutofit fontScale="77500" lnSpcReduction="20000"/>
          </a:bodyPr>
          <a:lstStyle/>
          <a:p>
            <a:r>
              <a:rPr lang="en-US" dirty="0" smtClean="0"/>
              <a:t>Kind of a variant of synchronous blocking I/O</a:t>
            </a:r>
          </a:p>
          <a:p>
            <a:r>
              <a:rPr lang="en-US" dirty="0" smtClean="0"/>
              <a:t>In this approach, instead of completing an I/O immediately, a read may return an error code as the command could not be immediately satisfied</a:t>
            </a:r>
          </a:p>
          <a:p>
            <a:pPr lvl="1"/>
            <a:r>
              <a:rPr lang="en-US" dirty="0" smtClean="0"/>
              <a:t>The application can decide to do something else instead of waiting for I/O and retry later</a:t>
            </a:r>
          </a:p>
          <a:p>
            <a:r>
              <a:rPr lang="en-US" dirty="0" smtClean="0"/>
              <a:t>By the way, the application</a:t>
            </a:r>
            <a:br>
              <a:rPr lang="en-US" dirty="0" smtClean="0"/>
            </a:br>
            <a:r>
              <a:rPr lang="en-US" dirty="0" smtClean="0"/>
              <a:t>can make several calls to</a:t>
            </a:r>
            <a:br>
              <a:rPr lang="en-US" dirty="0" smtClean="0"/>
            </a:br>
            <a:r>
              <a:rPr lang="en-US" dirty="0" smtClean="0"/>
              <a:t>await completion</a:t>
            </a:r>
          </a:p>
          <a:p>
            <a:pPr lvl="1"/>
            <a:r>
              <a:rPr lang="en-US" dirty="0" smtClean="0"/>
              <a:t>can be inefficient since</a:t>
            </a:r>
            <a:br>
              <a:rPr lang="en-US" dirty="0" smtClean="0"/>
            </a:br>
            <a:r>
              <a:rPr lang="en-US" b="1" dirty="0" smtClean="0">
                <a:solidFill>
                  <a:srgbClr val="0000FF"/>
                </a:solidFill>
              </a:rPr>
              <a:t>increases the number of</a:t>
            </a:r>
            <a:br>
              <a:rPr lang="en-US" b="1" dirty="0" smtClean="0">
                <a:solidFill>
                  <a:srgbClr val="0000FF"/>
                </a:solidFill>
              </a:rPr>
            </a:br>
            <a:r>
              <a:rPr lang="en-US" b="1" dirty="0" smtClean="0">
                <a:solidFill>
                  <a:srgbClr val="0000FF"/>
                </a:solidFill>
              </a:rPr>
              <a:t>context switches </a:t>
            </a:r>
            <a:r>
              <a:rPr lang="en-US" dirty="0" smtClean="0"/>
              <a:t>between</a:t>
            </a:r>
            <a:br>
              <a:rPr lang="en-US" dirty="0" smtClean="0"/>
            </a:br>
            <a:r>
              <a:rPr lang="en-US" dirty="0" smtClean="0"/>
              <a:t>kernel and user spaces</a:t>
            </a:r>
          </a:p>
          <a:p>
            <a:pPr lvl="1"/>
            <a:r>
              <a:rPr lang="en-US" b="1" dirty="0" smtClean="0">
                <a:solidFill>
                  <a:srgbClr val="0000FF"/>
                </a:solidFill>
              </a:rPr>
              <a:t>latency in the I/O </a:t>
            </a:r>
            <a:r>
              <a:rPr lang="en-US" dirty="0" smtClean="0"/>
              <a:t>because</a:t>
            </a:r>
            <a:br>
              <a:rPr lang="en-US" dirty="0" smtClean="0"/>
            </a:br>
            <a:r>
              <a:rPr lang="en-US" dirty="0" smtClean="0"/>
              <a:t>the application cannot know</a:t>
            </a:r>
            <a:br>
              <a:rPr lang="en-US" dirty="0" smtClean="0"/>
            </a:br>
            <a:r>
              <a:rPr lang="en-US" dirty="0" smtClean="0"/>
              <a:t>when data is ready</a:t>
            </a:r>
          </a:p>
        </p:txBody>
      </p:sp>
      <p:pic>
        <p:nvPicPr>
          <p:cNvPr id="4" name="Immagine 3"/>
          <p:cNvPicPr>
            <a:picLocks noChangeAspect="1"/>
          </p:cNvPicPr>
          <p:nvPr/>
        </p:nvPicPr>
        <p:blipFill>
          <a:blip r:embed="rId2"/>
          <a:stretch>
            <a:fillRect/>
          </a:stretch>
        </p:blipFill>
        <p:spPr>
          <a:xfrm>
            <a:off x="4438308" y="3336202"/>
            <a:ext cx="4672997" cy="3351939"/>
          </a:xfrm>
          <a:prstGeom prst="rect">
            <a:avLst/>
          </a:prstGeom>
        </p:spPr>
      </p:pic>
      <p:sp>
        <p:nvSpPr>
          <p:cNvPr id="5" name="Segnaposto numero diapositiva 4"/>
          <p:cNvSpPr>
            <a:spLocks noGrp="1"/>
          </p:cNvSpPr>
          <p:nvPr>
            <p:ph type="sldNum" sz="quarter" idx="12"/>
          </p:nvPr>
        </p:nvSpPr>
        <p:spPr/>
        <p:txBody>
          <a:bodyPr/>
          <a:lstStyle/>
          <a:p>
            <a:fld id="{471BD9F1-AAC8-A147-843E-7BBC1C8AC1D2}"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79170"/>
          </a:xfrm>
        </p:spPr>
        <p:txBody>
          <a:bodyPr/>
          <a:lstStyle/>
          <a:p>
            <a:r>
              <a:rPr lang="en-US" b="1" dirty="0" smtClean="0">
                <a:solidFill>
                  <a:srgbClr val="FF0000"/>
                </a:solidFill>
              </a:rPr>
              <a:t>Asynchronous blocking I/O</a:t>
            </a:r>
            <a:endParaRPr lang="en-US" dirty="0">
              <a:solidFill>
                <a:srgbClr val="FF0000"/>
              </a:solidFill>
            </a:endParaRPr>
          </a:p>
        </p:txBody>
      </p:sp>
      <p:sp>
        <p:nvSpPr>
          <p:cNvPr id="3" name="Segnaposto contenuto 2"/>
          <p:cNvSpPr>
            <a:spLocks noGrp="1"/>
          </p:cNvSpPr>
          <p:nvPr>
            <p:ph idx="1"/>
          </p:nvPr>
        </p:nvSpPr>
        <p:spPr>
          <a:xfrm>
            <a:off x="134157" y="1404247"/>
            <a:ext cx="8427427" cy="5203395"/>
          </a:xfrm>
        </p:spPr>
        <p:txBody>
          <a:bodyPr>
            <a:normAutofit fontScale="77500" lnSpcReduction="20000"/>
          </a:bodyPr>
          <a:lstStyle/>
          <a:p>
            <a:r>
              <a:rPr lang="en-US" dirty="0" smtClean="0"/>
              <a:t>In this approach the I/O is initiated as non-blocking but the notification is received in a blocking fashion by means of the select() system call</a:t>
            </a:r>
          </a:p>
          <a:p>
            <a:pPr lvl="1"/>
            <a:r>
              <a:rPr lang="en-US" dirty="0" smtClean="0"/>
              <a:t>The select() system call is able to determine if a given file descriptor is ready for I/O</a:t>
            </a:r>
          </a:p>
          <a:p>
            <a:r>
              <a:rPr lang="en-US" dirty="0" smtClean="0"/>
              <a:t>What is the convenience with respect to the simpler</a:t>
            </a:r>
            <a:br>
              <a:rPr lang="en-US" dirty="0" smtClean="0"/>
            </a:br>
            <a:r>
              <a:rPr lang="en-US" dirty="0" smtClean="0"/>
              <a:t>and well established synchronous I/O then?</a:t>
            </a:r>
          </a:p>
          <a:p>
            <a:pPr lvl="1"/>
            <a:r>
              <a:rPr lang="en-US" dirty="0" smtClean="0"/>
              <a:t>the select() call is thought to </a:t>
            </a:r>
            <a:r>
              <a:rPr lang="en-US" b="1" dirty="0" smtClean="0">
                <a:solidFill>
                  <a:srgbClr val="0000FF"/>
                </a:solidFill>
              </a:rPr>
              <a:t>notify</a:t>
            </a:r>
            <a:br>
              <a:rPr lang="en-US" b="1" dirty="0" smtClean="0">
                <a:solidFill>
                  <a:srgbClr val="0000FF"/>
                </a:solidFill>
              </a:rPr>
            </a:br>
            <a:r>
              <a:rPr lang="en-US" b="1" dirty="0" smtClean="0">
                <a:solidFill>
                  <a:srgbClr val="0000FF"/>
                </a:solidFill>
              </a:rPr>
              <a:t>not only the activity on one</a:t>
            </a:r>
            <a:br>
              <a:rPr lang="en-US" b="1" dirty="0" smtClean="0">
                <a:solidFill>
                  <a:srgbClr val="0000FF"/>
                </a:solidFill>
              </a:rPr>
            </a:br>
            <a:r>
              <a:rPr lang="en-US" b="1" dirty="0" smtClean="0">
                <a:solidFill>
                  <a:srgbClr val="0000FF"/>
                </a:solidFill>
              </a:rPr>
              <a:t>file descriptor</a:t>
            </a:r>
            <a:r>
              <a:rPr lang="en-US" dirty="0" smtClean="0"/>
              <a:t>, but a list of them</a:t>
            </a:r>
          </a:p>
          <a:p>
            <a:pPr lvl="1"/>
            <a:r>
              <a:rPr lang="en-US" dirty="0" smtClean="0"/>
              <a:t>as soon as </a:t>
            </a:r>
            <a:r>
              <a:rPr lang="en-US" b="1" dirty="0" smtClean="0">
                <a:solidFill>
                  <a:srgbClr val="0000FF"/>
                </a:solidFill>
              </a:rPr>
              <a:t>one or more of the</a:t>
            </a:r>
            <a:br>
              <a:rPr lang="en-US" b="1" dirty="0" smtClean="0">
                <a:solidFill>
                  <a:srgbClr val="0000FF"/>
                </a:solidFill>
              </a:rPr>
            </a:br>
            <a:r>
              <a:rPr lang="en-US" b="1" dirty="0" smtClean="0">
                <a:solidFill>
                  <a:srgbClr val="0000FF"/>
                </a:solidFill>
              </a:rPr>
              <a:t>many file descriptors</a:t>
            </a:r>
            <a:r>
              <a:rPr lang="en-US" dirty="0" smtClean="0"/>
              <a:t> in the</a:t>
            </a:r>
            <a:br>
              <a:rPr lang="en-US" dirty="0" smtClean="0"/>
            </a:br>
            <a:r>
              <a:rPr lang="en-US" dirty="0" smtClean="0"/>
              <a:t>list passed to the select() call</a:t>
            </a:r>
            <a:br>
              <a:rPr lang="en-US" dirty="0" smtClean="0"/>
            </a:br>
            <a:r>
              <a:rPr lang="en-US" b="1" dirty="0" smtClean="0">
                <a:solidFill>
                  <a:srgbClr val="0000FF"/>
                </a:solidFill>
              </a:rPr>
              <a:t>is ready</a:t>
            </a:r>
            <a:r>
              <a:rPr lang="en-US" dirty="0" smtClean="0"/>
              <a:t> to be read, the call</a:t>
            </a:r>
            <a:br>
              <a:rPr lang="en-US" dirty="0" smtClean="0"/>
            </a:br>
            <a:r>
              <a:rPr lang="en-US" dirty="0" smtClean="0"/>
              <a:t>unblocks and the application</a:t>
            </a:r>
            <a:br>
              <a:rPr lang="en-US" dirty="0" smtClean="0"/>
            </a:br>
            <a:r>
              <a:rPr lang="en-US" dirty="0" smtClean="0"/>
              <a:t>can issue the read call, retrieve</a:t>
            </a:r>
            <a:br>
              <a:rPr lang="en-US" dirty="0" smtClean="0"/>
            </a:br>
            <a:r>
              <a:rPr lang="en-US" dirty="0" smtClean="0"/>
              <a:t>and process the data </a:t>
            </a:r>
          </a:p>
        </p:txBody>
      </p:sp>
      <p:pic>
        <p:nvPicPr>
          <p:cNvPr id="5" name="Immagine 4"/>
          <p:cNvPicPr>
            <a:picLocks noChangeAspect="1"/>
          </p:cNvPicPr>
          <p:nvPr/>
        </p:nvPicPr>
        <p:blipFill>
          <a:blip r:embed="rId2"/>
          <a:stretch>
            <a:fillRect/>
          </a:stretch>
        </p:blipFill>
        <p:spPr>
          <a:xfrm>
            <a:off x="4494461" y="3738695"/>
            <a:ext cx="4621928" cy="2904724"/>
          </a:xfrm>
          <a:prstGeom prst="rect">
            <a:avLst/>
          </a:prstGeom>
        </p:spPr>
      </p:pic>
      <p:sp>
        <p:nvSpPr>
          <p:cNvPr id="6" name="Segnaposto numero diapositiva 5"/>
          <p:cNvSpPr>
            <a:spLocks noGrp="1"/>
          </p:cNvSpPr>
          <p:nvPr>
            <p:ph type="sldNum" sz="quarter" idx="12"/>
          </p:nvPr>
        </p:nvSpPr>
        <p:spPr/>
        <p:txBody>
          <a:bodyPr/>
          <a:lstStyle/>
          <a:p>
            <a:fld id="{471BD9F1-AAC8-A147-843E-7BBC1C8AC1D2}" type="slidenum">
              <a:rPr lang="it-IT" smtClean="0"/>
              <a:pPr/>
              <a:t>11</a:t>
            </a:fld>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8862"/>
            <a:ext cx="8229600" cy="727117"/>
          </a:xfrm>
        </p:spPr>
        <p:txBody>
          <a:bodyPr>
            <a:normAutofit fontScale="90000"/>
          </a:bodyPr>
          <a:lstStyle/>
          <a:p>
            <a:r>
              <a:rPr lang="en-US" b="1" dirty="0" smtClean="0">
                <a:solidFill>
                  <a:srgbClr val="FF0000"/>
                </a:solidFill>
              </a:rPr>
              <a:t>Asynchronous non-blocking I/O (AIO)</a:t>
            </a:r>
            <a:endParaRPr lang="en-US" dirty="0">
              <a:solidFill>
                <a:srgbClr val="FF0000"/>
              </a:solidFill>
            </a:endParaRPr>
          </a:p>
        </p:txBody>
      </p:sp>
      <p:sp>
        <p:nvSpPr>
          <p:cNvPr id="3" name="Segnaposto contenuto 2"/>
          <p:cNvSpPr>
            <a:spLocks noGrp="1"/>
          </p:cNvSpPr>
          <p:nvPr>
            <p:ph idx="1"/>
          </p:nvPr>
        </p:nvSpPr>
        <p:spPr>
          <a:xfrm>
            <a:off x="206768" y="1207472"/>
            <a:ext cx="8480032" cy="5429156"/>
          </a:xfrm>
        </p:spPr>
        <p:txBody>
          <a:bodyPr>
            <a:normAutofit fontScale="77500" lnSpcReduction="20000"/>
          </a:bodyPr>
          <a:lstStyle/>
          <a:p>
            <a:r>
              <a:rPr lang="en-US" dirty="0" smtClean="0"/>
              <a:t>With this approach, on which we will focus later, </a:t>
            </a:r>
            <a:r>
              <a:rPr lang="en-US" b="1" dirty="0" smtClean="0">
                <a:solidFill>
                  <a:srgbClr val="0000FF"/>
                </a:solidFill>
              </a:rPr>
              <a:t>data processing and I/O are fully overlapped</a:t>
            </a:r>
          </a:p>
          <a:p>
            <a:pPr lvl="1"/>
            <a:r>
              <a:rPr lang="en-US" dirty="0" smtClean="0"/>
              <a:t>In our usual read example, the read() call returns immediately</a:t>
            </a:r>
          </a:p>
          <a:p>
            <a:pPr lvl="1"/>
            <a:r>
              <a:rPr lang="en-US" dirty="0" smtClean="0"/>
              <a:t>the application can perform computation while the actual read is executed in background by the kernel</a:t>
            </a:r>
          </a:p>
          <a:p>
            <a:r>
              <a:rPr lang="en-US" dirty="0" smtClean="0"/>
              <a:t>So far nothing new, but the</a:t>
            </a:r>
            <a:br>
              <a:rPr lang="en-US" dirty="0" smtClean="0"/>
            </a:br>
            <a:r>
              <a:rPr lang="en-US" dirty="0" smtClean="0"/>
              <a:t>novelty is that when the read</a:t>
            </a:r>
            <a:br>
              <a:rPr lang="en-US" dirty="0" smtClean="0"/>
            </a:br>
            <a:r>
              <a:rPr lang="en-US" dirty="0" smtClean="0"/>
              <a:t>response arrives, a  </a:t>
            </a:r>
            <a:r>
              <a:rPr lang="en-US" b="1" dirty="0" smtClean="0">
                <a:solidFill>
                  <a:srgbClr val="0000FF"/>
                </a:solidFill>
              </a:rPr>
              <a:t>signal or a </a:t>
            </a:r>
            <a:br>
              <a:rPr lang="en-US" b="1" dirty="0" smtClean="0">
                <a:solidFill>
                  <a:srgbClr val="0000FF"/>
                </a:solidFill>
              </a:rPr>
            </a:br>
            <a:r>
              <a:rPr lang="en-US" b="1" dirty="0" smtClean="0">
                <a:solidFill>
                  <a:srgbClr val="0000FF"/>
                </a:solidFill>
              </a:rPr>
              <a:t>thread-based callback</a:t>
            </a:r>
            <a:r>
              <a:rPr lang="en-US" dirty="0" smtClean="0"/>
              <a:t> is</a:t>
            </a:r>
            <a:br>
              <a:rPr lang="en-US" dirty="0" smtClean="0"/>
            </a:br>
            <a:r>
              <a:rPr lang="en-US" dirty="0" smtClean="0"/>
              <a:t>generated to complete the I/O</a:t>
            </a:r>
          </a:p>
          <a:p>
            <a:pPr lvl="1"/>
            <a:r>
              <a:rPr lang="en-US" dirty="0" smtClean="0"/>
              <a:t>the application has not to loose</a:t>
            </a:r>
            <a:br>
              <a:rPr lang="en-US" dirty="0" smtClean="0"/>
            </a:br>
            <a:r>
              <a:rPr lang="en-US" dirty="0" smtClean="0"/>
              <a:t>time in checking if I/O is ready,</a:t>
            </a:r>
            <a:br>
              <a:rPr lang="en-US" dirty="0" smtClean="0"/>
            </a:br>
            <a:r>
              <a:rPr lang="en-US" dirty="0" smtClean="0"/>
              <a:t>since it is the kernel itself taking</a:t>
            </a:r>
            <a:br>
              <a:rPr lang="en-US" dirty="0" smtClean="0"/>
            </a:br>
            <a:r>
              <a:rPr lang="en-US" dirty="0" smtClean="0"/>
              <a:t>care of telling the application</a:t>
            </a:r>
          </a:p>
          <a:p>
            <a:pPr lvl="1"/>
            <a:r>
              <a:rPr lang="en-US" dirty="0" smtClean="0"/>
              <a:t>the CPU can process data whose</a:t>
            </a:r>
            <a:br>
              <a:rPr lang="en-US" dirty="0" smtClean="0"/>
            </a:br>
            <a:r>
              <a:rPr lang="en-US" dirty="0" smtClean="0"/>
              <a:t>I/O has already completed and at</a:t>
            </a:r>
            <a:br>
              <a:rPr lang="en-US" dirty="0" smtClean="0"/>
            </a:br>
            <a:r>
              <a:rPr lang="en-US" dirty="0" smtClean="0"/>
              <a:t>the same time new I/Os can be initiated</a:t>
            </a:r>
          </a:p>
          <a:p>
            <a:pPr lvl="1"/>
            <a:endParaRPr lang="en-US" dirty="0" smtClean="0"/>
          </a:p>
          <a:p>
            <a:pPr lvl="1">
              <a:buNone/>
            </a:pPr>
            <a:endParaRPr lang="en-US" dirty="0" smtClean="0"/>
          </a:p>
        </p:txBody>
      </p:sp>
      <p:pic>
        <p:nvPicPr>
          <p:cNvPr id="4" name="Immagine 3"/>
          <p:cNvPicPr>
            <a:picLocks noChangeAspect="1"/>
          </p:cNvPicPr>
          <p:nvPr/>
        </p:nvPicPr>
        <p:blipFill>
          <a:blip r:embed="rId2"/>
          <a:stretch>
            <a:fillRect/>
          </a:stretch>
        </p:blipFill>
        <p:spPr>
          <a:xfrm>
            <a:off x="4854107" y="3067894"/>
            <a:ext cx="4226230" cy="2987356"/>
          </a:xfrm>
          <a:prstGeom prst="rect">
            <a:avLst/>
          </a:prstGeom>
        </p:spPr>
      </p:pic>
      <p:sp>
        <p:nvSpPr>
          <p:cNvPr id="5" name="Segnaposto numero diapositiva 4"/>
          <p:cNvSpPr>
            <a:spLocks noGrp="1"/>
          </p:cNvSpPr>
          <p:nvPr>
            <p:ph type="sldNum" sz="quarter" idx="12"/>
          </p:nvPr>
        </p:nvSpPr>
        <p:spPr/>
        <p:txBody>
          <a:bodyPr/>
          <a:lstStyle/>
          <a:p>
            <a:fld id="{471BD9F1-AAC8-A147-843E-7BBC1C8AC1D2}" type="slidenum">
              <a:rPr lang="it-IT" smtClean="0"/>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43393"/>
          </a:xfrm>
        </p:spPr>
        <p:txBody>
          <a:bodyPr/>
          <a:lstStyle/>
          <a:p>
            <a:r>
              <a:rPr lang="en-US" b="1" dirty="0" smtClean="0">
                <a:solidFill>
                  <a:srgbClr val="FF0000"/>
                </a:solidFill>
              </a:rPr>
              <a:t>Summary of I/O models</a:t>
            </a:r>
            <a:endParaRPr lang="en-US" dirty="0">
              <a:solidFill>
                <a:srgbClr val="FF0000"/>
              </a:solidFill>
            </a:endParaRPr>
          </a:p>
        </p:txBody>
      </p:sp>
      <p:sp>
        <p:nvSpPr>
          <p:cNvPr id="3" name="Segnaposto contenuto 2"/>
          <p:cNvSpPr>
            <a:spLocks noGrp="1"/>
          </p:cNvSpPr>
          <p:nvPr>
            <p:ph idx="1"/>
          </p:nvPr>
        </p:nvSpPr>
        <p:spPr>
          <a:xfrm>
            <a:off x="457200" y="1475792"/>
            <a:ext cx="8370410" cy="4642062"/>
          </a:xfrm>
        </p:spPr>
        <p:txBody>
          <a:bodyPr>
            <a:normAutofit fontScale="77500" lnSpcReduction="20000"/>
          </a:bodyPr>
          <a:lstStyle/>
          <a:p>
            <a:r>
              <a:rPr lang="en-US" dirty="0" smtClean="0"/>
              <a:t>Blocking models </a:t>
            </a:r>
            <a:r>
              <a:rPr lang="en-US" b="1" dirty="0" smtClean="0">
                <a:solidFill>
                  <a:srgbClr val="0000FF"/>
                </a:solidFill>
              </a:rPr>
              <a:t>imply that the application blocks </a:t>
            </a:r>
            <a:r>
              <a:rPr lang="en-US" dirty="0" smtClean="0"/>
              <a:t>when the I/O starts</a:t>
            </a:r>
          </a:p>
          <a:p>
            <a:pPr lvl="1"/>
            <a:r>
              <a:rPr lang="en-US" dirty="0" smtClean="0"/>
              <a:t>Hence </a:t>
            </a:r>
            <a:r>
              <a:rPr lang="en-US" b="1" dirty="0" smtClean="0">
                <a:solidFill>
                  <a:srgbClr val="0000FF"/>
                </a:solidFill>
              </a:rPr>
              <a:t>I/O and processing cannot be executed at the same time</a:t>
            </a:r>
          </a:p>
          <a:p>
            <a:r>
              <a:rPr lang="en-US" dirty="0" smtClean="0"/>
              <a:t>The synchronous non-blocking model </a:t>
            </a:r>
            <a:r>
              <a:rPr lang="en-US" b="1" dirty="0" smtClean="0">
                <a:solidFill>
                  <a:srgbClr val="0000FF"/>
                </a:solidFill>
              </a:rPr>
              <a:t>allows to overlap I/O and processing</a:t>
            </a:r>
          </a:p>
          <a:p>
            <a:pPr lvl="1"/>
            <a:r>
              <a:rPr lang="en-US" dirty="0" smtClean="0"/>
              <a:t>But the application </a:t>
            </a:r>
            <a:r>
              <a:rPr lang="en-US" b="1" dirty="0" smtClean="0">
                <a:solidFill>
                  <a:srgbClr val="0000FF"/>
                </a:solidFill>
              </a:rPr>
              <a:t>must repeatedly check the status of the I/O</a:t>
            </a:r>
          </a:p>
          <a:p>
            <a:r>
              <a:rPr lang="en-US" dirty="0" smtClean="0"/>
              <a:t>Asynchronous non-blocking I/O (a.k.a. AIO) permits </a:t>
            </a:r>
            <a:r>
              <a:rPr lang="en-US" b="1" dirty="0" smtClean="0">
                <a:solidFill>
                  <a:srgbClr val="0000FF"/>
                </a:solidFill>
              </a:rPr>
              <a:t>full overlap of processing and I/O</a:t>
            </a:r>
            <a:r>
              <a:rPr lang="en-US" dirty="0" smtClean="0"/>
              <a:t>, by means of asynchronous notifications of I/O completions via signals or callbacks</a:t>
            </a:r>
          </a:p>
          <a:p>
            <a:pPr lvl="1"/>
            <a:r>
              <a:rPr lang="en-US" dirty="0" smtClean="0"/>
              <a:t>the select() function (used in what we called asynchronous blocking I/O) provides a similar functionality but it still blocks</a:t>
            </a:r>
          </a:p>
          <a:p>
            <a:pPr lvl="1"/>
            <a:r>
              <a:rPr lang="en-US" dirty="0" smtClean="0"/>
              <a:t>However, it blocks on notifications instead of the I/O call and can manage multiple file descriptors at the same time</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0599"/>
            <a:ext cx="8229600" cy="1143000"/>
          </a:xfrm>
        </p:spPr>
        <p:txBody>
          <a:bodyPr>
            <a:noAutofit/>
          </a:bodyPr>
          <a:lstStyle/>
          <a:p>
            <a:r>
              <a:rPr lang="it-IT" sz="7200" b="1" dirty="0" err="1" smtClean="0">
                <a:solidFill>
                  <a:srgbClr val="FF0000"/>
                </a:solidFill>
              </a:rPr>
              <a:t>Storage</a:t>
            </a:r>
            <a:r>
              <a:rPr lang="it-IT" sz="7200" b="1" dirty="0" smtClean="0">
                <a:solidFill>
                  <a:srgbClr val="FF0000"/>
                </a:solidFill>
              </a:rPr>
              <a:t> </a:t>
            </a:r>
            <a:r>
              <a:rPr lang="it-IT" sz="7200" b="1" dirty="0" err="1" smtClean="0">
                <a:solidFill>
                  <a:srgbClr val="FF0000"/>
                </a:solidFill>
              </a:rPr>
              <a:t>devices</a:t>
            </a:r>
            <a:endParaRPr lang="it-IT" sz="7200" b="1" dirty="0">
              <a:solidFill>
                <a:srgbClr val="FF0000"/>
              </a:solidFill>
            </a:endParaRPr>
          </a:p>
        </p:txBody>
      </p:sp>
      <p:sp>
        <p:nvSpPr>
          <p:cNvPr id="3" name="Segnaposto numero diapositiva 2"/>
          <p:cNvSpPr>
            <a:spLocks noGrp="1"/>
          </p:cNvSpPr>
          <p:nvPr>
            <p:ph type="sldNum" sz="quarter" idx="12"/>
          </p:nvPr>
        </p:nvSpPr>
        <p:spPr/>
        <p:txBody>
          <a:bodyPr/>
          <a:lstStyle/>
          <a:p>
            <a:fld id="{471BD9F1-AAC8-A147-843E-7BBC1C8AC1D2}"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457200" y="131534"/>
            <a:ext cx="8229600" cy="771839"/>
          </a:xfrm>
        </p:spPr>
        <p:txBody>
          <a:bodyPr/>
          <a:lstStyle/>
          <a:p>
            <a:r>
              <a:rPr lang="en-US" b="1" dirty="0" smtClean="0">
                <a:solidFill>
                  <a:srgbClr val="FF0000"/>
                </a:solidFill>
              </a:rPr>
              <a:t>Device </a:t>
            </a:r>
            <a:r>
              <a:rPr lang="en-US" b="1" dirty="0">
                <a:solidFill>
                  <a:srgbClr val="FF0000"/>
                </a:solidFill>
              </a:rPr>
              <a:t>Types</a:t>
            </a:r>
          </a:p>
        </p:txBody>
      </p:sp>
      <p:sp>
        <p:nvSpPr>
          <p:cNvPr id="18437" name="Rectangle 3"/>
          <p:cNvSpPr>
            <a:spLocks noGrp="1" noChangeArrowheads="1"/>
          </p:cNvSpPr>
          <p:nvPr>
            <p:ph type="body" idx="1"/>
          </p:nvPr>
        </p:nvSpPr>
        <p:spPr>
          <a:xfrm>
            <a:off x="323039" y="965981"/>
            <a:ext cx="8459849" cy="5804811"/>
          </a:xfrm>
        </p:spPr>
        <p:txBody>
          <a:bodyPr>
            <a:normAutofit fontScale="92500" lnSpcReduction="20000"/>
          </a:bodyPr>
          <a:lstStyle/>
          <a:p>
            <a:pPr marL="0" indent="0">
              <a:buNone/>
            </a:pPr>
            <a:r>
              <a:rPr lang="en-US" dirty="0" smtClean="0"/>
              <a:t>Three main device types</a:t>
            </a:r>
          </a:p>
          <a:p>
            <a:pPr marL="0" indent="0"/>
            <a:r>
              <a:rPr lang="en-US" dirty="0" smtClean="0"/>
              <a:t> </a:t>
            </a:r>
            <a:r>
              <a:rPr lang="en-US" b="1" dirty="0" smtClean="0">
                <a:solidFill>
                  <a:srgbClr val="0000FF"/>
                </a:solidFill>
              </a:rPr>
              <a:t>Character devices</a:t>
            </a:r>
          </a:p>
          <a:p>
            <a:pPr marL="800100" lvl="2" indent="0"/>
            <a:r>
              <a:rPr lang="en-US" dirty="0" smtClean="0"/>
              <a:t> Basically serial lines</a:t>
            </a:r>
          </a:p>
          <a:p>
            <a:pPr marL="0" indent="0"/>
            <a:r>
              <a:rPr lang="en-US" dirty="0" smtClean="0"/>
              <a:t> </a:t>
            </a:r>
            <a:r>
              <a:rPr lang="en-US" b="1" dirty="0" smtClean="0">
                <a:solidFill>
                  <a:srgbClr val="0000FF"/>
                </a:solidFill>
              </a:rPr>
              <a:t>Block devices</a:t>
            </a:r>
          </a:p>
          <a:p>
            <a:pPr marL="800100" lvl="2" indent="0"/>
            <a:r>
              <a:rPr lang="en-US" dirty="0" smtClean="0"/>
              <a:t> Mass</a:t>
            </a:r>
            <a:r>
              <a:rPr lang="en-US" dirty="0"/>
              <a:t>-storage (e.g</a:t>
            </a:r>
            <a:r>
              <a:rPr lang="en-US" dirty="0" smtClean="0"/>
              <a:t>. disks, etc.) </a:t>
            </a:r>
          </a:p>
          <a:p>
            <a:pPr marL="800100" lvl="2" indent="0"/>
            <a:r>
              <a:rPr lang="en-US" dirty="0" smtClean="0"/>
              <a:t> Commands include read, write, seek</a:t>
            </a:r>
          </a:p>
          <a:p>
            <a:pPr marL="800100" lvl="2" indent="0"/>
            <a:r>
              <a:rPr lang="en-US" dirty="0" smtClean="0"/>
              <a:t> The device as a large array of blocks</a:t>
            </a:r>
          </a:p>
          <a:p>
            <a:pPr marL="1257300" lvl="3" indent="0"/>
            <a:r>
              <a:rPr lang="en-US" dirty="0" smtClean="0"/>
              <a:t> User can read/write only in fixed-size blocks </a:t>
            </a:r>
          </a:p>
          <a:p>
            <a:pPr marL="800100" lvl="2" indent="0"/>
            <a:r>
              <a:rPr lang="en-US" dirty="0" smtClean="0"/>
              <a:t> Unlike other devices, block devices support random access </a:t>
            </a:r>
          </a:p>
          <a:p>
            <a:pPr marL="0" indent="0"/>
            <a:r>
              <a:rPr lang="en-US" dirty="0" smtClean="0"/>
              <a:t> </a:t>
            </a:r>
            <a:r>
              <a:rPr lang="en-US" b="1" dirty="0" smtClean="0">
                <a:solidFill>
                  <a:srgbClr val="0000FF"/>
                </a:solidFill>
              </a:rPr>
              <a:t>Network devices</a:t>
            </a:r>
          </a:p>
          <a:p>
            <a:pPr marL="800100" lvl="2" indent="0"/>
            <a:r>
              <a:rPr lang="en-US" dirty="0" smtClean="0"/>
              <a:t> Network </a:t>
            </a:r>
            <a:r>
              <a:rPr lang="en-US" dirty="0"/>
              <a:t>interfaces (e.g.,</a:t>
            </a:r>
            <a:r>
              <a:rPr lang="en-US" dirty="0" smtClean="0"/>
              <a:t> network interface card)</a:t>
            </a:r>
          </a:p>
          <a:p>
            <a:pPr marL="800100" lvl="2" indent="0"/>
            <a:r>
              <a:rPr lang="en-US" dirty="0" smtClean="0"/>
              <a:t> Like block-based I/O devices, but each write call either sends the entire block (packet), up to some maximum fixed size, or none</a:t>
            </a:r>
          </a:p>
          <a:p>
            <a:pPr marL="800100" lvl="2" indent="0"/>
            <a:r>
              <a:rPr lang="en-US" dirty="0" smtClean="0"/>
              <a:t> On the receiver, the read call returns all the bytes in the block, or none</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457200" y="274638"/>
            <a:ext cx="8229600" cy="888114"/>
          </a:xfrm>
        </p:spPr>
        <p:txBody>
          <a:bodyPr>
            <a:normAutofit/>
          </a:bodyPr>
          <a:lstStyle/>
          <a:p>
            <a:r>
              <a:rPr lang="en-US" b="1" dirty="0" smtClean="0">
                <a:solidFill>
                  <a:srgbClr val="FF0000"/>
                </a:solidFill>
              </a:rPr>
              <a:t>Transfer </a:t>
            </a:r>
            <a:r>
              <a:rPr lang="en-US" b="1" dirty="0">
                <a:solidFill>
                  <a:srgbClr val="FF0000"/>
                </a:solidFill>
              </a:rPr>
              <a:t>Rates</a:t>
            </a:r>
          </a:p>
        </p:txBody>
      </p:sp>
      <p:pic>
        <p:nvPicPr>
          <p:cNvPr id="22533" name="Picture 3" descr="13"/>
          <p:cNvPicPr>
            <a:picLocks noChangeAspect="1" noChangeArrowheads="1"/>
          </p:cNvPicPr>
          <p:nvPr/>
        </p:nvPicPr>
        <p:blipFill>
          <a:blip r:embed="rId2"/>
          <a:srcRect/>
          <a:stretch>
            <a:fillRect/>
          </a:stretch>
        </p:blipFill>
        <p:spPr bwMode="auto">
          <a:xfrm>
            <a:off x="1690107" y="1350153"/>
            <a:ext cx="5808662" cy="4459287"/>
          </a:xfrm>
          <a:prstGeom prst="rect">
            <a:avLst/>
          </a:prstGeom>
          <a:noFill/>
          <a:ln w="9525">
            <a:noFill/>
            <a:miter lim="800000"/>
            <a:headEnd/>
            <a:tailEnd/>
          </a:ln>
        </p:spPr>
      </p:pic>
      <p:sp>
        <p:nvSpPr>
          <p:cNvPr id="22534" name="Text Box 4"/>
          <p:cNvSpPr txBox="1">
            <a:spLocks noChangeArrowheads="1"/>
          </p:cNvSpPr>
          <p:nvPr/>
        </p:nvSpPr>
        <p:spPr bwMode="auto">
          <a:xfrm>
            <a:off x="6834836" y="5621616"/>
            <a:ext cx="1114032" cy="400110"/>
          </a:xfrm>
          <a:prstGeom prst="rect">
            <a:avLst/>
          </a:prstGeom>
          <a:solidFill>
            <a:schemeClr val="bg1"/>
          </a:solidFill>
          <a:ln w="9525">
            <a:noFill/>
            <a:miter lim="800000"/>
            <a:headEnd/>
            <a:tailEnd/>
          </a:ln>
        </p:spPr>
        <p:txBody>
          <a:bodyPr wrap="none">
            <a:prstTxWarp prst="textNoShape">
              <a:avLst/>
            </a:prstTxWarp>
            <a:spAutoFit/>
          </a:bodyPr>
          <a:lstStyle/>
          <a:p>
            <a:r>
              <a:rPr lang="en-US" sz="2000" dirty="0" err="1" smtClean="0"/>
              <a:t>Mbit</a:t>
            </a:r>
            <a:r>
              <a:rPr lang="en-US" sz="2000" dirty="0" smtClean="0"/>
              <a:t>/</a:t>
            </a:r>
            <a:r>
              <a:rPr lang="en-US" sz="2000" dirty="0"/>
              <a:t>sec</a:t>
            </a: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16</a:t>
            </a:fld>
            <a:endParaRPr lang="it-IT"/>
          </a:p>
        </p:txBody>
      </p:sp>
      <p:sp>
        <p:nvSpPr>
          <p:cNvPr id="6" name="CasellaDiTesto 5"/>
          <p:cNvSpPr txBox="1"/>
          <p:nvPr/>
        </p:nvSpPr>
        <p:spPr>
          <a:xfrm>
            <a:off x="679735" y="5950174"/>
            <a:ext cx="7745401" cy="830997"/>
          </a:xfrm>
          <a:prstGeom prst="rect">
            <a:avLst/>
          </a:prstGeom>
          <a:noFill/>
        </p:spPr>
        <p:txBody>
          <a:bodyPr wrap="square" rtlCol="0">
            <a:spAutoFit/>
          </a:bodyPr>
          <a:lstStyle/>
          <a:p>
            <a:r>
              <a:rPr lang="en-US" sz="2400" smtClean="0"/>
              <a:t>Various data transfer technologies nowadays available span many orders of magnitudes in transfer rate</a:t>
            </a:r>
            <a:endParaRPr lang="en-US" sz="2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457200" y="51038"/>
            <a:ext cx="8229600" cy="1143000"/>
          </a:xfrm>
        </p:spPr>
        <p:txBody>
          <a:bodyPr/>
          <a:lstStyle/>
          <a:p>
            <a:r>
              <a:rPr lang="en-US" b="1" dirty="0" smtClean="0">
                <a:solidFill>
                  <a:srgbClr val="FF0000"/>
                </a:solidFill>
              </a:rPr>
              <a:t>Storage device hierarchy</a:t>
            </a:r>
            <a:endParaRPr lang="en-US" b="1" dirty="0">
              <a:solidFill>
                <a:srgbClr val="FF0000"/>
              </a:solidFill>
            </a:endParaRPr>
          </a:p>
        </p:txBody>
      </p:sp>
      <p:pic>
        <p:nvPicPr>
          <p:cNvPr id="5125" name="Picture 3"/>
          <p:cNvPicPr>
            <a:picLocks noChangeAspect="1" noChangeArrowheads="1"/>
          </p:cNvPicPr>
          <p:nvPr/>
        </p:nvPicPr>
        <p:blipFill>
          <a:blip r:embed="rId2"/>
          <a:srcRect l="2751" t="1303" r="2591" b="568"/>
          <a:stretch>
            <a:fillRect/>
          </a:stretch>
        </p:blipFill>
        <p:spPr bwMode="auto">
          <a:xfrm>
            <a:off x="131419" y="1585717"/>
            <a:ext cx="5130752" cy="4254876"/>
          </a:xfrm>
          <a:prstGeom prst="rect">
            <a:avLst/>
          </a:prstGeom>
          <a:noFill/>
          <a:ln w="9525">
            <a:noFill/>
            <a:miter lim="800000"/>
            <a:headEnd/>
            <a:tailEnd/>
          </a:ln>
        </p:spPr>
      </p:pic>
      <p:sp>
        <p:nvSpPr>
          <p:cNvPr id="6" name="Rectangle 3"/>
          <p:cNvSpPr txBox="1">
            <a:spLocks noChangeArrowheads="1"/>
          </p:cNvSpPr>
          <p:nvPr/>
        </p:nvSpPr>
        <p:spPr>
          <a:xfrm>
            <a:off x="5276889" y="1448152"/>
            <a:ext cx="3892886" cy="4759154"/>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Main memory is much more expensive than disk storage</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cheapest tape drives and the cheapest disk drives have had about the same storage capacity over the years</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9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Tape storage gives a cost savings only when the number of cartridges is considerably larger than the number of drives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2" descr="fg12_15"/>
          <p:cNvPicPr preferRelativeResize="0">
            <a:picLocks noChangeAspect="1" noChangeArrowheads="1"/>
          </p:cNvPicPr>
          <p:nvPr>
            <p:custDataLst>
              <p:tags r:id="rId1"/>
            </p:custDataLst>
          </p:nvPr>
        </p:nvPicPr>
        <p:blipFill>
          <a:blip r:embed="rId4"/>
          <a:srcRect/>
          <a:stretch>
            <a:fillRect/>
          </a:stretch>
        </p:blipFill>
        <p:spPr bwMode="auto">
          <a:xfrm>
            <a:off x="117328" y="987582"/>
            <a:ext cx="4959623" cy="2813706"/>
          </a:xfrm>
          <a:prstGeom prst="rect">
            <a:avLst/>
          </a:prstGeom>
          <a:noFill/>
          <a:ln w="9525">
            <a:noFill/>
            <a:miter lim="800000"/>
            <a:headEnd/>
            <a:tailEnd/>
          </a:ln>
        </p:spPr>
      </p:pic>
      <p:pic>
        <p:nvPicPr>
          <p:cNvPr id="4" name="Picture 2" descr="fg12_16"/>
          <p:cNvPicPr preferRelativeResize="0">
            <a:picLocks noChangeAspect="1" noChangeArrowheads="1"/>
          </p:cNvPicPr>
          <p:nvPr>
            <p:custDataLst>
              <p:tags r:id="rId2"/>
            </p:custDataLst>
          </p:nvPr>
        </p:nvPicPr>
        <p:blipFill>
          <a:blip r:embed="rId5"/>
          <a:srcRect/>
          <a:stretch>
            <a:fillRect/>
          </a:stretch>
        </p:blipFill>
        <p:spPr bwMode="auto">
          <a:xfrm>
            <a:off x="90496" y="3801288"/>
            <a:ext cx="5045115" cy="2915733"/>
          </a:xfrm>
          <a:prstGeom prst="rect">
            <a:avLst/>
          </a:prstGeom>
          <a:noFill/>
          <a:ln w="9525">
            <a:noFill/>
            <a:miter lim="800000"/>
            <a:headEnd/>
            <a:tailEnd/>
          </a:ln>
        </p:spPr>
      </p:pic>
      <p:pic>
        <p:nvPicPr>
          <p:cNvPr id="6" name="Immagine 5"/>
          <p:cNvPicPr>
            <a:picLocks noChangeAspect="1"/>
          </p:cNvPicPr>
          <p:nvPr/>
        </p:nvPicPr>
        <p:blipFill>
          <a:blip r:embed="rId6"/>
          <a:stretch>
            <a:fillRect/>
          </a:stretch>
        </p:blipFill>
        <p:spPr>
          <a:xfrm>
            <a:off x="5677054" y="1254740"/>
            <a:ext cx="2753046" cy="3932922"/>
          </a:xfrm>
          <a:prstGeom prst="rect">
            <a:avLst/>
          </a:prstGeom>
        </p:spPr>
      </p:pic>
      <p:sp>
        <p:nvSpPr>
          <p:cNvPr id="8" name="Titolo 7"/>
          <p:cNvSpPr>
            <a:spLocks noGrp="1"/>
          </p:cNvSpPr>
          <p:nvPr>
            <p:ph type="title"/>
          </p:nvPr>
        </p:nvSpPr>
        <p:spPr>
          <a:xfrm>
            <a:off x="457200" y="-56290"/>
            <a:ext cx="8495626" cy="906002"/>
          </a:xfrm>
        </p:spPr>
        <p:txBody>
          <a:bodyPr>
            <a:normAutofit fontScale="90000"/>
          </a:bodyPr>
          <a:lstStyle/>
          <a:p>
            <a:r>
              <a:rPr lang="it-IT" b="1" dirty="0" err="1" smtClean="0">
                <a:solidFill>
                  <a:srgbClr val="FF0000"/>
                </a:solidFill>
              </a:rPr>
              <a:t>Cost</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and </a:t>
            </a:r>
            <a:r>
              <a:rPr lang="it-IT" b="1" dirty="0" err="1" smtClean="0">
                <a:solidFill>
                  <a:srgbClr val="FF0000"/>
                </a:solidFill>
              </a:rPr>
              <a:t>disks</a:t>
            </a:r>
            <a:r>
              <a:rPr lang="it-IT" b="1" dirty="0" smtClean="0">
                <a:solidFill>
                  <a:srgbClr val="FF0000"/>
                </a:solidFill>
              </a:rPr>
              <a:t> (up </a:t>
            </a:r>
            <a:r>
              <a:rPr lang="it-IT" b="1" dirty="0" err="1" smtClean="0">
                <a:solidFill>
                  <a:srgbClr val="FF0000"/>
                </a:solidFill>
              </a:rPr>
              <a:t>to</a:t>
            </a:r>
            <a:r>
              <a:rPr lang="it-IT" b="1" dirty="0" smtClean="0">
                <a:solidFill>
                  <a:srgbClr val="FF0000"/>
                </a:solidFill>
              </a:rPr>
              <a:t> 2008)</a:t>
            </a:r>
            <a:endParaRPr lang="it-IT" b="1" dirty="0">
              <a:solidFill>
                <a:srgbClr val="FF0000"/>
              </a:solidFill>
            </a:endParaRPr>
          </a:p>
        </p:txBody>
      </p:sp>
      <p:sp>
        <p:nvSpPr>
          <p:cNvPr id="9" name="CasellaDiTesto 8"/>
          <p:cNvSpPr txBox="1"/>
          <p:nvPr/>
        </p:nvSpPr>
        <p:spPr>
          <a:xfrm>
            <a:off x="787060" y="2441778"/>
            <a:ext cx="2209138" cy="646331"/>
          </a:xfrm>
          <a:prstGeom prst="rect">
            <a:avLst/>
          </a:prstGeom>
          <a:noFill/>
        </p:spPr>
        <p:txBody>
          <a:bodyPr wrap="square" rtlCol="0">
            <a:spAutoFit/>
          </a:bodyPr>
          <a:lstStyle/>
          <a:p>
            <a:r>
              <a:rPr lang="it-IT" dirty="0" smtClean="0"/>
              <a:t>DRAM </a:t>
            </a:r>
            <a:r>
              <a:rPr lang="it-IT" dirty="0" err="1" smtClean="0"/>
              <a:t>cost</a:t>
            </a:r>
            <a:endParaRPr lang="it-IT" dirty="0" smtClean="0"/>
          </a:p>
          <a:p>
            <a:r>
              <a:rPr lang="it-IT" dirty="0" smtClean="0"/>
              <a:t>US </a:t>
            </a:r>
            <a:r>
              <a:rPr lang="it-IT" dirty="0" err="1" smtClean="0"/>
              <a:t>Dollars</a:t>
            </a:r>
            <a:r>
              <a:rPr lang="it-IT" dirty="0" smtClean="0"/>
              <a:t> per MB</a:t>
            </a:r>
            <a:endParaRPr lang="it-IT" dirty="0"/>
          </a:p>
        </p:txBody>
      </p:sp>
      <p:sp>
        <p:nvSpPr>
          <p:cNvPr id="10" name="CasellaDiTesto 9"/>
          <p:cNvSpPr txBox="1"/>
          <p:nvPr/>
        </p:nvSpPr>
        <p:spPr>
          <a:xfrm>
            <a:off x="831780" y="5187662"/>
            <a:ext cx="1994482" cy="646331"/>
          </a:xfrm>
          <a:prstGeom prst="rect">
            <a:avLst/>
          </a:prstGeom>
          <a:noFill/>
        </p:spPr>
        <p:txBody>
          <a:bodyPr wrap="square" rtlCol="0">
            <a:spAutoFit/>
          </a:bodyPr>
          <a:lstStyle/>
          <a:p>
            <a:r>
              <a:rPr lang="it-IT" dirty="0" smtClean="0"/>
              <a:t>Disk </a:t>
            </a:r>
            <a:r>
              <a:rPr lang="it-IT" dirty="0" err="1" smtClean="0"/>
              <a:t>cost</a:t>
            </a:r>
            <a:endParaRPr lang="it-IT" dirty="0" smtClean="0"/>
          </a:p>
          <a:p>
            <a:r>
              <a:rPr lang="it-IT" dirty="0" smtClean="0"/>
              <a:t>US </a:t>
            </a:r>
            <a:r>
              <a:rPr lang="it-IT" dirty="0" err="1" smtClean="0"/>
              <a:t>Dollars</a:t>
            </a:r>
            <a:r>
              <a:rPr lang="it-IT" dirty="0" smtClean="0"/>
              <a:t> per MB</a:t>
            </a:r>
            <a:endParaRPr lang="it-IT" dirty="0"/>
          </a:p>
        </p:txBody>
      </p:sp>
      <p:sp>
        <p:nvSpPr>
          <p:cNvPr id="11" name="CasellaDiTesto 10"/>
          <p:cNvSpPr txBox="1"/>
          <p:nvPr/>
        </p:nvSpPr>
        <p:spPr>
          <a:xfrm>
            <a:off x="5561818" y="843189"/>
            <a:ext cx="3391008" cy="369332"/>
          </a:xfrm>
          <a:prstGeom prst="rect">
            <a:avLst/>
          </a:prstGeom>
          <a:noFill/>
        </p:spPr>
        <p:txBody>
          <a:bodyPr wrap="square" rtlCol="0">
            <a:spAutoFit/>
          </a:bodyPr>
          <a:lstStyle/>
          <a:p>
            <a:r>
              <a:rPr lang="it-IT" dirty="0" err="1" smtClean="0"/>
              <a:t>This</a:t>
            </a:r>
            <a:r>
              <a:rPr lang="it-IT" dirty="0" smtClean="0"/>
              <a:t> </a:t>
            </a:r>
            <a:r>
              <a:rPr lang="it-IT" dirty="0" err="1" smtClean="0"/>
              <a:t>was</a:t>
            </a:r>
            <a:r>
              <a:rPr lang="it-IT" dirty="0" smtClean="0"/>
              <a:t> in the 80’</a:t>
            </a:r>
            <a:r>
              <a:rPr lang="it-IT" dirty="0" err="1" smtClean="0"/>
              <a:t>s…</a:t>
            </a:r>
            <a:r>
              <a:rPr lang="it-IT" dirty="0" smtClean="0"/>
              <a:t> </a:t>
            </a:r>
            <a:r>
              <a:rPr lang="it-IT" dirty="0" err="1" smtClean="0"/>
              <a:t>amazing</a:t>
            </a:r>
            <a:r>
              <a:rPr lang="it-IT" dirty="0" smtClean="0"/>
              <a:t>!</a:t>
            </a:r>
            <a:endParaRPr lang="it-IT" dirty="0"/>
          </a:p>
        </p:txBody>
      </p:sp>
      <p:sp>
        <p:nvSpPr>
          <p:cNvPr id="12" name="CasellaDiTesto 11"/>
          <p:cNvSpPr txBox="1"/>
          <p:nvPr/>
        </p:nvSpPr>
        <p:spPr>
          <a:xfrm>
            <a:off x="5579706" y="5153067"/>
            <a:ext cx="2966666" cy="646331"/>
          </a:xfrm>
          <a:prstGeom prst="rect">
            <a:avLst/>
          </a:prstGeom>
          <a:noFill/>
        </p:spPr>
        <p:txBody>
          <a:bodyPr wrap="square" rtlCol="0">
            <a:spAutoFit/>
          </a:bodyPr>
          <a:lstStyle/>
          <a:p>
            <a:r>
              <a:rPr lang="it-IT" b="1" dirty="0" err="1" smtClean="0">
                <a:solidFill>
                  <a:srgbClr val="0000FF"/>
                </a:solidFill>
              </a:rPr>
              <a:t>Unitary</a:t>
            </a:r>
            <a:r>
              <a:rPr lang="it-IT" b="1" dirty="0" smtClean="0">
                <a:solidFill>
                  <a:srgbClr val="0000FF"/>
                </a:solidFill>
              </a:rPr>
              <a:t> </a:t>
            </a:r>
            <a:r>
              <a:rPr lang="it-IT" b="1" dirty="0" err="1" smtClean="0">
                <a:solidFill>
                  <a:srgbClr val="0000FF"/>
                </a:solidFill>
              </a:rPr>
              <a:t>costs</a:t>
            </a:r>
            <a:r>
              <a:rPr lang="it-IT" b="1" dirty="0" smtClean="0">
                <a:solidFill>
                  <a:srgbClr val="0000FF"/>
                </a:solidFill>
              </a:rPr>
              <a:t> </a:t>
            </a:r>
            <a:r>
              <a:rPr lang="it-IT" b="1" dirty="0" err="1" smtClean="0">
                <a:solidFill>
                  <a:srgbClr val="0000FF"/>
                </a:solidFill>
              </a:rPr>
              <a:t>span</a:t>
            </a:r>
            <a:r>
              <a:rPr lang="it-IT" b="1" dirty="0" smtClean="0">
                <a:solidFill>
                  <a:srgbClr val="0000FF"/>
                </a:solidFill>
              </a:rPr>
              <a:t> 5-6 </a:t>
            </a:r>
            <a:r>
              <a:rPr lang="it-IT" b="1" dirty="0" err="1" smtClean="0">
                <a:solidFill>
                  <a:srgbClr val="0000FF"/>
                </a:solidFill>
              </a:rPr>
              <a:t>orders</a:t>
            </a:r>
            <a:r>
              <a:rPr lang="it-IT" b="1" dirty="0" smtClean="0">
                <a:solidFill>
                  <a:srgbClr val="0000FF"/>
                </a:solidFill>
              </a:rPr>
              <a:t> </a:t>
            </a:r>
            <a:r>
              <a:rPr lang="it-IT" b="1" dirty="0" err="1" smtClean="0">
                <a:solidFill>
                  <a:srgbClr val="0000FF"/>
                </a:solidFill>
              </a:rPr>
              <a:t>of</a:t>
            </a:r>
            <a:r>
              <a:rPr lang="it-IT" b="1" dirty="0" smtClean="0">
                <a:solidFill>
                  <a:srgbClr val="0000FF"/>
                </a:solidFill>
              </a:rPr>
              <a:t> </a:t>
            </a:r>
            <a:r>
              <a:rPr lang="it-IT" b="1" dirty="0" err="1" smtClean="0">
                <a:solidFill>
                  <a:srgbClr val="0000FF"/>
                </a:solidFill>
              </a:rPr>
              <a:t>magnitude</a:t>
            </a:r>
            <a:r>
              <a:rPr lang="it-IT" b="1" dirty="0" smtClean="0">
                <a:solidFill>
                  <a:srgbClr val="0000FF"/>
                </a:solidFill>
              </a:rPr>
              <a:t> in 25 </a:t>
            </a:r>
            <a:r>
              <a:rPr lang="it-IT" b="1" dirty="0" err="1" smtClean="0">
                <a:solidFill>
                  <a:srgbClr val="0000FF"/>
                </a:solidFill>
              </a:rPr>
              <a:t>years</a:t>
            </a:r>
            <a:r>
              <a:rPr lang="it-IT" b="1" dirty="0" smtClean="0">
                <a:solidFill>
                  <a:srgbClr val="0000FF"/>
                </a:solidFill>
              </a:rPr>
              <a:t>! </a:t>
            </a:r>
            <a:endParaRPr lang="it-IT" b="1" dirty="0">
              <a:solidFill>
                <a:srgbClr val="0000FF"/>
              </a:solidFill>
            </a:endParaRPr>
          </a:p>
        </p:txBody>
      </p:sp>
      <p:sp>
        <p:nvSpPr>
          <p:cNvPr id="13" name="CasellaDiTesto 12"/>
          <p:cNvSpPr txBox="1"/>
          <p:nvPr/>
        </p:nvSpPr>
        <p:spPr>
          <a:xfrm>
            <a:off x="5580058" y="5976267"/>
            <a:ext cx="2966666" cy="646331"/>
          </a:xfrm>
          <a:prstGeom prst="rect">
            <a:avLst/>
          </a:prstGeom>
          <a:noFill/>
        </p:spPr>
        <p:txBody>
          <a:bodyPr wrap="square" rtlCol="0">
            <a:spAutoFit/>
          </a:bodyPr>
          <a:lstStyle/>
          <a:p>
            <a:r>
              <a:rPr lang="it-IT" b="1" dirty="0" err="1" smtClean="0">
                <a:solidFill>
                  <a:srgbClr val="FF0000"/>
                </a:solidFill>
              </a:rPr>
              <a:t>Still</a:t>
            </a:r>
            <a:r>
              <a:rPr lang="it-IT" b="1" dirty="0" smtClean="0">
                <a:solidFill>
                  <a:srgbClr val="FF0000"/>
                </a:solidFill>
              </a:rPr>
              <a:t> disk </a:t>
            </a:r>
            <a:r>
              <a:rPr lang="it-IT" b="1" dirty="0" err="1" smtClean="0">
                <a:solidFill>
                  <a:srgbClr val="FF0000"/>
                </a:solidFill>
              </a:rPr>
              <a:t>space</a:t>
            </a:r>
            <a:r>
              <a:rPr lang="it-IT" b="1" dirty="0" smtClean="0">
                <a:solidFill>
                  <a:srgbClr val="FF0000"/>
                </a:solidFill>
              </a:rPr>
              <a:t> </a:t>
            </a:r>
            <a:r>
              <a:rPr lang="it-IT" b="1" dirty="0" err="1" smtClean="0">
                <a:solidFill>
                  <a:srgbClr val="FF0000"/>
                </a:solidFill>
              </a:rPr>
              <a:t>costs</a:t>
            </a:r>
            <a:r>
              <a:rPr lang="it-IT" b="1" dirty="0" smtClean="0">
                <a:solidFill>
                  <a:srgbClr val="FF0000"/>
                </a:solidFill>
              </a:rPr>
              <a:t> a </a:t>
            </a:r>
            <a:r>
              <a:rPr lang="it-IT" b="1" dirty="0" err="1" smtClean="0">
                <a:solidFill>
                  <a:srgbClr val="FF0000"/>
                </a:solidFill>
              </a:rPr>
              <a:t>factor</a:t>
            </a:r>
            <a:r>
              <a:rPr lang="it-IT" b="1" dirty="0" smtClean="0">
                <a:solidFill>
                  <a:srgbClr val="FF0000"/>
                </a:solidFill>
              </a:rPr>
              <a:t> 100 </a:t>
            </a:r>
            <a:r>
              <a:rPr lang="it-IT" b="1" dirty="0" err="1" smtClean="0">
                <a:solidFill>
                  <a:srgbClr val="FF0000"/>
                </a:solidFill>
              </a:rPr>
              <a:t>less</a:t>
            </a:r>
            <a:r>
              <a:rPr lang="it-IT" b="1" dirty="0" smtClean="0">
                <a:solidFill>
                  <a:srgbClr val="FF0000"/>
                </a:solidFill>
              </a:rPr>
              <a:t> </a:t>
            </a:r>
            <a:r>
              <a:rPr lang="it-IT" b="1" dirty="0" err="1" smtClean="0">
                <a:solidFill>
                  <a:srgbClr val="FF0000"/>
                </a:solidFill>
              </a:rPr>
              <a:t>than</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space</a:t>
            </a:r>
            <a:endParaRPr lang="it-IT" b="1" dirty="0">
              <a:solidFill>
                <a:srgbClr val="FF0000"/>
              </a:solidFill>
            </a:endParaRPr>
          </a:p>
        </p:txBody>
      </p:sp>
      <p:sp>
        <p:nvSpPr>
          <p:cNvPr id="14" name="Segnaposto numero diapositiva 13"/>
          <p:cNvSpPr>
            <a:spLocks noGrp="1"/>
          </p:cNvSpPr>
          <p:nvPr>
            <p:ph type="sldNum" sz="quarter" idx="12"/>
          </p:nvPr>
        </p:nvSpPr>
        <p:spPr/>
        <p:txBody>
          <a:bodyPr/>
          <a:lstStyle/>
          <a:p>
            <a:fld id="{471BD9F1-AAC8-A147-843E-7BBC1C8AC1D2}" type="slidenum">
              <a:rPr lang="it-IT" smtClean="0"/>
              <a:pPr/>
              <a:t>18</a:t>
            </a:fld>
            <a:endParaRPr lang="it-IT"/>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94142"/>
            <a:ext cx="8229600" cy="858609"/>
          </a:xfrm>
        </p:spPr>
        <p:txBody>
          <a:bodyPr/>
          <a:lstStyle/>
          <a:p>
            <a:r>
              <a:rPr lang="en-US" b="1" dirty="0">
                <a:solidFill>
                  <a:srgbClr val="FF0000"/>
                </a:solidFill>
              </a:rPr>
              <a:t>Moving-head Disk Mechanism</a:t>
            </a:r>
          </a:p>
        </p:txBody>
      </p:sp>
      <p:pic>
        <p:nvPicPr>
          <p:cNvPr id="16387" name="Picture 3"/>
          <p:cNvPicPr>
            <a:picLocks noChangeAspect="1" noChangeArrowheads="1"/>
          </p:cNvPicPr>
          <p:nvPr/>
        </p:nvPicPr>
        <p:blipFill>
          <a:blip r:embed="rId2"/>
          <a:srcRect l="801" t="2466" r="801" b="2834"/>
          <a:stretch>
            <a:fillRect/>
          </a:stretch>
        </p:blipFill>
        <p:spPr bwMode="auto">
          <a:xfrm>
            <a:off x="752346" y="1052751"/>
            <a:ext cx="4104179" cy="2961491"/>
          </a:xfrm>
          <a:prstGeom prst="rect">
            <a:avLst/>
          </a:prstGeom>
          <a:noFill/>
          <a:ln w="38100" cmpd="dbl">
            <a:noFill/>
            <a:miter lim="800000"/>
            <a:headEnd/>
            <a:tailEnd/>
          </a:ln>
        </p:spPr>
      </p:pic>
      <p:pic>
        <p:nvPicPr>
          <p:cNvPr id="4" name="Picture 7" descr="server1"/>
          <p:cNvPicPr>
            <a:picLocks noChangeAspect="1" noChangeArrowheads="1"/>
          </p:cNvPicPr>
          <p:nvPr/>
        </p:nvPicPr>
        <p:blipFill>
          <a:blip r:embed="rId3"/>
          <a:srcRect l="18132" t="11932" r="16008" b="10162"/>
          <a:stretch>
            <a:fillRect/>
          </a:stretch>
        </p:blipFill>
        <p:spPr bwMode="auto">
          <a:xfrm>
            <a:off x="6546920" y="4203833"/>
            <a:ext cx="2445033" cy="2312971"/>
          </a:xfrm>
          <a:prstGeom prst="rect">
            <a:avLst/>
          </a:prstGeom>
          <a:noFill/>
          <a:ln w="9525">
            <a:noFill/>
            <a:miter lim="800000"/>
            <a:headEnd/>
            <a:tailEnd/>
          </a:ln>
        </p:spPr>
      </p:pic>
      <p:pic>
        <p:nvPicPr>
          <p:cNvPr id="6" name="Immagine 5"/>
          <p:cNvPicPr>
            <a:picLocks noChangeAspect="1"/>
          </p:cNvPicPr>
          <p:nvPr/>
        </p:nvPicPr>
        <p:blipFill>
          <a:blip r:embed="rId4"/>
          <a:stretch>
            <a:fillRect/>
          </a:stretch>
        </p:blipFill>
        <p:spPr>
          <a:xfrm>
            <a:off x="5312665" y="936478"/>
            <a:ext cx="3430763" cy="2961491"/>
          </a:xfrm>
          <a:prstGeom prst="rect">
            <a:avLst/>
          </a:prstGeom>
        </p:spPr>
      </p:pic>
      <p:sp>
        <p:nvSpPr>
          <p:cNvPr id="7" name="Rectangle 17"/>
          <p:cNvSpPr txBox="1">
            <a:spLocks noChangeArrowheads="1"/>
          </p:cNvSpPr>
          <p:nvPr/>
        </p:nvSpPr>
        <p:spPr>
          <a:xfrm>
            <a:off x="117327" y="3989097"/>
            <a:ext cx="6706853" cy="4686300"/>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Seek time: time to move the disk head to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  the desired track</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Rotational delay: time to reach desired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  sector once head is over the desired track</a:t>
            </a:r>
          </a:p>
          <a:p>
            <a:pPr marL="0" marR="0" lvl="0" indent="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Transfer rate: rate data read from/written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2800" b="0" i="0" u="none" strike="noStrike" kern="1200" cap="none" spc="0" normalizeH="0" baseline="0" noProof="0" dirty="0" smtClean="0">
                <a:ln>
                  <a:noFill/>
                </a:ln>
                <a:solidFill>
                  <a:schemeClr val="tx1"/>
                </a:solidFill>
                <a:effectLst/>
                <a:uLnTx/>
                <a:uFillTx/>
                <a:latin typeface="+mn-lt"/>
                <a:ea typeface="+mn-ea"/>
                <a:cs typeface="+mn-cs"/>
              </a:rPr>
              <a:t>   to disk</a:t>
            </a:r>
          </a:p>
        </p:txBody>
      </p:sp>
      <p:sp>
        <p:nvSpPr>
          <p:cNvPr id="8" name="Segnaposto numero diapositiva 7"/>
          <p:cNvSpPr>
            <a:spLocks noGrp="1"/>
          </p:cNvSpPr>
          <p:nvPr>
            <p:ph type="sldNum" sz="quarter" idx="12"/>
          </p:nvPr>
        </p:nvSpPr>
        <p:spPr/>
        <p:txBody>
          <a:bodyPr/>
          <a:lstStyle/>
          <a:p>
            <a:fld id="{471BD9F1-AAC8-A147-843E-7BBC1C8AC1D2}"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3646"/>
            <a:ext cx="8229600" cy="709229"/>
          </a:xfrm>
        </p:spPr>
        <p:txBody>
          <a:bodyPr>
            <a:normAutofit fontScale="90000"/>
          </a:bodyPr>
          <a:lstStyle/>
          <a:p>
            <a:r>
              <a:rPr lang="it-IT" b="1" dirty="0" err="1" smtClean="0">
                <a:solidFill>
                  <a:srgbClr val="FF0000"/>
                </a:solidFill>
              </a:rPr>
              <a:t>Outline</a:t>
            </a:r>
            <a:endParaRPr lang="it-IT" b="1" dirty="0">
              <a:solidFill>
                <a:srgbClr val="FF0000"/>
              </a:solidFill>
            </a:endParaRPr>
          </a:p>
        </p:txBody>
      </p:sp>
      <p:sp>
        <p:nvSpPr>
          <p:cNvPr id="3" name="Segnaposto contenuto 2"/>
          <p:cNvSpPr>
            <a:spLocks noGrp="1"/>
          </p:cNvSpPr>
          <p:nvPr>
            <p:ph idx="1"/>
          </p:nvPr>
        </p:nvSpPr>
        <p:spPr>
          <a:xfrm>
            <a:off x="269377" y="957034"/>
            <a:ext cx="8567177" cy="5652763"/>
          </a:xfrm>
        </p:spPr>
        <p:txBody>
          <a:bodyPr>
            <a:normAutofit fontScale="85000" lnSpcReduction="10000"/>
          </a:bodyPr>
          <a:lstStyle/>
          <a:p>
            <a:r>
              <a:rPr lang="en-US" dirty="0" smtClean="0"/>
              <a:t>Introduction</a:t>
            </a:r>
          </a:p>
          <a:p>
            <a:pPr lvl="1"/>
            <a:r>
              <a:rPr lang="en-US" dirty="0" smtClean="0"/>
              <a:t>What is I/O and overview of I/O models</a:t>
            </a:r>
          </a:p>
          <a:p>
            <a:r>
              <a:rPr lang="en-US" dirty="0" smtClean="0"/>
              <a:t>Storage devices</a:t>
            </a:r>
          </a:p>
          <a:p>
            <a:pPr lvl="1"/>
            <a:r>
              <a:rPr lang="en-US" dirty="0" smtClean="0"/>
              <a:t>Overview of common use technologies</a:t>
            </a:r>
          </a:p>
          <a:p>
            <a:r>
              <a:rPr lang="en-US" dirty="0" smtClean="0"/>
              <a:t>Page caching</a:t>
            </a:r>
          </a:p>
          <a:p>
            <a:pPr lvl="1"/>
            <a:r>
              <a:rPr lang="en-US" dirty="0" smtClean="0"/>
              <a:t>Brief explanation and practical demonstration of how it works</a:t>
            </a:r>
          </a:p>
          <a:p>
            <a:r>
              <a:rPr lang="en-US" dirty="0" smtClean="0"/>
              <a:t>I/O monitoring</a:t>
            </a:r>
          </a:p>
          <a:p>
            <a:pPr lvl="1"/>
            <a:r>
              <a:rPr lang="en-US" dirty="0" smtClean="0"/>
              <a:t>Discussion on common tools useful to understand I/O of your applications</a:t>
            </a:r>
          </a:p>
          <a:p>
            <a:pPr lvl="1"/>
            <a:r>
              <a:rPr lang="en-US" dirty="0" smtClean="0"/>
              <a:t>Practical demonstration</a:t>
            </a:r>
          </a:p>
          <a:p>
            <a:r>
              <a:rPr lang="en-US" dirty="0" smtClean="0"/>
              <a:t>Advanced I/O API</a:t>
            </a:r>
          </a:p>
          <a:p>
            <a:pPr lvl="1"/>
            <a:r>
              <a:rPr lang="en-US" dirty="0" smtClean="0"/>
              <a:t>Scatter/Gather, Memory mapping, Asynchronous I/O</a:t>
            </a:r>
          </a:p>
          <a:p>
            <a:pPr lvl="1"/>
            <a:r>
              <a:rPr lang="en-US" dirty="0" smtClean="0"/>
              <a:t>Practical demonstration</a:t>
            </a:r>
          </a:p>
          <a:p>
            <a:endParaRPr lang="en-US" dirty="0" smtClean="0"/>
          </a:p>
          <a:p>
            <a:endParaRPr lang="en-US" dirty="0" smtClean="0"/>
          </a:p>
          <a:p>
            <a:pPr lvl="1"/>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702"/>
            <a:ext cx="8229600" cy="1143000"/>
          </a:xfrm>
        </p:spPr>
        <p:txBody>
          <a:bodyPr/>
          <a:lstStyle/>
          <a:p>
            <a:r>
              <a:rPr lang="en-US" b="1" dirty="0" smtClean="0">
                <a:solidFill>
                  <a:srgbClr val="FF0000"/>
                </a:solidFill>
              </a:rPr>
              <a:t>Mechanical movements are slow</a:t>
            </a:r>
            <a:endParaRPr lang="en-US" b="1" dirty="0">
              <a:solidFill>
                <a:srgbClr val="FF0000"/>
              </a:solidFill>
            </a:endParaRPr>
          </a:p>
        </p:txBody>
      </p:sp>
      <p:sp>
        <p:nvSpPr>
          <p:cNvPr id="7" name="Can 6"/>
          <p:cNvSpPr/>
          <p:nvPr/>
        </p:nvSpPr>
        <p:spPr>
          <a:xfrm>
            <a:off x="4192406" y="1683603"/>
            <a:ext cx="609600" cy="457200"/>
          </a:xfrm>
          <a:prstGeom prst="can">
            <a:avLst/>
          </a:prstGeom>
          <a:solidFill>
            <a:srgbClr val="92D05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296806" y="2521803"/>
            <a:ext cx="457200" cy="685800"/>
          </a:xfrm>
          <a:prstGeom prs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754006" y="2521803"/>
            <a:ext cx="3352800" cy="685800"/>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5106806" y="2521803"/>
            <a:ext cx="1905000" cy="685800"/>
          </a:xfrm>
          <a:prstGeom prst="rightArrow">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4"/>
          <p:cNvGrpSpPr/>
          <p:nvPr/>
        </p:nvGrpSpPr>
        <p:grpSpPr>
          <a:xfrm>
            <a:off x="1296806" y="2521803"/>
            <a:ext cx="5943600" cy="685800"/>
            <a:chOff x="914400" y="2438400"/>
            <a:chExt cx="5943600" cy="2057400"/>
          </a:xfrm>
        </p:grpSpPr>
        <p:cxnSp>
          <p:nvCxnSpPr>
            <p:cNvPr id="14" name="Straight Connector 13"/>
            <p:cNvCxnSpPr/>
            <p:nvPr/>
          </p:nvCxnSpPr>
          <p:spPr>
            <a:xfrm rot="5400000">
              <a:off x="-1143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8001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429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2573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145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717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289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861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5433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0005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44577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9149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53721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829300" y="3467100"/>
              <a:ext cx="2057400" cy="0"/>
            </a:xfrm>
            <a:prstGeom prst="line">
              <a:avLst/>
            </a:prstGeom>
            <a:ln>
              <a:solidFill>
                <a:schemeClr val="tx1">
                  <a:lumMod val="95000"/>
                  <a:lumOff val="5000"/>
                </a:schemeClr>
              </a:solidFill>
              <a:prstDash val="dashDot"/>
            </a:ln>
          </p:spPr>
          <p:style>
            <a:lnRef idx="1">
              <a:schemeClr val="accent1"/>
            </a:lnRef>
            <a:fillRef idx="0">
              <a:schemeClr val="accent1"/>
            </a:fillRef>
            <a:effectRef idx="0">
              <a:schemeClr val="accent1"/>
            </a:effectRef>
            <a:fontRef idx="minor">
              <a:schemeClr val="tx1"/>
            </a:fontRef>
          </p:style>
        </p:cxnSp>
      </p:grpSp>
      <p:sp>
        <p:nvSpPr>
          <p:cNvPr id="30" name="Right Arrow 29"/>
          <p:cNvSpPr/>
          <p:nvPr/>
        </p:nvSpPr>
        <p:spPr>
          <a:xfrm>
            <a:off x="7011806" y="2521803"/>
            <a:ext cx="152400" cy="685800"/>
          </a:xfrm>
          <a:prstGeom prst="rightArrow">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622354" y="2217003"/>
            <a:ext cx="284052" cy="307777"/>
          </a:xfrm>
          <a:prstGeom prst="rect">
            <a:avLst/>
          </a:prstGeom>
          <a:noFill/>
        </p:spPr>
        <p:txBody>
          <a:bodyPr wrap="none" rtlCol="0">
            <a:spAutoFit/>
          </a:bodyPr>
          <a:lstStyle/>
          <a:p>
            <a:r>
              <a:rPr lang="en-US" sz="1400" dirty="0" smtClean="0"/>
              <a:t>0</a:t>
            </a:r>
            <a:endParaRPr lang="en-US" sz="1400" dirty="0"/>
          </a:p>
        </p:txBody>
      </p:sp>
      <p:sp>
        <p:nvSpPr>
          <p:cNvPr id="32" name="TextBox 31"/>
          <p:cNvSpPr txBox="1"/>
          <p:nvPr/>
        </p:nvSpPr>
        <p:spPr>
          <a:xfrm>
            <a:off x="2079554" y="2217003"/>
            <a:ext cx="284052" cy="307777"/>
          </a:xfrm>
          <a:prstGeom prst="rect">
            <a:avLst/>
          </a:prstGeom>
          <a:noFill/>
        </p:spPr>
        <p:txBody>
          <a:bodyPr wrap="none" rtlCol="0">
            <a:spAutoFit/>
          </a:bodyPr>
          <a:lstStyle/>
          <a:p>
            <a:r>
              <a:rPr lang="en-US" sz="1400" dirty="0" smtClean="0"/>
              <a:t>1</a:t>
            </a:r>
            <a:endParaRPr lang="en-US" sz="1400" dirty="0"/>
          </a:p>
        </p:txBody>
      </p:sp>
      <p:sp>
        <p:nvSpPr>
          <p:cNvPr id="33" name="TextBox 32"/>
          <p:cNvSpPr txBox="1"/>
          <p:nvPr/>
        </p:nvSpPr>
        <p:spPr>
          <a:xfrm>
            <a:off x="2536754" y="2217003"/>
            <a:ext cx="284052" cy="307777"/>
          </a:xfrm>
          <a:prstGeom prst="rect">
            <a:avLst/>
          </a:prstGeom>
          <a:noFill/>
        </p:spPr>
        <p:txBody>
          <a:bodyPr wrap="none" rtlCol="0">
            <a:spAutoFit/>
          </a:bodyPr>
          <a:lstStyle/>
          <a:p>
            <a:r>
              <a:rPr lang="en-US" sz="1400" dirty="0" smtClean="0"/>
              <a:t>2</a:t>
            </a:r>
            <a:endParaRPr lang="en-US" sz="1400" dirty="0"/>
          </a:p>
        </p:txBody>
      </p:sp>
      <p:sp>
        <p:nvSpPr>
          <p:cNvPr id="34" name="TextBox 33"/>
          <p:cNvSpPr txBox="1"/>
          <p:nvPr/>
        </p:nvSpPr>
        <p:spPr>
          <a:xfrm>
            <a:off x="2993954" y="2217003"/>
            <a:ext cx="284052" cy="307777"/>
          </a:xfrm>
          <a:prstGeom prst="rect">
            <a:avLst/>
          </a:prstGeom>
          <a:noFill/>
        </p:spPr>
        <p:txBody>
          <a:bodyPr wrap="none" rtlCol="0">
            <a:spAutoFit/>
          </a:bodyPr>
          <a:lstStyle/>
          <a:p>
            <a:r>
              <a:rPr lang="en-US" sz="1400" dirty="0" smtClean="0"/>
              <a:t>3</a:t>
            </a:r>
            <a:endParaRPr lang="en-US" sz="1400" dirty="0"/>
          </a:p>
        </p:txBody>
      </p:sp>
      <p:sp>
        <p:nvSpPr>
          <p:cNvPr id="35" name="TextBox 34"/>
          <p:cNvSpPr txBox="1"/>
          <p:nvPr/>
        </p:nvSpPr>
        <p:spPr>
          <a:xfrm>
            <a:off x="3451154" y="2217003"/>
            <a:ext cx="284052" cy="307777"/>
          </a:xfrm>
          <a:prstGeom prst="rect">
            <a:avLst/>
          </a:prstGeom>
          <a:noFill/>
        </p:spPr>
        <p:txBody>
          <a:bodyPr wrap="none" rtlCol="0">
            <a:spAutoFit/>
          </a:bodyPr>
          <a:lstStyle/>
          <a:p>
            <a:r>
              <a:rPr lang="en-US" sz="1400" dirty="0" smtClean="0"/>
              <a:t>4</a:t>
            </a:r>
            <a:endParaRPr lang="en-US" sz="1400" dirty="0"/>
          </a:p>
        </p:txBody>
      </p:sp>
      <p:sp>
        <p:nvSpPr>
          <p:cNvPr id="36" name="TextBox 35"/>
          <p:cNvSpPr txBox="1"/>
          <p:nvPr/>
        </p:nvSpPr>
        <p:spPr>
          <a:xfrm>
            <a:off x="3908354" y="2217003"/>
            <a:ext cx="284052" cy="307777"/>
          </a:xfrm>
          <a:prstGeom prst="rect">
            <a:avLst/>
          </a:prstGeom>
          <a:noFill/>
        </p:spPr>
        <p:txBody>
          <a:bodyPr wrap="none" rtlCol="0">
            <a:spAutoFit/>
          </a:bodyPr>
          <a:lstStyle/>
          <a:p>
            <a:r>
              <a:rPr lang="en-US" sz="1400" dirty="0" smtClean="0"/>
              <a:t>5</a:t>
            </a:r>
            <a:endParaRPr lang="en-US" sz="1400" dirty="0"/>
          </a:p>
        </p:txBody>
      </p:sp>
      <p:sp>
        <p:nvSpPr>
          <p:cNvPr id="37" name="TextBox 36"/>
          <p:cNvSpPr txBox="1"/>
          <p:nvPr/>
        </p:nvSpPr>
        <p:spPr>
          <a:xfrm>
            <a:off x="4365554" y="2217003"/>
            <a:ext cx="284052" cy="307777"/>
          </a:xfrm>
          <a:prstGeom prst="rect">
            <a:avLst/>
          </a:prstGeom>
          <a:noFill/>
        </p:spPr>
        <p:txBody>
          <a:bodyPr wrap="none" rtlCol="0">
            <a:spAutoFit/>
          </a:bodyPr>
          <a:lstStyle/>
          <a:p>
            <a:r>
              <a:rPr lang="en-US" sz="1400" dirty="0" smtClean="0"/>
              <a:t>6</a:t>
            </a:r>
            <a:endParaRPr lang="en-US" sz="1400" dirty="0"/>
          </a:p>
        </p:txBody>
      </p:sp>
      <p:sp>
        <p:nvSpPr>
          <p:cNvPr id="38" name="TextBox 37"/>
          <p:cNvSpPr txBox="1"/>
          <p:nvPr/>
        </p:nvSpPr>
        <p:spPr>
          <a:xfrm>
            <a:off x="4822754" y="2217003"/>
            <a:ext cx="284052" cy="307777"/>
          </a:xfrm>
          <a:prstGeom prst="rect">
            <a:avLst/>
          </a:prstGeom>
          <a:noFill/>
        </p:spPr>
        <p:txBody>
          <a:bodyPr wrap="none" rtlCol="0">
            <a:spAutoFit/>
          </a:bodyPr>
          <a:lstStyle/>
          <a:p>
            <a:r>
              <a:rPr lang="en-US" sz="1400" dirty="0" smtClean="0"/>
              <a:t>7</a:t>
            </a:r>
            <a:endParaRPr lang="en-US" sz="1400" dirty="0"/>
          </a:p>
        </p:txBody>
      </p:sp>
      <p:sp>
        <p:nvSpPr>
          <p:cNvPr id="39" name="TextBox 38"/>
          <p:cNvSpPr txBox="1"/>
          <p:nvPr/>
        </p:nvSpPr>
        <p:spPr>
          <a:xfrm>
            <a:off x="5279954" y="2217003"/>
            <a:ext cx="284052" cy="307777"/>
          </a:xfrm>
          <a:prstGeom prst="rect">
            <a:avLst/>
          </a:prstGeom>
          <a:noFill/>
        </p:spPr>
        <p:txBody>
          <a:bodyPr wrap="none" rtlCol="0">
            <a:spAutoFit/>
          </a:bodyPr>
          <a:lstStyle/>
          <a:p>
            <a:r>
              <a:rPr lang="en-US" sz="1400" dirty="0" smtClean="0"/>
              <a:t>8</a:t>
            </a:r>
            <a:endParaRPr lang="en-US" sz="1400" dirty="0"/>
          </a:p>
        </p:txBody>
      </p:sp>
      <p:sp>
        <p:nvSpPr>
          <p:cNvPr id="40" name="TextBox 39"/>
          <p:cNvSpPr txBox="1"/>
          <p:nvPr/>
        </p:nvSpPr>
        <p:spPr>
          <a:xfrm>
            <a:off x="5737154" y="2217003"/>
            <a:ext cx="284052" cy="307777"/>
          </a:xfrm>
          <a:prstGeom prst="rect">
            <a:avLst/>
          </a:prstGeom>
          <a:noFill/>
        </p:spPr>
        <p:txBody>
          <a:bodyPr wrap="none" rtlCol="0">
            <a:spAutoFit/>
          </a:bodyPr>
          <a:lstStyle/>
          <a:p>
            <a:r>
              <a:rPr lang="en-US" sz="1400" dirty="0" smtClean="0"/>
              <a:t>9</a:t>
            </a:r>
            <a:endParaRPr lang="en-US" sz="1400" dirty="0"/>
          </a:p>
        </p:txBody>
      </p:sp>
      <p:sp>
        <p:nvSpPr>
          <p:cNvPr id="41" name="TextBox 40"/>
          <p:cNvSpPr txBox="1"/>
          <p:nvPr/>
        </p:nvSpPr>
        <p:spPr>
          <a:xfrm>
            <a:off x="6194354" y="2217003"/>
            <a:ext cx="383438" cy="307777"/>
          </a:xfrm>
          <a:prstGeom prst="rect">
            <a:avLst/>
          </a:prstGeom>
          <a:noFill/>
        </p:spPr>
        <p:txBody>
          <a:bodyPr wrap="none" rtlCol="0">
            <a:spAutoFit/>
          </a:bodyPr>
          <a:lstStyle/>
          <a:p>
            <a:r>
              <a:rPr lang="en-US" sz="1400" dirty="0" smtClean="0"/>
              <a:t>10</a:t>
            </a:r>
            <a:endParaRPr lang="en-US" sz="1400" dirty="0"/>
          </a:p>
        </p:txBody>
      </p:sp>
      <p:sp>
        <p:nvSpPr>
          <p:cNvPr id="42" name="TextBox 41"/>
          <p:cNvSpPr txBox="1"/>
          <p:nvPr/>
        </p:nvSpPr>
        <p:spPr>
          <a:xfrm>
            <a:off x="6651554" y="2217003"/>
            <a:ext cx="370101" cy="307777"/>
          </a:xfrm>
          <a:prstGeom prst="rect">
            <a:avLst/>
          </a:prstGeom>
          <a:noFill/>
        </p:spPr>
        <p:txBody>
          <a:bodyPr wrap="none" rtlCol="0">
            <a:spAutoFit/>
          </a:bodyPr>
          <a:lstStyle/>
          <a:p>
            <a:r>
              <a:rPr lang="en-US" sz="1400" dirty="0" smtClean="0"/>
              <a:t>11</a:t>
            </a:r>
            <a:endParaRPr lang="en-US" sz="1400" dirty="0"/>
          </a:p>
        </p:txBody>
      </p:sp>
      <p:sp>
        <p:nvSpPr>
          <p:cNvPr id="43" name="TextBox 42"/>
          <p:cNvSpPr txBox="1"/>
          <p:nvPr/>
        </p:nvSpPr>
        <p:spPr>
          <a:xfrm>
            <a:off x="7098905" y="2217003"/>
            <a:ext cx="383438" cy="307777"/>
          </a:xfrm>
          <a:prstGeom prst="rect">
            <a:avLst/>
          </a:prstGeom>
          <a:noFill/>
        </p:spPr>
        <p:txBody>
          <a:bodyPr wrap="none" rtlCol="0">
            <a:spAutoFit/>
          </a:bodyPr>
          <a:lstStyle/>
          <a:p>
            <a:r>
              <a:rPr lang="en-US" sz="1400" dirty="0" smtClean="0"/>
              <a:t>12</a:t>
            </a:r>
            <a:endParaRPr lang="en-US" sz="1400" dirty="0"/>
          </a:p>
        </p:txBody>
      </p:sp>
      <p:sp>
        <p:nvSpPr>
          <p:cNvPr id="44" name="TextBox 43"/>
          <p:cNvSpPr txBox="1"/>
          <p:nvPr/>
        </p:nvSpPr>
        <p:spPr>
          <a:xfrm>
            <a:off x="1165154" y="2217003"/>
            <a:ext cx="293670" cy="307777"/>
          </a:xfrm>
          <a:prstGeom prst="rect">
            <a:avLst/>
          </a:prstGeom>
          <a:noFill/>
        </p:spPr>
        <p:txBody>
          <a:bodyPr wrap="none" rtlCol="0">
            <a:spAutoFit/>
          </a:bodyPr>
          <a:lstStyle/>
          <a:p>
            <a:r>
              <a:rPr lang="en-US" sz="1400" dirty="0" smtClean="0"/>
              <a:t>-t</a:t>
            </a:r>
            <a:endParaRPr lang="en-US" sz="1400" dirty="0"/>
          </a:p>
        </p:txBody>
      </p:sp>
      <p:sp>
        <p:nvSpPr>
          <p:cNvPr id="46" name="TextBox 45"/>
          <p:cNvSpPr txBox="1"/>
          <p:nvPr/>
        </p:nvSpPr>
        <p:spPr>
          <a:xfrm>
            <a:off x="1220606" y="2674203"/>
            <a:ext cx="527709" cy="338554"/>
          </a:xfrm>
          <a:prstGeom prst="rect">
            <a:avLst/>
          </a:prstGeom>
          <a:noFill/>
        </p:spPr>
        <p:txBody>
          <a:bodyPr wrap="none" rtlCol="0">
            <a:spAutoFit/>
          </a:bodyPr>
          <a:lstStyle/>
          <a:p>
            <a:r>
              <a:rPr lang="en-US" sz="1600" b="1" dirty="0" smtClean="0"/>
              <a:t>cwt</a:t>
            </a:r>
            <a:endParaRPr lang="en-US" sz="1600" b="1" dirty="0"/>
          </a:p>
        </p:txBody>
      </p:sp>
      <p:sp>
        <p:nvSpPr>
          <p:cNvPr id="47" name="TextBox 46"/>
          <p:cNvSpPr txBox="1"/>
          <p:nvPr/>
        </p:nvSpPr>
        <p:spPr>
          <a:xfrm>
            <a:off x="2409546" y="2674203"/>
            <a:ext cx="1782860" cy="338554"/>
          </a:xfrm>
          <a:prstGeom prst="rect">
            <a:avLst/>
          </a:prstGeom>
          <a:noFill/>
        </p:spPr>
        <p:txBody>
          <a:bodyPr wrap="none" rtlCol="0">
            <a:spAutoFit/>
          </a:bodyPr>
          <a:lstStyle/>
          <a:p>
            <a:r>
              <a:rPr lang="en-US" sz="1600" b="1" dirty="0" smtClean="0"/>
              <a:t>Seek time 7.4ms</a:t>
            </a:r>
            <a:endParaRPr lang="en-US" sz="1600" b="1" dirty="0"/>
          </a:p>
        </p:txBody>
      </p:sp>
      <p:sp>
        <p:nvSpPr>
          <p:cNvPr id="48" name="TextBox 47"/>
          <p:cNvSpPr txBox="1"/>
          <p:nvPr/>
        </p:nvSpPr>
        <p:spPr>
          <a:xfrm>
            <a:off x="5076546" y="2674203"/>
            <a:ext cx="1883849" cy="338554"/>
          </a:xfrm>
          <a:prstGeom prst="rect">
            <a:avLst/>
          </a:prstGeom>
          <a:noFill/>
        </p:spPr>
        <p:txBody>
          <a:bodyPr wrap="none" rtlCol="0">
            <a:spAutoFit/>
          </a:bodyPr>
          <a:lstStyle/>
          <a:p>
            <a:r>
              <a:rPr lang="en-US" sz="1600" b="1" dirty="0" smtClean="0"/>
              <a:t>Rot Delay 4.17ms</a:t>
            </a:r>
            <a:endParaRPr lang="en-US" sz="1600" b="1" dirty="0"/>
          </a:p>
        </p:txBody>
      </p:sp>
      <p:sp>
        <p:nvSpPr>
          <p:cNvPr id="49" name="TextBox 48"/>
          <p:cNvSpPr txBox="1"/>
          <p:nvPr/>
        </p:nvSpPr>
        <p:spPr>
          <a:xfrm>
            <a:off x="6941297" y="2674203"/>
            <a:ext cx="298480" cy="338554"/>
          </a:xfrm>
          <a:prstGeom prst="rect">
            <a:avLst/>
          </a:prstGeom>
          <a:noFill/>
        </p:spPr>
        <p:txBody>
          <a:bodyPr wrap="none" rtlCol="0">
            <a:spAutoFit/>
          </a:bodyPr>
          <a:lstStyle/>
          <a:p>
            <a:r>
              <a:rPr lang="en-US" sz="1600" b="1" dirty="0" smtClean="0"/>
              <a:t>x</a:t>
            </a:r>
            <a:endParaRPr lang="en-US" sz="1600" b="1" dirty="0"/>
          </a:p>
        </p:txBody>
      </p:sp>
      <p:sp>
        <p:nvSpPr>
          <p:cNvPr id="50" name="Left Brace 49"/>
          <p:cNvSpPr/>
          <p:nvPr/>
        </p:nvSpPr>
        <p:spPr>
          <a:xfrm rot="16200000">
            <a:off x="4154306" y="883503"/>
            <a:ext cx="609600" cy="5410200"/>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394114" y="3723422"/>
            <a:ext cx="8722475" cy="3046988"/>
          </a:xfrm>
          <a:prstGeom prst="rect">
            <a:avLst/>
          </a:prstGeom>
          <a:noFill/>
        </p:spPr>
        <p:txBody>
          <a:bodyPr wrap="square" rtlCol="0">
            <a:spAutoFit/>
          </a:bodyPr>
          <a:lstStyle/>
          <a:p>
            <a:pPr>
              <a:buFont typeface="Arial"/>
              <a:buChar char="•"/>
            </a:pPr>
            <a:r>
              <a:rPr lang="en-US" sz="2000" dirty="0" smtClean="0"/>
              <a:t>  </a:t>
            </a:r>
            <a:r>
              <a:rPr lang="en-US" sz="2400" dirty="0" smtClean="0"/>
              <a:t>Reading 64KB requires on average about 12 ms</a:t>
            </a:r>
          </a:p>
          <a:p>
            <a:pPr lvl="1">
              <a:buFont typeface="Arial"/>
              <a:buChar char="•"/>
            </a:pPr>
            <a:r>
              <a:rPr lang="en-US" sz="2400" dirty="0" smtClean="0"/>
              <a:t>  </a:t>
            </a:r>
            <a:r>
              <a:rPr lang="en-US" sz="2000" b="1" dirty="0" smtClean="0">
                <a:solidFill>
                  <a:srgbClr val="3366FF"/>
                </a:solidFill>
              </a:rPr>
              <a:t>channel wait time</a:t>
            </a:r>
            <a:r>
              <a:rPr lang="en-US" sz="2000" dirty="0" smtClean="0"/>
              <a:t> + </a:t>
            </a:r>
            <a:r>
              <a:rPr lang="en-US" sz="2000" b="1" dirty="0" smtClean="0">
                <a:solidFill>
                  <a:srgbClr val="FF0000"/>
                </a:solidFill>
              </a:rPr>
              <a:t>seek time</a:t>
            </a:r>
            <a:r>
              <a:rPr lang="en-US" sz="2000" dirty="0" smtClean="0"/>
              <a:t> + </a:t>
            </a:r>
            <a:r>
              <a:rPr lang="en-US" sz="2000" dirty="0" smtClean="0">
                <a:solidFill>
                  <a:srgbClr val="8F9001"/>
                </a:solidFill>
              </a:rPr>
              <a:t>rotational delay</a:t>
            </a:r>
            <a:r>
              <a:rPr lang="en-US" sz="2000" dirty="0" smtClean="0"/>
              <a:t> largely dominate</a:t>
            </a:r>
            <a:r>
              <a:rPr lang="en-US" sz="2400" dirty="0" smtClean="0"/>
              <a:t> </a:t>
            </a:r>
          </a:p>
          <a:p>
            <a:pPr>
              <a:buFont typeface="Arial"/>
              <a:buChar char="•"/>
            </a:pPr>
            <a:r>
              <a:rPr lang="en-US" sz="2400" dirty="0" smtClean="0"/>
              <a:t>  Actual data transfer (</a:t>
            </a:r>
            <a:r>
              <a:rPr lang="en-US" sz="2400" dirty="0" err="1" smtClean="0">
                <a:solidFill>
                  <a:srgbClr val="00B050"/>
                </a:solidFill>
              </a:rPr>
              <a:t>x</a:t>
            </a:r>
            <a:r>
              <a:rPr lang="en-US" sz="2400" dirty="0" smtClean="0"/>
              <a:t>) occupies disk ~2% of the total time</a:t>
            </a:r>
          </a:p>
          <a:p>
            <a:pPr>
              <a:buFont typeface="Arial"/>
              <a:buChar char="•"/>
            </a:pPr>
            <a:r>
              <a:rPr lang="en-US" sz="2400" dirty="0" smtClean="0"/>
              <a:t>  Ones needs to read almost 2 MB to achieve 50% channel </a:t>
            </a:r>
            <a:br>
              <a:rPr lang="en-US" sz="2400" dirty="0" smtClean="0"/>
            </a:br>
            <a:r>
              <a:rPr lang="en-US" sz="2400" dirty="0" smtClean="0"/>
              <a:t>    utilization!</a:t>
            </a:r>
          </a:p>
          <a:p>
            <a:pPr>
              <a:buFont typeface="Arial"/>
              <a:buChar char="•"/>
            </a:pPr>
            <a:r>
              <a:rPr lang="en-US" sz="2400" dirty="0" smtClean="0"/>
              <a:t>  The faster Cheetah drive accomplishes this 50% faster (~6 ms), </a:t>
            </a:r>
            <a:br>
              <a:rPr lang="en-US" sz="2400" dirty="0" smtClean="0"/>
            </a:br>
            <a:r>
              <a:rPr lang="en-US" sz="2400" dirty="0" smtClean="0"/>
              <a:t>    but channel utilization drops to less than 1% requiring a read of </a:t>
            </a:r>
            <a:br>
              <a:rPr lang="en-US" sz="2400" dirty="0" smtClean="0"/>
            </a:br>
            <a:r>
              <a:rPr lang="en-US" sz="2400" dirty="0" smtClean="0"/>
              <a:t>    3 MB for 50% channel utilization</a:t>
            </a:r>
            <a:endParaRPr lang="en-US" sz="2000" dirty="0"/>
          </a:p>
        </p:txBody>
      </p:sp>
      <p:sp>
        <p:nvSpPr>
          <p:cNvPr id="52" name="TextBox 51"/>
          <p:cNvSpPr txBox="1"/>
          <p:nvPr/>
        </p:nvSpPr>
        <p:spPr>
          <a:xfrm>
            <a:off x="3124200" y="1295400"/>
            <a:ext cx="2698175" cy="369332"/>
          </a:xfrm>
          <a:prstGeom prst="rect">
            <a:avLst/>
          </a:prstGeom>
          <a:noFill/>
        </p:spPr>
        <p:txBody>
          <a:bodyPr wrap="none" rtlCol="0">
            <a:spAutoFit/>
          </a:bodyPr>
          <a:lstStyle/>
          <a:p>
            <a:r>
              <a:rPr lang="en-US" b="1" dirty="0" smtClean="0"/>
              <a:t>Seagate Barracuda 180</a:t>
            </a:r>
            <a:endParaRPr lang="en-US" dirty="0"/>
          </a:p>
        </p:txBody>
      </p:sp>
      <p:sp>
        <p:nvSpPr>
          <p:cNvPr id="45" name="Segnaposto numero diapositiva 44"/>
          <p:cNvSpPr>
            <a:spLocks noGrp="1"/>
          </p:cNvSpPr>
          <p:nvPr>
            <p:ph type="sldNum" sz="quarter" idx="12"/>
          </p:nvPr>
        </p:nvSpPr>
        <p:spPr/>
        <p:txBody>
          <a:bodyPr/>
          <a:lstStyle/>
          <a:p>
            <a:fld id="{471BD9F1-AAC8-A147-843E-7BBC1C8AC1D2}"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260432" y="24206"/>
            <a:ext cx="8686800" cy="1143000"/>
          </a:xfrm>
        </p:spPr>
        <p:txBody>
          <a:bodyPr>
            <a:noAutofit/>
          </a:bodyPr>
          <a:lstStyle/>
          <a:p>
            <a:r>
              <a:rPr lang="en-US" sz="3600" b="1" dirty="0" smtClean="0">
                <a:solidFill>
                  <a:srgbClr val="FF0000"/>
                </a:solidFill>
              </a:rPr>
              <a:t>Redundant Array of Inexpensive Disks (RAID) </a:t>
            </a:r>
            <a:endParaRPr lang="en-US" sz="3600" b="1" dirty="0">
              <a:solidFill>
                <a:srgbClr val="FF0000"/>
              </a:solidFill>
            </a:endParaRPr>
          </a:p>
        </p:txBody>
      </p:sp>
      <p:sp>
        <p:nvSpPr>
          <p:cNvPr id="27653" name="Rectangle 5"/>
          <p:cNvSpPr>
            <a:spLocks noGrp="1" noChangeArrowheads="1"/>
          </p:cNvSpPr>
          <p:nvPr>
            <p:ph type="body" idx="1"/>
          </p:nvPr>
        </p:nvSpPr>
        <p:spPr>
          <a:xfrm>
            <a:off x="269376" y="930203"/>
            <a:ext cx="8490032" cy="5865189"/>
          </a:xfrm>
        </p:spPr>
        <p:txBody>
          <a:bodyPr>
            <a:normAutofit lnSpcReduction="10000"/>
          </a:bodyPr>
          <a:lstStyle/>
          <a:p>
            <a:r>
              <a:rPr lang="en-US" sz="2400" dirty="0" smtClean="0"/>
              <a:t>In large or even moderate storage systems, individual disks are not usually addressed, but rather multiple disks are used in cooperation</a:t>
            </a:r>
            <a:endParaRPr lang="en-US" sz="2162" dirty="0" smtClean="0"/>
          </a:p>
          <a:p>
            <a:pPr marL="0" indent="0"/>
            <a:r>
              <a:rPr lang="en-US" sz="2400" dirty="0" smtClean="0"/>
              <a:t>   In a RAID configuration, a set of physical disk drives are viewed </a:t>
            </a:r>
            <a:br>
              <a:rPr lang="en-US" sz="2400" dirty="0" smtClean="0"/>
            </a:br>
            <a:r>
              <a:rPr lang="en-US" sz="2400" dirty="0" smtClean="0"/>
              <a:t>     by the OS as a </a:t>
            </a:r>
            <a:r>
              <a:rPr lang="en-US" sz="2400" b="1" dirty="0" smtClean="0">
                <a:solidFill>
                  <a:srgbClr val="0000FF"/>
                </a:solidFill>
              </a:rPr>
              <a:t>single logical unit</a:t>
            </a:r>
            <a:r>
              <a:rPr lang="en-US" sz="2400" dirty="0" smtClean="0"/>
              <a:t>, as a kind of “super drive” </a:t>
            </a:r>
            <a:br>
              <a:rPr lang="en-US" sz="2400" dirty="0" smtClean="0"/>
            </a:br>
            <a:r>
              <a:rPr lang="en-US" sz="2400" dirty="0" smtClean="0"/>
              <a:t>     made by the aggregation of </a:t>
            </a:r>
            <a:r>
              <a:rPr lang="en-US" sz="2400" b="1" dirty="0" smtClean="0">
                <a:solidFill>
                  <a:srgbClr val="0000FF"/>
                </a:solidFill>
              </a:rPr>
              <a:t>many drives which are accessed </a:t>
            </a:r>
            <a:br>
              <a:rPr lang="en-US" sz="2400" b="1" dirty="0" smtClean="0">
                <a:solidFill>
                  <a:srgbClr val="0000FF"/>
                </a:solidFill>
              </a:rPr>
            </a:br>
            <a:r>
              <a:rPr lang="en-US" sz="2400" b="1" dirty="0" smtClean="0">
                <a:solidFill>
                  <a:srgbClr val="0000FF"/>
                </a:solidFill>
              </a:rPr>
              <a:t>     in parallel </a:t>
            </a:r>
          </a:p>
          <a:p>
            <a:pPr lvl="1"/>
            <a:r>
              <a:rPr lang="en-US" sz="2000" dirty="0" smtClean="0"/>
              <a:t>this lead to an increase of the total space available in a single logical device as well as to improved performance</a:t>
            </a:r>
          </a:p>
          <a:p>
            <a:r>
              <a:rPr lang="en-US" sz="2400" b="1" dirty="0" smtClean="0">
                <a:solidFill>
                  <a:srgbClr val="0000FF"/>
                </a:solidFill>
              </a:rPr>
              <a:t>Redundant </a:t>
            </a:r>
            <a:r>
              <a:rPr lang="en-US" sz="2400" b="1" dirty="0">
                <a:solidFill>
                  <a:srgbClr val="0000FF"/>
                </a:solidFill>
              </a:rPr>
              <a:t>disk capacity</a:t>
            </a:r>
            <a:r>
              <a:rPr lang="en-US" sz="2400" dirty="0"/>
              <a:t> is used to compensate for the increase in the probability of failure due to</a:t>
            </a:r>
            <a:r>
              <a:rPr lang="en-US" sz="2400" dirty="0" smtClean="0"/>
              <a:t> the presence of multiple drives</a:t>
            </a:r>
          </a:p>
          <a:p>
            <a:pPr lvl="1"/>
            <a:r>
              <a:rPr lang="en-US" sz="2162" dirty="0" smtClean="0"/>
              <a:t>The probability that at least one disk in the RAID set fails during the lifetime of the array increases roughly linearly with the number of drives</a:t>
            </a:r>
          </a:p>
          <a:p>
            <a:pPr lvl="1"/>
            <a:r>
              <a:rPr lang="en-US" sz="2162" dirty="0" smtClean="0"/>
              <a:t>Without redundancy, an array of many disks would be unusable as the risk of loosing data for a single drive failure would be too high</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21</a:t>
            </a:fld>
            <a:endParaRPr lang="it-IT"/>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0227" name="Picture 3" descr="unitraid0"/>
          <p:cNvPicPr>
            <a:picLocks noChangeAspect="1" noChangeArrowheads="1"/>
          </p:cNvPicPr>
          <p:nvPr/>
        </p:nvPicPr>
        <p:blipFill>
          <a:blip r:embed="rId2"/>
          <a:srcRect/>
          <a:stretch>
            <a:fillRect/>
          </a:stretch>
        </p:blipFill>
        <p:spPr bwMode="auto">
          <a:xfrm>
            <a:off x="175992" y="98384"/>
            <a:ext cx="3962400" cy="2978434"/>
          </a:xfrm>
          <a:prstGeom prst="rect">
            <a:avLst/>
          </a:prstGeom>
          <a:noFill/>
        </p:spPr>
      </p:pic>
      <p:pic>
        <p:nvPicPr>
          <p:cNvPr id="180228" name="Picture 4" descr="unitraid1"/>
          <p:cNvPicPr>
            <a:picLocks noChangeAspect="1" noChangeArrowheads="1"/>
          </p:cNvPicPr>
          <p:nvPr/>
        </p:nvPicPr>
        <p:blipFill>
          <a:blip r:embed="rId3"/>
          <a:srcRect/>
          <a:stretch>
            <a:fillRect/>
          </a:stretch>
        </p:blipFill>
        <p:spPr bwMode="auto">
          <a:xfrm>
            <a:off x="4845325" y="116272"/>
            <a:ext cx="3965575" cy="2978434"/>
          </a:xfrm>
          <a:prstGeom prst="rect">
            <a:avLst/>
          </a:prstGeom>
          <a:noFill/>
        </p:spPr>
      </p:pic>
      <p:sp>
        <p:nvSpPr>
          <p:cNvPr id="5" name="Rectangle 29"/>
          <p:cNvSpPr txBox="1">
            <a:spLocks noChangeArrowheads="1"/>
          </p:cNvSpPr>
          <p:nvPr/>
        </p:nvSpPr>
        <p:spPr>
          <a:xfrm>
            <a:off x="152596" y="3094706"/>
            <a:ext cx="4220962" cy="3763294"/>
          </a:xfrm>
          <a:prstGeom prst="rect">
            <a:avLst/>
          </a:prstGeom>
        </p:spPr>
        <p:txBody>
          <a:bodyPr vert="horz" lIns="91440" tIns="45720" rIns="91440" bIns="45720" rtlCol="0">
            <a:normAutofit/>
          </a:bodyPr>
          <a:lstStyle/>
          <a:p>
            <a:pPr marL="285750" indent="-285750">
              <a:lnSpc>
                <a:spcPct val="90000"/>
              </a:lnSpc>
              <a:spcBef>
                <a:spcPct val="20000"/>
              </a:spcBef>
              <a:buFont typeface="Arial"/>
              <a:buChar char="–"/>
            </a:pPr>
            <a:r>
              <a:rPr lang="en-US" dirty="0" smtClean="0"/>
              <a:t>Simplest configuration without redundancy</a:t>
            </a:r>
          </a:p>
          <a:p>
            <a:pPr marL="285750" lvl="0" indent="-285750">
              <a:lnSpc>
                <a:spcPct val="90000"/>
              </a:lnSpc>
              <a:spcBef>
                <a:spcPct val="20000"/>
              </a:spcBef>
              <a:buFont typeface="Arial"/>
              <a:buChar char="–"/>
            </a:pPr>
            <a:r>
              <a:rPr lang="en-US" dirty="0" smtClean="0"/>
              <a:t>Data blocks are striped across the available disks</a:t>
            </a:r>
          </a:p>
          <a:p>
            <a:pPr marL="285750" indent="-285750">
              <a:lnSpc>
                <a:spcPct val="90000"/>
              </a:lnSpc>
              <a:spcBef>
                <a:spcPct val="20000"/>
              </a:spcBef>
              <a:buFont typeface="Arial"/>
              <a:buChar char="–"/>
            </a:pPr>
            <a:r>
              <a:rPr kumimoji="0" lang="en-US" b="0" i="0" u="none" strike="noStrike" kern="1200" cap="none" spc="0" normalizeH="0" baseline="0" noProof="0" dirty="0" smtClean="0">
                <a:ln>
                  <a:noFill/>
                </a:ln>
                <a:solidFill>
                  <a:schemeClr val="tx1"/>
                </a:solidFill>
                <a:effectLst/>
                <a:uLnTx/>
                <a:uFillTx/>
                <a:latin typeface="+mn-lt"/>
                <a:ea typeface="+mn-ea"/>
                <a:cs typeface="+mn-cs"/>
              </a:rPr>
              <a:t>Total storage space across all disks is divided into strips</a:t>
            </a:r>
            <a:r>
              <a:rPr kumimoji="0" lang="en-US" b="0" i="0" u="none" strike="noStrike" kern="1200" cap="none" spc="0" normalizeH="0" noProof="0" dirty="0" smtClean="0">
                <a:ln>
                  <a:noFill/>
                </a:ln>
                <a:solidFill>
                  <a:schemeClr val="tx1"/>
                </a:solidFill>
                <a:effectLst/>
                <a:uLnTx/>
                <a:uFillTx/>
                <a:latin typeface="+mn-lt"/>
                <a:ea typeface="+mn-ea"/>
                <a:cs typeface="+mn-cs"/>
              </a:rPr>
              <a:t> which </a:t>
            </a:r>
            <a:r>
              <a:rPr kumimoji="0" lang="en-US" b="0" i="0" u="none" strike="noStrike" kern="1200" cap="none" spc="0" normalizeH="0" baseline="0" noProof="0" dirty="0" smtClean="0">
                <a:ln>
                  <a:noFill/>
                </a:ln>
                <a:solidFill>
                  <a:schemeClr val="tx1"/>
                </a:solidFill>
                <a:effectLst/>
                <a:uLnTx/>
                <a:uFillTx/>
                <a:latin typeface="+mn-lt"/>
                <a:ea typeface="+mn-ea"/>
                <a:cs typeface="+mn-cs"/>
              </a:rPr>
              <a:t>are mapped round-robin to consecutive disks</a:t>
            </a:r>
          </a:p>
          <a:p>
            <a:pPr marL="285750" indent="-285750">
              <a:lnSpc>
                <a:spcPct val="90000"/>
              </a:lnSpc>
              <a:spcBef>
                <a:spcPct val="20000"/>
              </a:spcBef>
              <a:buFont typeface="Arial"/>
              <a:buChar char="–"/>
            </a:pPr>
            <a:r>
              <a:rPr lang="en-US" dirty="0" smtClean="0"/>
              <a:t>Ideally can be made with an arbitrary number of disks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85750" indent="-285750">
              <a:lnSpc>
                <a:spcPct val="90000"/>
              </a:lnSpc>
              <a:spcBef>
                <a:spcPct val="20000"/>
              </a:spcBef>
              <a:buFont typeface="Arial"/>
              <a:buChar char="–"/>
            </a:pPr>
            <a:r>
              <a:rPr lang="en-US" noProof="0" dirty="0" smtClean="0"/>
              <a:t>RAID configuration with highest performance but lowest </a:t>
            </a:r>
            <a:r>
              <a:rPr lang="en-US" dirty="0" smtClean="0"/>
              <a:t>data protection</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29"/>
          <p:cNvSpPr txBox="1">
            <a:spLocks noChangeArrowheads="1"/>
          </p:cNvSpPr>
          <p:nvPr/>
        </p:nvSpPr>
        <p:spPr>
          <a:xfrm>
            <a:off x="4588213" y="3076818"/>
            <a:ext cx="4636284" cy="3763294"/>
          </a:xfrm>
          <a:prstGeom prst="rect">
            <a:avLst/>
          </a:prstGeom>
        </p:spPr>
        <p:txBody>
          <a:bodyPr vert="horz" lIns="91440" tIns="45720" rIns="91440" bIns="45720" rtlCol="0">
            <a:noAutofit/>
          </a:bodyPr>
          <a:lstStyle/>
          <a:p>
            <a:pPr marL="285750" indent="-285750">
              <a:lnSpc>
                <a:spcPct val="110000"/>
              </a:lnSpc>
              <a:spcBef>
                <a:spcPct val="20000"/>
              </a:spcBef>
              <a:buFont typeface="Arial"/>
              <a:buChar char="–"/>
            </a:pPr>
            <a:r>
              <a:rPr lang="en-US" dirty="0" smtClean="0"/>
              <a:t>Simplest configuration with redundancy, achieved by duplicating all the data</a:t>
            </a:r>
          </a:p>
          <a:p>
            <a:pPr marL="285750" indent="-285750">
              <a:lnSpc>
                <a:spcPct val="110000"/>
              </a:lnSpc>
              <a:spcBef>
                <a:spcPct val="20000"/>
              </a:spcBef>
              <a:buFont typeface="Arial"/>
              <a:buChar char="–"/>
            </a:pPr>
            <a:r>
              <a:rPr lang="en-US" dirty="0" smtClean="0"/>
              <a:t>Every disk has a mirror disk that stores exactly the same data</a:t>
            </a:r>
          </a:p>
          <a:p>
            <a:pPr marL="285750" indent="-285750">
              <a:lnSpc>
                <a:spcPct val="110000"/>
              </a:lnSpc>
              <a:spcBef>
                <a:spcPct val="20000"/>
              </a:spcBef>
              <a:buFont typeface="Arial"/>
              <a:buChar char="–"/>
            </a:pPr>
            <a:r>
              <a:rPr lang="en-US" dirty="0" smtClean="0"/>
              <a:t>A read can be serviced by either of the two disks which contains the requested data </a:t>
            </a:r>
          </a:p>
          <a:p>
            <a:pPr marL="285750" indent="-285750">
              <a:lnSpc>
                <a:spcPct val="110000"/>
              </a:lnSpc>
              <a:spcBef>
                <a:spcPct val="20000"/>
              </a:spcBef>
              <a:buFont typeface="Arial"/>
              <a:buChar char="–"/>
            </a:pPr>
            <a:r>
              <a:rPr lang="en-US" dirty="0" smtClean="0"/>
              <a:t>Write request must be done on both disks but can be done in parallel</a:t>
            </a:r>
          </a:p>
          <a:p>
            <a:pPr marL="285750" indent="-285750">
              <a:lnSpc>
                <a:spcPct val="110000"/>
              </a:lnSpc>
              <a:spcBef>
                <a:spcPct val="20000"/>
              </a:spcBef>
              <a:buFont typeface="Arial"/>
              <a:buChar char="–"/>
            </a:pPr>
            <a:r>
              <a:rPr lang="en-US" dirty="0" smtClean="0"/>
              <a:t>Recovery in case of single disk failure is simple but the cost is high (x2)</a:t>
            </a:r>
          </a:p>
        </p:txBody>
      </p:sp>
      <p:sp>
        <p:nvSpPr>
          <p:cNvPr id="9" name="Rettangolo 8"/>
          <p:cNvSpPr/>
          <p:nvPr/>
        </p:nvSpPr>
        <p:spPr>
          <a:xfrm>
            <a:off x="152596" y="116272"/>
            <a:ext cx="4220962" cy="6538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0" name="Rettangolo 9"/>
          <p:cNvSpPr/>
          <p:nvPr/>
        </p:nvSpPr>
        <p:spPr>
          <a:xfrm>
            <a:off x="4561734" y="98384"/>
            <a:ext cx="4462642" cy="653824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numero diapositiva 7"/>
          <p:cNvSpPr>
            <a:spLocks noGrp="1"/>
          </p:cNvSpPr>
          <p:nvPr>
            <p:ph type="sldNum" sz="quarter" idx="12"/>
          </p:nvPr>
        </p:nvSpPr>
        <p:spPr/>
        <p:txBody>
          <a:bodyPr/>
          <a:lstStyle/>
          <a:p>
            <a:fld id="{471BD9F1-AAC8-A147-843E-7BBC1C8AC1D2}" type="slidenum">
              <a:rPr lang="it-IT" smtClean="0"/>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457200" y="-198478"/>
            <a:ext cx="8229600" cy="1143000"/>
          </a:xfrm>
        </p:spPr>
        <p:txBody>
          <a:bodyPr>
            <a:normAutofit/>
          </a:bodyPr>
          <a:lstStyle/>
          <a:p>
            <a:r>
              <a:rPr lang="en-US" sz="2400" dirty="0"/>
              <a:t>RAID</a:t>
            </a:r>
            <a:r>
              <a:rPr lang="en-US" sz="2400" dirty="0" smtClean="0"/>
              <a:t> 4									RAID </a:t>
            </a:r>
            <a:r>
              <a:rPr lang="en-US" sz="2400" dirty="0"/>
              <a:t>5</a:t>
            </a:r>
          </a:p>
        </p:txBody>
      </p:sp>
      <p:pic>
        <p:nvPicPr>
          <p:cNvPr id="5" name="Immagine 4"/>
          <p:cNvPicPr>
            <a:picLocks noChangeAspect="1"/>
          </p:cNvPicPr>
          <p:nvPr/>
        </p:nvPicPr>
        <p:blipFill>
          <a:blip r:embed="rId2"/>
          <a:stretch>
            <a:fillRect/>
          </a:stretch>
        </p:blipFill>
        <p:spPr>
          <a:xfrm>
            <a:off x="170992" y="585846"/>
            <a:ext cx="4253701" cy="1270657"/>
          </a:xfrm>
          <a:prstGeom prst="rect">
            <a:avLst/>
          </a:prstGeom>
        </p:spPr>
      </p:pic>
      <p:pic>
        <p:nvPicPr>
          <p:cNvPr id="6" name="Immagine 5"/>
          <p:cNvPicPr>
            <a:picLocks noChangeAspect="1"/>
          </p:cNvPicPr>
          <p:nvPr/>
        </p:nvPicPr>
        <p:blipFill>
          <a:blip r:embed="rId3"/>
          <a:stretch>
            <a:fillRect/>
          </a:stretch>
        </p:blipFill>
        <p:spPr>
          <a:xfrm>
            <a:off x="4818229" y="670582"/>
            <a:ext cx="4117539" cy="1409521"/>
          </a:xfrm>
          <a:prstGeom prst="rect">
            <a:avLst/>
          </a:prstGeom>
        </p:spPr>
      </p:pic>
      <p:pic>
        <p:nvPicPr>
          <p:cNvPr id="7" name="Immagine 6"/>
          <p:cNvPicPr>
            <a:picLocks noChangeAspect="1"/>
          </p:cNvPicPr>
          <p:nvPr/>
        </p:nvPicPr>
        <p:blipFill>
          <a:blip r:embed="rId4"/>
          <a:stretch>
            <a:fillRect/>
          </a:stretch>
        </p:blipFill>
        <p:spPr>
          <a:xfrm>
            <a:off x="242544" y="5302023"/>
            <a:ext cx="3904687" cy="1424045"/>
          </a:xfrm>
          <a:prstGeom prst="rect">
            <a:avLst/>
          </a:prstGeom>
        </p:spPr>
      </p:pic>
      <p:sp>
        <p:nvSpPr>
          <p:cNvPr id="8" name="CasellaDiTesto 7"/>
          <p:cNvSpPr txBox="1"/>
          <p:nvPr/>
        </p:nvSpPr>
        <p:spPr>
          <a:xfrm>
            <a:off x="1652097" y="4798531"/>
            <a:ext cx="1138396" cy="461665"/>
          </a:xfrm>
          <a:prstGeom prst="rect">
            <a:avLst/>
          </a:prstGeom>
          <a:noFill/>
        </p:spPr>
        <p:txBody>
          <a:bodyPr wrap="square" rtlCol="0">
            <a:spAutoFit/>
          </a:bodyPr>
          <a:lstStyle/>
          <a:p>
            <a:r>
              <a:rPr lang="it-IT" sz="2400" dirty="0" smtClean="0"/>
              <a:t>RAID </a:t>
            </a:r>
            <a:r>
              <a:rPr lang="it-IT" sz="2400" dirty="0" err="1" smtClean="0"/>
              <a:t>6</a:t>
            </a:r>
            <a:endParaRPr lang="it-IT" sz="2400" dirty="0"/>
          </a:p>
        </p:txBody>
      </p:sp>
      <p:sp>
        <p:nvSpPr>
          <p:cNvPr id="9" name="Rectangle 3"/>
          <p:cNvSpPr txBox="1">
            <a:spLocks noChangeArrowheads="1"/>
          </p:cNvSpPr>
          <p:nvPr/>
        </p:nvSpPr>
        <p:spPr>
          <a:xfrm>
            <a:off x="69235" y="1880707"/>
            <a:ext cx="4313268" cy="3009892"/>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Uses block-level striping with dedicated parity disk</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Requires minimum of 3 drives to be implemented</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Can survive the loss of</a:t>
            </a:r>
            <a:r>
              <a:rPr kumimoji="0" lang="en-US" sz="2400" b="0" i="0" u="none" strike="noStrike" kern="1200" cap="none" spc="0" normalizeH="0" noProof="0" dirty="0" smtClean="0">
                <a:ln>
                  <a:noFill/>
                </a:ln>
                <a:solidFill>
                  <a:schemeClr val="tx1"/>
                </a:solidFill>
                <a:effectLst/>
                <a:uLnTx/>
                <a:uFillTx/>
                <a:latin typeface="+mn-lt"/>
                <a:ea typeface="+mn-ea"/>
                <a:cs typeface="+mn-cs"/>
              </a:rPr>
              <a:t> one disk, the </a:t>
            </a:r>
            <a:r>
              <a:rPr lang="en-US" sz="2400" dirty="0" smtClean="0"/>
              <a:t>broken disk can be substituted and rebuild using the information of the remaining disks</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For certain write</a:t>
            </a:r>
            <a:r>
              <a:rPr kumimoji="0" lang="en-US" sz="2400" b="0" i="0" u="none" strike="noStrike" kern="1200" cap="none" spc="0" normalizeH="0" noProof="0" dirty="0" smtClean="0">
                <a:ln>
                  <a:noFill/>
                </a:ln>
                <a:solidFill>
                  <a:schemeClr val="tx1"/>
                </a:solidFill>
                <a:effectLst/>
                <a:uLnTx/>
                <a:uFillTx/>
                <a:latin typeface="+mn-lt"/>
                <a:ea typeface="+mn-ea"/>
                <a:cs typeface="+mn-cs"/>
              </a:rPr>
              <a:t> workloads,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parity</a:t>
            </a:r>
            <a:r>
              <a:rPr kumimoji="0" lang="en-US" sz="2400" b="0" i="0" u="none" strike="noStrike" kern="1200" cap="none" spc="0" normalizeH="0" noProof="0" dirty="0" smtClean="0">
                <a:ln>
                  <a:noFill/>
                </a:ln>
                <a:solidFill>
                  <a:schemeClr val="tx1"/>
                </a:solidFill>
                <a:effectLst/>
                <a:uLnTx/>
                <a:uFillTx/>
                <a:latin typeface="+mn-lt"/>
                <a:ea typeface="+mn-ea"/>
                <a:cs typeface="+mn-cs"/>
              </a:rPr>
              <a:t> disk can become a bottleneck</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lang="en-US" sz="2400" dirty="0" smtClean="0"/>
              <a:t>Total space available is given by the total number of disks minus one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3"/>
          <p:cNvSpPr txBox="1">
            <a:spLocks noChangeArrowheads="1"/>
          </p:cNvSpPr>
          <p:nvPr/>
        </p:nvSpPr>
        <p:spPr>
          <a:xfrm>
            <a:off x="4658279" y="2160599"/>
            <a:ext cx="4342617" cy="2703168"/>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Very similar to RAID</a:t>
            </a:r>
            <a:r>
              <a:rPr kumimoji="0" lang="en-US" sz="2400" b="0" i="0" u="none" strike="noStrike" kern="1200" cap="none" spc="0" normalizeH="0" noProof="0" dirty="0" smtClean="0">
                <a:ln>
                  <a:noFill/>
                </a:ln>
                <a:solidFill>
                  <a:schemeClr val="tx1"/>
                </a:solidFill>
                <a:effectLst/>
                <a:uLnTx/>
                <a:uFillTx/>
                <a:latin typeface="+mn-lt"/>
                <a:ea typeface="+mn-ea"/>
                <a:cs typeface="+mn-cs"/>
              </a:rPr>
              <a:t> 4, but parity is distributed across all disks with a predefined fixed pattern, overcoming the single parity disk bottleneck</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lang="en-US" sz="2400" baseline="0" dirty="0" smtClean="0"/>
              <a:t>Also RAID 5 can survive the loss of one disk, which can be rebuilt</a:t>
            </a:r>
            <a:r>
              <a:rPr lang="en-US" sz="2400" dirty="0" smtClean="0"/>
              <a:t> using the information of the other disks</a:t>
            </a:r>
          </a:p>
          <a:p>
            <a:pPr marL="342900" indent="-342900">
              <a:lnSpc>
                <a:spcPct val="110000"/>
              </a:lnSpc>
              <a:spcBef>
                <a:spcPct val="20000"/>
              </a:spcBef>
              <a:buFont typeface="Lucida Grande"/>
              <a:buChar char="−"/>
            </a:pPr>
            <a:r>
              <a:rPr lang="en-US" sz="2400" dirty="0" smtClean="0"/>
              <a:t>Total space available is given by the total number of disks minus one</a:t>
            </a:r>
          </a:p>
          <a:p>
            <a:pPr marL="342900" indent="-342900">
              <a:lnSpc>
                <a:spcPct val="110000"/>
              </a:lnSpc>
              <a:spcBef>
                <a:spcPct val="20000"/>
              </a:spcBef>
              <a:buFont typeface="Lucida Grande"/>
              <a:buChar char="−"/>
            </a:pPr>
            <a:r>
              <a:rPr lang="en-US" sz="2400" dirty="0" smtClean="0"/>
              <a:t>Very popular configuration</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2" name="Rectangle 3"/>
          <p:cNvSpPr txBox="1">
            <a:spLocks noChangeArrowheads="1"/>
          </p:cNvSpPr>
          <p:nvPr/>
        </p:nvSpPr>
        <p:spPr>
          <a:xfrm>
            <a:off x="3916293" y="4979053"/>
            <a:ext cx="5227707" cy="1985726"/>
          </a:xfrm>
          <a:prstGeom prst="rect">
            <a:avLst/>
          </a:prstGeom>
        </p:spPr>
        <p:txBody>
          <a:bodyPr vert="horz" lIns="91440" tIns="45720" rIns="91440" bIns="45720" rtlCol="0">
            <a:normAutofit fontScale="70000" lnSpcReduction="20000"/>
          </a:bodyPr>
          <a:lstStyle/>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As the size of disks increases,</a:t>
            </a:r>
            <a:r>
              <a:rPr kumimoji="0" lang="en-US" sz="2400" b="0" i="0" u="none" strike="noStrike" kern="1200" cap="none" spc="0" normalizeH="0" noProof="0" dirty="0" smtClean="0">
                <a:ln>
                  <a:noFill/>
                </a:ln>
                <a:solidFill>
                  <a:schemeClr val="tx1"/>
                </a:solidFill>
                <a:effectLst/>
                <a:uLnTx/>
                <a:uFillTx/>
                <a:latin typeface="+mn-lt"/>
                <a:ea typeface="+mn-ea"/>
                <a:cs typeface="+mn-cs"/>
              </a:rPr>
              <a:t> the time needed to rebuild a disk in case of a failure increases as well</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lang="en-US" sz="2400" dirty="0" smtClean="0"/>
              <a:t>During this time, a failure of a second disk would disrupt a RAID 5 array</a:t>
            </a:r>
          </a:p>
          <a:p>
            <a:pPr marL="342900" marR="0" lvl="0" indent="-342900" algn="l" defTabSz="457200" rtl="0" eaLnBrk="1" fontAlgn="auto" latinLnBrk="0" hangingPunct="1">
              <a:lnSpc>
                <a:spcPct val="110000"/>
              </a:lnSpc>
              <a:spcBef>
                <a:spcPct val="20000"/>
              </a:spcBef>
              <a:spcAft>
                <a:spcPts val="0"/>
              </a:spcAft>
              <a:buClrTx/>
              <a:buSzTx/>
              <a:buFont typeface="Lucida Grande"/>
              <a:buChar char="−"/>
              <a:tabLst/>
              <a:defRPr/>
            </a:pPr>
            <a:r>
              <a:rPr lang="en-US" sz="2400" dirty="0" smtClean="0"/>
              <a:t>For this reason RAID 6, similar to RAID 5 but with double distributed parity,</a:t>
            </a:r>
            <a:r>
              <a:rPr kumimoji="0" lang="en-US" sz="2400" b="0" i="0" u="none" strike="noStrike" kern="1200" cap="none" spc="0" normalizeH="0" noProof="0" dirty="0" smtClean="0">
                <a:ln>
                  <a:noFill/>
                </a:ln>
                <a:solidFill>
                  <a:schemeClr val="tx1"/>
                </a:solidFill>
                <a:effectLst/>
                <a:uLnTx/>
                <a:uFillTx/>
                <a:latin typeface="+mn-lt"/>
                <a:ea typeface="+mn-ea"/>
                <a:cs typeface="+mn-cs"/>
              </a:rPr>
              <a:t> has become increasingly popular during the last few years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3" name="Rettangolo 12"/>
          <p:cNvSpPr/>
          <p:nvPr/>
        </p:nvSpPr>
        <p:spPr>
          <a:xfrm>
            <a:off x="89987" y="107328"/>
            <a:ext cx="4415201" cy="47206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Rettangolo 13"/>
          <p:cNvSpPr/>
          <p:nvPr/>
        </p:nvSpPr>
        <p:spPr>
          <a:xfrm>
            <a:off x="4612527" y="98384"/>
            <a:ext cx="4415201" cy="472066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Segnaposto numero diapositiva 14"/>
          <p:cNvSpPr>
            <a:spLocks noGrp="1"/>
          </p:cNvSpPr>
          <p:nvPr>
            <p:ph type="sldNum" sz="quarter" idx="12"/>
          </p:nvPr>
        </p:nvSpPr>
        <p:spPr/>
        <p:txBody>
          <a:bodyPr/>
          <a:lstStyle/>
          <a:p>
            <a:fld id="{471BD9F1-AAC8-A147-843E-7BBC1C8AC1D2}" type="slidenum">
              <a:rPr lang="it-IT" smtClean="0"/>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How</a:t>
            </a:r>
            <a:r>
              <a:rPr lang="it-IT" b="1" dirty="0" smtClean="0">
                <a:solidFill>
                  <a:srgbClr val="FF0000"/>
                </a:solidFill>
              </a:rPr>
              <a:t> a </a:t>
            </a:r>
            <a:r>
              <a:rPr lang="it-IT" b="1" dirty="0" err="1" smtClean="0">
                <a:solidFill>
                  <a:srgbClr val="FF0000"/>
                </a:solidFill>
              </a:rPr>
              <a:t>large</a:t>
            </a:r>
            <a:r>
              <a:rPr lang="it-IT" b="1" dirty="0" smtClean="0">
                <a:solidFill>
                  <a:srgbClr val="FF0000"/>
                </a:solidFill>
              </a:rPr>
              <a:t> high performance </a:t>
            </a:r>
            <a:r>
              <a:rPr lang="it-IT" b="1" dirty="0" err="1" smtClean="0">
                <a:solidFill>
                  <a:srgbClr val="FF0000"/>
                </a:solidFill>
              </a:rPr>
              <a:t>storage</a:t>
            </a:r>
            <a:r>
              <a:rPr lang="it-IT" b="1" dirty="0" smtClean="0">
                <a:solidFill>
                  <a:srgbClr val="FF0000"/>
                </a:solidFill>
              </a:rPr>
              <a:t> system </a:t>
            </a:r>
            <a:r>
              <a:rPr lang="it-IT" b="1" dirty="0" err="1" smtClean="0">
                <a:solidFill>
                  <a:srgbClr val="FF0000"/>
                </a:solidFill>
              </a:rPr>
              <a:t>looks</a:t>
            </a:r>
            <a:r>
              <a:rPr lang="it-IT" b="1" dirty="0" smtClean="0">
                <a:solidFill>
                  <a:srgbClr val="FF0000"/>
                </a:solidFill>
              </a:rPr>
              <a:t> </a:t>
            </a:r>
            <a:r>
              <a:rPr lang="it-IT" b="1" dirty="0" err="1" smtClean="0">
                <a:solidFill>
                  <a:srgbClr val="FF0000"/>
                </a:solidFill>
              </a:rPr>
              <a:t>like</a:t>
            </a:r>
            <a:r>
              <a:rPr lang="it-IT" b="1" dirty="0" smtClean="0">
                <a:solidFill>
                  <a:srgbClr val="FF0000"/>
                </a:solidFill>
              </a:rPr>
              <a:t> in </a:t>
            </a:r>
            <a:r>
              <a:rPr lang="it-IT" b="1" dirty="0" err="1" smtClean="0">
                <a:solidFill>
                  <a:srgbClr val="FF0000"/>
                </a:solidFill>
              </a:rPr>
              <a:t>today</a:t>
            </a:r>
            <a:r>
              <a:rPr lang="it-IT" b="1" dirty="0" smtClean="0">
                <a:solidFill>
                  <a:srgbClr val="FF0000"/>
                </a:solidFill>
              </a:rPr>
              <a:t>’</a:t>
            </a:r>
            <a:r>
              <a:rPr lang="it-IT" b="1" dirty="0" err="1" smtClean="0">
                <a:solidFill>
                  <a:srgbClr val="FF0000"/>
                </a:solidFill>
              </a:rPr>
              <a:t>s</a:t>
            </a:r>
            <a:r>
              <a:rPr lang="it-IT" b="1" dirty="0" smtClean="0">
                <a:solidFill>
                  <a:srgbClr val="FF0000"/>
                </a:solidFill>
              </a:rPr>
              <a:t> </a:t>
            </a:r>
            <a:r>
              <a:rPr lang="it-IT" b="1" dirty="0" err="1" smtClean="0">
                <a:solidFill>
                  <a:srgbClr val="FF0000"/>
                </a:solidFill>
              </a:rPr>
              <a:t>real</a:t>
            </a:r>
            <a:r>
              <a:rPr lang="it-IT" b="1" dirty="0" smtClean="0">
                <a:solidFill>
                  <a:srgbClr val="FF0000"/>
                </a:solidFill>
              </a:rPr>
              <a:t> life</a:t>
            </a:r>
            <a:endParaRPr lang="it-IT" b="1" dirty="0">
              <a:solidFill>
                <a:srgbClr val="FF0000"/>
              </a:solidFill>
            </a:endParaRPr>
          </a:p>
        </p:txBody>
      </p:sp>
      <p:pic>
        <p:nvPicPr>
          <p:cNvPr id="5" name="Immagine 4"/>
          <p:cNvPicPr>
            <a:picLocks noChangeAspect="1"/>
          </p:cNvPicPr>
          <p:nvPr/>
        </p:nvPicPr>
        <p:blipFill>
          <a:blip r:embed="rId2"/>
          <a:stretch>
            <a:fillRect/>
          </a:stretch>
        </p:blipFill>
        <p:spPr>
          <a:xfrm>
            <a:off x="3379580" y="1273246"/>
            <a:ext cx="5323899" cy="4784411"/>
          </a:xfrm>
          <a:prstGeom prst="rect">
            <a:avLst/>
          </a:prstGeom>
        </p:spPr>
      </p:pic>
      <p:sp>
        <p:nvSpPr>
          <p:cNvPr id="6" name="CasellaDiTesto 5"/>
          <p:cNvSpPr txBox="1"/>
          <p:nvPr/>
        </p:nvSpPr>
        <p:spPr>
          <a:xfrm>
            <a:off x="138080" y="1878280"/>
            <a:ext cx="3053064" cy="1077218"/>
          </a:xfrm>
          <a:prstGeom prst="rect">
            <a:avLst/>
          </a:prstGeom>
          <a:noFill/>
        </p:spPr>
        <p:txBody>
          <a:bodyPr wrap="square" rtlCol="0">
            <a:spAutoFit/>
          </a:bodyPr>
          <a:lstStyle/>
          <a:p>
            <a:r>
              <a:rPr lang="en-US" sz="1600" b="1" smtClean="0">
                <a:solidFill>
                  <a:srgbClr val="FF6600"/>
                </a:solidFill>
              </a:rPr>
              <a:t>Client hardware </a:t>
            </a:r>
          </a:p>
          <a:p>
            <a:r>
              <a:rPr lang="en-US" sz="1600" b="1" smtClean="0">
                <a:solidFill>
                  <a:srgbClr val="FF6600"/>
                </a:solidFill>
              </a:rPr>
              <a:t>Operating System </a:t>
            </a:r>
          </a:p>
          <a:p>
            <a:r>
              <a:rPr lang="en-US" sz="1600" b="1" smtClean="0">
                <a:solidFill>
                  <a:srgbClr val="FF6600"/>
                </a:solidFill>
              </a:rPr>
              <a:t>Application parameters </a:t>
            </a:r>
          </a:p>
          <a:p>
            <a:r>
              <a:rPr lang="en-US" sz="1600" b="1" smtClean="0">
                <a:solidFill>
                  <a:srgbClr val="FF6600"/>
                </a:solidFill>
              </a:rPr>
              <a:t>Transport protocol parameters </a:t>
            </a:r>
            <a:endParaRPr lang="en-US" sz="1600" b="1">
              <a:solidFill>
                <a:srgbClr val="FF6600"/>
              </a:solidFill>
            </a:endParaRPr>
          </a:p>
        </p:txBody>
      </p:sp>
      <p:sp>
        <p:nvSpPr>
          <p:cNvPr id="7" name="Rettangolo 6"/>
          <p:cNvSpPr/>
          <p:nvPr/>
        </p:nvSpPr>
        <p:spPr>
          <a:xfrm>
            <a:off x="138938" y="2944449"/>
            <a:ext cx="3226920" cy="1077218"/>
          </a:xfrm>
          <a:prstGeom prst="rect">
            <a:avLst/>
          </a:prstGeom>
        </p:spPr>
        <p:txBody>
          <a:bodyPr wrap="square">
            <a:spAutoFit/>
          </a:bodyPr>
          <a:lstStyle/>
          <a:p>
            <a:r>
              <a:rPr lang="en-US" sz="1600" b="1" smtClean="0">
                <a:solidFill>
                  <a:srgbClr val="008000"/>
                </a:solidFill>
              </a:rPr>
              <a:t>Server hardware</a:t>
            </a:r>
            <a:br>
              <a:rPr lang="en-US" sz="1600" b="1" smtClean="0">
                <a:solidFill>
                  <a:srgbClr val="008000"/>
                </a:solidFill>
              </a:rPr>
            </a:br>
            <a:r>
              <a:rPr lang="en-US" sz="1600" b="1" smtClean="0">
                <a:solidFill>
                  <a:srgbClr val="008000"/>
                </a:solidFill>
              </a:rPr>
              <a:t>Operating System</a:t>
            </a:r>
            <a:br>
              <a:rPr lang="en-US" sz="1600" b="1" smtClean="0">
                <a:solidFill>
                  <a:srgbClr val="008000"/>
                </a:solidFill>
              </a:rPr>
            </a:br>
            <a:r>
              <a:rPr lang="en-US" sz="1600" b="1" smtClean="0">
                <a:solidFill>
                  <a:srgbClr val="008000"/>
                </a:solidFill>
              </a:rPr>
              <a:t>File System settings</a:t>
            </a:r>
          </a:p>
          <a:p>
            <a:r>
              <a:rPr lang="en-US" sz="1600" b="1" smtClean="0">
                <a:solidFill>
                  <a:srgbClr val="008000"/>
                </a:solidFill>
              </a:rPr>
              <a:t>Transport protocol parameters </a:t>
            </a:r>
            <a:endParaRPr lang="en-US" sz="1600" b="1">
              <a:solidFill>
                <a:srgbClr val="008000"/>
              </a:solidFill>
            </a:endParaRPr>
          </a:p>
        </p:txBody>
      </p:sp>
      <p:sp>
        <p:nvSpPr>
          <p:cNvPr id="8" name="Rettangolo 7"/>
          <p:cNvSpPr/>
          <p:nvPr/>
        </p:nvSpPr>
        <p:spPr>
          <a:xfrm>
            <a:off x="138938" y="4087508"/>
            <a:ext cx="3285362" cy="830997"/>
          </a:xfrm>
          <a:prstGeom prst="rect">
            <a:avLst/>
          </a:prstGeom>
        </p:spPr>
        <p:txBody>
          <a:bodyPr wrap="square">
            <a:spAutoFit/>
          </a:bodyPr>
          <a:lstStyle/>
          <a:p>
            <a:r>
              <a:rPr lang="en-US" sz="1600" b="1" smtClean="0"/>
              <a:t>Network topology and technology</a:t>
            </a:r>
            <a:br>
              <a:rPr lang="en-US" sz="1600" b="1" smtClean="0"/>
            </a:br>
            <a:r>
              <a:rPr lang="en-US" sz="1600" b="1" smtClean="0"/>
              <a:t>Network latency</a:t>
            </a:r>
          </a:p>
          <a:p>
            <a:r>
              <a:rPr lang="en-US" sz="1600" b="1" smtClean="0"/>
              <a:t>Network protocol parameters </a:t>
            </a:r>
            <a:endParaRPr lang="en-US" sz="1600" b="1"/>
          </a:p>
        </p:txBody>
      </p:sp>
      <p:sp>
        <p:nvSpPr>
          <p:cNvPr id="9" name="Rettangolo 8"/>
          <p:cNvSpPr/>
          <p:nvPr/>
        </p:nvSpPr>
        <p:spPr>
          <a:xfrm>
            <a:off x="155968" y="4940447"/>
            <a:ext cx="3088840" cy="830997"/>
          </a:xfrm>
          <a:prstGeom prst="rect">
            <a:avLst/>
          </a:prstGeom>
        </p:spPr>
        <p:txBody>
          <a:bodyPr wrap="square">
            <a:spAutoFit/>
          </a:bodyPr>
          <a:lstStyle/>
          <a:p>
            <a:r>
              <a:rPr lang="en-US" sz="1600" b="1" smtClean="0">
                <a:solidFill>
                  <a:srgbClr val="FF0000"/>
                </a:solidFill>
              </a:rPr>
              <a:t>Controller configuration </a:t>
            </a:r>
            <a:br>
              <a:rPr lang="en-US" sz="1600" b="1" smtClean="0">
                <a:solidFill>
                  <a:srgbClr val="FF0000"/>
                </a:solidFill>
              </a:rPr>
            </a:br>
            <a:r>
              <a:rPr lang="en-US" sz="1600" b="1" smtClean="0">
                <a:solidFill>
                  <a:srgbClr val="FF0000"/>
                </a:solidFill>
              </a:rPr>
              <a:t>RAID settings</a:t>
            </a:r>
          </a:p>
          <a:p>
            <a:r>
              <a:rPr lang="en-US" sz="1600" b="1" smtClean="0">
                <a:solidFill>
                  <a:srgbClr val="FF0000"/>
                </a:solidFill>
              </a:rPr>
              <a:t>LUN settings </a:t>
            </a:r>
            <a:endParaRPr lang="en-US" sz="1600" b="1">
              <a:solidFill>
                <a:srgbClr val="FF0000"/>
              </a:solidFill>
            </a:endParaRPr>
          </a:p>
        </p:txBody>
      </p:sp>
      <p:sp>
        <p:nvSpPr>
          <p:cNvPr id="10" name="Rettangolo 9"/>
          <p:cNvSpPr/>
          <p:nvPr/>
        </p:nvSpPr>
        <p:spPr>
          <a:xfrm>
            <a:off x="155968" y="5812341"/>
            <a:ext cx="2625575" cy="830997"/>
          </a:xfrm>
          <a:prstGeom prst="rect">
            <a:avLst/>
          </a:prstGeom>
        </p:spPr>
        <p:txBody>
          <a:bodyPr wrap="square">
            <a:spAutoFit/>
          </a:bodyPr>
          <a:lstStyle/>
          <a:p>
            <a:r>
              <a:rPr lang="en-US" sz="1600" b="1" smtClean="0">
                <a:solidFill>
                  <a:schemeClr val="accent2">
                    <a:lumMod val="50000"/>
                  </a:schemeClr>
                </a:solidFill>
              </a:rPr>
              <a:t>Number of disks </a:t>
            </a:r>
          </a:p>
          <a:p>
            <a:r>
              <a:rPr lang="en-US" sz="1600" b="1" smtClean="0">
                <a:solidFill>
                  <a:schemeClr val="accent2">
                    <a:lumMod val="50000"/>
                  </a:schemeClr>
                </a:solidFill>
              </a:rPr>
              <a:t>Disk size </a:t>
            </a:r>
          </a:p>
          <a:p>
            <a:r>
              <a:rPr lang="en-US" sz="1600" b="1" smtClean="0">
                <a:solidFill>
                  <a:schemeClr val="accent2">
                    <a:lumMod val="50000"/>
                  </a:schemeClr>
                </a:solidFill>
              </a:rPr>
              <a:t>Disk cache </a:t>
            </a:r>
            <a:endParaRPr lang="en-US" sz="1600" b="1">
              <a:solidFill>
                <a:schemeClr val="accent2">
                  <a:lumMod val="50000"/>
                </a:schemeClr>
              </a:solidFill>
            </a:endParaRPr>
          </a:p>
        </p:txBody>
      </p:sp>
      <p:sp>
        <p:nvSpPr>
          <p:cNvPr id="11" name="CasellaDiTesto 10"/>
          <p:cNvSpPr txBox="1"/>
          <p:nvPr/>
        </p:nvSpPr>
        <p:spPr>
          <a:xfrm>
            <a:off x="147024" y="1201694"/>
            <a:ext cx="3035176" cy="646331"/>
          </a:xfrm>
          <a:prstGeom prst="rect">
            <a:avLst/>
          </a:prstGeom>
          <a:noFill/>
        </p:spPr>
        <p:txBody>
          <a:bodyPr wrap="square" rtlCol="0">
            <a:spAutoFit/>
          </a:bodyPr>
          <a:lstStyle/>
          <a:p>
            <a:r>
              <a:rPr lang="en-US" smtClean="0"/>
              <a:t>Lots of variables influencing the overall I/O performance </a:t>
            </a:r>
            <a:endParaRPr lang="en-US"/>
          </a:p>
        </p:txBody>
      </p:sp>
      <p:sp>
        <p:nvSpPr>
          <p:cNvPr id="12" name="CasellaDiTesto 11"/>
          <p:cNvSpPr txBox="1"/>
          <p:nvPr/>
        </p:nvSpPr>
        <p:spPr>
          <a:xfrm>
            <a:off x="2915711" y="6135755"/>
            <a:ext cx="6368043" cy="646331"/>
          </a:xfrm>
          <a:prstGeom prst="rect">
            <a:avLst/>
          </a:prstGeom>
          <a:noFill/>
        </p:spPr>
        <p:txBody>
          <a:bodyPr wrap="square" rtlCol="0">
            <a:spAutoFit/>
          </a:bodyPr>
          <a:lstStyle/>
          <a:p>
            <a:r>
              <a:rPr lang="en-US" b="1" smtClean="0">
                <a:solidFill>
                  <a:srgbClr val="0000FF"/>
                </a:solidFill>
              </a:rPr>
              <a:t>But don’t worry: these will never be under your direct control</a:t>
            </a:r>
            <a:br>
              <a:rPr lang="en-US" b="1" smtClean="0">
                <a:solidFill>
                  <a:srgbClr val="0000FF"/>
                </a:solidFill>
              </a:rPr>
            </a:br>
            <a:r>
              <a:rPr lang="en-US" b="1" smtClean="0">
                <a:solidFill>
                  <a:srgbClr val="0000FF"/>
                </a:solidFill>
              </a:rPr>
              <a:t>You have just to hope that your sys admins made it right </a:t>
            </a:r>
            <a:r>
              <a:rPr lang="en-US" b="1" smtClean="0">
                <a:solidFill>
                  <a:srgbClr val="0000FF"/>
                </a:solidFill>
                <a:sym typeface="Wingdings"/>
              </a:rPr>
              <a:t></a:t>
            </a:r>
            <a:endParaRPr lang="en-US" b="1">
              <a:solidFill>
                <a:srgbClr val="0000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229600" cy="628731"/>
          </a:xfrm>
        </p:spPr>
        <p:txBody>
          <a:bodyPr>
            <a:noAutofit/>
          </a:bodyPr>
          <a:lstStyle/>
          <a:p>
            <a:r>
              <a:rPr lang="en-US" b="1" dirty="0">
                <a:solidFill>
                  <a:srgbClr val="FF0000"/>
                </a:solidFill>
              </a:rPr>
              <a:t>Magnetic </a:t>
            </a:r>
            <a:r>
              <a:rPr lang="en-US" b="1" dirty="0" smtClean="0">
                <a:solidFill>
                  <a:srgbClr val="FF0000"/>
                </a:solidFill>
              </a:rPr>
              <a:t>tape drives</a:t>
            </a:r>
            <a:endParaRPr lang="en-US" b="1" dirty="0">
              <a:solidFill>
                <a:srgbClr val="FF0000"/>
              </a:solidFill>
            </a:endParaRPr>
          </a:p>
        </p:txBody>
      </p:sp>
      <p:sp>
        <p:nvSpPr>
          <p:cNvPr id="20483" name="Rectangle 3"/>
          <p:cNvSpPr>
            <a:spLocks noGrp="1" noChangeArrowheads="1"/>
          </p:cNvSpPr>
          <p:nvPr>
            <p:ph type="body" idx="1"/>
          </p:nvPr>
        </p:nvSpPr>
        <p:spPr>
          <a:xfrm>
            <a:off x="188880" y="1037537"/>
            <a:ext cx="8497920" cy="2173444"/>
          </a:xfrm>
        </p:spPr>
        <p:txBody>
          <a:bodyPr>
            <a:normAutofit fontScale="70000" lnSpcReduction="20000"/>
          </a:bodyPr>
          <a:lstStyle/>
          <a:p>
            <a:pPr>
              <a:lnSpc>
                <a:spcPct val="110000"/>
              </a:lnSpc>
            </a:pPr>
            <a:r>
              <a:rPr lang="en-US" dirty="0" smtClean="0"/>
              <a:t>Relatively </a:t>
            </a:r>
            <a:r>
              <a:rPr lang="en-US" dirty="0"/>
              <a:t>permanent and holds large quantities of </a:t>
            </a:r>
            <a:r>
              <a:rPr lang="en-US" dirty="0" smtClean="0"/>
              <a:t>data, but access </a:t>
            </a:r>
            <a:r>
              <a:rPr lang="en-US" dirty="0"/>
              <a:t>time</a:t>
            </a:r>
            <a:r>
              <a:rPr lang="en-US" dirty="0" smtClean="0"/>
              <a:t> is slow</a:t>
            </a:r>
          </a:p>
          <a:p>
            <a:pPr lvl="1">
              <a:lnSpc>
                <a:spcPct val="110000"/>
              </a:lnSpc>
            </a:pPr>
            <a:r>
              <a:rPr lang="en-US" sz="2909" dirty="0" smtClean="0"/>
              <a:t>“random” </a:t>
            </a:r>
            <a:r>
              <a:rPr lang="en-US" sz="2909" dirty="0"/>
              <a:t>access</a:t>
            </a:r>
            <a:r>
              <a:rPr lang="en-US" sz="2909" dirty="0" smtClean="0"/>
              <a:t> 1000 </a:t>
            </a:r>
            <a:r>
              <a:rPr lang="en-US" sz="2909" dirty="0"/>
              <a:t>times slower than </a:t>
            </a:r>
            <a:r>
              <a:rPr lang="en-US" sz="2909" dirty="0" smtClean="0"/>
              <a:t>disk</a:t>
            </a:r>
          </a:p>
          <a:p>
            <a:pPr>
              <a:lnSpc>
                <a:spcPct val="110000"/>
              </a:lnSpc>
            </a:pPr>
            <a:r>
              <a:rPr lang="en-US" dirty="0" smtClean="0"/>
              <a:t>Mainly </a:t>
            </a:r>
            <a:r>
              <a:rPr lang="en-US" dirty="0"/>
              <a:t>used for </a:t>
            </a:r>
            <a:r>
              <a:rPr lang="en-US" dirty="0" smtClean="0"/>
              <a:t>backup or long term custodial,</a:t>
            </a:r>
            <a:br>
              <a:rPr lang="en-US" dirty="0" smtClean="0"/>
            </a:br>
            <a:r>
              <a:rPr lang="en-US" dirty="0" smtClean="0"/>
              <a:t>but also storage of infrequently used data</a:t>
            </a:r>
          </a:p>
          <a:p>
            <a:pPr>
              <a:lnSpc>
                <a:spcPct val="110000"/>
              </a:lnSpc>
            </a:pPr>
            <a:r>
              <a:rPr lang="en-US" dirty="0" smtClean="0"/>
              <a:t>Modern cartridges in the 1-5 TB size range</a:t>
            </a:r>
          </a:p>
        </p:txBody>
      </p:sp>
      <p:pic>
        <p:nvPicPr>
          <p:cNvPr id="4" name="Immagine 3"/>
          <p:cNvPicPr>
            <a:picLocks noChangeAspect="1"/>
          </p:cNvPicPr>
          <p:nvPr/>
        </p:nvPicPr>
        <p:blipFill>
          <a:blip r:embed="rId2"/>
          <a:stretch>
            <a:fillRect/>
          </a:stretch>
        </p:blipFill>
        <p:spPr>
          <a:xfrm>
            <a:off x="6224939" y="1417638"/>
            <a:ext cx="2648956" cy="1831564"/>
          </a:xfrm>
          <a:prstGeom prst="rect">
            <a:avLst/>
          </a:prstGeom>
        </p:spPr>
      </p:pic>
      <p:sp>
        <p:nvSpPr>
          <p:cNvPr id="5" name="Rectangle 3"/>
          <p:cNvSpPr txBox="1">
            <a:spLocks noChangeArrowheads="1"/>
          </p:cNvSpPr>
          <p:nvPr/>
        </p:nvSpPr>
        <p:spPr>
          <a:xfrm>
            <a:off x="188880" y="3282527"/>
            <a:ext cx="4712365" cy="3944419"/>
          </a:xfrm>
          <a:prstGeom prst="rect">
            <a:avLst/>
          </a:prstGeom>
        </p:spPr>
        <p:txBody>
          <a:bodyPr vert="horz" lIns="91440" tIns="45720" rIns="91440" bIns="45720" rtlCol="0">
            <a:normAutofit fontScale="70000" lnSpcReduction="20000"/>
          </a:bodyPr>
          <a:lstStyle/>
          <a:p>
            <a:pPr marL="342900" indent="-342900">
              <a:spcBef>
                <a:spcPct val="20000"/>
              </a:spcBef>
              <a:buFont typeface="Arial"/>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Tape drives are “append-only” devices</a:t>
            </a:r>
          </a:p>
          <a:p>
            <a:pPr marL="342900" indent="-342900">
              <a:spcBef>
                <a:spcPct val="20000"/>
              </a:spcBef>
              <a:buFont typeface="Arial"/>
              <a:buChar char="•"/>
            </a:pPr>
            <a:r>
              <a:rPr lang="en-US" sz="3200" dirty="0" smtClean="0"/>
              <a:t>Once data under head, transfer</a:t>
            </a:r>
            <a:br>
              <a:rPr lang="en-US" sz="3200" dirty="0" smtClean="0"/>
            </a:br>
            <a:r>
              <a:rPr lang="en-US" sz="3200" dirty="0" smtClean="0"/>
              <a:t>rates comparable to disk</a:t>
            </a:r>
          </a:p>
          <a:p>
            <a:pPr marL="342900" indent="-342900">
              <a:spcBef>
                <a:spcPct val="20000"/>
              </a:spcBef>
              <a:buFont typeface="Arial"/>
              <a:buChar char="•"/>
            </a:pPr>
            <a:r>
              <a:rPr lang="en-US" sz="3200" dirty="0" smtClean="0"/>
              <a:t>In data </a:t>
            </a:r>
            <a:r>
              <a:rPr lang="en-US" sz="3200" dirty="0" err="1" smtClean="0"/>
              <a:t>centres</a:t>
            </a:r>
            <a:r>
              <a:rPr lang="en-US" sz="3200" dirty="0" smtClean="0"/>
              <a:t> tape drives are hosted in large libraries with mechanical arms which pick up tapes and moves them to drives</a:t>
            </a:r>
          </a:p>
          <a:p>
            <a:pPr marL="800100" lvl="1" indent="-342900">
              <a:spcBef>
                <a:spcPct val="20000"/>
              </a:spcBef>
              <a:buFont typeface="Arial"/>
              <a:buChar char="•"/>
            </a:pPr>
            <a:r>
              <a:rPr lang="en-US" sz="3200" dirty="0" smtClean="0"/>
              <a:t>A modern large library can have tens of tape drives and tens of </a:t>
            </a:r>
            <a:r>
              <a:rPr lang="en-US" sz="3200" dirty="0" err="1" smtClean="0"/>
              <a:t>PetaBytes</a:t>
            </a:r>
            <a:r>
              <a:rPr lang="en-US" sz="3200" dirty="0" smtClean="0"/>
              <a:t> available </a:t>
            </a:r>
            <a:r>
              <a:rPr lang="en-US" sz="3200" dirty="0" err="1" smtClean="0"/>
              <a:t>nearline</a:t>
            </a:r>
            <a:r>
              <a:rPr lang="en-US" sz="3200" dirty="0" smtClean="0"/>
              <a:t> </a:t>
            </a:r>
          </a:p>
          <a:p>
            <a:pPr marL="342900" indent="-342900">
              <a:spcBef>
                <a:spcPct val="20000"/>
              </a:spcBef>
              <a:buFont typeface="Arial"/>
              <a:buChar char="•"/>
            </a:pPr>
            <a:endParaRPr lang="en-US" sz="3200" dirty="0" smtClean="0"/>
          </a:p>
        </p:txBody>
      </p:sp>
      <p:pic>
        <p:nvPicPr>
          <p:cNvPr id="6" name="Immagine 5"/>
          <p:cNvPicPr>
            <a:picLocks noChangeAspect="1"/>
          </p:cNvPicPr>
          <p:nvPr/>
        </p:nvPicPr>
        <p:blipFill>
          <a:blip r:embed="rId3"/>
          <a:stretch>
            <a:fillRect/>
          </a:stretch>
        </p:blipFill>
        <p:spPr>
          <a:xfrm>
            <a:off x="4751820" y="3617817"/>
            <a:ext cx="4392180" cy="2936894"/>
          </a:xfrm>
          <a:prstGeom prst="rect">
            <a:avLst/>
          </a:prstGeom>
        </p:spPr>
      </p:pic>
      <p:sp>
        <p:nvSpPr>
          <p:cNvPr id="7" name="Segnaposto numero diapositiva 6"/>
          <p:cNvSpPr>
            <a:spLocks noGrp="1"/>
          </p:cNvSpPr>
          <p:nvPr>
            <p:ph type="sldNum" sz="quarter" idx="12"/>
          </p:nvPr>
        </p:nvSpPr>
        <p:spPr/>
        <p:txBody>
          <a:bodyPr/>
          <a:lstStyle/>
          <a:p>
            <a:fld id="{471BD9F1-AAC8-A147-843E-7BBC1C8AC1D2}" type="slidenum">
              <a:rPr lang="it-IT" smtClean="0"/>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7806"/>
            <a:ext cx="8229600" cy="718173"/>
          </a:xfrm>
        </p:spPr>
        <p:txBody>
          <a:bodyPr>
            <a:normAutofit fontScale="90000"/>
          </a:bodyPr>
          <a:lstStyle/>
          <a:p>
            <a:r>
              <a:rPr lang="it-IT" b="1" dirty="0" smtClean="0">
                <a:solidFill>
                  <a:srgbClr val="FF0000"/>
                </a:solidFill>
              </a:rPr>
              <a:t>Network File System (NFS)</a:t>
            </a:r>
            <a:endParaRPr lang="it-IT" dirty="0"/>
          </a:p>
        </p:txBody>
      </p:sp>
      <p:sp>
        <p:nvSpPr>
          <p:cNvPr id="3" name="Segnaposto contenuto 2"/>
          <p:cNvSpPr>
            <a:spLocks noGrp="1"/>
          </p:cNvSpPr>
          <p:nvPr>
            <p:ph idx="1"/>
          </p:nvPr>
        </p:nvSpPr>
        <p:spPr>
          <a:xfrm>
            <a:off x="286204" y="1180640"/>
            <a:ext cx="8400596" cy="3443535"/>
          </a:xfrm>
        </p:spPr>
        <p:txBody>
          <a:bodyPr>
            <a:normAutofit fontScale="70000" lnSpcReduction="20000"/>
          </a:bodyPr>
          <a:lstStyle/>
          <a:p>
            <a:r>
              <a:rPr lang="en-US" smtClean="0"/>
              <a:t>Disk access from remote nodes via network generally based on TCP/IP over Ethernet</a:t>
            </a:r>
          </a:p>
          <a:p>
            <a:r>
              <a:rPr lang="en-US" smtClean="0"/>
              <a:t>NFS is a client/server application developed by Sun Microsystems, very common in Unix/Linux environments</a:t>
            </a:r>
          </a:p>
          <a:p>
            <a:r>
              <a:rPr lang="en-US" smtClean="0"/>
              <a:t>It lets a user view, store and update files on a remote computer as though the files were on the user's local machine.</a:t>
            </a:r>
          </a:p>
          <a:p>
            <a:r>
              <a:rPr lang="en-US" smtClean="0"/>
              <a:t>The basic function of the NFS server is to allow its file systems to be accessed by any computer on an IP network </a:t>
            </a:r>
          </a:p>
          <a:p>
            <a:r>
              <a:rPr lang="en-US" smtClean="0"/>
              <a:t>NFS clients access the server files by mounting the servers exported file systems </a:t>
            </a:r>
          </a:p>
          <a:p>
            <a:endParaRPr lang="en-US"/>
          </a:p>
        </p:txBody>
      </p:sp>
      <p:graphicFrame>
        <p:nvGraphicFramePr>
          <p:cNvPr id="4" name="Object 5"/>
          <p:cNvGraphicFramePr>
            <a:graphicFrameLocks noChangeAspect="1"/>
          </p:cNvGraphicFramePr>
          <p:nvPr/>
        </p:nvGraphicFramePr>
        <p:xfrm>
          <a:off x="5848104" y="5938600"/>
          <a:ext cx="685800" cy="842963"/>
        </p:xfrm>
        <a:graphic>
          <a:graphicData uri="http://schemas.openxmlformats.org/presentationml/2006/ole">
            <p:oleObj spid="_x0000_s96258" r:id="rId3" imgW="552527" imgH="619211" progId="">
              <p:embed/>
            </p:oleObj>
          </a:graphicData>
        </a:graphic>
      </p:graphicFrame>
      <p:graphicFrame>
        <p:nvGraphicFramePr>
          <p:cNvPr id="5" name="Object 6"/>
          <p:cNvGraphicFramePr>
            <a:graphicFrameLocks noChangeAspect="1"/>
          </p:cNvGraphicFramePr>
          <p:nvPr/>
        </p:nvGraphicFramePr>
        <p:xfrm>
          <a:off x="3028704" y="6091000"/>
          <a:ext cx="762000" cy="619125"/>
        </p:xfrm>
        <a:graphic>
          <a:graphicData uri="http://schemas.openxmlformats.org/presentationml/2006/ole">
            <p:oleObj spid="_x0000_s96259" r:id="rId4" imgW="628571" imgH="514422" progId="">
              <p:embed/>
            </p:oleObj>
          </a:graphicData>
        </a:graphic>
      </p:graphicFrame>
      <p:sp>
        <p:nvSpPr>
          <p:cNvPr id="6" name="AutoShape 7"/>
          <p:cNvSpPr>
            <a:spLocks noChangeArrowheads="1"/>
          </p:cNvSpPr>
          <p:nvPr/>
        </p:nvSpPr>
        <p:spPr bwMode="auto">
          <a:xfrm>
            <a:off x="2876304" y="4948000"/>
            <a:ext cx="457200" cy="368300"/>
          </a:xfrm>
          <a:prstGeom prst="can">
            <a:avLst>
              <a:gd name="adj" fmla="val 43532"/>
            </a:avLst>
          </a:prstGeom>
          <a:solidFill>
            <a:srgbClr val="9999FF"/>
          </a:solidFill>
          <a:ln w="9525">
            <a:solidFill>
              <a:srgbClr val="808080"/>
            </a:solidFill>
            <a:round/>
            <a:headEnd/>
            <a:tailEnd/>
          </a:ln>
        </p:spPr>
        <p:txBody>
          <a:bodyPr>
            <a:prstTxWarp prst="textNoShape">
              <a:avLst/>
            </a:prstTxWarp>
          </a:bodyPr>
          <a:lstStyle/>
          <a:p>
            <a:endParaRPr lang="it-IT"/>
          </a:p>
        </p:txBody>
      </p:sp>
      <p:sp>
        <p:nvSpPr>
          <p:cNvPr id="7" name="AutoShape 8"/>
          <p:cNvSpPr>
            <a:spLocks noChangeArrowheads="1"/>
          </p:cNvSpPr>
          <p:nvPr/>
        </p:nvSpPr>
        <p:spPr bwMode="auto">
          <a:xfrm>
            <a:off x="5314704" y="4719400"/>
            <a:ext cx="914400" cy="609600"/>
          </a:xfrm>
          <a:prstGeom prst="can">
            <a:avLst>
              <a:gd name="adj" fmla="val 43532"/>
            </a:avLst>
          </a:prstGeom>
          <a:solidFill>
            <a:srgbClr val="9999FF"/>
          </a:solidFill>
          <a:ln w="9525">
            <a:solidFill>
              <a:srgbClr val="808080"/>
            </a:solidFill>
            <a:round/>
            <a:headEnd/>
            <a:tailEnd/>
          </a:ln>
        </p:spPr>
        <p:txBody>
          <a:bodyPr>
            <a:prstTxWarp prst="textNoShape">
              <a:avLst/>
            </a:prstTxWarp>
          </a:bodyPr>
          <a:lstStyle/>
          <a:p>
            <a:endParaRPr lang="it-IT"/>
          </a:p>
        </p:txBody>
      </p:sp>
      <p:sp>
        <p:nvSpPr>
          <p:cNvPr id="8" name="Line 9"/>
          <p:cNvSpPr>
            <a:spLocks noChangeShapeType="1"/>
          </p:cNvSpPr>
          <p:nvPr/>
        </p:nvSpPr>
        <p:spPr bwMode="auto">
          <a:xfrm>
            <a:off x="3028704" y="5329000"/>
            <a:ext cx="457200" cy="838200"/>
          </a:xfrm>
          <a:prstGeom prst="line">
            <a:avLst/>
          </a:prstGeom>
          <a:noFill/>
          <a:ln w="12700" cap="sq">
            <a:solidFill>
              <a:srgbClr val="006600"/>
            </a:solidFill>
            <a:round/>
            <a:headEnd type="none" w="sm" len="sm"/>
            <a:tailEnd type="none" w="sm" len="sm"/>
          </a:ln>
          <a:effectLst/>
        </p:spPr>
        <p:txBody>
          <a:bodyPr wrap="none">
            <a:prstTxWarp prst="textNoShape">
              <a:avLst/>
            </a:prstTxWarp>
          </a:bodyPr>
          <a:lstStyle/>
          <a:p>
            <a:endParaRPr lang="it-IT"/>
          </a:p>
        </p:txBody>
      </p:sp>
      <p:sp>
        <p:nvSpPr>
          <p:cNvPr id="9" name="Line 10"/>
          <p:cNvSpPr>
            <a:spLocks noChangeShapeType="1"/>
          </p:cNvSpPr>
          <p:nvPr/>
        </p:nvSpPr>
        <p:spPr bwMode="auto">
          <a:xfrm>
            <a:off x="3333504" y="5100400"/>
            <a:ext cx="1981200" cy="0"/>
          </a:xfrm>
          <a:prstGeom prst="line">
            <a:avLst/>
          </a:prstGeom>
          <a:noFill/>
          <a:ln w="12700" cap="sq">
            <a:solidFill>
              <a:srgbClr val="006600"/>
            </a:solidFill>
            <a:round/>
            <a:headEnd type="none" w="sm" len="sm"/>
            <a:tailEnd type="none" w="sm" len="sm"/>
          </a:ln>
          <a:effectLst/>
        </p:spPr>
        <p:txBody>
          <a:bodyPr wrap="none">
            <a:prstTxWarp prst="textNoShape">
              <a:avLst/>
            </a:prstTxWarp>
          </a:bodyPr>
          <a:lstStyle/>
          <a:p>
            <a:endParaRPr lang="it-IT"/>
          </a:p>
        </p:txBody>
      </p:sp>
      <p:sp>
        <p:nvSpPr>
          <p:cNvPr id="10" name="Line 11"/>
          <p:cNvSpPr>
            <a:spLocks noChangeShapeType="1"/>
          </p:cNvSpPr>
          <p:nvPr/>
        </p:nvSpPr>
        <p:spPr bwMode="auto">
          <a:xfrm>
            <a:off x="3638304" y="6319600"/>
            <a:ext cx="2209800" cy="0"/>
          </a:xfrm>
          <a:prstGeom prst="line">
            <a:avLst/>
          </a:prstGeom>
          <a:noFill/>
          <a:ln w="12700" cap="sq">
            <a:solidFill>
              <a:srgbClr val="006600"/>
            </a:solidFill>
            <a:round/>
            <a:headEnd type="none" w="sm" len="sm"/>
            <a:tailEnd type="none" w="sm" len="sm"/>
          </a:ln>
          <a:effectLst/>
        </p:spPr>
        <p:txBody>
          <a:bodyPr wrap="none">
            <a:prstTxWarp prst="textNoShape">
              <a:avLst/>
            </a:prstTxWarp>
          </a:bodyPr>
          <a:lstStyle/>
          <a:p>
            <a:endParaRPr lang="it-IT"/>
          </a:p>
        </p:txBody>
      </p:sp>
      <p:sp>
        <p:nvSpPr>
          <p:cNvPr id="11" name="Text Box 12"/>
          <p:cNvSpPr txBox="1">
            <a:spLocks noChangeArrowheads="1"/>
          </p:cNvSpPr>
          <p:nvPr/>
        </p:nvSpPr>
        <p:spPr bwMode="auto">
          <a:xfrm>
            <a:off x="2114303" y="4217128"/>
            <a:ext cx="6614932" cy="369332"/>
          </a:xfrm>
          <a:prstGeom prst="rect">
            <a:avLst/>
          </a:prstGeom>
          <a:noFill/>
          <a:ln w="12700" cap="sq">
            <a:noFill/>
            <a:miter lim="800000"/>
            <a:headEnd type="none" w="sm" len="sm"/>
            <a:tailEnd type="none" w="sm" len="sm"/>
          </a:ln>
          <a:effectLst/>
        </p:spPr>
        <p:txBody>
          <a:bodyPr wrap="square">
            <a:prstTxWarp prst="textNoShape">
              <a:avLst/>
            </a:prstTxWarp>
            <a:spAutoFit/>
          </a:bodyPr>
          <a:lstStyle/>
          <a:p>
            <a:pPr>
              <a:spcBef>
                <a:spcPct val="50000"/>
              </a:spcBef>
            </a:pPr>
            <a:r>
              <a:rPr lang="it-IT" b="1" dirty="0" smtClean="0">
                <a:solidFill>
                  <a:srgbClr val="FF0000"/>
                </a:solidFill>
              </a:rPr>
              <a:t>/</a:t>
            </a:r>
            <a:r>
              <a:rPr lang="it-IT" b="1" dirty="0" err="1" smtClean="0">
                <a:solidFill>
                  <a:srgbClr val="FF0000"/>
                </a:solidFill>
              </a:rPr>
              <a:t>storage</a:t>
            </a:r>
            <a:r>
              <a:rPr lang="it-IT" b="1" dirty="0" smtClean="0">
                <a:solidFill>
                  <a:srgbClr val="FF0000"/>
                </a:solidFill>
              </a:rPr>
              <a:t>/software		bertinoro-server-1:/home/software</a:t>
            </a:r>
            <a:endParaRPr lang="en-US" sz="1800" b="1" dirty="0">
              <a:solidFill>
                <a:srgbClr val="FF0000"/>
              </a:solidFill>
            </a:endParaRPr>
          </a:p>
        </p:txBody>
      </p:sp>
      <p:sp>
        <p:nvSpPr>
          <p:cNvPr id="12" name="Line 13"/>
          <p:cNvSpPr>
            <a:spLocks noChangeShapeType="1"/>
          </p:cNvSpPr>
          <p:nvPr/>
        </p:nvSpPr>
        <p:spPr bwMode="auto">
          <a:xfrm>
            <a:off x="2876304" y="4586460"/>
            <a:ext cx="152400" cy="361540"/>
          </a:xfrm>
          <a:prstGeom prst="line">
            <a:avLst/>
          </a:prstGeom>
          <a:noFill/>
          <a:ln w="12700" cap="sq">
            <a:solidFill>
              <a:srgbClr val="006600"/>
            </a:solidFill>
            <a:round/>
            <a:headEnd type="none" w="sm" len="sm"/>
            <a:tailEnd type="triangle" w="sm" len="sm"/>
          </a:ln>
          <a:effectLst/>
        </p:spPr>
        <p:txBody>
          <a:bodyPr wrap="none">
            <a:prstTxWarp prst="textNoShape">
              <a:avLst/>
            </a:prstTxWarp>
          </a:bodyPr>
          <a:lstStyle/>
          <a:p>
            <a:endParaRPr lang="it-IT"/>
          </a:p>
        </p:txBody>
      </p:sp>
      <p:sp>
        <p:nvSpPr>
          <p:cNvPr id="13" name="Line 14"/>
          <p:cNvSpPr>
            <a:spLocks noChangeShapeType="1"/>
          </p:cNvSpPr>
          <p:nvPr/>
        </p:nvSpPr>
        <p:spPr bwMode="auto">
          <a:xfrm>
            <a:off x="5390904" y="4586460"/>
            <a:ext cx="152400" cy="209140"/>
          </a:xfrm>
          <a:prstGeom prst="line">
            <a:avLst/>
          </a:prstGeom>
          <a:noFill/>
          <a:ln w="12700" cap="sq">
            <a:solidFill>
              <a:schemeClr val="tx1"/>
            </a:solidFill>
            <a:round/>
            <a:headEnd type="none" w="sm" len="sm"/>
            <a:tailEnd type="triangle" w="sm" len="sm"/>
          </a:ln>
          <a:effectLst/>
        </p:spPr>
        <p:txBody>
          <a:bodyPr wrap="none">
            <a:prstTxWarp prst="textNoShape">
              <a:avLst/>
            </a:prstTxWarp>
          </a:bodyPr>
          <a:lstStyle/>
          <a:p>
            <a:endParaRPr lang="it-IT"/>
          </a:p>
        </p:txBody>
      </p:sp>
      <p:sp>
        <p:nvSpPr>
          <p:cNvPr id="14" name="Line 15"/>
          <p:cNvSpPr>
            <a:spLocks noChangeShapeType="1"/>
          </p:cNvSpPr>
          <p:nvPr/>
        </p:nvSpPr>
        <p:spPr bwMode="auto">
          <a:xfrm>
            <a:off x="5771904" y="5329000"/>
            <a:ext cx="381000" cy="685800"/>
          </a:xfrm>
          <a:prstGeom prst="line">
            <a:avLst/>
          </a:prstGeom>
          <a:noFill/>
          <a:ln w="12700" cap="sq">
            <a:solidFill>
              <a:srgbClr val="006600"/>
            </a:solidFill>
            <a:round/>
            <a:headEnd type="none" w="sm" len="sm"/>
            <a:tailEnd type="none" w="sm" len="sm"/>
          </a:ln>
          <a:effectLst/>
        </p:spPr>
        <p:txBody>
          <a:bodyPr wrap="none">
            <a:prstTxWarp prst="textNoShape">
              <a:avLst/>
            </a:prstTxWarp>
          </a:bodyPr>
          <a:lstStyle/>
          <a:p>
            <a:endParaRPr lang="it-IT"/>
          </a:p>
        </p:txBody>
      </p:sp>
      <p:sp>
        <p:nvSpPr>
          <p:cNvPr id="16" name="CasellaDiTesto 15"/>
          <p:cNvSpPr txBox="1"/>
          <p:nvPr/>
        </p:nvSpPr>
        <p:spPr>
          <a:xfrm>
            <a:off x="804949" y="6180440"/>
            <a:ext cx="2223755" cy="369332"/>
          </a:xfrm>
          <a:prstGeom prst="rect">
            <a:avLst/>
          </a:prstGeom>
          <a:noFill/>
        </p:spPr>
        <p:txBody>
          <a:bodyPr wrap="square" rtlCol="0">
            <a:spAutoFit/>
          </a:bodyPr>
          <a:lstStyle/>
          <a:p>
            <a:r>
              <a:rPr lang="it-IT" dirty="0" err="1" smtClean="0"/>
              <a:t>bertinoro-student-xx</a:t>
            </a:r>
            <a:endParaRPr lang="it-IT" dirty="0"/>
          </a:p>
        </p:txBody>
      </p:sp>
      <p:sp>
        <p:nvSpPr>
          <p:cNvPr id="17" name="CasellaDiTesto 16"/>
          <p:cNvSpPr txBox="1"/>
          <p:nvPr/>
        </p:nvSpPr>
        <p:spPr>
          <a:xfrm>
            <a:off x="6663545" y="6180440"/>
            <a:ext cx="2223755" cy="369332"/>
          </a:xfrm>
          <a:prstGeom prst="rect">
            <a:avLst/>
          </a:prstGeom>
          <a:noFill/>
        </p:spPr>
        <p:txBody>
          <a:bodyPr wrap="square" rtlCol="0">
            <a:spAutoFit/>
          </a:bodyPr>
          <a:lstStyle/>
          <a:p>
            <a:r>
              <a:rPr lang="it-IT" dirty="0" smtClean="0"/>
              <a:t>bertinoro-server-1</a:t>
            </a:r>
            <a:endParaRPr lang="it-IT" dirty="0"/>
          </a:p>
        </p:txBody>
      </p:sp>
      <p:sp>
        <p:nvSpPr>
          <p:cNvPr id="18" name="Segnaposto numero diapositiva 17"/>
          <p:cNvSpPr>
            <a:spLocks noGrp="1"/>
          </p:cNvSpPr>
          <p:nvPr>
            <p:ph type="sldNum" sz="quarter" idx="12"/>
          </p:nvPr>
        </p:nvSpPr>
        <p:spPr/>
        <p:txBody>
          <a:bodyPr/>
          <a:lstStyle/>
          <a:p>
            <a:fld id="{471BD9F1-AAC8-A147-843E-7BBC1C8AC1D2}" type="slidenum">
              <a:rPr lang="it-IT" smtClean="0"/>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0478"/>
            <a:ext cx="8229600" cy="628731"/>
          </a:xfrm>
        </p:spPr>
        <p:txBody>
          <a:bodyPr>
            <a:normAutofit fontScale="90000"/>
          </a:bodyPr>
          <a:lstStyle/>
          <a:p>
            <a:r>
              <a:rPr lang="it-IT" b="1" dirty="0" err="1" smtClean="0">
                <a:solidFill>
                  <a:srgbClr val="FF0000"/>
                </a:solidFill>
              </a:rPr>
              <a:t>Limitations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NFS</a:t>
            </a:r>
            <a:endParaRPr lang="it-IT" b="1" dirty="0">
              <a:solidFill>
                <a:srgbClr val="FF0000"/>
              </a:solidFill>
            </a:endParaRPr>
          </a:p>
        </p:txBody>
      </p:sp>
      <p:pic>
        <p:nvPicPr>
          <p:cNvPr id="4" name="Immagine 3"/>
          <p:cNvPicPr>
            <a:picLocks noChangeAspect="1"/>
          </p:cNvPicPr>
          <p:nvPr/>
        </p:nvPicPr>
        <p:blipFill>
          <a:blip r:embed="rId2"/>
          <a:stretch>
            <a:fillRect/>
          </a:stretch>
        </p:blipFill>
        <p:spPr>
          <a:xfrm>
            <a:off x="4105241" y="2937098"/>
            <a:ext cx="4693688" cy="3671583"/>
          </a:xfrm>
          <a:prstGeom prst="rect">
            <a:avLst/>
          </a:prstGeom>
        </p:spPr>
      </p:pic>
      <p:sp>
        <p:nvSpPr>
          <p:cNvPr id="6" name="Segnaposto contenuto 2"/>
          <p:cNvSpPr txBox="1">
            <a:spLocks/>
          </p:cNvSpPr>
          <p:nvPr/>
        </p:nvSpPr>
        <p:spPr>
          <a:xfrm>
            <a:off x="64021" y="804995"/>
            <a:ext cx="8734908" cy="2683269"/>
          </a:xfrm>
          <a:prstGeom prst="rect">
            <a:avLst/>
          </a:prstGeom>
        </p:spPr>
        <p:txBody>
          <a:bodyPr vert="horz" lIns="91440" tIns="45720" rIns="91440" bIns="45720" rtlCol="0">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Traditional NFS configurations limited by "single server” bottleneck</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single NFS file server manages both user data and metadata operations</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r>
              <a:rPr lang="en-US" sz="2800" dirty="0" smtClean="0"/>
              <a:t>this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limits performance</a:t>
            </a: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scaling and presents a single point of failure</a:t>
            </a:r>
          </a:p>
          <a:p>
            <a:pPr marL="742950" lvl="1" indent="-285750">
              <a:spcBef>
                <a:spcPct val="20000"/>
              </a:spcBef>
              <a:buFont typeface="Arial"/>
              <a:buChar char="–"/>
            </a:pPr>
            <a:r>
              <a:rPr lang="en-US" sz="2800" dirty="0" smtClean="0"/>
              <a:t>if NFS server goes down all the processing nodes have to wait  until the server comes back into life.</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Segnaposto contenuto 2"/>
          <p:cNvSpPr txBox="1">
            <a:spLocks/>
          </p:cNvSpPr>
          <p:nvPr/>
        </p:nvSpPr>
        <p:spPr>
          <a:xfrm>
            <a:off x="64021" y="3282548"/>
            <a:ext cx="8734908" cy="3119308"/>
          </a:xfrm>
          <a:prstGeom prst="rect">
            <a:avLst/>
          </a:prstGeom>
        </p:spPr>
        <p:txBody>
          <a:bodyPr vert="horz" lIns="91440" tIns="45720" rIns="91440" bIns="45720" rtlCol="0">
            <a:normAutofit fontScale="70000" lnSpcReduction="20000"/>
          </a:bodyPr>
          <a:lstStyle/>
          <a:p>
            <a:pPr marL="342900" lvl="0" indent="-342900">
              <a:spcBef>
                <a:spcPct val="20000"/>
              </a:spcBef>
              <a:buFont typeface="Arial"/>
              <a:buChar char="•"/>
            </a:pPr>
            <a:r>
              <a:rPr lang="en-US" sz="3200" dirty="0" smtClean="0"/>
              <a:t>When the number of</a:t>
            </a:r>
            <a:br>
              <a:rPr lang="en-US" sz="3200" dirty="0" smtClean="0"/>
            </a:br>
            <a:r>
              <a:rPr lang="en-US" sz="3200" dirty="0" smtClean="0"/>
              <a:t>computing nodes exceeds</a:t>
            </a:r>
            <a:br>
              <a:rPr lang="en-US" sz="3200" dirty="0" smtClean="0"/>
            </a:br>
            <a:r>
              <a:rPr lang="en-US" sz="3200" dirty="0" smtClean="0"/>
              <a:t>the performance capacity</a:t>
            </a:r>
            <a:br>
              <a:rPr lang="en-US" sz="3200" dirty="0" smtClean="0"/>
            </a:br>
            <a:r>
              <a:rPr lang="en-US" sz="3200" dirty="0" smtClean="0"/>
              <a:t>of the NFS server, the</a:t>
            </a:r>
            <a:br>
              <a:rPr lang="en-US" sz="3200" dirty="0" smtClean="0"/>
            </a:br>
            <a:r>
              <a:rPr lang="en-US" sz="3200" dirty="0" smtClean="0"/>
              <a:t>file system becomes slow</a:t>
            </a:r>
            <a:br>
              <a:rPr lang="en-US" sz="3200" dirty="0" smtClean="0"/>
            </a:br>
            <a:r>
              <a:rPr lang="en-US" sz="3200" dirty="0" smtClean="0"/>
              <a:t>and at some point even unusable</a:t>
            </a:r>
          </a:p>
          <a:p>
            <a:pPr marL="342900" indent="-342900">
              <a:spcBef>
                <a:spcPct val="20000"/>
              </a:spcBef>
              <a:buFont typeface="Arial"/>
              <a:buChar char="•"/>
            </a:pPr>
            <a:r>
              <a:rPr lang="en-US" sz="3200" dirty="0" smtClean="0"/>
              <a:t>Could add more memory, processing</a:t>
            </a:r>
            <a:br>
              <a:rPr lang="en-US" sz="3200" dirty="0" smtClean="0"/>
            </a:br>
            <a:r>
              <a:rPr lang="en-US" sz="3200" dirty="0" smtClean="0"/>
              <a:t>power and network interfaces at the</a:t>
            </a:r>
            <a:br>
              <a:rPr lang="en-US" sz="3200" dirty="0" smtClean="0"/>
            </a:br>
            <a:r>
              <a:rPr lang="en-US" sz="3200" dirty="0" smtClean="0"/>
              <a:t>NFS server, but you will soon run out</a:t>
            </a:r>
            <a:br>
              <a:rPr lang="en-US" sz="3200" dirty="0" smtClean="0"/>
            </a:br>
            <a:r>
              <a:rPr lang="en-US" sz="3200" dirty="0" smtClean="0"/>
              <a:t>of CPU, memory and PCI slots, no way</a:t>
            </a:r>
          </a:p>
        </p:txBody>
      </p:sp>
      <p:sp>
        <p:nvSpPr>
          <p:cNvPr id="9" name="CasellaDiTesto 8"/>
          <p:cNvSpPr txBox="1"/>
          <p:nvPr/>
        </p:nvSpPr>
        <p:spPr>
          <a:xfrm>
            <a:off x="7208766" y="4498961"/>
            <a:ext cx="1303957" cy="375659"/>
          </a:xfrm>
          <a:prstGeom prst="rect">
            <a:avLst/>
          </a:prstGeom>
          <a:noFill/>
        </p:spPr>
        <p:txBody>
          <a:bodyPr wrap="square" rtlCol="0">
            <a:spAutoFit/>
          </a:bodyPr>
          <a:lstStyle/>
          <a:p>
            <a:r>
              <a:rPr lang="it-IT" dirty="0" smtClean="0"/>
              <a:t>NFS server</a:t>
            </a:r>
            <a:endParaRPr lang="it-IT" dirty="0"/>
          </a:p>
        </p:txBody>
      </p:sp>
      <p:sp>
        <p:nvSpPr>
          <p:cNvPr id="10" name="CasellaDiTesto 9"/>
          <p:cNvSpPr txBox="1"/>
          <p:nvPr/>
        </p:nvSpPr>
        <p:spPr>
          <a:xfrm>
            <a:off x="7620540" y="5098561"/>
            <a:ext cx="1600605" cy="954107"/>
          </a:xfrm>
          <a:prstGeom prst="rect">
            <a:avLst/>
          </a:prstGeom>
          <a:noFill/>
        </p:spPr>
        <p:txBody>
          <a:bodyPr wrap="square" rtlCol="0">
            <a:spAutoFit/>
          </a:bodyPr>
          <a:lstStyle/>
          <a:p>
            <a:r>
              <a:rPr lang="it-IT" sz="1400" dirty="0" err="1" smtClean="0"/>
              <a:t>Not</a:t>
            </a:r>
            <a:r>
              <a:rPr lang="it-IT" sz="1400" dirty="0" smtClean="0"/>
              <a:t> </a:t>
            </a:r>
            <a:r>
              <a:rPr lang="it-IT" sz="1400" dirty="0" err="1" smtClean="0"/>
              <a:t>necessarily</a:t>
            </a:r>
            <a:r>
              <a:rPr lang="it-IT" sz="1400" dirty="0" smtClean="0"/>
              <a:t> a SAN, can </a:t>
            </a:r>
            <a:r>
              <a:rPr lang="it-IT" sz="1400" dirty="0" err="1" smtClean="0"/>
              <a:t>be</a:t>
            </a:r>
            <a:r>
              <a:rPr lang="it-IT" sz="1400" dirty="0" smtClean="0"/>
              <a:t> a common </a:t>
            </a:r>
            <a:r>
              <a:rPr lang="it-IT" sz="1400" dirty="0" err="1" smtClean="0"/>
              <a:t>attached</a:t>
            </a:r>
            <a:r>
              <a:rPr lang="it-IT" sz="1400" dirty="0" smtClean="0"/>
              <a:t> </a:t>
            </a:r>
            <a:r>
              <a:rPr lang="it-IT" sz="1400" dirty="0" err="1" smtClean="0"/>
              <a:t>storage</a:t>
            </a:r>
            <a:endParaRPr lang="it-IT" sz="1400" dirty="0"/>
          </a:p>
        </p:txBody>
      </p:sp>
      <p:cxnSp>
        <p:nvCxnSpPr>
          <p:cNvPr id="12" name="Connettore 2 11"/>
          <p:cNvCxnSpPr/>
          <p:nvPr/>
        </p:nvCxnSpPr>
        <p:spPr>
          <a:xfrm rot="10800000" flipV="1">
            <a:off x="7333982" y="5420212"/>
            <a:ext cx="286558" cy="357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CasellaDiTesto 12"/>
          <p:cNvSpPr txBox="1"/>
          <p:nvPr/>
        </p:nvSpPr>
        <p:spPr>
          <a:xfrm>
            <a:off x="296208" y="6144697"/>
            <a:ext cx="5973450" cy="461665"/>
          </a:xfrm>
          <a:prstGeom prst="rect">
            <a:avLst/>
          </a:prstGeom>
          <a:noFill/>
        </p:spPr>
        <p:txBody>
          <a:bodyPr wrap="square" rtlCol="0">
            <a:spAutoFit/>
          </a:bodyPr>
          <a:lstStyle/>
          <a:p>
            <a:r>
              <a:rPr lang="it-IT" sz="2400" b="1" dirty="0" err="1" smtClean="0">
                <a:solidFill>
                  <a:srgbClr val="FF0000"/>
                </a:solidFill>
              </a:rPr>
              <a:t>Cannot</a:t>
            </a:r>
            <a:r>
              <a:rPr lang="it-IT" sz="2400" b="1" dirty="0" smtClean="0">
                <a:solidFill>
                  <a:srgbClr val="FF0000"/>
                </a:solidFill>
              </a:rPr>
              <a:t> </a:t>
            </a:r>
            <a:r>
              <a:rPr lang="it-IT" sz="2400" b="1" dirty="0" err="1" smtClean="0">
                <a:solidFill>
                  <a:srgbClr val="FF0000"/>
                </a:solidFill>
              </a:rPr>
              <a:t>be</a:t>
            </a:r>
            <a:r>
              <a:rPr lang="it-IT" sz="2400" b="1" dirty="0" smtClean="0">
                <a:solidFill>
                  <a:srgbClr val="FF0000"/>
                </a:solidFill>
              </a:rPr>
              <a:t> </a:t>
            </a:r>
            <a:r>
              <a:rPr lang="it-IT" sz="2400" b="1" dirty="0" err="1" smtClean="0">
                <a:solidFill>
                  <a:srgbClr val="FF0000"/>
                </a:solidFill>
              </a:rPr>
              <a:t>used</a:t>
            </a:r>
            <a:r>
              <a:rPr lang="it-IT" sz="2400" b="1" dirty="0" smtClean="0">
                <a:solidFill>
                  <a:srgbClr val="FF0000"/>
                </a:solidFill>
              </a:rPr>
              <a:t> </a:t>
            </a:r>
            <a:r>
              <a:rPr lang="it-IT" sz="2400" b="1" dirty="0" err="1" smtClean="0">
                <a:solidFill>
                  <a:srgbClr val="FF0000"/>
                </a:solidFill>
              </a:rPr>
              <a:t>for</a:t>
            </a:r>
            <a:r>
              <a:rPr lang="it-IT" sz="2400" b="1" dirty="0" smtClean="0">
                <a:solidFill>
                  <a:srgbClr val="FF0000"/>
                </a:solidFill>
              </a:rPr>
              <a:t> </a:t>
            </a:r>
            <a:r>
              <a:rPr lang="it-IT" sz="2400" b="1" dirty="0" err="1" smtClean="0">
                <a:solidFill>
                  <a:srgbClr val="FF0000"/>
                </a:solidFill>
              </a:rPr>
              <a:t>large</a:t>
            </a:r>
            <a:r>
              <a:rPr lang="it-IT" sz="2400" b="1" dirty="0" smtClean="0">
                <a:solidFill>
                  <a:srgbClr val="FF0000"/>
                </a:solidFill>
              </a:rPr>
              <a:t> data </a:t>
            </a:r>
            <a:r>
              <a:rPr lang="it-IT" sz="2400" b="1" dirty="0" err="1" smtClean="0">
                <a:solidFill>
                  <a:srgbClr val="FF0000"/>
                </a:solidFill>
              </a:rPr>
              <a:t>stores</a:t>
            </a:r>
            <a:endParaRPr lang="it-IT" sz="2400" b="1" dirty="0">
              <a:solidFill>
                <a:srgbClr val="FF0000"/>
              </a:solidFill>
            </a:endParaRPr>
          </a:p>
        </p:txBody>
      </p:sp>
      <p:sp>
        <p:nvSpPr>
          <p:cNvPr id="14" name="Segnaposto numero diapositiva 13"/>
          <p:cNvSpPr>
            <a:spLocks noGrp="1"/>
          </p:cNvSpPr>
          <p:nvPr>
            <p:ph type="sldNum" sz="quarter" idx="12"/>
          </p:nvPr>
        </p:nvSpPr>
        <p:spPr/>
        <p:txBody>
          <a:bodyPr/>
          <a:lstStyle/>
          <a:p>
            <a:fld id="{471BD9F1-AAC8-A147-843E-7BBC1C8AC1D2}" type="slidenum">
              <a:rPr lang="it-IT" smtClean="0"/>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150"/>
            <a:ext cx="8229600" cy="900636"/>
          </a:xfrm>
        </p:spPr>
        <p:txBody>
          <a:bodyPr/>
          <a:lstStyle/>
          <a:p>
            <a:r>
              <a:rPr lang="it-IT" b="1" dirty="0" err="1" smtClean="0">
                <a:solidFill>
                  <a:srgbClr val="FF0000"/>
                </a:solidFill>
              </a:rPr>
              <a:t>Solution</a:t>
            </a:r>
            <a:r>
              <a:rPr lang="it-IT" b="1" dirty="0" smtClean="0">
                <a:solidFill>
                  <a:srgbClr val="FF0000"/>
                </a:solidFill>
              </a:rPr>
              <a:t>: </a:t>
            </a:r>
            <a:r>
              <a:rPr lang="it-IT" b="1" dirty="0" err="1" smtClean="0">
                <a:solidFill>
                  <a:srgbClr val="FF0000"/>
                </a:solidFill>
              </a:rPr>
              <a:t>parallel</a:t>
            </a:r>
            <a:r>
              <a:rPr lang="it-IT" b="1" dirty="0" smtClean="0">
                <a:solidFill>
                  <a:srgbClr val="FF0000"/>
                </a:solidFill>
              </a:rPr>
              <a:t> </a:t>
            </a:r>
            <a:r>
              <a:rPr lang="it-IT" b="1" dirty="0" err="1" smtClean="0">
                <a:solidFill>
                  <a:srgbClr val="FF0000"/>
                </a:solidFill>
              </a:rPr>
              <a:t>filesystems</a:t>
            </a:r>
            <a:endParaRPr lang="it-IT" b="1" dirty="0">
              <a:solidFill>
                <a:srgbClr val="FF0000"/>
              </a:solidFill>
            </a:endParaRPr>
          </a:p>
        </p:txBody>
      </p:sp>
      <p:sp>
        <p:nvSpPr>
          <p:cNvPr id="3" name="Segnaposto contenuto 2"/>
          <p:cNvSpPr>
            <a:spLocks noGrp="1"/>
          </p:cNvSpPr>
          <p:nvPr>
            <p:ph idx="1"/>
          </p:nvPr>
        </p:nvSpPr>
        <p:spPr>
          <a:xfrm>
            <a:off x="62604" y="840002"/>
            <a:ext cx="8612958" cy="2102652"/>
          </a:xfrm>
        </p:spPr>
        <p:txBody>
          <a:bodyPr>
            <a:normAutofit fontScale="70000" lnSpcReduction="20000"/>
          </a:bodyPr>
          <a:lstStyle/>
          <a:p>
            <a:r>
              <a:rPr lang="en-US" dirty="0" smtClean="0"/>
              <a:t>Instead of having one server exporting a file via one single NFS server, you may have N servers exporting portions of a file to tasks running on multiple processing nodes over the network</a:t>
            </a:r>
          </a:p>
          <a:p>
            <a:pPr lvl="1"/>
            <a:r>
              <a:rPr lang="en-US" dirty="0" smtClean="0"/>
              <a:t>The aggregate bandwidth exceeds that of a single machine exporting the same file to all processing nodes </a:t>
            </a:r>
          </a:p>
          <a:p>
            <a:r>
              <a:rPr lang="en-US" dirty="0" smtClean="0"/>
              <a:t>This works much the same way as RAID 0 – file data is striped across all I/O nodes </a:t>
            </a:r>
          </a:p>
          <a:p>
            <a:endParaRPr lang="en-US" dirty="0"/>
          </a:p>
        </p:txBody>
      </p:sp>
      <p:sp>
        <p:nvSpPr>
          <p:cNvPr id="4" name="Line 52"/>
          <p:cNvSpPr>
            <a:spLocks noChangeShapeType="1"/>
          </p:cNvSpPr>
          <p:nvPr/>
        </p:nvSpPr>
        <p:spPr bwMode="auto">
          <a:xfrm>
            <a:off x="4252137" y="6386741"/>
            <a:ext cx="2362200" cy="0"/>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it-IT"/>
          </a:p>
        </p:txBody>
      </p:sp>
      <p:sp>
        <p:nvSpPr>
          <p:cNvPr id="7" name="Line 38"/>
          <p:cNvSpPr>
            <a:spLocks noChangeShapeType="1"/>
          </p:cNvSpPr>
          <p:nvPr/>
        </p:nvSpPr>
        <p:spPr bwMode="auto">
          <a:xfrm>
            <a:off x="4252137" y="5015141"/>
            <a:ext cx="2362200" cy="0"/>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it-IT"/>
          </a:p>
        </p:txBody>
      </p:sp>
      <p:sp>
        <p:nvSpPr>
          <p:cNvPr id="8" name="Line 37"/>
          <p:cNvSpPr>
            <a:spLocks noChangeShapeType="1"/>
          </p:cNvSpPr>
          <p:nvPr/>
        </p:nvSpPr>
        <p:spPr bwMode="auto">
          <a:xfrm>
            <a:off x="4252137" y="3795941"/>
            <a:ext cx="2362200" cy="0"/>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it-IT"/>
          </a:p>
        </p:txBody>
      </p:sp>
      <p:sp>
        <p:nvSpPr>
          <p:cNvPr id="9" name="Line 36"/>
          <p:cNvSpPr>
            <a:spLocks noChangeShapeType="1"/>
          </p:cNvSpPr>
          <p:nvPr/>
        </p:nvSpPr>
        <p:spPr bwMode="auto">
          <a:xfrm>
            <a:off x="4252137" y="3186341"/>
            <a:ext cx="2362200" cy="0"/>
          </a:xfrm>
          <a:prstGeom prst="line">
            <a:avLst/>
          </a:prstGeom>
          <a:noFill/>
          <a:ln w="28575">
            <a:solidFill>
              <a:schemeClr val="tx1"/>
            </a:solidFill>
            <a:round/>
            <a:headEnd/>
            <a:tailEnd type="triangle" w="med" len="med"/>
          </a:ln>
          <a:effectLst/>
        </p:spPr>
        <p:txBody>
          <a:bodyPr anchor="ctr">
            <a:prstTxWarp prst="textNoShape">
              <a:avLst/>
            </a:prstTxWarp>
            <a:spAutoFit/>
          </a:bodyPr>
          <a:lstStyle/>
          <a:p>
            <a:endParaRPr lang="it-IT"/>
          </a:p>
        </p:txBody>
      </p:sp>
      <p:sp>
        <p:nvSpPr>
          <p:cNvPr id="10" name="Rectangle 4"/>
          <p:cNvSpPr>
            <a:spLocks noChangeArrowheads="1"/>
          </p:cNvSpPr>
          <p:nvPr/>
        </p:nvSpPr>
        <p:spPr bwMode="auto">
          <a:xfrm>
            <a:off x="7507609" y="3001675"/>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Client 1</a:t>
            </a:r>
            <a:endParaRPr lang="en-GB" u="none" dirty="0">
              <a:solidFill>
                <a:schemeClr val="bg1"/>
              </a:solidFill>
            </a:endParaRPr>
          </a:p>
        </p:txBody>
      </p:sp>
      <p:sp>
        <p:nvSpPr>
          <p:cNvPr id="11" name="Rectangle 9"/>
          <p:cNvSpPr>
            <a:spLocks noChangeArrowheads="1"/>
          </p:cNvSpPr>
          <p:nvPr/>
        </p:nvSpPr>
        <p:spPr bwMode="auto">
          <a:xfrm rot="16200000">
            <a:off x="4899043" y="4674107"/>
            <a:ext cx="3817937" cy="369332"/>
          </a:xfrm>
          <a:prstGeom prst="rect">
            <a:avLst/>
          </a:prstGeom>
          <a:solidFill>
            <a:srgbClr val="66FFFF"/>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b="1" u="none" dirty="0" smtClean="0"/>
              <a:t>Network</a:t>
            </a:r>
            <a:endParaRPr lang="en-GB" b="1" u="none" dirty="0"/>
          </a:p>
        </p:txBody>
      </p:sp>
      <p:sp>
        <p:nvSpPr>
          <p:cNvPr id="12" name="Line 18"/>
          <p:cNvSpPr>
            <a:spLocks noChangeShapeType="1"/>
          </p:cNvSpPr>
          <p:nvPr/>
        </p:nvSpPr>
        <p:spPr bwMode="auto">
          <a:xfrm>
            <a:off x="6995338" y="3186341"/>
            <a:ext cx="490694" cy="0"/>
          </a:xfrm>
          <a:prstGeom prst="line">
            <a:avLst/>
          </a:prstGeom>
          <a:noFill/>
          <a:ln w="28575">
            <a:solidFill>
              <a:schemeClr val="tx1"/>
            </a:solidFill>
            <a:round/>
            <a:headEnd/>
            <a:tailEnd type="triangle" w="med" len="med"/>
          </a:ln>
          <a:effectLst/>
        </p:spPr>
        <p:txBody>
          <a:bodyPr wrap="square" anchor="ctr">
            <a:prstTxWarp prst="textNoShape">
              <a:avLst/>
            </a:prstTxWarp>
            <a:spAutoFit/>
          </a:bodyPr>
          <a:lstStyle/>
          <a:p>
            <a:endParaRPr lang="it-IT"/>
          </a:p>
        </p:txBody>
      </p:sp>
      <p:sp>
        <p:nvSpPr>
          <p:cNvPr id="13" name="Line 19"/>
          <p:cNvSpPr>
            <a:spLocks noChangeShapeType="1"/>
          </p:cNvSpPr>
          <p:nvPr/>
        </p:nvSpPr>
        <p:spPr bwMode="auto">
          <a:xfrm>
            <a:off x="6995337" y="3719741"/>
            <a:ext cx="490695" cy="0"/>
          </a:xfrm>
          <a:prstGeom prst="line">
            <a:avLst/>
          </a:prstGeom>
          <a:noFill/>
          <a:ln w="28575">
            <a:solidFill>
              <a:schemeClr val="tx1"/>
            </a:solidFill>
            <a:round/>
            <a:headEnd type="none" w="sm" len="sm"/>
            <a:tailEnd type="triangle" w="med" len="med"/>
          </a:ln>
          <a:effectLst/>
        </p:spPr>
        <p:txBody>
          <a:bodyPr wrap="square" anchor="ctr">
            <a:prstTxWarp prst="textNoShape">
              <a:avLst/>
            </a:prstTxWarp>
            <a:spAutoFit/>
          </a:bodyPr>
          <a:lstStyle/>
          <a:p>
            <a:endParaRPr lang="it-IT"/>
          </a:p>
        </p:txBody>
      </p:sp>
      <p:sp>
        <p:nvSpPr>
          <p:cNvPr id="14" name="Line 20"/>
          <p:cNvSpPr>
            <a:spLocks noChangeShapeType="1"/>
          </p:cNvSpPr>
          <p:nvPr/>
        </p:nvSpPr>
        <p:spPr bwMode="auto">
          <a:xfrm>
            <a:off x="6995337" y="5624741"/>
            <a:ext cx="490695" cy="0"/>
          </a:xfrm>
          <a:prstGeom prst="line">
            <a:avLst/>
          </a:prstGeom>
          <a:noFill/>
          <a:ln w="28575">
            <a:solidFill>
              <a:schemeClr val="tx1"/>
            </a:solidFill>
            <a:round/>
            <a:headEnd type="none" w="sm" len="sm"/>
            <a:tailEnd type="triangle" w="med" len="med"/>
          </a:ln>
          <a:effectLst/>
        </p:spPr>
        <p:txBody>
          <a:bodyPr wrap="square" anchor="ctr">
            <a:prstTxWarp prst="textNoShape">
              <a:avLst/>
            </a:prstTxWarp>
            <a:spAutoFit/>
          </a:bodyPr>
          <a:lstStyle/>
          <a:p>
            <a:endParaRPr lang="it-IT"/>
          </a:p>
        </p:txBody>
      </p:sp>
      <p:sp>
        <p:nvSpPr>
          <p:cNvPr id="15" name="Rectangle 21"/>
          <p:cNvSpPr>
            <a:spLocks noChangeArrowheads="1"/>
          </p:cNvSpPr>
          <p:nvPr/>
        </p:nvSpPr>
        <p:spPr bwMode="auto">
          <a:xfrm>
            <a:off x="7507609" y="3557300"/>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Client 2</a:t>
            </a:r>
            <a:endParaRPr lang="en-GB" u="none" dirty="0">
              <a:solidFill>
                <a:schemeClr val="bg1"/>
              </a:solidFill>
            </a:endParaRPr>
          </a:p>
        </p:txBody>
      </p:sp>
      <p:sp>
        <p:nvSpPr>
          <p:cNvPr id="16" name="Rectangle 22"/>
          <p:cNvSpPr>
            <a:spLocks noChangeArrowheads="1"/>
          </p:cNvSpPr>
          <p:nvPr/>
        </p:nvSpPr>
        <p:spPr bwMode="auto">
          <a:xfrm>
            <a:off x="7507609" y="5462300"/>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Clien</a:t>
            </a:r>
            <a:r>
              <a:rPr lang="en-US" dirty="0" smtClean="0">
                <a:solidFill>
                  <a:schemeClr val="bg1"/>
                </a:solidFill>
              </a:rPr>
              <a:t>t M</a:t>
            </a:r>
            <a:endParaRPr lang="en-GB" u="none" dirty="0">
              <a:solidFill>
                <a:schemeClr val="bg1"/>
              </a:solidFill>
            </a:endParaRPr>
          </a:p>
        </p:txBody>
      </p:sp>
      <p:sp>
        <p:nvSpPr>
          <p:cNvPr id="21" name="Rectangle 28"/>
          <p:cNvSpPr>
            <a:spLocks noChangeArrowheads="1"/>
          </p:cNvSpPr>
          <p:nvPr/>
        </p:nvSpPr>
        <p:spPr bwMode="auto">
          <a:xfrm>
            <a:off x="4709337" y="3023900"/>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Disk-server 1</a:t>
            </a:r>
            <a:endParaRPr lang="en-GB" u="none" dirty="0">
              <a:solidFill>
                <a:schemeClr val="bg1"/>
              </a:solidFill>
            </a:endParaRPr>
          </a:p>
        </p:txBody>
      </p:sp>
      <p:sp>
        <p:nvSpPr>
          <p:cNvPr id="22" name="AutoShape 29"/>
          <p:cNvSpPr>
            <a:spLocks noChangeArrowheads="1"/>
          </p:cNvSpPr>
          <p:nvPr/>
        </p:nvSpPr>
        <p:spPr bwMode="auto">
          <a:xfrm>
            <a:off x="3642537" y="2957741"/>
            <a:ext cx="762000" cy="457200"/>
          </a:xfrm>
          <a:prstGeom prst="flowChartMagneticDisk">
            <a:avLst/>
          </a:prstGeom>
          <a:solidFill>
            <a:schemeClr val="accent2"/>
          </a:solidFill>
          <a:ln w="9525">
            <a:solidFill>
              <a:schemeClr val="tx1"/>
            </a:solidFill>
            <a:round/>
            <a:headEnd type="none" w="sm" len="sm"/>
            <a:tailEnd type="none" w="sm" len="sm"/>
          </a:ln>
          <a:effectLst/>
        </p:spPr>
        <p:txBody>
          <a:bodyPr anchor="ctr">
            <a:prstTxWarp prst="textNoShape">
              <a:avLst/>
            </a:prstTxWarp>
            <a:spAutoFit/>
          </a:bodyPr>
          <a:lstStyle/>
          <a:p>
            <a:endParaRPr lang="it-IT"/>
          </a:p>
        </p:txBody>
      </p:sp>
      <p:sp>
        <p:nvSpPr>
          <p:cNvPr id="23" name="AutoShape 30"/>
          <p:cNvSpPr>
            <a:spLocks noChangeArrowheads="1"/>
          </p:cNvSpPr>
          <p:nvPr/>
        </p:nvSpPr>
        <p:spPr bwMode="auto">
          <a:xfrm>
            <a:off x="3642537" y="3567341"/>
            <a:ext cx="762000" cy="457200"/>
          </a:xfrm>
          <a:prstGeom prst="flowChartMagneticDisk">
            <a:avLst/>
          </a:prstGeom>
          <a:solidFill>
            <a:schemeClr val="accent2"/>
          </a:solidFill>
          <a:ln w="9525">
            <a:solidFill>
              <a:schemeClr val="tx1"/>
            </a:solidFill>
            <a:round/>
            <a:headEnd type="none" w="sm" len="sm"/>
            <a:tailEnd type="none" w="sm" len="sm"/>
          </a:ln>
          <a:effectLst/>
        </p:spPr>
        <p:txBody>
          <a:bodyPr anchor="ctr">
            <a:prstTxWarp prst="textNoShape">
              <a:avLst/>
            </a:prstTxWarp>
            <a:spAutoFit/>
          </a:bodyPr>
          <a:lstStyle/>
          <a:p>
            <a:endParaRPr lang="it-IT"/>
          </a:p>
        </p:txBody>
      </p:sp>
      <p:sp>
        <p:nvSpPr>
          <p:cNvPr id="24" name="Rectangle 31"/>
          <p:cNvSpPr>
            <a:spLocks noChangeArrowheads="1"/>
          </p:cNvSpPr>
          <p:nvPr/>
        </p:nvSpPr>
        <p:spPr bwMode="auto">
          <a:xfrm>
            <a:off x="4709337" y="3633500"/>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Disk-server 2</a:t>
            </a:r>
            <a:endParaRPr lang="en-GB" u="none" dirty="0">
              <a:solidFill>
                <a:schemeClr val="bg1"/>
              </a:solidFill>
            </a:endParaRPr>
          </a:p>
        </p:txBody>
      </p:sp>
      <p:sp>
        <p:nvSpPr>
          <p:cNvPr id="25" name="AutoShape 32"/>
          <p:cNvSpPr>
            <a:spLocks noChangeArrowheads="1"/>
          </p:cNvSpPr>
          <p:nvPr/>
        </p:nvSpPr>
        <p:spPr bwMode="auto">
          <a:xfrm>
            <a:off x="3642537" y="4786541"/>
            <a:ext cx="762000" cy="457200"/>
          </a:xfrm>
          <a:prstGeom prst="flowChartMagneticDisk">
            <a:avLst/>
          </a:prstGeom>
          <a:solidFill>
            <a:schemeClr val="accent2"/>
          </a:solidFill>
          <a:ln w="9525">
            <a:solidFill>
              <a:schemeClr val="tx1"/>
            </a:solidFill>
            <a:round/>
            <a:headEnd type="none" w="sm" len="sm"/>
            <a:tailEnd type="none" w="sm" len="sm"/>
          </a:ln>
          <a:effectLst/>
        </p:spPr>
        <p:txBody>
          <a:bodyPr anchor="ctr">
            <a:prstTxWarp prst="textNoShape">
              <a:avLst/>
            </a:prstTxWarp>
            <a:spAutoFit/>
          </a:bodyPr>
          <a:lstStyle/>
          <a:p>
            <a:endParaRPr lang="it-IT"/>
          </a:p>
        </p:txBody>
      </p:sp>
      <p:sp>
        <p:nvSpPr>
          <p:cNvPr id="26" name="Rectangle 33"/>
          <p:cNvSpPr>
            <a:spLocks noChangeArrowheads="1"/>
          </p:cNvSpPr>
          <p:nvPr/>
        </p:nvSpPr>
        <p:spPr bwMode="auto">
          <a:xfrm>
            <a:off x="4709337" y="4852700"/>
            <a:ext cx="1447800" cy="369332"/>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Disk-</a:t>
            </a:r>
            <a:r>
              <a:rPr lang="en-US" dirty="0" smtClean="0">
                <a:solidFill>
                  <a:schemeClr val="bg1"/>
                </a:solidFill>
              </a:rPr>
              <a:t>se</a:t>
            </a:r>
            <a:r>
              <a:rPr lang="en-US" u="none" dirty="0" smtClean="0">
                <a:solidFill>
                  <a:schemeClr val="bg1"/>
                </a:solidFill>
              </a:rPr>
              <a:t>rver N</a:t>
            </a:r>
            <a:endParaRPr lang="en-GB" u="none" dirty="0">
              <a:solidFill>
                <a:schemeClr val="bg1"/>
              </a:solidFill>
            </a:endParaRPr>
          </a:p>
        </p:txBody>
      </p:sp>
      <p:sp>
        <p:nvSpPr>
          <p:cNvPr id="27" name="Rectangle 39"/>
          <p:cNvSpPr>
            <a:spLocks noChangeArrowheads="1"/>
          </p:cNvSpPr>
          <p:nvPr/>
        </p:nvSpPr>
        <p:spPr bwMode="auto">
          <a:xfrm>
            <a:off x="4709337" y="6041351"/>
            <a:ext cx="1447800" cy="646331"/>
          </a:xfrm>
          <a:prstGeom prst="rect">
            <a:avLst/>
          </a:prstGeom>
          <a:solidFill>
            <a:srgbClr val="FF0000"/>
          </a:solidFill>
          <a:ln w="9525">
            <a:solidFill>
              <a:schemeClr val="tx1"/>
            </a:solidFill>
            <a:miter lim="800000"/>
            <a:headEnd type="none" w="sm" len="sm"/>
            <a:tailEnd type="none" w="sm" len="sm"/>
          </a:ln>
          <a:effectLst/>
        </p:spPr>
        <p:txBody>
          <a:bodyPr anchor="ctr">
            <a:prstTxWarp prst="textNoShape">
              <a:avLst/>
            </a:prstTxWarp>
            <a:spAutoFit/>
          </a:bodyPr>
          <a:lstStyle/>
          <a:p>
            <a:pPr algn="ctr"/>
            <a:r>
              <a:rPr lang="en-US" u="none" dirty="0" smtClean="0">
                <a:solidFill>
                  <a:schemeClr val="bg1"/>
                </a:solidFill>
              </a:rPr>
              <a:t>Metadata </a:t>
            </a:r>
            <a:r>
              <a:rPr lang="en-US" u="none" dirty="0" err="1" smtClean="0">
                <a:solidFill>
                  <a:schemeClr val="bg1"/>
                </a:solidFill>
              </a:rPr>
              <a:t>server(s</a:t>
            </a:r>
            <a:r>
              <a:rPr lang="en-US" u="none" dirty="0" smtClean="0">
                <a:solidFill>
                  <a:schemeClr val="bg1"/>
                </a:solidFill>
              </a:rPr>
              <a:t>)</a:t>
            </a:r>
            <a:endParaRPr lang="en-GB" u="none" dirty="0">
              <a:solidFill>
                <a:schemeClr val="bg1"/>
              </a:solidFill>
            </a:endParaRPr>
          </a:p>
        </p:txBody>
      </p:sp>
      <p:sp>
        <p:nvSpPr>
          <p:cNvPr id="33" name="Line 49"/>
          <p:cNvSpPr>
            <a:spLocks noChangeShapeType="1"/>
          </p:cNvSpPr>
          <p:nvPr/>
        </p:nvSpPr>
        <p:spPr bwMode="auto">
          <a:xfrm>
            <a:off x="3642537" y="4405541"/>
            <a:ext cx="2667000" cy="0"/>
          </a:xfrm>
          <a:prstGeom prst="line">
            <a:avLst/>
          </a:prstGeom>
          <a:noFill/>
          <a:ln w="38100">
            <a:solidFill>
              <a:schemeClr val="tx1"/>
            </a:solidFill>
            <a:prstDash val="sysDot"/>
            <a:round/>
            <a:headEnd type="none" w="sm" len="sm"/>
            <a:tailEnd type="none" w="sm" len="sm"/>
          </a:ln>
          <a:effectLst/>
        </p:spPr>
        <p:txBody>
          <a:bodyPr anchor="ctr">
            <a:prstTxWarp prst="textNoShape">
              <a:avLst/>
            </a:prstTxWarp>
            <a:spAutoFit/>
          </a:bodyPr>
          <a:lstStyle/>
          <a:p>
            <a:endParaRPr lang="it-IT"/>
          </a:p>
        </p:txBody>
      </p:sp>
      <p:sp>
        <p:nvSpPr>
          <p:cNvPr id="34" name="Line 50"/>
          <p:cNvSpPr>
            <a:spLocks noChangeShapeType="1"/>
          </p:cNvSpPr>
          <p:nvPr/>
        </p:nvSpPr>
        <p:spPr bwMode="auto">
          <a:xfrm>
            <a:off x="7410035" y="4634141"/>
            <a:ext cx="1581150" cy="0"/>
          </a:xfrm>
          <a:prstGeom prst="line">
            <a:avLst/>
          </a:prstGeom>
          <a:noFill/>
          <a:ln w="38100">
            <a:solidFill>
              <a:schemeClr val="tx1"/>
            </a:solidFill>
            <a:prstDash val="sysDot"/>
            <a:round/>
            <a:headEnd type="none" w="sm" len="sm"/>
            <a:tailEnd type="none" w="sm" len="sm"/>
          </a:ln>
          <a:effectLst/>
        </p:spPr>
        <p:txBody>
          <a:bodyPr wrap="square" anchor="ctr">
            <a:prstTxWarp prst="textNoShape">
              <a:avLst/>
            </a:prstTxWarp>
            <a:spAutoFit/>
          </a:bodyPr>
          <a:lstStyle/>
          <a:p>
            <a:endParaRPr lang="it-IT"/>
          </a:p>
        </p:txBody>
      </p:sp>
      <p:sp>
        <p:nvSpPr>
          <p:cNvPr id="35" name="AutoShape 51"/>
          <p:cNvSpPr>
            <a:spLocks noChangeArrowheads="1"/>
          </p:cNvSpPr>
          <p:nvPr/>
        </p:nvSpPr>
        <p:spPr bwMode="auto">
          <a:xfrm>
            <a:off x="3642537" y="6158141"/>
            <a:ext cx="833438" cy="609600"/>
          </a:xfrm>
          <a:prstGeom prst="flowChartMultidocument">
            <a:avLst/>
          </a:prstGeom>
          <a:solidFill>
            <a:schemeClr val="accent2"/>
          </a:solidFill>
          <a:ln w="9525">
            <a:solidFill>
              <a:schemeClr val="tx1"/>
            </a:solidFill>
            <a:miter lim="800000"/>
            <a:headEnd type="none" w="sm" len="sm"/>
            <a:tailEnd type="none" w="sm" len="sm"/>
          </a:ln>
          <a:effectLst/>
        </p:spPr>
        <p:txBody>
          <a:bodyPr anchor="ctr">
            <a:prstTxWarp prst="textNoShape">
              <a:avLst/>
            </a:prstTxWarp>
            <a:spAutoFit/>
          </a:bodyPr>
          <a:lstStyle/>
          <a:p>
            <a:endParaRPr lang="it-IT"/>
          </a:p>
        </p:txBody>
      </p:sp>
      <p:sp>
        <p:nvSpPr>
          <p:cNvPr id="36" name="Segnaposto contenuto 2"/>
          <p:cNvSpPr txBox="1">
            <a:spLocks/>
          </p:cNvSpPr>
          <p:nvPr/>
        </p:nvSpPr>
        <p:spPr>
          <a:xfrm>
            <a:off x="-409130" y="2942653"/>
            <a:ext cx="4051667" cy="3959249"/>
          </a:xfrm>
          <a:prstGeom prst="rect">
            <a:avLst/>
          </a:prstGeom>
        </p:spPr>
        <p:txBody>
          <a:bodyPr vert="horz" lIns="91440" tIns="45720" rIns="91440" bIns="45720" rtlCol="0">
            <a:normAutofit fontScale="70000" lnSpcReduction="20000"/>
          </a:bodyPr>
          <a:lstStyle/>
          <a:p>
            <a:pPr marL="1257300" lvl="2" indent="-342900">
              <a:spcBef>
                <a:spcPct val="20000"/>
              </a:spcBef>
              <a:buFont typeface="Lucida Grande"/>
              <a:buChar char="−"/>
            </a:pPr>
            <a:r>
              <a:rPr kumimoji="0" lang="en-US" sz="2857" b="0" i="0" u="none" strike="noStrike" kern="1200" cap="none" spc="0" normalizeH="0" baseline="0" noProof="0" dirty="0" smtClean="0">
                <a:ln>
                  <a:noFill/>
                </a:ln>
                <a:solidFill>
                  <a:schemeClr val="tx1"/>
                </a:solidFill>
                <a:effectLst/>
                <a:uLnTx/>
                <a:uFillTx/>
                <a:latin typeface="+mn-lt"/>
                <a:ea typeface="+mn-ea"/>
                <a:cs typeface="+mn-cs"/>
              </a:rPr>
              <a:t>this is how e.g. GPFS (IBM) and </a:t>
            </a:r>
            <a:r>
              <a:rPr kumimoji="0" lang="en-US" sz="2857" b="0" i="0" u="none" strike="noStrike" kern="1200" cap="none" spc="0" normalizeH="0" baseline="0" noProof="0" dirty="0" err="1" smtClean="0">
                <a:ln>
                  <a:noFill/>
                </a:ln>
                <a:solidFill>
                  <a:schemeClr val="tx1"/>
                </a:solidFill>
                <a:effectLst/>
                <a:uLnTx/>
                <a:uFillTx/>
                <a:latin typeface="+mn-lt"/>
                <a:ea typeface="+mn-ea"/>
                <a:cs typeface="+mn-cs"/>
              </a:rPr>
              <a:t>Lustre</a:t>
            </a:r>
            <a:r>
              <a:rPr kumimoji="0" lang="en-US" sz="2857" b="0" i="0" u="none" strike="noStrike" kern="1200" cap="none" spc="0" normalizeH="0" baseline="0" noProof="0" dirty="0" smtClean="0">
                <a:ln>
                  <a:noFill/>
                </a:ln>
                <a:solidFill>
                  <a:schemeClr val="tx1"/>
                </a:solidFill>
                <a:effectLst/>
                <a:uLnTx/>
                <a:uFillTx/>
                <a:latin typeface="+mn-lt"/>
                <a:ea typeface="+mn-ea"/>
                <a:cs typeface="+mn-cs"/>
              </a:rPr>
              <a:t> (Oracle) work</a:t>
            </a:r>
          </a:p>
          <a:p>
            <a:pPr marL="800100" lvl="1" indent="-342900">
              <a:spcBef>
                <a:spcPct val="20000"/>
              </a:spcBef>
              <a:buFont typeface="Arial"/>
              <a:buChar char="•"/>
            </a:pPr>
            <a:r>
              <a:rPr lang="en-US" sz="3200" noProof="0" dirty="0" smtClean="0"/>
              <a:t>A simpler variant of this model consists in storing the files in their entirety on the various disk-servers in a balanced way, i.e. without striping individual files</a:t>
            </a:r>
          </a:p>
          <a:p>
            <a:pPr marL="1257300" lvl="2" indent="-342900">
              <a:spcBef>
                <a:spcPct val="20000"/>
              </a:spcBef>
              <a:buFont typeface="Arial"/>
              <a:buChar char="•"/>
            </a:pPr>
            <a:r>
              <a:rPr kumimoji="0" lang="en-US" sz="2857" b="0" i="0" u="none" strike="noStrike" kern="1200" cap="none" spc="0" normalizeH="0" baseline="0" dirty="0" smtClean="0">
                <a:ln>
                  <a:noFill/>
                </a:ln>
                <a:solidFill>
                  <a:schemeClr val="tx1"/>
                </a:solidFill>
                <a:effectLst/>
                <a:uLnTx/>
                <a:uFillTx/>
                <a:latin typeface="+mn-lt"/>
                <a:ea typeface="+mn-ea"/>
                <a:cs typeface="+mn-cs"/>
              </a:rPr>
              <a:t>this is how Castor,</a:t>
            </a:r>
            <a:r>
              <a:rPr kumimoji="0" lang="en-US" sz="2857" b="0" i="0" u="none" strike="noStrike" kern="1200" cap="none" spc="0" normalizeH="0" dirty="0" smtClean="0">
                <a:ln>
                  <a:noFill/>
                </a:ln>
                <a:solidFill>
                  <a:schemeClr val="tx1"/>
                </a:solidFill>
                <a:effectLst/>
                <a:uLnTx/>
                <a:uFillTx/>
                <a:latin typeface="+mn-lt"/>
                <a:ea typeface="+mn-ea"/>
                <a:cs typeface="+mn-cs"/>
              </a:rPr>
              <a:t> </a:t>
            </a:r>
            <a:r>
              <a:rPr kumimoji="0" lang="en-US" sz="2857" b="0" i="0" u="none" strike="noStrike" kern="1200" cap="none" spc="0" normalizeH="0" baseline="0" dirty="0" err="1" smtClean="0">
                <a:ln>
                  <a:noFill/>
                </a:ln>
                <a:solidFill>
                  <a:schemeClr val="tx1"/>
                </a:solidFill>
                <a:effectLst/>
                <a:uLnTx/>
                <a:uFillTx/>
                <a:latin typeface="+mn-lt"/>
                <a:ea typeface="+mn-ea"/>
                <a:cs typeface="+mn-cs"/>
              </a:rPr>
              <a:t>dCache</a:t>
            </a:r>
            <a:r>
              <a:rPr kumimoji="0" lang="en-US" sz="2857" b="0" i="0" u="none" strike="noStrike" kern="1200" cap="none" spc="0" normalizeH="0" baseline="0" dirty="0" smtClean="0">
                <a:ln>
                  <a:noFill/>
                </a:ln>
                <a:solidFill>
                  <a:schemeClr val="tx1"/>
                </a:solidFill>
                <a:effectLst/>
                <a:uLnTx/>
                <a:uFillTx/>
                <a:latin typeface="+mn-lt"/>
                <a:ea typeface="+mn-ea"/>
                <a:cs typeface="+mn-cs"/>
              </a:rPr>
              <a:t>, </a:t>
            </a:r>
            <a:r>
              <a:rPr kumimoji="0" lang="en-US" sz="2857" b="0" i="0" u="none" strike="noStrike" kern="1200" cap="none" spc="0" normalizeH="0" baseline="0" dirty="0" err="1" smtClean="0">
                <a:ln>
                  <a:noFill/>
                </a:ln>
                <a:solidFill>
                  <a:schemeClr val="tx1"/>
                </a:solidFill>
                <a:effectLst/>
                <a:uLnTx/>
                <a:uFillTx/>
                <a:latin typeface="+mn-lt"/>
                <a:ea typeface="+mn-ea"/>
                <a:cs typeface="+mn-cs"/>
              </a:rPr>
              <a:t>xrootd</a:t>
            </a:r>
            <a:r>
              <a:rPr kumimoji="0" lang="en-US" sz="2857" b="0" i="0" u="none" strike="noStrike" kern="1200" cap="none" spc="0" normalizeH="0" baseline="0" dirty="0" smtClean="0">
                <a:ln>
                  <a:noFill/>
                </a:ln>
                <a:solidFill>
                  <a:schemeClr val="tx1"/>
                </a:solidFill>
                <a:effectLst/>
                <a:uLnTx/>
                <a:uFillTx/>
                <a:latin typeface="+mn-lt"/>
                <a:ea typeface="+mn-ea"/>
                <a:cs typeface="+mn-cs"/>
              </a:rPr>
              <a:t>, and DPM work </a:t>
            </a:r>
            <a:endParaRPr kumimoji="0" lang="en-US" sz="2857" b="0" i="0" u="none" strike="noStrike" kern="1200" cap="none" spc="0" normalizeH="0" baseline="0" noProof="0" dirty="0">
              <a:ln>
                <a:noFill/>
              </a:ln>
              <a:solidFill>
                <a:schemeClr val="tx1"/>
              </a:solidFill>
              <a:effectLst/>
              <a:uLnTx/>
              <a:uFillTx/>
              <a:latin typeface="+mn-lt"/>
              <a:ea typeface="+mn-ea"/>
              <a:cs typeface="+mn-cs"/>
            </a:endParaRPr>
          </a:p>
        </p:txBody>
      </p:sp>
      <p:sp>
        <p:nvSpPr>
          <p:cNvPr id="37" name="Segnaposto numero diapositiva 36"/>
          <p:cNvSpPr>
            <a:spLocks noGrp="1"/>
          </p:cNvSpPr>
          <p:nvPr>
            <p:ph type="sldNum" sz="quarter" idx="12"/>
          </p:nvPr>
        </p:nvSpPr>
        <p:spPr/>
        <p:txBody>
          <a:bodyPr/>
          <a:lstStyle/>
          <a:p>
            <a:fld id="{471BD9F1-AAC8-A147-843E-7BBC1C8AC1D2}" type="slidenum">
              <a:rPr lang="it-IT" smtClean="0"/>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Infrastructure</a:t>
            </a:r>
            <a:r>
              <a:rPr lang="it-IT" b="1" dirty="0" smtClean="0">
                <a:solidFill>
                  <a:srgbClr val="FF0000"/>
                </a:solidFill>
              </a:rPr>
              <a:t> at </a:t>
            </a:r>
            <a:r>
              <a:rPr lang="it-IT" b="1" dirty="0" err="1" smtClean="0">
                <a:solidFill>
                  <a:srgbClr val="FF0000"/>
                </a:solidFill>
              </a:rPr>
              <a:t>this</a:t>
            </a:r>
            <a:r>
              <a:rPr lang="it-IT" b="1" dirty="0" smtClean="0">
                <a:solidFill>
                  <a:srgbClr val="FF0000"/>
                </a:solidFill>
              </a:rPr>
              <a:t> </a:t>
            </a:r>
            <a:r>
              <a:rPr lang="it-IT" b="1" dirty="0" err="1" smtClean="0">
                <a:solidFill>
                  <a:srgbClr val="FF0000"/>
                </a:solidFill>
              </a:rPr>
              <a:t>school</a:t>
            </a:r>
            <a:endParaRPr lang="it-IT" b="1" dirty="0">
              <a:solidFill>
                <a:srgbClr val="FF0000"/>
              </a:solidFill>
            </a:endParaRPr>
          </a:p>
        </p:txBody>
      </p:sp>
      <p:grpSp>
        <p:nvGrpSpPr>
          <p:cNvPr id="16" name="Gruppo 15"/>
          <p:cNvGrpSpPr/>
          <p:nvPr/>
        </p:nvGrpSpPr>
        <p:grpSpPr>
          <a:xfrm>
            <a:off x="1964491" y="2195817"/>
            <a:ext cx="6085324" cy="4293212"/>
            <a:chOff x="1964491" y="2195817"/>
            <a:chExt cx="6085324" cy="4293212"/>
          </a:xfrm>
        </p:grpSpPr>
        <p:pic>
          <p:nvPicPr>
            <p:cNvPr id="9" name="Immagine 8"/>
            <p:cNvPicPr>
              <a:picLocks noChangeAspect="1"/>
            </p:cNvPicPr>
            <p:nvPr/>
          </p:nvPicPr>
          <p:blipFill>
            <a:blip r:embed="rId2"/>
            <a:stretch>
              <a:fillRect/>
            </a:stretch>
          </p:blipFill>
          <p:spPr>
            <a:xfrm>
              <a:off x="1986798" y="4644162"/>
              <a:ext cx="5085630" cy="1844867"/>
            </a:xfrm>
            <a:prstGeom prst="rect">
              <a:avLst/>
            </a:prstGeom>
          </p:spPr>
        </p:pic>
        <p:pic>
          <p:nvPicPr>
            <p:cNvPr id="10" name="Immagine 9"/>
            <p:cNvPicPr>
              <a:picLocks noChangeAspect="1"/>
            </p:cNvPicPr>
            <p:nvPr/>
          </p:nvPicPr>
          <p:blipFill>
            <a:blip r:embed="rId3"/>
            <a:stretch>
              <a:fillRect/>
            </a:stretch>
          </p:blipFill>
          <p:spPr>
            <a:xfrm>
              <a:off x="2708621" y="2195817"/>
              <a:ext cx="5203328" cy="1873198"/>
            </a:xfrm>
            <a:prstGeom prst="rect">
              <a:avLst/>
            </a:prstGeom>
          </p:spPr>
        </p:pic>
        <p:sp>
          <p:nvSpPr>
            <p:cNvPr id="12" name="Rettangolo 11"/>
            <p:cNvSpPr/>
            <p:nvPr/>
          </p:nvSpPr>
          <p:spPr>
            <a:xfrm>
              <a:off x="6999043" y="2195817"/>
              <a:ext cx="1050772" cy="10567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4"/>
            <a:stretch>
              <a:fillRect/>
            </a:stretch>
          </p:blipFill>
          <p:spPr>
            <a:xfrm>
              <a:off x="1964491" y="4146094"/>
              <a:ext cx="5359985" cy="405501"/>
            </a:xfrm>
            <a:prstGeom prst="rect">
              <a:avLst/>
            </a:prstGeom>
          </p:spPr>
        </p:pic>
        <p:sp>
          <p:nvSpPr>
            <p:cNvPr id="14" name="Rettangolo 13"/>
            <p:cNvSpPr/>
            <p:nvPr/>
          </p:nvSpPr>
          <p:spPr>
            <a:xfrm>
              <a:off x="5948271" y="3715338"/>
              <a:ext cx="1050772" cy="3536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5" name="Rettangolo 14"/>
            <p:cNvSpPr/>
            <p:nvPr/>
          </p:nvSpPr>
          <p:spPr>
            <a:xfrm>
              <a:off x="2736032" y="3541469"/>
              <a:ext cx="1050772" cy="5275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grpSp>
      <p:sp>
        <p:nvSpPr>
          <p:cNvPr id="17" name="CasellaDiTesto 16"/>
          <p:cNvSpPr txBox="1"/>
          <p:nvPr/>
        </p:nvSpPr>
        <p:spPr>
          <a:xfrm>
            <a:off x="2981224" y="1560395"/>
            <a:ext cx="2268831" cy="646331"/>
          </a:xfrm>
          <a:prstGeom prst="rect">
            <a:avLst/>
          </a:prstGeom>
          <a:noFill/>
        </p:spPr>
        <p:txBody>
          <a:bodyPr wrap="square" rtlCol="0">
            <a:spAutoFit/>
          </a:bodyPr>
          <a:lstStyle/>
          <a:p>
            <a:pPr algn="ctr"/>
            <a:r>
              <a:rPr lang="it-IT" b="1" dirty="0" err="1" smtClean="0">
                <a:solidFill>
                  <a:srgbClr val="0000FF"/>
                </a:solidFill>
              </a:rPr>
              <a:t>4</a:t>
            </a:r>
            <a:r>
              <a:rPr lang="it-IT" b="1" dirty="0" smtClean="0">
                <a:solidFill>
                  <a:srgbClr val="0000FF"/>
                </a:solidFill>
              </a:rPr>
              <a:t> GPFS </a:t>
            </a:r>
            <a:r>
              <a:rPr lang="it-IT" b="1" dirty="0" err="1" smtClean="0">
                <a:solidFill>
                  <a:srgbClr val="0000FF"/>
                </a:solidFill>
              </a:rPr>
              <a:t>servers</a:t>
            </a:r>
            <a:r>
              <a:rPr lang="it-IT" b="1" dirty="0" smtClean="0">
                <a:solidFill>
                  <a:srgbClr val="0000FF"/>
                </a:solidFill>
              </a:rPr>
              <a:t/>
            </a:r>
            <a:br>
              <a:rPr lang="it-IT" b="1" dirty="0" smtClean="0">
                <a:solidFill>
                  <a:srgbClr val="0000FF"/>
                </a:solidFill>
              </a:rPr>
            </a:br>
            <a:r>
              <a:rPr lang="it-IT" b="1" dirty="0" smtClean="0">
                <a:solidFill>
                  <a:srgbClr val="0000FF"/>
                </a:solidFill>
              </a:rPr>
              <a:t>(</a:t>
            </a:r>
            <a:r>
              <a:rPr lang="it-IT" b="1" dirty="0" err="1" smtClean="0">
                <a:solidFill>
                  <a:srgbClr val="0000FF"/>
                </a:solidFill>
              </a:rPr>
              <a:t>4</a:t>
            </a:r>
            <a:r>
              <a:rPr lang="it-IT" b="1" dirty="0" smtClean="0">
                <a:solidFill>
                  <a:srgbClr val="0000FF"/>
                </a:solidFill>
              </a:rPr>
              <a:t> </a:t>
            </a:r>
            <a:r>
              <a:rPr lang="it-IT" b="1" dirty="0" err="1" smtClean="0">
                <a:solidFill>
                  <a:srgbClr val="0000FF"/>
                </a:solidFill>
              </a:rPr>
              <a:t>disks</a:t>
            </a:r>
            <a:r>
              <a:rPr lang="it-IT" b="1" dirty="0" smtClean="0">
                <a:solidFill>
                  <a:srgbClr val="0000FF"/>
                </a:solidFill>
              </a:rPr>
              <a:t> in total: </a:t>
            </a:r>
            <a:r>
              <a:rPr lang="it-IT" b="1" dirty="0" err="1" smtClean="0">
                <a:solidFill>
                  <a:srgbClr val="0000FF"/>
                </a:solidFill>
              </a:rPr>
              <a:t>8</a:t>
            </a:r>
            <a:r>
              <a:rPr lang="it-IT" b="1" dirty="0" smtClean="0">
                <a:solidFill>
                  <a:srgbClr val="0000FF"/>
                </a:solidFill>
              </a:rPr>
              <a:t> TB)</a:t>
            </a:r>
            <a:endParaRPr lang="it-IT" b="1" dirty="0">
              <a:solidFill>
                <a:srgbClr val="0000FF"/>
              </a:solidFill>
            </a:endParaRPr>
          </a:p>
        </p:txBody>
      </p:sp>
      <p:sp>
        <p:nvSpPr>
          <p:cNvPr id="18" name="CasellaDiTesto 17"/>
          <p:cNvSpPr txBox="1"/>
          <p:nvPr/>
        </p:nvSpPr>
        <p:spPr>
          <a:xfrm>
            <a:off x="5713377" y="1584891"/>
            <a:ext cx="1863978" cy="646331"/>
          </a:xfrm>
          <a:prstGeom prst="rect">
            <a:avLst/>
          </a:prstGeom>
          <a:noFill/>
        </p:spPr>
        <p:txBody>
          <a:bodyPr wrap="square" rtlCol="0">
            <a:spAutoFit/>
          </a:bodyPr>
          <a:lstStyle/>
          <a:p>
            <a:pPr algn="ctr"/>
            <a:r>
              <a:rPr lang="it-IT" b="1" dirty="0" err="1" smtClean="0">
                <a:solidFill>
                  <a:srgbClr val="0000FF"/>
                </a:solidFill>
              </a:rPr>
              <a:t>1</a:t>
            </a:r>
            <a:r>
              <a:rPr lang="it-IT" b="1" dirty="0" smtClean="0">
                <a:solidFill>
                  <a:srgbClr val="0000FF"/>
                </a:solidFill>
              </a:rPr>
              <a:t> NFS server</a:t>
            </a:r>
          </a:p>
          <a:p>
            <a:r>
              <a:rPr lang="it-IT" b="1" dirty="0" smtClean="0">
                <a:solidFill>
                  <a:srgbClr val="0000FF"/>
                </a:solidFill>
              </a:rPr>
              <a:t>(</a:t>
            </a:r>
            <a:r>
              <a:rPr lang="it-IT" b="1" dirty="0" err="1" smtClean="0">
                <a:solidFill>
                  <a:srgbClr val="0000FF"/>
                </a:solidFill>
              </a:rPr>
              <a:t>1</a:t>
            </a:r>
            <a:r>
              <a:rPr lang="it-IT" b="1" dirty="0" smtClean="0">
                <a:solidFill>
                  <a:srgbClr val="0000FF"/>
                </a:solidFill>
              </a:rPr>
              <a:t> disk </a:t>
            </a:r>
            <a:r>
              <a:rPr lang="it-IT" b="1" dirty="0" err="1" smtClean="0">
                <a:solidFill>
                  <a:srgbClr val="0000FF"/>
                </a:solidFill>
              </a:rPr>
              <a:t>only</a:t>
            </a:r>
            <a:r>
              <a:rPr lang="it-IT" b="1" dirty="0" smtClean="0">
                <a:solidFill>
                  <a:srgbClr val="0000FF"/>
                </a:solidFill>
              </a:rPr>
              <a:t>: </a:t>
            </a:r>
            <a:r>
              <a:rPr lang="it-IT" b="1" dirty="0" err="1" smtClean="0">
                <a:solidFill>
                  <a:srgbClr val="0000FF"/>
                </a:solidFill>
              </a:rPr>
              <a:t>2</a:t>
            </a:r>
            <a:r>
              <a:rPr lang="it-IT" b="1" dirty="0" smtClean="0">
                <a:solidFill>
                  <a:srgbClr val="0000FF"/>
                </a:solidFill>
              </a:rPr>
              <a:t> TB)</a:t>
            </a:r>
            <a:endParaRPr lang="it-IT" b="1" dirty="0">
              <a:solidFill>
                <a:srgbClr val="0000FF"/>
              </a:solidFill>
            </a:endParaRPr>
          </a:p>
        </p:txBody>
      </p:sp>
      <p:sp>
        <p:nvSpPr>
          <p:cNvPr id="19" name="CasellaDiTesto 18"/>
          <p:cNvSpPr txBox="1"/>
          <p:nvPr/>
        </p:nvSpPr>
        <p:spPr>
          <a:xfrm>
            <a:off x="2763442" y="6397308"/>
            <a:ext cx="3212239" cy="369332"/>
          </a:xfrm>
          <a:prstGeom prst="rect">
            <a:avLst/>
          </a:prstGeom>
          <a:noFill/>
        </p:spPr>
        <p:txBody>
          <a:bodyPr wrap="square" rtlCol="0">
            <a:spAutoFit/>
          </a:bodyPr>
          <a:lstStyle/>
          <a:p>
            <a:r>
              <a:rPr lang="it-IT" dirty="0" smtClean="0"/>
              <a:t>Bertinoro-student-01…12</a:t>
            </a:r>
            <a:endParaRPr lang="it-IT" dirty="0"/>
          </a:p>
        </p:txBody>
      </p:sp>
      <p:sp>
        <p:nvSpPr>
          <p:cNvPr id="20" name="CasellaDiTesto 19"/>
          <p:cNvSpPr txBox="1"/>
          <p:nvPr/>
        </p:nvSpPr>
        <p:spPr>
          <a:xfrm>
            <a:off x="5811216" y="3623978"/>
            <a:ext cx="1376205" cy="369332"/>
          </a:xfrm>
          <a:prstGeom prst="rect">
            <a:avLst/>
          </a:prstGeom>
          <a:noFill/>
        </p:spPr>
        <p:txBody>
          <a:bodyPr wrap="square" rtlCol="0">
            <a:spAutoFit/>
          </a:bodyPr>
          <a:lstStyle/>
          <a:p>
            <a:r>
              <a:rPr lang="it-IT" dirty="0" err="1" smtClean="0"/>
              <a:t>1</a:t>
            </a:r>
            <a:r>
              <a:rPr lang="it-IT" dirty="0" smtClean="0"/>
              <a:t> GE </a:t>
            </a:r>
            <a:r>
              <a:rPr lang="it-IT" dirty="0" err="1" smtClean="0"/>
              <a:t>switch</a:t>
            </a:r>
            <a:endParaRPr lang="it-IT" dirty="0"/>
          </a:p>
        </p:txBody>
      </p:sp>
      <p:sp>
        <p:nvSpPr>
          <p:cNvPr id="21" name="CasellaDiTesto 20"/>
          <p:cNvSpPr txBox="1"/>
          <p:nvPr/>
        </p:nvSpPr>
        <p:spPr>
          <a:xfrm>
            <a:off x="73446" y="1772487"/>
            <a:ext cx="3329604" cy="2585323"/>
          </a:xfrm>
          <a:prstGeom prst="rect">
            <a:avLst/>
          </a:prstGeom>
          <a:noFill/>
        </p:spPr>
        <p:txBody>
          <a:bodyPr wrap="square" rtlCol="0">
            <a:spAutoFit/>
          </a:bodyPr>
          <a:lstStyle/>
          <a:p>
            <a:r>
              <a:rPr lang="en-US" smtClean="0"/>
              <a:t>Maximum theor. bandwidth</a:t>
            </a:r>
          </a:p>
          <a:p>
            <a:r>
              <a:rPr lang="en-US" b="1" smtClean="0">
                <a:solidFill>
                  <a:srgbClr val="FF0000"/>
                </a:solidFill>
              </a:rPr>
              <a:t>Write: ~200 MB/s</a:t>
            </a:r>
          </a:p>
          <a:p>
            <a:r>
              <a:rPr lang="en-US" b="1" smtClean="0">
                <a:solidFill>
                  <a:srgbClr val="FF0000"/>
                </a:solidFill>
              </a:rPr>
              <a:t>Read: ~400 MB/s</a:t>
            </a:r>
          </a:p>
          <a:p>
            <a:endParaRPr lang="en-US" smtClean="0"/>
          </a:p>
          <a:p>
            <a:r>
              <a:rPr lang="en-US" smtClean="0"/>
              <a:t>Write throughput is smaller</a:t>
            </a:r>
            <a:br>
              <a:rPr lang="en-US" smtClean="0"/>
            </a:br>
            <a:r>
              <a:rPr lang="en-US" smtClean="0"/>
              <a:t>since files are replicated twice</a:t>
            </a:r>
          </a:p>
          <a:p>
            <a:r>
              <a:rPr lang="en-US" smtClean="0"/>
              <a:t>on the servers (sort of RAID 1 across different servers on the network) </a:t>
            </a:r>
            <a:endParaRPr lang="en-US"/>
          </a:p>
        </p:txBody>
      </p:sp>
      <p:sp>
        <p:nvSpPr>
          <p:cNvPr id="22" name="CasellaDiTesto 21"/>
          <p:cNvSpPr txBox="1"/>
          <p:nvPr/>
        </p:nvSpPr>
        <p:spPr>
          <a:xfrm>
            <a:off x="7020091" y="2212943"/>
            <a:ext cx="2035307" cy="1200329"/>
          </a:xfrm>
          <a:prstGeom prst="rect">
            <a:avLst/>
          </a:prstGeom>
          <a:noFill/>
        </p:spPr>
        <p:txBody>
          <a:bodyPr wrap="square" rtlCol="0">
            <a:spAutoFit/>
          </a:bodyPr>
          <a:lstStyle/>
          <a:p>
            <a:r>
              <a:rPr lang="en-US" smtClean="0"/>
              <a:t>Maximum theor.</a:t>
            </a:r>
            <a:br>
              <a:rPr lang="en-US" smtClean="0"/>
            </a:br>
            <a:r>
              <a:rPr lang="en-US" smtClean="0"/>
              <a:t>bandwidth</a:t>
            </a:r>
          </a:p>
          <a:p>
            <a:r>
              <a:rPr lang="en-US" b="1" smtClean="0">
                <a:solidFill>
                  <a:srgbClr val="FF0000"/>
                </a:solidFill>
              </a:rPr>
              <a:t>Write: ~100 MB/s</a:t>
            </a:r>
          </a:p>
          <a:p>
            <a:r>
              <a:rPr lang="en-US" b="1" smtClean="0">
                <a:solidFill>
                  <a:srgbClr val="FF0000"/>
                </a:solidFill>
              </a:rPr>
              <a:t>Read: ~100 MB/s</a:t>
            </a:r>
          </a:p>
        </p:txBody>
      </p:sp>
      <p:sp>
        <p:nvSpPr>
          <p:cNvPr id="24" name="Segnaposto numero diapositiva 23"/>
          <p:cNvSpPr>
            <a:spLocks noGrp="1"/>
          </p:cNvSpPr>
          <p:nvPr>
            <p:ph type="sldNum" sz="quarter" idx="12"/>
          </p:nvPr>
        </p:nvSpPr>
        <p:spPr/>
        <p:txBody>
          <a:bodyPr/>
          <a:lstStyle/>
          <a:p>
            <a:fld id="{471BD9F1-AAC8-A147-843E-7BBC1C8AC1D2}"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888114"/>
          </a:xfrm>
        </p:spPr>
        <p:txBody>
          <a:bodyPr/>
          <a:lstStyle/>
          <a:p>
            <a:r>
              <a:rPr lang="it-IT" b="1" dirty="0" err="1" smtClean="0">
                <a:solidFill>
                  <a:srgbClr val="FF0000"/>
                </a:solidFill>
              </a:rPr>
              <a:t>Disclaimer</a:t>
            </a:r>
            <a:endParaRPr lang="it-IT" b="1" dirty="0">
              <a:solidFill>
                <a:srgbClr val="FF0000"/>
              </a:solidFill>
            </a:endParaRPr>
          </a:p>
        </p:txBody>
      </p:sp>
      <p:sp>
        <p:nvSpPr>
          <p:cNvPr id="3" name="Segnaposto contenuto 2"/>
          <p:cNvSpPr>
            <a:spLocks noGrp="1"/>
          </p:cNvSpPr>
          <p:nvPr>
            <p:ph idx="1"/>
          </p:nvPr>
        </p:nvSpPr>
        <p:spPr>
          <a:xfrm>
            <a:off x="457200" y="1376599"/>
            <a:ext cx="8229600" cy="5072207"/>
          </a:xfrm>
        </p:spPr>
        <p:txBody>
          <a:bodyPr>
            <a:normAutofit fontScale="92500" lnSpcReduction="10000"/>
          </a:bodyPr>
          <a:lstStyle/>
          <a:p>
            <a:r>
              <a:rPr lang="en-US" dirty="0" smtClean="0"/>
              <a:t>This lecture is far from being a complete overview of all aspects of I/O</a:t>
            </a:r>
          </a:p>
          <a:p>
            <a:pPr lvl="1"/>
            <a:r>
              <a:rPr lang="en-US" dirty="0" smtClean="0"/>
              <a:t>There is a world behind it</a:t>
            </a:r>
          </a:p>
          <a:p>
            <a:pPr lvl="1"/>
            <a:r>
              <a:rPr lang="en-US" dirty="0" smtClean="0"/>
              <a:t>I can just touch what are in my opinion some topical points (and not all of them), focusing on file I/O</a:t>
            </a:r>
          </a:p>
          <a:p>
            <a:r>
              <a:rPr lang="en-US" dirty="0" smtClean="0"/>
              <a:t>In particular I will not be covering networking technologies and techniques</a:t>
            </a:r>
          </a:p>
          <a:p>
            <a:pPr lvl="1"/>
            <a:r>
              <a:rPr lang="en-US" dirty="0" smtClean="0"/>
              <a:t>This is yet another world and would need at least a lecture on its own</a:t>
            </a:r>
          </a:p>
          <a:p>
            <a:pPr lvl="1"/>
            <a:r>
              <a:rPr lang="en-US" dirty="0" smtClean="0"/>
              <a:t>By the way many concepts and even API functions are in common with file I/O</a:t>
            </a:r>
          </a:p>
          <a:p>
            <a:pPr lvl="2"/>
            <a:r>
              <a:rPr lang="en-US" dirty="0" smtClean="0"/>
              <a:t>Will only make one example to show this</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0599"/>
            <a:ext cx="8229600" cy="1143000"/>
          </a:xfrm>
        </p:spPr>
        <p:txBody>
          <a:bodyPr>
            <a:noAutofit/>
          </a:bodyPr>
          <a:lstStyle/>
          <a:p>
            <a:r>
              <a:rPr lang="it-IT" sz="7200" b="1" dirty="0" err="1" smtClean="0">
                <a:solidFill>
                  <a:srgbClr val="FF0000"/>
                </a:solidFill>
              </a:rPr>
              <a:t>Page</a:t>
            </a:r>
            <a:r>
              <a:rPr lang="it-IT" sz="7200" b="1" dirty="0" smtClean="0">
                <a:solidFill>
                  <a:srgbClr val="FF0000"/>
                </a:solidFill>
              </a:rPr>
              <a:t> </a:t>
            </a:r>
            <a:r>
              <a:rPr lang="it-IT" sz="7200" b="1" dirty="0" err="1" smtClean="0">
                <a:solidFill>
                  <a:srgbClr val="FF0000"/>
                </a:solidFill>
              </a:rPr>
              <a:t>caching</a:t>
            </a:r>
            <a:endParaRPr lang="it-IT" sz="7200" b="1" dirty="0">
              <a:solidFill>
                <a:srgbClr val="FF0000"/>
              </a:solidFill>
            </a:endParaRPr>
          </a:p>
        </p:txBody>
      </p:sp>
      <p:sp>
        <p:nvSpPr>
          <p:cNvPr id="3" name="Segnaposto numero diapositiva 2"/>
          <p:cNvSpPr>
            <a:spLocks noGrp="1"/>
          </p:cNvSpPr>
          <p:nvPr>
            <p:ph type="sldNum" sz="quarter" idx="12"/>
          </p:nvPr>
        </p:nvSpPr>
        <p:spPr/>
        <p:txBody>
          <a:bodyPr/>
          <a:lstStyle/>
          <a:p>
            <a:fld id="{471BD9F1-AAC8-A147-843E-7BBC1C8AC1D2}"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86814"/>
            <a:ext cx="8229600" cy="923891"/>
          </a:xfrm>
        </p:spPr>
        <p:txBody>
          <a:bodyPr/>
          <a:lstStyle/>
          <a:p>
            <a:r>
              <a:rPr lang="en-US" b="1" dirty="0" smtClean="0">
                <a:solidFill>
                  <a:srgbClr val="FF0000"/>
                </a:solidFill>
              </a:rPr>
              <a:t>Linux page </a:t>
            </a:r>
            <a:r>
              <a:rPr lang="en-US" b="1" dirty="0">
                <a:solidFill>
                  <a:srgbClr val="FF0000"/>
                </a:solidFill>
              </a:rPr>
              <a:t>c</a:t>
            </a:r>
            <a:r>
              <a:rPr lang="en-US" b="1" dirty="0" smtClean="0">
                <a:solidFill>
                  <a:srgbClr val="FF0000"/>
                </a:solidFill>
              </a:rPr>
              <a:t>ache</a:t>
            </a:r>
            <a:endParaRPr lang="en-US" b="1" dirty="0">
              <a:solidFill>
                <a:srgbClr val="FF0000"/>
              </a:solidFill>
            </a:endParaRPr>
          </a:p>
        </p:txBody>
      </p:sp>
      <p:sp>
        <p:nvSpPr>
          <p:cNvPr id="20483" name="Rectangle 3"/>
          <p:cNvSpPr>
            <a:spLocks noGrp="1" noChangeArrowheads="1"/>
          </p:cNvSpPr>
          <p:nvPr>
            <p:ph type="body" idx="1"/>
          </p:nvPr>
        </p:nvSpPr>
        <p:spPr>
          <a:xfrm>
            <a:off x="314095" y="1010706"/>
            <a:ext cx="8459849" cy="1313322"/>
          </a:xfrm>
        </p:spPr>
        <p:txBody>
          <a:bodyPr>
            <a:normAutofit fontScale="70000" lnSpcReduction="20000"/>
          </a:bodyPr>
          <a:lstStyle/>
          <a:p>
            <a:r>
              <a:rPr lang="en-US" dirty="0" smtClean="0"/>
              <a:t>The page cache is a collection of memory pages that normally belong to files</a:t>
            </a:r>
          </a:p>
          <a:p>
            <a:r>
              <a:rPr lang="en-US" dirty="0" smtClean="0"/>
              <a:t>Every I/O operation on </a:t>
            </a:r>
            <a:r>
              <a:rPr lang="en-US" dirty="0" err="1" smtClean="0"/>
              <a:t>filesystems</a:t>
            </a:r>
            <a:r>
              <a:rPr lang="en-US" dirty="0" smtClean="0"/>
              <a:t>, either using memory mapped I/O or simple read()/write() calls, proceeds via the cache </a:t>
            </a:r>
          </a:p>
        </p:txBody>
      </p:sp>
      <p:pic>
        <p:nvPicPr>
          <p:cNvPr id="4" name="Picture 3"/>
          <p:cNvPicPr>
            <a:picLocks noChangeAspect="1" noChangeArrowheads="1"/>
          </p:cNvPicPr>
          <p:nvPr/>
        </p:nvPicPr>
        <p:blipFill>
          <a:blip r:embed="rId2"/>
          <a:srcRect l="243" t="4115" r="537" b="4115"/>
          <a:stretch>
            <a:fillRect/>
          </a:stretch>
        </p:blipFill>
        <p:spPr bwMode="auto">
          <a:xfrm>
            <a:off x="1549249" y="2511852"/>
            <a:ext cx="5945727" cy="4124778"/>
          </a:xfrm>
          <a:prstGeom prst="rect">
            <a:avLst/>
          </a:prstGeom>
          <a:noFill/>
          <a:ln w="38100" cap="flat" cmpd="sng" algn="ctr">
            <a:solidFill>
              <a:srgbClr val="FF0000"/>
            </a:solidFill>
            <a:prstDash val="solid"/>
            <a:miter lim="800000"/>
            <a:headEnd type="none" w="med" len="med"/>
            <a:tailEnd type="none" w="med" len="med"/>
          </a:ln>
        </p:spPr>
      </p:pic>
      <p:sp>
        <p:nvSpPr>
          <p:cNvPr id="5" name="Segnaposto numero diapositiva 4"/>
          <p:cNvSpPr>
            <a:spLocks noGrp="1"/>
          </p:cNvSpPr>
          <p:nvPr>
            <p:ph type="sldNum" sz="quarter" idx="12"/>
          </p:nvPr>
        </p:nvSpPr>
        <p:spPr/>
        <p:txBody>
          <a:bodyPr/>
          <a:lstStyle/>
          <a:p>
            <a:fld id="{471BD9F1-AAC8-A147-843E-7BBC1C8AC1D2}" type="slidenum">
              <a:rPr lang="it-IT" smtClean="0"/>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131534"/>
            <a:ext cx="8229600" cy="923891"/>
          </a:xfrm>
        </p:spPr>
        <p:txBody>
          <a:bodyPr/>
          <a:lstStyle/>
          <a:p>
            <a:r>
              <a:rPr lang="en-US" b="1" dirty="0" smtClean="0">
                <a:solidFill>
                  <a:srgbClr val="FF0000"/>
                </a:solidFill>
              </a:rPr>
              <a:t>Memory pages</a:t>
            </a:r>
            <a:endParaRPr lang="en-US" b="1" dirty="0">
              <a:solidFill>
                <a:srgbClr val="FF0000"/>
              </a:solidFill>
            </a:endParaRPr>
          </a:p>
        </p:txBody>
      </p:sp>
      <p:sp>
        <p:nvSpPr>
          <p:cNvPr id="20483" name="Rectangle 3"/>
          <p:cNvSpPr>
            <a:spLocks noGrp="1" noChangeArrowheads="1"/>
          </p:cNvSpPr>
          <p:nvPr>
            <p:ph type="body" idx="1"/>
          </p:nvPr>
        </p:nvSpPr>
        <p:spPr>
          <a:xfrm>
            <a:off x="340928" y="1198529"/>
            <a:ext cx="8686800" cy="5438101"/>
          </a:xfrm>
        </p:spPr>
        <p:txBody>
          <a:bodyPr>
            <a:normAutofit fontScale="85000" lnSpcReduction="20000"/>
          </a:bodyPr>
          <a:lstStyle/>
          <a:p>
            <a:r>
              <a:rPr lang="en-US" dirty="0" smtClean="0"/>
              <a:t>The Linux kernel breaks disk I/O into pages</a:t>
            </a:r>
          </a:p>
          <a:p>
            <a:pPr lvl="1"/>
            <a:r>
              <a:rPr lang="en-US" dirty="0" smtClean="0"/>
              <a:t>the default page size on most Linux systems is 4 KB</a:t>
            </a:r>
          </a:p>
          <a:p>
            <a:pPr lvl="1"/>
            <a:r>
              <a:rPr lang="en-US" dirty="0" smtClean="0"/>
              <a:t>the kernel reads and writes disk blocks in and out of memory in 4 KB page sizes</a:t>
            </a:r>
          </a:p>
          <a:p>
            <a:pPr lvl="1"/>
            <a:r>
              <a:rPr lang="en-US" dirty="0" smtClean="0"/>
              <a:t>you can check the page size of your system by e.g. using the time command in verbose mode and searching for the page size:</a:t>
            </a:r>
          </a:p>
          <a:p>
            <a:pPr>
              <a:buNone/>
            </a:pPr>
            <a:r>
              <a:rPr lang="en-US" sz="1946" dirty="0" smtClean="0">
                <a:latin typeface="Courier"/>
                <a:cs typeface="Courier"/>
              </a:rPr>
              <a:t>		# /</a:t>
            </a:r>
            <a:r>
              <a:rPr lang="en-US" sz="1946" dirty="0" err="1" smtClean="0">
                <a:latin typeface="Courier"/>
                <a:cs typeface="Courier"/>
              </a:rPr>
              <a:t>usr</a:t>
            </a:r>
            <a:r>
              <a:rPr lang="en-US" sz="1946" dirty="0" smtClean="0">
                <a:latin typeface="Courier"/>
                <a:cs typeface="Courier"/>
              </a:rPr>
              <a:t>/bin/time -</a:t>
            </a:r>
            <a:r>
              <a:rPr lang="en-US" sz="1946" dirty="0" err="1" smtClean="0">
                <a:latin typeface="Courier"/>
                <a:cs typeface="Courier"/>
              </a:rPr>
              <a:t>v</a:t>
            </a:r>
            <a:r>
              <a:rPr lang="en-US" sz="1946" dirty="0" smtClean="0">
                <a:latin typeface="Courier"/>
                <a:cs typeface="Courier"/>
              </a:rPr>
              <a:t> date 2&gt;&amp;1 | </a:t>
            </a:r>
            <a:r>
              <a:rPr lang="en-US" sz="1946" dirty="0" err="1" smtClean="0">
                <a:latin typeface="Courier"/>
                <a:cs typeface="Courier"/>
              </a:rPr>
              <a:t>grep</a:t>
            </a:r>
            <a:r>
              <a:rPr lang="en-US" sz="1946" dirty="0" smtClean="0">
                <a:latin typeface="Courier"/>
                <a:cs typeface="Courier"/>
              </a:rPr>
              <a:t> “Page size”</a:t>
            </a:r>
          </a:p>
          <a:p>
            <a:pPr>
              <a:buNone/>
            </a:pPr>
            <a:r>
              <a:rPr lang="en-US" sz="1946" dirty="0" smtClean="0">
                <a:latin typeface="Courier"/>
                <a:cs typeface="Courier"/>
              </a:rPr>
              <a:t>		Page size (bytes): 4096</a:t>
            </a:r>
          </a:p>
          <a:p>
            <a:r>
              <a:rPr lang="en-US" dirty="0" smtClean="0"/>
              <a:t>When an application tries to access a file, the kernel checks if the requested page is cached, and if not it issues a page fault which triggers real I/O from disk</a:t>
            </a:r>
          </a:p>
          <a:p>
            <a:r>
              <a:rPr lang="en-US" dirty="0" smtClean="0"/>
              <a:t>The pages are kept in memory as long as is possible for performance reasons and after a certain amount of time may take up the majority of the available memory</a:t>
            </a:r>
          </a:p>
          <a:p>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9422"/>
            <a:ext cx="8229600" cy="941776"/>
          </a:xfrm>
        </p:spPr>
        <p:txBody>
          <a:bodyPr/>
          <a:lstStyle/>
          <a:p>
            <a:r>
              <a:rPr lang="it-IT" b="1" dirty="0" err="1" smtClean="0">
                <a:solidFill>
                  <a:srgbClr val="FF0000"/>
                </a:solidFill>
              </a:rPr>
              <a:t>Lifetime</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pages</a:t>
            </a:r>
            <a:endParaRPr lang="it-IT" b="1" dirty="0">
              <a:solidFill>
                <a:srgbClr val="FF0000"/>
              </a:solidFill>
            </a:endParaRPr>
          </a:p>
        </p:txBody>
      </p:sp>
      <p:sp>
        <p:nvSpPr>
          <p:cNvPr id="3" name="Segnaposto contenuto 2"/>
          <p:cNvSpPr>
            <a:spLocks noGrp="1"/>
          </p:cNvSpPr>
          <p:nvPr>
            <p:ph idx="1"/>
          </p:nvPr>
        </p:nvSpPr>
        <p:spPr>
          <a:xfrm>
            <a:off x="358816" y="1305047"/>
            <a:ext cx="8406186" cy="5416427"/>
          </a:xfrm>
        </p:spPr>
        <p:txBody>
          <a:bodyPr>
            <a:normAutofit fontScale="70000" lnSpcReduction="20000"/>
          </a:bodyPr>
          <a:lstStyle/>
          <a:p>
            <a:r>
              <a:rPr lang="en-US" sz="3429" dirty="0" smtClean="0"/>
              <a:t>At some point the free memory gets short and the kernel needs to "free" the pages which have not been accessed recently </a:t>
            </a:r>
          </a:p>
          <a:p>
            <a:r>
              <a:rPr lang="en-US" sz="3429" dirty="0" smtClean="0"/>
              <a:t>When one sees a low amount of free memory but a large amount of cached memory, this simply means that the system is making good use of its caches</a:t>
            </a:r>
          </a:p>
          <a:p>
            <a:r>
              <a:rPr lang="en-US" sz="3429" dirty="0" smtClean="0"/>
              <a:t>This is an output taken from the /proc/</a:t>
            </a:r>
            <a:r>
              <a:rPr lang="en-US" sz="3429" dirty="0" err="1" smtClean="0"/>
              <a:t>meminfo</a:t>
            </a:r>
            <a:r>
              <a:rPr lang="en-US" sz="3429" dirty="0" smtClean="0"/>
              <a:t>  where most of the memory is used by the page cache</a:t>
            </a:r>
          </a:p>
          <a:p>
            <a:pPr>
              <a:buNone/>
            </a:pPr>
            <a:r>
              <a:rPr lang="en-US" sz="2118" dirty="0" smtClean="0">
                <a:latin typeface="Courier"/>
                <a:cs typeface="Courier"/>
              </a:rPr>
              <a:t>	</a:t>
            </a:r>
            <a:r>
              <a:rPr lang="en-US" sz="2571" b="1" dirty="0" smtClean="0">
                <a:solidFill>
                  <a:srgbClr val="0000FF"/>
                </a:solidFill>
                <a:latin typeface="Courier"/>
                <a:cs typeface="Courier"/>
              </a:rPr>
              <a:t># cat /proc/</a:t>
            </a:r>
            <a:r>
              <a:rPr lang="en-US" sz="2571" b="1" dirty="0" err="1" smtClean="0">
                <a:solidFill>
                  <a:srgbClr val="0000FF"/>
                </a:solidFill>
                <a:latin typeface="Courier"/>
                <a:cs typeface="Courier"/>
              </a:rPr>
              <a:t>meminfo</a:t>
            </a:r>
            <a:endParaRPr lang="en-US" sz="2571" b="1" dirty="0" smtClean="0">
              <a:solidFill>
                <a:srgbClr val="0000FF"/>
              </a:solidFill>
              <a:latin typeface="Courier"/>
              <a:cs typeface="Courier"/>
            </a:endParaRPr>
          </a:p>
          <a:p>
            <a:pPr>
              <a:buNone/>
            </a:pPr>
            <a:r>
              <a:rPr lang="en-US" sz="2571" b="1" dirty="0" smtClean="0">
                <a:solidFill>
                  <a:srgbClr val="0000FF"/>
                </a:solidFill>
                <a:latin typeface="Courier"/>
                <a:cs typeface="Courier"/>
              </a:rPr>
              <a:t>	</a:t>
            </a:r>
            <a:r>
              <a:rPr lang="en-US" sz="2571" b="1" dirty="0" err="1" smtClean="0">
                <a:solidFill>
                  <a:srgbClr val="0000FF"/>
                </a:solidFill>
                <a:latin typeface="Courier"/>
                <a:cs typeface="Courier"/>
              </a:rPr>
              <a:t>MemTotal</a:t>
            </a:r>
            <a:r>
              <a:rPr lang="en-US" sz="2571" b="1" dirty="0" smtClean="0">
                <a:solidFill>
                  <a:srgbClr val="0000FF"/>
                </a:solidFill>
                <a:latin typeface="Courier"/>
                <a:cs typeface="Courier"/>
              </a:rPr>
              <a:t>: 2075672 </a:t>
            </a:r>
            <a:r>
              <a:rPr lang="en-US" sz="2571" b="1" dirty="0" err="1" smtClean="0">
                <a:solidFill>
                  <a:srgbClr val="0000FF"/>
                </a:solidFill>
                <a:latin typeface="Courier"/>
                <a:cs typeface="Courier"/>
              </a:rPr>
              <a:t>kB</a:t>
            </a:r>
            <a:endParaRPr lang="en-US" sz="2571" b="1" dirty="0" smtClean="0">
              <a:solidFill>
                <a:srgbClr val="0000FF"/>
              </a:solidFill>
              <a:latin typeface="Courier"/>
              <a:cs typeface="Courier"/>
            </a:endParaRPr>
          </a:p>
          <a:p>
            <a:pPr>
              <a:buNone/>
            </a:pPr>
            <a:r>
              <a:rPr lang="en-US" sz="2571" b="1" dirty="0" smtClean="0">
                <a:solidFill>
                  <a:srgbClr val="0000FF"/>
                </a:solidFill>
                <a:latin typeface="Courier"/>
                <a:cs typeface="Courier"/>
              </a:rPr>
              <a:t>	</a:t>
            </a:r>
            <a:r>
              <a:rPr lang="en-US" sz="2571" b="1" dirty="0" err="1" smtClean="0">
                <a:solidFill>
                  <a:srgbClr val="0000FF"/>
                </a:solidFill>
                <a:latin typeface="Courier"/>
                <a:cs typeface="Courier"/>
              </a:rPr>
              <a:t>MemFree</a:t>
            </a:r>
            <a:r>
              <a:rPr lang="en-US" sz="2571" b="1" dirty="0" smtClean="0">
                <a:solidFill>
                  <a:srgbClr val="0000FF"/>
                </a:solidFill>
                <a:latin typeface="Courier"/>
                <a:cs typeface="Courier"/>
              </a:rPr>
              <a:t>: 52528 </a:t>
            </a:r>
            <a:r>
              <a:rPr lang="en-US" sz="2571" b="1" dirty="0" err="1" smtClean="0">
                <a:solidFill>
                  <a:srgbClr val="0000FF"/>
                </a:solidFill>
                <a:latin typeface="Courier"/>
                <a:cs typeface="Courier"/>
              </a:rPr>
              <a:t>kB</a:t>
            </a:r>
            <a:endParaRPr lang="en-US" sz="2571" b="1" dirty="0" smtClean="0">
              <a:solidFill>
                <a:srgbClr val="0000FF"/>
              </a:solidFill>
              <a:latin typeface="Courier"/>
              <a:cs typeface="Courier"/>
            </a:endParaRPr>
          </a:p>
          <a:p>
            <a:pPr>
              <a:buNone/>
            </a:pPr>
            <a:r>
              <a:rPr lang="en-US" sz="2571" b="1" dirty="0" smtClean="0">
                <a:solidFill>
                  <a:srgbClr val="0000FF"/>
                </a:solidFill>
                <a:latin typeface="Courier"/>
                <a:cs typeface="Courier"/>
              </a:rPr>
              <a:t>	Cached: 1766844 </a:t>
            </a:r>
            <a:r>
              <a:rPr lang="en-US" sz="2571" b="1" dirty="0" err="1" smtClean="0">
                <a:solidFill>
                  <a:srgbClr val="0000FF"/>
                </a:solidFill>
                <a:latin typeface="Courier"/>
                <a:cs typeface="Courier"/>
              </a:rPr>
              <a:t>kB</a:t>
            </a:r>
            <a:endParaRPr lang="en-US" sz="2571" b="1" dirty="0" smtClean="0">
              <a:solidFill>
                <a:srgbClr val="0000FF"/>
              </a:solidFill>
              <a:latin typeface="Courier"/>
              <a:cs typeface="Courier"/>
            </a:endParaRPr>
          </a:p>
          <a:p>
            <a:pPr>
              <a:buNone/>
            </a:pPr>
            <a:r>
              <a:rPr lang="en-US" sz="2571" b="1" dirty="0" smtClean="0">
                <a:solidFill>
                  <a:srgbClr val="0000FF"/>
                </a:solidFill>
                <a:latin typeface="Courier"/>
                <a:cs typeface="Courier"/>
              </a:rPr>
              <a:t>   ...</a:t>
            </a:r>
            <a:endParaRPr lang="en-US" sz="2118" b="1" dirty="0" smtClean="0">
              <a:solidFill>
                <a:srgbClr val="0000FF"/>
              </a:solidFill>
              <a:latin typeface="Courier"/>
              <a:cs typeface="Courier"/>
            </a:endParaRPr>
          </a:p>
          <a:p>
            <a:r>
              <a:rPr lang="en-US" sz="3429" dirty="0" smtClean="0"/>
              <a:t>The system here has a total of 2 GB of RAM available on it, with only 52 MB of free RAM and 1.7 GB of pages in the cache</a:t>
            </a:r>
          </a:p>
          <a:p>
            <a:r>
              <a:rPr lang="en-US" sz="3429" dirty="0" smtClean="0"/>
              <a:t>The page cache can be entirely emptied by issuing with root privileges the following command</a:t>
            </a:r>
          </a:p>
          <a:p>
            <a:pPr>
              <a:buNone/>
            </a:pPr>
            <a:r>
              <a:rPr lang="en-US" sz="2571" dirty="0" smtClean="0">
                <a:latin typeface="Courier"/>
                <a:cs typeface="Courier"/>
              </a:rPr>
              <a:t>	</a:t>
            </a:r>
            <a:r>
              <a:rPr lang="en-US" sz="2571" b="1" dirty="0" smtClean="0">
                <a:solidFill>
                  <a:srgbClr val="0000FF"/>
                </a:solidFill>
                <a:latin typeface="Courier"/>
                <a:cs typeface="Courier"/>
              </a:rPr>
              <a:t># </a:t>
            </a:r>
            <a:r>
              <a:rPr lang="it-IT" sz="2571" b="1" dirty="0" err="1" smtClean="0">
                <a:solidFill>
                  <a:srgbClr val="0000FF"/>
                </a:solidFill>
                <a:latin typeface="Courier"/>
                <a:cs typeface="Courier"/>
              </a:rPr>
              <a:t>echo</a:t>
            </a:r>
            <a:r>
              <a:rPr lang="it-IT" sz="2571" b="1" dirty="0" smtClean="0">
                <a:solidFill>
                  <a:srgbClr val="0000FF"/>
                </a:solidFill>
                <a:latin typeface="Courier"/>
                <a:cs typeface="Courier"/>
              </a:rPr>
              <a:t> </a:t>
            </a:r>
            <a:r>
              <a:rPr lang="it-IT" sz="2571" b="1" dirty="0" err="1" smtClean="0">
                <a:solidFill>
                  <a:srgbClr val="0000FF"/>
                </a:solidFill>
                <a:latin typeface="Courier"/>
                <a:cs typeface="Courier"/>
              </a:rPr>
              <a:t>3</a:t>
            </a:r>
            <a:r>
              <a:rPr lang="it-IT" sz="2571" b="1" dirty="0" smtClean="0">
                <a:solidFill>
                  <a:srgbClr val="0000FF"/>
                </a:solidFill>
                <a:latin typeface="Courier"/>
                <a:cs typeface="Courier"/>
              </a:rPr>
              <a:t> &gt; /</a:t>
            </a:r>
            <a:r>
              <a:rPr lang="it-IT" sz="2571" b="1" dirty="0" err="1" smtClean="0">
                <a:solidFill>
                  <a:srgbClr val="0000FF"/>
                </a:solidFill>
                <a:latin typeface="Courier"/>
                <a:cs typeface="Courier"/>
              </a:rPr>
              <a:t>proc</a:t>
            </a:r>
            <a:r>
              <a:rPr lang="it-IT" sz="2571" b="1" dirty="0" smtClean="0">
                <a:solidFill>
                  <a:srgbClr val="0000FF"/>
                </a:solidFill>
                <a:latin typeface="Courier"/>
                <a:cs typeface="Courier"/>
              </a:rPr>
              <a:t>/</a:t>
            </a:r>
            <a:r>
              <a:rPr lang="it-IT" sz="2571" b="1" dirty="0" err="1" smtClean="0">
                <a:solidFill>
                  <a:srgbClr val="0000FF"/>
                </a:solidFill>
                <a:latin typeface="Courier"/>
                <a:cs typeface="Courier"/>
              </a:rPr>
              <a:t>sys</a:t>
            </a:r>
            <a:r>
              <a:rPr lang="it-IT" sz="2571" b="1" dirty="0" smtClean="0">
                <a:solidFill>
                  <a:srgbClr val="0000FF"/>
                </a:solidFill>
                <a:latin typeface="Courier"/>
                <a:cs typeface="Courier"/>
              </a:rPr>
              <a:t>/</a:t>
            </a:r>
            <a:r>
              <a:rPr lang="it-IT" sz="2571" b="1" dirty="0" err="1" smtClean="0">
                <a:solidFill>
                  <a:srgbClr val="0000FF"/>
                </a:solidFill>
                <a:latin typeface="Courier"/>
                <a:cs typeface="Courier"/>
              </a:rPr>
              <a:t>vm</a:t>
            </a:r>
            <a:r>
              <a:rPr lang="it-IT" sz="2571" b="1" dirty="0" smtClean="0">
                <a:solidFill>
                  <a:srgbClr val="0000FF"/>
                </a:solidFill>
                <a:latin typeface="Courier"/>
                <a:cs typeface="Courier"/>
              </a:rPr>
              <a:t>/</a:t>
            </a:r>
            <a:r>
              <a:rPr lang="it-IT" sz="2571" b="1" dirty="0" err="1" smtClean="0">
                <a:solidFill>
                  <a:srgbClr val="0000FF"/>
                </a:solidFill>
                <a:latin typeface="Courier"/>
                <a:cs typeface="Courier"/>
              </a:rPr>
              <a:t>drop_caches</a:t>
            </a:r>
            <a:endParaRPr lang="en-US" sz="2286" b="1" dirty="0" smtClean="0">
              <a:solidFill>
                <a:srgbClr val="0000FF"/>
              </a:solidFill>
            </a:endParaRPr>
          </a:p>
          <a:p>
            <a:pPr>
              <a:buNone/>
            </a:pPr>
            <a:endParaRPr lang="en-US" sz="2118" dirty="0" smtClean="0">
              <a:latin typeface="Courier"/>
              <a:cs typeface="Courier"/>
            </a:endParaRPr>
          </a:p>
          <a:p>
            <a:pPr>
              <a:buNone/>
            </a:pPr>
            <a:endParaRPr lang="en-US" sz="2118" dirty="0" smtClean="0">
              <a:latin typeface="Courier"/>
              <a:cs typeface="Courier"/>
            </a:endParaRPr>
          </a:p>
          <a:p>
            <a:endParaRPr lang="it-IT"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6254"/>
            <a:ext cx="8229600" cy="986501"/>
          </a:xfrm>
        </p:spPr>
        <p:txBody>
          <a:bodyPr/>
          <a:lstStyle/>
          <a:p>
            <a:r>
              <a:rPr lang="it-IT" b="1" dirty="0" err="1" smtClean="0">
                <a:solidFill>
                  <a:srgbClr val="FF0000"/>
                </a:solidFill>
              </a:rPr>
              <a:t>Types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pages</a:t>
            </a:r>
            <a:endParaRPr lang="it-IT" b="1" dirty="0">
              <a:solidFill>
                <a:srgbClr val="FF0000"/>
              </a:solidFill>
            </a:endParaRPr>
          </a:p>
        </p:txBody>
      </p:sp>
      <p:sp>
        <p:nvSpPr>
          <p:cNvPr id="3" name="Segnaposto contenuto 2"/>
          <p:cNvSpPr>
            <a:spLocks noGrp="1"/>
          </p:cNvSpPr>
          <p:nvPr>
            <p:ph idx="1"/>
          </p:nvPr>
        </p:nvSpPr>
        <p:spPr>
          <a:xfrm>
            <a:off x="178878" y="1162756"/>
            <a:ext cx="8684508" cy="5695244"/>
          </a:xfrm>
        </p:spPr>
        <p:txBody>
          <a:bodyPr>
            <a:normAutofit fontScale="77500" lnSpcReduction="20000"/>
          </a:bodyPr>
          <a:lstStyle/>
          <a:p>
            <a:r>
              <a:rPr lang="en-US" dirty="0" smtClean="0"/>
              <a:t>Read Pages</a:t>
            </a:r>
          </a:p>
          <a:p>
            <a:pPr lvl="1"/>
            <a:r>
              <a:rPr lang="en-US" dirty="0" smtClean="0"/>
              <a:t>These are read-only pages read from disk and include static files, binaries, and libraries that do not change</a:t>
            </a:r>
          </a:p>
          <a:p>
            <a:r>
              <a:rPr lang="en-US" dirty="0" smtClean="0"/>
              <a:t>Dirty Pages</a:t>
            </a:r>
          </a:p>
          <a:p>
            <a:pPr lvl="1"/>
            <a:r>
              <a:rPr lang="en-US" dirty="0" smtClean="0"/>
              <a:t>These are pages of data that have been modified while in memory and must be synced to disk at some point by the </a:t>
            </a:r>
            <a:r>
              <a:rPr lang="en-US" dirty="0" err="1" smtClean="0"/>
              <a:t>pdflush</a:t>
            </a:r>
            <a:r>
              <a:rPr lang="en-US" dirty="0" smtClean="0"/>
              <a:t> kernel daemon</a:t>
            </a:r>
          </a:p>
          <a:p>
            <a:pPr lvl="2"/>
            <a:r>
              <a:rPr lang="en-US" dirty="0" smtClean="0"/>
              <a:t>Of course they cannot be removed from memory until the changes are on disk</a:t>
            </a:r>
          </a:p>
          <a:p>
            <a:pPr lvl="1"/>
            <a:r>
              <a:rPr lang="en-US" dirty="0" smtClean="0"/>
              <a:t>Applications themselves may choose to write dirty pages to disk immediately on request using the </a:t>
            </a:r>
            <a:r>
              <a:rPr lang="en-US" dirty="0" err="1" smtClean="0"/>
              <a:t>fsync</a:t>
            </a:r>
            <a:r>
              <a:rPr lang="en-US" dirty="0" smtClean="0"/>
              <a:t>() or sync() system calls</a:t>
            </a:r>
          </a:p>
          <a:p>
            <a:r>
              <a:rPr lang="en-US" dirty="0" smtClean="0"/>
              <a:t>Anonymous Pages</a:t>
            </a:r>
          </a:p>
          <a:p>
            <a:pPr lvl="1"/>
            <a:r>
              <a:rPr lang="en-US" dirty="0" smtClean="0"/>
              <a:t>These are pages of data that belong to a process, but do not have any file or backing store associated with them, hence they cannot be synchronized back to disk</a:t>
            </a:r>
          </a:p>
          <a:p>
            <a:pPr lvl="1"/>
            <a:r>
              <a:rPr lang="en-US" dirty="0" smtClean="0"/>
              <a:t>In the event of a memory shortage, the </a:t>
            </a:r>
            <a:r>
              <a:rPr lang="en-US" dirty="0" err="1" smtClean="0"/>
              <a:t>kswapd</a:t>
            </a:r>
            <a:r>
              <a:rPr lang="en-US" dirty="0" smtClean="0"/>
              <a:t> kernel process writes these to the swap device as temporary storage until more RAM is free ("swapped" pages).</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err="1" smtClean="0">
                <a:solidFill>
                  <a:srgbClr val="FF0000"/>
                </a:solidFill>
              </a:rPr>
              <a:t>How</a:t>
            </a:r>
            <a:r>
              <a:rPr lang="it-IT" b="1" dirty="0" smtClean="0">
                <a:solidFill>
                  <a:srgbClr val="FF0000"/>
                </a:solidFill>
              </a:rPr>
              <a:t> </a:t>
            </a:r>
            <a:r>
              <a:rPr lang="it-IT" b="1" dirty="0" err="1" smtClean="0">
                <a:solidFill>
                  <a:srgbClr val="FF0000"/>
                </a:solidFill>
              </a:rPr>
              <a:t>to</a:t>
            </a:r>
            <a:r>
              <a:rPr lang="it-IT" b="1" dirty="0" smtClean="0">
                <a:solidFill>
                  <a:srgbClr val="FF0000"/>
                </a:solidFill>
              </a:rPr>
              <a:t> </a:t>
            </a:r>
            <a:r>
              <a:rPr lang="it-IT" b="1" dirty="0" err="1" smtClean="0">
                <a:solidFill>
                  <a:srgbClr val="FF0000"/>
                </a:solidFill>
              </a:rPr>
              <a:t>remove</a:t>
            </a:r>
            <a:r>
              <a:rPr lang="it-IT" b="1" dirty="0" smtClean="0">
                <a:solidFill>
                  <a:srgbClr val="FF0000"/>
                </a:solidFill>
              </a:rPr>
              <a:t> the </a:t>
            </a:r>
            <a:r>
              <a:rPr lang="it-IT" b="1" dirty="0" err="1" smtClean="0">
                <a:solidFill>
                  <a:srgbClr val="FF0000"/>
                </a:solidFill>
              </a:rPr>
              <a:t>pages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 file </a:t>
            </a:r>
            <a:r>
              <a:rPr lang="it-IT" b="1" dirty="0" err="1" smtClean="0">
                <a:solidFill>
                  <a:srgbClr val="FF0000"/>
                </a:solidFill>
              </a:rPr>
              <a:t>from</a:t>
            </a:r>
            <a:r>
              <a:rPr lang="it-IT" b="1" dirty="0" smtClean="0">
                <a:solidFill>
                  <a:srgbClr val="FF0000"/>
                </a:solidFill>
              </a:rPr>
              <a:t> the cache</a:t>
            </a:r>
            <a:endParaRPr lang="it-IT" b="1" dirty="0">
              <a:solidFill>
                <a:srgbClr val="FF0000"/>
              </a:solidFill>
            </a:endParaRPr>
          </a:p>
        </p:txBody>
      </p:sp>
      <p:sp>
        <p:nvSpPr>
          <p:cNvPr id="3" name="Segnaposto contenuto 2"/>
          <p:cNvSpPr>
            <a:spLocks noGrp="1"/>
          </p:cNvSpPr>
          <p:nvPr>
            <p:ph idx="1"/>
          </p:nvPr>
        </p:nvSpPr>
        <p:spPr>
          <a:xfrm>
            <a:off x="269376" y="1600200"/>
            <a:ext cx="8686800" cy="5099040"/>
          </a:xfrm>
        </p:spPr>
        <p:txBody>
          <a:bodyPr>
            <a:normAutofit fontScale="47500" lnSpcReduction="20000"/>
          </a:bodyPr>
          <a:lstStyle/>
          <a:p>
            <a:pPr>
              <a:buNone/>
            </a:pPr>
            <a:r>
              <a:rPr lang="en-US" b="1" smtClean="0">
                <a:latin typeface="Courier"/>
                <a:cs typeface="Courier"/>
              </a:rPr>
              <a:t>int fd;</a:t>
            </a:r>
          </a:p>
          <a:p>
            <a:pPr>
              <a:buNone/>
            </a:pPr>
            <a:r>
              <a:rPr lang="en-US" b="1" smtClean="0">
                <a:latin typeface="Courier"/>
                <a:cs typeface="Courier"/>
              </a:rPr>
              <a:t>fd = open(argv[1], O_RDONLY);</a:t>
            </a:r>
          </a:p>
          <a:p>
            <a:pPr>
              <a:buNone/>
            </a:pPr>
            <a:r>
              <a:rPr lang="en-US" b="1" smtClean="0">
                <a:latin typeface="Courier"/>
                <a:cs typeface="Courier"/>
              </a:rPr>
              <a:t>if (fd &lt; 0) {</a:t>
            </a:r>
          </a:p>
          <a:p>
            <a:pPr>
              <a:buNone/>
            </a:pPr>
            <a:r>
              <a:rPr lang="en-US" b="1" smtClean="0">
                <a:latin typeface="Courier"/>
                <a:cs typeface="Courier"/>
              </a:rPr>
              <a:t>  perror("open"); </a:t>
            </a:r>
          </a:p>
          <a:p>
            <a:pPr>
              <a:buNone/>
            </a:pPr>
            <a:r>
              <a:rPr lang="en-US" b="1" smtClean="0">
                <a:latin typeface="Courier"/>
                <a:cs typeface="Courier"/>
              </a:rPr>
              <a:t>  return 1; </a:t>
            </a:r>
          </a:p>
          <a:p>
            <a:pPr>
              <a:buNone/>
            </a:pPr>
            <a:r>
              <a:rPr lang="en-US" b="1" smtClean="0">
                <a:latin typeface="Courier"/>
                <a:cs typeface="Courier"/>
              </a:rPr>
              <a:t>}</a:t>
            </a:r>
          </a:p>
          <a:p>
            <a:pPr>
              <a:buNone/>
            </a:pPr>
            <a:r>
              <a:rPr lang="en-US" b="1" smtClean="0">
                <a:solidFill>
                  <a:srgbClr val="0000FF"/>
                </a:solidFill>
                <a:latin typeface="Courier"/>
                <a:cs typeface="Courier"/>
              </a:rPr>
              <a:t>// flushes all data buffers of the file to disk</a:t>
            </a:r>
          </a:p>
          <a:p>
            <a:pPr>
              <a:buNone/>
            </a:pPr>
            <a:r>
              <a:rPr lang="en-US" b="1" smtClean="0">
                <a:latin typeface="Courier"/>
                <a:cs typeface="Courier"/>
              </a:rPr>
              <a:t>if (fdatasync(fd)&lt;0) {</a:t>
            </a:r>
          </a:p>
          <a:p>
            <a:pPr>
              <a:buNone/>
            </a:pPr>
            <a:r>
              <a:rPr lang="en-US" b="1" smtClean="0">
                <a:latin typeface="Courier"/>
                <a:cs typeface="Courier"/>
              </a:rPr>
              <a:t>  perror("fdatasync");</a:t>
            </a:r>
          </a:p>
          <a:p>
            <a:pPr>
              <a:buNone/>
            </a:pPr>
            <a:r>
              <a:rPr lang="en-US" b="1" smtClean="0">
                <a:latin typeface="Courier"/>
                <a:cs typeface="Courier"/>
              </a:rPr>
              <a:t>  return 1;</a:t>
            </a:r>
          </a:p>
          <a:p>
            <a:pPr>
              <a:buNone/>
            </a:pPr>
            <a:r>
              <a:rPr lang="en-US" b="1" smtClean="0">
                <a:latin typeface="Courier"/>
                <a:cs typeface="Courier"/>
              </a:rPr>
              <a:t>}</a:t>
            </a:r>
          </a:p>
          <a:p>
            <a:pPr>
              <a:buNone/>
            </a:pPr>
            <a:r>
              <a:rPr lang="en-US" b="1" smtClean="0">
                <a:solidFill>
                  <a:srgbClr val="0000FF"/>
                </a:solidFill>
                <a:latin typeface="Courier"/>
                <a:cs typeface="Courier"/>
              </a:rPr>
              <a:t>// tell the kernel that we do not need this file using posix_fadvise()</a:t>
            </a:r>
          </a:p>
          <a:p>
            <a:pPr>
              <a:buNone/>
            </a:pPr>
            <a:r>
              <a:rPr lang="en-US" b="1" smtClean="0">
                <a:solidFill>
                  <a:srgbClr val="0000FF"/>
                </a:solidFill>
                <a:latin typeface="Courier"/>
                <a:cs typeface="Courier"/>
              </a:rPr>
              <a:t>// the kernel will immediately remove the associated pages from the cache</a:t>
            </a:r>
          </a:p>
          <a:p>
            <a:pPr>
              <a:buNone/>
            </a:pPr>
            <a:r>
              <a:rPr lang="en-US" b="1" smtClean="0">
                <a:latin typeface="Courier"/>
                <a:cs typeface="Courier"/>
              </a:rPr>
              <a:t>if (posix_fadvise(fd, 0,0,POSIX_FADV_DONTNEED) &lt; 0){</a:t>
            </a:r>
          </a:p>
          <a:p>
            <a:pPr>
              <a:buNone/>
            </a:pPr>
            <a:r>
              <a:rPr lang="en-US" b="1" smtClean="0">
                <a:latin typeface="Courier"/>
                <a:cs typeface="Courier"/>
              </a:rPr>
              <a:t>  perror("posix_fadvice");</a:t>
            </a:r>
          </a:p>
          <a:p>
            <a:pPr>
              <a:buNone/>
            </a:pPr>
            <a:r>
              <a:rPr lang="en-US" b="1" smtClean="0">
                <a:latin typeface="Courier"/>
                <a:cs typeface="Courier"/>
              </a:rPr>
              <a:t>  return 1;</a:t>
            </a:r>
          </a:p>
          <a:p>
            <a:pPr>
              <a:buNone/>
            </a:pPr>
            <a:r>
              <a:rPr lang="en-US" b="1" smtClean="0">
                <a:latin typeface="Courier"/>
                <a:cs typeface="Courier"/>
              </a:rPr>
              <a:t>}</a:t>
            </a:r>
          </a:p>
          <a:p>
            <a:pPr>
              <a:buNone/>
            </a:pPr>
            <a:r>
              <a:rPr lang="en-US" b="1" smtClean="0">
                <a:latin typeface="Courier"/>
                <a:cs typeface="Courier"/>
              </a:rPr>
              <a:t>if(close(fd)&lt;0) {</a:t>
            </a:r>
          </a:p>
          <a:p>
            <a:pPr>
              <a:buNone/>
            </a:pPr>
            <a:r>
              <a:rPr lang="en-US" b="1" smtClean="0">
                <a:latin typeface="Courier"/>
                <a:cs typeface="Courier"/>
              </a:rPr>
              <a:t>  perror(”close");</a:t>
            </a:r>
          </a:p>
          <a:p>
            <a:pPr>
              <a:buNone/>
            </a:pPr>
            <a:r>
              <a:rPr lang="en-US" b="1" smtClean="0">
                <a:latin typeface="Courier"/>
                <a:cs typeface="Courier"/>
              </a:rPr>
              <a:t>  return 1;</a:t>
            </a:r>
          </a:p>
          <a:p>
            <a:pPr>
              <a:buNone/>
            </a:pPr>
            <a:r>
              <a:rPr lang="en-US" b="1" smtClean="0">
                <a:latin typeface="Courier"/>
                <a:cs typeface="Courier"/>
              </a:rPr>
              <a:t>}</a:t>
            </a:r>
            <a:endParaRPr lang="en-US" b="1">
              <a:latin typeface="Courier"/>
              <a:cs typeface="Courier"/>
            </a:endParaRP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43000"/>
          </a:xfrm>
        </p:spPr>
        <p:txBody>
          <a:bodyPr/>
          <a:lstStyle/>
          <a:p>
            <a:r>
              <a:rPr lang="en-US" b="1" dirty="0" smtClean="0">
                <a:solidFill>
                  <a:srgbClr val="FF0000"/>
                </a:solidFill>
              </a:rPr>
              <a:t>Sequential and random access</a:t>
            </a:r>
            <a:endParaRPr lang="en-US" b="1" dirty="0">
              <a:solidFill>
                <a:srgbClr val="FF0000"/>
              </a:solidFill>
            </a:endParaRPr>
          </a:p>
        </p:txBody>
      </p:sp>
      <p:sp>
        <p:nvSpPr>
          <p:cNvPr id="12291" name="Rectangle 3"/>
          <p:cNvSpPr>
            <a:spLocks noGrp="1" noChangeArrowheads="1"/>
          </p:cNvSpPr>
          <p:nvPr>
            <p:ph type="body" idx="1"/>
          </p:nvPr>
        </p:nvSpPr>
        <p:spPr>
          <a:xfrm>
            <a:off x="421424" y="983867"/>
            <a:ext cx="8540344" cy="3574541"/>
          </a:xfrm>
        </p:spPr>
        <p:txBody>
          <a:bodyPr>
            <a:normAutofit fontScale="70000" lnSpcReduction="20000"/>
          </a:bodyPr>
          <a:lstStyle/>
          <a:p>
            <a:r>
              <a:rPr lang="en-US" dirty="0" smtClean="0"/>
              <a:t>Sequential access is the </a:t>
            </a:r>
            <a:r>
              <a:rPr lang="en-US" dirty="0"/>
              <a:t>easiest</a:t>
            </a:r>
            <a:r>
              <a:rPr lang="en-US" dirty="0" smtClean="0"/>
              <a:t> to handle for </a:t>
            </a:r>
            <a:r>
              <a:rPr lang="en-US" dirty="0" err="1" smtClean="0"/>
              <a:t>filesystem</a:t>
            </a:r>
            <a:r>
              <a:rPr lang="en-US" dirty="0" smtClean="0"/>
              <a:t> and disk</a:t>
            </a:r>
          </a:p>
          <a:p>
            <a:pPr lvl="1"/>
            <a:r>
              <a:rPr lang="en-US" dirty="0"/>
              <a:t>Large disk devices are inherently </a:t>
            </a:r>
            <a:r>
              <a:rPr lang="en-US" dirty="0" smtClean="0"/>
              <a:t>sequential</a:t>
            </a:r>
          </a:p>
          <a:p>
            <a:pPr lvl="1"/>
            <a:r>
              <a:rPr lang="en-US" dirty="0" smtClean="0"/>
              <a:t>Kernel can read ahead into the page cache</a:t>
            </a:r>
          </a:p>
          <a:p>
            <a:r>
              <a:rPr lang="en-US" dirty="0"/>
              <a:t>However, your </a:t>
            </a:r>
            <a:r>
              <a:rPr lang="en-US" dirty="0" smtClean="0"/>
              <a:t>application </a:t>
            </a:r>
            <a:r>
              <a:rPr lang="en-US" dirty="0"/>
              <a:t>is not</a:t>
            </a:r>
            <a:r>
              <a:rPr lang="en-US" dirty="0" smtClean="0"/>
              <a:t> running alone on a node</a:t>
            </a:r>
          </a:p>
          <a:p>
            <a:pPr lvl="1"/>
            <a:r>
              <a:rPr lang="en-US" dirty="0" smtClean="0"/>
              <a:t>application </a:t>
            </a:r>
            <a:r>
              <a:rPr lang="en-US" dirty="0"/>
              <a:t>interleaving produces</a:t>
            </a:r>
            <a:r>
              <a:rPr lang="en-US" dirty="0" smtClean="0"/>
              <a:t> quasi-random </a:t>
            </a:r>
            <a:r>
              <a:rPr lang="en-US" dirty="0"/>
              <a:t>I/O</a:t>
            </a:r>
            <a:endParaRPr lang="en-US" dirty="0" smtClean="0"/>
          </a:p>
          <a:p>
            <a:r>
              <a:rPr lang="en-US" dirty="0" smtClean="0"/>
              <a:t>Each </a:t>
            </a:r>
            <a:r>
              <a:rPr lang="en-US" dirty="0"/>
              <a:t>sequential request should be </a:t>
            </a:r>
            <a:r>
              <a:rPr lang="en-US" dirty="0" smtClean="0"/>
              <a:t>large enough for optimal performance</a:t>
            </a:r>
          </a:p>
          <a:p>
            <a:pPr lvl="1"/>
            <a:r>
              <a:rPr lang="en-US" dirty="0"/>
              <a:t>1-</a:t>
            </a:r>
            <a:r>
              <a:rPr lang="en-US" dirty="0" smtClean="0"/>
              <a:t>4 MB </a:t>
            </a:r>
            <a:r>
              <a:rPr lang="en-US" dirty="0"/>
              <a:t>per request usually</a:t>
            </a:r>
            <a:r>
              <a:rPr lang="en-US" dirty="0" smtClean="0"/>
              <a:t> OK</a:t>
            </a:r>
          </a:p>
          <a:p>
            <a:r>
              <a:rPr lang="en-US" dirty="0" smtClean="0"/>
              <a:t>Random I/O is a performance killer for mechanical disks</a:t>
            </a:r>
          </a:p>
          <a:p>
            <a:pPr lvl="1"/>
            <a:r>
              <a:rPr lang="en-US" dirty="0" smtClean="0"/>
              <a:t>cycle length is important for exploiting the page cache efficiently</a:t>
            </a:r>
          </a:p>
          <a:p>
            <a:pPr lvl="1"/>
            <a:endParaRPr lang="en-US" dirty="0"/>
          </a:p>
        </p:txBody>
      </p:sp>
      <p:sp>
        <p:nvSpPr>
          <p:cNvPr id="4" name="Oval 72"/>
          <p:cNvSpPr/>
          <p:nvPr/>
        </p:nvSpPr>
        <p:spPr>
          <a:xfrm>
            <a:off x="6172200" y="4554112"/>
            <a:ext cx="914400" cy="1411320"/>
          </a:xfrm>
          <a:prstGeom prst="ellipse">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p:cNvSpPr/>
          <p:nvPr/>
        </p:nvSpPr>
        <p:spPr>
          <a:xfrm>
            <a:off x="14478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6" name="Rectangle 8"/>
          <p:cNvSpPr/>
          <p:nvPr/>
        </p:nvSpPr>
        <p:spPr>
          <a:xfrm>
            <a:off x="19812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7" name="Rectangle 9"/>
          <p:cNvSpPr/>
          <p:nvPr/>
        </p:nvSpPr>
        <p:spPr>
          <a:xfrm>
            <a:off x="25146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8" name="Rectangle 10"/>
          <p:cNvSpPr/>
          <p:nvPr/>
        </p:nvSpPr>
        <p:spPr>
          <a:xfrm>
            <a:off x="30480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9" name="Rectangle 11"/>
          <p:cNvSpPr/>
          <p:nvPr/>
        </p:nvSpPr>
        <p:spPr>
          <a:xfrm>
            <a:off x="35814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10" name="Rectangle 12"/>
          <p:cNvSpPr/>
          <p:nvPr/>
        </p:nvSpPr>
        <p:spPr>
          <a:xfrm>
            <a:off x="4114800" y="5477104"/>
            <a:ext cx="533400" cy="381000"/>
          </a:xfrm>
          <a:prstGeom prst="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Page</a:t>
            </a:r>
            <a:endParaRPr lang="en-US" sz="1100" dirty="0">
              <a:solidFill>
                <a:schemeClr val="tx1"/>
              </a:solidFill>
            </a:endParaRPr>
          </a:p>
        </p:txBody>
      </p:sp>
      <p:sp>
        <p:nvSpPr>
          <p:cNvPr id="11" name="Can 19"/>
          <p:cNvSpPr/>
          <p:nvPr/>
        </p:nvSpPr>
        <p:spPr>
          <a:xfrm>
            <a:off x="914400" y="4334104"/>
            <a:ext cx="533400" cy="381000"/>
          </a:xfrm>
          <a:prstGeom prst="can">
            <a:avLst/>
          </a:prstGeom>
          <a:solidFill>
            <a:srgbClr val="FFC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hape 23"/>
          <p:cNvCxnSpPr>
            <a:stCxn id="11" idx="4"/>
            <a:endCxn id="5" idx="0"/>
          </p:cNvCxnSpPr>
          <p:nvPr/>
        </p:nvCxnSpPr>
        <p:spPr>
          <a:xfrm>
            <a:off x="1447800" y="4524604"/>
            <a:ext cx="2667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hape 25"/>
          <p:cNvCxnSpPr>
            <a:stCxn id="11" idx="4"/>
            <a:endCxn id="6" idx="0"/>
          </p:cNvCxnSpPr>
          <p:nvPr/>
        </p:nvCxnSpPr>
        <p:spPr>
          <a:xfrm>
            <a:off x="1447800" y="4524604"/>
            <a:ext cx="8001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hape 27"/>
          <p:cNvCxnSpPr>
            <a:stCxn id="11" idx="4"/>
            <a:endCxn id="7" idx="0"/>
          </p:cNvCxnSpPr>
          <p:nvPr/>
        </p:nvCxnSpPr>
        <p:spPr>
          <a:xfrm>
            <a:off x="1447800" y="4524604"/>
            <a:ext cx="13335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hape 29"/>
          <p:cNvCxnSpPr>
            <a:stCxn id="11" idx="4"/>
            <a:endCxn id="8" idx="0"/>
          </p:cNvCxnSpPr>
          <p:nvPr/>
        </p:nvCxnSpPr>
        <p:spPr>
          <a:xfrm>
            <a:off x="1447800" y="4524604"/>
            <a:ext cx="18669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hape 31"/>
          <p:cNvCxnSpPr>
            <a:stCxn id="11" idx="4"/>
            <a:endCxn id="9" idx="0"/>
          </p:cNvCxnSpPr>
          <p:nvPr/>
        </p:nvCxnSpPr>
        <p:spPr>
          <a:xfrm>
            <a:off x="1447800" y="4524604"/>
            <a:ext cx="24003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hape 33"/>
          <p:cNvCxnSpPr>
            <a:stCxn id="11" idx="4"/>
            <a:endCxn id="10" idx="0"/>
          </p:cNvCxnSpPr>
          <p:nvPr/>
        </p:nvCxnSpPr>
        <p:spPr>
          <a:xfrm>
            <a:off x="1447800" y="4524604"/>
            <a:ext cx="2933700" cy="952500"/>
          </a:xfrm>
          <a:prstGeom prst="curvedConnector2">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36"/>
          <p:cNvSpPr txBox="1"/>
          <p:nvPr/>
        </p:nvSpPr>
        <p:spPr>
          <a:xfrm>
            <a:off x="1688104" y="5109260"/>
            <a:ext cx="242374" cy="215444"/>
          </a:xfrm>
          <a:prstGeom prst="rect">
            <a:avLst/>
          </a:prstGeom>
          <a:noFill/>
        </p:spPr>
        <p:txBody>
          <a:bodyPr wrap="none" rtlCol="0">
            <a:spAutoFit/>
          </a:bodyPr>
          <a:lstStyle/>
          <a:p>
            <a:r>
              <a:rPr lang="en-US" sz="800" b="1" dirty="0" smtClean="0"/>
              <a:t>0</a:t>
            </a:r>
            <a:endParaRPr lang="en-US" sz="800" b="1" dirty="0"/>
          </a:p>
        </p:txBody>
      </p:sp>
      <p:sp>
        <p:nvSpPr>
          <p:cNvPr id="19" name="TextBox 37"/>
          <p:cNvSpPr txBox="1"/>
          <p:nvPr/>
        </p:nvSpPr>
        <p:spPr>
          <a:xfrm>
            <a:off x="2180478" y="5109260"/>
            <a:ext cx="415498" cy="215444"/>
          </a:xfrm>
          <a:prstGeom prst="rect">
            <a:avLst/>
          </a:prstGeom>
          <a:noFill/>
        </p:spPr>
        <p:txBody>
          <a:bodyPr wrap="none" rtlCol="0">
            <a:spAutoFit/>
          </a:bodyPr>
          <a:lstStyle/>
          <a:p>
            <a:r>
              <a:rPr lang="en-US" sz="800" b="1" dirty="0" smtClean="0"/>
              <a:t>4096</a:t>
            </a:r>
            <a:endParaRPr lang="en-US" sz="800" b="1" dirty="0"/>
          </a:p>
        </p:txBody>
      </p:sp>
      <p:sp>
        <p:nvSpPr>
          <p:cNvPr id="20" name="TextBox 38"/>
          <p:cNvSpPr txBox="1"/>
          <p:nvPr/>
        </p:nvSpPr>
        <p:spPr>
          <a:xfrm>
            <a:off x="2672852" y="5109260"/>
            <a:ext cx="415498" cy="215444"/>
          </a:xfrm>
          <a:prstGeom prst="rect">
            <a:avLst/>
          </a:prstGeom>
          <a:noFill/>
        </p:spPr>
        <p:txBody>
          <a:bodyPr wrap="none" rtlCol="0">
            <a:spAutoFit/>
          </a:bodyPr>
          <a:lstStyle/>
          <a:p>
            <a:r>
              <a:rPr lang="en-US" sz="800" b="1" dirty="0" smtClean="0"/>
              <a:t>8192</a:t>
            </a:r>
            <a:endParaRPr lang="en-US" sz="800" b="1" dirty="0"/>
          </a:p>
        </p:txBody>
      </p:sp>
      <p:sp>
        <p:nvSpPr>
          <p:cNvPr id="21" name="TextBox 39"/>
          <p:cNvSpPr txBox="1"/>
          <p:nvPr/>
        </p:nvSpPr>
        <p:spPr>
          <a:xfrm>
            <a:off x="3165226" y="5109260"/>
            <a:ext cx="473206" cy="215444"/>
          </a:xfrm>
          <a:prstGeom prst="rect">
            <a:avLst/>
          </a:prstGeom>
          <a:noFill/>
        </p:spPr>
        <p:txBody>
          <a:bodyPr wrap="none" rtlCol="0">
            <a:spAutoFit/>
          </a:bodyPr>
          <a:lstStyle/>
          <a:p>
            <a:r>
              <a:rPr lang="en-US" sz="800" b="1" dirty="0" smtClean="0"/>
              <a:t>12288</a:t>
            </a:r>
            <a:endParaRPr lang="en-US" sz="800" b="1" dirty="0"/>
          </a:p>
        </p:txBody>
      </p:sp>
      <p:sp>
        <p:nvSpPr>
          <p:cNvPr id="22" name="TextBox 40"/>
          <p:cNvSpPr txBox="1"/>
          <p:nvPr/>
        </p:nvSpPr>
        <p:spPr>
          <a:xfrm>
            <a:off x="3733800" y="5109260"/>
            <a:ext cx="473206" cy="215444"/>
          </a:xfrm>
          <a:prstGeom prst="rect">
            <a:avLst/>
          </a:prstGeom>
          <a:noFill/>
        </p:spPr>
        <p:txBody>
          <a:bodyPr wrap="none" rtlCol="0">
            <a:spAutoFit/>
          </a:bodyPr>
          <a:lstStyle/>
          <a:p>
            <a:r>
              <a:rPr lang="en-US" sz="800" b="1" dirty="0" smtClean="0"/>
              <a:t>16384</a:t>
            </a:r>
            <a:endParaRPr lang="en-US" sz="800" b="1" dirty="0"/>
          </a:p>
        </p:txBody>
      </p:sp>
      <p:sp>
        <p:nvSpPr>
          <p:cNvPr id="23" name="TextBox 41"/>
          <p:cNvSpPr txBox="1"/>
          <p:nvPr/>
        </p:nvSpPr>
        <p:spPr>
          <a:xfrm>
            <a:off x="4253426" y="5109260"/>
            <a:ext cx="473206" cy="215444"/>
          </a:xfrm>
          <a:prstGeom prst="rect">
            <a:avLst/>
          </a:prstGeom>
          <a:noFill/>
        </p:spPr>
        <p:txBody>
          <a:bodyPr wrap="none" rtlCol="0">
            <a:spAutoFit/>
          </a:bodyPr>
          <a:lstStyle/>
          <a:p>
            <a:r>
              <a:rPr lang="en-US" sz="800" b="1" dirty="0" smtClean="0"/>
              <a:t>20480</a:t>
            </a:r>
            <a:endParaRPr lang="en-US" sz="800" b="1" dirty="0"/>
          </a:p>
        </p:txBody>
      </p:sp>
      <p:cxnSp>
        <p:nvCxnSpPr>
          <p:cNvPr id="24" name="Straight Connector 43"/>
          <p:cNvCxnSpPr>
            <a:stCxn id="11" idx="4"/>
          </p:cNvCxnSpPr>
          <p:nvPr/>
        </p:nvCxnSpPr>
        <p:spPr>
          <a:xfrm>
            <a:off x="1447800" y="4524604"/>
            <a:ext cx="3276600" cy="3810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5" name="Arc 45"/>
          <p:cNvSpPr/>
          <p:nvPr/>
        </p:nvSpPr>
        <p:spPr>
          <a:xfrm>
            <a:off x="4572000" y="4562704"/>
            <a:ext cx="304800" cy="304800"/>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6" name="Straight Connector 47"/>
          <p:cNvCxnSpPr/>
          <p:nvPr/>
        </p:nvCxnSpPr>
        <p:spPr>
          <a:xfrm rot="5400000">
            <a:off x="4305300" y="5286604"/>
            <a:ext cx="11430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7" name="Arc 48"/>
          <p:cNvSpPr/>
          <p:nvPr/>
        </p:nvSpPr>
        <p:spPr>
          <a:xfrm rot="5400000">
            <a:off x="4572000" y="5705704"/>
            <a:ext cx="304800" cy="304800"/>
          </a:xfrm>
          <a:prstGeom prst="arc">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8" name="Straight Connector 49"/>
          <p:cNvCxnSpPr/>
          <p:nvPr/>
        </p:nvCxnSpPr>
        <p:spPr>
          <a:xfrm>
            <a:off x="1828800" y="6010504"/>
            <a:ext cx="2895600"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9" name="Arc 52"/>
          <p:cNvSpPr/>
          <p:nvPr/>
        </p:nvSpPr>
        <p:spPr>
          <a:xfrm rot="10800000">
            <a:off x="1676399" y="5705704"/>
            <a:ext cx="304800" cy="304800"/>
          </a:xfrm>
          <a:prstGeom prst="arc">
            <a:avLst/>
          </a:prstGeom>
          <a:ln>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54"/>
          <p:cNvSpPr txBox="1"/>
          <p:nvPr/>
        </p:nvSpPr>
        <p:spPr>
          <a:xfrm>
            <a:off x="4860794" y="5109260"/>
            <a:ext cx="473206" cy="215444"/>
          </a:xfrm>
          <a:prstGeom prst="rect">
            <a:avLst/>
          </a:prstGeom>
          <a:noFill/>
        </p:spPr>
        <p:txBody>
          <a:bodyPr wrap="none" rtlCol="0">
            <a:spAutoFit/>
          </a:bodyPr>
          <a:lstStyle/>
          <a:p>
            <a:r>
              <a:rPr lang="en-US" sz="800" b="1" dirty="0" smtClean="0"/>
              <a:t>24567</a:t>
            </a:r>
            <a:endParaRPr lang="en-US" sz="800" b="1" dirty="0"/>
          </a:p>
        </p:txBody>
      </p:sp>
      <p:sp>
        <p:nvSpPr>
          <p:cNvPr id="31" name="TextBox 55"/>
          <p:cNvSpPr txBox="1"/>
          <p:nvPr/>
        </p:nvSpPr>
        <p:spPr>
          <a:xfrm>
            <a:off x="1487970" y="6001560"/>
            <a:ext cx="3400177" cy="584776"/>
          </a:xfrm>
          <a:prstGeom prst="rect">
            <a:avLst/>
          </a:prstGeom>
          <a:noFill/>
        </p:spPr>
        <p:txBody>
          <a:bodyPr wrap="none" rtlCol="0">
            <a:spAutoFit/>
          </a:bodyPr>
          <a:lstStyle/>
          <a:p>
            <a:pPr algn="ctr"/>
            <a:r>
              <a:rPr lang="en-US" sz="1600" b="1" i="1" dirty="0" smtClean="0">
                <a:solidFill>
                  <a:srgbClr val="C00000"/>
                </a:solidFill>
              </a:rPr>
              <a:t>Page containing offset 0 replaced</a:t>
            </a:r>
          </a:p>
          <a:p>
            <a:pPr algn="ctr"/>
            <a:r>
              <a:rPr lang="en-US" sz="1600" b="1" i="1" dirty="0" smtClean="0">
                <a:solidFill>
                  <a:srgbClr val="C00000"/>
                </a:solidFill>
              </a:rPr>
              <a:t>Reading offset 2048 requires re-read!</a:t>
            </a:r>
            <a:endParaRPr lang="en-US" sz="1600" b="1" i="1" dirty="0">
              <a:solidFill>
                <a:srgbClr val="C00000"/>
              </a:solidFill>
            </a:endParaRPr>
          </a:p>
        </p:txBody>
      </p:sp>
      <p:grpSp>
        <p:nvGrpSpPr>
          <p:cNvPr id="32" name="Group 67"/>
          <p:cNvGrpSpPr/>
          <p:nvPr/>
        </p:nvGrpSpPr>
        <p:grpSpPr>
          <a:xfrm>
            <a:off x="1752600" y="4638904"/>
            <a:ext cx="305594" cy="838200"/>
            <a:chOff x="6477000" y="4038600"/>
            <a:chExt cx="305594" cy="838200"/>
          </a:xfrm>
        </p:grpSpPr>
        <p:sp>
          <p:nvSpPr>
            <p:cNvPr id="33" name="Arc 60"/>
            <p:cNvSpPr/>
            <p:nvPr/>
          </p:nvSpPr>
          <p:spPr>
            <a:xfrm>
              <a:off x="6477000" y="4343400"/>
              <a:ext cx="304800" cy="3048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Arrow Connector 62"/>
            <p:cNvCxnSpPr/>
            <p:nvPr/>
          </p:nvCxnSpPr>
          <p:spPr>
            <a:xfrm rot="5400000">
              <a:off x="6591697" y="4685903"/>
              <a:ext cx="381000" cy="79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Arc 66"/>
            <p:cNvSpPr/>
            <p:nvPr/>
          </p:nvSpPr>
          <p:spPr>
            <a:xfrm flipH="1" flipV="1">
              <a:off x="6477000" y="4038600"/>
              <a:ext cx="304800" cy="3048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Arc 68"/>
          <p:cNvSpPr/>
          <p:nvPr/>
        </p:nvSpPr>
        <p:spPr>
          <a:xfrm>
            <a:off x="1295400" y="4562704"/>
            <a:ext cx="457200" cy="457200"/>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69"/>
          <p:cNvSpPr txBox="1"/>
          <p:nvPr/>
        </p:nvSpPr>
        <p:spPr>
          <a:xfrm>
            <a:off x="1718102" y="4943704"/>
            <a:ext cx="415498" cy="215444"/>
          </a:xfrm>
          <a:prstGeom prst="rect">
            <a:avLst/>
          </a:prstGeom>
          <a:noFill/>
        </p:spPr>
        <p:txBody>
          <a:bodyPr wrap="none" rtlCol="0">
            <a:spAutoFit/>
          </a:bodyPr>
          <a:lstStyle/>
          <a:p>
            <a:r>
              <a:rPr lang="en-US" sz="800" b="1" dirty="0" smtClean="0">
                <a:solidFill>
                  <a:srgbClr val="C00000"/>
                </a:solidFill>
              </a:rPr>
              <a:t>2048</a:t>
            </a:r>
            <a:endParaRPr lang="en-US" sz="800" b="1" dirty="0">
              <a:solidFill>
                <a:srgbClr val="C00000"/>
              </a:solidFill>
            </a:endParaRPr>
          </a:p>
        </p:txBody>
      </p:sp>
      <p:sp>
        <p:nvSpPr>
          <p:cNvPr id="38" name="TextBox 70"/>
          <p:cNvSpPr txBox="1"/>
          <p:nvPr/>
        </p:nvSpPr>
        <p:spPr>
          <a:xfrm>
            <a:off x="533400" y="5019904"/>
            <a:ext cx="1098378" cy="276999"/>
          </a:xfrm>
          <a:prstGeom prst="rect">
            <a:avLst/>
          </a:prstGeom>
          <a:noFill/>
        </p:spPr>
        <p:txBody>
          <a:bodyPr wrap="none" rtlCol="0">
            <a:spAutoFit/>
          </a:bodyPr>
          <a:lstStyle/>
          <a:p>
            <a:r>
              <a:rPr lang="en-US" sz="1200" b="1" dirty="0" smtClean="0"/>
              <a:t>Read Offset:</a:t>
            </a:r>
            <a:endParaRPr lang="en-US" sz="1200" b="1" dirty="0"/>
          </a:p>
        </p:txBody>
      </p:sp>
      <p:sp>
        <p:nvSpPr>
          <p:cNvPr id="39" name="TextBox 71"/>
          <p:cNvSpPr txBox="1"/>
          <p:nvPr/>
        </p:nvSpPr>
        <p:spPr>
          <a:xfrm>
            <a:off x="5876504" y="4199592"/>
            <a:ext cx="1564799" cy="2031325"/>
          </a:xfrm>
          <a:prstGeom prst="rect">
            <a:avLst/>
          </a:prstGeom>
          <a:noFill/>
        </p:spPr>
        <p:txBody>
          <a:bodyPr wrap="square" rtlCol="0">
            <a:spAutoFit/>
          </a:bodyPr>
          <a:lstStyle/>
          <a:p>
            <a:pPr algn="ctr"/>
            <a:r>
              <a:rPr lang="en-US" sz="1400" b="1" dirty="0" smtClean="0"/>
              <a:t>Read Offset</a:t>
            </a:r>
          </a:p>
          <a:p>
            <a:pPr algn="ctr"/>
            <a:r>
              <a:rPr lang="en-US" sz="1400" b="1" dirty="0" smtClean="0"/>
              <a:t>0</a:t>
            </a:r>
          </a:p>
          <a:p>
            <a:pPr algn="ctr"/>
            <a:r>
              <a:rPr lang="en-US" sz="1400" b="1" dirty="0" smtClean="0"/>
              <a:t>4096</a:t>
            </a:r>
          </a:p>
          <a:p>
            <a:pPr algn="ctr"/>
            <a:r>
              <a:rPr lang="en-US" sz="1400" b="1" dirty="0" smtClean="0"/>
              <a:t>8192</a:t>
            </a:r>
          </a:p>
          <a:p>
            <a:pPr algn="ctr"/>
            <a:r>
              <a:rPr lang="en-US" sz="1400" b="1" dirty="0" smtClean="0"/>
              <a:t>12288</a:t>
            </a:r>
          </a:p>
          <a:p>
            <a:pPr algn="ctr"/>
            <a:r>
              <a:rPr lang="en-US" sz="1400" b="1" dirty="0" smtClean="0"/>
              <a:t>16384</a:t>
            </a:r>
          </a:p>
          <a:p>
            <a:pPr algn="ctr"/>
            <a:r>
              <a:rPr lang="en-US" sz="1400" b="1" dirty="0" smtClean="0"/>
              <a:t>20480</a:t>
            </a:r>
          </a:p>
          <a:p>
            <a:pPr algn="ctr"/>
            <a:r>
              <a:rPr lang="en-US" sz="1400" b="1" dirty="0" smtClean="0"/>
              <a:t>24567</a:t>
            </a:r>
          </a:p>
          <a:p>
            <a:pPr algn="ctr"/>
            <a:r>
              <a:rPr lang="en-US" sz="1400" b="1" dirty="0" smtClean="0"/>
              <a:t>2048</a:t>
            </a:r>
          </a:p>
        </p:txBody>
      </p:sp>
      <p:sp>
        <p:nvSpPr>
          <p:cNvPr id="40" name="TextBox 73"/>
          <p:cNvSpPr txBox="1"/>
          <p:nvPr/>
        </p:nvSpPr>
        <p:spPr>
          <a:xfrm>
            <a:off x="7176040" y="4608128"/>
            <a:ext cx="1384251" cy="1200329"/>
          </a:xfrm>
          <a:prstGeom prst="rect">
            <a:avLst/>
          </a:prstGeom>
          <a:noFill/>
        </p:spPr>
        <p:txBody>
          <a:bodyPr wrap="none" rtlCol="0">
            <a:spAutoFit/>
          </a:bodyPr>
          <a:lstStyle/>
          <a:p>
            <a:r>
              <a:rPr lang="en-US" b="1" dirty="0" smtClean="0">
                <a:solidFill>
                  <a:srgbClr val="C00000"/>
                </a:solidFill>
              </a:rPr>
              <a:t>Cycle Length</a:t>
            </a:r>
          </a:p>
          <a:p>
            <a:r>
              <a:rPr lang="en-US" b="1" dirty="0" smtClean="0">
                <a:solidFill>
                  <a:srgbClr val="C00000"/>
                </a:solidFill>
              </a:rPr>
              <a:t>of 7 pages</a:t>
            </a:r>
          </a:p>
          <a:p>
            <a:r>
              <a:rPr lang="en-US" b="1" dirty="0" smtClean="0">
                <a:solidFill>
                  <a:srgbClr val="C00000"/>
                </a:solidFill>
              </a:rPr>
              <a:t>&gt; cache size</a:t>
            </a:r>
          </a:p>
          <a:p>
            <a:r>
              <a:rPr lang="en-US" b="1" dirty="0" smtClean="0">
                <a:solidFill>
                  <a:srgbClr val="C00000"/>
                </a:solidFill>
              </a:rPr>
              <a:t>of 6 pages</a:t>
            </a:r>
            <a:endParaRPr lang="en-US" b="1" dirty="0">
              <a:solidFill>
                <a:srgbClr val="C00000"/>
              </a:solidFill>
            </a:endParaRPr>
          </a:p>
        </p:txBody>
      </p:sp>
      <p:sp>
        <p:nvSpPr>
          <p:cNvPr id="44" name="CasellaDiTesto 43"/>
          <p:cNvSpPr txBox="1"/>
          <p:nvPr/>
        </p:nvSpPr>
        <p:spPr>
          <a:xfrm>
            <a:off x="5217728" y="6077509"/>
            <a:ext cx="3810000" cy="646331"/>
          </a:xfrm>
          <a:prstGeom prst="rect">
            <a:avLst/>
          </a:prstGeom>
          <a:noFill/>
        </p:spPr>
        <p:txBody>
          <a:bodyPr wrap="square" rtlCol="0">
            <a:spAutoFit/>
          </a:bodyPr>
          <a:lstStyle/>
          <a:p>
            <a:r>
              <a:rPr lang="it-IT" b="1" dirty="0" smtClean="0">
                <a:solidFill>
                  <a:srgbClr val="0000FF"/>
                </a:solidFill>
              </a:rPr>
              <a:t>NB: </a:t>
            </a:r>
            <a:r>
              <a:rPr lang="it-IT" b="1" dirty="0" err="1" smtClean="0">
                <a:solidFill>
                  <a:srgbClr val="0000FF"/>
                </a:solidFill>
              </a:rPr>
              <a:t>extreme</a:t>
            </a:r>
            <a:r>
              <a:rPr lang="it-IT" b="1" dirty="0" smtClean="0">
                <a:solidFill>
                  <a:srgbClr val="0000FF"/>
                </a:solidFill>
              </a:rPr>
              <a:t> </a:t>
            </a:r>
            <a:r>
              <a:rPr lang="it-IT" b="1" dirty="0" err="1" smtClean="0">
                <a:solidFill>
                  <a:srgbClr val="0000FF"/>
                </a:solidFill>
              </a:rPr>
              <a:t>example</a:t>
            </a:r>
            <a:r>
              <a:rPr lang="it-IT" b="1" dirty="0" smtClean="0">
                <a:solidFill>
                  <a:srgbClr val="0000FF"/>
                </a:solidFill>
              </a:rPr>
              <a:t>, </a:t>
            </a:r>
            <a:r>
              <a:rPr lang="it-IT" b="1" dirty="0" err="1" smtClean="0">
                <a:solidFill>
                  <a:srgbClr val="0000FF"/>
                </a:solidFill>
              </a:rPr>
              <a:t>real</a:t>
            </a:r>
            <a:r>
              <a:rPr lang="it-IT" b="1" dirty="0" smtClean="0">
                <a:solidFill>
                  <a:srgbClr val="0000FF"/>
                </a:solidFill>
              </a:rPr>
              <a:t> life </a:t>
            </a:r>
            <a:r>
              <a:rPr lang="it-IT" b="1" dirty="0" err="1" smtClean="0">
                <a:solidFill>
                  <a:srgbClr val="0000FF"/>
                </a:solidFill>
              </a:rPr>
              <a:t>caches</a:t>
            </a:r>
            <a:r>
              <a:rPr lang="it-IT" b="1" dirty="0" smtClean="0">
                <a:solidFill>
                  <a:srgbClr val="0000FF"/>
                </a:solidFill>
              </a:rPr>
              <a:t> are </a:t>
            </a:r>
            <a:r>
              <a:rPr lang="it-IT" b="1" dirty="0" err="1" smtClean="0">
                <a:solidFill>
                  <a:srgbClr val="0000FF"/>
                </a:solidFill>
              </a:rPr>
              <a:t>much</a:t>
            </a:r>
            <a:r>
              <a:rPr lang="it-IT" b="1" dirty="0" smtClean="0">
                <a:solidFill>
                  <a:srgbClr val="0000FF"/>
                </a:solidFill>
              </a:rPr>
              <a:t> </a:t>
            </a:r>
            <a:r>
              <a:rPr lang="it-IT" b="1" dirty="0" err="1" smtClean="0">
                <a:solidFill>
                  <a:srgbClr val="0000FF"/>
                </a:solidFill>
              </a:rPr>
              <a:t>larger</a:t>
            </a:r>
            <a:r>
              <a:rPr lang="it-IT" b="1" dirty="0" smtClean="0">
                <a:solidFill>
                  <a:srgbClr val="0000FF"/>
                </a:solidFill>
              </a:rPr>
              <a:t> </a:t>
            </a:r>
            <a:r>
              <a:rPr lang="it-IT" b="1" dirty="0" err="1" smtClean="0">
                <a:solidFill>
                  <a:srgbClr val="0000FF"/>
                </a:solidFill>
              </a:rPr>
              <a:t>than</a:t>
            </a:r>
            <a:r>
              <a:rPr lang="it-IT" b="1" dirty="0" smtClean="0">
                <a:solidFill>
                  <a:srgbClr val="0000FF"/>
                </a:solidFill>
              </a:rPr>
              <a:t> </a:t>
            </a:r>
            <a:r>
              <a:rPr lang="it-IT" b="1" dirty="0" err="1" smtClean="0">
                <a:solidFill>
                  <a:srgbClr val="0000FF"/>
                </a:solidFill>
              </a:rPr>
              <a:t>this</a:t>
            </a:r>
            <a:endParaRPr lang="it-IT" b="1" dirty="0">
              <a:solidFill>
                <a:srgbClr val="0000FF"/>
              </a:solidFill>
            </a:endParaRPr>
          </a:p>
        </p:txBody>
      </p:sp>
      <p:sp>
        <p:nvSpPr>
          <p:cNvPr id="42" name="Segnaposto numero diapositiva 41"/>
          <p:cNvSpPr>
            <a:spLocks noGrp="1"/>
          </p:cNvSpPr>
          <p:nvPr>
            <p:ph type="sldNum" sz="quarter" idx="12"/>
          </p:nvPr>
        </p:nvSpPr>
        <p:spPr/>
        <p:txBody>
          <a:bodyPr/>
          <a:lstStyle/>
          <a:p>
            <a:fld id="{471BD9F1-AAC8-A147-843E-7BBC1C8AC1D2}"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Practical</a:t>
            </a:r>
            <a:r>
              <a:rPr lang="it-IT" b="1" dirty="0" smtClean="0">
                <a:solidFill>
                  <a:srgbClr val="FF0000"/>
                </a:solidFill>
              </a:rPr>
              <a:t> </a:t>
            </a:r>
            <a:r>
              <a:rPr lang="it-IT" b="1" dirty="0" err="1" smtClean="0">
                <a:solidFill>
                  <a:srgbClr val="FF0000"/>
                </a:solidFill>
              </a:rPr>
              <a:t>demonstration</a:t>
            </a:r>
            <a:r>
              <a:rPr lang="it-IT" b="1" dirty="0" smtClean="0">
                <a:solidFill>
                  <a:srgbClr val="FF0000"/>
                </a:solidFill>
              </a:rPr>
              <a:t> #1</a:t>
            </a:r>
            <a:endParaRPr lang="it-IT" b="1" dirty="0">
              <a:solidFill>
                <a:srgbClr val="FF0000"/>
              </a:solidFill>
            </a:endParaRPr>
          </a:p>
        </p:txBody>
      </p:sp>
      <p:sp>
        <p:nvSpPr>
          <p:cNvPr id="3" name="Segnaposto contenuto 2"/>
          <p:cNvSpPr>
            <a:spLocks noGrp="1"/>
          </p:cNvSpPr>
          <p:nvPr>
            <p:ph idx="1"/>
          </p:nvPr>
        </p:nvSpPr>
        <p:spPr/>
        <p:txBody>
          <a:bodyPr/>
          <a:lstStyle/>
          <a:p>
            <a:r>
              <a:rPr lang="en-US" dirty="0" smtClean="0"/>
              <a:t>In your home directory you can find a directory </a:t>
            </a:r>
            <a:r>
              <a:rPr lang="en-US" dirty="0" err="1" smtClean="0"/>
              <a:t>io_exercise</a:t>
            </a:r>
            <a:endParaRPr lang="en-US" dirty="0" smtClean="0"/>
          </a:p>
          <a:p>
            <a:pPr>
              <a:buNone/>
            </a:pPr>
            <a:endParaRPr lang="en-US" dirty="0" smtClean="0"/>
          </a:p>
          <a:p>
            <a:pPr>
              <a:buNone/>
            </a:pPr>
            <a:r>
              <a:rPr lang="en-US" sz="2400" dirty="0" smtClean="0">
                <a:latin typeface="Courier"/>
                <a:cs typeface="Courier"/>
              </a:rPr>
              <a:t># </a:t>
            </a:r>
            <a:r>
              <a:rPr lang="en-US" sz="2400" dirty="0" err="1" smtClean="0">
                <a:latin typeface="Courier"/>
                <a:cs typeface="Courier"/>
              </a:rPr>
              <a:t>cd</a:t>
            </a:r>
            <a:r>
              <a:rPr lang="en-US" sz="2400" dirty="0" smtClean="0">
                <a:latin typeface="Courier"/>
                <a:cs typeface="Courier"/>
              </a:rPr>
              <a:t> ~/io_exercise/demo1</a:t>
            </a:r>
          </a:p>
          <a:p>
            <a:endParaRPr lang="en-US" dirty="0" smtClean="0"/>
          </a:p>
          <a:p>
            <a:r>
              <a:rPr lang="en-US" dirty="0" smtClean="0"/>
              <a:t>Open with your favorite editor the file </a:t>
            </a:r>
            <a:r>
              <a:rPr lang="en-US" dirty="0" err="1" smtClean="0"/>
              <a:t>README.txt</a:t>
            </a:r>
            <a:r>
              <a:rPr lang="en-US" dirty="0" smtClean="0"/>
              <a:t> and follow the instructions therein</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0599"/>
            <a:ext cx="8229600" cy="1143000"/>
          </a:xfrm>
        </p:spPr>
        <p:txBody>
          <a:bodyPr>
            <a:noAutofit/>
          </a:bodyPr>
          <a:lstStyle/>
          <a:p>
            <a:r>
              <a:rPr lang="it-IT" sz="7200" b="1" dirty="0" smtClean="0">
                <a:solidFill>
                  <a:srgbClr val="FF0000"/>
                </a:solidFill>
              </a:rPr>
              <a:t>I/O </a:t>
            </a:r>
            <a:r>
              <a:rPr lang="it-IT" sz="7200" b="1" dirty="0" err="1" smtClean="0">
                <a:solidFill>
                  <a:srgbClr val="FF0000"/>
                </a:solidFill>
              </a:rPr>
              <a:t>monitoring</a:t>
            </a:r>
            <a:r>
              <a:rPr lang="it-IT" sz="7200" b="1" dirty="0" smtClean="0">
                <a:solidFill>
                  <a:srgbClr val="FF0000"/>
                </a:solidFill>
              </a:rPr>
              <a:t> </a:t>
            </a:r>
            <a:r>
              <a:rPr lang="it-IT" sz="7200" b="1" dirty="0" err="1" smtClean="0">
                <a:solidFill>
                  <a:srgbClr val="FF0000"/>
                </a:solidFill>
              </a:rPr>
              <a:t>tools</a:t>
            </a:r>
            <a:endParaRPr lang="it-IT" sz="7200" b="1" dirty="0">
              <a:solidFill>
                <a:srgbClr val="FF0000"/>
              </a:solidFill>
            </a:endParaRPr>
          </a:p>
        </p:txBody>
      </p:sp>
      <p:sp>
        <p:nvSpPr>
          <p:cNvPr id="3" name="Segnaposto numero diapositiva 2"/>
          <p:cNvSpPr>
            <a:spLocks noGrp="1"/>
          </p:cNvSpPr>
          <p:nvPr>
            <p:ph type="sldNum" sz="quarter" idx="12"/>
          </p:nvPr>
        </p:nvSpPr>
        <p:spPr/>
        <p:txBody>
          <a:bodyPr/>
          <a:lstStyle/>
          <a:p>
            <a:fld id="{471BD9F1-AAC8-A147-843E-7BBC1C8AC1D2}" type="slidenum">
              <a:rPr lang="it-IT" smtClean="0"/>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1570"/>
            <a:ext cx="8229600" cy="888114"/>
          </a:xfrm>
        </p:spPr>
        <p:txBody>
          <a:bodyPr/>
          <a:lstStyle/>
          <a:p>
            <a:r>
              <a:rPr lang="it-IT" b="1" dirty="0" smtClean="0">
                <a:solidFill>
                  <a:srgbClr val="FF0000"/>
                </a:solidFill>
              </a:rPr>
              <a:t>I/O monitoring tools: </a:t>
            </a:r>
            <a:r>
              <a:rPr lang="it-IT" sz="3600" b="1" dirty="0" smtClean="0">
                <a:solidFill>
                  <a:srgbClr val="FF0000"/>
                </a:solidFill>
                <a:latin typeface="Courier"/>
                <a:cs typeface="Courier"/>
              </a:rPr>
              <a:t>top </a:t>
            </a:r>
            <a:r>
              <a:rPr lang="it-IT" b="1" dirty="0" smtClean="0">
                <a:solidFill>
                  <a:srgbClr val="FF0000"/>
                </a:solidFill>
                <a:sym typeface="Wingdings"/>
              </a:rPr>
              <a:t></a:t>
            </a:r>
            <a:endParaRPr lang="it-IT" b="1" dirty="0">
              <a:solidFill>
                <a:srgbClr val="FF0000"/>
              </a:solidFill>
            </a:endParaRPr>
          </a:p>
        </p:txBody>
      </p:sp>
      <p:sp>
        <p:nvSpPr>
          <p:cNvPr id="3" name="Segnaposto contenuto 2"/>
          <p:cNvSpPr>
            <a:spLocks noGrp="1"/>
          </p:cNvSpPr>
          <p:nvPr>
            <p:ph idx="1"/>
          </p:nvPr>
        </p:nvSpPr>
        <p:spPr>
          <a:xfrm>
            <a:off x="296207" y="857848"/>
            <a:ext cx="8686801" cy="4525963"/>
          </a:xfrm>
        </p:spPr>
        <p:txBody>
          <a:bodyPr/>
          <a:lstStyle/>
          <a:p>
            <a:r>
              <a:rPr lang="it-IT" dirty="0" smtClean="0"/>
              <a:t>A </a:t>
            </a:r>
            <a:r>
              <a:rPr lang="it-IT" dirty="0" err="1" smtClean="0"/>
              <a:t>tool</a:t>
            </a:r>
            <a:r>
              <a:rPr lang="it-IT" dirty="0" smtClean="0"/>
              <a:t> </a:t>
            </a:r>
            <a:r>
              <a:rPr lang="it-IT" dirty="0" err="1" smtClean="0"/>
              <a:t>for</a:t>
            </a:r>
            <a:r>
              <a:rPr lang="it-IT" dirty="0" smtClean="0"/>
              <a:t> </a:t>
            </a:r>
            <a:r>
              <a:rPr lang="it-IT" dirty="0" err="1" smtClean="0"/>
              <a:t>very</a:t>
            </a:r>
            <a:r>
              <a:rPr lang="it-IT" dirty="0" smtClean="0"/>
              <a:t> first screening </a:t>
            </a:r>
            <a:r>
              <a:rPr lang="it-IT" dirty="0" err="1" smtClean="0"/>
              <a:t>is</a:t>
            </a:r>
            <a:r>
              <a:rPr lang="it-IT" dirty="0" smtClean="0"/>
              <a:t> the </a:t>
            </a:r>
            <a:r>
              <a:rPr lang="it-IT" dirty="0" err="1" smtClean="0"/>
              <a:t>old</a:t>
            </a:r>
            <a:r>
              <a:rPr lang="it-IT" dirty="0" smtClean="0"/>
              <a:t> </a:t>
            </a:r>
            <a:r>
              <a:rPr lang="it-IT" dirty="0" err="1" smtClean="0"/>
              <a:t>uncle</a:t>
            </a:r>
            <a:r>
              <a:rPr lang="it-IT" dirty="0" smtClean="0"/>
              <a:t> </a:t>
            </a:r>
            <a:r>
              <a:rPr lang="it-IT" sz="2400" dirty="0" smtClean="0">
                <a:latin typeface="Courier New"/>
                <a:cs typeface="Courier New"/>
              </a:rPr>
              <a:t>top</a:t>
            </a:r>
            <a:endParaRPr lang="it-IT" sz="1600" dirty="0" smtClean="0">
              <a:latin typeface="Courier New"/>
              <a:cs typeface="Courier New"/>
            </a:endParaRPr>
          </a:p>
          <a:p>
            <a:pPr>
              <a:buNone/>
            </a:pPr>
            <a:endParaRPr lang="it-IT" sz="1400" dirty="0" smtClean="0">
              <a:latin typeface="Courier New"/>
              <a:cs typeface="Courier New"/>
            </a:endParaRPr>
          </a:p>
          <a:p>
            <a:pPr>
              <a:buNone/>
            </a:pPr>
            <a:r>
              <a:rPr lang="it-IT" sz="1400" dirty="0" smtClean="0">
                <a:latin typeface="Courier New"/>
                <a:cs typeface="Courier New"/>
              </a:rPr>
              <a:t># </a:t>
            </a:r>
            <a:r>
              <a:rPr lang="it-IT" sz="1400" dirty="0" err="1" smtClean="0">
                <a:latin typeface="Courier New"/>
                <a:cs typeface="Courier New"/>
              </a:rPr>
              <a:t>dd</a:t>
            </a:r>
            <a:r>
              <a:rPr lang="it-IT" sz="1400" dirty="0" smtClean="0">
                <a:latin typeface="Courier New"/>
                <a:cs typeface="Courier New"/>
              </a:rPr>
              <a:t> </a:t>
            </a:r>
            <a:r>
              <a:rPr lang="it-IT" sz="1400" dirty="0" err="1" smtClean="0">
                <a:latin typeface="Courier New"/>
                <a:cs typeface="Courier New"/>
              </a:rPr>
              <a:t>if=</a:t>
            </a:r>
            <a:r>
              <a:rPr lang="it-IT" sz="1400" dirty="0" smtClean="0">
                <a:latin typeface="Courier New"/>
                <a:cs typeface="Courier New"/>
              </a:rPr>
              <a:t>/</a:t>
            </a:r>
            <a:r>
              <a:rPr lang="it-IT" sz="1400" dirty="0" err="1" smtClean="0">
                <a:latin typeface="Courier New"/>
                <a:cs typeface="Courier New"/>
              </a:rPr>
              <a:t>dev</a:t>
            </a:r>
            <a:r>
              <a:rPr lang="it-IT" sz="1400" dirty="0" smtClean="0">
                <a:latin typeface="Courier New"/>
                <a:cs typeface="Courier New"/>
              </a:rPr>
              <a:t>/zero </a:t>
            </a:r>
            <a:r>
              <a:rPr lang="it-IT" sz="1400" dirty="0" err="1" smtClean="0">
                <a:latin typeface="Courier New"/>
                <a:cs typeface="Courier New"/>
              </a:rPr>
              <a:t>of=test</a:t>
            </a:r>
            <a:r>
              <a:rPr lang="it-IT" sz="1400" dirty="0" smtClean="0">
                <a:latin typeface="Courier New"/>
                <a:cs typeface="Courier New"/>
              </a:rPr>
              <a:t>.1.dat bs=64k count=163840 </a:t>
            </a:r>
            <a:r>
              <a:rPr lang="it-IT" sz="1400" dirty="0" err="1" smtClean="0">
                <a:latin typeface="Courier New"/>
                <a:cs typeface="Courier New"/>
              </a:rPr>
              <a:t>oflag=sync</a:t>
            </a:r>
            <a:endParaRPr lang="it-IT" sz="1400" dirty="0">
              <a:latin typeface="Courier New"/>
              <a:cs typeface="Courier New"/>
            </a:endParaRPr>
          </a:p>
        </p:txBody>
      </p:sp>
      <p:pic>
        <p:nvPicPr>
          <p:cNvPr id="4" name="Immagine 3"/>
          <p:cNvPicPr>
            <a:picLocks noChangeAspect="1"/>
          </p:cNvPicPr>
          <p:nvPr/>
        </p:nvPicPr>
        <p:blipFill>
          <a:blip r:embed="rId2"/>
          <a:stretch>
            <a:fillRect/>
          </a:stretch>
        </p:blipFill>
        <p:spPr>
          <a:xfrm>
            <a:off x="3088378" y="2316580"/>
            <a:ext cx="5902667" cy="3658196"/>
          </a:xfrm>
          <a:prstGeom prst="rect">
            <a:avLst/>
          </a:prstGeom>
        </p:spPr>
      </p:pic>
      <p:sp>
        <p:nvSpPr>
          <p:cNvPr id="5" name="CasellaDiTesto 4"/>
          <p:cNvSpPr txBox="1"/>
          <p:nvPr/>
        </p:nvSpPr>
        <p:spPr>
          <a:xfrm>
            <a:off x="251488" y="2246211"/>
            <a:ext cx="2792169" cy="4524316"/>
          </a:xfrm>
          <a:prstGeom prst="rect">
            <a:avLst/>
          </a:prstGeom>
          <a:noFill/>
        </p:spPr>
        <p:txBody>
          <a:bodyPr wrap="square" rtlCol="0">
            <a:spAutoFit/>
          </a:bodyPr>
          <a:lstStyle/>
          <a:p>
            <a:r>
              <a:rPr lang="en-US" dirty="0" smtClean="0"/>
              <a:t>This </a:t>
            </a:r>
            <a:r>
              <a:rPr lang="en-US" dirty="0" err="1" smtClean="0">
                <a:latin typeface="Courier New"/>
                <a:cs typeface="Courier New"/>
              </a:rPr>
              <a:t>dd</a:t>
            </a:r>
            <a:r>
              <a:rPr lang="en-US" dirty="0" smtClean="0"/>
              <a:t> command writes a </a:t>
            </a:r>
            <a:r>
              <a:rPr lang="en-US" dirty="0" err="1" smtClean="0"/>
              <a:t>zero’ed</a:t>
            </a:r>
            <a:r>
              <a:rPr lang="en-US" dirty="0" smtClean="0"/>
              <a:t> file of 10 GB, automatically </a:t>
            </a:r>
            <a:r>
              <a:rPr lang="en-US" dirty="0" err="1" smtClean="0"/>
              <a:t>sync’ing</a:t>
            </a:r>
            <a:r>
              <a:rPr lang="en-US" dirty="0" smtClean="0"/>
              <a:t> to disk (to avoid caching effects)</a:t>
            </a:r>
          </a:p>
          <a:p>
            <a:endParaRPr lang="en-US" dirty="0" smtClean="0"/>
          </a:p>
          <a:p>
            <a:r>
              <a:rPr lang="en-US" dirty="0" smtClean="0">
                <a:latin typeface="Courier New"/>
                <a:cs typeface="Courier New"/>
              </a:rPr>
              <a:t>top</a:t>
            </a:r>
            <a:r>
              <a:rPr lang="en-US" dirty="0" smtClean="0"/>
              <a:t> shows that the CPU load of the </a:t>
            </a:r>
            <a:r>
              <a:rPr lang="en-US" dirty="0" err="1" smtClean="0"/>
              <a:t>dd</a:t>
            </a:r>
            <a:r>
              <a:rPr lang="en-US" dirty="0" smtClean="0"/>
              <a:t> process is &lt;&lt;100% (15.9% in this snapshot) </a:t>
            </a:r>
            <a:r>
              <a:rPr lang="en-US" dirty="0" err="1" smtClean="0">
                <a:sym typeface="Wingdings"/>
              </a:rPr>
              <a:t></a:t>
            </a:r>
            <a:r>
              <a:rPr lang="en-US" dirty="0" smtClean="0">
                <a:sym typeface="Wingdings"/>
              </a:rPr>
              <a:t> the disk subsystem is saturating, i.e. there is an I/O bottleneck</a:t>
            </a:r>
          </a:p>
          <a:p>
            <a:endParaRPr lang="en-US" dirty="0" smtClean="0">
              <a:sym typeface="Wingdings"/>
            </a:endParaRPr>
          </a:p>
          <a:p>
            <a:r>
              <a:rPr lang="en-US" dirty="0" smtClean="0">
                <a:sym typeface="Wingdings"/>
              </a:rPr>
              <a:t>It is also apparent that the fraction of I/O wait is not negligible (6.5%)</a:t>
            </a:r>
          </a:p>
        </p:txBody>
      </p:sp>
      <p:sp>
        <p:nvSpPr>
          <p:cNvPr id="6" name="Ovale 5"/>
          <p:cNvSpPr/>
          <p:nvPr/>
        </p:nvSpPr>
        <p:spPr>
          <a:xfrm>
            <a:off x="6278605" y="2477568"/>
            <a:ext cx="670792" cy="41143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7" name="Ovale 6"/>
          <p:cNvSpPr/>
          <p:nvPr/>
        </p:nvSpPr>
        <p:spPr>
          <a:xfrm>
            <a:off x="5948029" y="3220272"/>
            <a:ext cx="670792" cy="411435"/>
          </a:xfrm>
          <a:prstGeom prst="ellipse">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3088378" y="6144698"/>
            <a:ext cx="5894630" cy="646331"/>
          </a:xfrm>
          <a:prstGeom prst="rect">
            <a:avLst/>
          </a:prstGeom>
          <a:noFill/>
        </p:spPr>
        <p:txBody>
          <a:bodyPr wrap="square" rtlCol="0">
            <a:spAutoFit/>
          </a:bodyPr>
          <a:lstStyle/>
          <a:p>
            <a:r>
              <a:rPr lang="it-IT" dirty="0" err="1" smtClean="0"/>
              <a:t>Already</a:t>
            </a:r>
            <a:r>
              <a:rPr lang="it-IT" dirty="0" smtClean="0"/>
              <a:t> </a:t>
            </a:r>
            <a:r>
              <a:rPr lang="it-IT" dirty="0" err="1" smtClean="0"/>
              <a:t>from</a:t>
            </a:r>
            <a:r>
              <a:rPr lang="it-IT" dirty="0" smtClean="0"/>
              <a:t> </a:t>
            </a:r>
            <a:r>
              <a:rPr lang="it-IT" dirty="0" err="1" smtClean="0"/>
              <a:t>such</a:t>
            </a:r>
            <a:r>
              <a:rPr lang="it-IT" dirty="0" smtClean="0"/>
              <a:t> a first screening </a:t>
            </a:r>
            <a:r>
              <a:rPr lang="it-IT" dirty="0" err="1" smtClean="0"/>
              <a:t>you</a:t>
            </a:r>
            <a:r>
              <a:rPr lang="it-IT" dirty="0" smtClean="0"/>
              <a:t> can </a:t>
            </a:r>
            <a:r>
              <a:rPr lang="it-IT" dirty="0" err="1" smtClean="0"/>
              <a:t>understand</a:t>
            </a:r>
            <a:r>
              <a:rPr lang="it-IT" dirty="0" smtClean="0"/>
              <a:t> </a:t>
            </a:r>
            <a:r>
              <a:rPr lang="it-IT" dirty="0" err="1" smtClean="0"/>
              <a:t>what</a:t>
            </a:r>
            <a:r>
              <a:rPr lang="it-IT" dirty="0" smtClean="0"/>
              <a:t> </a:t>
            </a:r>
            <a:r>
              <a:rPr lang="it-IT" dirty="0" err="1" smtClean="0"/>
              <a:t>is</a:t>
            </a:r>
            <a:r>
              <a:rPr lang="it-IT" dirty="0" smtClean="0"/>
              <a:t> </a:t>
            </a:r>
            <a:r>
              <a:rPr lang="it-IT" dirty="0" err="1" smtClean="0"/>
              <a:t>going</a:t>
            </a:r>
            <a:r>
              <a:rPr lang="it-IT" dirty="0" smtClean="0"/>
              <a:t> on</a:t>
            </a:r>
            <a:endParaRPr lang="it-IT" dirty="0"/>
          </a:p>
        </p:txBody>
      </p:sp>
      <p:sp>
        <p:nvSpPr>
          <p:cNvPr id="9" name="Segnaposto numero diapositiva 8"/>
          <p:cNvSpPr>
            <a:spLocks noGrp="1"/>
          </p:cNvSpPr>
          <p:nvPr>
            <p:ph type="sldNum" sz="quarter" idx="12"/>
          </p:nvPr>
        </p:nvSpPr>
        <p:spPr/>
        <p:txBody>
          <a:bodyPr/>
          <a:lstStyle/>
          <a:p>
            <a:fld id="{471BD9F1-AAC8-A147-843E-7BBC1C8AC1D2}" type="slidenum">
              <a:rPr lang="it-IT" smtClean="0"/>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0599"/>
            <a:ext cx="8229600" cy="1143000"/>
          </a:xfrm>
        </p:spPr>
        <p:txBody>
          <a:bodyPr>
            <a:noAutofit/>
          </a:bodyPr>
          <a:lstStyle/>
          <a:p>
            <a:r>
              <a:rPr lang="it-IT" sz="7200" b="1" dirty="0" err="1" smtClean="0">
                <a:solidFill>
                  <a:srgbClr val="FF0000"/>
                </a:solidFill>
              </a:rPr>
              <a:t>Introduction</a:t>
            </a:r>
            <a:endParaRPr lang="it-IT" sz="7200" b="1" dirty="0">
              <a:solidFill>
                <a:srgbClr val="FF0000"/>
              </a:solidFill>
            </a:endParaRP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I/O </a:t>
            </a:r>
            <a:r>
              <a:rPr lang="it-IT" b="1" dirty="0" err="1" smtClean="0">
                <a:solidFill>
                  <a:srgbClr val="FF0000"/>
                </a:solidFill>
              </a:rPr>
              <a:t>monitoring</a:t>
            </a:r>
            <a:r>
              <a:rPr lang="it-IT" b="1" dirty="0" smtClean="0">
                <a:solidFill>
                  <a:srgbClr val="FF0000"/>
                </a:solidFill>
              </a:rPr>
              <a:t> </a:t>
            </a:r>
            <a:r>
              <a:rPr lang="it-IT" b="1" dirty="0" err="1" smtClean="0">
                <a:solidFill>
                  <a:srgbClr val="FF0000"/>
                </a:solidFill>
              </a:rPr>
              <a:t>tools</a:t>
            </a:r>
            <a:r>
              <a:rPr lang="it-IT" b="1" dirty="0" smtClean="0">
                <a:solidFill>
                  <a:srgbClr val="FF0000"/>
                </a:solidFill>
              </a:rPr>
              <a:t>: </a:t>
            </a:r>
            <a:r>
              <a:rPr lang="it-IT" sz="3600" b="1" dirty="0" err="1" smtClean="0">
                <a:solidFill>
                  <a:srgbClr val="FF0000"/>
                </a:solidFill>
                <a:latin typeface="Courier New"/>
                <a:cs typeface="Courier New"/>
              </a:rPr>
              <a:t>dstat</a:t>
            </a:r>
            <a:endParaRPr lang="it-IT" b="1" dirty="0">
              <a:solidFill>
                <a:srgbClr val="FF0000"/>
              </a:solidFill>
              <a:latin typeface="Courier New"/>
              <a:cs typeface="Courier New"/>
            </a:endParaRPr>
          </a:p>
        </p:txBody>
      </p:sp>
      <p:sp>
        <p:nvSpPr>
          <p:cNvPr id="3" name="Segnaposto contenuto 2"/>
          <p:cNvSpPr>
            <a:spLocks noGrp="1"/>
          </p:cNvSpPr>
          <p:nvPr>
            <p:ph idx="1"/>
          </p:nvPr>
        </p:nvSpPr>
        <p:spPr>
          <a:xfrm>
            <a:off x="223598" y="1394489"/>
            <a:ext cx="8463202" cy="2066930"/>
          </a:xfrm>
        </p:spPr>
        <p:txBody>
          <a:bodyPr>
            <a:normAutofit fontScale="70000" lnSpcReduction="20000"/>
          </a:bodyPr>
          <a:lstStyle/>
          <a:p>
            <a:r>
              <a:rPr lang="en-US" sz="2857" smtClean="0">
                <a:latin typeface="Courier New"/>
                <a:cs typeface="Courier New"/>
              </a:rPr>
              <a:t>dstat </a:t>
            </a:r>
            <a:r>
              <a:rPr lang="en-US" smtClean="0"/>
              <a:t>is a widely used utility, similar to </a:t>
            </a:r>
            <a:r>
              <a:rPr lang="en-US" smtClean="0">
                <a:latin typeface="Courier New"/>
                <a:cs typeface="Courier New"/>
              </a:rPr>
              <a:t>vmstat </a:t>
            </a:r>
            <a:r>
              <a:rPr lang="en-US" smtClean="0"/>
              <a:t>but more complete and versatile</a:t>
            </a:r>
            <a:endParaRPr lang="en-US" b="1" smtClean="0"/>
          </a:p>
          <a:p>
            <a:r>
              <a:rPr lang="en-US" smtClean="0"/>
              <a:t>It allows to monitor the time evolution of the disk and network I/O with given time granularity</a:t>
            </a:r>
          </a:p>
          <a:p>
            <a:pPr lvl="1"/>
            <a:r>
              <a:rPr lang="en-US" smtClean="0"/>
              <a:t>It also dumps other useful information, such as CPU cycles spent in user, system, wait, hard and soft IRQ’s, and rate of interrupts and context switches </a:t>
            </a:r>
          </a:p>
        </p:txBody>
      </p:sp>
      <p:sp>
        <p:nvSpPr>
          <p:cNvPr id="5" name="CasellaDiTesto 4"/>
          <p:cNvSpPr txBox="1"/>
          <p:nvPr/>
        </p:nvSpPr>
        <p:spPr>
          <a:xfrm>
            <a:off x="223598" y="3810235"/>
            <a:ext cx="3407618" cy="2308324"/>
          </a:xfrm>
          <a:prstGeom prst="rect">
            <a:avLst/>
          </a:prstGeom>
          <a:noFill/>
        </p:spPr>
        <p:txBody>
          <a:bodyPr wrap="square" rtlCol="0">
            <a:spAutoFit/>
          </a:bodyPr>
          <a:lstStyle/>
          <a:p>
            <a:r>
              <a:rPr lang="en-US" smtClean="0"/>
              <a:t>This snapshot is taken during the same </a:t>
            </a:r>
            <a:r>
              <a:rPr lang="en-US" smtClean="0">
                <a:latin typeface="Courier New"/>
                <a:cs typeface="Courier New"/>
              </a:rPr>
              <a:t>dd </a:t>
            </a:r>
            <a:r>
              <a:rPr lang="en-US" smtClean="0"/>
              <a:t>comand of the previous slide (each row is 1s stat)</a:t>
            </a:r>
          </a:p>
          <a:p>
            <a:endParaRPr lang="en-US" smtClean="0"/>
          </a:p>
          <a:p>
            <a:r>
              <a:rPr lang="en-US" smtClean="0"/>
              <a:t>Note that the machine has 12 cores, hence 7% of global I/O wait time means almost 100% of one core!</a:t>
            </a:r>
            <a:endParaRPr lang="en-US"/>
          </a:p>
        </p:txBody>
      </p:sp>
      <p:pic>
        <p:nvPicPr>
          <p:cNvPr id="6" name="Immagine 5"/>
          <p:cNvPicPr>
            <a:picLocks noChangeAspect="1"/>
          </p:cNvPicPr>
          <p:nvPr/>
        </p:nvPicPr>
        <p:blipFill>
          <a:blip r:embed="rId2"/>
          <a:stretch>
            <a:fillRect/>
          </a:stretch>
        </p:blipFill>
        <p:spPr>
          <a:xfrm>
            <a:off x="3756648" y="3443531"/>
            <a:ext cx="4849656" cy="3124883"/>
          </a:xfrm>
          <a:prstGeom prst="rect">
            <a:avLst/>
          </a:prstGeom>
        </p:spPr>
      </p:pic>
      <p:sp>
        <p:nvSpPr>
          <p:cNvPr id="7" name="Segnaposto numero diapositiva 6"/>
          <p:cNvSpPr>
            <a:spLocks noGrp="1"/>
          </p:cNvSpPr>
          <p:nvPr>
            <p:ph type="sldNum" sz="quarter" idx="12"/>
          </p:nvPr>
        </p:nvSpPr>
        <p:spPr/>
        <p:txBody>
          <a:bodyPr/>
          <a:lstStyle/>
          <a:p>
            <a:fld id="{471BD9F1-AAC8-A147-843E-7BBC1C8AC1D2}" type="slidenum">
              <a:rPr lang="it-IT" smtClean="0"/>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I/O </a:t>
            </a:r>
            <a:r>
              <a:rPr lang="it-IT" b="1" dirty="0" err="1" smtClean="0">
                <a:solidFill>
                  <a:srgbClr val="FF0000"/>
                </a:solidFill>
              </a:rPr>
              <a:t>monitoring</a:t>
            </a:r>
            <a:r>
              <a:rPr lang="it-IT" b="1" dirty="0" smtClean="0">
                <a:solidFill>
                  <a:srgbClr val="FF0000"/>
                </a:solidFill>
              </a:rPr>
              <a:t> </a:t>
            </a:r>
            <a:r>
              <a:rPr lang="it-IT" b="1" dirty="0" err="1" smtClean="0">
                <a:solidFill>
                  <a:srgbClr val="FF0000"/>
                </a:solidFill>
              </a:rPr>
              <a:t>tools</a:t>
            </a:r>
            <a:r>
              <a:rPr lang="it-IT" b="1" dirty="0" smtClean="0">
                <a:solidFill>
                  <a:srgbClr val="FF0000"/>
                </a:solidFill>
              </a:rPr>
              <a:t>: </a:t>
            </a:r>
            <a:r>
              <a:rPr lang="it-IT" sz="3600" b="1" dirty="0" err="1" smtClean="0">
                <a:solidFill>
                  <a:srgbClr val="FF0000"/>
                </a:solidFill>
                <a:latin typeface="Courier New"/>
                <a:cs typeface="Courier New"/>
              </a:rPr>
              <a:t>iostat</a:t>
            </a:r>
            <a:endParaRPr lang="it-IT" b="1" dirty="0">
              <a:solidFill>
                <a:srgbClr val="FF0000"/>
              </a:solidFill>
            </a:endParaRPr>
          </a:p>
        </p:txBody>
      </p:sp>
      <p:sp>
        <p:nvSpPr>
          <p:cNvPr id="5" name="Segnaposto contenuto 2"/>
          <p:cNvSpPr>
            <a:spLocks noGrp="1"/>
          </p:cNvSpPr>
          <p:nvPr>
            <p:ph idx="1"/>
          </p:nvPr>
        </p:nvSpPr>
        <p:spPr>
          <a:xfrm>
            <a:off x="457200" y="1394489"/>
            <a:ext cx="8229600" cy="2066930"/>
          </a:xfrm>
        </p:spPr>
        <p:txBody>
          <a:bodyPr>
            <a:normAutofit fontScale="77500" lnSpcReduction="20000"/>
          </a:bodyPr>
          <a:lstStyle/>
          <a:p>
            <a:r>
              <a:rPr lang="en-US" sz="2857" smtClean="0">
                <a:latin typeface="Courier New"/>
                <a:cs typeface="Courier New"/>
              </a:rPr>
              <a:t>iostat </a:t>
            </a:r>
            <a:r>
              <a:rPr lang="en-US" smtClean="0"/>
              <a:t>gives the possibility to disentangle traffic of the various disks</a:t>
            </a:r>
            <a:endParaRPr lang="en-US" b="1" smtClean="0"/>
          </a:p>
          <a:p>
            <a:r>
              <a:rPr lang="en-US" smtClean="0"/>
              <a:t>It is useful e.g. on systems with more than one disk attached</a:t>
            </a:r>
          </a:p>
          <a:p>
            <a:pPr lvl="1"/>
            <a:r>
              <a:rPr lang="en-US" smtClean="0"/>
              <a:t>on large systems with with storage area networks there might be hundreds of disks accessible by a single node</a:t>
            </a:r>
          </a:p>
        </p:txBody>
      </p:sp>
      <p:sp>
        <p:nvSpPr>
          <p:cNvPr id="7" name="CasellaDiTesto 6"/>
          <p:cNvSpPr txBox="1"/>
          <p:nvPr/>
        </p:nvSpPr>
        <p:spPr>
          <a:xfrm>
            <a:off x="170992" y="3640299"/>
            <a:ext cx="3129298" cy="2585323"/>
          </a:xfrm>
          <a:prstGeom prst="rect">
            <a:avLst/>
          </a:prstGeom>
          <a:noFill/>
        </p:spPr>
        <p:txBody>
          <a:bodyPr wrap="square" rtlCol="0">
            <a:spAutoFit/>
          </a:bodyPr>
          <a:lstStyle/>
          <a:p>
            <a:r>
              <a:rPr lang="en-US" smtClean="0"/>
              <a:t>Again, the snapshot is taken during the same </a:t>
            </a:r>
            <a:r>
              <a:rPr lang="en-US" smtClean="0">
                <a:latin typeface="Courier New"/>
                <a:cs typeface="Courier New"/>
              </a:rPr>
              <a:t>dd </a:t>
            </a:r>
            <a:r>
              <a:rPr lang="en-US" smtClean="0"/>
              <a:t>command of the previous slides</a:t>
            </a:r>
          </a:p>
          <a:p>
            <a:endParaRPr lang="en-US" smtClean="0"/>
          </a:p>
          <a:p>
            <a:r>
              <a:rPr lang="en-US" smtClean="0"/>
              <a:t>In this example the I/O is expressed in terms of blocks written per second (a block is defined as 512 bytes)</a:t>
            </a:r>
          </a:p>
          <a:p>
            <a:endParaRPr lang="en-US" smtClean="0"/>
          </a:p>
        </p:txBody>
      </p:sp>
      <p:pic>
        <p:nvPicPr>
          <p:cNvPr id="8" name="Immagine 7"/>
          <p:cNvPicPr>
            <a:picLocks noChangeAspect="1"/>
          </p:cNvPicPr>
          <p:nvPr/>
        </p:nvPicPr>
        <p:blipFill>
          <a:blip r:embed="rId2"/>
          <a:stretch>
            <a:fillRect/>
          </a:stretch>
        </p:blipFill>
        <p:spPr>
          <a:xfrm>
            <a:off x="3270152" y="3640654"/>
            <a:ext cx="5641304" cy="1574864"/>
          </a:xfrm>
          <a:prstGeom prst="rect">
            <a:avLst/>
          </a:prstGeom>
        </p:spPr>
      </p:pic>
      <p:sp>
        <p:nvSpPr>
          <p:cNvPr id="9" name="CasellaDiTesto 8"/>
          <p:cNvSpPr txBox="1"/>
          <p:nvPr/>
        </p:nvSpPr>
        <p:spPr>
          <a:xfrm>
            <a:off x="3613328" y="5491767"/>
            <a:ext cx="5298128" cy="646331"/>
          </a:xfrm>
          <a:prstGeom prst="rect">
            <a:avLst/>
          </a:prstGeom>
          <a:noFill/>
        </p:spPr>
        <p:txBody>
          <a:bodyPr wrap="square" rtlCol="0">
            <a:spAutoFit/>
          </a:bodyPr>
          <a:lstStyle/>
          <a:p>
            <a:r>
              <a:rPr lang="it-IT" dirty="0" smtClean="0"/>
              <a:t>The I/O </a:t>
            </a:r>
            <a:r>
              <a:rPr lang="it-IT" dirty="0" err="1" smtClean="0"/>
              <a:t>writes</a:t>
            </a:r>
            <a:r>
              <a:rPr lang="it-IT" dirty="0" smtClean="0"/>
              <a:t> are </a:t>
            </a:r>
            <a:r>
              <a:rPr lang="it-IT" dirty="0" err="1" smtClean="0"/>
              <a:t>being</a:t>
            </a:r>
            <a:r>
              <a:rPr lang="it-IT" dirty="0" smtClean="0"/>
              <a:t> </a:t>
            </a:r>
            <a:r>
              <a:rPr lang="it-IT" dirty="0" err="1" smtClean="0"/>
              <a:t>issued</a:t>
            </a:r>
            <a:r>
              <a:rPr lang="it-IT" dirty="0" smtClean="0"/>
              <a:t> on </a:t>
            </a:r>
            <a:r>
              <a:rPr lang="it-IT" dirty="0" err="1" smtClean="0"/>
              <a:t>device</a:t>
            </a:r>
            <a:r>
              <a:rPr lang="it-IT" dirty="0" smtClean="0"/>
              <a:t> /</a:t>
            </a:r>
            <a:r>
              <a:rPr lang="it-IT" dirty="0" err="1" smtClean="0"/>
              <a:t>dev</a:t>
            </a:r>
            <a:r>
              <a:rPr lang="it-IT" dirty="0" smtClean="0"/>
              <a:t>/</a:t>
            </a:r>
            <a:r>
              <a:rPr lang="it-IT" dirty="0" err="1" smtClean="0"/>
              <a:t>sdb</a:t>
            </a:r>
            <a:r>
              <a:rPr lang="it-IT" dirty="0" smtClean="0"/>
              <a:t>, in </a:t>
            </a:r>
            <a:r>
              <a:rPr lang="it-IT" dirty="0" err="1" smtClean="0"/>
              <a:t>particular</a:t>
            </a:r>
            <a:r>
              <a:rPr lang="it-IT" dirty="0" smtClean="0"/>
              <a:t> on </a:t>
            </a:r>
            <a:r>
              <a:rPr lang="it-IT" dirty="0" err="1" smtClean="0"/>
              <a:t>partition</a:t>
            </a:r>
            <a:r>
              <a:rPr lang="it-IT" dirty="0" smtClean="0"/>
              <a:t> sdb1</a:t>
            </a:r>
            <a:endParaRPr lang="it-IT" dirty="0"/>
          </a:p>
        </p:txBody>
      </p:sp>
      <p:sp>
        <p:nvSpPr>
          <p:cNvPr id="10" name="Segnaposto numero diapositiva 9"/>
          <p:cNvSpPr>
            <a:spLocks noGrp="1"/>
          </p:cNvSpPr>
          <p:nvPr>
            <p:ph type="sldNum" sz="quarter" idx="12"/>
          </p:nvPr>
        </p:nvSpPr>
        <p:spPr/>
        <p:txBody>
          <a:bodyPr/>
          <a:lstStyle/>
          <a:p>
            <a:fld id="{471BD9F1-AAC8-A147-843E-7BBC1C8AC1D2}"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60990" y="1178779"/>
            <a:ext cx="8543698" cy="3948345"/>
          </a:xfrm>
        </p:spPr>
        <p:txBody>
          <a:bodyPr>
            <a:normAutofit fontScale="70000" lnSpcReduction="20000"/>
          </a:bodyPr>
          <a:lstStyle/>
          <a:p>
            <a:r>
              <a:rPr lang="en-US" smtClean="0"/>
              <a:t>Tools like dstat and iostat are able to monitor machine wide disk I/O performance</a:t>
            </a:r>
          </a:p>
          <a:p>
            <a:pPr lvl="1"/>
            <a:r>
              <a:rPr lang="en-US" smtClean="0"/>
              <a:t>You cannot distinguish which process is actually loading your machine</a:t>
            </a:r>
          </a:p>
          <a:p>
            <a:r>
              <a:rPr lang="en-US" smtClean="0"/>
              <a:t>In certain situations, it is very useful to have single process I/O monitoring granularity</a:t>
            </a:r>
          </a:p>
          <a:p>
            <a:pPr lvl="1"/>
            <a:r>
              <a:rPr lang="en-US" smtClean="0"/>
              <a:t>e.g. the machine where your processes run are not of your exclusive use, hence there might be</a:t>
            </a:r>
            <a:br>
              <a:rPr lang="en-US" smtClean="0"/>
            </a:br>
            <a:r>
              <a:rPr lang="en-US" smtClean="0"/>
              <a:t>other processes which</a:t>
            </a:r>
            <a:br>
              <a:rPr lang="en-US" smtClean="0"/>
            </a:br>
            <a:r>
              <a:rPr lang="en-US" smtClean="0"/>
              <a:t>complicate the</a:t>
            </a:r>
            <a:br>
              <a:rPr lang="en-US" smtClean="0"/>
            </a:br>
            <a:r>
              <a:rPr lang="en-US" smtClean="0"/>
              <a:t>understanding of what</a:t>
            </a:r>
            <a:br>
              <a:rPr lang="en-US" smtClean="0"/>
            </a:br>
            <a:r>
              <a:rPr lang="en-US" smtClean="0"/>
              <a:t>your processes are doing</a:t>
            </a:r>
          </a:p>
          <a:p>
            <a:r>
              <a:rPr lang="en-US" smtClean="0"/>
              <a:t>iotop provides various</a:t>
            </a:r>
            <a:br>
              <a:rPr lang="en-US" smtClean="0"/>
            </a:br>
            <a:r>
              <a:rPr lang="en-US" smtClean="0"/>
              <a:t>disk I/O  information on a</a:t>
            </a:r>
            <a:br>
              <a:rPr lang="en-US" smtClean="0"/>
            </a:br>
            <a:r>
              <a:rPr lang="en-US" smtClean="0"/>
              <a:t>process-by-process basis</a:t>
            </a:r>
            <a:endParaRPr lang="en-US"/>
          </a:p>
        </p:txBody>
      </p:sp>
      <p:sp>
        <p:nvSpPr>
          <p:cNvPr id="4" name="Titolo 1"/>
          <p:cNvSpPr txBox="1">
            <a:spLocks/>
          </p:cNvSpPr>
          <p:nvPr/>
        </p:nvSpPr>
        <p:spPr>
          <a:xfrm>
            <a:off x="609600" y="35780"/>
            <a:ext cx="8229600" cy="1143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it-IT" sz="4400" b="1" i="0" u="none" strike="noStrike" kern="1200" cap="none" spc="0" normalizeH="0" baseline="0" noProof="0" dirty="0" smtClean="0">
                <a:ln>
                  <a:noFill/>
                </a:ln>
                <a:solidFill>
                  <a:srgbClr val="FF0000"/>
                </a:solidFill>
                <a:effectLst/>
                <a:uLnTx/>
                <a:uFillTx/>
                <a:latin typeface="+mj-lt"/>
                <a:ea typeface="+mj-ea"/>
                <a:cs typeface="+mj-cs"/>
              </a:rPr>
              <a:t>I/O </a:t>
            </a:r>
            <a:r>
              <a:rPr kumimoji="0" lang="it-IT" sz="4400" b="1" i="0" u="none" strike="noStrike" kern="1200" cap="none" spc="0" normalizeH="0" baseline="0" noProof="0" dirty="0" err="1" smtClean="0">
                <a:ln>
                  <a:noFill/>
                </a:ln>
                <a:solidFill>
                  <a:srgbClr val="FF0000"/>
                </a:solidFill>
                <a:effectLst/>
                <a:uLnTx/>
                <a:uFillTx/>
                <a:latin typeface="+mj-lt"/>
                <a:ea typeface="+mj-ea"/>
                <a:cs typeface="+mj-cs"/>
              </a:rPr>
              <a:t>monitoring</a:t>
            </a:r>
            <a:r>
              <a:rPr kumimoji="0" lang="it-IT" sz="4400" b="1" i="0" u="none" strike="noStrike" kern="1200" cap="none" spc="0" normalizeH="0" baseline="0" noProof="0" dirty="0" smtClean="0">
                <a:ln>
                  <a:noFill/>
                </a:ln>
                <a:solidFill>
                  <a:srgbClr val="FF0000"/>
                </a:solidFill>
                <a:effectLst/>
                <a:uLnTx/>
                <a:uFillTx/>
                <a:latin typeface="+mj-lt"/>
                <a:ea typeface="+mj-ea"/>
                <a:cs typeface="+mj-cs"/>
              </a:rPr>
              <a:t> </a:t>
            </a:r>
            <a:r>
              <a:rPr kumimoji="0" lang="it-IT" sz="4400" b="1" i="0" u="none" strike="noStrike" kern="1200" cap="none" spc="0" normalizeH="0" baseline="0" noProof="0" dirty="0" err="1" smtClean="0">
                <a:ln>
                  <a:noFill/>
                </a:ln>
                <a:solidFill>
                  <a:srgbClr val="FF0000"/>
                </a:solidFill>
                <a:effectLst/>
                <a:uLnTx/>
                <a:uFillTx/>
                <a:latin typeface="+mj-lt"/>
                <a:ea typeface="+mj-ea"/>
                <a:cs typeface="+mj-cs"/>
              </a:rPr>
              <a:t>tools</a:t>
            </a:r>
            <a:r>
              <a:rPr kumimoji="0" lang="it-IT" sz="4400" b="1" i="0" u="none" strike="noStrike" kern="1200" cap="none" spc="0" normalizeH="0" baseline="0" noProof="0" dirty="0" smtClean="0">
                <a:ln>
                  <a:noFill/>
                </a:ln>
                <a:solidFill>
                  <a:srgbClr val="FF0000"/>
                </a:solidFill>
                <a:effectLst/>
                <a:uLnTx/>
                <a:uFillTx/>
                <a:latin typeface="+mj-lt"/>
                <a:ea typeface="+mj-ea"/>
                <a:cs typeface="+mj-cs"/>
              </a:rPr>
              <a:t>: </a:t>
            </a:r>
            <a:r>
              <a:rPr kumimoji="0" lang="it-IT" sz="3600" b="1" i="0" u="none" strike="noStrike" kern="1200" cap="none" spc="0" normalizeH="0" baseline="0" noProof="0" dirty="0" err="1" smtClean="0">
                <a:ln>
                  <a:noFill/>
                </a:ln>
                <a:solidFill>
                  <a:srgbClr val="FF0000"/>
                </a:solidFill>
                <a:effectLst/>
                <a:uLnTx/>
                <a:uFillTx/>
                <a:latin typeface="Courier New"/>
                <a:ea typeface="+mj-ea"/>
                <a:cs typeface="Courier New"/>
              </a:rPr>
              <a:t>iotop</a:t>
            </a:r>
            <a:endParaRPr kumimoji="0" lang="it-IT" sz="4400" b="1" i="0" u="none" strike="noStrike" kern="1200" cap="none" spc="0" normalizeH="0" baseline="0" noProof="0" dirty="0">
              <a:ln>
                <a:noFill/>
              </a:ln>
              <a:solidFill>
                <a:srgbClr val="FF0000"/>
              </a:solidFill>
              <a:effectLst/>
              <a:uLnTx/>
              <a:uFillTx/>
              <a:latin typeface="+mj-lt"/>
              <a:ea typeface="+mj-ea"/>
              <a:cs typeface="+mj-cs"/>
            </a:endParaRPr>
          </a:p>
        </p:txBody>
      </p:sp>
      <p:pic>
        <p:nvPicPr>
          <p:cNvPr id="6" name="Immagine 5"/>
          <p:cNvPicPr>
            <a:picLocks noChangeAspect="1"/>
          </p:cNvPicPr>
          <p:nvPr/>
        </p:nvPicPr>
        <p:blipFill>
          <a:blip r:embed="rId2"/>
          <a:stretch>
            <a:fillRect/>
          </a:stretch>
        </p:blipFill>
        <p:spPr>
          <a:xfrm>
            <a:off x="3635943" y="3157175"/>
            <a:ext cx="5463337" cy="3434870"/>
          </a:xfrm>
          <a:prstGeom prst="rect">
            <a:avLst/>
          </a:prstGeom>
        </p:spPr>
      </p:pic>
      <p:sp>
        <p:nvSpPr>
          <p:cNvPr id="7" name="CasellaDiTesto 6"/>
          <p:cNvSpPr txBox="1"/>
          <p:nvPr/>
        </p:nvSpPr>
        <p:spPr>
          <a:xfrm>
            <a:off x="609600" y="5606678"/>
            <a:ext cx="2914643" cy="923330"/>
          </a:xfrm>
          <a:prstGeom prst="rect">
            <a:avLst/>
          </a:prstGeom>
          <a:noFill/>
        </p:spPr>
        <p:txBody>
          <a:bodyPr wrap="square" rtlCol="0">
            <a:spAutoFit/>
          </a:bodyPr>
          <a:lstStyle/>
          <a:p>
            <a:r>
              <a:rPr lang="it-IT" dirty="0" err="1" smtClean="0"/>
              <a:t>Snapshot</a:t>
            </a:r>
            <a:r>
              <a:rPr lang="it-IT" dirty="0" smtClean="0"/>
              <a:t> </a:t>
            </a:r>
            <a:r>
              <a:rPr lang="it-IT" dirty="0" err="1" smtClean="0"/>
              <a:t>is</a:t>
            </a:r>
            <a:r>
              <a:rPr lang="it-IT" dirty="0" smtClean="0"/>
              <a:t> </a:t>
            </a:r>
            <a:r>
              <a:rPr lang="it-IT" dirty="0" err="1" smtClean="0"/>
              <a:t>taken</a:t>
            </a:r>
            <a:r>
              <a:rPr lang="it-IT" dirty="0" smtClean="0"/>
              <a:t> </a:t>
            </a:r>
            <a:r>
              <a:rPr lang="it-IT" dirty="0" err="1" smtClean="0"/>
              <a:t>during</a:t>
            </a:r>
            <a:r>
              <a:rPr lang="it-IT" dirty="0" smtClean="0"/>
              <a:t> </a:t>
            </a:r>
            <a:r>
              <a:rPr lang="it-IT" dirty="0" err="1" smtClean="0"/>
              <a:t>our</a:t>
            </a:r>
            <a:r>
              <a:rPr lang="it-IT" dirty="0" smtClean="0"/>
              <a:t> </a:t>
            </a:r>
            <a:r>
              <a:rPr lang="it-IT" dirty="0" err="1" smtClean="0"/>
              <a:t>usual</a:t>
            </a:r>
            <a:r>
              <a:rPr lang="it-IT" dirty="0" smtClean="0"/>
              <a:t> </a:t>
            </a:r>
            <a:r>
              <a:rPr lang="it-IT" dirty="0" err="1" smtClean="0">
                <a:latin typeface="Courier New"/>
                <a:cs typeface="Courier New"/>
              </a:rPr>
              <a:t>dd</a:t>
            </a:r>
            <a:r>
              <a:rPr lang="it-IT" dirty="0" smtClean="0">
                <a:latin typeface="Courier New"/>
                <a:cs typeface="Courier New"/>
              </a:rPr>
              <a:t> </a:t>
            </a:r>
            <a:r>
              <a:rPr lang="it-IT" dirty="0" err="1" smtClean="0"/>
              <a:t>command</a:t>
            </a:r>
            <a:endParaRPr lang="it-IT" dirty="0" smtClean="0"/>
          </a:p>
          <a:p>
            <a:endParaRPr lang="it-IT" dirty="0" smtClean="0"/>
          </a:p>
        </p:txBody>
      </p:sp>
      <p:sp>
        <p:nvSpPr>
          <p:cNvPr id="8" name="Segnaposto numero diapositiva 7"/>
          <p:cNvSpPr>
            <a:spLocks noGrp="1"/>
          </p:cNvSpPr>
          <p:nvPr>
            <p:ph type="sldNum" sz="quarter" idx="12"/>
          </p:nvPr>
        </p:nvSpPr>
        <p:spPr/>
        <p:txBody>
          <a:bodyPr/>
          <a:lstStyle/>
          <a:p>
            <a:fld id="{471BD9F1-AAC8-A147-843E-7BBC1C8AC1D2}"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95758"/>
            <a:ext cx="8229600" cy="807616"/>
          </a:xfrm>
        </p:spPr>
        <p:txBody>
          <a:bodyPr>
            <a:normAutofit/>
          </a:bodyPr>
          <a:lstStyle/>
          <a:p>
            <a:pPr>
              <a:defRPr/>
            </a:pPr>
            <a:r>
              <a:rPr lang="it-IT" sz="3600" b="1" dirty="0" smtClean="0">
                <a:solidFill>
                  <a:srgbClr val="FF0000"/>
                </a:solidFill>
              </a:rPr>
              <a:t>A </a:t>
            </a:r>
            <a:r>
              <a:rPr lang="it-IT" sz="3600" b="1" dirty="0" err="1" smtClean="0">
                <a:solidFill>
                  <a:srgbClr val="FF0000"/>
                </a:solidFill>
              </a:rPr>
              <a:t>simple</a:t>
            </a:r>
            <a:r>
              <a:rPr lang="it-IT" sz="3600" b="1" dirty="0" smtClean="0">
                <a:solidFill>
                  <a:srgbClr val="FF0000"/>
                </a:solidFill>
              </a:rPr>
              <a:t> (</a:t>
            </a:r>
            <a:r>
              <a:rPr lang="it-IT" sz="3600" b="1" dirty="0" err="1" smtClean="0">
                <a:solidFill>
                  <a:srgbClr val="FF0000"/>
                </a:solidFill>
              </a:rPr>
              <a:t>but</a:t>
            </a:r>
            <a:r>
              <a:rPr lang="it-IT" sz="3600" b="1" dirty="0" smtClean="0">
                <a:solidFill>
                  <a:srgbClr val="FF0000"/>
                </a:solidFill>
              </a:rPr>
              <a:t> </a:t>
            </a:r>
            <a:r>
              <a:rPr lang="en-US" sz="3600" b="1" dirty="0" smtClean="0">
                <a:solidFill>
                  <a:srgbClr val="FF0000"/>
                </a:solidFill>
              </a:rPr>
              <a:t>powerful</a:t>
            </a:r>
            <a:r>
              <a:rPr lang="it-IT" sz="3600" b="1" dirty="0" smtClean="0">
                <a:solidFill>
                  <a:srgbClr val="FF0000"/>
                </a:solidFill>
              </a:rPr>
              <a:t>) </a:t>
            </a:r>
            <a:r>
              <a:rPr lang="it-IT" sz="3600" b="1" dirty="0" err="1" smtClean="0">
                <a:solidFill>
                  <a:srgbClr val="FF0000"/>
                </a:solidFill>
              </a:rPr>
              <a:t>profiler</a:t>
            </a:r>
            <a:r>
              <a:rPr lang="it-IT" sz="3600" b="1" dirty="0" smtClean="0">
                <a:solidFill>
                  <a:srgbClr val="FF0000"/>
                </a:solidFill>
              </a:rPr>
              <a:t>: </a:t>
            </a:r>
            <a:r>
              <a:rPr lang="it-IT" sz="3600" b="1" dirty="0" err="1" smtClean="0">
                <a:solidFill>
                  <a:srgbClr val="FF0000"/>
                </a:solidFill>
                <a:latin typeface="Courier New"/>
                <a:cs typeface="Courier New"/>
              </a:rPr>
              <a:t>strace</a:t>
            </a:r>
            <a:endParaRPr lang="it-IT" b="1" dirty="0">
              <a:solidFill>
                <a:srgbClr val="FF0000"/>
              </a:solidFill>
            </a:endParaRPr>
          </a:p>
        </p:txBody>
      </p:sp>
      <p:sp>
        <p:nvSpPr>
          <p:cNvPr id="3" name="Segnaposto contenuto 2"/>
          <p:cNvSpPr>
            <a:spLocks noGrp="1"/>
          </p:cNvSpPr>
          <p:nvPr>
            <p:ph idx="1"/>
          </p:nvPr>
        </p:nvSpPr>
        <p:spPr>
          <a:xfrm>
            <a:off x="232541" y="760270"/>
            <a:ext cx="8229600" cy="4525963"/>
          </a:xfrm>
        </p:spPr>
        <p:txBody>
          <a:bodyPr/>
          <a:lstStyle/>
          <a:p>
            <a:r>
              <a:rPr lang="en-US" smtClean="0"/>
              <a:t>strace is a powerful utility that can be used to profile any application</a:t>
            </a:r>
          </a:p>
        </p:txBody>
      </p:sp>
      <p:sp>
        <p:nvSpPr>
          <p:cNvPr id="4" name="CasellaDiTesto 3"/>
          <p:cNvSpPr txBox="1"/>
          <p:nvPr/>
        </p:nvSpPr>
        <p:spPr>
          <a:xfrm>
            <a:off x="2267218" y="1996972"/>
            <a:ext cx="6876782" cy="4708980"/>
          </a:xfrm>
          <a:prstGeom prst="rect">
            <a:avLst/>
          </a:prstGeom>
          <a:noFill/>
          <a:ln w="38100" cap="flat" cmpd="sng" algn="ctr">
            <a:solidFill>
              <a:srgbClr val="FF6600"/>
            </a:solidFill>
            <a:prstDash val="solid"/>
            <a:round/>
            <a:headEnd type="none" w="med" len="med"/>
            <a:tailEnd type="none" w="med" len="med"/>
          </a:ln>
        </p:spPr>
        <p:txBody>
          <a:bodyPr wrap="square" rtlCol="0">
            <a:spAutoFit/>
          </a:bodyPr>
          <a:lstStyle/>
          <a:p>
            <a:r>
              <a:rPr lang="it-IT" sz="1200" b="1" dirty="0" smtClean="0">
                <a:latin typeface="Courier"/>
                <a:cs typeface="Courier"/>
              </a:rPr>
              <a:t># </a:t>
            </a:r>
            <a:r>
              <a:rPr lang="it-IT" sz="1200" b="1" dirty="0" err="1" smtClean="0">
                <a:latin typeface="Courier"/>
                <a:cs typeface="Courier"/>
              </a:rPr>
              <a:t>strace</a:t>
            </a:r>
            <a:r>
              <a:rPr lang="it-IT" sz="1200" b="1" dirty="0" smtClean="0">
                <a:latin typeface="Courier"/>
                <a:cs typeface="Courier"/>
              </a:rPr>
              <a:t> -c </a:t>
            </a:r>
            <a:r>
              <a:rPr lang="it-IT" sz="1200" b="1" dirty="0" err="1" smtClean="0">
                <a:latin typeface="Courier"/>
                <a:cs typeface="Courier"/>
              </a:rPr>
              <a:t>dd</a:t>
            </a:r>
            <a:r>
              <a:rPr lang="it-IT" sz="1200" b="1" dirty="0" smtClean="0">
                <a:latin typeface="Courier"/>
                <a:cs typeface="Courier"/>
              </a:rPr>
              <a:t> </a:t>
            </a:r>
            <a:r>
              <a:rPr lang="it-IT" sz="1200" b="1" dirty="0" err="1" smtClean="0">
                <a:latin typeface="Courier"/>
                <a:cs typeface="Courier"/>
              </a:rPr>
              <a:t>if=</a:t>
            </a:r>
            <a:r>
              <a:rPr lang="it-IT" sz="1200" b="1" dirty="0" smtClean="0">
                <a:latin typeface="Courier"/>
                <a:cs typeface="Courier"/>
              </a:rPr>
              <a:t>/</a:t>
            </a:r>
            <a:r>
              <a:rPr lang="it-IT" sz="1200" b="1" dirty="0" err="1" smtClean="0">
                <a:latin typeface="Courier"/>
                <a:cs typeface="Courier"/>
              </a:rPr>
              <a:t>dev</a:t>
            </a:r>
            <a:r>
              <a:rPr lang="it-IT" sz="1200" b="1" dirty="0" smtClean="0">
                <a:latin typeface="Courier"/>
                <a:cs typeface="Courier"/>
              </a:rPr>
              <a:t>/zero </a:t>
            </a:r>
            <a:r>
              <a:rPr lang="it-IT" sz="1200" b="1" dirty="0" err="1" smtClean="0">
                <a:latin typeface="Courier"/>
                <a:cs typeface="Courier"/>
              </a:rPr>
              <a:t>of=test</a:t>
            </a:r>
            <a:r>
              <a:rPr lang="it-IT" sz="1200" b="1" dirty="0" smtClean="0">
                <a:latin typeface="Courier"/>
                <a:cs typeface="Courier"/>
              </a:rPr>
              <a:t>.1.dat bs=64k count=163840 </a:t>
            </a:r>
            <a:r>
              <a:rPr lang="it-IT" sz="1200" b="1" dirty="0" err="1" smtClean="0">
                <a:latin typeface="Courier"/>
                <a:cs typeface="Courier"/>
              </a:rPr>
              <a:t>oflag=sync</a:t>
            </a:r>
            <a:endParaRPr lang="it-IT" sz="1200" b="1" dirty="0" smtClean="0">
              <a:latin typeface="Courier"/>
              <a:cs typeface="Courier"/>
            </a:endParaRPr>
          </a:p>
          <a:p>
            <a:r>
              <a:rPr lang="it-IT" sz="1200" b="1" dirty="0" smtClean="0">
                <a:latin typeface="Courier"/>
                <a:cs typeface="Courier"/>
              </a:rPr>
              <a:t>% </a:t>
            </a:r>
            <a:r>
              <a:rPr lang="it-IT" sz="1200" b="1" dirty="0" err="1" smtClean="0">
                <a:latin typeface="Courier"/>
                <a:cs typeface="Courier"/>
              </a:rPr>
              <a:t>time</a:t>
            </a:r>
            <a:r>
              <a:rPr lang="it-IT" sz="1200" b="1" dirty="0" smtClean="0">
                <a:latin typeface="Courier"/>
                <a:cs typeface="Courier"/>
              </a:rPr>
              <a:t>     </a:t>
            </a:r>
            <a:r>
              <a:rPr lang="it-IT" sz="1200" b="1" dirty="0" err="1" smtClean="0">
                <a:latin typeface="Courier"/>
                <a:cs typeface="Courier"/>
              </a:rPr>
              <a:t>seconds</a:t>
            </a:r>
            <a:r>
              <a:rPr lang="it-IT" sz="1200" b="1" dirty="0" smtClean="0">
                <a:latin typeface="Courier"/>
                <a:cs typeface="Courier"/>
              </a:rPr>
              <a:t>  </a:t>
            </a:r>
            <a:r>
              <a:rPr lang="it-IT" sz="1200" b="1" dirty="0" err="1" smtClean="0">
                <a:latin typeface="Courier"/>
                <a:cs typeface="Courier"/>
              </a:rPr>
              <a:t>usecs</a:t>
            </a:r>
            <a:r>
              <a:rPr lang="it-IT" sz="1200" b="1" dirty="0" smtClean="0">
                <a:latin typeface="Courier"/>
                <a:cs typeface="Courier"/>
              </a:rPr>
              <a:t>/</a:t>
            </a:r>
            <a:r>
              <a:rPr lang="it-IT" sz="1200" b="1" dirty="0" err="1" smtClean="0">
                <a:latin typeface="Courier"/>
                <a:cs typeface="Courier"/>
              </a:rPr>
              <a:t>call</a:t>
            </a:r>
            <a:r>
              <a:rPr lang="it-IT" sz="1200" b="1" dirty="0" smtClean="0">
                <a:latin typeface="Courier"/>
                <a:cs typeface="Courier"/>
              </a:rPr>
              <a:t>     </a:t>
            </a:r>
            <a:r>
              <a:rPr lang="it-IT" sz="1200" b="1" dirty="0" err="1" smtClean="0">
                <a:latin typeface="Courier"/>
                <a:cs typeface="Courier"/>
              </a:rPr>
              <a:t>calls</a:t>
            </a:r>
            <a:r>
              <a:rPr lang="it-IT" sz="1200" b="1" dirty="0" smtClean="0">
                <a:latin typeface="Courier"/>
                <a:cs typeface="Courier"/>
              </a:rPr>
              <a:t>    </a:t>
            </a:r>
            <a:r>
              <a:rPr lang="it-IT" sz="1200" b="1" dirty="0" err="1" smtClean="0">
                <a:latin typeface="Courier"/>
                <a:cs typeface="Courier"/>
              </a:rPr>
              <a:t>errors</a:t>
            </a:r>
            <a:r>
              <a:rPr lang="it-IT" sz="1200" b="1" dirty="0" smtClean="0">
                <a:latin typeface="Courier"/>
                <a:cs typeface="Courier"/>
              </a:rPr>
              <a:t> </a:t>
            </a:r>
            <a:r>
              <a:rPr lang="it-IT" sz="1200" b="1" dirty="0" err="1" smtClean="0">
                <a:latin typeface="Courier"/>
                <a:cs typeface="Courier"/>
              </a:rPr>
              <a:t>syscall</a:t>
            </a:r>
            <a:endParaRPr lang="it-IT" sz="1200" b="1" dirty="0" smtClean="0">
              <a:latin typeface="Courier"/>
              <a:cs typeface="Courier"/>
            </a:endParaRPr>
          </a:p>
          <a:p>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endParaRPr lang="it-IT" sz="1200" b="1" dirty="0" smtClean="0">
              <a:latin typeface="Courier"/>
              <a:cs typeface="Courier"/>
            </a:endParaRPr>
          </a:p>
          <a:p>
            <a:r>
              <a:rPr lang="it-IT" sz="1200" b="1" dirty="0" smtClean="0">
                <a:latin typeface="Courier"/>
                <a:cs typeface="Courier"/>
              </a:rPr>
              <a:t> 99.80    4.635656         130     35594           </a:t>
            </a:r>
            <a:r>
              <a:rPr lang="it-IT" sz="1200" b="1" dirty="0" err="1" smtClean="0">
                <a:latin typeface="Courier"/>
                <a:cs typeface="Courier"/>
              </a:rPr>
              <a:t>write</a:t>
            </a:r>
            <a:endParaRPr lang="it-IT" sz="1200" b="1" dirty="0" smtClean="0">
              <a:latin typeface="Courier"/>
              <a:cs typeface="Courier"/>
            </a:endParaRPr>
          </a:p>
          <a:p>
            <a:r>
              <a:rPr lang="it-IT" sz="1200" b="1" dirty="0" smtClean="0">
                <a:latin typeface="Courier"/>
                <a:cs typeface="Courier"/>
              </a:rPr>
              <a:t>  0.19    0.009053           </a:t>
            </a:r>
            <a:r>
              <a:rPr lang="it-IT" sz="1200" b="1" dirty="0" err="1" smtClean="0">
                <a:latin typeface="Courier"/>
                <a:cs typeface="Courier"/>
              </a:rPr>
              <a:t>0</a:t>
            </a:r>
            <a:r>
              <a:rPr lang="it-IT" sz="1200" b="1" dirty="0" smtClean="0">
                <a:latin typeface="Courier"/>
                <a:cs typeface="Courier"/>
              </a:rPr>
              <a:t>     35598           </a:t>
            </a:r>
            <a:r>
              <a:rPr lang="it-IT" sz="1200" b="1" dirty="0" err="1" smtClean="0">
                <a:latin typeface="Courier"/>
                <a:cs typeface="Courier"/>
              </a:rPr>
              <a:t>read</a:t>
            </a:r>
            <a:endParaRPr lang="it-IT" sz="1200" b="1" dirty="0" smtClean="0">
              <a:latin typeface="Courier"/>
              <a:cs typeface="Courier"/>
            </a:endParaRPr>
          </a:p>
          <a:p>
            <a:r>
              <a:rPr lang="it-IT" sz="1200" b="1" dirty="0" smtClean="0">
                <a:latin typeface="Courier"/>
                <a:cs typeface="Courier"/>
              </a:rPr>
              <a:t>  0.00    0.000013           </a:t>
            </a:r>
            <a:r>
              <a:rPr lang="it-IT" sz="1200" b="1" dirty="0" err="1" smtClean="0">
                <a:latin typeface="Courier"/>
                <a:cs typeface="Courier"/>
              </a:rPr>
              <a:t>1</a:t>
            </a:r>
            <a:r>
              <a:rPr lang="it-IT" sz="1200" b="1" dirty="0" smtClean="0">
                <a:latin typeface="Courier"/>
                <a:cs typeface="Courier"/>
              </a:rPr>
              <a:t>        14           </a:t>
            </a:r>
            <a:r>
              <a:rPr lang="it-IT" sz="1200" b="1" dirty="0" err="1" smtClean="0">
                <a:latin typeface="Courier"/>
                <a:cs typeface="Courier"/>
              </a:rPr>
              <a:t>mmap</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7</a:t>
            </a:r>
            <a:r>
              <a:rPr lang="it-IT" sz="1200" b="1" dirty="0" smtClean="0">
                <a:latin typeface="Courier"/>
                <a:cs typeface="Courier"/>
              </a:rPr>
              <a:t>           open</a:t>
            </a: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7</a:t>
            </a:r>
            <a:r>
              <a:rPr lang="it-IT" sz="1200" b="1" dirty="0" smtClean="0">
                <a:latin typeface="Courier"/>
                <a:cs typeface="Courier"/>
              </a:rPr>
              <a:t>           </a:t>
            </a:r>
            <a:r>
              <a:rPr lang="it-IT" sz="1200" b="1" dirty="0" err="1" smtClean="0">
                <a:latin typeface="Courier"/>
                <a:cs typeface="Courier"/>
              </a:rPr>
              <a:t>close</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5</a:t>
            </a:r>
            <a:r>
              <a:rPr lang="it-IT" sz="1200" b="1" dirty="0" smtClean="0">
                <a:latin typeface="Courier"/>
                <a:cs typeface="Courier"/>
              </a:rPr>
              <a:t>           </a:t>
            </a:r>
            <a:r>
              <a:rPr lang="it-IT" sz="1200" b="1" dirty="0" err="1" smtClean="0">
                <a:latin typeface="Courier"/>
                <a:cs typeface="Courier"/>
              </a:rPr>
              <a:t>fstat</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lseek</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7</a:t>
            </a:r>
            <a:r>
              <a:rPr lang="it-IT" sz="1200" b="1" dirty="0" smtClean="0">
                <a:latin typeface="Courier"/>
                <a:cs typeface="Courier"/>
              </a:rPr>
              <a:t>           </a:t>
            </a:r>
            <a:r>
              <a:rPr lang="it-IT" sz="1200" b="1" dirty="0" err="1" smtClean="0">
                <a:latin typeface="Courier"/>
                <a:cs typeface="Courier"/>
              </a:rPr>
              <a:t>mprotect</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munmap</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3</a:t>
            </a:r>
            <a:r>
              <a:rPr lang="it-IT" sz="1200" b="1" dirty="0" smtClean="0">
                <a:latin typeface="Courier"/>
                <a:cs typeface="Courier"/>
              </a:rPr>
              <a:t>           </a:t>
            </a:r>
            <a:r>
              <a:rPr lang="it-IT" sz="1200" b="1" dirty="0" err="1" smtClean="0">
                <a:latin typeface="Courier"/>
                <a:cs typeface="Courier"/>
              </a:rPr>
              <a:t>brk</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6</a:t>
            </a:r>
            <a:r>
              <a:rPr lang="it-IT" sz="1200" b="1" dirty="0" smtClean="0">
                <a:latin typeface="Courier"/>
                <a:cs typeface="Courier"/>
              </a:rPr>
              <a:t>           </a:t>
            </a:r>
            <a:r>
              <a:rPr lang="it-IT" sz="1200" b="1" dirty="0" err="1" smtClean="0">
                <a:latin typeface="Courier"/>
                <a:cs typeface="Courier"/>
              </a:rPr>
              <a:t>rt_sigaction</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rt_sigprocmask</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access</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execve</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getrlimit</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arch_prctl</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futex</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set_tid_address</a:t>
            </a: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it-IT" sz="1200" b="1" dirty="0" err="1" smtClean="0">
                <a:latin typeface="Courier"/>
                <a:cs typeface="Courier"/>
              </a:rPr>
              <a:t>clock_gettime</a:t>
            </a:r>
            <a:endParaRPr lang="it-IT" sz="1200" b="1" dirty="0" smtClean="0">
              <a:latin typeface="Courier"/>
              <a:cs typeface="Courier"/>
            </a:endParaRPr>
          </a:p>
          <a:p>
            <a:r>
              <a:rPr lang="it-IT" sz="1200" b="1" dirty="0" smtClean="0">
                <a:latin typeface="Courier"/>
                <a:cs typeface="Courier"/>
              </a:rPr>
              <a:t>  0.00    0.000000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set_robust_list</a:t>
            </a:r>
          </a:p>
          <a:p>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r>
              <a:rPr lang="it-IT" sz="1200" b="1" dirty="0" smtClean="0">
                <a:latin typeface="Courier"/>
                <a:cs typeface="Courier"/>
              </a:rPr>
              <a:t> </a:t>
            </a:r>
            <a:r>
              <a:rPr lang="it-IT" sz="1200" b="1" dirty="0" err="1" smtClean="0">
                <a:latin typeface="Courier"/>
                <a:cs typeface="Courier"/>
              </a:rPr>
              <a:t>----------------</a:t>
            </a:r>
            <a:endParaRPr lang="it-IT" sz="1200" b="1" dirty="0" smtClean="0">
              <a:latin typeface="Courier"/>
              <a:cs typeface="Courier"/>
            </a:endParaRPr>
          </a:p>
          <a:p>
            <a:r>
              <a:rPr lang="it-IT" sz="1200" b="1" dirty="0" smtClean="0">
                <a:latin typeface="Courier"/>
                <a:cs typeface="Courier"/>
              </a:rPr>
              <a:t>100.00    4.644722                 71252         </a:t>
            </a:r>
            <a:r>
              <a:rPr lang="it-IT" sz="1200" b="1" dirty="0" err="1" smtClean="0">
                <a:latin typeface="Courier"/>
                <a:cs typeface="Courier"/>
              </a:rPr>
              <a:t>1</a:t>
            </a:r>
            <a:r>
              <a:rPr lang="it-IT" sz="1200" b="1" dirty="0" smtClean="0">
                <a:latin typeface="Courier"/>
                <a:cs typeface="Courier"/>
              </a:rPr>
              <a:t> total</a:t>
            </a:r>
            <a:endParaRPr lang="it-IT" sz="1200" b="1" dirty="0">
              <a:latin typeface="Courier"/>
              <a:cs typeface="Courier"/>
            </a:endParaRPr>
          </a:p>
        </p:txBody>
      </p:sp>
      <p:sp>
        <p:nvSpPr>
          <p:cNvPr id="5" name="CasellaDiTesto 4"/>
          <p:cNvSpPr txBox="1"/>
          <p:nvPr/>
        </p:nvSpPr>
        <p:spPr>
          <a:xfrm>
            <a:off x="-438257" y="1773372"/>
            <a:ext cx="2745777" cy="5355313"/>
          </a:xfrm>
          <a:prstGeom prst="rect">
            <a:avLst/>
          </a:prstGeom>
          <a:noFill/>
        </p:spPr>
        <p:txBody>
          <a:bodyPr wrap="square" rtlCol="0">
            <a:spAutoFit/>
          </a:bodyPr>
          <a:lstStyle/>
          <a:p>
            <a:pPr lvl="1"/>
            <a:r>
              <a:rPr lang="en-US" smtClean="0"/>
              <a:t>it is able to trace every single system call of a process</a:t>
            </a:r>
          </a:p>
          <a:p>
            <a:pPr lvl="1"/>
            <a:endParaRPr lang="en-US" b="1" smtClean="0">
              <a:solidFill>
                <a:srgbClr val="0000FF"/>
              </a:solidFill>
            </a:endParaRPr>
          </a:p>
          <a:p>
            <a:pPr lvl="1"/>
            <a:r>
              <a:rPr lang="en-US" b="1" smtClean="0">
                <a:solidFill>
                  <a:srgbClr val="0000FF"/>
                </a:solidFill>
              </a:rPr>
              <a:t>In this example it  is used to profile the time spent by each type of system call </a:t>
            </a:r>
          </a:p>
          <a:p>
            <a:pPr lvl="1"/>
            <a:endParaRPr lang="en-US" smtClean="0"/>
          </a:p>
          <a:p>
            <a:pPr lvl="1"/>
            <a:r>
              <a:rPr lang="en-US" smtClean="0"/>
              <a:t>You can also attach</a:t>
            </a:r>
            <a:br>
              <a:rPr lang="en-US" smtClean="0"/>
            </a:br>
            <a:r>
              <a:rPr lang="en-US" smtClean="0"/>
              <a:t>to an already running process, and detach by hitting CTRL-C</a:t>
            </a:r>
          </a:p>
          <a:p>
            <a:pPr lvl="1"/>
            <a:endParaRPr lang="en-US" smtClean="0"/>
          </a:p>
          <a:p>
            <a:pPr lvl="1"/>
            <a:r>
              <a:rPr lang="en-US" smtClean="0"/>
              <a:t>A similar tracer, ltrace, can be used for library calls instead of system calls </a:t>
            </a:r>
          </a:p>
          <a:p>
            <a:endParaRPr lang="en-US"/>
          </a:p>
        </p:txBody>
      </p:sp>
      <p:sp>
        <p:nvSpPr>
          <p:cNvPr id="6" name="Segnaposto numero diapositiva 5"/>
          <p:cNvSpPr>
            <a:spLocks noGrp="1"/>
          </p:cNvSpPr>
          <p:nvPr>
            <p:ph type="sldNum" sz="quarter" idx="12"/>
          </p:nvPr>
        </p:nvSpPr>
        <p:spPr/>
        <p:txBody>
          <a:bodyPr/>
          <a:lstStyle/>
          <a:p>
            <a:fld id="{471BD9F1-AAC8-A147-843E-7BBC1C8AC1D2}"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44159" y="-109954"/>
            <a:ext cx="8883569" cy="1143000"/>
          </a:xfrm>
        </p:spPr>
        <p:txBody>
          <a:bodyPr>
            <a:noAutofit/>
          </a:bodyPr>
          <a:lstStyle/>
          <a:p>
            <a:r>
              <a:rPr lang="en-US" sz="3600" b="1" dirty="0" err="1" smtClean="0">
                <a:solidFill>
                  <a:srgbClr val="FF0000"/>
                </a:solidFill>
              </a:rPr>
              <a:t>io</a:t>
            </a:r>
            <a:r>
              <a:rPr lang="it-IT" sz="3600" b="1" dirty="0" err="1" smtClean="0">
                <a:solidFill>
                  <a:srgbClr val="FF0000"/>
                </a:solidFill>
              </a:rPr>
              <a:t>profiler</a:t>
            </a:r>
            <a:r>
              <a:rPr lang="it-IT" sz="3600" b="1" dirty="0" smtClean="0">
                <a:solidFill>
                  <a:srgbClr val="FF0000"/>
                </a:solidFill>
              </a:rPr>
              <a:t>: a </a:t>
            </a:r>
            <a:r>
              <a:rPr lang="it-IT" sz="3600" b="1" dirty="0" err="1" smtClean="0">
                <a:solidFill>
                  <a:srgbClr val="FF0000"/>
                </a:solidFill>
              </a:rPr>
              <a:t>graphical</a:t>
            </a:r>
            <a:r>
              <a:rPr lang="it-IT" sz="3600" b="1" dirty="0" smtClean="0">
                <a:solidFill>
                  <a:srgbClr val="FF0000"/>
                </a:solidFill>
              </a:rPr>
              <a:t> </a:t>
            </a:r>
            <a:r>
              <a:rPr lang="it-IT" sz="3600" b="1" dirty="0" err="1" smtClean="0">
                <a:solidFill>
                  <a:srgbClr val="FF0000"/>
                </a:solidFill>
              </a:rPr>
              <a:t>tool</a:t>
            </a:r>
            <a:r>
              <a:rPr lang="it-IT" sz="3600" b="1" dirty="0" smtClean="0">
                <a:solidFill>
                  <a:srgbClr val="FF0000"/>
                </a:solidFill>
              </a:rPr>
              <a:t> on top </a:t>
            </a:r>
            <a:r>
              <a:rPr lang="it-IT" sz="3600" b="1" dirty="0" err="1" smtClean="0">
                <a:solidFill>
                  <a:srgbClr val="FF0000"/>
                </a:solidFill>
              </a:rPr>
              <a:t>of</a:t>
            </a:r>
            <a:r>
              <a:rPr lang="it-IT" sz="3600" b="1" dirty="0" smtClean="0">
                <a:solidFill>
                  <a:srgbClr val="FF0000"/>
                </a:solidFill>
              </a:rPr>
              <a:t> </a:t>
            </a:r>
            <a:r>
              <a:rPr lang="it-IT" sz="3600" b="1" dirty="0" err="1" smtClean="0">
                <a:solidFill>
                  <a:srgbClr val="FF0000"/>
                </a:solidFill>
                <a:latin typeface="Courier New"/>
                <a:cs typeface="Courier New"/>
              </a:rPr>
              <a:t>strace</a:t>
            </a:r>
            <a:endParaRPr lang="it-IT" sz="3600" dirty="0"/>
          </a:p>
        </p:txBody>
      </p:sp>
      <p:sp>
        <p:nvSpPr>
          <p:cNvPr id="3" name="Segnaposto contenuto 2"/>
          <p:cNvSpPr>
            <a:spLocks noGrp="1"/>
          </p:cNvSpPr>
          <p:nvPr>
            <p:ph idx="1"/>
          </p:nvPr>
        </p:nvSpPr>
        <p:spPr>
          <a:xfrm>
            <a:off x="259373" y="840759"/>
            <a:ext cx="8786242" cy="1967733"/>
          </a:xfrm>
        </p:spPr>
        <p:txBody>
          <a:bodyPr>
            <a:normAutofit fontScale="85000" lnSpcReduction="10000"/>
          </a:bodyPr>
          <a:lstStyle/>
          <a:p>
            <a:r>
              <a:rPr lang="en-US" dirty="0" err="1" smtClean="0"/>
              <a:t>ioprofiler</a:t>
            </a:r>
            <a:r>
              <a:rPr lang="en-US" dirty="0" smtClean="0"/>
              <a:t> is a simple graphical tool that takes as input the </a:t>
            </a:r>
            <a:r>
              <a:rPr lang="en-US" dirty="0" err="1" smtClean="0"/>
              <a:t>strace</a:t>
            </a:r>
            <a:r>
              <a:rPr lang="en-US" dirty="0" smtClean="0"/>
              <a:t> dump of I/O system calls and it is able to represent graphically some useful quantities</a:t>
            </a:r>
            <a:endParaRPr lang="it-IT" sz="1514" dirty="0" smtClean="0">
              <a:latin typeface="Courier"/>
              <a:cs typeface="Courier"/>
            </a:endParaRPr>
          </a:p>
          <a:p>
            <a:pPr>
              <a:buNone/>
            </a:pPr>
            <a:r>
              <a:rPr lang="it-IT" sz="1647" dirty="0" smtClean="0">
                <a:latin typeface="Courier"/>
                <a:cs typeface="Courier"/>
              </a:rPr>
              <a:t># </a:t>
            </a:r>
            <a:r>
              <a:rPr lang="it-IT" sz="1647" dirty="0" err="1" smtClean="0">
                <a:latin typeface="Courier"/>
                <a:cs typeface="Courier"/>
              </a:rPr>
              <a:t>strace</a:t>
            </a:r>
            <a:r>
              <a:rPr lang="it-IT" sz="1647" dirty="0" smtClean="0">
                <a:latin typeface="Courier"/>
                <a:cs typeface="Courier"/>
              </a:rPr>
              <a:t> -q -a1 -s0 -f </a:t>
            </a:r>
            <a:r>
              <a:rPr lang="it-IT" sz="1647" dirty="0" err="1" smtClean="0">
                <a:latin typeface="Courier"/>
                <a:cs typeface="Courier"/>
              </a:rPr>
              <a:t>-tttT</a:t>
            </a:r>
            <a:r>
              <a:rPr lang="it-IT" sz="1647" dirty="0" smtClean="0">
                <a:latin typeface="Courier"/>
                <a:cs typeface="Courier"/>
              </a:rPr>
              <a:t> </a:t>
            </a:r>
            <a:r>
              <a:rPr lang="it-IT" sz="1647" dirty="0" err="1" smtClean="0">
                <a:latin typeface="Courier"/>
                <a:cs typeface="Courier"/>
              </a:rPr>
              <a:t>–o</a:t>
            </a:r>
            <a:r>
              <a:rPr lang="it-IT" sz="1647" dirty="0" smtClean="0">
                <a:latin typeface="Courier"/>
                <a:cs typeface="Courier"/>
              </a:rPr>
              <a:t> </a:t>
            </a:r>
            <a:r>
              <a:rPr lang="it-IT" sz="1647" dirty="0" err="1" smtClean="0">
                <a:latin typeface="Courier"/>
                <a:cs typeface="Courier"/>
              </a:rPr>
              <a:t>strace.out</a:t>
            </a:r>
            <a:r>
              <a:rPr lang="it-IT" sz="1647" dirty="0" smtClean="0">
                <a:latin typeface="Courier"/>
                <a:cs typeface="Courier"/>
              </a:rPr>
              <a:t> </a:t>
            </a:r>
            <a:r>
              <a:rPr lang="it-IT" sz="1647" dirty="0" err="1" smtClean="0">
                <a:latin typeface="Courier"/>
                <a:cs typeface="Courier"/>
              </a:rPr>
              <a:t>–e</a:t>
            </a:r>
            <a:r>
              <a:rPr lang="it-IT" sz="1647" dirty="0" smtClean="0">
                <a:latin typeface="Courier"/>
                <a:cs typeface="Courier"/>
              </a:rPr>
              <a:t> </a:t>
            </a:r>
            <a:r>
              <a:rPr lang="it-IT" sz="1647" dirty="0" err="1" smtClean="0">
                <a:latin typeface="Courier"/>
                <a:cs typeface="Courier"/>
              </a:rPr>
              <a:t>trace=file</a:t>
            </a:r>
            <a:r>
              <a:rPr lang="it-IT" sz="1647" dirty="0" smtClean="0">
                <a:latin typeface="Courier"/>
                <a:cs typeface="Courier"/>
              </a:rPr>
              <a:t>,</a:t>
            </a:r>
            <a:r>
              <a:rPr lang="it-IT" sz="1647" dirty="0" err="1" smtClean="0">
                <a:latin typeface="Courier"/>
                <a:cs typeface="Courier"/>
              </a:rPr>
              <a:t>desc</a:t>
            </a:r>
            <a:r>
              <a:rPr lang="it-IT" sz="1647" dirty="0" smtClean="0">
                <a:latin typeface="Courier"/>
                <a:cs typeface="Courier"/>
              </a:rPr>
              <a:t>,</a:t>
            </a:r>
            <a:r>
              <a:rPr lang="it-IT" sz="1647" dirty="0" err="1" smtClean="0">
                <a:latin typeface="Courier"/>
                <a:cs typeface="Courier"/>
              </a:rPr>
              <a:t>process</a:t>
            </a:r>
            <a:r>
              <a:rPr lang="it-IT" sz="1647" dirty="0" smtClean="0">
                <a:latin typeface="Courier"/>
                <a:cs typeface="Courier"/>
              </a:rPr>
              <a:t>,</a:t>
            </a:r>
            <a:r>
              <a:rPr lang="it-IT" sz="1647" dirty="0" err="1" smtClean="0">
                <a:latin typeface="Courier"/>
                <a:cs typeface="Courier"/>
              </a:rPr>
              <a:t>socket</a:t>
            </a:r>
            <a:r>
              <a:rPr lang="it-IT" sz="1647" dirty="0" smtClean="0">
                <a:latin typeface="Courier"/>
                <a:cs typeface="Courier"/>
              </a:rPr>
              <a:t> \</a:t>
            </a:r>
            <a:br>
              <a:rPr lang="it-IT" sz="1647" dirty="0" smtClean="0">
                <a:latin typeface="Courier"/>
                <a:cs typeface="Courier"/>
              </a:rPr>
            </a:br>
            <a:r>
              <a:rPr lang="it-IT" sz="1647" dirty="0" err="1" smtClean="0">
                <a:latin typeface="Courier"/>
                <a:cs typeface="Courier"/>
              </a:rPr>
              <a:t>dd</a:t>
            </a:r>
            <a:r>
              <a:rPr lang="it-IT" sz="1647" dirty="0" smtClean="0">
                <a:latin typeface="Courier"/>
                <a:cs typeface="Courier"/>
              </a:rPr>
              <a:t> </a:t>
            </a:r>
            <a:r>
              <a:rPr lang="it-IT" sz="1647" dirty="0" err="1" smtClean="0">
                <a:latin typeface="Courier"/>
                <a:cs typeface="Courier"/>
              </a:rPr>
              <a:t>if=</a:t>
            </a:r>
            <a:r>
              <a:rPr lang="it-IT" sz="1647" dirty="0" smtClean="0">
                <a:latin typeface="Courier"/>
                <a:cs typeface="Courier"/>
              </a:rPr>
              <a:t>/</a:t>
            </a:r>
            <a:r>
              <a:rPr lang="it-IT" sz="1647" dirty="0" err="1" smtClean="0">
                <a:latin typeface="Courier"/>
                <a:cs typeface="Courier"/>
              </a:rPr>
              <a:t>dev</a:t>
            </a:r>
            <a:r>
              <a:rPr lang="it-IT" sz="1647" dirty="0" smtClean="0">
                <a:latin typeface="Courier"/>
                <a:cs typeface="Courier"/>
              </a:rPr>
              <a:t>/zero </a:t>
            </a:r>
            <a:r>
              <a:rPr lang="it-IT" sz="1647" dirty="0" err="1" smtClean="0">
                <a:latin typeface="Courier"/>
                <a:cs typeface="Courier"/>
              </a:rPr>
              <a:t>of=test</a:t>
            </a:r>
            <a:r>
              <a:rPr lang="it-IT" sz="1647" dirty="0" smtClean="0">
                <a:latin typeface="Courier"/>
                <a:cs typeface="Courier"/>
              </a:rPr>
              <a:t>.1.dat bs=64k count=163840 </a:t>
            </a:r>
            <a:r>
              <a:rPr lang="it-IT" sz="1647" dirty="0" err="1" smtClean="0">
                <a:latin typeface="Courier"/>
                <a:cs typeface="Courier"/>
              </a:rPr>
              <a:t>oflag=sync</a:t>
            </a:r>
            <a:endParaRPr lang="it-IT" sz="1647" dirty="0" smtClean="0">
              <a:latin typeface="Courier"/>
              <a:cs typeface="Courier"/>
            </a:endParaRPr>
          </a:p>
          <a:p>
            <a:pPr>
              <a:buNone/>
            </a:pPr>
            <a:r>
              <a:rPr lang="it-IT" sz="1647" dirty="0" smtClean="0">
                <a:latin typeface="Courier"/>
                <a:cs typeface="Courier"/>
              </a:rPr>
              <a:t># </a:t>
            </a:r>
            <a:r>
              <a:rPr lang="it-IT" sz="1647" dirty="0" err="1" smtClean="0">
                <a:latin typeface="Courier"/>
                <a:cs typeface="Courier"/>
              </a:rPr>
              <a:t>ioprofiler.py</a:t>
            </a:r>
            <a:endParaRPr lang="en-US" sz="1647" dirty="0" smtClean="0">
              <a:latin typeface="Courier"/>
              <a:cs typeface="Courier"/>
            </a:endParaRPr>
          </a:p>
          <a:p>
            <a:pPr lvl="1"/>
            <a:endParaRPr lang="en-US" dirty="0"/>
          </a:p>
        </p:txBody>
      </p:sp>
      <p:pic>
        <p:nvPicPr>
          <p:cNvPr id="8" name="Immagine 7"/>
          <p:cNvPicPr>
            <a:picLocks noChangeAspect="1"/>
          </p:cNvPicPr>
          <p:nvPr/>
        </p:nvPicPr>
        <p:blipFill>
          <a:blip r:embed="rId2"/>
          <a:stretch>
            <a:fillRect/>
          </a:stretch>
        </p:blipFill>
        <p:spPr>
          <a:xfrm>
            <a:off x="849669" y="2808492"/>
            <a:ext cx="3212589" cy="2050372"/>
          </a:xfrm>
          <a:prstGeom prst="rect">
            <a:avLst/>
          </a:prstGeom>
        </p:spPr>
      </p:pic>
      <p:pic>
        <p:nvPicPr>
          <p:cNvPr id="9" name="Immagine 8"/>
          <p:cNvPicPr>
            <a:picLocks noChangeAspect="1"/>
          </p:cNvPicPr>
          <p:nvPr/>
        </p:nvPicPr>
        <p:blipFill>
          <a:blip r:embed="rId3"/>
          <a:stretch>
            <a:fillRect/>
          </a:stretch>
        </p:blipFill>
        <p:spPr>
          <a:xfrm>
            <a:off x="4693093" y="2808492"/>
            <a:ext cx="3415488" cy="2050372"/>
          </a:xfrm>
          <a:prstGeom prst="rect">
            <a:avLst/>
          </a:prstGeom>
        </p:spPr>
      </p:pic>
      <p:sp>
        <p:nvSpPr>
          <p:cNvPr id="10" name="CasellaDiTesto 9"/>
          <p:cNvSpPr txBox="1"/>
          <p:nvPr/>
        </p:nvSpPr>
        <p:spPr>
          <a:xfrm>
            <a:off x="1431021" y="2924770"/>
            <a:ext cx="1565179" cy="369332"/>
          </a:xfrm>
          <a:prstGeom prst="rect">
            <a:avLst/>
          </a:prstGeom>
          <a:noFill/>
        </p:spPr>
        <p:txBody>
          <a:bodyPr wrap="square" rtlCol="0">
            <a:spAutoFit/>
          </a:bodyPr>
          <a:lstStyle/>
          <a:p>
            <a:r>
              <a:rPr lang="it-IT" dirty="0" err="1" smtClean="0"/>
              <a:t>time</a:t>
            </a:r>
            <a:r>
              <a:rPr lang="it-IT" dirty="0" smtClean="0"/>
              <a:t> vs offset</a:t>
            </a:r>
            <a:endParaRPr lang="it-IT" dirty="0"/>
          </a:p>
        </p:txBody>
      </p:sp>
      <p:sp>
        <p:nvSpPr>
          <p:cNvPr id="11" name="CasellaDiTesto 10"/>
          <p:cNvSpPr txBox="1"/>
          <p:nvPr/>
        </p:nvSpPr>
        <p:spPr>
          <a:xfrm>
            <a:off x="6480794" y="2880402"/>
            <a:ext cx="1565179" cy="369332"/>
          </a:xfrm>
          <a:prstGeom prst="rect">
            <a:avLst/>
          </a:prstGeom>
          <a:noFill/>
        </p:spPr>
        <p:txBody>
          <a:bodyPr wrap="square" rtlCol="0">
            <a:spAutoFit/>
          </a:bodyPr>
          <a:lstStyle/>
          <a:p>
            <a:r>
              <a:rPr lang="it-IT" dirty="0" err="1" smtClean="0"/>
              <a:t>request</a:t>
            </a:r>
            <a:r>
              <a:rPr lang="it-IT" dirty="0" smtClean="0"/>
              <a:t> </a:t>
            </a:r>
            <a:r>
              <a:rPr lang="it-IT" dirty="0" err="1" smtClean="0"/>
              <a:t>size</a:t>
            </a:r>
            <a:endParaRPr lang="it-IT" dirty="0"/>
          </a:p>
        </p:txBody>
      </p:sp>
      <p:pic>
        <p:nvPicPr>
          <p:cNvPr id="12" name="Immagine 11"/>
          <p:cNvPicPr>
            <a:picLocks noChangeAspect="1"/>
          </p:cNvPicPr>
          <p:nvPr/>
        </p:nvPicPr>
        <p:blipFill>
          <a:blip r:embed="rId4"/>
          <a:stretch>
            <a:fillRect/>
          </a:stretch>
        </p:blipFill>
        <p:spPr>
          <a:xfrm>
            <a:off x="849669" y="4891454"/>
            <a:ext cx="3212589" cy="1921826"/>
          </a:xfrm>
          <a:prstGeom prst="rect">
            <a:avLst/>
          </a:prstGeom>
        </p:spPr>
      </p:pic>
      <p:sp>
        <p:nvSpPr>
          <p:cNvPr id="13" name="CasellaDiTesto 12"/>
          <p:cNvSpPr txBox="1"/>
          <p:nvPr/>
        </p:nvSpPr>
        <p:spPr>
          <a:xfrm>
            <a:off x="1807017" y="5050885"/>
            <a:ext cx="1779478" cy="369332"/>
          </a:xfrm>
          <a:prstGeom prst="rect">
            <a:avLst/>
          </a:prstGeom>
          <a:noFill/>
        </p:spPr>
        <p:txBody>
          <a:bodyPr wrap="square" rtlCol="0">
            <a:spAutoFit/>
          </a:bodyPr>
          <a:lstStyle/>
          <a:p>
            <a:r>
              <a:rPr lang="it-IT" dirty="0" err="1" smtClean="0"/>
              <a:t>request</a:t>
            </a:r>
            <a:r>
              <a:rPr lang="it-IT" dirty="0" smtClean="0"/>
              <a:t> </a:t>
            </a:r>
            <a:r>
              <a:rPr lang="it-IT" dirty="0" err="1" smtClean="0"/>
              <a:t>duration</a:t>
            </a:r>
            <a:endParaRPr lang="it-IT" dirty="0"/>
          </a:p>
        </p:txBody>
      </p:sp>
      <p:pic>
        <p:nvPicPr>
          <p:cNvPr id="14" name="Immagine 13"/>
          <p:cNvPicPr>
            <a:picLocks noChangeAspect="1"/>
          </p:cNvPicPr>
          <p:nvPr/>
        </p:nvPicPr>
        <p:blipFill>
          <a:blip r:embed="rId5"/>
          <a:stretch>
            <a:fillRect/>
          </a:stretch>
        </p:blipFill>
        <p:spPr>
          <a:xfrm>
            <a:off x="4693094" y="4891454"/>
            <a:ext cx="3415488" cy="1901265"/>
          </a:xfrm>
          <a:prstGeom prst="rect">
            <a:avLst/>
          </a:prstGeom>
        </p:spPr>
      </p:pic>
      <p:sp>
        <p:nvSpPr>
          <p:cNvPr id="15" name="CasellaDiTesto 14"/>
          <p:cNvSpPr txBox="1"/>
          <p:nvPr/>
        </p:nvSpPr>
        <p:spPr>
          <a:xfrm>
            <a:off x="5246895" y="5050885"/>
            <a:ext cx="1565179" cy="369332"/>
          </a:xfrm>
          <a:prstGeom prst="rect">
            <a:avLst/>
          </a:prstGeom>
          <a:noFill/>
        </p:spPr>
        <p:txBody>
          <a:bodyPr wrap="square" rtlCol="0">
            <a:spAutoFit/>
          </a:bodyPr>
          <a:lstStyle/>
          <a:p>
            <a:r>
              <a:rPr lang="it-IT" dirty="0" err="1" smtClean="0"/>
              <a:t>request</a:t>
            </a:r>
            <a:r>
              <a:rPr lang="it-IT" dirty="0" smtClean="0"/>
              <a:t> </a:t>
            </a:r>
            <a:r>
              <a:rPr lang="it-IT" dirty="0" err="1" smtClean="0"/>
              <a:t>speed</a:t>
            </a:r>
            <a:endParaRPr lang="it-IT" dirty="0"/>
          </a:p>
        </p:txBody>
      </p:sp>
      <p:sp>
        <p:nvSpPr>
          <p:cNvPr id="16" name="CasellaDiTesto 15"/>
          <p:cNvSpPr txBox="1"/>
          <p:nvPr/>
        </p:nvSpPr>
        <p:spPr>
          <a:xfrm>
            <a:off x="2486399" y="3622419"/>
            <a:ext cx="1270031" cy="646331"/>
          </a:xfrm>
          <a:prstGeom prst="rect">
            <a:avLst/>
          </a:prstGeom>
          <a:noFill/>
        </p:spPr>
        <p:txBody>
          <a:bodyPr wrap="square" rtlCol="0">
            <a:spAutoFit/>
          </a:bodyPr>
          <a:lstStyle/>
          <a:p>
            <a:r>
              <a:rPr lang="it-IT" b="1" dirty="0" err="1" smtClean="0">
                <a:solidFill>
                  <a:srgbClr val="FF0000"/>
                </a:solidFill>
              </a:rPr>
              <a:t>Purely</a:t>
            </a:r>
            <a:r>
              <a:rPr lang="it-IT" b="1" dirty="0" smtClean="0">
                <a:solidFill>
                  <a:srgbClr val="FF0000"/>
                </a:solidFill>
              </a:rPr>
              <a:t> </a:t>
            </a:r>
            <a:r>
              <a:rPr lang="it-IT" b="1" dirty="0" err="1" smtClean="0">
                <a:solidFill>
                  <a:srgbClr val="FF0000"/>
                </a:solidFill>
              </a:rPr>
              <a:t>sequential</a:t>
            </a:r>
            <a:r>
              <a:rPr lang="it-IT" b="1" dirty="0" smtClean="0">
                <a:solidFill>
                  <a:srgbClr val="FF0000"/>
                </a:solidFill>
              </a:rPr>
              <a:t>!</a:t>
            </a:r>
            <a:endParaRPr lang="it-IT" b="1" dirty="0">
              <a:solidFill>
                <a:srgbClr val="FF0000"/>
              </a:solidFill>
            </a:endParaRPr>
          </a:p>
        </p:txBody>
      </p:sp>
      <p:sp>
        <p:nvSpPr>
          <p:cNvPr id="17" name="Segnaposto numero diapositiva 16"/>
          <p:cNvSpPr>
            <a:spLocks noGrp="1"/>
          </p:cNvSpPr>
          <p:nvPr>
            <p:ph type="sldNum" sz="quarter" idx="12"/>
          </p:nvPr>
        </p:nvSpPr>
        <p:spPr/>
        <p:txBody>
          <a:bodyPr/>
          <a:lstStyle/>
          <a:p>
            <a:fld id="{471BD9F1-AAC8-A147-843E-7BBC1C8AC1D2}" type="slidenum">
              <a:rPr lang="it-IT" smtClean="0"/>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38862"/>
            <a:ext cx="8229600" cy="682396"/>
          </a:xfrm>
        </p:spPr>
        <p:txBody>
          <a:bodyPr>
            <a:normAutofit fontScale="90000"/>
          </a:bodyPr>
          <a:lstStyle/>
          <a:p>
            <a:r>
              <a:rPr lang="it-IT" b="1" dirty="0" smtClean="0">
                <a:solidFill>
                  <a:srgbClr val="FF0000"/>
                </a:solidFill>
              </a:rPr>
              <a:t>A </a:t>
            </a:r>
            <a:r>
              <a:rPr lang="it-IT" b="1" dirty="0" err="1" smtClean="0">
                <a:solidFill>
                  <a:srgbClr val="FF0000"/>
                </a:solidFill>
              </a:rPr>
              <a:t>slightly</a:t>
            </a:r>
            <a:r>
              <a:rPr lang="it-IT" b="1" dirty="0" smtClean="0">
                <a:solidFill>
                  <a:srgbClr val="FF0000"/>
                </a:solidFill>
              </a:rPr>
              <a:t> </a:t>
            </a:r>
            <a:r>
              <a:rPr lang="it-IT" b="1" dirty="0" err="1" smtClean="0">
                <a:solidFill>
                  <a:srgbClr val="FF0000"/>
                </a:solidFill>
              </a:rPr>
              <a:t>different</a:t>
            </a:r>
            <a:r>
              <a:rPr lang="it-IT" b="1" dirty="0" smtClean="0">
                <a:solidFill>
                  <a:srgbClr val="FF0000"/>
                </a:solidFill>
              </a:rPr>
              <a:t> pattern</a:t>
            </a:r>
            <a:endParaRPr lang="it-IT" b="1" dirty="0">
              <a:solidFill>
                <a:srgbClr val="FF0000"/>
              </a:solidFill>
            </a:endParaRPr>
          </a:p>
        </p:txBody>
      </p:sp>
      <p:sp>
        <p:nvSpPr>
          <p:cNvPr id="3" name="Segnaposto contenuto 2"/>
          <p:cNvSpPr>
            <a:spLocks noGrp="1"/>
          </p:cNvSpPr>
          <p:nvPr>
            <p:ph idx="1"/>
          </p:nvPr>
        </p:nvSpPr>
        <p:spPr>
          <a:xfrm>
            <a:off x="215712" y="925718"/>
            <a:ext cx="8686800" cy="1972231"/>
          </a:xfrm>
        </p:spPr>
        <p:txBody>
          <a:bodyPr/>
          <a:lstStyle/>
          <a:p>
            <a:r>
              <a:rPr lang="it-IT" sz="2800" dirty="0" err="1" smtClean="0"/>
              <a:t>Obtained</a:t>
            </a:r>
            <a:r>
              <a:rPr lang="it-IT" sz="2800" dirty="0" smtClean="0"/>
              <a:t> </a:t>
            </a:r>
            <a:r>
              <a:rPr lang="it-IT" sz="2800" dirty="0" err="1" smtClean="0"/>
              <a:t>using</a:t>
            </a:r>
            <a:r>
              <a:rPr lang="it-IT" sz="2800" dirty="0" smtClean="0"/>
              <a:t> a </a:t>
            </a:r>
            <a:r>
              <a:rPr lang="it-IT" sz="2800" dirty="0" err="1" smtClean="0"/>
              <a:t>simple</a:t>
            </a:r>
            <a:r>
              <a:rPr lang="it-IT" sz="2800" dirty="0" smtClean="0"/>
              <a:t> ROOT </a:t>
            </a:r>
            <a:r>
              <a:rPr lang="it-IT" sz="2800" dirty="0" err="1" smtClean="0"/>
              <a:t>benchmarking</a:t>
            </a:r>
            <a:r>
              <a:rPr lang="it-IT" sz="2800" dirty="0" smtClean="0"/>
              <a:t> macro </a:t>
            </a:r>
            <a:r>
              <a:rPr lang="it-IT" sz="2800" dirty="0" err="1" smtClean="0"/>
              <a:t>reading</a:t>
            </a:r>
            <a:r>
              <a:rPr lang="it-IT" sz="2800" dirty="0" smtClean="0"/>
              <a:t> a </a:t>
            </a:r>
            <a:r>
              <a:rPr lang="it-IT" sz="2800" dirty="0" err="1" smtClean="0"/>
              <a:t>TTree</a:t>
            </a:r>
            <a:r>
              <a:rPr lang="it-IT" sz="2800" dirty="0" smtClean="0"/>
              <a:t> </a:t>
            </a:r>
            <a:r>
              <a:rPr lang="it-IT" sz="2800" dirty="0" err="1" smtClean="0"/>
              <a:t>from</a:t>
            </a:r>
            <a:r>
              <a:rPr lang="it-IT" sz="2800" dirty="0" smtClean="0"/>
              <a:t> the </a:t>
            </a:r>
            <a:r>
              <a:rPr lang="it-IT" sz="2800" dirty="0" err="1" smtClean="0"/>
              <a:t>local</a:t>
            </a:r>
            <a:r>
              <a:rPr lang="it-IT" sz="2800" dirty="0" smtClean="0"/>
              <a:t> disk</a:t>
            </a:r>
          </a:p>
          <a:p>
            <a:pPr>
              <a:buNone/>
            </a:pPr>
            <a:r>
              <a:rPr lang="it-IT" sz="1400" dirty="0" smtClean="0">
                <a:latin typeface="Courier"/>
                <a:cs typeface="Courier"/>
              </a:rPr>
              <a:t># </a:t>
            </a:r>
            <a:r>
              <a:rPr lang="it-IT" sz="1400" dirty="0" err="1" smtClean="0">
                <a:latin typeface="Courier"/>
                <a:cs typeface="Courier"/>
              </a:rPr>
              <a:t>strace</a:t>
            </a:r>
            <a:r>
              <a:rPr lang="it-IT" sz="1400" dirty="0" smtClean="0">
                <a:latin typeface="Courier"/>
                <a:cs typeface="Courier"/>
              </a:rPr>
              <a:t> -q -a1 -s0 -f </a:t>
            </a:r>
            <a:r>
              <a:rPr lang="it-IT" sz="1400" dirty="0" err="1" smtClean="0">
                <a:latin typeface="Courier"/>
                <a:cs typeface="Courier"/>
              </a:rPr>
              <a:t>-tttT</a:t>
            </a:r>
            <a:r>
              <a:rPr lang="it-IT" sz="1400" dirty="0" smtClean="0">
                <a:latin typeface="Courier"/>
                <a:cs typeface="Courier"/>
              </a:rPr>
              <a:t> </a:t>
            </a:r>
            <a:r>
              <a:rPr lang="it-IT" sz="1400" dirty="0" err="1" smtClean="0">
                <a:latin typeface="Courier"/>
                <a:cs typeface="Courier"/>
              </a:rPr>
              <a:t>–o</a:t>
            </a:r>
            <a:r>
              <a:rPr lang="it-IT" sz="1400" dirty="0" smtClean="0">
                <a:latin typeface="Courier"/>
                <a:cs typeface="Courier"/>
              </a:rPr>
              <a:t> </a:t>
            </a:r>
            <a:r>
              <a:rPr lang="it-IT" sz="1400" dirty="0" err="1" smtClean="0">
                <a:latin typeface="Courier"/>
                <a:cs typeface="Courier"/>
              </a:rPr>
              <a:t>strace.out</a:t>
            </a:r>
            <a:r>
              <a:rPr lang="it-IT" sz="1400" dirty="0" smtClean="0">
                <a:latin typeface="Courier"/>
                <a:cs typeface="Courier"/>
              </a:rPr>
              <a:t> </a:t>
            </a:r>
            <a:r>
              <a:rPr lang="it-IT" sz="1400" dirty="0" err="1" smtClean="0">
                <a:latin typeface="Courier"/>
                <a:cs typeface="Courier"/>
              </a:rPr>
              <a:t>–e</a:t>
            </a:r>
            <a:r>
              <a:rPr lang="it-IT" sz="1400" dirty="0" smtClean="0">
                <a:latin typeface="Courier"/>
                <a:cs typeface="Courier"/>
              </a:rPr>
              <a:t> </a:t>
            </a:r>
            <a:r>
              <a:rPr lang="it-IT" sz="1400" dirty="0" err="1" smtClean="0">
                <a:latin typeface="Courier"/>
                <a:cs typeface="Courier"/>
              </a:rPr>
              <a:t>trace=file</a:t>
            </a:r>
            <a:r>
              <a:rPr lang="it-IT" sz="1400" dirty="0" smtClean="0">
                <a:latin typeface="Courier"/>
                <a:cs typeface="Courier"/>
              </a:rPr>
              <a:t>,</a:t>
            </a:r>
            <a:r>
              <a:rPr lang="it-IT" sz="1400" dirty="0" err="1" smtClean="0">
                <a:latin typeface="Courier"/>
                <a:cs typeface="Courier"/>
              </a:rPr>
              <a:t>desc</a:t>
            </a:r>
            <a:r>
              <a:rPr lang="it-IT" sz="1400" dirty="0" smtClean="0">
                <a:latin typeface="Courier"/>
                <a:cs typeface="Courier"/>
              </a:rPr>
              <a:t>,</a:t>
            </a:r>
            <a:r>
              <a:rPr lang="it-IT" sz="1400" dirty="0" err="1" smtClean="0">
                <a:latin typeface="Courier"/>
                <a:cs typeface="Courier"/>
              </a:rPr>
              <a:t>process</a:t>
            </a:r>
            <a:r>
              <a:rPr lang="it-IT" sz="1400" dirty="0" smtClean="0">
                <a:latin typeface="Courier"/>
                <a:cs typeface="Courier"/>
              </a:rPr>
              <a:t>,</a:t>
            </a:r>
            <a:r>
              <a:rPr lang="it-IT" sz="1400" dirty="0" err="1" smtClean="0">
                <a:latin typeface="Courier"/>
                <a:cs typeface="Courier"/>
              </a:rPr>
              <a:t>socket</a:t>
            </a:r>
            <a:r>
              <a:rPr lang="it-IT" sz="1400" dirty="0" smtClean="0">
                <a:latin typeface="Courier"/>
                <a:cs typeface="Courier"/>
              </a:rPr>
              <a:t> \</a:t>
            </a:r>
            <a:br>
              <a:rPr lang="it-IT" sz="1400" dirty="0" smtClean="0">
                <a:latin typeface="Courier"/>
                <a:cs typeface="Courier"/>
              </a:rPr>
            </a:br>
            <a:r>
              <a:rPr lang="it-IT" sz="1400" dirty="0" err="1" smtClean="0">
                <a:latin typeface="Courier"/>
                <a:cs typeface="Courier"/>
              </a:rPr>
              <a:t>root</a:t>
            </a:r>
            <a:r>
              <a:rPr lang="it-IT" sz="1400" dirty="0" smtClean="0">
                <a:latin typeface="Courier"/>
                <a:cs typeface="Courier"/>
              </a:rPr>
              <a:t> -l </a:t>
            </a:r>
            <a:r>
              <a:rPr lang="it-IT" sz="1400" dirty="0" err="1" smtClean="0">
                <a:latin typeface="Courier"/>
                <a:cs typeface="Courier"/>
              </a:rPr>
              <a:t>BenchTree.C</a:t>
            </a:r>
            <a:endParaRPr lang="it-IT" sz="1400" dirty="0" smtClean="0">
              <a:latin typeface="Courier"/>
              <a:cs typeface="Courier"/>
            </a:endParaRPr>
          </a:p>
          <a:p>
            <a:pPr>
              <a:buNone/>
            </a:pPr>
            <a:r>
              <a:rPr lang="it-IT" sz="1400" dirty="0" smtClean="0">
                <a:latin typeface="Courier"/>
                <a:cs typeface="Courier"/>
              </a:rPr>
              <a:t># </a:t>
            </a:r>
            <a:r>
              <a:rPr lang="it-IT" sz="1400" dirty="0" err="1" smtClean="0">
                <a:latin typeface="Courier"/>
                <a:cs typeface="Courier"/>
              </a:rPr>
              <a:t>ioprofiler.py</a:t>
            </a:r>
            <a:endParaRPr lang="en-US" sz="1400" dirty="0" smtClean="0">
              <a:latin typeface="Courier"/>
              <a:cs typeface="Courier"/>
            </a:endParaRPr>
          </a:p>
          <a:p>
            <a:pPr>
              <a:buNone/>
            </a:pPr>
            <a:endParaRPr lang="en-US" sz="1400" dirty="0" smtClean="0">
              <a:latin typeface="Courier"/>
              <a:cs typeface="Courier"/>
            </a:endParaRPr>
          </a:p>
          <a:p>
            <a:endParaRPr lang="it-IT" dirty="0"/>
          </a:p>
        </p:txBody>
      </p:sp>
      <p:pic>
        <p:nvPicPr>
          <p:cNvPr id="4" name="Immagine 3"/>
          <p:cNvPicPr>
            <a:picLocks noChangeAspect="1"/>
          </p:cNvPicPr>
          <p:nvPr/>
        </p:nvPicPr>
        <p:blipFill>
          <a:blip r:embed="rId2"/>
          <a:stretch>
            <a:fillRect/>
          </a:stretch>
        </p:blipFill>
        <p:spPr>
          <a:xfrm>
            <a:off x="296208" y="2670978"/>
            <a:ext cx="3899532" cy="2404793"/>
          </a:xfrm>
          <a:prstGeom prst="rect">
            <a:avLst/>
          </a:prstGeom>
        </p:spPr>
      </p:pic>
      <p:pic>
        <p:nvPicPr>
          <p:cNvPr id="5" name="Immagine 4"/>
          <p:cNvPicPr>
            <a:picLocks noChangeAspect="1"/>
          </p:cNvPicPr>
          <p:nvPr/>
        </p:nvPicPr>
        <p:blipFill>
          <a:blip r:embed="rId3"/>
          <a:stretch>
            <a:fillRect/>
          </a:stretch>
        </p:blipFill>
        <p:spPr>
          <a:xfrm>
            <a:off x="72608" y="5179294"/>
            <a:ext cx="3076853" cy="1481302"/>
          </a:xfrm>
          <a:prstGeom prst="rect">
            <a:avLst/>
          </a:prstGeom>
        </p:spPr>
      </p:pic>
      <p:pic>
        <p:nvPicPr>
          <p:cNvPr id="6" name="Immagine 5"/>
          <p:cNvPicPr>
            <a:picLocks noChangeAspect="1"/>
          </p:cNvPicPr>
          <p:nvPr/>
        </p:nvPicPr>
        <p:blipFill>
          <a:blip r:embed="rId4"/>
          <a:stretch>
            <a:fillRect/>
          </a:stretch>
        </p:blipFill>
        <p:spPr>
          <a:xfrm>
            <a:off x="3140516" y="5182823"/>
            <a:ext cx="2977095" cy="1459885"/>
          </a:xfrm>
          <a:prstGeom prst="rect">
            <a:avLst/>
          </a:prstGeom>
        </p:spPr>
      </p:pic>
      <p:pic>
        <p:nvPicPr>
          <p:cNvPr id="7" name="Immagine 6"/>
          <p:cNvPicPr>
            <a:picLocks noChangeAspect="1"/>
          </p:cNvPicPr>
          <p:nvPr/>
        </p:nvPicPr>
        <p:blipFill>
          <a:blip r:embed="rId5"/>
          <a:stretch>
            <a:fillRect/>
          </a:stretch>
        </p:blipFill>
        <p:spPr>
          <a:xfrm>
            <a:off x="6091864" y="5188238"/>
            <a:ext cx="3041876" cy="1454470"/>
          </a:xfrm>
          <a:prstGeom prst="rect">
            <a:avLst/>
          </a:prstGeom>
        </p:spPr>
      </p:pic>
      <p:pic>
        <p:nvPicPr>
          <p:cNvPr id="8" name="Immagine 7"/>
          <p:cNvPicPr>
            <a:picLocks noChangeAspect="1"/>
          </p:cNvPicPr>
          <p:nvPr/>
        </p:nvPicPr>
        <p:blipFill>
          <a:blip r:embed="rId6"/>
          <a:stretch>
            <a:fillRect/>
          </a:stretch>
        </p:blipFill>
        <p:spPr>
          <a:xfrm>
            <a:off x="4748020" y="2670977"/>
            <a:ext cx="4016988" cy="2404794"/>
          </a:xfrm>
          <a:prstGeom prst="rect">
            <a:avLst/>
          </a:prstGeom>
        </p:spPr>
      </p:pic>
      <p:sp>
        <p:nvSpPr>
          <p:cNvPr id="9" name="CasellaDiTesto 8"/>
          <p:cNvSpPr txBox="1"/>
          <p:nvPr/>
        </p:nvSpPr>
        <p:spPr>
          <a:xfrm>
            <a:off x="430368" y="5259225"/>
            <a:ext cx="1565179" cy="307777"/>
          </a:xfrm>
          <a:prstGeom prst="rect">
            <a:avLst/>
          </a:prstGeom>
          <a:noFill/>
        </p:spPr>
        <p:txBody>
          <a:bodyPr wrap="square" rtlCol="0">
            <a:spAutoFit/>
          </a:bodyPr>
          <a:lstStyle/>
          <a:p>
            <a:r>
              <a:rPr lang="it-IT" sz="1400" dirty="0" err="1" smtClean="0"/>
              <a:t>request</a:t>
            </a:r>
            <a:r>
              <a:rPr lang="it-IT" sz="1400" dirty="0" smtClean="0"/>
              <a:t> </a:t>
            </a:r>
            <a:r>
              <a:rPr lang="it-IT" sz="1400" dirty="0" err="1" smtClean="0"/>
              <a:t>size</a:t>
            </a:r>
            <a:endParaRPr lang="it-IT" sz="1400" dirty="0"/>
          </a:p>
        </p:txBody>
      </p:sp>
      <p:sp>
        <p:nvSpPr>
          <p:cNvPr id="10" name="CasellaDiTesto 9"/>
          <p:cNvSpPr txBox="1"/>
          <p:nvPr/>
        </p:nvSpPr>
        <p:spPr>
          <a:xfrm>
            <a:off x="4427573" y="5259225"/>
            <a:ext cx="1779478" cy="307777"/>
          </a:xfrm>
          <a:prstGeom prst="rect">
            <a:avLst/>
          </a:prstGeom>
          <a:noFill/>
        </p:spPr>
        <p:txBody>
          <a:bodyPr wrap="square" rtlCol="0">
            <a:spAutoFit/>
          </a:bodyPr>
          <a:lstStyle/>
          <a:p>
            <a:r>
              <a:rPr lang="it-IT" sz="1400" dirty="0" err="1" smtClean="0"/>
              <a:t>request</a:t>
            </a:r>
            <a:r>
              <a:rPr lang="it-IT" sz="1400" dirty="0" smtClean="0"/>
              <a:t> </a:t>
            </a:r>
            <a:r>
              <a:rPr lang="it-IT" sz="1400" dirty="0" err="1" smtClean="0"/>
              <a:t>duration</a:t>
            </a:r>
            <a:endParaRPr lang="it-IT" sz="1400" dirty="0"/>
          </a:p>
        </p:txBody>
      </p:sp>
      <p:sp>
        <p:nvSpPr>
          <p:cNvPr id="11" name="CasellaDiTesto 10"/>
          <p:cNvSpPr txBox="1"/>
          <p:nvPr/>
        </p:nvSpPr>
        <p:spPr>
          <a:xfrm>
            <a:off x="6453962" y="5268169"/>
            <a:ext cx="1565179" cy="307777"/>
          </a:xfrm>
          <a:prstGeom prst="rect">
            <a:avLst/>
          </a:prstGeom>
          <a:noFill/>
        </p:spPr>
        <p:txBody>
          <a:bodyPr wrap="square" rtlCol="0">
            <a:spAutoFit/>
          </a:bodyPr>
          <a:lstStyle/>
          <a:p>
            <a:r>
              <a:rPr lang="it-IT" sz="1400" dirty="0" err="1" smtClean="0"/>
              <a:t>request</a:t>
            </a:r>
            <a:r>
              <a:rPr lang="it-IT" sz="1400" dirty="0" smtClean="0"/>
              <a:t> </a:t>
            </a:r>
            <a:r>
              <a:rPr lang="it-IT" sz="1400" dirty="0" err="1" smtClean="0"/>
              <a:t>speed</a:t>
            </a:r>
            <a:endParaRPr lang="it-IT" sz="1400" dirty="0"/>
          </a:p>
        </p:txBody>
      </p:sp>
      <p:sp>
        <p:nvSpPr>
          <p:cNvPr id="12" name="CasellaDiTesto 11"/>
          <p:cNvSpPr txBox="1"/>
          <p:nvPr/>
        </p:nvSpPr>
        <p:spPr>
          <a:xfrm>
            <a:off x="1055373" y="2924770"/>
            <a:ext cx="1565179" cy="369332"/>
          </a:xfrm>
          <a:prstGeom prst="rect">
            <a:avLst/>
          </a:prstGeom>
          <a:noFill/>
        </p:spPr>
        <p:txBody>
          <a:bodyPr wrap="square" rtlCol="0">
            <a:spAutoFit/>
          </a:bodyPr>
          <a:lstStyle/>
          <a:p>
            <a:r>
              <a:rPr lang="it-IT" dirty="0" err="1" smtClean="0"/>
              <a:t>time</a:t>
            </a:r>
            <a:r>
              <a:rPr lang="it-IT" dirty="0" smtClean="0"/>
              <a:t> vs offset</a:t>
            </a:r>
            <a:endParaRPr lang="it-IT" dirty="0"/>
          </a:p>
        </p:txBody>
      </p:sp>
      <p:sp>
        <p:nvSpPr>
          <p:cNvPr id="13" name="CasellaDiTesto 12"/>
          <p:cNvSpPr txBox="1"/>
          <p:nvPr/>
        </p:nvSpPr>
        <p:spPr>
          <a:xfrm>
            <a:off x="5237599" y="2880050"/>
            <a:ext cx="1565179" cy="646331"/>
          </a:xfrm>
          <a:prstGeom prst="rect">
            <a:avLst/>
          </a:prstGeom>
          <a:noFill/>
        </p:spPr>
        <p:txBody>
          <a:bodyPr wrap="square" rtlCol="0">
            <a:spAutoFit/>
          </a:bodyPr>
          <a:lstStyle/>
          <a:p>
            <a:pPr algn="ctr"/>
            <a:r>
              <a:rPr lang="it-IT" dirty="0" err="1" smtClean="0"/>
              <a:t>time</a:t>
            </a:r>
            <a:r>
              <a:rPr lang="it-IT" dirty="0" smtClean="0"/>
              <a:t> vs offset</a:t>
            </a:r>
          </a:p>
          <a:p>
            <a:pPr algn="ctr"/>
            <a:r>
              <a:rPr lang="it-IT" dirty="0" smtClean="0"/>
              <a:t>(</a:t>
            </a:r>
            <a:r>
              <a:rPr lang="it-IT" dirty="0" err="1" smtClean="0"/>
              <a:t>magnified</a:t>
            </a:r>
            <a:r>
              <a:rPr lang="it-IT" dirty="0" smtClean="0"/>
              <a:t>)</a:t>
            </a:r>
            <a:endParaRPr lang="it-IT" dirty="0"/>
          </a:p>
        </p:txBody>
      </p:sp>
      <p:sp>
        <p:nvSpPr>
          <p:cNvPr id="14" name="CasellaDiTesto 13"/>
          <p:cNvSpPr txBox="1"/>
          <p:nvPr/>
        </p:nvSpPr>
        <p:spPr>
          <a:xfrm>
            <a:off x="1815610" y="3863917"/>
            <a:ext cx="2074981" cy="646331"/>
          </a:xfrm>
          <a:prstGeom prst="rect">
            <a:avLst/>
          </a:prstGeom>
          <a:noFill/>
        </p:spPr>
        <p:txBody>
          <a:bodyPr wrap="square" rtlCol="0">
            <a:spAutoFit/>
          </a:bodyPr>
          <a:lstStyle/>
          <a:p>
            <a:r>
              <a:rPr lang="it-IT" b="1" dirty="0" err="1" smtClean="0">
                <a:solidFill>
                  <a:srgbClr val="FF0000"/>
                </a:solidFill>
              </a:rPr>
              <a:t>Still</a:t>
            </a:r>
            <a:r>
              <a:rPr lang="it-IT" b="1" dirty="0" smtClean="0">
                <a:solidFill>
                  <a:srgbClr val="FF0000"/>
                </a:solidFill>
              </a:rPr>
              <a:t> </a:t>
            </a:r>
            <a:r>
              <a:rPr lang="it-IT" b="1" dirty="0" err="1" smtClean="0">
                <a:solidFill>
                  <a:srgbClr val="FF0000"/>
                </a:solidFill>
              </a:rPr>
              <a:t>looks</a:t>
            </a:r>
            <a:r>
              <a:rPr lang="it-IT" b="1" dirty="0" smtClean="0">
                <a:solidFill>
                  <a:srgbClr val="FF0000"/>
                </a:solidFill>
              </a:rPr>
              <a:t> </a:t>
            </a:r>
            <a:r>
              <a:rPr lang="it-IT" b="1" dirty="0" err="1" smtClean="0">
                <a:solidFill>
                  <a:srgbClr val="FF0000"/>
                </a:solidFill>
              </a:rPr>
              <a:t>perfectly</a:t>
            </a:r>
            <a:r>
              <a:rPr lang="it-IT" b="1" dirty="0" smtClean="0">
                <a:solidFill>
                  <a:srgbClr val="FF0000"/>
                </a:solidFill>
              </a:rPr>
              <a:t> </a:t>
            </a:r>
            <a:r>
              <a:rPr lang="it-IT" b="1" dirty="0" err="1" smtClean="0">
                <a:solidFill>
                  <a:srgbClr val="FF0000"/>
                </a:solidFill>
              </a:rPr>
              <a:t>linear…</a:t>
            </a:r>
            <a:r>
              <a:rPr lang="it-IT" b="1" dirty="0" smtClean="0">
                <a:solidFill>
                  <a:srgbClr val="FF0000"/>
                </a:solidFill>
              </a:rPr>
              <a:t> </a:t>
            </a:r>
            <a:endParaRPr lang="it-IT" b="1" dirty="0">
              <a:solidFill>
                <a:srgbClr val="FF0000"/>
              </a:solidFill>
            </a:endParaRPr>
          </a:p>
        </p:txBody>
      </p:sp>
      <p:sp>
        <p:nvSpPr>
          <p:cNvPr id="15" name="CasellaDiTesto 14"/>
          <p:cNvSpPr txBox="1"/>
          <p:nvPr/>
        </p:nvSpPr>
        <p:spPr>
          <a:xfrm>
            <a:off x="6413121" y="3693151"/>
            <a:ext cx="2074981" cy="923330"/>
          </a:xfrm>
          <a:prstGeom prst="rect">
            <a:avLst/>
          </a:prstGeom>
          <a:noFill/>
        </p:spPr>
        <p:txBody>
          <a:bodyPr wrap="square" rtlCol="0">
            <a:spAutoFit/>
          </a:bodyPr>
          <a:lstStyle/>
          <a:p>
            <a:r>
              <a:rPr lang="it-IT" b="1" dirty="0" err="1" smtClean="0">
                <a:solidFill>
                  <a:srgbClr val="FF0000"/>
                </a:solidFill>
              </a:rPr>
              <a:t>…but</a:t>
            </a:r>
            <a:r>
              <a:rPr lang="it-IT" b="1" dirty="0" smtClean="0">
                <a:solidFill>
                  <a:srgbClr val="FF0000"/>
                </a:solidFill>
              </a:rPr>
              <a:t> </a:t>
            </a:r>
            <a:r>
              <a:rPr lang="it-IT" b="1" dirty="0" err="1" smtClean="0">
                <a:solidFill>
                  <a:srgbClr val="FF0000"/>
                </a:solidFill>
              </a:rPr>
              <a:t>if</a:t>
            </a:r>
            <a:r>
              <a:rPr lang="it-IT" b="1" dirty="0" smtClean="0">
                <a:solidFill>
                  <a:srgbClr val="FF0000"/>
                </a:solidFill>
              </a:rPr>
              <a:t> </a:t>
            </a:r>
            <a:r>
              <a:rPr lang="it-IT" b="1" dirty="0" err="1" smtClean="0">
                <a:solidFill>
                  <a:srgbClr val="FF0000"/>
                </a:solidFill>
              </a:rPr>
              <a:t>you</a:t>
            </a:r>
            <a:r>
              <a:rPr lang="it-IT" b="1" dirty="0" smtClean="0">
                <a:solidFill>
                  <a:srgbClr val="FF0000"/>
                </a:solidFill>
              </a:rPr>
              <a:t> zoom </a:t>
            </a:r>
            <a:r>
              <a:rPr lang="it-IT" b="1" dirty="0" err="1" smtClean="0">
                <a:solidFill>
                  <a:srgbClr val="FF0000"/>
                </a:solidFill>
              </a:rPr>
              <a:t>it</a:t>
            </a:r>
            <a:r>
              <a:rPr lang="it-IT" b="1" dirty="0" smtClean="0">
                <a:solidFill>
                  <a:srgbClr val="FF0000"/>
                </a:solidFill>
              </a:rPr>
              <a:t> some </a:t>
            </a:r>
            <a:r>
              <a:rPr lang="it-IT" b="1" dirty="0" err="1" smtClean="0">
                <a:solidFill>
                  <a:srgbClr val="FF0000"/>
                </a:solidFill>
              </a:rPr>
              <a:t>details</a:t>
            </a:r>
            <a:r>
              <a:rPr lang="it-IT" b="1" dirty="0" smtClean="0">
                <a:solidFill>
                  <a:srgbClr val="FF0000"/>
                </a:solidFill>
              </a:rPr>
              <a:t> start </a:t>
            </a:r>
            <a:r>
              <a:rPr lang="it-IT" b="1" dirty="0" err="1" smtClean="0">
                <a:solidFill>
                  <a:srgbClr val="FF0000"/>
                </a:solidFill>
              </a:rPr>
              <a:t>to</a:t>
            </a:r>
            <a:r>
              <a:rPr lang="it-IT" b="1" dirty="0" smtClean="0">
                <a:solidFill>
                  <a:srgbClr val="FF0000"/>
                </a:solidFill>
              </a:rPr>
              <a:t> </a:t>
            </a:r>
            <a:r>
              <a:rPr lang="it-IT" b="1" dirty="0" err="1" smtClean="0">
                <a:solidFill>
                  <a:srgbClr val="FF0000"/>
                </a:solidFill>
              </a:rPr>
              <a:t>be</a:t>
            </a:r>
            <a:r>
              <a:rPr lang="it-IT" b="1" dirty="0" smtClean="0">
                <a:solidFill>
                  <a:srgbClr val="FF0000"/>
                </a:solidFill>
              </a:rPr>
              <a:t> </a:t>
            </a:r>
            <a:r>
              <a:rPr lang="it-IT" b="1" dirty="0" err="1" smtClean="0">
                <a:solidFill>
                  <a:srgbClr val="FF0000"/>
                </a:solidFill>
              </a:rPr>
              <a:t>visible</a:t>
            </a:r>
            <a:r>
              <a:rPr lang="it-IT" b="1" dirty="0" smtClean="0">
                <a:solidFill>
                  <a:srgbClr val="FF0000"/>
                </a:solidFill>
              </a:rPr>
              <a:t>!</a:t>
            </a:r>
            <a:endParaRPr lang="it-IT" b="1" dirty="0">
              <a:solidFill>
                <a:srgbClr val="FF0000"/>
              </a:solidFill>
            </a:endParaRPr>
          </a:p>
        </p:txBody>
      </p:sp>
      <p:sp>
        <p:nvSpPr>
          <p:cNvPr id="16" name="Segnaposto numero diapositiva 15"/>
          <p:cNvSpPr>
            <a:spLocks noGrp="1"/>
          </p:cNvSpPr>
          <p:nvPr>
            <p:ph type="sldNum" sz="quarter" idx="12"/>
          </p:nvPr>
        </p:nvSpPr>
        <p:spPr/>
        <p:txBody>
          <a:bodyPr/>
          <a:lstStyle/>
          <a:p>
            <a:fld id="{471BD9F1-AAC8-A147-843E-7BBC1C8AC1D2}" type="slidenum">
              <a:rPr lang="it-IT" smtClean="0"/>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Practical</a:t>
            </a:r>
            <a:r>
              <a:rPr lang="it-IT" b="1" dirty="0" smtClean="0">
                <a:solidFill>
                  <a:srgbClr val="FF0000"/>
                </a:solidFill>
              </a:rPr>
              <a:t> </a:t>
            </a:r>
            <a:r>
              <a:rPr lang="it-IT" b="1" dirty="0" err="1" smtClean="0">
                <a:solidFill>
                  <a:srgbClr val="FF0000"/>
                </a:solidFill>
              </a:rPr>
              <a:t>demonstration</a:t>
            </a:r>
            <a:r>
              <a:rPr lang="it-IT" b="1" dirty="0" smtClean="0">
                <a:solidFill>
                  <a:srgbClr val="FF0000"/>
                </a:solidFill>
              </a:rPr>
              <a:t> #2</a:t>
            </a:r>
            <a:endParaRPr lang="it-IT" b="1" dirty="0">
              <a:solidFill>
                <a:srgbClr val="FF0000"/>
              </a:solidFill>
            </a:endParaRPr>
          </a:p>
        </p:txBody>
      </p:sp>
      <p:sp>
        <p:nvSpPr>
          <p:cNvPr id="3" name="Segnaposto contenuto 2"/>
          <p:cNvSpPr>
            <a:spLocks noGrp="1"/>
          </p:cNvSpPr>
          <p:nvPr>
            <p:ph idx="1"/>
          </p:nvPr>
        </p:nvSpPr>
        <p:spPr/>
        <p:txBody>
          <a:bodyPr/>
          <a:lstStyle/>
          <a:p>
            <a:pPr>
              <a:buNone/>
            </a:pPr>
            <a:endParaRPr lang="en-US" dirty="0" smtClean="0"/>
          </a:p>
          <a:p>
            <a:pPr>
              <a:buNone/>
            </a:pPr>
            <a:r>
              <a:rPr lang="en-US" sz="2400" dirty="0" smtClean="0">
                <a:latin typeface="Courier"/>
                <a:cs typeface="Courier"/>
              </a:rPr>
              <a:t># </a:t>
            </a:r>
            <a:r>
              <a:rPr lang="en-US" sz="2400" dirty="0" err="1" smtClean="0">
                <a:latin typeface="Courier"/>
                <a:cs typeface="Courier"/>
              </a:rPr>
              <a:t>cd</a:t>
            </a:r>
            <a:r>
              <a:rPr lang="en-US" sz="2400" dirty="0" smtClean="0">
                <a:latin typeface="Courier"/>
                <a:cs typeface="Courier"/>
              </a:rPr>
              <a:t> ~/io_exercise/demo2</a:t>
            </a:r>
          </a:p>
          <a:p>
            <a:endParaRPr lang="en-US" dirty="0" smtClean="0"/>
          </a:p>
          <a:p>
            <a:r>
              <a:rPr lang="en-US" dirty="0" smtClean="0"/>
              <a:t>Have a look into </a:t>
            </a:r>
            <a:r>
              <a:rPr lang="en-US" dirty="0" err="1" smtClean="0"/>
              <a:t>README.txt</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60599"/>
            <a:ext cx="8229600" cy="1143000"/>
          </a:xfrm>
        </p:spPr>
        <p:txBody>
          <a:bodyPr>
            <a:noAutofit/>
          </a:bodyPr>
          <a:lstStyle/>
          <a:p>
            <a:r>
              <a:rPr lang="it-IT" sz="7200" b="1" dirty="0" err="1" smtClean="0">
                <a:solidFill>
                  <a:srgbClr val="FF0000"/>
                </a:solidFill>
              </a:rPr>
              <a:t>Advanced</a:t>
            </a:r>
            <a:r>
              <a:rPr lang="it-IT" sz="7200" b="1" dirty="0" smtClean="0">
                <a:solidFill>
                  <a:srgbClr val="FF0000"/>
                </a:solidFill>
              </a:rPr>
              <a:t> I/O API</a:t>
            </a:r>
            <a:endParaRPr lang="it-IT" sz="7200" b="1" dirty="0">
              <a:solidFill>
                <a:srgbClr val="FF0000"/>
              </a:solidFill>
            </a:endParaRPr>
          </a:p>
        </p:txBody>
      </p:sp>
      <p:sp>
        <p:nvSpPr>
          <p:cNvPr id="3" name="Segnaposto numero diapositiva 2"/>
          <p:cNvSpPr>
            <a:spLocks noGrp="1"/>
          </p:cNvSpPr>
          <p:nvPr>
            <p:ph type="sldNum" sz="quarter" idx="12"/>
          </p:nvPr>
        </p:nvSpPr>
        <p:spPr/>
        <p:txBody>
          <a:bodyPr/>
          <a:lstStyle/>
          <a:p>
            <a:fld id="{471BD9F1-AAC8-A147-843E-7BBC1C8AC1D2}" type="slidenum">
              <a:rPr lang="it-IT" smtClean="0"/>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12030"/>
            <a:ext cx="8229600" cy="982008"/>
          </a:xfrm>
        </p:spPr>
        <p:txBody>
          <a:bodyPr>
            <a:normAutofit/>
          </a:bodyPr>
          <a:lstStyle/>
          <a:p>
            <a:r>
              <a:rPr lang="it-IT" b="1" dirty="0" err="1" smtClean="0">
                <a:solidFill>
                  <a:srgbClr val="FF0000"/>
                </a:solidFill>
              </a:rPr>
              <a:t>Basic</a:t>
            </a:r>
            <a:r>
              <a:rPr lang="it-IT" b="1" dirty="0" smtClean="0">
                <a:solidFill>
                  <a:srgbClr val="FF0000"/>
                </a:solidFill>
              </a:rPr>
              <a:t> I/O API</a:t>
            </a:r>
            <a:endParaRPr lang="it-IT" b="1" dirty="0">
              <a:solidFill>
                <a:srgbClr val="FF0000"/>
              </a:solidFill>
            </a:endParaRPr>
          </a:p>
        </p:txBody>
      </p:sp>
      <p:sp>
        <p:nvSpPr>
          <p:cNvPr id="3" name="Segnaposto contenuto 2"/>
          <p:cNvSpPr>
            <a:spLocks noGrp="1"/>
          </p:cNvSpPr>
          <p:nvPr>
            <p:ph idx="1"/>
          </p:nvPr>
        </p:nvSpPr>
        <p:spPr>
          <a:xfrm>
            <a:off x="457200" y="1113542"/>
            <a:ext cx="8229600" cy="5440362"/>
          </a:xfrm>
        </p:spPr>
        <p:txBody>
          <a:bodyPr>
            <a:normAutofit fontScale="77500" lnSpcReduction="20000"/>
          </a:bodyPr>
          <a:lstStyle/>
          <a:p>
            <a:r>
              <a:rPr lang="en-US" dirty="0" smtClean="0"/>
              <a:t>We assume that you are already familiar with basic I/O calls such as</a:t>
            </a:r>
          </a:p>
          <a:p>
            <a:pPr lvl="1"/>
            <a:r>
              <a:rPr lang="en-US" dirty="0" smtClean="0"/>
              <a:t>open(), close(), read(), write()</a:t>
            </a:r>
          </a:p>
          <a:p>
            <a:r>
              <a:rPr lang="en-US" dirty="0" smtClean="0"/>
              <a:t>Maybe you are less familiar with</a:t>
            </a:r>
          </a:p>
          <a:p>
            <a:pPr lvl="1"/>
            <a:r>
              <a:rPr lang="en-US" dirty="0" err="1" smtClean="0"/>
              <a:t>lseek</a:t>
            </a:r>
            <a:r>
              <a:rPr lang="en-US" dirty="0" smtClean="0"/>
              <a:t>()</a:t>
            </a:r>
          </a:p>
          <a:p>
            <a:pPr lvl="2"/>
            <a:r>
              <a:rPr lang="en-US" dirty="0" smtClean="0"/>
              <a:t>used to move the offset of a given file descriptor, in order to access any arbitrary point within the file</a:t>
            </a:r>
          </a:p>
          <a:p>
            <a:pPr lvl="3"/>
            <a:r>
              <a:rPr lang="en-US" dirty="0" smtClean="0"/>
              <a:t>e.g. used in random access patterns</a:t>
            </a:r>
          </a:p>
          <a:p>
            <a:pPr lvl="1"/>
            <a:r>
              <a:rPr lang="en-US" dirty="0" err="1" smtClean="0"/>
              <a:t>pread</a:t>
            </a:r>
            <a:r>
              <a:rPr lang="en-US" dirty="0" smtClean="0"/>
              <a:t>()</a:t>
            </a:r>
          </a:p>
          <a:p>
            <a:pPr lvl="2"/>
            <a:r>
              <a:rPr lang="en-US" dirty="0" smtClean="0"/>
              <a:t>like a read(), but allows to specify the offset as an argument</a:t>
            </a:r>
          </a:p>
          <a:p>
            <a:pPr lvl="3"/>
            <a:r>
              <a:rPr lang="en-US" dirty="0" smtClean="0"/>
              <a:t>atomic </a:t>
            </a:r>
            <a:r>
              <a:rPr lang="en-US" dirty="0" err="1" smtClean="0"/>
              <a:t>lseek+read</a:t>
            </a:r>
            <a:r>
              <a:rPr lang="en-US" dirty="0" smtClean="0"/>
              <a:t>(), useful in multi-threaded programs which access the same file simultaneously from many threads </a:t>
            </a:r>
          </a:p>
          <a:p>
            <a:pPr lvl="1"/>
            <a:r>
              <a:rPr lang="en-US" dirty="0" err="1" smtClean="0"/>
              <a:t>pwrite</a:t>
            </a:r>
            <a:r>
              <a:rPr lang="en-US" dirty="0" smtClean="0"/>
              <a:t>()</a:t>
            </a:r>
          </a:p>
          <a:p>
            <a:pPr lvl="2"/>
            <a:r>
              <a:rPr lang="en-US" dirty="0" smtClean="0"/>
              <a:t>analogue to </a:t>
            </a:r>
            <a:r>
              <a:rPr lang="en-US" dirty="0" err="1" smtClean="0"/>
              <a:t>pread</a:t>
            </a:r>
            <a:r>
              <a:rPr lang="en-US" dirty="0" smtClean="0"/>
              <a:t>(), but for writing</a:t>
            </a:r>
          </a:p>
          <a:p>
            <a:r>
              <a:rPr lang="en-US" dirty="0" smtClean="0"/>
              <a:t>In the following, we will focus on more advanced I/O techniques, specifically</a:t>
            </a:r>
          </a:p>
          <a:p>
            <a:pPr lvl="1"/>
            <a:r>
              <a:rPr lang="en-US" dirty="0" smtClean="0"/>
              <a:t>Scatter/Gather I/O, Memory mapped I/O, Asynchronous I/O</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144160" y="24206"/>
            <a:ext cx="8686800" cy="1143000"/>
          </a:xfrm>
        </p:spPr>
        <p:txBody>
          <a:bodyPr>
            <a:noAutofit/>
          </a:bodyPr>
          <a:lstStyle/>
          <a:p>
            <a:r>
              <a:rPr lang="it-IT" sz="3200" b="1" dirty="0" smtClean="0">
                <a:solidFill>
                  <a:srgbClr val="FF0000"/>
                </a:solidFill>
              </a:rPr>
              <a:t>The </a:t>
            </a:r>
            <a:r>
              <a:rPr lang="it-IT" sz="3200" b="1" dirty="0" err="1" smtClean="0">
                <a:solidFill>
                  <a:srgbClr val="FF0000"/>
                </a:solidFill>
              </a:rPr>
              <a:t>basic</a:t>
            </a:r>
            <a:r>
              <a:rPr lang="it-IT" sz="3200" b="1" dirty="0" smtClean="0">
                <a:solidFill>
                  <a:srgbClr val="FF0000"/>
                </a:solidFill>
              </a:rPr>
              <a:t> I/O API </a:t>
            </a:r>
            <a:r>
              <a:rPr lang="it-IT" sz="3200" b="1" dirty="0" err="1" smtClean="0">
                <a:solidFill>
                  <a:srgbClr val="FF0000"/>
                </a:solidFill>
              </a:rPr>
              <a:t>calls</a:t>
            </a:r>
            <a:r>
              <a:rPr lang="it-IT" sz="3200" b="1" dirty="0" smtClean="0">
                <a:solidFill>
                  <a:srgbClr val="FF0000"/>
                </a:solidFill>
              </a:rPr>
              <a:t> are </a:t>
            </a:r>
            <a:r>
              <a:rPr lang="it-IT" sz="3200" b="1" dirty="0" err="1" smtClean="0">
                <a:solidFill>
                  <a:srgbClr val="FF0000"/>
                </a:solidFill>
              </a:rPr>
              <a:t>simple</a:t>
            </a:r>
            <a:r>
              <a:rPr lang="it-IT" sz="3200" b="1" dirty="0" smtClean="0">
                <a:solidFill>
                  <a:srgbClr val="FF0000"/>
                </a:solidFill>
              </a:rPr>
              <a:t>, </a:t>
            </a:r>
            <a:r>
              <a:rPr lang="it-IT" sz="3200" b="1" dirty="0" err="1" smtClean="0">
                <a:solidFill>
                  <a:srgbClr val="FF0000"/>
                </a:solidFill>
              </a:rPr>
              <a:t>but</a:t>
            </a:r>
            <a:r>
              <a:rPr lang="it-IT" sz="3200" b="1" dirty="0" smtClean="0">
                <a:solidFill>
                  <a:srgbClr val="FF0000"/>
                </a:solidFill>
              </a:rPr>
              <a:t> </a:t>
            </a:r>
            <a:r>
              <a:rPr lang="it-IT" sz="3200" b="1" dirty="0" err="1" smtClean="0">
                <a:solidFill>
                  <a:srgbClr val="FF0000"/>
                </a:solidFill>
              </a:rPr>
              <a:t>not</a:t>
            </a:r>
            <a:r>
              <a:rPr lang="it-IT" sz="3200" b="1" dirty="0" smtClean="0">
                <a:solidFill>
                  <a:srgbClr val="FF0000"/>
                </a:solidFill>
              </a:rPr>
              <a:t> </a:t>
            </a:r>
            <a:r>
              <a:rPr lang="it-IT" sz="3200" b="1" dirty="0" err="1" smtClean="0">
                <a:solidFill>
                  <a:srgbClr val="FF0000"/>
                </a:solidFill>
              </a:rPr>
              <a:t>always</a:t>
            </a:r>
            <a:r>
              <a:rPr lang="it-IT" sz="3200" b="1" dirty="0" smtClean="0">
                <a:solidFill>
                  <a:srgbClr val="FF0000"/>
                </a:solidFill>
              </a:rPr>
              <a:t> </a:t>
            </a:r>
            <a:r>
              <a:rPr lang="it-IT" sz="3200" b="1" dirty="0" err="1" smtClean="0">
                <a:solidFill>
                  <a:srgbClr val="FF0000"/>
                </a:solidFill>
              </a:rPr>
              <a:t>things</a:t>
            </a:r>
            <a:r>
              <a:rPr lang="it-IT" sz="3200" b="1" dirty="0" smtClean="0">
                <a:solidFill>
                  <a:srgbClr val="FF0000"/>
                </a:solidFill>
              </a:rPr>
              <a:t> are </a:t>
            </a:r>
            <a:r>
              <a:rPr lang="it-IT" sz="3200" b="1" dirty="0" err="1" smtClean="0">
                <a:solidFill>
                  <a:srgbClr val="FF0000"/>
                </a:solidFill>
              </a:rPr>
              <a:t>as</a:t>
            </a:r>
            <a:r>
              <a:rPr lang="it-IT" sz="3200" b="1" dirty="0" smtClean="0">
                <a:solidFill>
                  <a:srgbClr val="FF0000"/>
                </a:solidFill>
              </a:rPr>
              <a:t> </a:t>
            </a:r>
            <a:r>
              <a:rPr lang="it-IT" sz="3200" b="1" dirty="0" err="1" smtClean="0">
                <a:solidFill>
                  <a:srgbClr val="FF0000"/>
                </a:solidFill>
              </a:rPr>
              <a:t>simple</a:t>
            </a:r>
            <a:r>
              <a:rPr lang="it-IT" sz="3200" b="1" dirty="0" smtClean="0">
                <a:solidFill>
                  <a:srgbClr val="FF0000"/>
                </a:solidFill>
              </a:rPr>
              <a:t> </a:t>
            </a:r>
            <a:r>
              <a:rPr lang="it-IT" sz="3200" b="1" dirty="0" err="1" smtClean="0">
                <a:solidFill>
                  <a:srgbClr val="FF0000"/>
                </a:solidFill>
              </a:rPr>
              <a:t>as</a:t>
            </a:r>
            <a:r>
              <a:rPr lang="it-IT" sz="3200" b="1" dirty="0" smtClean="0">
                <a:solidFill>
                  <a:srgbClr val="FF0000"/>
                </a:solidFill>
              </a:rPr>
              <a:t> </a:t>
            </a:r>
            <a:r>
              <a:rPr lang="it-IT" sz="3200" b="1" dirty="0" err="1" smtClean="0">
                <a:solidFill>
                  <a:srgbClr val="FF0000"/>
                </a:solidFill>
              </a:rPr>
              <a:t>they</a:t>
            </a:r>
            <a:r>
              <a:rPr lang="it-IT" sz="3200" b="1" dirty="0" smtClean="0">
                <a:solidFill>
                  <a:srgbClr val="FF0000"/>
                </a:solidFill>
              </a:rPr>
              <a:t> </a:t>
            </a:r>
            <a:r>
              <a:rPr lang="it-IT" sz="3200" b="1" dirty="0" err="1" smtClean="0">
                <a:solidFill>
                  <a:srgbClr val="FF0000"/>
                </a:solidFill>
              </a:rPr>
              <a:t>seem</a:t>
            </a:r>
            <a:endParaRPr lang="it-IT" sz="3200" b="1" dirty="0">
              <a:solidFill>
                <a:srgbClr val="FF0000"/>
              </a:solidFill>
            </a:endParaRPr>
          </a:p>
        </p:txBody>
      </p:sp>
      <p:sp>
        <p:nvSpPr>
          <p:cNvPr id="5" name="CasellaDiTesto 4"/>
          <p:cNvSpPr txBox="1"/>
          <p:nvPr/>
        </p:nvSpPr>
        <p:spPr>
          <a:xfrm>
            <a:off x="-116274" y="1328273"/>
            <a:ext cx="7825896" cy="5262978"/>
          </a:xfrm>
          <a:prstGeom prst="rect">
            <a:avLst/>
          </a:prstGeom>
          <a:noFill/>
        </p:spPr>
        <p:txBody>
          <a:bodyPr wrap="square" rtlCol="0">
            <a:spAutoFit/>
          </a:bodyPr>
          <a:lstStyle/>
          <a:p>
            <a:r>
              <a:rPr lang="en-US" sz="1400" smtClean="0">
                <a:latin typeface="Courier"/>
                <a:cs typeface="Courier"/>
              </a:rPr>
              <a:t>  </a:t>
            </a:r>
            <a:r>
              <a:rPr lang="en-US" sz="1400" b="1" smtClean="0">
                <a:latin typeface="Courier"/>
                <a:cs typeface="Courier"/>
              </a:rPr>
              <a:t>int fd = open(”1GBfile.dat", O_RDONLY);</a:t>
            </a:r>
          </a:p>
          <a:p>
            <a:r>
              <a:rPr lang="en-US" sz="1400" b="1" smtClean="0">
                <a:latin typeface="Courier"/>
                <a:cs typeface="Courier"/>
              </a:rPr>
              <a:t>  if (fd &lt; 0) {</a:t>
            </a:r>
          </a:p>
          <a:p>
            <a:r>
              <a:rPr lang="en-US" sz="1400" b="1" smtClean="0">
                <a:latin typeface="Courier"/>
                <a:cs typeface="Courier"/>
              </a:rPr>
              <a:t>    perror("open");</a:t>
            </a:r>
          </a:p>
          <a:p>
            <a:r>
              <a:rPr lang="en-US" sz="1400" b="1" smtClean="0">
                <a:latin typeface="Courier"/>
                <a:cs typeface="Courier"/>
              </a:rPr>
              <a:t>    return 1;</a:t>
            </a:r>
          </a:p>
          <a:p>
            <a:r>
              <a:rPr lang="en-US" sz="1400" b="1" smtClean="0">
                <a:latin typeface="Courier"/>
                <a:cs typeface="Courier"/>
              </a:rPr>
              <a:t>  }</a:t>
            </a:r>
          </a:p>
          <a:p>
            <a:endParaRPr lang="en-US" sz="1400" b="1" smtClean="0">
              <a:latin typeface="Courier"/>
              <a:cs typeface="Courier"/>
            </a:endParaRPr>
          </a:p>
          <a:p>
            <a:r>
              <a:rPr lang="en-US" sz="1400" b="1" smtClean="0">
                <a:latin typeface="Courier"/>
                <a:cs typeface="Courier"/>
              </a:rPr>
              <a:t>  struct stat st;</a:t>
            </a:r>
          </a:p>
          <a:p>
            <a:r>
              <a:rPr lang="en-US" sz="1400" b="1" smtClean="0">
                <a:latin typeface="Courier"/>
                <a:cs typeface="Courier"/>
              </a:rPr>
              <a:t>  if (fstat(fd, &amp;st)) {</a:t>
            </a:r>
          </a:p>
          <a:p>
            <a:r>
              <a:rPr lang="en-US" sz="1400" b="1" smtClean="0">
                <a:latin typeface="Courier"/>
                <a:cs typeface="Courier"/>
              </a:rPr>
              <a:t>    perror("fstat");</a:t>
            </a:r>
          </a:p>
          <a:p>
            <a:r>
              <a:rPr lang="en-US" sz="1400" b="1" smtClean="0">
                <a:latin typeface="Courier"/>
                <a:cs typeface="Courier"/>
              </a:rPr>
              <a:t>    return 1;</a:t>
            </a:r>
          </a:p>
          <a:p>
            <a:r>
              <a:rPr lang="en-US" sz="1400" b="1" smtClean="0">
                <a:latin typeface="Courier"/>
                <a:cs typeface="Courier"/>
              </a:rPr>
              <a:t>  }</a:t>
            </a:r>
          </a:p>
          <a:p>
            <a:endParaRPr lang="en-US" sz="1400" b="1" smtClean="0">
              <a:latin typeface="Courier"/>
              <a:cs typeface="Courier"/>
            </a:endParaRPr>
          </a:p>
          <a:p>
            <a:r>
              <a:rPr lang="en-US" sz="1400" b="1" smtClean="0">
                <a:latin typeface="Courier"/>
                <a:cs typeface="Courier"/>
              </a:rPr>
              <a:t>  long long offset = 0;</a:t>
            </a:r>
          </a:p>
          <a:p>
            <a:r>
              <a:rPr lang="en-US" sz="1400" b="1" smtClean="0">
                <a:latin typeface="Courier"/>
                <a:cs typeface="Courier"/>
              </a:rPr>
              <a:t>  long long filesize = st.st_size;</a:t>
            </a:r>
          </a:p>
          <a:p>
            <a:r>
              <a:rPr lang="en-US" sz="1400" b="1" smtClean="0">
                <a:latin typeface="Courier"/>
                <a:cs typeface="Courier"/>
              </a:rPr>
              <a:t>  printf("File length: %lld\n", filesize);</a:t>
            </a:r>
          </a:p>
          <a:p>
            <a:r>
              <a:rPr lang="en-US" sz="1400" b="1" smtClean="0">
                <a:latin typeface="Courier"/>
                <a:cs typeface="Courier"/>
              </a:rPr>
              <a:t>  char buf[1];</a:t>
            </a:r>
          </a:p>
          <a:p>
            <a:r>
              <a:rPr lang="en-US" sz="1400" b="1" smtClean="0">
                <a:latin typeface="Courier"/>
                <a:cs typeface="Courier"/>
              </a:rPr>
              <a:t>  while (offset &lt; filesize) {</a:t>
            </a:r>
          </a:p>
          <a:p>
            <a:r>
              <a:rPr lang="en-US" sz="1400" b="1" smtClean="0">
                <a:latin typeface="Courier"/>
                <a:cs typeface="Courier"/>
              </a:rPr>
              <a:t>    int n = pread(fd, buf, 1, offset);</a:t>
            </a:r>
          </a:p>
          <a:p>
            <a:r>
              <a:rPr lang="en-US" sz="1400" b="1" smtClean="0">
                <a:latin typeface="Courier"/>
                <a:cs typeface="Courier"/>
              </a:rPr>
              <a:t>    if (n &lt;= 0) {</a:t>
            </a:r>
          </a:p>
          <a:p>
            <a:r>
              <a:rPr lang="en-US" sz="1400" b="1" smtClean="0">
                <a:latin typeface="Courier"/>
                <a:cs typeface="Courier"/>
              </a:rPr>
              <a:t>      perror("pread");</a:t>
            </a:r>
          </a:p>
          <a:p>
            <a:r>
              <a:rPr lang="en-US" sz="1400" b="1" smtClean="0">
                <a:latin typeface="Courier"/>
                <a:cs typeface="Courier"/>
              </a:rPr>
              <a:t>      return 1;</a:t>
            </a:r>
          </a:p>
          <a:p>
            <a:r>
              <a:rPr lang="en-US" sz="1400" b="1" smtClean="0">
                <a:latin typeface="Courier"/>
                <a:cs typeface="Courier"/>
              </a:rPr>
              <a:t>    }</a:t>
            </a:r>
          </a:p>
          <a:p>
            <a:r>
              <a:rPr lang="en-US" sz="1400" b="1" smtClean="0">
                <a:latin typeface="Courier"/>
                <a:cs typeface="Courier"/>
              </a:rPr>
              <a:t>    offset += 8192;</a:t>
            </a:r>
          </a:p>
          <a:p>
            <a:r>
              <a:rPr lang="en-US" sz="1400" b="1" smtClean="0">
                <a:latin typeface="Courier"/>
                <a:cs typeface="Courier"/>
              </a:rPr>
              <a:t>  }</a:t>
            </a:r>
            <a:endParaRPr lang="en-US" sz="1400" b="1">
              <a:latin typeface="Courier"/>
              <a:cs typeface="Courier"/>
            </a:endParaRPr>
          </a:p>
        </p:txBody>
      </p:sp>
      <p:sp>
        <p:nvSpPr>
          <p:cNvPr id="6" name="CasellaDiTesto 5"/>
          <p:cNvSpPr txBox="1"/>
          <p:nvPr/>
        </p:nvSpPr>
        <p:spPr>
          <a:xfrm>
            <a:off x="4606095" y="1279044"/>
            <a:ext cx="4520017" cy="5078314"/>
          </a:xfrm>
          <a:prstGeom prst="rect">
            <a:avLst/>
          </a:prstGeom>
          <a:noFill/>
        </p:spPr>
        <p:txBody>
          <a:bodyPr wrap="square" rtlCol="0">
            <a:spAutoFit/>
          </a:bodyPr>
          <a:lstStyle/>
          <a:p>
            <a:r>
              <a:rPr lang="it-IT" dirty="0" smtClean="0"/>
              <a:t>In </a:t>
            </a:r>
            <a:r>
              <a:rPr lang="it-IT" dirty="0" err="1" smtClean="0"/>
              <a:t>this</a:t>
            </a:r>
            <a:r>
              <a:rPr lang="it-IT" dirty="0" smtClean="0"/>
              <a:t> </a:t>
            </a:r>
            <a:r>
              <a:rPr lang="it-IT" dirty="0" err="1" smtClean="0"/>
              <a:t>extreme</a:t>
            </a:r>
            <a:r>
              <a:rPr lang="it-IT" dirty="0" smtClean="0"/>
              <a:t> </a:t>
            </a:r>
            <a:r>
              <a:rPr lang="it-IT" dirty="0" err="1" smtClean="0"/>
              <a:t>example</a:t>
            </a:r>
            <a:r>
              <a:rPr lang="it-IT" dirty="0" smtClean="0"/>
              <a:t> </a:t>
            </a:r>
            <a:r>
              <a:rPr lang="it-IT" dirty="0" err="1" smtClean="0"/>
              <a:t>we</a:t>
            </a:r>
            <a:r>
              <a:rPr lang="it-IT" dirty="0" smtClean="0"/>
              <a:t> </a:t>
            </a:r>
            <a:r>
              <a:rPr lang="it-IT" dirty="0" err="1" smtClean="0"/>
              <a:t>read</a:t>
            </a:r>
            <a:r>
              <a:rPr lang="it-IT" dirty="0" smtClean="0"/>
              <a:t> </a:t>
            </a:r>
            <a:r>
              <a:rPr lang="it-IT" dirty="0" err="1" smtClean="0"/>
              <a:t>1</a:t>
            </a:r>
            <a:r>
              <a:rPr lang="it-IT" dirty="0" smtClean="0"/>
              <a:t> byte </a:t>
            </a:r>
            <a:r>
              <a:rPr lang="it-IT" dirty="0" err="1" smtClean="0"/>
              <a:t>every</a:t>
            </a:r>
            <a:r>
              <a:rPr lang="it-IT" dirty="0" smtClean="0"/>
              <a:t> 8192 </a:t>
            </a:r>
            <a:r>
              <a:rPr lang="it-IT" dirty="0" err="1" smtClean="0"/>
              <a:t>bytes</a:t>
            </a:r>
            <a:r>
              <a:rPr lang="it-IT" dirty="0" smtClean="0"/>
              <a:t> </a:t>
            </a:r>
            <a:r>
              <a:rPr lang="it-IT" dirty="0" err="1" smtClean="0"/>
              <a:t>from</a:t>
            </a:r>
            <a:r>
              <a:rPr lang="it-IT" dirty="0" smtClean="0"/>
              <a:t> the </a:t>
            </a:r>
            <a:r>
              <a:rPr lang="it-IT" dirty="0" err="1" smtClean="0"/>
              <a:t>local</a:t>
            </a:r>
            <a:r>
              <a:rPr lang="it-IT" dirty="0" smtClean="0"/>
              <a:t> disk</a:t>
            </a:r>
          </a:p>
          <a:p>
            <a:endParaRPr lang="it-IT" dirty="0" smtClean="0"/>
          </a:p>
          <a:p>
            <a:r>
              <a:rPr lang="it-IT" dirty="0" err="1" smtClean="0"/>
              <a:t>It</a:t>
            </a:r>
            <a:r>
              <a:rPr lang="it-IT" dirty="0" smtClean="0"/>
              <a:t> </a:t>
            </a:r>
            <a:r>
              <a:rPr lang="it-IT" dirty="0" err="1" smtClean="0"/>
              <a:t>looks</a:t>
            </a:r>
            <a:r>
              <a:rPr lang="it-IT" dirty="0" smtClean="0"/>
              <a:t> </a:t>
            </a:r>
            <a:r>
              <a:rPr lang="it-IT" dirty="0" err="1" smtClean="0"/>
              <a:t>like</a:t>
            </a:r>
            <a:r>
              <a:rPr lang="it-IT" dirty="0" smtClean="0"/>
              <a:t> the OS </a:t>
            </a:r>
            <a:r>
              <a:rPr lang="it-IT" dirty="0" err="1" smtClean="0"/>
              <a:t>should</a:t>
            </a:r>
            <a:r>
              <a:rPr lang="it-IT" dirty="0" smtClean="0"/>
              <a:t> </a:t>
            </a:r>
            <a:r>
              <a:rPr lang="it-IT" dirty="0" err="1" smtClean="0"/>
              <a:t>read</a:t>
            </a:r>
            <a:r>
              <a:rPr lang="it-IT" dirty="0" smtClean="0"/>
              <a:t> </a:t>
            </a:r>
            <a:r>
              <a:rPr lang="it-IT" dirty="0" err="1" smtClean="0"/>
              <a:t>from</a:t>
            </a:r>
            <a:r>
              <a:rPr lang="it-IT" dirty="0" smtClean="0"/>
              <a:t> disk </a:t>
            </a:r>
            <a:r>
              <a:rPr lang="it-IT" dirty="0" err="1" smtClean="0"/>
              <a:t>only</a:t>
            </a:r>
            <a:r>
              <a:rPr lang="it-IT" dirty="0" smtClean="0"/>
              <a:t> 131072 </a:t>
            </a:r>
            <a:r>
              <a:rPr lang="it-IT" dirty="0" err="1" smtClean="0"/>
              <a:t>bytes</a:t>
            </a:r>
            <a:r>
              <a:rPr lang="it-IT" dirty="0" smtClean="0"/>
              <a:t> out </a:t>
            </a:r>
            <a:r>
              <a:rPr lang="it-IT" dirty="0" err="1" smtClean="0"/>
              <a:t>of</a:t>
            </a:r>
            <a:r>
              <a:rPr lang="it-IT" dirty="0" smtClean="0"/>
              <a:t> 1073741824 </a:t>
            </a:r>
            <a:r>
              <a:rPr lang="it-IT" dirty="0" err="1" smtClean="0"/>
              <a:t>bytes</a:t>
            </a:r>
            <a:r>
              <a:rPr lang="it-IT" dirty="0" smtClean="0"/>
              <a:t>, </a:t>
            </a:r>
            <a:r>
              <a:rPr lang="it-IT" dirty="0" err="1" smtClean="0"/>
              <a:t>but</a:t>
            </a:r>
            <a:r>
              <a:rPr lang="it-IT" dirty="0" smtClean="0"/>
              <a:t> </a:t>
            </a:r>
            <a:r>
              <a:rPr lang="it-IT" dirty="0" err="1" smtClean="0"/>
              <a:t>indeed</a:t>
            </a:r>
            <a:r>
              <a:rPr lang="it-IT" dirty="0" smtClean="0"/>
              <a:t> the </a:t>
            </a:r>
            <a:r>
              <a:rPr lang="en-US" dirty="0" smtClean="0"/>
              <a:t>OS retrieve from disk half of the file</a:t>
            </a:r>
          </a:p>
          <a:p>
            <a:endParaRPr lang="en-US" dirty="0" smtClean="0"/>
          </a:p>
          <a:p>
            <a:r>
              <a:rPr lang="en-US" b="1" dirty="0" smtClean="0">
                <a:solidFill>
                  <a:srgbClr val="0000FF"/>
                </a:solidFill>
              </a:rPr>
              <a:t>Even if we try to read 1 byte at a time, the OS reads 4096 bytes as a minimum block size</a:t>
            </a:r>
          </a:p>
          <a:p>
            <a:endParaRPr lang="en-US" dirty="0" smtClean="0"/>
          </a:p>
          <a:p>
            <a:r>
              <a:rPr lang="en-US" dirty="0" smtClean="0"/>
              <a:t>This block size is not universal, but depends on the </a:t>
            </a:r>
            <a:r>
              <a:rPr lang="en-US" dirty="0" err="1" smtClean="0"/>
              <a:t>filesystem</a:t>
            </a:r>
            <a:r>
              <a:rPr lang="en-US" dirty="0" smtClean="0"/>
              <a:t> in use</a:t>
            </a:r>
          </a:p>
          <a:p>
            <a:endParaRPr lang="en-US" dirty="0" smtClean="0"/>
          </a:p>
          <a:p>
            <a:r>
              <a:rPr lang="en-US" b="1" dirty="0" smtClean="0">
                <a:solidFill>
                  <a:srgbClr val="0000FF"/>
                </a:solidFill>
              </a:rPr>
              <a:t>To achieve optimal I/O performance you also need to know how the underlying backend (either local or network </a:t>
            </a:r>
            <a:r>
              <a:rPr lang="en-US" b="1" dirty="0" err="1" smtClean="0">
                <a:solidFill>
                  <a:srgbClr val="0000FF"/>
                </a:solidFill>
              </a:rPr>
              <a:t>filesystem</a:t>
            </a:r>
            <a:r>
              <a:rPr lang="en-US" b="1" dirty="0" smtClean="0">
                <a:solidFill>
                  <a:srgbClr val="0000FF"/>
                </a:solidFill>
              </a:rPr>
              <a:t>) works in conjunction with your workload</a:t>
            </a:r>
          </a:p>
        </p:txBody>
      </p:sp>
      <p:sp>
        <p:nvSpPr>
          <p:cNvPr id="7" name="Rettangolo 6"/>
          <p:cNvSpPr/>
          <p:nvPr/>
        </p:nvSpPr>
        <p:spPr>
          <a:xfrm>
            <a:off x="144160" y="1328273"/>
            <a:ext cx="4300949" cy="526297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Segnaposto numero diapositiva 7"/>
          <p:cNvSpPr>
            <a:spLocks noGrp="1"/>
          </p:cNvSpPr>
          <p:nvPr>
            <p:ph type="sldNum" sz="quarter" idx="12"/>
          </p:nvPr>
        </p:nvSpPr>
        <p:spPr/>
        <p:txBody>
          <a:bodyPr/>
          <a:lstStyle/>
          <a:p>
            <a:fld id="{471BD9F1-AAC8-A147-843E-7BBC1C8AC1D2}" type="slidenum">
              <a:rPr lang="it-IT" smtClean="0"/>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205774"/>
            <a:ext cx="8229600" cy="1013333"/>
          </a:xfrm>
        </p:spPr>
        <p:txBody>
          <a:bodyPr>
            <a:normAutofit fontScale="90000"/>
          </a:bodyPr>
          <a:lstStyle/>
          <a:p>
            <a:r>
              <a:rPr lang="en-GB" b="1" dirty="0" smtClean="0">
                <a:solidFill>
                  <a:srgbClr val="FF0000"/>
                </a:solidFill>
              </a:rPr>
              <a:t>First of all let’s state the obvious </a:t>
            </a:r>
            <a:br>
              <a:rPr lang="en-GB" b="1" dirty="0" smtClean="0">
                <a:solidFill>
                  <a:srgbClr val="FF0000"/>
                </a:solidFill>
              </a:rPr>
            </a:br>
            <a:r>
              <a:rPr lang="en-GB" b="1" dirty="0" smtClean="0">
                <a:solidFill>
                  <a:srgbClr val="FF0000"/>
                </a:solidFill>
              </a:rPr>
              <a:t>(and less obvious)</a:t>
            </a:r>
            <a:endParaRPr lang="en-GB" b="1" dirty="0">
              <a:solidFill>
                <a:srgbClr val="FF0000"/>
              </a:solidFill>
            </a:endParaRPr>
          </a:p>
        </p:txBody>
      </p:sp>
      <p:sp>
        <p:nvSpPr>
          <p:cNvPr id="4101" name="Rectangle 3"/>
          <p:cNvSpPr>
            <a:spLocks noGrp="1" noChangeArrowheads="1"/>
          </p:cNvSpPr>
          <p:nvPr>
            <p:ph type="body" idx="1"/>
          </p:nvPr>
        </p:nvSpPr>
        <p:spPr>
          <a:xfrm>
            <a:off x="287263" y="1498099"/>
            <a:ext cx="8433017" cy="5205551"/>
          </a:xfrm>
        </p:spPr>
        <p:txBody>
          <a:bodyPr>
            <a:normAutofit fontScale="70000" lnSpcReduction="20000"/>
          </a:bodyPr>
          <a:lstStyle/>
          <a:p>
            <a:pPr marL="0" indent="0"/>
            <a:r>
              <a:rPr lang="en-GB" dirty="0" smtClean="0"/>
              <a:t>  The obvious statement: </a:t>
            </a:r>
            <a:r>
              <a:rPr lang="en-GB" b="1" dirty="0" smtClean="0">
                <a:solidFill>
                  <a:srgbClr val="0000FF"/>
                </a:solidFill>
              </a:rPr>
              <a:t>computation </a:t>
            </a:r>
            <a:r>
              <a:rPr lang="en-GB" b="1" dirty="0">
                <a:solidFill>
                  <a:srgbClr val="0000FF"/>
                </a:solidFill>
              </a:rPr>
              <a:t>“inside</a:t>
            </a:r>
            <a:r>
              <a:rPr lang="en-GB" b="1" dirty="0" smtClean="0">
                <a:solidFill>
                  <a:srgbClr val="0000FF"/>
                </a:solidFill>
              </a:rPr>
              <a:t>” computers </a:t>
            </a:r>
            <a:r>
              <a:rPr lang="en-GB" b="1" dirty="0">
                <a:solidFill>
                  <a:srgbClr val="0000FF"/>
                </a:solidFill>
              </a:rPr>
              <a:t>is useful</a:t>
            </a:r>
            <a:r>
              <a:rPr lang="en-GB" b="1" dirty="0" smtClean="0">
                <a:solidFill>
                  <a:srgbClr val="0000FF"/>
                </a:solidFill>
              </a:rPr>
              <a:t> </a:t>
            </a:r>
            <a:br>
              <a:rPr lang="en-GB" b="1" dirty="0" smtClean="0">
                <a:solidFill>
                  <a:srgbClr val="0000FF"/>
                </a:solidFill>
              </a:rPr>
            </a:br>
            <a:r>
              <a:rPr lang="en-GB" b="1" dirty="0" smtClean="0">
                <a:solidFill>
                  <a:srgbClr val="0000FF"/>
                </a:solidFill>
              </a:rPr>
              <a:t>    only </a:t>
            </a:r>
            <a:r>
              <a:rPr lang="en-GB" b="1" dirty="0">
                <a:solidFill>
                  <a:srgbClr val="0000FF"/>
                </a:solidFill>
              </a:rPr>
              <a:t>if some results are communicated “outside</a:t>
            </a:r>
            <a:r>
              <a:rPr lang="en-GB" b="1" dirty="0" smtClean="0">
                <a:solidFill>
                  <a:srgbClr val="0000FF"/>
                </a:solidFill>
              </a:rPr>
              <a:t>”</a:t>
            </a:r>
          </a:p>
          <a:p>
            <a:pPr marL="0" indent="0"/>
            <a:r>
              <a:rPr lang="en-GB" dirty="0" smtClean="0"/>
              <a:t>  Less obvious (but still obvious): </a:t>
            </a:r>
            <a:r>
              <a:rPr lang="en-GB" b="1" dirty="0" smtClean="0">
                <a:solidFill>
                  <a:srgbClr val="0000FF"/>
                </a:solidFill>
              </a:rPr>
              <a:t>communication (I/O) must be as fast </a:t>
            </a:r>
            <a:br>
              <a:rPr lang="en-GB" b="1" dirty="0" smtClean="0">
                <a:solidFill>
                  <a:srgbClr val="0000FF"/>
                </a:solidFill>
              </a:rPr>
            </a:br>
            <a:r>
              <a:rPr lang="en-GB" b="1" dirty="0" smtClean="0">
                <a:solidFill>
                  <a:srgbClr val="0000FF"/>
                </a:solidFill>
              </a:rPr>
              <a:t>    as the computation is, otherwise an I/O bottleneck arises</a:t>
            </a:r>
          </a:p>
          <a:p>
            <a:pPr marL="0" indent="0"/>
            <a:r>
              <a:rPr lang="en-GB" dirty="0" smtClean="0"/>
              <a:t>  Two extreme cases:</a:t>
            </a:r>
          </a:p>
          <a:p>
            <a:pPr marL="400050" lvl="1" indent="0"/>
            <a:r>
              <a:rPr lang="en-GB" dirty="0" smtClean="0"/>
              <a:t> </a:t>
            </a:r>
            <a:r>
              <a:rPr lang="en-GB" b="1" dirty="0" smtClean="0">
                <a:solidFill>
                  <a:srgbClr val="0000FF"/>
                </a:solidFill>
              </a:rPr>
              <a:t>CPU bound problems</a:t>
            </a:r>
          </a:p>
          <a:p>
            <a:pPr marL="800100" lvl="2" indent="0"/>
            <a:r>
              <a:rPr lang="en-GB" dirty="0" smtClean="0"/>
              <a:t>  The amount of data needed in input and produced in output is negligible </a:t>
            </a:r>
            <a:r>
              <a:rPr lang="it-IT" dirty="0" smtClean="0">
                <a:sym typeface="Wingdings"/>
              </a:rPr>
              <a:t></a:t>
            </a:r>
            <a:r>
              <a:rPr lang="en-GB" dirty="0" smtClean="0"/>
              <a:t> total </a:t>
            </a:r>
            <a:br>
              <a:rPr lang="en-GB" dirty="0" smtClean="0"/>
            </a:br>
            <a:r>
              <a:rPr lang="en-GB" dirty="0" smtClean="0"/>
              <a:t>    time is dominated by computation (e.g. HEP MC simulations)</a:t>
            </a:r>
          </a:p>
          <a:p>
            <a:pPr marL="400050" lvl="1" indent="0"/>
            <a:r>
              <a:rPr lang="en-GB" dirty="0" smtClean="0"/>
              <a:t> </a:t>
            </a:r>
            <a:r>
              <a:rPr lang="en-GB" b="1" dirty="0" smtClean="0">
                <a:solidFill>
                  <a:srgbClr val="0000FF"/>
                </a:solidFill>
              </a:rPr>
              <a:t>I/O bound problems</a:t>
            </a:r>
          </a:p>
          <a:p>
            <a:pPr marL="800100" lvl="2" indent="0"/>
            <a:r>
              <a:rPr lang="en-GB" dirty="0" smtClean="0"/>
              <a:t>  The data processing is trivial and involve a limited number of cycles </a:t>
            </a:r>
            <a:r>
              <a:rPr lang="it-IT" dirty="0" smtClean="0">
                <a:sym typeface="Wingdings"/>
              </a:rPr>
              <a:t></a:t>
            </a:r>
            <a:r>
              <a:rPr lang="en-GB" dirty="0" smtClean="0"/>
              <a:t> total time is </a:t>
            </a:r>
            <a:br>
              <a:rPr lang="en-GB" dirty="0" smtClean="0"/>
            </a:br>
            <a:r>
              <a:rPr lang="en-GB" dirty="0" smtClean="0"/>
              <a:t>    dominated by I/O (e.g. some light algorithms of HEP analysis jobs)</a:t>
            </a:r>
          </a:p>
          <a:p>
            <a:pPr marL="0" indent="0"/>
            <a:r>
              <a:rPr lang="en-GB" dirty="0" smtClean="0"/>
              <a:t>  Many real use cases live in some point between the two</a:t>
            </a:r>
          </a:p>
          <a:p>
            <a:pPr marL="0" indent="0"/>
            <a:r>
              <a:rPr lang="en-GB" dirty="0" smtClean="0"/>
              <a:t>  Rule of thumb: when you run a data processing job of any kind, and </a:t>
            </a:r>
            <a:br>
              <a:rPr lang="en-GB" dirty="0" smtClean="0"/>
            </a:br>
            <a:r>
              <a:rPr lang="en-GB" dirty="0" smtClean="0"/>
              <a:t>    the </a:t>
            </a:r>
            <a:r>
              <a:rPr lang="en-GB" b="1" dirty="0" smtClean="0">
                <a:solidFill>
                  <a:srgbClr val="0000FF"/>
                </a:solidFill>
              </a:rPr>
              <a:t>CPU load of the job is not approaching 100%</a:t>
            </a:r>
            <a:r>
              <a:rPr lang="en-GB" dirty="0" smtClean="0"/>
              <a:t>, it means that very </a:t>
            </a:r>
            <a:br>
              <a:rPr lang="en-GB" dirty="0" smtClean="0"/>
            </a:br>
            <a:r>
              <a:rPr lang="en-GB" dirty="0" smtClean="0"/>
              <a:t>    likely there is an I/O bottleneck in your application</a:t>
            </a:r>
          </a:p>
          <a:p>
            <a:pPr marL="400050" lvl="1" indent="0"/>
            <a:r>
              <a:rPr lang="en-GB" dirty="0" smtClean="0"/>
              <a:t>  Corollary: if the CPU load is &lt;&lt;100% then you are wasting a lot of </a:t>
            </a:r>
            <a:br>
              <a:rPr lang="en-GB" dirty="0" smtClean="0"/>
            </a:br>
            <a:r>
              <a:rPr lang="en-GB" dirty="0" smtClean="0"/>
              <a:t>     precious CPU cycles, and you need to improve the efficiency of your I/O</a:t>
            </a:r>
            <a:endParaRPr lang="en-GB"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a:t>
            </a:fld>
            <a:endParaRPr lang="it-IT"/>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0478"/>
            <a:ext cx="8229600" cy="771839"/>
          </a:xfrm>
        </p:spPr>
        <p:txBody>
          <a:bodyPr/>
          <a:lstStyle/>
          <a:p>
            <a:r>
              <a:rPr lang="it-IT" b="1" dirty="0" err="1" smtClean="0">
                <a:solidFill>
                  <a:srgbClr val="FF0000"/>
                </a:solidFill>
              </a:rPr>
              <a:t>Scatter</a:t>
            </a:r>
            <a:r>
              <a:rPr lang="it-IT" b="1" dirty="0" smtClean="0">
                <a:solidFill>
                  <a:srgbClr val="FF0000"/>
                </a:solidFill>
              </a:rPr>
              <a:t>/</a:t>
            </a:r>
            <a:r>
              <a:rPr lang="it-IT" b="1" dirty="0" err="1" smtClean="0">
                <a:solidFill>
                  <a:srgbClr val="FF0000"/>
                </a:solidFill>
              </a:rPr>
              <a:t>gather</a:t>
            </a:r>
            <a:r>
              <a:rPr lang="it-IT" b="1" dirty="0" smtClean="0">
                <a:solidFill>
                  <a:srgbClr val="FF0000"/>
                </a:solidFill>
              </a:rPr>
              <a:t> I/O</a:t>
            </a:r>
            <a:endParaRPr lang="it-IT" b="1" dirty="0">
              <a:solidFill>
                <a:srgbClr val="FF0000"/>
              </a:solidFill>
            </a:endParaRPr>
          </a:p>
        </p:txBody>
      </p:sp>
      <p:sp>
        <p:nvSpPr>
          <p:cNvPr id="3" name="Segnaposto contenuto 2"/>
          <p:cNvSpPr>
            <a:spLocks noGrp="1"/>
          </p:cNvSpPr>
          <p:nvPr>
            <p:ph idx="1"/>
          </p:nvPr>
        </p:nvSpPr>
        <p:spPr>
          <a:xfrm>
            <a:off x="457200" y="1046477"/>
            <a:ext cx="8229600" cy="5811523"/>
          </a:xfrm>
        </p:spPr>
        <p:txBody>
          <a:bodyPr>
            <a:normAutofit fontScale="70000" lnSpcReduction="20000"/>
          </a:bodyPr>
          <a:lstStyle/>
          <a:p>
            <a:r>
              <a:rPr lang="en-US" dirty="0" smtClean="0"/>
              <a:t>Scatter/gather I/O (a.k.a. vectored I/O) is a method of input and output where a single system call can read/write to a vector of buffers from a single data stream in place of a single buffer</a:t>
            </a:r>
          </a:p>
          <a:p>
            <a:pPr lvl="1"/>
            <a:r>
              <a:rPr lang="en-US" dirty="0" smtClean="0"/>
              <a:t>the standard read and write system calls provide instead linear I/O</a:t>
            </a:r>
          </a:p>
          <a:p>
            <a:r>
              <a:rPr lang="en-US" dirty="0" smtClean="0"/>
              <a:t>Scatter/gather I/O provides several advantages over linear I/O methods</a:t>
            </a:r>
          </a:p>
          <a:p>
            <a:pPr lvl="1"/>
            <a:r>
              <a:rPr lang="en-US" dirty="0" smtClean="0"/>
              <a:t>first of all if your data is naturally segmented, vectored I/O allows for intuitive and immediate manipulation</a:t>
            </a:r>
          </a:p>
          <a:p>
            <a:pPr lvl="1"/>
            <a:r>
              <a:rPr lang="en-US" dirty="0" smtClean="0"/>
              <a:t>a single vectored I/O operation can replace multiple linear I/O operations, drastically reducing the rate of kernel context switches</a:t>
            </a:r>
          </a:p>
          <a:p>
            <a:r>
              <a:rPr lang="en-US" dirty="0" smtClean="0"/>
              <a:t>In addition to the reduction in the number of system calls, a vectored I/O is internally instrumented at the kernel level with a series of optimizations which improve performance and would be impossible to be implemented in user land</a:t>
            </a:r>
          </a:p>
          <a:p>
            <a:pPr lvl="1"/>
            <a:r>
              <a:rPr lang="en-US" dirty="0" smtClean="0"/>
              <a:t>you may e.g. think that a process could concatenate the disjoint vectors into a single buffer before writing or decompose the returned buffer into multiple vectors after reading</a:t>
            </a:r>
          </a:p>
          <a:p>
            <a:pPr lvl="1"/>
            <a:r>
              <a:rPr lang="en-US" dirty="0" smtClean="0"/>
              <a:t>this is a user-space implementation of S/G I/O, but for several reasons it would be not as efficient as what the kernel can do by itself</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47806"/>
            <a:ext cx="8229600" cy="798671"/>
          </a:xfrm>
        </p:spPr>
        <p:txBody>
          <a:bodyPr/>
          <a:lstStyle/>
          <a:p>
            <a:r>
              <a:rPr lang="it-IT" b="1" dirty="0" err="1" smtClean="0">
                <a:solidFill>
                  <a:srgbClr val="FF0000"/>
                </a:solidFill>
              </a:rPr>
              <a:t>readv</a:t>
            </a:r>
            <a:r>
              <a:rPr lang="it-IT" b="1" dirty="0" smtClean="0">
                <a:solidFill>
                  <a:srgbClr val="FF0000"/>
                </a:solidFill>
              </a:rPr>
              <a:t>() and </a:t>
            </a:r>
            <a:r>
              <a:rPr lang="it-IT" b="1" dirty="0" err="1" smtClean="0">
                <a:solidFill>
                  <a:srgbClr val="FF0000"/>
                </a:solidFill>
              </a:rPr>
              <a:t>writev</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a:xfrm>
            <a:off x="144160" y="1377414"/>
            <a:ext cx="8996484" cy="5391146"/>
          </a:xfrm>
        </p:spPr>
        <p:txBody>
          <a:bodyPr>
            <a:normAutofit fontScale="47500" lnSpcReduction="20000"/>
          </a:bodyPr>
          <a:lstStyle/>
          <a:p>
            <a:r>
              <a:rPr lang="en-US" sz="5053" smtClean="0">
                <a:cs typeface="Courier"/>
              </a:rPr>
              <a:t>The readv() and writev() functions behave exactly the same as read() and write() except that multiple buffers are involved</a:t>
            </a:r>
          </a:p>
          <a:p>
            <a:pPr>
              <a:buNone/>
            </a:pPr>
            <a:endParaRPr lang="en-US" sz="3692" smtClean="0">
              <a:latin typeface="Courier"/>
              <a:cs typeface="Courier"/>
            </a:endParaRPr>
          </a:p>
          <a:p>
            <a:pPr>
              <a:buNone/>
            </a:pPr>
            <a:r>
              <a:rPr lang="en-US" sz="3692" b="1" smtClean="0">
                <a:solidFill>
                  <a:srgbClr val="0000FF"/>
                </a:solidFill>
                <a:latin typeface="Courier"/>
                <a:cs typeface="Courier"/>
              </a:rPr>
              <a:t>// writev() writes at most count segments from the iov array</a:t>
            </a:r>
          </a:p>
          <a:p>
            <a:pPr>
              <a:buNone/>
            </a:pPr>
            <a:r>
              <a:rPr lang="en-US" sz="3692" b="1" smtClean="0">
                <a:solidFill>
                  <a:srgbClr val="0000FF"/>
                </a:solidFill>
                <a:latin typeface="Courier"/>
                <a:cs typeface="Courier"/>
              </a:rPr>
              <a:t>// into the file descriptor fd</a:t>
            </a:r>
          </a:p>
          <a:p>
            <a:pPr>
              <a:buNone/>
            </a:pPr>
            <a:r>
              <a:rPr lang="en-US" sz="3692" smtClean="0">
                <a:latin typeface="Courier"/>
                <a:cs typeface="Courier"/>
              </a:rPr>
              <a:t>ssize_t readv (int fd, const struct iovec *iov, int count);</a:t>
            </a:r>
          </a:p>
          <a:p>
            <a:pPr>
              <a:buNone/>
            </a:pPr>
            <a:endParaRPr lang="en-US" sz="3692" smtClean="0">
              <a:latin typeface="Courier"/>
              <a:cs typeface="Courier"/>
            </a:endParaRPr>
          </a:p>
          <a:p>
            <a:pPr>
              <a:buNone/>
            </a:pPr>
            <a:r>
              <a:rPr lang="en-US" sz="3692" b="1" smtClean="0">
                <a:solidFill>
                  <a:srgbClr val="0000FF"/>
                </a:solidFill>
                <a:latin typeface="Courier"/>
                <a:cs typeface="Courier"/>
              </a:rPr>
              <a:t>// readv() does the same but for reading</a:t>
            </a:r>
          </a:p>
          <a:p>
            <a:pPr>
              <a:buNone/>
            </a:pPr>
            <a:r>
              <a:rPr lang="en-US" sz="3692" smtClean="0">
                <a:latin typeface="Courier"/>
                <a:cs typeface="Courier"/>
              </a:rPr>
              <a:t>ssize_t writev (int fd, const struct iovec *iov, int count);</a:t>
            </a:r>
          </a:p>
          <a:p>
            <a:pPr>
              <a:buNone/>
            </a:pPr>
            <a:endParaRPr lang="en-US" sz="3692" smtClean="0">
              <a:latin typeface="Courier"/>
              <a:cs typeface="Courier"/>
            </a:endParaRPr>
          </a:p>
          <a:p>
            <a:r>
              <a:rPr lang="en-US" sz="4923" smtClean="0">
                <a:cs typeface="Courier"/>
              </a:rPr>
              <a:t>Each iovec structure describes an independent disjoint buffer, which is called a segment</a:t>
            </a:r>
          </a:p>
          <a:p>
            <a:endParaRPr lang="en-US" sz="3692" smtClean="0">
              <a:latin typeface="Courier"/>
              <a:cs typeface="Courier"/>
            </a:endParaRPr>
          </a:p>
          <a:p>
            <a:pPr>
              <a:buNone/>
            </a:pPr>
            <a:r>
              <a:rPr lang="en-US" sz="3692" smtClean="0">
                <a:latin typeface="Courier"/>
                <a:cs typeface="Courier"/>
              </a:rPr>
              <a:t>struct iovec { </a:t>
            </a:r>
          </a:p>
          <a:p>
            <a:pPr>
              <a:buNone/>
            </a:pPr>
            <a:r>
              <a:rPr lang="en-US" sz="3692" smtClean="0">
                <a:latin typeface="Courier"/>
                <a:cs typeface="Courier"/>
              </a:rPr>
              <a:t>  void *iov_base;   // pointer to start of buffer</a:t>
            </a:r>
          </a:p>
          <a:p>
            <a:pPr>
              <a:buNone/>
            </a:pPr>
            <a:r>
              <a:rPr lang="en-US" sz="3692" smtClean="0">
                <a:latin typeface="Courier"/>
                <a:cs typeface="Courier"/>
              </a:rPr>
              <a:t>  size_t iov_len;   // size of buffer in bytes</a:t>
            </a:r>
          </a:p>
          <a:p>
            <a:pPr>
              <a:buNone/>
            </a:pPr>
            <a:r>
              <a:rPr lang="en-US" sz="3692" smtClean="0">
                <a:latin typeface="Courier"/>
                <a:cs typeface="Courier"/>
              </a:rPr>
              <a:t>};</a:t>
            </a:r>
          </a:p>
          <a:p>
            <a:pPr>
              <a:buNone/>
            </a:pPr>
            <a:endParaRPr lang="en-US" smtClean="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03086"/>
            <a:ext cx="8229600" cy="539288"/>
          </a:xfrm>
        </p:spPr>
        <p:txBody>
          <a:bodyPr>
            <a:normAutofit fontScale="90000"/>
          </a:bodyPr>
          <a:lstStyle/>
          <a:p>
            <a:r>
              <a:rPr lang="it-IT" b="1" dirty="0" err="1" smtClean="0">
                <a:solidFill>
                  <a:srgbClr val="FF0000"/>
                </a:solidFill>
              </a:rPr>
              <a:t>writev</a:t>
            </a:r>
            <a:r>
              <a:rPr lang="it-IT" b="1" dirty="0" smtClean="0">
                <a:solidFill>
                  <a:srgbClr val="FF0000"/>
                </a:solidFill>
              </a:rPr>
              <a:t>() </a:t>
            </a:r>
            <a:r>
              <a:rPr lang="it-IT" b="1" dirty="0" err="1" smtClean="0">
                <a:solidFill>
                  <a:srgbClr val="FF0000"/>
                </a:solidFill>
              </a:rPr>
              <a:t>example</a:t>
            </a:r>
            <a:endParaRPr lang="it-IT" b="1" dirty="0">
              <a:solidFill>
                <a:srgbClr val="FF0000"/>
              </a:solidFill>
            </a:endParaRPr>
          </a:p>
        </p:txBody>
      </p:sp>
      <p:sp>
        <p:nvSpPr>
          <p:cNvPr id="3" name="Segnaposto contenuto 2"/>
          <p:cNvSpPr>
            <a:spLocks noGrp="1"/>
          </p:cNvSpPr>
          <p:nvPr>
            <p:ph idx="1"/>
          </p:nvPr>
        </p:nvSpPr>
        <p:spPr>
          <a:xfrm>
            <a:off x="457200" y="921257"/>
            <a:ext cx="8567176" cy="5874135"/>
          </a:xfrm>
        </p:spPr>
        <p:txBody>
          <a:bodyPr>
            <a:normAutofit fontScale="32500" lnSpcReduction="20000"/>
          </a:bodyPr>
          <a:lstStyle/>
          <a:p>
            <a:pPr>
              <a:buNone/>
            </a:pPr>
            <a:endParaRPr lang="it-IT" dirty="0" smtClean="0">
              <a:latin typeface="Courier"/>
              <a:cs typeface="Courier"/>
            </a:endParaRPr>
          </a:p>
          <a:p>
            <a:pPr>
              <a:buNone/>
            </a:pPr>
            <a:r>
              <a:rPr lang="it-IT" sz="3692" b="1" dirty="0" smtClean="0">
                <a:latin typeface="Courier"/>
                <a:cs typeface="Courier"/>
              </a:rPr>
              <a:t>struct iovec iov[3];</a:t>
            </a:r>
          </a:p>
          <a:p>
            <a:pPr>
              <a:buNone/>
            </a:pPr>
            <a:r>
              <a:rPr lang="it-IT" sz="3692" b="1" dirty="0" smtClean="0">
                <a:latin typeface="Courier"/>
                <a:cs typeface="Courier"/>
              </a:rPr>
              <a:t>ssize_t </a:t>
            </a:r>
            <a:r>
              <a:rPr lang="it-IT" sz="3692" b="1" dirty="0" err="1" smtClean="0">
                <a:latin typeface="Courier"/>
                <a:cs typeface="Courier"/>
              </a:rPr>
              <a:t>nr</a:t>
            </a:r>
            <a:r>
              <a:rPr lang="it-IT" sz="3692" b="1" dirty="0" smtClean="0">
                <a:latin typeface="Courier"/>
                <a:cs typeface="Courier"/>
              </a:rPr>
              <a:t>;</a:t>
            </a:r>
          </a:p>
          <a:p>
            <a:pPr>
              <a:buNone/>
            </a:pPr>
            <a:r>
              <a:rPr lang="it-IT" sz="3692" b="1" dirty="0" smtClean="0">
                <a:latin typeface="Courier"/>
                <a:cs typeface="Courier"/>
              </a:rPr>
              <a:t>int fd, i;</a:t>
            </a:r>
          </a:p>
          <a:p>
            <a:pPr>
              <a:buNone/>
            </a:pPr>
            <a:r>
              <a:rPr lang="it-IT" sz="3692" b="1" dirty="0" smtClean="0">
                <a:latin typeface="Courier"/>
                <a:cs typeface="Courier"/>
              </a:rPr>
              <a:t>char *buf[] = { “This is the third edition of the INFN ESC11 </a:t>
            </a:r>
            <a:r>
              <a:rPr lang="it-IT" sz="3692" b="1" dirty="0" err="1" smtClean="0">
                <a:latin typeface="Courier"/>
                <a:cs typeface="Courier"/>
              </a:rPr>
              <a:t>school</a:t>
            </a:r>
            <a:r>
              <a:rPr lang="it-IT" sz="3692" b="1" dirty="0" smtClean="0">
                <a:latin typeface="Courier"/>
                <a:cs typeface="Courier"/>
              </a:rPr>
              <a:t>. </a:t>
            </a:r>
            <a:r>
              <a:rPr lang="en-US" sz="3692" b="1" dirty="0" smtClean="0">
                <a:latin typeface="Courier"/>
                <a:cs typeface="Courier"/>
              </a:rPr>
              <a:t>The goal of the ”,</a:t>
            </a:r>
          </a:p>
          <a:p>
            <a:pPr>
              <a:buNone/>
            </a:pPr>
            <a:r>
              <a:rPr lang="en-US" sz="3692" b="1" dirty="0" smtClean="0">
                <a:latin typeface="Courier"/>
                <a:cs typeface="Courier"/>
              </a:rPr>
              <a:t>                “school is to increase the awareness of the new generations of ”,</a:t>
            </a:r>
          </a:p>
          <a:p>
            <a:pPr>
              <a:buNone/>
            </a:pPr>
            <a:r>
              <a:rPr lang="en-US" sz="3692" b="1" dirty="0" smtClean="0">
                <a:latin typeface="Courier"/>
                <a:cs typeface="Courier"/>
              </a:rPr>
              <a:t>                “scientists that will face future challenges in scientific computing.” }; </a:t>
            </a:r>
          </a:p>
          <a:p>
            <a:pPr>
              <a:buNone/>
            </a:pPr>
            <a:r>
              <a:rPr lang="en-US" sz="3692" b="1" dirty="0" err="1" smtClean="0">
                <a:latin typeface="Courier"/>
                <a:cs typeface="Courier"/>
              </a:rPr>
              <a:t>fd</a:t>
            </a:r>
            <a:r>
              <a:rPr lang="en-US" sz="3692" b="1" dirty="0" smtClean="0">
                <a:latin typeface="Courier"/>
                <a:cs typeface="Courier"/>
              </a:rPr>
              <a:t> = open (”esc11</a:t>
            </a:r>
            <a:r>
              <a:rPr lang="it-IT" sz="3692" b="1" dirty="0" smtClean="0">
                <a:latin typeface="Courier"/>
                <a:cs typeface="Courier"/>
              </a:rPr>
              <a:t>.txt", O_WRONLY | </a:t>
            </a:r>
            <a:r>
              <a:rPr lang="it-IT" sz="3692" b="1" dirty="0" err="1" smtClean="0">
                <a:latin typeface="Courier"/>
                <a:cs typeface="Courier"/>
              </a:rPr>
              <a:t>O_CREAT</a:t>
            </a:r>
            <a:r>
              <a:rPr lang="it-IT" sz="3692" b="1" dirty="0" smtClean="0">
                <a:latin typeface="Courier"/>
                <a:cs typeface="Courier"/>
              </a:rPr>
              <a:t>, 0666);</a:t>
            </a:r>
          </a:p>
          <a:p>
            <a:pPr>
              <a:buNone/>
            </a:pPr>
            <a:r>
              <a:rPr lang="it-IT" sz="3692" b="1" dirty="0" smtClean="0">
                <a:latin typeface="Courier"/>
                <a:cs typeface="Courier"/>
              </a:rPr>
              <a:t>if (fd == -1) {</a:t>
            </a:r>
          </a:p>
          <a:p>
            <a:pPr>
              <a:buNone/>
            </a:pPr>
            <a:r>
              <a:rPr lang="it-IT" sz="3692" b="1" dirty="0" smtClean="0">
                <a:latin typeface="Courier"/>
                <a:cs typeface="Courier"/>
              </a:rPr>
              <a:t>  perror ("open");</a:t>
            </a:r>
          </a:p>
          <a:p>
            <a:pPr>
              <a:buNone/>
            </a:pPr>
            <a:r>
              <a:rPr lang="it-IT" sz="3692" b="1" dirty="0" smtClean="0">
                <a:latin typeface="Courier"/>
                <a:cs typeface="Courier"/>
              </a:rPr>
              <a:t>  </a:t>
            </a:r>
            <a:r>
              <a:rPr lang="it-IT" sz="3692" b="1" dirty="0" err="1" smtClean="0">
                <a:latin typeface="Courier"/>
                <a:cs typeface="Courier"/>
              </a:rPr>
              <a:t>return</a:t>
            </a:r>
            <a:r>
              <a:rPr lang="it-IT" sz="3692" b="1" dirty="0" smtClean="0">
                <a:latin typeface="Courier"/>
                <a:cs typeface="Courier"/>
              </a:rPr>
              <a:t> </a:t>
            </a:r>
            <a:r>
              <a:rPr lang="it-IT" sz="3692" b="1" dirty="0" err="1" smtClean="0">
                <a:latin typeface="Courier"/>
                <a:cs typeface="Courier"/>
              </a:rPr>
              <a:t>1</a:t>
            </a:r>
            <a:r>
              <a:rPr lang="it-IT" sz="3692" b="1" dirty="0" smtClean="0">
                <a:latin typeface="Courier"/>
                <a:cs typeface="Courier"/>
              </a:rPr>
              <a:t>;</a:t>
            </a:r>
          </a:p>
          <a:p>
            <a:pPr>
              <a:buNone/>
            </a:pPr>
            <a:r>
              <a:rPr lang="it-IT" sz="3692" b="1" dirty="0" smtClean="0">
                <a:latin typeface="Courier"/>
                <a:cs typeface="Courier"/>
              </a:rPr>
              <a:t>}</a:t>
            </a:r>
          </a:p>
          <a:p>
            <a:pPr>
              <a:buNone/>
            </a:pPr>
            <a:r>
              <a:rPr lang="it-IT" sz="3692" b="1" dirty="0" smtClean="0">
                <a:solidFill>
                  <a:srgbClr val="0000FF"/>
                </a:solidFill>
                <a:latin typeface="Courier"/>
                <a:cs typeface="Courier"/>
              </a:rPr>
              <a:t>// </a:t>
            </a:r>
            <a:r>
              <a:rPr lang="it-IT" sz="3692" b="1" dirty="0" err="1" smtClean="0">
                <a:solidFill>
                  <a:srgbClr val="0000FF"/>
                </a:solidFill>
                <a:latin typeface="Courier"/>
                <a:cs typeface="Courier"/>
              </a:rPr>
              <a:t>prepare</a:t>
            </a:r>
            <a:r>
              <a:rPr lang="it-IT" sz="3692" b="1" dirty="0" smtClean="0">
                <a:solidFill>
                  <a:srgbClr val="0000FF"/>
                </a:solidFill>
                <a:latin typeface="Courier"/>
                <a:cs typeface="Courier"/>
              </a:rPr>
              <a:t> the </a:t>
            </a:r>
            <a:r>
              <a:rPr lang="it-IT" sz="3692" b="1" dirty="0" err="1" smtClean="0">
                <a:solidFill>
                  <a:srgbClr val="0000FF"/>
                </a:solidFill>
                <a:latin typeface="Courier"/>
                <a:cs typeface="Courier"/>
              </a:rPr>
              <a:t>3</a:t>
            </a:r>
            <a:r>
              <a:rPr lang="it-IT" sz="3692" b="1" dirty="0" smtClean="0">
                <a:solidFill>
                  <a:srgbClr val="0000FF"/>
                </a:solidFill>
                <a:latin typeface="Courier"/>
                <a:cs typeface="Courier"/>
              </a:rPr>
              <a:t> </a:t>
            </a:r>
            <a:r>
              <a:rPr lang="it-IT" sz="3692" b="1" dirty="0" err="1" smtClean="0">
                <a:solidFill>
                  <a:srgbClr val="0000FF"/>
                </a:solidFill>
                <a:latin typeface="Courier"/>
                <a:cs typeface="Courier"/>
              </a:rPr>
              <a:t>iovec</a:t>
            </a:r>
            <a:r>
              <a:rPr lang="it-IT" sz="3692" b="1" dirty="0" smtClean="0">
                <a:solidFill>
                  <a:srgbClr val="0000FF"/>
                </a:solidFill>
                <a:latin typeface="Courier"/>
                <a:cs typeface="Courier"/>
              </a:rPr>
              <a:t> </a:t>
            </a:r>
            <a:r>
              <a:rPr lang="it-IT" sz="3692" b="1" dirty="0" err="1" smtClean="0">
                <a:solidFill>
                  <a:srgbClr val="0000FF"/>
                </a:solidFill>
                <a:latin typeface="Courier"/>
                <a:cs typeface="Courier"/>
              </a:rPr>
              <a:t>structures</a:t>
            </a:r>
            <a:r>
              <a:rPr lang="it-IT" sz="3692" b="1" dirty="0" smtClean="0">
                <a:solidFill>
                  <a:srgbClr val="0000FF"/>
                </a:solidFill>
                <a:latin typeface="Courier"/>
                <a:cs typeface="Courier"/>
              </a:rPr>
              <a:t>...</a:t>
            </a:r>
          </a:p>
          <a:p>
            <a:pPr>
              <a:buNone/>
            </a:pPr>
            <a:r>
              <a:rPr lang="it-IT" sz="3692" b="1" dirty="0" smtClean="0">
                <a:latin typeface="Courier"/>
                <a:cs typeface="Courier"/>
              </a:rPr>
              <a:t>for (i = 0; i &lt; </a:t>
            </a:r>
            <a:r>
              <a:rPr lang="it-IT" sz="3692" b="1" dirty="0" err="1" smtClean="0">
                <a:latin typeface="Courier"/>
                <a:cs typeface="Courier"/>
              </a:rPr>
              <a:t>3</a:t>
            </a:r>
            <a:r>
              <a:rPr lang="it-IT" sz="3692" b="1" dirty="0" smtClean="0">
                <a:latin typeface="Courier"/>
                <a:cs typeface="Courier"/>
              </a:rPr>
              <a:t>; i++) {</a:t>
            </a:r>
          </a:p>
          <a:p>
            <a:pPr>
              <a:buNone/>
            </a:pPr>
            <a:r>
              <a:rPr lang="it-IT" sz="3692" b="1" dirty="0" smtClean="0">
                <a:latin typeface="Courier"/>
                <a:cs typeface="Courier"/>
              </a:rPr>
              <a:t>  iov[i].iov_base = buf[i]; </a:t>
            </a:r>
          </a:p>
          <a:p>
            <a:pPr>
              <a:buNone/>
            </a:pPr>
            <a:r>
              <a:rPr lang="it-IT" sz="3692" b="1" dirty="0" smtClean="0">
                <a:latin typeface="Courier"/>
                <a:cs typeface="Courier"/>
              </a:rPr>
              <a:t>  iov[i].iov_len = strlen (buf[i]);</a:t>
            </a:r>
          </a:p>
          <a:p>
            <a:pPr>
              <a:buNone/>
            </a:pPr>
            <a:r>
              <a:rPr lang="it-IT" sz="3692" b="1" dirty="0" smtClean="0">
                <a:latin typeface="Courier"/>
                <a:cs typeface="Courier"/>
              </a:rPr>
              <a:t>}</a:t>
            </a:r>
          </a:p>
          <a:p>
            <a:pPr>
              <a:buNone/>
            </a:pPr>
            <a:r>
              <a:rPr lang="it-IT" sz="3692" b="1" dirty="0" smtClean="0">
                <a:solidFill>
                  <a:srgbClr val="0000FF"/>
                </a:solidFill>
                <a:latin typeface="Courier"/>
                <a:cs typeface="Courier"/>
              </a:rPr>
              <a:t>// ...and with a single call, write them out!</a:t>
            </a:r>
          </a:p>
          <a:p>
            <a:pPr>
              <a:buNone/>
            </a:pPr>
            <a:r>
              <a:rPr lang="it-IT" sz="3692" b="1" dirty="0" smtClean="0">
                <a:latin typeface="Courier"/>
                <a:cs typeface="Courier"/>
              </a:rPr>
              <a:t>nr = writev (fd, iov, </a:t>
            </a:r>
            <a:r>
              <a:rPr lang="it-IT" sz="3692" b="1" dirty="0" err="1" smtClean="0">
                <a:latin typeface="Courier"/>
                <a:cs typeface="Courier"/>
              </a:rPr>
              <a:t>3</a:t>
            </a:r>
            <a:r>
              <a:rPr lang="it-IT" sz="3692" b="1" dirty="0" smtClean="0">
                <a:latin typeface="Courier"/>
                <a:cs typeface="Courier"/>
              </a:rPr>
              <a:t>);</a:t>
            </a:r>
          </a:p>
          <a:p>
            <a:pPr>
              <a:buNone/>
            </a:pPr>
            <a:r>
              <a:rPr lang="it-IT" sz="3692" b="1" dirty="0" smtClean="0">
                <a:latin typeface="Courier"/>
                <a:cs typeface="Courier"/>
              </a:rPr>
              <a:t>if (nr == -1) { </a:t>
            </a:r>
          </a:p>
          <a:p>
            <a:pPr>
              <a:buNone/>
            </a:pPr>
            <a:r>
              <a:rPr lang="it-IT" sz="3692" b="1" dirty="0" smtClean="0">
                <a:latin typeface="Courier"/>
                <a:cs typeface="Courier"/>
              </a:rPr>
              <a:t>  perror ("writev");</a:t>
            </a:r>
          </a:p>
          <a:p>
            <a:pPr>
              <a:buNone/>
            </a:pPr>
            <a:r>
              <a:rPr lang="it-IT" sz="3692" b="1" dirty="0" smtClean="0">
                <a:latin typeface="Courier"/>
                <a:cs typeface="Courier"/>
              </a:rPr>
              <a:t>  return </a:t>
            </a:r>
            <a:r>
              <a:rPr lang="it-IT" sz="3692" b="1" dirty="0" err="1" smtClean="0">
                <a:latin typeface="Courier"/>
                <a:cs typeface="Courier"/>
              </a:rPr>
              <a:t>1</a:t>
            </a:r>
            <a:r>
              <a:rPr lang="it-IT" sz="3692" b="1" dirty="0" smtClean="0">
                <a:latin typeface="Courier"/>
                <a:cs typeface="Courier"/>
              </a:rPr>
              <a:t>;</a:t>
            </a:r>
          </a:p>
          <a:p>
            <a:pPr>
              <a:buNone/>
            </a:pPr>
            <a:r>
              <a:rPr lang="it-IT" sz="3692" b="1" dirty="0" smtClean="0">
                <a:latin typeface="Courier"/>
                <a:cs typeface="Courier"/>
              </a:rPr>
              <a:t>}</a:t>
            </a:r>
          </a:p>
          <a:p>
            <a:pPr>
              <a:buNone/>
            </a:pPr>
            <a:r>
              <a:rPr lang="it-IT" sz="3692" b="1" dirty="0" smtClean="0">
                <a:latin typeface="Courier"/>
                <a:cs typeface="Courier"/>
              </a:rPr>
              <a:t>printf ("wrote %d bytes\n", nr);</a:t>
            </a:r>
          </a:p>
          <a:p>
            <a:pPr>
              <a:buNone/>
            </a:pPr>
            <a:r>
              <a:rPr lang="it-IT" sz="3692" b="1" dirty="0" smtClean="0">
                <a:latin typeface="Courier"/>
                <a:cs typeface="Courier"/>
              </a:rPr>
              <a:t>if (close (fd)) {</a:t>
            </a:r>
          </a:p>
          <a:p>
            <a:pPr>
              <a:buNone/>
            </a:pPr>
            <a:r>
              <a:rPr lang="it-IT" sz="3692" b="1" dirty="0" smtClean="0">
                <a:latin typeface="Courier"/>
                <a:cs typeface="Courier"/>
              </a:rPr>
              <a:t>  perror ("close");</a:t>
            </a:r>
          </a:p>
          <a:p>
            <a:pPr>
              <a:buNone/>
            </a:pPr>
            <a:r>
              <a:rPr lang="it-IT" sz="3692" b="1" dirty="0" smtClean="0">
                <a:latin typeface="Courier"/>
                <a:cs typeface="Courier"/>
              </a:rPr>
              <a:t>  return 1; </a:t>
            </a:r>
          </a:p>
          <a:p>
            <a:pPr>
              <a:buNone/>
            </a:pPr>
            <a:r>
              <a:rPr lang="it-IT" sz="3692" b="1" dirty="0" smtClean="0">
                <a:latin typeface="Courier"/>
                <a:cs typeface="Courier"/>
              </a:rPr>
              <a:t>}</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52</a:t>
            </a:fld>
            <a:endParaRPr lang="it-IT"/>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29788" y="174142"/>
            <a:ext cx="8533753" cy="1143000"/>
          </a:xfrm>
        </p:spPr>
        <p:txBody>
          <a:bodyPr>
            <a:normAutofit fontScale="90000"/>
          </a:bodyPr>
          <a:lstStyle/>
          <a:p>
            <a:r>
              <a:rPr lang="it-IT" b="1" dirty="0" err="1" smtClean="0">
                <a:solidFill>
                  <a:srgbClr val="FF0000"/>
                </a:solidFill>
              </a:rPr>
              <a:t>Poor</a:t>
            </a:r>
            <a:r>
              <a:rPr lang="it-IT" b="1" dirty="0" smtClean="0">
                <a:solidFill>
                  <a:srgbClr val="FF0000"/>
                </a:solidFill>
              </a:rPr>
              <a:t> man’</a:t>
            </a:r>
            <a:r>
              <a:rPr lang="it-IT" b="1" dirty="0" err="1" smtClean="0">
                <a:solidFill>
                  <a:srgbClr val="FF0000"/>
                </a:solidFill>
              </a:rPr>
              <a:t>s</a:t>
            </a:r>
            <a:r>
              <a:rPr lang="it-IT" b="1" dirty="0" smtClean="0">
                <a:solidFill>
                  <a:srgbClr val="FF0000"/>
                </a:solidFill>
              </a:rPr>
              <a:t> </a:t>
            </a:r>
            <a:r>
              <a:rPr lang="it-IT" b="1" dirty="0" err="1" smtClean="0">
                <a:solidFill>
                  <a:srgbClr val="FF0000"/>
                </a:solidFill>
              </a:rPr>
              <a:t>implementation</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writev</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a:xfrm>
            <a:off x="137404" y="1600200"/>
            <a:ext cx="9006595" cy="4525963"/>
          </a:xfrm>
        </p:spPr>
        <p:txBody>
          <a:bodyPr>
            <a:noAutofit/>
          </a:bodyPr>
          <a:lstStyle/>
          <a:p>
            <a:pPr>
              <a:buNone/>
            </a:pPr>
            <a:r>
              <a:rPr lang="it-IT" sz="2000" b="1" dirty="0" err="1" smtClean="0">
                <a:latin typeface="Courier"/>
                <a:cs typeface="Courier"/>
              </a:rPr>
              <a:t>ssize_t</a:t>
            </a:r>
            <a:r>
              <a:rPr lang="it-IT" sz="2000" b="1" dirty="0" smtClean="0">
                <a:latin typeface="Courier"/>
                <a:cs typeface="Courier"/>
              </a:rPr>
              <a:t> ret=0;</a:t>
            </a:r>
          </a:p>
          <a:p>
            <a:pPr>
              <a:buNone/>
            </a:pPr>
            <a:r>
              <a:rPr lang="it-IT" sz="2000" b="1" dirty="0" smtClean="0">
                <a:latin typeface="Courier"/>
                <a:cs typeface="Courier"/>
              </a:rPr>
              <a:t>int i;</a:t>
            </a:r>
          </a:p>
          <a:p>
            <a:pPr>
              <a:buNone/>
            </a:pPr>
            <a:r>
              <a:rPr lang="it-IT" sz="2000" b="1" dirty="0" smtClean="0">
                <a:latin typeface="Courier"/>
                <a:cs typeface="Courier"/>
              </a:rPr>
              <a:t>for (i = 0; i &lt; count; i++) {</a:t>
            </a:r>
          </a:p>
          <a:p>
            <a:pPr>
              <a:buNone/>
            </a:pPr>
            <a:r>
              <a:rPr lang="it-IT" sz="2000" b="1" dirty="0" smtClean="0">
                <a:latin typeface="Courier"/>
                <a:cs typeface="Courier"/>
              </a:rPr>
              <a:t>  </a:t>
            </a:r>
            <a:r>
              <a:rPr lang="it-IT" sz="2000" b="1" dirty="0" err="1" smtClean="0">
                <a:latin typeface="Courier"/>
                <a:cs typeface="Courier"/>
              </a:rPr>
              <a:t>ssize_t</a:t>
            </a:r>
            <a:r>
              <a:rPr lang="it-IT" sz="2000" b="1" dirty="0" smtClean="0">
                <a:latin typeface="Courier"/>
                <a:cs typeface="Courier"/>
              </a:rPr>
              <a:t> </a:t>
            </a:r>
            <a:r>
              <a:rPr lang="it-IT" sz="2000" b="1" dirty="0" err="1" smtClean="0">
                <a:latin typeface="Courier"/>
                <a:cs typeface="Courier"/>
              </a:rPr>
              <a:t>nr</a:t>
            </a:r>
            <a:r>
              <a:rPr lang="it-IT" sz="2000" b="1" dirty="0" smtClean="0">
                <a:latin typeface="Courier"/>
                <a:cs typeface="Courier"/>
              </a:rPr>
              <a:t>;</a:t>
            </a:r>
          </a:p>
          <a:p>
            <a:pPr>
              <a:buNone/>
            </a:pPr>
            <a:r>
              <a:rPr lang="it-IT" sz="2000" b="1" dirty="0" smtClean="0">
                <a:latin typeface="Courier"/>
                <a:cs typeface="Courier"/>
              </a:rPr>
              <a:t>  nr = write (fd, iov[i].iov_base, io[i].iov_len); if (nr == -1) {   ret = -1;   break;  } ret += nr;</a:t>
            </a:r>
          </a:p>
          <a:p>
            <a:pPr>
              <a:buNone/>
            </a:pPr>
            <a:r>
              <a:rPr lang="it-IT" sz="2000" b="1" dirty="0" smtClean="0">
                <a:latin typeface="Courier"/>
                <a:cs typeface="Courier"/>
              </a:rPr>
              <a:t>}</a:t>
            </a:r>
          </a:p>
          <a:p>
            <a:pPr>
              <a:buNone/>
            </a:pPr>
            <a:r>
              <a:rPr lang="it-IT" sz="2000" b="1" dirty="0" err="1" smtClean="0">
                <a:latin typeface="Courier"/>
                <a:cs typeface="Courier"/>
              </a:rPr>
              <a:t>return</a:t>
            </a:r>
            <a:r>
              <a:rPr lang="it-IT" sz="2000" b="1" dirty="0" smtClean="0">
                <a:latin typeface="Courier"/>
                <a:cs typeface="Courier"/>
              </a:rPr>
              <a:t> </a:t>
            </a:r>
            <a:r>
              <a:rPr lang="it-IT" sz="2000" b="1" dirty="0" err="1" smtClean="0">
                <a:latin typeface="Courier"/>
                <a:cs typeface="Courier"/>
              </a:rPr>
              <a:t>ret</a:t>
            </a:r>
            <a:r>
              <a:rPr lang="it-IT" sz="2000" b="1" dirty="0" smtClean="0">
                <a:latin typeface="Courier"/>
                <a:cs typeface="Courier"/>
              </a:rPr>
              <a:t>;</a:t>
            </a:r>
          </a:p>
        </p:txBody>
      </p:sp>
      <p:sp>
        <p:nvSpPr>
          <p:cNvPr id="4" name="CasellaDiTesto 3"/>
          <p:cNvSpPr txBox="1"/>
          <p:nvPr/>
        </p:nvSpPr>
        <p:spPr>
          <a:xfrm>
            <a:off x="2732010" y="4294099"/>
            <a:ext cx="5847774" cy="1754327"/>
          </a:xfrm>
          <a:prstGeom prst="rect">
            <a:avLst/>
          </a:prstGeom>
          <a:noFill/>
        </p:spPr>
        <p:txBody>
          <a:bodyPr wrap="square" rtlCol="0">
            <a:spAutoFit/>
          </a:bodyPr>
          <a:lstStyle/>
          <a:p>
            <a:r>
              <a:rPr lang="en-US" b="1" dirty="0" smtClean="0">
                <a:solidFill>
                  <a:srgbClr val="0000FF"/>
                </a:solidFill>
              </a:rPr>
              <a:t>Logically equivalent implementation by using linear I/O, but by far less efficient</a:t>
            </a:r>
          </a:p>
          <a:p>
            <a:endParaRPr lang="en-US" b="1" dirty="0" smtClean="0">
              <a:solidFill>
                <a:srgbClr val="0000FF"/>
              </a:solidFill>
            </a:endParaRPr>
          </a:p>
          <a:p>
            <a:r>
              <a:rPr lang="en-US" b="1" dirty="0" smtClean="0">
                <a:solidFill>
                  <a:srgbClr val="0000FF"/>
                </a:solidFill>
              </a:rPr>
              <a:t>Even more, Linux kernel internally implements all I/O as vectored, and linear I/O is treated as a limit case </a:t>
            </a:r>
            <a:r>
              <a:rPr lang="en-US" b="1" dirty="0" err="1" smtClean="0">
                <a:solidFill>
                  <a:srgbClr val="0000FF"/>
                </a:solidFill>
              </a:rPr>
              <a:t>ov</a:t>
            </a:r>
            <a:r>
              <a:rPr lang="en-US" b="1" dirty="0" smtClean="0">
                <a:solidFill>
                  <a:srgbClr val="0000FF"/>
                </a:solidFill>
              </a:rPr>
              <a:t> vectored I/O with only one segment  </a:t>
            </a:r>
            <a:endParaRPr lang="en-US" b="1" dirty="0">
              <a:solidFill>
                <a:srgbClr val="0000FF"/>
              </a:solidFill>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53</a:t>
            </a:fld>
            <a:endParaRPr lang="it-IT"/>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150"/>
            <a:ext cx="8229600" cy="789728"/>
          </a:xfrm>
        </p:spPr>
        <p:txBody>
          <a:bodyPr>
            <a:normAutofit/>
          </a:bodyPr>
          <a:lstStyle/>
          <a:p>
            <a:r>
              <a:rPr lang="it-IT" sz="4000" b="1" dirty="0" err="1" smtClean="0">
                <a:solidFill>
                  <a:srgbClr val="FF0000"/>
                </a:solidFill>
              </a:rPr>
              <a:t>readv</a:t>
            </a:r>
            <a:r>
              <a:rPr lang="it-IT" sz="4000" b="1" dirty="0" smtClean="0">
                <a:solidFill>
                  <a:srgbClr val="FF0000"/>
                </a:solidFill>
              </a:rPr>
              <a:t>() </a:t>
            </a:r>
            <a:r>
              <a:rPr lang="it-IT" sz="4000" b="1" dirty="0" err="1" smtClean="0">
                <a:solidFill>
                  <a:srgbClr val="FF0000"/>
                </a:solidFill>
              </a:rPr>
              <a:t>example</a:t>
            </a:r>
            <a:endParaRPr lang="it-IT" sz="4000" dirty="0"/>
          </a:p>
        </p:txBody>
      </p:sp>
      <p:sp>
        <p:nvSpPr>
          <p:cNvPr id="3" name="Segnaposto contenuto 2"/>
          <p:cNvSpPr>
            <a:spLocks noGrp="1"/>
          </p:cNvSpPr>
          <p:nvPr>
            <p:ph idx="1"/>
          </p:nvPr>
        </p:nvSpPr>
        <p:spPr>
          <a:xfrm>
            <a:off x="457200" y="903374"/>
            <a:ext cx="8229600" cy="5482814"/>
          </a:xfrm>
        </p:spPr>
        <p:txBody>
          <a:bodyPr>
            <a:noAutofit/>
          </a:bodyPr>
          <a:lstStyle/>
          <a:p>
            <a:pPr>
              <a:buNone/>
            </a:pPr>
            <a:r>
              <a:rPr lang="it-IT" sz="1200" b="1" dirty="0" err="1" smtClean="0">
                <a:latin typeface="Courier"/>
                <a:cs typeface="Courier"/>
              </a:rPr>
              <a:t>char</a:t>
            </a:r>
            <a:r>
              <a:rPr lang="it-IT" sz="1200" b="1" dirty="0" smtClean="0">
                <a:latin typeface="Courier"/>
                <a:cs typeface="Courier"/>
              </a:rPr>
              <a:t> buf_1[69], buf_2[63], buf_3[69]; </a:t>
            </a:r>
          </a:p>
          <a:p>
            <a:pPr>
              <a:buNone/>
            </a:pPr>
            <a:r>
              <a:rPr lang="it-IT" sz="1200" b="1" dirty="0" smtClean="0">
                <a:latin typeface="Courier"/>
                <a:cs typeface="Courier"/>
              </a:rPr>
              <a:t>struct iovec iov[3];</a:t>
            </a:r>
          </a:p>
          <a:p>
            <a:pPr>
              <a:buNone/>
            </a:pPr>
            <a:r>
              <a:rPr lang="it-IT" sz="1200" b="1" dirty="0" smtClean="0">
                <a:latin typeface="Courier"/>
                <a:cs typeface="Courier"/>
              </a:rPr>
              <a:t>ssize_t </a:t>
            </a:r>
            <a:r>
              <a:rPr lang="it-IT" sz="1200" b="1" dirty="0" err="1" smtClean="0">
                <a:latin typeface="Courier"/>
                <a:cs typeface="Courier"/>
              </a:rPr>
              <a:t>nr</a:t>
            </a:r>
            <a:r>
              <a:rPr lang="it-IT" sz="1200" b="1" dirty="0" smtClean="0">
                <a:latin typeface="Courier"/>
                <a:cs typeface="Courier"/>
              </a:rPr>
              <a:t>;</a:t>
            </a:r>
          </a:p>
          <a:p>
            <a:pPr>
              <a:buNone/>
            </a:pPr>
            <a:r>
              <a:rPr lang="it-IT" sz="1200" b="1" dirty="0" smtClean="0">
                <a:latin typeface="Courier"/>
                <a:cs typeface="Courier"/>
              </a:rPr>
              <a:t>int fd, i;</a:t>
            </a:r>
          </a:p>
          <a:p>
            <a:pPr>
              <a:buNone/>
            </a:pPr>
            <a:r>
              <a:rPr lang="it-IT" sz="1200" b="1" dirty="0" smtClean="0">
                <a:latin typeface="Courier"/>
                <a:cs typeface="Courier"/>
              </a:rPr>
              <a:t>fd = open (”esc11.txt", O_RDONLY);</a:t>
            </a:r>
          </a:p>
          <a:p>
            <a:pPr>
              <a:buNone/>
            </a:pPr>
            <a:r>
              <a:rPr lang="it-IT" sz="1200" b="1" dirty="0" smtClean="0">
                <a:latin typeface="Courier"/>
                <a:cs typeface="Courier"/>
              </a:rPr>
              <a:t>if (fd == -1) {</a:t>
            </a:r>
          </a:p>
          <a:p>
            <a:pPr>
              <a:buNone/>
            </a:pPr>
            <a:r>
              <a:rPr lang="it-IT" sz="1200" b="1" dirty="0" smtClean="0">
                <a:latin typeface="Courier"/>
                <a:cs typeface="Courier"/>
              </a:rPr>
              <a:t>  perror ("open");</a:t>
            </a:r>
          </a:p>
          <a:p>
            <a:pPr>
              <a:buNone/>
            </a:pPr>
            <a:r>
              <a:rPr lang="it-IT" sz="1200" b="1" dirty="0" smtClean="0">
                <a:latin typeface="Courier"/>
                <a:cs typeface="Courier"/>
              </a:rPr>
              <a:t>  return 1; </a:t>
            </a:r>
          </a:p>
          <a:p>
            <a:pPr>
              <a:buNone/>
            </a:pPr>
            <a:r>
              <a:rPr lang="it-IT" sz="1200" b="1" dirty="0" smtClean="0">
                <a:latin typeface="Courier"/>
                <a:cs typeface="Courier"/>
              </a:rPr>
              <a:t>}</a:t>
            </a:r>
          </a:p>
          <a:p>
            <a:pPr>
              <a:buNone/>
            </a:pP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prepare</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iovec</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structures</a:t>
            </a:r>
            <a:endParaRPr lang="it-IT" sz="1200" b="1" dirty="0" smtClean="0">
              <a:solidFill>
                <a:srgbClr val="0000FF"/>
              </a:solidFill>
              <a:latin typeface="Courier"/>
              <a:cs typeface="Courier"/>
            </a:endParaRPr>
          </a:p>
          <a:p>
            <a:pPr>
              <a:buNone/>
            </a:pPr>
            <a:r>
              <a:rPr lang="it-IT" sz="1200" b="1" dirty="0" err="1" smtClean="0">
                <a:latin typeface="Courier"/>
                <a:cs typeface="Courier"/>
              </a:rPr>
              <a:t>iov</a:t>
            </a:r>
            <a:r>
              <a:rPr lang="it-IT" sz="1200" b="1" dirty="0" smtClean="0">
                <a:latin typeface="Courier"/>
                <a:cs typeface="Courier"/>
              </a:rPr>
              <a:t>[0].iov_base = buf_1; </a:t>
            </a:r>
            <a:r>
              <a:rPr lang="it-IT" sz="1200" b="1" dirty="0" err="1" smtClean="0">
                <a:latin typeface="Courier"/>
                <a:cs typeface="Courier"/>
              </a:rPr>
              <a:t>iov</a:t>
            </a:r>
            <a:r>
              <a:rPr lang="it-IT" sz="1200" b="1" dirty="0" smtClean="0">
                <a:latin typeface="Courier"/>
                <a:cs typeface="Courier"/>
              </a:rPr>
              <a:t>[0].iov_len = </a:t>
            </a:r>
            <a:r>
              <a:rPr lang="it-IT" sz="1200" b="1" dirty="0" err="1" smtClean="0">
                <a:latin typeface="Courier"/>
                <a:cs typeface="Courier"/>
              </a:rPr>
              <a:t>sizeof</a:t>
            </a:r>
            <a:r>
              <a:rPr lang="it-IT" sz="1200" b="1" dirty="0" smtClean="0">
                <a:latin typeface="Courier"/>
                <a:cs typeface="Courier"/>
              </a:rPr>
              <a:t>(buf_1)-1;</a:t>
            </a:r>
          </a:p>
          <a:p>
            <a:pPr>
              <a:buNone/>
            </a:pPr>
            <a:r>
              <a:rPr lang="it-IT" sz="1200" b="1" dirty="0" smtClean="0">
                <a:latin typeface="Courier"/>
                <a:cs typeface="Courier"/>
              </a:rPr>
              <a:t>iov[1].iov_base = buf_2; </a:t>
            </a:r>
            <a:r>
              <a:rPr lang="it-IT" sz="1200" b="1" dirty="0" err="1" smtClean="0">
                <a:latin typeface="Courier"/>
                <a:cs typeface="Courier"/>
              </a:rPr>
              <a:t>iov</a:t>
            </a:r>
            <a:r>
              <a:rPr lang="it-IT" sz="1200" b="1" dirty="0" smtClean="0">
                <a:latin typeface="Courier"/>
                <a:cs typeface="Courier"/>
              </a:rPr>
              <a:t>[1].iov_len = </a:t>
            </a:r>
            <a:r>
              <a:rPr lang="it-IT" sz="1200" b="1" dirty="0" err="1" smtClean="0">
                <a:latin typeface="Courier"/>
                <a:cs typeface="Courier"/>
              </a:rPr>
              <a:t>sizeof</a:t>
            </a:r>
            <a:r>
              <a:rPr lang="it-IT" sz="1200" b="1" dirty="0" smtClean="0">
                <a:latin typeface="Courier"/>
                <a:cs typeface="Courier"/>
              </a:rPr>
              <a:t>(buf_2)-1;</a:t>
            </a:r>
          </a:p>
          <a:p>
            <a:pPr>
              <a:buNone/>
            </a:pPr>
            <a:r>
              <a:rPr lang="it-IT" sz="1200" b="1" dirty="0" err="1" smtClean="0">
                <a:latin typeface="Courier"/>
                <a:cs typeface="Courier"/>
              </a:rPr>
              <a:t>iov</a:t>
            </a:r>
            <a:r>
              <a:rPr lang="it-IT" sz="1200" b="1" dirty="0" smtClean="0">
                <a:latin typeface="Courier"/>
                <a:cs typeface="Courier"/>
              </a:rPr>
              <a:t>[2].iov_base = buf_3; </a:t>
            </a:r>
            <a:r>
              <a:rPr lang="it-IT" sz="1200" b="1" dirty="0" err="1" smtClean="0">
                <a:latin typeface="Courier"/>
                <a:cs typeface="Courier"/>
              </a:rPr>
              <a:t>iov</a:t>
            </a:r>
            <a:r>
              <a:rPr lang="it-IT" sz="1200" b="1" dirty="0" smtClean="0">
                <a:latin typeface="Courier"/>
                <a:cs typeface="Courier"/>
              </a:rPr>
              <a:t>[2].iov_len = </a:t>
            </a:r>
            <a:r>
              <a:rPr lang="it-IT" sz="1200" b="1" dirty="0" err="1" smtClean="0">
                <a:latin typeface="Courier"/>
                <a:cs typeface="Courier"/>
              </a:rPr>
              <a:t>sizeof</a:t>
            </a:r>
            <a:r>
              <a:rPr lang="it-IT" sz="1200" b="1" dirty="0" smtClean="0">
                <a:latin typeface="Courier"/>
                <a:cs typeface="Courier"/>
              </a:rPr>
              <a:t>(buf_3)-1;</a:t>
            </a:r>
          </a:p>
          <a:p>
            <a:pPr>
              <a:buNone/>
            </a:pPr>
            <a:r>
              <a:rPr lang="it-IT" sz="1200" b="1" dirty="0" smtClean="0">
                <a:solidFill>
                  <a:srgbClr val="0000FF"/>
                </a:solidFill>
                <a:latin typeface="Courier"/>
                <a:cs typeface="Courier"/>
              </a:rPr>
              <a:t>// read into the structures with a single </a:t>
            </a:r>
            <a:r>
              <a:rPr lang="it-IT" sz="1200" b="1" dirty="0" err="1" smtClean="0">
                <a:solidFill>
                  <a:srgbClr val="0000FF"/>
                </a:solidFill>
                <a:latin typeface="Courier"/>
                <a:cs typeface="Courier"/>
              </a:rPr>
              <a:t>call</a:t>
            </a:r>
            <a:endParaRPr lang="it-IT" sz="1200" b="1" dirty="0" smtClean="0">
              <a:solidFill>
                <a:srgbClr val="0000FF"/>
              </a:solidFill>
              <a:latin typeface="Courier"/>
              <a:cs typeface="Courier"/>
            </a:endParaRPr>
          </a:p>
          <a:p>
            <a:pPr>
              <a:buNone/>
            </a:pPr>
            <a:r>
              <a:rPr lang="it-IT" sz="1200" b="1" dirty="0" smtClean="0">
                <a:latin typeface="Courier"/>
                <a:cs typeface="Courier"/>
              </a:rPr>
              <a:t>nr = readv (fd, iov, 3);</a:t>
            </a:r>
          </a:p>
          <a:p>
            <a:pPr>
              <a:buNone/>
            </a:pPr>
            <a:r>
              <a:rPr lang="it-IT" sz="1200" b="1" dirty="0" err="1" smtClean="0">
                <a:latin typeface="Courier"/>
                <a:cs typeface="Courier"/>
              </a:rPr>
              <a:t>if</a:t>
            </a:r>
            <a:r>
              <a:rPr lang="it-IT" sz="1200" b="1" dirty="0" smtClean="0">
                <a:latin typeface="Courier"/>
                <a:cs typeface="Courier"/>
              </a:rPr>
              <a:t> (nr == -1) {</a:t>
            </a:r>
          </a:p>
          <a:p>
            <a:pPr>
              <a:buNone/>
            </a:pPr>
            <a:r>
              <a:rPr lang="it-IT" sz="1200" b="1" dirty="0" smtClean="0">
                <a:latin typeface="Courier"/>
                <a:cs typeface="Courier"/>
              </a:rPr>
              <a:t>  </a:t>
            </a:r>
            <a:r>
              <a:rPr lang="it-IT" sz="1200" b="1" dirty="0" err="1" smtClean="0">
                <a:latin typeface="Courier"/>
                <a:cs typeface="Courier"/>
              </a:rPr>
              <a:t>perror</a:t>
            </a:r>
            <a:r>
              <a:rPr lang="it-IT" sz="1200" b="1" dirty="0" smtClean="0">
                <a:latin typeface="Courier"/>
                <a:cs typeface="Courier"/>
              </a:rPr>
              <a:t> ("readv");</a:t>
            </a:r>
          </a:p>
          <a:p>
            <a:pPr>
              <a:buNone/>
            </a:pPr>
            <a:r>
              <a:rPr lang="it-IT" sz="1200" b="1" dirty="0" smtClean="0">
                <a:latin typeface="Courier"/>
                <a:cs typeface="Courier"/>
              </a:rPr>
              <a:t>  </a:t>
            </a:r>
            <a:r>
              <a:rPr lang="it-IT" sz="1200" b="1" dirty="0" err="1" smtClean="0">
                <a:latin typeface="Courier"/>
                <a:cs typeface="Courier"/>
              </a:rPr>
              <a:t>return</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a:t>
            </a:r>
          </a:p>
          <a:p>
            <a:pPr>
              <a:buNone/>
            </a:pPr>
            <a:r>
              <a:rPr lang="it-IT" sz="1200" b="1" dirty="0" smtClean="0">
                <a:latin typeface="Courier"/>
                <a:cs typeface="Courier"/>
              </a:rPr>
              <a:t>}</a:t>
            </a:r>
          </a:p>
          <a:p>
            <a:pPr>
              <a:buNone/>
            </a:pPr>
            <a:r>
              <a:rPr lang="it-IT" sz="1200" b="1" dirty="0" smtClean="0">
                <a:latin typeface="Courier"/>
                <a:cs typeface="Courier"/>
              </a:rPr>
              <a:t>for (i = 0; i &lt; 3; i++) </a:t>
            </a:r>
            <a:r>
              <a:rPr lang="it-IT" sz="1200" b="1" dirty="0" err="1" smtClean="0">
                <a:latin typeface="Courier"/>
                <a:cs typeface="Courier"/>
              </a:rPr>
              <a:t>printf</a:t>
            </a:r>
            <a:r>
              <a:rPr lang="it-IT" sz="1200" b="1" dirty="0" smtClean="0">
                <a:latin typeface="Courier"/>
                <a:cs typeface="Courier"/>
              </a:rPr>
              <a:t> ("%d: %s", i, (char *) iov[i].iov_base);</a:t>
            </a:r>
          </a:p>
          <a:p>
            <a:pPr>
              <a:buNone/>
            </a:pPr>
            <a:r>
              <a:rPr lang="it-IT" sz="1200" b="1" dirty="0" smtClean="0">
                <a:latin typeface="Courier"/>
                <a:cs typeface="Courier"/>
              </a:rPr>
              <a:t>if (close (fd)) {</a:t>
            </a:r>
          </a:p>
          <a:p>
            <a:pPr>
              <a:buNone/>
            </a:pPr>
            <a:r>
              <a:rPr lang="it-IT" sz="1200" b="1" dirty="0" smtClean="0">
                <a:latin typeface="Courier"/>
                <a:cs typeface="Courier"/>
              </a:rPr>
              <a:t>  perror ("</a:t>
            </a:r>
            <a:r>
              <a:rPr lang="it-IT" sz="1200" b="1" dirty="0" err="1" smtClean="0">
                <a:latin typeface="Courier"/>
                <a:cs typeface="Courier"/>
              </a:rPr>
              <a:t>close</a:t>
            </a:r>
            <a:r>
              <a:rPr lang="it-IT" sz="1200" b="1" dirty="0" smtClean="0">
                <a:latin typeface="Courier"/>
                <a:cs typeface="Courier"/>
              </a:rPr>
              <a:t>”);</a:t>
            </a:r>
          </a:p>
          <a:p>
            <a:pPr>
              <a:buNone/>
            </a:pPr>
            <a:r>
              <a:rPr lang="it-IT" sz="1200" b="1" dirty="0" smtClean="0">
                <a:latin typeface="Courier"/>
                <a:cs typeface="Courier"/>
              </a:rPr>
              <a:t>  return </a:t>
            </a:r>
            <a:r>
              <a:rPr lang="it-IT" sz="1200" b="1" dirty="0" err="1" smtClean="0">
                <a:latin typeface="Courier"/>
                <a:cs typeface="Courier"/>
              </a:rPr>
              <a:t>1</a:t>
            </a:r>
            <a:r>
              <a:rPr lang="it-IT" sz="1200" b="1" dirty="0" smtClean="0">
                <a:latin typeface="Courier"/>
                <a:cs typeface="Courier"/>
              </a:rPr>
              <a:t>;</a:t>
            </a:r>
          </a:p>
          <a:p>
            <a:pPr>
              <a:buNone/>
            </a:pPr>
            <a:r>
              <a:rPr lang="it-IT" sz="1200" b="1" dirty="0" smtClean="0">
                <a:latin typeface="Courier"/>
                <a:cs typeface="Courier"/>
              </a:rPr>
              <a:t>}</a:t>
            </a:r>
            <a:endParaRPr lang="it-IT" sz="1200" b="1" dirty="0">
              <a:latin typeface="Courier"/>
              <a:cs typeface="Courier"/>
            </a:endParaRPr>
          </a:p>
        </p:txBody>
      </p:sp>
      <p:sp>
        <p:nvSpPr>
          <p:cNvPr id="4" name="CasellaDiTesto 3"/>
          <p:cNvSpPr txBox="1"/>
          <p:nvPr/>
        </p:nvSpPr>
        <p:spPr>
          <a:xfrm>
            <a:off x="5062236" y="1124357"/>
            <a:ext cx="3845869" cy="369332"/>
          </a:xfrm>
          <a:prstGeom prst="rect">
            <a:avLst/>
          </a:prstGeom>
          <a:noFill/>
        </p:spPr>
        <p:txBody>
          <a:bodyPr wrap="square" rtlCol="0">
            <a:spAutoFit/>
          </a:bodyPr>
          <a:lstStyle/>
          <a:p>
            <a:r>
              <a:rPr lang="it-IT" b="1" dirty="0" err="1" smtClean="0">
                <a:solidFill>
                  <a:srgbClr val="0000FF"/>
                </a:solidFill>
              </a:rPr>
              <a:t>Reads</a:t>
            </a:r>
            <a:r>
              <a:rPr lang="it-IT" b="1" dirty="0" smtClean="0">
                <a:solidFill>
                  <a:srgbClr val="0000FF"/>
                </a:solidFill>
              </a:rPr>
              <a:t> back the file </a:t>
            </a:r>
            <a:r>
              <a:rPr lang="it-IT" b="1" dirty="0" err="1" smtClean="0">
                <a:solidFill>
                  <a:srgbClr val="0000FF"/>
                </a:solidFill>
              </a:rPr>
              <a:t>written</a:t>
            </a:r>
            <a:r>
              <a:rPr lang="it-IT" b="1" dirty="0" smtClean="0">
                <a:solidFill>
                  <a:srgbClr val="0000FF"/>
                </a:solidFill>
              </a:rPr>
              <a:t> </a:t>
            </a:r>
            <a:r>
              <a:rPr lang="it-IT" b="1" dirty="0" err="1" smtClean="0">
                <a:solidFill>
                  <a:srgbClr val="0000FF"/>
                </a:solidFill>
              </a:rPr>
              <a:t>before</a:t>
            </a:r>
            <a:endParaRPr lang="it-IT" b="1" dirty="0">
              <a:solidFill>
                <a:srgbClr val="0000FF"/>
              </a:solidFill>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54</a:t>
            </a:fld>
            <a:endParaRPr lang="it-IT"/>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20974"/>
            <a:ext cx="8229600" cy="870225"/>
          </a:xfrm>
        </p:spPr>
        <p:txBody>
          <a:bodyPr/>
          <a:lstStyle/>
          <a:p>
            <a:r>
              <a:rPr lang="en-US" b="1" dirty="0" smtClean="0">
                <a:solidFill>
                  <a:srgbClr val="FF0000"/>
                </a:solidFill>
              </a:rPr>
              <a:t>Memory mapped I/O</a:t>
            </a:r>
            <a:endParaRPr lang="en-US" b="1" dirty="0">
              <a:solidFill>
                <a:srgbClr val="FF0000"/>
              </a:solidFill>
            </a:endParaRPr>
          </a:p>
        </p:txBody>
      </p:sp>
      <p:sp>
        <p:nvSpPr>
          <p:cNvPr id="16387" name="Rectangle 3"/>
          <p:cNvSpPr>
            <a:spLocks noGrp="1" noChangeArrowheads="1"/>
          </p:cNvSpPr>
          <p:nvPr>
            <p:ph type="body" idx="1"/>
          </p:nvPr>
        </p:nvSpPr>
        <p:spPr>
          <a:xfrm>
            <a:off x="203459" y="1189583"/>
            <a:ext cx="8229600" cy="1574185"/>
          </a:xfrm>
        </p:spPr>
        <p:txBody>
          <a:bodyPr>
            <a:normAutofit fontScale="85000" lnSpcReduction="20000"/>
          </a:bodyPr>
          <a:lstStyle/>
          <a:p>
            <a:r>
              <a:rPr lang="en-US" dirty="0" smtClean="0"/>
              <a:t>Memory-mapped file I/O allows file I/O to be treated as routine memory access by mapping a disk block to a page in memory</a:t>
            </a:r>
          </a:p>
          <a:p>
            <a:r>
              <a:rPr lang="en-US" dirty="0" smtClean="0"/>
              <a:t>A file is initially read using demand paging</a:t>
            </a:r>
          </a:p>
        </p:txBody>
      </p:sp>
      <p:pic>
        <p:nvPicPr>
          <p:cNvPr id="4" name="Picture 3"/>
          <p:cNvPicPr>
            <a:picLocks noChangeAspect="1" noChangeArrowheads="1"/>
          </p:cNvPicPr>
          <p:nvPr/>
        </p:nvPicPr>
        <p:blipFill>
          <a:blip r:embed="rId2"/>
          <a:srcRect l="4375" t="641" r="4121" b="641"/>
          <a:stretch>
            <a:fillRect/>
          </a:stretch>
        </p:blipFill>
        <p:spPr bwMode="auto">
          <a:xfrm>
            <a:off x="4354035" y="2835326"/>
            <a:ext cx="4600674" cy="3721672"/>
          </a:xfrm>
          <a:prstGeom prst="rect">
            <a:avLst/>
          </a:prstGeom>
          <a:noFill/>
          <a:ln w="38100" cmpd="dbl">
            <a:noFill/>
            <a:miter lim="800000"/>
            <a:headEnd/>
            <a:tailEnd/>
          </a:ln>
        </p:spPr>
      </p:pic>
      <p:sp>
        <p:nvSpPr>
          <p:cNvPr id="6" name="Rectangle 3"/>
          <p:cNvSpPr txBox="1">
            <a:spLocks noChangeArrowheads="1"/>
          </p:cNvSpPr>
          <p:nvPr/>
        </p:nvSpPr>
        <p:spPr>
          <a:xfrm>
            <a:off x="196768" y="2906898"/>
            <a:ext cx="4185736" cy="2988244"/>
          </a:xfrm>
          <a:prstGeom prst="rect">
            <a:avLst/>
          </a:prstGeom>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 page-sized portion of the file is read from the file system into a physical page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Subsequent reads/writes to/from the file are treated as ordinary memory accesses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Segnaposto numero diapositiva 6"/>
          <p:cNvSpPr>
            <a:spLocks noGrp="1"/>
          </p:cNvSpPr>
          <p:nvPr>
            <p:ph type="sldNum" sz="quarter" idx="12"/>
          </p:nvPr>
        </p:nvSpPr>
        <p:spPr/>
        <p:txBody>
          <a:bodyPr/>
          <a:lstStyle/>
          <a:p>
            <a:fld id="{471BD9F1-AAC8-A147-843E-7BBC1C8AC1D2}" type="slidenum">
              <a:rPr lang="it-IT" smtClean="0"/>
              <a:pPr/>
              <a:t>55</a:t>
            </a:fld>
            <a:endParaRPr lang="it-IT"/>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20974"/>
            <a:ext cx="8229600" cy="816560"/>
          </a:xfrm>
        </p:spPr>
        <p:txBody>
          <a:bodyPr>
            <a:normAutofit fontScale="90000"/>
          </a:bodyPr>
          <a:lstStyle/>
          <a:p>
            <a:r>
              <a:rPr lang="it-IT" b="1" dirty="0" err="1" smtClean="0">
                <a:solidFill>
                  <a:srgbClr val="FF0000"/>
                </a:solidFill>
              </a:rPr>
              <a:t>Advantages</a:t>
            </a:r>
            <a:r>
              <a:rPr lang="it-IT" b="1" dirty="0" smtClean="0">
                <a:solidFill>
                  <a:srgbClr val="FF0000"/>
                </a:solidFill>
              </a:rPr>
              <a:t> </a:t>
            </a:r>
            <a:r>
              <a:rPr lang="it-IT" b="1" dirty="0" err="1" smtClean="0">
                <a:solidFill>
                  <a:srgbClr val="FF0000"/>
                </a:solidFill>
              </a:rPr>
              <a:t>of</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mapped</a:t>
            </a:r>
            <a:r>
              <a:rPr lang="it-IT" b="1" dirty="0" smtClean="0">
                <a:solidFill>
                  <a:srgbClr val="FF0000"/>
                </a:solidFill>
              </a:rPr>
              <a:t> I/O</a:t>
            </a:r>
            <a:endParaRPr lang="it-IT" b="1" dirty="0">
              <a:solidFill>
                <a:srgbClr val="FF0000"/>
              </a:solidFill>
            </a:endParaRPr>
          </a:p>
        </p:txBody>
      </p:sp>
      <p:sp>
        <p:nvSpPr>
          <p:cNvPr id="3" name="Segnaposto contenuto 2"/>
          <p:cNvSpPr>
            <a:spLocks noGrp="1"/>
          </p:cNvSpPr>
          <p:nvPr>
            <p:ph idx="1"/>
          </p:nvPr>
        </p:nvSpPr>
        <p:spPr>
          <a:xfrm>
            <a:off x="367760" y="1135112"/>
            <a:ext cx="8513512" cy="5385243"/>
          </a:xfrm>
        </p:spPr>
        <p:txBody>
          <a:bodyPr>
            <a:normAutofit fontScale="92500" lnSpcReduction="20000"/>
          </a:bodyPr>
          <a:lstStyle/>
          <a:p>
            <a:r>
              <a:rPr lang="en-US" dirty="0" smtClean="0"/>
              <a:t>Manipulating files via </a:t>
            </a:r>
            <a:r>
              <a:rPr lang="en-US" dirty="0" err="1" smtClean="0"/>
              <a:t>mmap</a:t>
            </a:r>
            <a:r>
              <a:rPr lang="en-US" dirty="0" smtClean="0"/>
              <a:t>() has a handful of advantages over the standard read() and write() system calls</a:t>
            </a:r>
          </a:p>
          <a:p>
            <a:pPr lvl="1"/>
            <a:r>
              <a:rPr lang="en-US" dirty="0" smtClean="0"/>
              <a:t>reading from and writing to a memory-mapped file avoids the data movement from kernel space to user space, and </a:t>
            </a:r>
            <a:r>
              <a:rPr lang="en-US" dirty="0" err="1" smtClean="0"/>
              <a:t>viceversa</a:t>
            </a:r>
            <a:r>
              <a:rPr lang="en-US" dirty="0" smtClean="0"/>
              <a:t>, that occurs when using the read() or write() system calls (see next slide)</a:t>
            </a:r>
          </a:p>
          <a:p>
            <a:pPr lvl="1"/>
            <a:r>
              <a:rPr lang="en-US" dirty="0" smtClean="0"/>
              <a:t>reading from and writing to a memory-mapped file does not incur any system call or context switch overhead</a:t>
            </a:r>
          </a:p>
          <a:p>
            <a:pPr lvl="2"/>
            <a:r>
              <a:rPr lang="en-US" dirty="0" smtClean="0"/>
              <a:t>data access is as simple as accessing memory, no need of calls like </a:t>
            </a:r>
            <a:r>
              <a:rPr lang="en-US" dirty="0" err="1" smtClean="0"/>
              <a:t>lseek</a:t>
            </a:r>
            <a:r>
              <a:rPr lang="en-US" dirty="0" smtClean="0"/>
              <a:t>()</a:t>
            </a:r>
          </a:p>
          <a:p>
            <a:pPr lvl="1"/>
            <a:r>
              <a:rPr lang="en-US" dirty="0" smtClean="0"/>
              <a:t>when multiple processes map the same object into memory, the data can be shared amongst all the processes</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56</a:t>
            </a:fld>
            <a:endParaRPr lang="it-IT"/>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254"/>
            <a:ext cx="8229600" cy="798671"/>
          </a:xfrm>
        </p:spPr>
        <p:txBody>
          <a:bodyPr>
            <a:normAutofit fontScale="90000"/>
          </a:bodyPr>
          <a:lstStyle/>
          <a:p>
            <a:r>
              <a:rPr lang="en-US" b="1" dirty="0" smtClean="0">
                <a:solidFill>
                  <a:srgbClr val="FF0000"/>
                </a:solidFill>
              </a:rPr>
              <a:t>Memory mapping avoids data copy</a:t>
            </a:r>
            <a:endParaRPr lang="en-US" b="1" dirty="0">
              <a:solidFill>
                <a:srgbClr val="FF0000"/>
              </a:solidFill>
            </a:endParaRPr>
          </a:p>
        </p:txBody>
      </p:sp>
      <p:grpSp>
        <p:nvGrpSpPr>
          <p:cNvPr id="31" name="Gruppo 30"/>
          <p:cNvGrpSpPr/>
          <p:nvPr/>
        </p:nvGrpSpPr>
        <p:grpSpPr>
          <a:xfrm>
            <a:off x="164960" y="1593580"/>
            <a:ext cx="4454454" cy="3505200"/>
            <a:chOff x="1752600" y="1676400"/>
            <a:chExt cx="5749634" cy="4038600"/>
          </a:xfrm>
        </p:grpSpPr>
        <p:sp>
          <p:nvSpPr>
            <p:cNvPr id="4" name="Can 3"/>
            <p:cNvSpPr/>
            <p:nvPr/>
          </p:nvSpPr>
          <p:spPr>
            <a:xfrm>
              <a:off x="2514600" y="1981200"/>
              <a:ext cx="609600" cy="609600"/>
            </a:xfrm>
            <a:prstGeom prst="can">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752600" y="1676400"/>
              <a:ext cx="5715000" cy="40386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724400" y="2209800"/>
              <a:ext cx="2590800" cy="304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arallelogram 6"/>
            <p:cNvSpPr/>
            <p:nvPr/>
          </p:nvSpPr>
          <p:spPr>
            <a:xfrm>
              <a:off x="2209800" y="3810000"/>
              <a:ext cx="1066800" cy="609600"/>
            </a:xfrm>
            <a:prstGeom prst="parallelogram">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5518740" y="3810000"/>
              <a:ext cx="1066800" cy="609600"/>
            </a:xfrm>
            <a:prstGeom prst="parallelogram">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28800" y="5257800"/>
              <a:ext cx="1295401" cy="425535"/>
            </a:xfrm>
            <a:prstGeom prst="rect">
              <a:avLst/>
            </a:prstGeom>
            <a:noFill/>
          </p:spPr>
          <p:txBody>
            <a:bodyPr wrap="square" rtlCol="0">
              <a:spAutoFit/>
            </a:bodyPr>
            <a:lstStyle/>
            <a:p>
              <a:r>
                <a:rPr lang="en-US" b="1" dirty="0" smtClean="0"/>
                <a:t>Kernel</a:t>
              </a:r>
              <a:endParaRPr lang="en-US" b="1" dirty="0"/>
            </a:p>
          </p:txBody>
        </p:sp>
        <p:sp>
          <p:nvSpPr>
            <p:cNvPr id="10" name="TextBox 9"/>
            <p:cNvSpPr txBox="1"/>
            <p:nvPr/>
          </p:nvSpPr>
          <p:spPr>
            <a:xfrm>
              <a:off x="4506580" y="4520476"/>
              <a:ext cx="2995654" cy="744686"/>
            </a:xfrm>
            <a:prstGeom prst="rect">
              <a:avLst/>
            </a:prstGeom>
            <a:noFill/>
          </p:spPr>
          <p:txBody>
            <a:bodyPr wrap="square" rtlCol="0">
              <a:spAutoFit/>
            </a:bodyPr>
            <a:lstStyle/>
            <a:p>
              <a:pPr algn="ctr"/>
              <a:r>
                <a:rPr lang="en-US" b="1" dirty="0" smtClean="0"/>
                <a:t>Application Process</a:t>
              </a:r>
            </a:p>
            <a:p>
              <a:pPr algn="ctr"/>
              <a:r>
                <a:rPr lang="en-US" b="1" dirty="0" smtClean="0"/>
                <a:t>User Space</a:t>
              </a:r>
              <a:endParaRPr lang="en-US" b="1" dirty="0"/>
            </a:p>
          </p:txBody>
        </p:sp>
        <p:sp>
          <p:nvSpPr>
            <p:cNvPr id="11" name="TextBox 10"/>
            <p:cNvSpPr txBox="1"/>
            <p:nvPr/>
          </p:nvSpPr>
          <p:spPr>
            <a:xfrm>
              <a:off x="4953000" y="2590800"/>
              <a:ext cx="990598" cy="425535"/>
            </a:xfrm>
            <a:prstGeom prst="rect">
              <a:avLst/>
            </a:prstGeom>
            <a:noFill/>
          </p:spPr>
          <p:txBody>
            <a:bodyPr wrap="square" rtlCol="0">
              <a:spAutoFit/>
            </a:bodyPr>
            <a:lstStyle/>
            <a:p>
              <a:r>
                <a:rPr lang="en-US" b="1" dirty="0"/>
                <a:t>r</a:t>
              </a:r>
              <a:r>
                <a:rPr lang="en-US" b="1" dirty="0" smtClean="0"/>
                <a:t>ead()</a:t>
              </a:r>
              <a:endParaRPr lang="en-US" b="1" dirty="0"/>
            </a:p>
          </p:txBody>
        </p:sp>
        <p:cxnSp>
          <p:nvCxnSpPr>
            <p:cNvPr id="13" name="Straight Arrow Connector 12"/>
            <p:cNvCxnSpPr/>
            <p:nvPr/>
          </p:nvCxnSpPr>
          <p:spPr>
            <a:xfrm rot="10800000">
              <a:off x="4038600" y="2743200"/>
              <a:ext cx="9144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p:nvPr/>
          </p:nvCxnSpPr>
          <p:spPr>
            <a:xfrm rot="5400000">
              <a:off x="2133600" y="3275806"/>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2819400" y="4191000"/>
              <a:ext cx="31242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rot="10800000" flipH="1">
              <a:off x="4114800" y="2970211"/>
              <a:ext cx="9144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 name="TextBox 25"/>
            <p:cNvSpPr txBox="1"/>
            <p:nvPr/>
          </p:nvSpPr>
          <p:spPr>
            <a:xfrm>
              <a:off x="2818607" y="2590800"/>
              <a:ext cx="1297775" cy="354613"/>
            </a:xfrm>
            <a:prstGeom prst="rect">
              <a:avLst/>
            </a:prstGeom>
            <a:noFill/>
          </p:spPr>
          <p:txBody>
            <a:bodyPr wrap="square" rtlCol="0">
              <a:spAutoFit/>
            </a:bodyPr>
            <a:lstStyle/>
            <a:p>
              <a:pPr algn="ctr"/>
              <a:r>
                <a:rPr lang="en-US" sz="1400" b="1" i="1" dirty="0" smtClean="0">
                  <a:solidFill>
                    <a:srgbClr val="C00000"/>
                  </a:solidFill>
                </a:rPr>
                <a:t>Request</a:t>
              </a:r>
              <a:endParaRPr lang="en-US" sz="1400" b="1" i="1" dirty="0">
                <a:solidFill>
                  <a:srgbClr val="C00000"/>
                </a:solidFill>
              </a:endParaRPr>
            </a:p>
          </p:txBody>
        </p:sp>
        <p:sp>
          <p:nvSpPr>
            <p:cNvPr id="27" name="TextBox 26"/>
            <p:cNvSpPr txBox="1"/>
            <p:nvPr/>
          </p:nvSpPr>
          <p:spPr>
            <a:xfrm>
              <a:off x="2895598" y="3349824"/>
              <a:ext cx="1295401" cy="354613"/>
            </a:xfrm>
            <a:prstGeom prst="rect">
              <a:avLst/>
            </a:prstGeom>
            <a:noFill/>
          </p:spPr>
          <p:txBody>
            <a:bodyPr wrap="square" rtlCol="0">
              <a:spAutoFit/>
            </a:bodyPr>
            <a:lstStyle/>
            <a:p>
              <a:r>
                <a:rPr lang="en-US" sz="1400" b="1" i="1" dirty="0" smtClean="0">
                  <a:solidFill>
                    <a:srgbClr val="C00000"/>
                  </a:solidFill>
                </a:rPr>
                <a:t>Disk I/O</a:t>
              </a:r>
              <a:endParaRPr lang="en-US" sz="1400" b="1" i="1" dirty="0">
                <a:solidFill>
                  <a:srgbClr val="C00000"/>
                </a:solidFill>
              </a:endParaRPr>
            </a:p>
          </p:txBody>
        </p:sp>
        <p:sp>
          <p:nvSpPr>
            <p:cNvPr id="28" name="TextBox 27"/>
            <p:cNvSpPr txBox="1"/>
            <p:nvPr/>
          </p:nvSpPr>
          <p:spPr>
            <a:xfrm>
              <a:off x="3697933" y="3844980"/>
              <a:ext cx="1084190" cy="354613"/>
            </a:xfrm>
            <a:prstGeom prst="rect">
              <a:avLst/>
            </a:prstGeom>
            <a:noFill/>
          </p:spPr>
          <p:txBody>
            <a:bodyPr wrap="square" rtlCol="0">
              <a:spAutoFit/>
            </a:bodyPr>
            <a:lstStyle/>
            <a:p>
              <a:r>
                <a:rPr lang="en-US" sz="1400" b="1" i="1" dirty="0" smtClean="0">
                  <a:solidFill>
                    <a:srgbClr val="C00000"/>
                  </a:solidFill>
                </a:rPr>
                <a:t>Copy</a:t>
              </a:r>
              <a:endParaRPr lang="en-US" sz="1400" b="1" i="1" dirty="0">
                <a:solidFill>
                  <a:srgbClr val="C00000"/>
                </a:solidFill>
              </a:endParaRPr>
            </a:p>
          </p:txBody>
        </p:sp>
        <p:sp>
          <p:nvSpPr>
            <p:cNvPr id="29" name="TextBox 28"/>
            <p:cNvSpPr txBox="1"/>
            <p:nvPr/>
          </p:nvSpPr>
          <p:spPr>
            <a:xfrm>
              <a:off x="2820195" y="2892623"/>
              <a:ext cx="1348380" cy="354613"/>
            </a:xfrm>
            <a:prstGeom prst="rect">
              <a:avLst/>
            </a:prstGeom>
            <a:noFill/>
          </p:spPr>
          <p:txBody>
            <a:bodyPr wrap="square" rtlCol="0">
              <a:spAutoFit/>
            </a:bodyPr>
            <a:lstStyle/>
            <a:p>
              <a:pPr algn="ctr"/>
              <a:r>
                <a:rPr lang="en-US" sz="1400" b="1" i="1" dirty="0" smtClean="0">
                  <a:solidFill>
                    <a:srgbClr val="C00000"/>
                  </a:solidFill>
                </a:rPr>
                <a:t>Complete</a:t>
              </a:r>
              <a:endParaRPr lang="en-US" sz="1400" b="1" i="1" dirty="0">
                <a:solidFill>
                  <a:srgbClr val="C00000"/>
                </a:solidFill>
              </a:endParaRPr>
            </a:p>
          </p:txBody>
        </p:sp>
      </p:grpSp>
      <p:grpSp>
        <p:nvGrpSpPr>
          <p:cNvPr id="52" name="Gruppo 51"/>
          <p:cNvGrpSpPr/>
          <p:nvPr/>
        </p:nvGrpSpPr>
        <p:grpSpPr>
          <a:xfrm>
            <a:off x="4724400" y="1587999"/>
            <a:ext cx="4359780" cy="3499801"/>
            <a:chOff x="1752600" y="1676400"/>
            <a:chExt cx="5890334" cy="4038600"/>
          </a:xfrm>
        </p:grpSpPr>
        <p:sp>
          <p:nvSpPr>
            <p:cNvPr id="32" name="Can 3"/>
            <p:cNvSpPr/>
            <p:nvPr/>
          </p:nvSpPr>
          <p:spPr>
            <a:xfrm>
              <a:off x="2514600" y="1981200"/>
              <a:ext cx="609600" cy="609600"/>
            </a:xfrm>
            <a:prstGeom prst="can">
              <a:avLst/>
            </a:prstGeom>
            <a:solidFill>
              <a:schemeClr val="accent6">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4"/>
            <p:cNvSpPr/>
            <p:nvPr/>
          </p:nvSpPr>
          <p:spPr>
            <a:xfrm>
              <a:off x="1752600" y="1676400"/>
              <a:ext cx="5715000" cy="4038600"/>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5"/>
            <p:cNvSpPr/>
            <p:nvPr/>
          </p:nvSpPr>
          <p:spPr>
            <a:xfrm>
              <a:off x="4724400" y="2209800"/>
              <a:ext cx="2590800" cy="3048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Parallelogram 7"/>
            <p:cNvSpPr/>
            <p:nvPr/>
          </p:nvSpPr>
          <p:spPr>
            <a:xfrm>
              <a:off x="5518740" y="3810000"/>
              <a:ext cx="1066800" cy="609600"/>
            </a:xfrm>
            <a:prstGeom prst="parallelogram">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8"/>
            <p:cNvSpPr txBox="1"/>
            <p:nvPr/>
          </p:nvSpPr>
          <p:spPr>
            <a:xfrm>
              <a:off x="1828800" y="5257800"/>
              <a:ext cx="1480140" cy="426191"/>
            </a:xfrm>
            <a:prstGeom prst="rect">
              <a:avLst/>
            </a:prstGeom>
            <a:noFill/>
          </p:spPr>
          <p:txBody>
            <a:bodyPr wrap="square" rtlCol="0">
              <a:spAutoFit/>
            </a:bodyPr>
            <a:lstStyle/>
            <a:p>
              <a:r>
                <a:rPr lang="en-US" b="1" dirty="0" smtClean="0"/>
                <a:t>Kernel</a:t>
              </a:r>
              <a:endParaRPr lang="en-US" b="1" dirty="0"/>
            </a:p>
          </p:txBody>
        </p:sp>
        <p:sp>
          <p:nvSpPr>
            <p:cNvPr id="38" name="TextBox 9"/>
            <p:cNvSpPr txBox="1"/>
            <p:nvPr/>
          </p:nvSpPr>
          <p:spPr>
            <a:xfrm>
              <a:off x="4430755" y="4550915"/>
              <a:ext cx="3212179" cy="745835"/>
            </a:xfrm>
            <a:prstGeom prst="rect">
              <a:avLst/>
            </a:prstGeom>
            <a:noFill/>
          </p:spPr>
          <p:txBody>
            <a:bodyPr wrap="square" rtlCol="0">
              <a:spAutoFit/>
            </a:bodyPr>
            <a:lstStyle/>
            <a:p>
              <a:pPr algn="ctr"/>
              <a:r>
                <a:rPr lang="en-US" b="1" dirty="0" smtClean="0"/>
                <a:t>Application Process</a:t>
              </a:r>
            </a:p>
            <a:p>
              <a:pPr algn="ctr"/>
              <a:r>
                <a:rPr lang="en-US" b="1" dirty="0" smtClean="0"/>
                <a:t>User Space</a:t>
              </a:r>
              <a:endParaRPr lang="en-US" b="1" dirty="0"/>
            </a:p>
          </p:txBody>
        </p:sp>
        <p:sp>
          <p:nvSpPr>
            <p:cNvPr id="46" name="TextBox 26"/>
            <p:cNvSpPr txBox="1"/>
            <p:nvPr/>
          </p:nvSpPr>
          <p:spPr>
            <a:xfrm>
              <a:off x="2895600" y="3349824"/>
              <a:ext cx="1127785" cy="355160"/>
            </a:xfrm>
            <a:prstGeom prst="rect">
              <a:avLst/>
            </a:prstGeom>
            <a:noFill/>
          </p:spPr>
          <p:txBody>
            <a:bodyPr wrap="square" rtlCol="0">
              <a:spAutoFit/>
            </a:bodyPr>
            <a:lstStyle/>
            <a:p>
              <a:r>
                <a:rPr lang="en-US" sz="1400" b="1" i="1" dirty="0" smtClean="0">
                  <a:solidFill>
                    <a:srgbClr val="C00000"/>
                  </a:solidFill>
                </a:rPr>
                <a:t>Disk I/O</a:t>
              </a:r>
              <a:endParaRPr lang="en-US" sz="1400" b="1" i="1" dirty="0">
                <a:solidFill>
                  <a:srgbClr val="C00000"/>
                </a:solidFill>
              </a:endParaRPr>
            </a:p>
          </p:txBody>
        </p:sp>
        <p:sp>
          <p:nvSpPr>
            <p:cNvPr id="48" name="Parallelogram 6"/>
            <p:cNvSpPr/>
            <p:nvPr/>
          </p:nvSpPr>
          <p:spPr>
            <a:xfrm>
              <a:off x="2242140" y="3810000"/>
              <a:ext cx="1066800" cy="609600"/>
            </a:xfrm>
            <a:prstGeom prst="parallelogram">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Parallelogram 29"/>
            <p:cNvSpPr/>
            <p:nvPr/>
          </p:nvSpPr>
          <p:spPr>
            <a:xfrm>
              <a:off x="2242140" y="3810000"/>
              <a:ext cx="4343400" cy="609600"/>
            </a:xfrm>
            <a:prstGeom prst="parallelogram">
              <a:avLst/>
            </a:prstGeom>
            <a:noFill/>
            <a:ln>
              <a:solidFill>
                <a:schemeClr val="tx1">
                  <a:lumMod val="95000"/>
                  <a:lumOff val="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31"/>
            <p:cNvSpPr txBox="1"/>
            <p:nvPr/>
          </p:nvSpPr>
          <p:spPr>
            <a:xfrm>
              <a:off x="2514600" y="3809999"/>
              <a:ext cx="3854306" cy="355160"/>
            </a:xfrm>
            <a:prstGeom prst="rect">
              <a:avLst/>
            </a:prstGeom>
            <a:noFill/>
            <a:effectLst>
              <a:innerShdw blurRad="63500" dist="50800" dir="18900000">
                <a:prstClr val="black">
                  <a:alpha val="50000"/>
                </a:prstClr>
              </a:innerShdw>
            </a:effectLst>
          </p:spPr>
          <p:txBody>
            <a:bodyPr wrap="square" rtlCol="0">
              <a:spAutoFit/>
            </a:bodyPr>
            <a:lstStyle/>
            <a:p>
              <a:pPr algn="ctr"/>
              <a:r>
                <a:rPr lang="en-US" sz="1400" dirty="0" smtClean="0">
                  <a:solidFill>
                    <a:srgbClr val="C00000"/>
                  </a:solidFill>
                  <a:effectLst>
                    <a:innerShdw blurRad="114300">
                      <a:prstClr val="black"/>
                    </a:innerShdw>
                  </a:effectLst>
                </a:rPr>
                <a:t>Memory Mapping</a:t>
              </a:r>
              <a:endParaRPr lang="en-US" sz="1400" dirty="0">
                <a:solidFill>
                  <a:srgbClr val="C00000"/>
                </a:solidFill>
                <a:effectLst>
                  <a:innerShdw blurRad="114300">
                    <a:prstClr val="black"/>
                  </a:innerShdw>
                </a:effectLst>
              </a:endParaRPr>
            </a:p>
          </p:txBody>
        </p:sp>
        <p:cxnSp>
          <p:nvCxnSpPr>
            <p:cNvPr id="51" name="Straight Arrow Connector 14"/>
            <p:cNvCxnSpPr/>
            <p:nvPr/>
          </p:nvCxnSpPr>
          <p:spPr>
            <a:xfrm rot="5400000">
              <a:off x="2133600" y="3275806"/>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grpSp>
      <p:sp>
        <p:nvSpPr>
          <p:cNvPr id="72" name="CasellaDiTesto 71"/>
          <p:cNvSpPr txBox="1"/>
          <p:nvPr/>
        </p:nvSpPr>
        <p:spPr>
          <a:xfrm>
            <a:off x="57342" y="5450282"/>
            <a:ext cx="4686910" cy="646331"/>
          </a:xfrm>
          <a:prstGeom prst="rect">
            <a:avLst/>
          </a:prstGeom>
          <a:noFill/>
        </p:spPr>
        <p:txBody>
          <a:bodyPr wrap="square" rtlCol="0">
            <a:spAutoFit/>
          </a:bodyPr>
          <a:lstStyle/>
          <a:p>
            <a:r>
              <a:rPr lang="it-IT" b="1" dirty="0" err="1" smtClean="0">
                <a:solidFill>
                  <a:srgbClr val="0000FF"/>
                </a:solidFill>
              </a:rPr>
              <a:t>With</a:t>
            </a:r>
            <a:r>
              <a:rPr lang="it-IT" b="1" dirty="0" smtClean="0">
                <a:solidFill>
                  <a:srgbClr val="0000FF"/>
                </a:solidFill>
              </a:rPr>
              <a:t> </a:t>
            </a:r>
            <a:r>
              <a:rPr lang="it-IT" b="1" dirty="0" err="1" smtClean="0">
                <a:solidFill>
                  <a:srgbClr val="0000FF"/>
                </a:solidFill>
              </a:rPr>
              <a:t>usual</a:t>
            </a:r>
            <a:r>
              <a:rPr lang="it-IT" b="1" dirty="0" smtClean="0">
                <a:solidFill>
                  <a:srgbClr val="0000FF"/>
                </a:solidFill>
              </a:rPr>
              <a:t> </a:t>
            </a:r>
            <a:r>
              <a:rPr lang="it-IT" b="1" dirty="0" err="1" smtClean="0">
                <a:solidFill>
                  <a:srgbClr val="0000FF"/>
                </a:solidFill>
              </a:rPr>
              <a:t>read</a:t>
            </a:r>
            <a:r>
              <a:rPr lang="it-IT" b="1" dirty="0" smtClean="0">
                <a:solidFill>
                  <a:srgbClr val="0000FF"/>
                </a:solidFill>
              </a:rPr>
              <a:t>() a copy </a:t>
            </a:r>
            <a:r>
              <a:rPr lang="it-IT" b="1" dirty="0" err="1" smtClean="0">
                <a:solidFill>
                  <a:srgbClr val="0000FF"/>
                </a:solidFill>
              </a:rPr>
              <a:t>of</a:t>
            </a:r>
            <a:r>
              <a:rPr lang="it-IT" b="1" dirty="0" smtClean="0">
                <a:solidFill>
                  <a:srgbClr val="0000FF"/>
                </a:solidFill>
              </a:rPr>
              <a:t> the data </a:t>
            </a:r>
            <a:r>
              <a:rPr lang="it-IT" b="1" dirty="0" err="1" smtClean="0">
                <a:solidFill>
                  <a:srgbClr val="0000FF"/>
                </a:solidFill>
              </a:rPr>
              <a:t>from</a:t>
            </a:r>
            <a:r>
              <a:rPr lang="it-IT" b="1" dirty="0" smtClean="0">
                <a:solidFill>
                  <a:srgbClr val="0000FF"/>
                </a:solidFill>
              </a:rPr>
              <a:t> the </a:t>
            </a:r>
            <a:r>
              <a:rPr lang="it-IT" b="1" dirty="0" err="1" smtClean="0">
                <a:solidFill>
                  <a:srgbClr val="0000FF"/>
                </a:solidFill>
              </a:rPr>
              <a:t>kernel</a:t>
            </a:r>
            <a:r>
              <a:rPr lang="it-IT" b="1" dirty="0" smtClean="0">
                <a:solidFill>
                  <a:srgbClr val="0000FF"/>
                </a:solidFill>
              </a:rPr>
              <a:t> </a:t>
            </a:r>
            <a:r>
              <a:rPr lang="it-IT" b="1" dirty="0" err="1" smtClean="0">
                <a:solidFill>
                  <a:srgbClr val="0000FF"/>
                </a:solidFill>
              </a:rPr>
              <a:t>space</a:t>
            </a:r>
            <a:r>
              <a:rPr lang="it-IT" b="1" dirty="0" smtClean="0">
                <a:solidFill>
                  <a:srgbClr val="0000FF"/>
                </a:solidFill>
              </a:rPr>
              <a:t> </a:t>
            </a:r>
            <a:r>
              <a:rPr lang="it-IT" b="1" dirty="0" err="1" smtClean="0">
                <a:solidFill>
                  <a:srgbClr val="0000FF"/>
                </a:solidFill>
              </a:rPr>
              <a:t>to</a:t>
            </a:r>
            <a:r>
              <a:rPr lang="it-IT" b="1" dirty="0" smtClean="0">
                <a:solidFill>
                  <a:srgbClr val="0000FF"/>
                </a:solidFill>
              </a:rPr>
              <a:t> the </a:t>
            </a:r>
            <a:r>
              <a:rPr lang="it-IT" b="1" dirty="0" err="1" smtClean="0">
                <a:solidFill>
                  <a:srgbClr val="0000FF"/>
                </a:solidFill>
              </a:rPr>
              <a:t>user</a:t>
            </a:r>
            <a:r>
              <a:rPr lang="it-IT" b="1" dirty="0" smtClean="0">
                <a:solidFill>
                  <a:srgbClr val="0000FF"/>
                </a:solidFill>
              </a:rPr>
              <a:t> </a:t>
            </a:r>
            <a:r>
              <a:rPr lang="it-IT" b="1" dirty="0" err="1" smtClean="0">
                <a:solidFill>
                  <a:srgbClr val="0000FF"/>
                </a:solidFill>
              </a:rPr>
              <a:t>space</a:t>
            </a:r>
            <a:r>
              <a:rPr lang="it-IT" b="1" dirty="0" smtClean="0">
                <a:solidFill>
                  <a:srgbClr val="0000FF"/>
                </a:solidFill>
              </a:rPr>
              <a:t> </a:t>
            </a:r>
            <a:r>
              <a:rPr lang="it-IT" b="1" dirty="0" err="1" smtClean="0">
                <a:solidFill>
                  <a:srgbClr val="0000FF"/>
                </a:solidFill>
              </a:rPr>
              <a:t>is</a:t>
            </a:r>
            <a:r>
              <a:rPr lang="it-IT" b="1" dirty="0" smtClean="0">
                <a:solidFill>
                  <a:srgbClr val="0000FF"/>
                </a:solidFill>
              </a:rPr>
              <a:t> </a:t>
            </a:r>
            <a:r>
              <a:rPr lang="it-IT" b="1" dirty="0" err="1" smtClean="0">
                <a:solidFill>
                  <a:srgbClr val="0000FF"/>
                </a:solidFill>
              </a:rPr>
              <a:t>required</a:t>
            </a:r>
            <a:endParaRPr lang="it-IT" b="1" dirty="0">
              <a:solidFill>
                <a:srgbClr val="0000FF"/>
              </a:solidFill>
            </a:endParaRPr>
          </a:p>
        </p:txBody>
      </p:sp>
      <p:cxnSp>
        <p:nvCxnSpPr>
          <p:cNvPr id="74" name="Connettore 2 73"/>
          <p:cNvCxnSpPr/>
          <p:nvPr/>
        </p:nvCxnSpPr>
        <p:spPr>
          <a:xfrm rot="5400000" flipH="1" flipV="1">
            <a:off x="1197746" y="4612230"/>
            <a:ext cx="1448403" cy="11807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5" name="CasellaDiTesto 74"/>
          <p:cNvSpPr txBox="1"/>
          <p:nvPr/>
        </p:nvSpPr>
        <p:spPr>
          <a:xfrm>
            <a:off x="4689515" y="5235243"/>
            <a:ext cx="4416938" cy="1477328"/>
          </a:xfrm>
          <a:prstGeom prst="rect">
            <a:avLst/>
          </a:prstGeom>
          <a:noFill/>
        </p:spPr>
        <p:txBody>
          <a:bodyPr wrap="square" rtlCol="0">
            <a:spAutoFit/>
          </a:bodyPr>
          <a:lstStyle/>
          <a:p>
            <a:r>
              <a:rPr lang="it-IT" b="1" dirty="0" err="1" smtClean="0">
                <a:solidFill>
                  <a:srgbClr val="FF0000"/>
                </a:solidFill>
              </a:rPr>
              <a:t>By</a:t>
            </a:r>
            <a:r>
              <a:rPr lang="it-IT" b="1" dirty="0" smtClean="0">
                <a:solidFill>
                  <a:srgbClr val="FF0000"/>
                </a:solidFill>
              </a:rPr>
              <a:t> </a:t>
            </a:r>
            <a:r>
              <a:rPr lang="it-IT" b="1" dirty="0" err="1" smtClean="0">
                <a:solidFill>
                  <a:srgbClr val="FF0000"/>
                </a:solidFill>
              </a:rPr>
              <a:t>mapping</a:t>
            </a:r>
            <a:r>
              <a:rPr lang="it-IT" b="1" dirty="0" smtClean="0">
                <a:solidFill>
                  <a:srgbClr val="FF0000"/>
                </a:solidFill>
              </a:rPr>
              <a:t> the </a:t>
            </a:r>
            <a:r>
              <a:rPr lang="it-IT" b="1" dirty="0" err="1" smtClean="0">
                <a:solidFill>
                  <a:srgbClr val="FF0000"/>
                </a:solidFill>
              </a:rPr>
              <a:t>physical</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to</a:t>
            </a:r>
            <a:r>
              <a:rPr lang="it-IT" b="1" dirty="0" smtClean="0">
                <a:solidFill>
                  <a:srgbClr val="FF0000"/>
                </a:solidFill>
              </a:rPr>
              <a:t> the </a:t>
            </a:r>
            <a:r>
              <a:rPr lang="it-IT" b="1" dirty="0" err="1" smtClean="0">
                <a:solidFill>
                  <a:srgbClr val="FF0000"/>
                </a:solidFill>
              </a:rPr>
              <a:t>virtual</a:t>
            </a:r>
            <a:r>
              <a:rPr lang="it-IT" b="1" dirty="0" smtClean="0">
                <a:solidFill>
                  <a:srgbClr val="FF0000"/>
                </a:solidFill>
              </a:rPr>
              <a:t> </a:t>
            </a:r>
            <a:r>
              <a:rPr lang="it-IT" b="1" dirty="0" err="1" smtClean="0">
                <a:solidFill>
                  <a:srgbClr val="FF0000"/>
                </a:solidFill>
              </a:rPr>
              <a:t>memory</a:t>
            </a:r>
            <a:r>
              <a:rPr lang="it-IT" b="1" dirty="0" smtClean="0">
                <a:solidFill>
                  <a:srgbClr val="FF0000"/>
                </a:solidFill>
              </a:rPr>
              <a:t> living in </a:t>
            </a:r>
            <a:r>
              <a:rPr lang="it-IT" b="1" dirty="0" err="1" smtClean="0">
                <a:solidFill>
                  <a:srgbClr val="FF0000"/>
                </a:solidFill>
              </a:rPr>
              <a:t>user</a:t>
            </a:r>
            <a:r>
              <a:rPr lang="it-IT" b="1" dirty="0" smtClean="0">
                <a:solidFill>
                  <a:srgbClr val="FF0000"/>
                </a:solidFill>
              </a:rPr>
              <a:t> </a:t>
            </a:r>
            <a:r>
              <a:rPr lang="it-IT" b="1" dirty="0" err="1" smtClean="0">
                <a:solidFill>
                  <a:srgbClr val="FF0000"/>
                </a:solidFill>
              </a:rPr>
              <a:t>space</a:t>
            </a:r>
            <a:r>
              <a:rPr lang="it-IT" b="1" dirty="0" smtClean="0">
                <a:solidFill>
                  <a:srgbClr val="FF0000"/>
                </a:solidFill>
              </a:rPr>
              <a:t> </a:t>
            </a:r>
            <a:r>
              <a:rPr lang="it-IT" b="1" dirty="0" err="1" smtClean="0">
                <a:solidFill>
                  <a:srgbClr val="FF0000"/>
                </a:solidFill>
              </a:rPr>
              <a:t>avoids</a:t>
            </a:r>
            <a:r>
              <a:rPr lang="it-IT" b="1" dirty="0" smtClean="0">
                <a:solidFill>
                  <a:srgbClr val="FF0000"/>
                </a:solidFill>
              </a:rPr>
              <a:t> the copy. </a:t>
            </a:r>
            <a:r>
              <a:rPr lang="it-IT" b="1" dirty="0" err="1" smtClean="0">
                <a:solidFill>
                  <a:srgbClr val="FF0000"/>
                </a:solidFill>
              </a:rPr>
              <a:t>Physical</a:t>
            </a:r>
            <a:r>
              <a:rPr lang="it-IT" b="1" dirty="0" smtClean="0">
                <a:solidFill>
                  <a:srgbClr val="FF0000"/>
                </a:solidFill>
              </a:rPr>
              <a:t> I/O </a:t>
            </a:r>
            <a:r>
              <a:rPr lang="it-IT" b="1" dirty="0" err="1" smtClean="0">
                <a:solidFill>
                  <a:srgbClr val="FF0000"/>
                </a:solidFill>
              </a:rPr>
              <a:t>is</a:t>
            </a:r>
            <a:r>
              <a:rPr lang="it-IT" b="1" dirty="0" smtClean="0">
                <a:solidFill>
                  <a:srgbClr val="FF0000"/>
                </a:solidFill>
              </a:rPr>
              <a:t> </a:t>
            </a:r>
            <a:r>
              <a:rPr lang="it-IT" b="1" dirty="0" err="1" smtClean="0">
                <a:solidFill>
                  <a:srgbClr val="FF0000"/>
                </a:solidFill>
              </a:rPr>
              <a:t>transparently</a:t>
            </a:r>
            <a:r>
              <a:rPr lang="it-IT" b="1" dirty="0" smtClean="0">
                <a:solidFill>
                  <a:srgbClr val="FF0000"/>
                </a:solidFill>
              </a:rPr>
              <a:t> </a:t>
            </a:r>
            <a:r>
              <a:rPr lang="it-IT" b="1" dirty="0" err="1" smtClean="0">
                <a:solidFill>
                  <a:srgbClr val="FF0000"/>
                </a:solidFill>
              </a:rPr>
              <a:t>triggered</a:t>
            </a:r>
            <a:r>
              <a:rPr lang="it-IT" b="1" dirty="0" smtClean="0">
                <a:solidFill>
                  <a:srgbClr val="FF0000"/>
                </a:solidFill>
              </a:rPr>
              <a:t> </a:t>
            </a:r>
            <a:r>
              <a:rPr lang="it-IT" b="1" dirty="0" err="1" smtClean="0">
                <a:solidFill>
                  <a:srgbClr val="FF0000"/>
                </a:solidFill>
              </a:rPr>
              <a:t>by</a:t>
            </a:r>
            <a:r>
              <a:rPr lang="it-IT" b="1" dirty="0" smtClean="0">
                <a:solidFill>
                  <a:srgbClr val="FF0000"/>
                </a:solidFill>
              </a:rPr>
              <a:t> </a:t>
            </a:r>
            <a:r>
              <a:rPr lang="it-IT" b="1" dirty="0" err="1" smtClean="0">
                <a:solidFill>
                  <a:srgbClr val="FF0000"/>
                </a:solidFill>
              </a:rPr>
              <a:t>page</a:t>
            </a:r>
            <a:r>
              <a:rPr lang="it-IT" b="1" dirty="0" smtClean="0">
                <a:solidFill>
                  <a:srgbClr val="FF0000"/>
                </a:solidFill>
              </a:rPr>
              <a:t> </a:t>
            </a:r>
            <a:r>
              <a:rPr lang="it-IT" b="1" dirty="0" err="1" smtClean="0">
                <a:solidFill>
                  <a:srgbClr val="FF0000"/>
                </a:solidFill>
              </a:rPr>
              <a:t>faults</a:t>
            </a:r>
            <a:r>
              <a:rPr lang="it-IT" b="1" dirty="0" smtClean="0">
                <a:solidFill>
                  <a:srgbClr val="FF0000"/>
                </a:solidFill>
              </a:rPr>
              <a:t>, i.e. </a:t>
            </a:r>
            <a:r>
              <a:rPr lang="it-IT" b="1" dirty="0" err="1" smtClean="0">
                <a:solidFill>
                  <a:srgbClr val="FF0000"/>
                </a:solidFill>
              </a:rPr>
              <a:t>when</a:t>
            </a:r>
            <a:r>
              <a:rPr lang="it-IT" b="1" dirty="0" smtClean="0">
                <a:solidFill>
                  <a:srgbClr val="FF0000"/>
                </a:solidFill>
              </a:rPr>
              <a:t> </a:t>
            </a:r>
            <a:r>
              <a:rPr lang="it-IT" b="1" dirty="0" err="1" smtClean="0">
                <a:solidFill>
                  <a:srgbClr val="FF0000"/>
                </a:solidFill>
              </a:rPr>
              <a:t>pages</a:t>
            </a:r>
            <a:r>
              <a:rPr lang="it-IT" b="1" dirty="0" smtClean="0">
                <a:solidFill>
                  <a:srgbClr val="FF0000"/>
                </a:solidFill>
              </a:rPr>
              <a:t> </a:t>
            </a:r>
            <a:r>
              <a:rPr lang="it-IT" b="1" dirty="0" err="1" smtClean="0">
                <a:solidFill>
                  <a:srgbClr val="FF0000"/>
                </a:solidFill>
              </a:rPr>
              <a:t>not</a:t>
            </a:r>
            <a:r>
              <a:rPr lang="it-IT" b="1" dirty="0" smtClean="0">
                <a:solidFill>
                  <a:srgbClr val="FF0000"/>
                </a:solidFill>
              </a:rPr>
              <a:t> </a:t>
            </a:r>
            <a:r>
              <a:rPr lang="it-IT" b="1" dirty="0" err="1" smtClean="0">
                <a:solidFill>
                  <a:srgbClr val="FF0000"/>
                </a:solidFill>
              </a:rPr>
              <a:t>yet</a:t>
            </a:r>
            <a:r>
              <a:rPr lang="it-IT" b="1" dirty="0" smtClean="0">
                <a:solidFill>
                  <a:srgbClr val="FF0000"/>
                </a:solidFill>
              </a:rPr>
              <a:t> in </a:t>
            </a:r>
            <a:r>
              <a:rPr lang="it-IT" b="1" dirty="0" err="1" smtClean="0">
                <a:solidFill>
                  <a:srgbClr val="FF0000"/>
                </a:solidFill>
              </a:rPr>
              <a:t>memory</a:t>
            </a:r>
            <a:r>
              <a:rPr lang="it-IT" b="1" dirty="0" smtClean="0">
                <a:solidFill>
                  <a:srgbClr val="FF0000"/>
                </a:solidFill>
              </a:rPr>
              <a:t> are </a:t>
            </a:r>
            <a:r>
              <a:rPr lang="it-IT" b="1" dirty="0" err="1" smtClean="0">
                <a:solidFill>
                  <a:srgbClr val="FF0000"/>
                </a:solidFill>
              </a:rPr>
              <a:t>accessed</a:t>
            </a:r>
            <a:endParaRPr lang="it-IT" b="1" dirty="0" smtClean="0">
              <a:solidFill>
                <a:srgbClr val="FF0000"/>
              </a:solidFill>
            </a:endParaRPr>
          </a:p>
        </p:txBody>
      </p:sp>
      <p:cxnSp>
        <p:nvCxnSpPr>
          <p:cNvPr id="76" name="Connettore 2 75"/>
          <p:cNvCxnSpPr/>
          <p:nvPr/>
        </p:nvCxnSpPr>
        <p:spPr>
          <a:xfrm rot="16200000" flipV="1">
            <a:off x="6081965" y="4570446"/>
            <a:ext cx="1191108" cy="1742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8" name="CasellaDiTesto 77"/>
          <p:cNvSpPr txBox="1"/>
          <p:nvPr/>
        </p:nvSpPr>
        <p:spPr>
          <a:xfrm>
            <a:off x="1162668" y="1037947"/>
            <a:ext cx="3081590" cy="523220"/>
          </a:xfrm>
          <a:prstGeom prst="rect">
            <a:avLst/>
          </a:prstGeom>
          <a:noFill/>
        </p:spPr>
        <p:txBody>
          <a:bodyPr wrap="square" rtlCol="0">
            <a:spAutoFit/>
          </a:bodyPr>
          <a:lstStyle/>
          <a:p>
            <a:r>
              <a:rPr lang="it-IT" sz="2800" b="1" dirty="0" err="1" smtClean="0"/>
              <a:t>Without</a:t>
            </a:r>
            <a:r>
              <a:rPr lang="it-IT" sz="2800" b="1" dirty="0" smtClean="0"/>
              <a:t> </a:t>
            </a:r>
            <a:r>
              <a:rPr lang="it-IT" sz="2800" b="1" dirty="0" err="1" smtClean="0"/>
              <a:t>mmap</a:t>
            </a:r>
            <a:endParaRPr lang="it-IT" sz="2800" b="1" dirty="0"/>
          </a:p>
        </p:txBody>
      </p:sp>
      <p:sp>
        <p:nvSpPr>
          <p:cNvPr id="79" name="CasellaDiTesto 78"/>
          <p:cNvSpPr txBox="1"/>
          <p:nvPr/>
        </p:nvSpPr>
        <p:spPr>
          <a:xfrm>
            <a:off x="5786846" y="1052472"/>
            <a:ext cx="3081590" cy="523220"/>
          </a:xfrm>
          <a:prstGeom prst="rect">
            <a:avLst/>
          </a:prstGeom>
          <a:noFill/>
        </p:spPr>
        <p:txBody>
          <a:bodyPr wrap="square" rtlCol="0">
            <a:spAutoFit/>
          </a:bodyPr>
          <a:lstStyle/>
          <a:p>
            <a:r>
              <a:rPr lang="it-IT" sz="2800" b="1" dirty="0" err="1" smtClean="0"/>
              <a:t>With</a:t>
            </a:r>
            <a:r>
              <a:rPr lang="it-IT" sz="2800" b="1" dirty="0" smtClean="0"/>
              <a:t> </a:t>
            </a:r>
            <a:r>
              <a:rPr lang="it-IT" sz="2800" b="1" dirty="0" err="1" smtClean="0"/>
              <a:t>mmap</a:t>
            </a:r>
            <a:endParaRPr lang="it-IT" sz="2800" b="1" dirty="0"/>
          </a:p>
        </p:txBody>
      </p:sp>
      <p:sp>
        <p:nvSpPr>
          <p:cNvPr id="39" name="Segnaposto numero diapositiva 38"/>
          <p:cNvSpPr>
            <a:spLocks noGrp="1"/>
          </p:cNvSpPr>
          <p:nvPr>
            <p:ph type="sldNum" sz="quarter" idx="12"/>
          </p:nvPr>
        </p:nvSpPr>
        <p:spPr/>
        <p:txBody>
          <a:bodyPr/>
          <a:lstStyle/>
          <a:p>
            <a:fld id="{471BD9F1-AAC8-A147-843E-7BBC1C8AC1D2}" type="slidenum">
              <a:rPr lang="it-IT" smtClean="0"/>
              <a:pPr/>
              <a:t>57</a:t>
            </a:fld>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758"/>
            <a:ext cx="8229600" cy="709229"/>
          </a:xfrm>
        </p:spPr>
        <p:txBody>
          <a:bodyPr>
            <a:normAutofit fontScale="90000"/>
          </a:bodyPr>
          <a:lstStyle/>
          <a:p>
            <a:r>
              <a:rPr lang="en-US" b="1" dirty="0" smtClean="0">
                <a:solidFill>
                  <a:srgbClr val="FF0000"/>
                </a:solidFill>
              </a:rPr>
              <a:t>Memory mapping interface</a:t>
            </a:r>
            <a:endParaRPr lang="en-US" b="1" dirty="0">
              <a:solidFill>
                <a:srgbClr val="FF0000"/>
              </a:solidFill>
            </a:endParaRPr>
          </a:p>
        </p:txBody>
      </p:sp>
      <p:sp>
        <p:nvSpPr>
          <p:cNvPr id="3" name="Content Placeholder 2"/>
          <p:cNvSpPr>
            <a:spLocks noGrp="1"/>
          </p:cNvSpPr>
          <p:nvPr>
            <p:ph idx="1"/>
          </p:nvPr>
        </p:nvSpPr>
        <p:spPr>
          <a:xfrm>
            <a:off x="457200" y="912320"/>
            <a:ext cx="8229600" cy="5704192"/>
          </a:xfrm>
        </p:spPr>
        <p:txBody>
          <a:bodyPr>
            <a:normAutofit fontScale="85000" lnSpcReduction="20000"/>
          </a:bodyPr>
          <a:lstStyle/>
          <a:p>
            <a:r>
              <a:rPr lang="en-US" b="1" dirty="0">
                <a:solidFill>
                  <a:srgbClr val="0000FF"/>
                </a:solidFill>
              </a:rPr>
              <a:t>m</a:t>
            </a:r>
            <a:r>
              <a:rPr lang="en-US" b="1" dirty="0" smtClean="0">
                <a:solidFill>
                  <a:srgbClr val="0000FF"/>
                </a:solidFill>
              </a:rPr>
              <a:t>map()</a:t>
            </a:r>
          </a:p>
          <a:p>
            <a:pPr lvl="1"/>
            <a:r>
              <a:rPr lang="en-US" dirty="0" smtClean="0"/>
              <a:t>establishes a memory mapping</a:t>
            </a:r>
          </a:p>
          <a:p>
            <a:r>
              <a:rPr lang="en-US" b="1" dirty="0" err="1">
                <a:solidFill>
                  <a:srgbClr val="0000FF"/>
                </a:solidFill>
              </a:rPr>
              <a:t>m</a:t>
            </a:r>
            <a:r>
              <a:rPr lang="en-US" b="1" dirty="0" err="1" smtClean="0">
                <a:solidFill>
                  <a:srgbClr val="0000FF"/>
                </a:solidFill>
              </a:rPr>
              <a:t>unmap</a:t>
            </a:r>
            <a:r>
              <a:rPr lang="en-US" b="1" dirty="0" smtClean="0">
                <a:solidFill>
                  <a:srgbClr val="0000FF"/>
                </a:solidFill>
              </a:rPr>
              <a:t>()</a:t>
            </a:r>
          </a:p>
          <a:p>
            <a:pPr lvl="1"/>
            <a:r>
              <a:rPr lang="en-US" dirty="0" err="1" smtClean="0"/>
              <a:t>unmaps</a:t>
            </a:r>
            <a:r>
              <a:rPr lang="en-US" dirty="0" smtClean="0"/>
              <a:t> an established memory mapping</a:t>
            </a:r>
          </a:p>
          <a:p>
            <a:r>
              <a:rPr lang="en-US" b="1" dirty="0" err="1">
                <a:solidFill>
                  <a:srgbClr val="0000FF"/>
                </a:solidFill>
              </a:rPr>
              <a:t>m</a:t>
            </a:r>
            <a:r>
              <a:rPr lang="en-US" b="1" dirty="0" err="1" smtClean="0">
                <a:solidFill>
                  <a:srgbClr val="0000FF"/>
                </a:solidFill>
              </a:rPr>
              <a:t>sync</a:t>
            </a:r>
            <a:r>
              <a:rPr lang="en-US" b="1" dirty="0" smtClean="0">
                <a:solidFill>
                  <a:srgbClr val="0000FF"/>
                </a:solidFill>
              </a:rPr>
              <a:t>()</a:t>
            </a:r>
          </a:p>
          <a:p>
            <a:pPr lvl="1"/>
            <a:r>
              <a:rPr lang="en-US" dirty="0" smtClean="0"/>
              <a:t>forces modified pages to be written to disk. Depending on the flags passed can be blocking or unblocking</a:t>
            </a:r>
          </a:p>
          <a:p>
            <a:r>
              <a:rPr lang="en-US" b="1" dirty="0">
                <a:solidFill>
                  <a:srgbClr val="0000FF"/>
                </a:solidFill>
              </a:rPr>
              <a:t>m</a:t>
            </a:r>
            <a:r>
              <a:rPr lang="en-US" b="1" dirty="0" smtClean="0">
                <a:solidFill>
                  <a:srgbClr val="0000FF"/>
                </a:solidFill>
              </a:rPr>
              <a:t>lock()</a:t>
            </a:r>
            <a:r>
              <a:rPr lang="en-US" b="1" dirty="0" smtClean="0"/>
              <a:t> </a:t>
            </a:r>
            <a:r>
              <a:rPr lang="en-US" dirty="0" smtClean="0"/>
              <a:t>and </a:t>
            </a:r>
            <a:r>
              <a:rPr lang="en-US" b="1" dirty="0" err="1" smtClean="0">
                <a:solidFill>
                  <a:srgbClr val="0000FF"/>
                </a:solidFill>
              </a:rPr>
              <a:t>munlock</a:t>
            </a:r>
            <a:r>
              <a:rPr lang="en-US" b="1" dirty="0" smtClean="0">
                <a:solidFill>
                  <a:srgbClr val="0000FF"/>
                </a:solidFill>
              </a:rPr>
              <a:t>()</a:t>
            </a:r>
          </a:p>
          <a:p>
            <a:pPr lvl="1"/>
            <a:r>
              <a:rPr lang="en-US" dirty="0" smtClean="0"/>
              <a:t>locks and unlocks pages in memory. If locked, the pages cannot be swapped out </a:t>
            </a:r>
            <a:r>
              <a:rPr lang="it-IT" dirty="0" err="1" smtClean="0">
                <a:sym typeface="Wingdings"/>
              </a:rPr>
              <a:t>by</a:t>
            </a:r>
            <a:r>
              <a:rPr lang="it-IT" dirty="0" smtClean="0">
                <a:sym typeface="Wingdings"/>
              </a:rPr>
              <a:t> the </a:t>
            </a:r>
            <a:r>
              <a:rPr lang="it-IT" dirty="0" err="1" smtClean="0">
                <a:sym typeface="Wingdings"/>
              </a:rPr>
              <a:t>kernel</a:t>
            </a:r>
            <a:r>
              <a:rPr lang="it-IT" dirty="0" smtClean="0">
                <a:sym typeface="Wingdings"/>
              </a:rPr>
              <a:t> </a:t>
            </a:r>
            <a:r>
              <a:rPr lang="it-IT" dirty="0" err="1" smtClean="0">
                <a:sym typeface="Wingdings"/>
              </a:rPr>
              <a:t>when</a:t>
            </a:r>
            <a:r>
              <a:rPr lang="it-IT" dirty="0" smtClean="0">
                <a:sym typeface="Wingdings"/>
              </a:rPr>
              <a:t> the </a:t>
            </a:r>
            <a:r>
              <a:rPr lang="it-IT" dirty="0" err="1" smtClean="0">
                <a:sym typeface="Wingdings"/>
              </a:rPr>
              <a:t>machine</a:t>
            </a:r>
            <a:r>
              <a:rPr lang="it-IT" dirty="0" smtClean="0">
                <a:sym typeface="Wingdings"/>
              </a:rPr>
              <a:t> </a:t>
            </a:r>
            <a:r>
              <a:rPr lang="it-IT" dirty="0" err="1" smtClean="0">
                <a:sym typeface="Wingdings"/>
              </a:rPr>
              <a:t>runs</a:t>
            </a:r>
            <a:r>
              <a:rPr lang="it-IT" dirty="0" smtClean="0">
                <a:sym typeface="Wingdings"/>
              </a:rPr>
              <a:t> out </a:t>
            </a:r>
            <a:r>
              <a:rPr lang="it-IT" dirty="0" err="1" smtClean="0">
                <a:sym typeface="Wingdings"/>
              </a:rPr>
              <a:t>of</a:t>
            </a:r>
            <a:r>
              <a:rPr lang="it-IT" dirty="0" smtClean="0">
                <a:sym typeface="Wingdings"/>
              </a:rPr>
              <a:t> free </a:t>
            </a:r>
            <a:r>
              <a:rPr lang="it-IT" dirty="0" err="1" smtClean="0">
                <a:sym typeface="Wingdings"/>
              </a:rPr>
              <a:t>memory</a:t>
            </a:r>
            <a:endParaRPr lang="en-US" dirty="0" smtClean="0"/>
          </a:p>
          <a:p>
            <a:r>
              <a:rPr lang="en-US" b="1" dirty="0" err="1">
                <a:solidFill>
                  <a:srgbClr val="0000FF"/>
                </a:solidFill>
              </a:rPr>
              <a:t>m</a:t>
            </a:r>
            <a:r>
              <a:rPr lang="en-US" b="1" dirty="0" err="1" smtClean="0">
                <a:solidFill>
                  <a:srgbClr val="0000FF"/>
                </a:solidFill>
              </a:rPr>
              <a:t>advise</a:t>
            </a:r>
            <a:r>
              <a:rPr lang="en-US" b="1" dirty="0" smtClean="0">
                <a:solidFill>
                  <a:srgbClr val="0000FF"/>
                </a:solidFill>
              </a:rPr>
              <a:t>()</a:t>
            </a:r>
          </a:p>
          <a:p>
            <a:pPr lvl="1"/>
            <a:r>
              <a:rPr lang="en-US" dirty="0" smtClean="0"/>
              <a:t>tell kernel how memory mapped pages should be handled, e.g. if you plan to access the memory page-by-page in a sequential or random order </a:t>
            </a: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58</a:t>
            </a:fld>
            <a:endParaRPr lang="it-IT"/>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31534"/>
            <a:ext cx="8229600" cy="753950"/>
          </a:xfrm>
        </p:spPr>
        <p:txBody>
          <a:bodyPr>
            <a:normAutofit fontScale="90000"/>
          </a:bodyPr>
          <a:lstStyle/>
          <a:p>
            <a:r>
              <a:rPr lang="it-IT" b="1" dirty="0" err="1" smtClean="0">
                <a:solidFill>
                  <a:srgbClr val="FF0000"/>
                </a:solidFill>
              </a:rPr>
              <a:t>Memory</a:t>
            </a:r>
            <a:r>
              <a:rPr lang="it-IT" b="1" dirty="0" smtClean="0">
                <a:solidFill>
                  <a:srgbClr val="FF0000"/>
                </a:solidFill>
              </a:rPr>
              <a:t> </a:t>
            </a:r>
            <a:r>
              <a:rPr lang="it-IT" b="1" dirty="0" err="1" smtClean="0">
                <a:solidFill>
                  <a:srgbClr val="FF0000"/>
                </a:solidFill>
              </a:rPr>
              <a:t>mapped</a:t>
            </a:r>
            <a:r>
              <a:rPr lang="it-IT" b="1" dirty="0" smtClean="0">
                <a:solidFill>
                  <a:srgbClr val="FF0000"/>
                </a:solidFill>
              </a:rPr>
              <a:t> I/O </a:t>
            </a:r>
            <a:r>
              <a:rPr lang="it-IT" b="1" dirty="0" err="1" smtClean="0">
                <a:solidFill>
                  <a:srgbClr val="FF0000"/>
                </a:solidFill>
              </a:rPr>
              <a:t>example</a:t>
            </a:r>
            <a:endParaRPr lang="it-IT" b="1" dirty="0">
              <a:solidFill>
                <a:srgbClr val="FF0000"/>
              </a:solidFill>
            </a:endParaRPr>
          </a:p>
        </p:txBody>
      </p:sp>
      <p:sp>
        <p:nvSpPr>
          <p:cNvPr id="4" name="CasellaDiTesto 3"/>
          <p:cNvSpPr txBox="1"/>
          <p:nvPr/>
        </p:nvSpPr>
        <p:spPr>
          <a:xfrm>
            <a:off x="-679741" y="885490"/>
            <a:ext cx="9483869" cy="6001641"/>
          </a:xfrm>
          <a:prstGeom prst="rect">
            <a:avLst/>
          </a:prstGeom>
          <a:noFill/>
        </p:spPr>
        <p:txBody>
          <a:bodyPr wrap="square" rtlCol="0">
            <a:spAutoFit/>
          </a:bodyPr>
          <a:lstStyle/>
          <a:p>
            <a:r>
              <a:rPr lang="it-IT" sz="1200" b="1" dirty="0" smtClean="0">
                <a:latin typeface="Courier"/>
                <a:cs typeface="Courier"/>
              </a:rPr>
              <a:t>          struct stat sb;           off_t len;           char *p;           int fd;</a:t>
            </a:r>
          </a:p>
          <a:p>
            <a:r>
              <a:rPr lang="it-IT" sz="1200" b="1" dirty="0" smtClean="0">
                <a:latin typeface="Courier"/>
                <a:cs typeface="Courier"/>
              </a:rPr>
              <a:t>          fd = open (“myfile.dat”, O_RDONLY);           if (fd == -1) {              perror ("open");              return 1;           }</a:t>
            </a:r>
          </a:p>
          <a:p>
            <a:r>
              <a:rPr lang="it-IT" sz="1200" b="1" dirty="0" smtClean="0">
                <a:latin typeface="Courier"/>
                <a:cs typeface="Courier"/>
              </a:rPr>
              <a:t>          if (fstat (fd, &amp;sb) == -1) {              perror ("fstat");              return 1;           }</a:t>
            </a: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map</a:t>
            </a:r>
            <a:r>
              <a:rPr lang="it-IT" sz="1200" b="1" dirty="0" smtClean="0">
                <a:solidFill>
                  <a:srgbClr val="0000FF"/>
                </a:solidFill>
                <a:latin typeface="Courier"/>
                <a:cs typeface="Courier"/>
              </a:rPr>
              <a:t> the file and </a:t>
            </a:r>
            <a:r>
              <a:rPr lang="it-IT" sz="1200" b="1" dirty="0" err="1" smtClean="0">
                <a:solidFill>
                  <a:srgbClr val="0000FF"/>
                </a:solidFill>
                <a:latin typeface="Courier"/>
                <a:cs typeface="Courier"/>
              </a:rPr>
              <a:t>attach</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to</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pointer</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p</a:t>
            </a:r>
            <a:endParaRPr lang="it-IT" sz="1200" b="1" dirty="0" smtClean="0">
              <a:solidFill>
                <a:srgbClr val="0000FF"/>
              </a:solidFill>
              <a:latin typeface="Courier"/>
              <a:cs typeface="Courier"/>
            </a:endParaRP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PROT_READ</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map</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is</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read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only</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MAP_SHARE</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map</a:t>
            </a:r>
            <a:r>
              <a:rPr lang="it-IT" sz="1200" b="1" dirty="0" smtClean="0">
                <a:solidFill>
                  <a:srgbClr val="0000FF"/>
                </a:solidFill>
                <a:latin typeface="Courier"/>
                <a:cs typeface="Courier"/>
              </a:rPr>
              <a:t> can </a:t>
            </a:r>
            <a:r>
              <a:rPr lang="it-IT" sz="1200" b="1" dirty="0" err="1" smtClean="0">
                <a:solidFill>
                  <a:srgbClr val="0000FF"/>
                </a:solidFill>
                <a:latin typeface="Courier"/>
                <a:cs typeface="Courier"/>
              </a:rPr>
              <a:t>be</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shared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with</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other</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processes</a:t>
            </a:r>
            <a:endParaRPr lang="it-IT" sz="1200" b="1" dirty="0" smtClean="0">
              <a:solidFill>
                <a:srgbClr val="0000FF"/>
              </a:solidFill>
              <a:latin typeface="Courier"/>
              <a:cs typeface="Courier"/>
            </a:endParaRPr>
          </a:p>
          <a:p>
            <a:r>
              <a:rPr lang="it-IT" sz="1200" b="1" dirty="0" smtClean="0">
                <a:latin typeface="Courier"/>
                <a:cs typeface="Courier"/>
              </a:rPr>
              <a:t>          p = mmap (0, sb.st_size, PROT_READ, MAP_SHARED, fd, 0);           if (p == MAP_FAILED) {              perror ("mmap");              return 1;            }</a:t>
            </a:r>
          </a:p>
          <a:p>
            <a:r>
              <a:rPr lang="it-IT" sz="1200" b="1" dirty="0" smtClean="0">
                <a:latin typeface="Courier"/>
                <a:cs typeface="Courier"/>
              </a:rPr>
              <a:t>          if (close (fd) == -1) {              perror ("close");              return 1;            }</a:t>
            </a: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dump</a:t>
            </a:r>
            <a:r>
              <a:rPr lang="it-IT" sz="1200" b="1" dirty="0" smtClean="0">
                <a:solidFill>
                  <a:srgbClr val="0000FF"/>
                </a:solidFill>
                <a:latin typeface="Courier"/>
                <a:cs typeface="Courier"/>
              </a:rPr>
              <a:t> the file </a:t>
            </a:r>
            <a:r>
              <a:rPr lang="it-IT" sz="1200" b="1" dirty="0" err="1" smtClean="0">
                <a:solidFill>
                  <a:srgbClr val="0000FF"/>
                </a:solidFill>
                <a:latin typeface="Courier"/>
                <a:cs typeface="Courier"/>
              </a:rPr>
              <a:t>to</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stdout</a:t>
            </a:r>
            <a:r>
              <a:rPr lang="it-IT" sz="1200" b="1" dirty="0" smtClean="0">
                <a:solidFill>
                  <a:srgbClr val="0000FF"/>
                </a:solidFill>
                <a:latin typeface="Courier"/>
                <a:cs typeface="Courier"/>
              </a:rPr>
              <a:t> byte </a:t>
            </a:r>
            <a:r>
              <a:rPr lang="it-IT" sz="1200" b="1" dirty="0" err="1" smtClean="0">
                <a:solidFill>
                  <a:srgbClr val="0000FF"/>
                </a:solidFill>
                <a:latin typeface="Courier"/>
                <a:cs typeface="Courier"/>
              </a:rPr>
              <a:t>by</a:t>
            </a:r>
            <a:r>
              <a:rPr lang="it-IT" sz="1200" b="1" dirty="0" smtClean="0">
                <a:solidFill>
                  <a:srgbClr val="0000FF"/>
                </a:solidFill>
                <a:latin typeface="Courier"/>
                <a:cs typeface="Courier"/>
              </a:rPr>
              <a:t> byte</a:t>
            </a:r>
          </a:p>
          <a:p>
            <a:r>
              <a:rPr lang="it-IT" sz="1200" b="1" dirty="0" smtClean="0">
                <a:latin typeface="Courier"/>
                <a:cs typeface="Courier"/>
              </a:rPr>
              <a:t>          for (len = 0; len &lt; sb.st_size; len++) </a:t>
            </a:r>
            <a:r>
              <a:rPr lang="it-IT" sz="1200" b="1" dirty="0" err="1" smtClean="0">
                <a:latin typeface="Courier"/>
                <a:cs typeface="Courier"/>
              </a:rPr>
              <a:t>putchar</a:t>
            </a:r>
            <a:r>
              <a:rPr lang="it-IT" sz="1200" b="1" dirty="0" smtClean="0">
                <a:latin typeface="Courier"/>
                <a:cs typeface="Courier"/>
              </a:rPr>
              <a:t>(p[len]);</a:t>
            </a: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unmap</a:t>
            </a:r>
            <a:r>
              <a:rPr lang="it-IT" sz="1200" b="1" dirty="0" smtClean="0">
                <a:solidFill>
                  <a:srgbClr val="0000FF"/>
                </a:solidFill>
                <a:latin typeface="Courier"/>
                <a:cs typeface="Courier"/>
              </a:rPr>
              <a:t> the file</a:t>
            </a:r>
          </a:p>
          <a:p>
            <a:r>
              <a:rPr lang="it-IT" sz="1200" b="1" dirty="0" smtClean="0">
                <a:latin typeface="Courier"/>
                <a:cs typeface="Courier"/>
              </a:rPr>
              <a:t>          if (munmap (p, sb.st_size) == -1) {              perror ("munmap");              return 1;            }</a:t>
            </a: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59</a:t>
            </a:fld>
            <a:endParaRPr lang="it-IT"/>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57200" y="167310"/>
            <a:ext cx="8229600" cy="950724"/>
          </a:xfrm>
        </p:spPr>
        <p:txBody>
          <a:bodyPr/>
          <a:lstStyle/>
          <a:p>
            <a:r>
              <a:rPr lang="en-US" b="1" dirty="0" smtClean="0">
                <a:solidFill>
                  <a:srgbClr val="FF0000"/>
                </a:solidFill>
              </a:rPr>
              <a:t>I/O abstraction and semantics</a:t>
            </a:r>
            <a:endParaRPr lang="en-US" b="1" dirty="0">
              <a:solidFill>
                <a:srgbClr val="FF0000"/>
              </a:solidFill>
            </a:endParaRPr>
          </a:p>
        </p:txBody>
      </p:sp>
      <p:sp>
        <p:nvSpPr>
          <p:cNvPr id="6149" name="Rectangle 3"/>
          <p:cNvSpPr>
            <a:spLocks noGrp="1" noChangeArrowheads="1"/>
          </p:cNvSpPr>
          <p:nvPr>
            <p:ph type="body" idx="1"/>
          </p:nvPr>
        </p:nvSpPr>
        <p:spPr>
          <a:xfrm>
            <a:off x="232541" y="1233495"/>
            <a:ext cx="8911459" cy="5436681"/>
          </a:xfrm>
        </p:spPr>
        <p:txBody>
          <a:bodyPr>
            <a:normAutofit fontScale="92500" lnSpcReduction="20000"/>
          </a:bodyPr>
          <a:lstStyle/>
          <a:p>
            <a:pPr marL="0" indent="0"/>
            <a:r>
              <a:rPr lang="en-US" dirty="0" smtClean="0"/>
              <a:t> The Operating System virtualizes </a:t>
            </a:r>
            <a:r>
              <a:rPr lang="en-US" dirty="0"/>
              <a:t>a wide range of</a:t>
            </a:r>
            <a:r>
              <a:rPr lang="en-US" dirty="0" smtClean="0"/>
              <a:t> </a:t>
            </a:r>
            <a:br>
              <a:rPr lang="en-US" dirty="0" smtClean="0"/>
            </a:br>
            <a:r>
              <a:rPr lang="en-US" dirty="0" smtClean="0"/>
              <a:t>   devices </a:t>
            </a:r>
            <a:r>
              <a:rPr lang="en-US" dirty="0"/>
              <a:t>into a few simple </a:t>
            </a:r>
            <a:r>
              <a:rPr lang="en-US" dirty="0" smtClean="0"/>
              <a:t>abstractions, as </a:t>
            </a:r>
            <a:endParaRPr lang="en-US" dirty="0"/>
          </a:p>
          <a:p>
            <a:pPr lvl="1"/>
            <a:r>
              <a:rPr lang="en-US" dirty="0" smtClean="0"/>
              <a:t>Storage (including hard drives, tape drives, etc.)</a:t>
            </a:r>
          </a:p>
          <a:p>
            <a:pPr lvl="1"/>
            <a:r>
              <a:rPr lang="en-US" dirty="0" smtClean="0"/>
              <a:t>Networking (including 1-10 GE, etc.)</a:t>
            </a:r>
          </a:p>
          <a:p>
            <a:pPr marL="0" indent="0"/>
            <a:r>
              <a:rPr lang="en-US" dirty="0" smtClean="0"/>
              <a:t> OS </a:t>
            </a:r>
            <a:r>
              <a:rPr lang="en-US" dirty="0"/>
              <a:t>provides consistent calls to access the abstractions</a:t>
            </a:r>
          </a:p>
          <a:p>
            <a:pPr lvl="1"/>
            <a:r>
              <a:rPr lang="en-US" dirty="0"/>
              <a:t>Otherwise, programming</a:t>
            </a:r>
            <a:r>
              <a:rPr lang="en-US" dirty="0" smtClean="0"/>
              <a:t> would </a:t>
            </a:r>
            <a:r>
              <a:rPr lang="en-US" dirty="0"/>
              <a:t>too hard and </a:t>
            </a:r>
            <a:r>
              <a:rPr lang="en-US" dirty="0" smtClean="0"/>
              <a:t>unsafe</a:t>
            </a:r>
          </a:p>
          <a:p>
            <a:pPr marL="0" indent="0"/>
            <a:r>
              <a:rPr lang="en-US" dirty="0" smtClean="0"/>
              <a:t> There are various approaches for I/O processing</a:t>
            </a:r>
          </a:p>
          <a:p>
            <a:pPr lvl="1"/>
            <a:r>
              <a:rPr lang="en-US" b="1" dirty="0" smtClean="0">
                <a:solidFill>
                  <a:srgbClr val="0000FF"/>
                </a:solidFill>
              </a:rPr>
              <a:t>I/O buffering</a:t>
            </a:r>
            <a:r>
              <a:rPr lang="en-US" dirty="0" smtClean="0"/>
              <a:t>: buffered or </a:t>
            </a:r>
            <a:r>
              <a:rPr lang="en-US" dirty="0" err="1" smtClean="0"/>
              <a:t>unbuffered</a:t>
            </a:r>
            <a:endParaRPr lang="en-US" dirty="0" smtClean="0"/>
          </a:p>
          <a:p>
            <a:pPr lvl="2"/>
            <a:r>
              <a:rPr lang="en-US" dirty="0" smtClean="0"/>
              <a:t>i.e. file system access is usually buffered in kernel space via the page cache, and there can be even another buffering layers in the user space to limit user to kernel context switches</a:t>
            </a:r>
          </a:p>
          <a:p>
            <a:pPr lvl="1"/>
            <a:r>
              <a:rPr lang="en-US" b="1" dirty="0" smtClean="0">
                <a:solidFill>
                  <a:srgbClr val="0000FF"/>
                </a:solidFill>
              </a:rPr>
              <a:t>I/O model</a:t>
            </a:r>
            <a:r>
              <a:rPr lang="en-US" dirty="0" smtClean="0"/>
              <a:t>: blocking or non-blocking, synchronous or asynchronous</a:t>
            </a:r>
          </a:p>
          <a:p>
            <a:pPr lvl="2"/>
            <a:r>
              <a:rPr lang="en-US" dirty="0" smtClean="0"/>
              <a:t>Simple minded blocking I/O is mostly used in common applications</a:t>
            </a:r>
          </a:p>
          <a:p>
            <a:pPr lvl="2"/>
            <a:endParaRPr lang="en-US" dirty="0" smtClean="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6</a:t>
            </a:fld>
            <a:endParaRPr lang="it-IT"/>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2047" y="-83122"/>
            <a:ext cx="8933875" cy="1143000"/>
          </a:xfrm>
        </p:spPr>
        <p:txBody>
          <a:bodyPr>
            <a:noAutofit/>
          </a:bodyPr>
          <a:lstStyle/>
          <a:p>
            <a:r>
              <a:rPr lang="it-IT" sz="3600" b="1" dirty="0" err="1" smtClean="0">
                <a:solidFill>
                  <a:srgbClr val="FF0000"/>
                </a:solidFill>
              </a:rPr>
              <a:t>Memory</a:t>
            </a:r>
            <a:r>
              <a:rPr lang="it-IT" sz="3600" b="1" dirty="0" smtClean="0">
                <a:solidFill>
                  <a:srgbClr val="FF0000"/>
                </a:solidFill>
              </a:rPr>
              <a:t> </a:t>
            </a:r>
            <a:r>
              <a:rPr lang="it-IT" sz="3600" b="1" dirty="0" err="1" smtClean="0">
                <a:solidFill>
                  <a:srgbClr val="FF0000"/>
                </a:solidFill>
              </a:rPr>
              <a:t>mapped</a:t>
            </a:r>
            <a:r>
              <a:rPr lang="it-IT" sz="3600" b="1" dirty="0" smtClean="0">
                <a:solidFill>
                  <a:srgbClr val="FF0000"/>
                </a:solidFill>
              </a:rPr>
              <a:t> I/O </a:t>
            </a:r>
            <a:r>
              <a:rPr lang="it-IT" sz="3600" b="1" dirty="0" err="1" smtClean="0">
                <a:solidFill>
                  <a:srgbClr val="FF0000"/>
                </a:solidFill>
              </a:rPr>
              <a:t>example</a:t>
            </a:r>
            <a:r>
              <a:rPr lang="it-IT" sz="3600" b="1" dirty="0" smtClean="0">
                <a:solidFill>
                  <a:srgbClr val="FF0000"/>
                </a:solidFill>
              </a:rPr>
              <a:t> </a:t>
            </a:r>
            <a:r>
              <a:rPr lang="it-IT" sz="3600" b="1" dirty="0" err="1" smtClean="0">
                <a:solidFill>
                  <a:srgbClr val="FF0000"/>
                </a:solidFill>
              </a:rPr>
              <a:t>with</a:t>
            </a:r>
            <a:r>
              <a:rPr lang="it-IT" sz="3600" b="1" dirty="0" smtClean="0">
                <a:solidFill>
                  <a:srgbClr val="FF0000"/>
                </a:solidFill>
              </a:rPr>
              <a:t> </a:t>
            </a:r>
            <a:r>
              <a:rPr lang="it-IT" sz="3600" b="1" dirty="0" err="1" smtClean="0">
                <a:solidFill>
                  <a:srgbClr val="FF0000"/>
                </a:solidFill>
              </a:rPr>
              <a:t>two</a:t>
            </a:r>
            <a:r>
              <a:rPr lang="it-IT" sz="3600" b="1" dirty="0" smtClean="0">
                <a:solidFill>
                  <a:srgbClr val="FF0000"/>
                </a:solidFill>
              </a:rPr>
              <a:t> </a:t>
            </a:r>
            <a:r>
              <a:rPr lang="it-IT" sz="3600" b="1" dirty="0" err="1" smtClean="0">
                <a:solidFill>
                  <a:srgbClr val="FF0000"/>
                </a:solidFill>
              </a:rPr>
              <a:t>files</a:t>
            </a:r>
            <a:endParaRPr lang="en-US" sz="3600" b="1" dirty="0"/>
          </a:p>
        </p:txBody>
      </p:sp>
      <p:sp>
        <p:nvSpPr>
          <p:cNvPr id="4" name="TextBox 3"/>
          <p:cNvSpPr txBox="1"/>
          <p:nvPr/>
        </p:nvSpPr>
        <p:spPr>
          <a:xfrm>
            <a:off x="304800" y="1143000"/>
            <a:ext cx="8686800" cy="5078312"/>
          </a:xfrm>
          <a:prstGeom prst="rect">
            <a:avLst/>
          </a:prstGeom>
          <a:noFill/>
        </p:spPr>
        <p:txBody>
          <a:bodyPr wrap="square" rtlCol="0">
            <a:spAutoFit/>
          </a:bodyPr>
          <a:lstStyle/>
          <a:p>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fd1, fd2;</a:t>
            </a:r>
          </a:p>
          <a:p>
            <a:r>
              <a:rPr lang="en-US" sz="1200" b="1" dirty="0" smtClean="0">
                <a:latin typeface="Courier New" pitchFamily="49" charset="0"/>
                <a:cs typeface="Courier New" pitchFamily="49" charset="0"/>
              </a:rPr>
              <a:t>char *buff1, *buff2;</a:t>
            </a:r>
            <a:endParaRPr lang="en-US" sz="1200" b="1" dirty="0">
              <a:latin typeface="Courier New" pitchFamily="49" charset="0"/>
              <a:cs typeface="Courier New" pitchFamily="49" charset="0"/>
            </a:endParaRPr>
          </a:p>
          <a:p>
            <a:r>
              <a:rPr lang="en-US" sz="1200" b="1" dirty="0" err="1" smtClean="0">
                <a:latin typeface="Courier New" pitchFamily="49" charset="0"/>
                <a:cs typeface="Courier New" pitchFamily="49" charset="0"/>
              </a:rPr>
              <a:t>struct</a:t>
            </a:r>
            <a:r>
              <a:rPr lang="en-US" sz="1200" b="1" dirty="0" smtClean="0">
                <a:latin typeface="Courier New" pitchFamily="49" charset="0"/>
                <a:cs typeface="Courier New" pitchFamily="49" charset="0"/>
              </a:rPr>
              <a:t> stat stat;</a:t>
            </a:r>
            <a:endParaRPr lang="en-US" sz="1200" b="1" dirty="0">
              <a:latin typeface="Courier New" pitchFamily="49" charset="0"/>
              <a:cs typeface="Courier New" pitchFamily="49" charset="0"/>
            </a:endParaRP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Input file is read-only. The mapping will be private</a:t>
            </a:r>
          </a:p>
          <a:p>
            <a:r>
              <a:rPr lang="en-US" sz="1200" b="1" dirty="0" smtClean="0">
                <a:solidFill>
                  <a:srgbClr val="0000FF"/>
                </a:solidFill>
                <a:latin typeface="Courier New" pitchFamily="49" charset="0"/>
                <a:cs typeface="Courier New" pitchFamily="49" charset="0"/>
              </a:rPr>
              <a:t>// open() flags and memory mapping must be coherent </a:t>
            </a:r>
            <a:endParaRPr lang="en-US" sz="1200" b="1" dirty="0">
              <a:solidFill>
                <a:srgbClr val="0000FF"/>
              </a:solidFill>
              <a:latin typeface="Courier New" pitchFamily="49" charset="0"/>
              <a:cs typeface="Courier New" pitchFamily="49" charset="0"/>
            </a:endParaRPr>
          </a:p>
          <a:p>
            <a:r>
              <a:rPr lang="en-US" sz="1200" b="1" dirty="0" smtClean="0">
                <a:latin typeface="Courier New" pitchFamily="49" charset="0"/>
                <a:cs typeface="Courier New" pitchFamily="49" charset="0"/>
              </a:rPr>
              <a:t>if ((fd1 </a:t>
            </a:r>
            <a:r>
              <a:rPr lang="en-US" sz="1200" b="1" dirty="0">
                <a:latin typeface="Courier New" pitchFamily="49" charset="0"/>
                <a:cs typeface="Courier New" pitchFamily="49" charset="0"/>
              </a:rPr>
              <a:t>= open( </a:t>
            </a:r>
            <a:r>
              <a:rPr lang="en-US" sz="1200" b="1" dirty="0" smtClean="0">
                <a:latin typeface="Courier New" pitchFamily="49" charset="0"/>
                <a:cs typeface="Courier New" pitchFamily="49" charset="0"/>
              </a:rPr>
              <a:t>"file1", </a:t>
            </a:r>
            <a:r>
              <a:rPr lang="en-US" sz="1200" b="1" dirty="0">
                <a:latin typeface="Courier New" pitchFamily="49" charset="0"/>
                <a:cs typeface="Courier New" pitchFamily="49" charset="0"/>
              </a:rPr>
              <a:t>O_RDONLY </a:t>
            </a:r>
            <a:r>
              <a:rPr lang="en-US" sz="1200" b="1" dirty="0" smtClean="0">
                <a:latin typeface="Courier New" pitchFamily="49" charset="0"/>
                <a:cs typeface="Courier New" pitchFamily="49" charset="0"/>
              </a:rPr>
              <a:t>)) &lt; 0) { </a:t>
            </a:r>
            <a:r>
              <a:rPr lang="en-US" sz="1200" b="1" dirty="0" err="1" smtClean="0">
                <a:latin typeface="Courier New" pitchFamily="49" charset="0"/>
                <a:cs typeface="Courier New" pitchFamily="49" charset="0"/>
              </a:rPr>
              <a:t>perror(“open</a:t>
            </a:r>
            <a:r>
              <a:rPr lang="en-US" sz="1200" b="1" dirty="0" smtClean="0">
                <a:latin typeface="Courier New" pitchFamily="49" charset="0"/>
                <a:cs typeface="Courier New" pitchFamily="49" charset="0"/>
              </a:rPr>
              <a:t>”); return 1; }</a:t>
            </a:r>
          </a:p>
          <a:p>
            <a:r>
              <a:rPr lang="en-US" sz="1200" b="1" dirty="0" smtClean="0">
                <a:latin typeface="Courier New" pitchFamily="49" charset="0"/>
                <a:cs typeface="Courier New" pitchFamily="49" charset="0"/>
              </a:rPr>
              <a:t>if ((fstat(fd1, &amp;stat)) { </a:t>
            </a:r>
            <a:r>
              <a:rPr lang="en-US" sz="1200" b="1" dirty="0" err="1" smtClean="0">
                <a:latin typeface="Courier New" pitchFamily="49" charset="0"/>
                <a:cs typeface="Courier New" pitchFamily="49" charset="0"/>
              </a:rPr>
              <a:t>perror(“fstat</a:t>
            </a:r>
            <a:r>
              <a:rPr lang="en-US" sz="1200" b="1" dirty="0" smtClean="0">
                <a:latin typeface="Courier New" pitchFamily="49" charset="0"/>
                <a:cs typeface="Courier New" pitchFamily="49" charset="0"/>
              </a:rPr>
              <a:t>”); return 1; }</a:t>
            </a: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map the input file. The file cannot be written and the mapping is not shared </a:t>
            </a:r>
          </a:p>
          <a:p>
            <a:r>
              <a:rPr lang="en-US" sz="1200" b="1" dirty="0" smtClean="0">
                <a:latin typeface="Courier New" pitchFamily="49" charset="0"/>
                <a:cs typeface="Courier New" pitchFamily="49" charset="0"/>
              </a:rPr>
              <a:t>buff1 = (char *)mmap(0, </a:t>
            </a:r>
            <a:r>
              <a:rPr lang="en-US" sz="1200" b="1" dirty="0" err="1" smtClean="0">
                <a:latin typeface="Courier New" pitchFamily="49" charset="0"/>
                <a:cs typeface="Courier New" pitchFamily="49" charset="0"/>
              </a:rPr>
              <a:t>stat.st_size</a:t>
            </a:r>
            <a:r>
              <a:rPr lang="en-US" sz="1200" b="1" dirty="0" smtClean="0">
                <a:latin typeface="Courier New" pitchFamily="49" charset="0"/>
                <a:cs typeface="Courier New" pitchFamily="49" charset="0"/>
              </a:rPr>
              <a:t>, PROT_READ, MAP_PRIVATE, fd1, 0);</a:t>
            </a:r>
          </a:p>
          <a:p>
            <a:r>
              <a:rPr lang="en-US" sz="1200" b="1" dirty="0" smtClean="0">
                <a:latin typeface="Courier New" pitchFamily="49" charset="0"/>
                <a:cs typeface="Courier New" pitchFamily="49" charset="0"/>
              </a:rPr>
              <a:t>if (buff1 == MAP_FAILED) { </a:t>
            </a:r>
            <a:r>
              <a:rPr lang="en-US" sz="1200" b="1" dirty="0" err="1" smtClean="0">
                <a:latin typeface="Courier New" pitchFamily="49" charset="0"/>
                <a:cs typeface="Courier New" pitchFamily="49" charset="0"/>
              </a:rPr>
              <a:t>perror(“mmap</a:t>
            </a:r>
            <a:r>
              <a:rPr lang="en-US" sz="1200" b="1" dirty="0" smtClean="0">
                <a:latin typeface="Courier New" pitchFamily="49" charset="0"/>
                <a:cs typeface="Courier New" pitchFamily="49" charset="0"/>
              </a:rPr>
              <a:t>”); return 1; }</a:t>
            </a: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Open the output file</a:t>
            </a:r>
          </a:p>
          <a:p>
            <a:r>
              <a:rPr lang="en-US" sz="1200" b="1" dirty="0" smtClean="0">
                <a:latin typeface="Courier New" pitchFamily="49" charset="0"/>
                <a:cs typeface="Courier New" pitchFamily="49" charset="0"/>
              </a:rPr>
              <a:t>if ((fd2 = open( "file2", O_RDWR )) &lt; 0) { </a:t>
            </a:r>
            <a:r>
              <a:rPr lang="en-US" sz="1200" b="1" dirty="0" err="1" smtClean="0">
                <a:latin typeface="Courier New" pitchFamily="49" charset="0"/>
                <a:cs typeface="Courier New" pitchFamily="49" charset="0"/>
              </a:rPr>
              <a:t>perror(“open</a:t>
            </a:r>
            <a:r>
              <a:rPr lang="en-US" sz="1200" b="1" dirty="0" smtClean="0">
                <a:latin typeface="Courier New" pitchFamily="49" charset="0"/>
                <a:cs typeface="Courier New" pitchFamily="49" charset="0"/>
              </a:rPr>
              <a:t>”); return 1; }</a:t>
            </a:r>
          </a:p>
          <a:p>
            <a:r>
              <a:rPr lang="en-US" sz="1200" b="1" dirty="0" smtClean="0">
                <a:latin typeface="Courier New" pitchFamily="49" charset="0"/>
                <a:cs typeface="Courier New" pitchFamily="49" charset="0"/>
              </a:rPr>
              <a:t>if ((fstat(fd2, &amp;stat)) { </a:t>
            </a:r>
            <a:r>
              <a:rPr lang="en-US" sz="1200" b="1" dirty="0" err="1" smtClean="0">
                <a:latin typeface="Courier New" pitchFamily="49" charset="0"/>
                <a:cs typeface="Courier New" pitchFamily="49" charset="0"/>
              </a:rPr>
              <a:t>perror(“fstat</a:t>
            </a:r>
            <a:r>
              <a:rPr lang="en-US" sz="1200" b="1" dirty="0" smtClean="0">
                <a:latin typeface="Courier New" pitchFamily="49" charset="0"/>
                <a:cs typeface="Courier New" pitchFamily="49" charset="0"/>
              </a:rPr>
              <a:t>”); return 1; }</a:t>
            </a: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map the output file</a:t>
            </a:r>
          </a:p>
          <a:p>
            <a:r>
              <a:rPr lang="en-US" sz="1200" b="1" dirty="0" smtClean="0">
                <a:latin typeface="Courier New" pitchFamily="49" charset="0"/>
                <a:cs typeface="Courier New" pitchFamily="49" charset="0"/>
              </a:rPr>
              <a:t>buff2 = (char *)mmap(0,stat.st_size,PROT_READ|PROT_WRITE,MAP_SHARED, fd2,0);</a:t>
            </a:r>
          </a:p>
          <a:p>
            <a:r>
              <a:rPr lang="en-US" sz="1200" b="1" dirty="0" smtClean="0">
                <a:latin typeface="Courier New" pitchFamily="49" charset="0"/>
                <a:cs typeface="Courier New" pitchFamily="49" charset="0"/>
              </a:rPr>
              <a:t>if (buff2 == MAP_FAILED) { </a:t>
            </a:r>
            <a:r>
              <a:rPr lang="en-US" sz="1200" b="1" dirty="0" err="1" smtClean="0">
                <a:latin typeface="Courier New" pitchFamily="49" charset="0"/>
                <a:cs typeface="Courier New" pitchFamily="49" charset="0"/>
              </a:rPr>
              <a:t>perror(“mmap</a:t>
            </a:r>
            <a:r>
              <a:rPr lang="en-US" sz="1200" b="1" dirty="0" smtClean="0">
                <a:latin typeface="Courier New" pitchFamily="49" charset="0"/>
                <a:cs typeface="Courier New" pitchFamily="49" charset="0"/>
              </a:rPr>
              <a:t>”); return 1; }</a:t>
            </a: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now copy 1024 bytes from input file to output file. It is a simple memory copy</a:t>
            </a:r>
          </a:p>
          <a:p>
            <a:r>
              <a:rPr lang="en-US" sz="1200" b="1" dirty="0" smtClean="0">
                <a:latin typeface="Courier New" pitchFamily="49" charset="0"/>
                <a:cs typeface="Courier New" pitchFamily="49" charset="0"/>
              </a:rPr>
              <a:t>memcpy(buff2, buff1, 1024); </a:t>
            </a:r>
          </a:p>
          <a:p>
            <a:endParaRPr lang="en-US" sz="1200" b="1" dirty="0" smtClean="0">
              <a:latin typeface="Courier New" pitchFamily="49" charset="0"/>
              <a:cs typeface="Courier New" pitchFamily="49" charset="0"/>
            </a:endParaRPr>
          </a:p>
          <a:p>
            <a:r>
              <a:rPr lang="en-US" sz="1200" b="1" dirty="0" smtClean="0">
                <a:solidFill>
                  <a:srgbClr val="0000FF"/>
                </a:solidFill>
                <a:latin typeface="Courier New" pitchFamily="49" charset="0"/>
                <a:cs typeface="Courier New" pitchFamily="49" charset="0"/>
              </a:rPr>
              <a:t>// call </a:t>
            </a:r>
            <a:r>
              <a:rPr lang="en-US" sz="1200" b="1" dirty="0" err="1" smtClean="0">
                <a:solidFill>
                  <a:srgbClr val="0000FF"/>
                </a:solidFill>
                <a:latin typeface="Courier New" pitchFamily="49" charset="0"/>
                <a:cs typeface="Courier New" pitchFamily="49" charset="0"/>
              </a:rPr>
              <a:t>msync</a:t>
            </a:r>
            <a:r>
              <a:rPr lang="en-US" sz="1200" b="1" dirty="0" smtClean="0">
                <a:solidFill>
                  <a:srgbClr val="0000FF"/>
                </a:solidFill>
                <a:latin typeface="Courier New" pitchFamily="49" charset="0"/>
                <a:cs typeface="Courier New" pitchFamily="49" charset="0"/>
              </a:rPr>
              <a:t>() to start sync to disk immediately</a:t>
            </a:r>
          </a:p>
          <a:p>
            <a:r>
              <a:rPr lang="en-US" sz="1200" b="1" dirty="0" smtClean="0">
                <a:solidFill>
                  <a:srgbClr val="0000FF"/>
                </a:solidFill>
                <a:latin typeface="Courier New" pitchFamily="49" charset="0"/>
                <a:cs typeface="Courier New" pitchFamily="49" charset="0"/>
              </a:rPr>
              <a:t>// specify in this example that this has to be non-blocking. For blocking call use MS_SYNC</a:t>
            </a:r>
          </a:p>
          <a:p>
            <a:r>
              <a:rPr lang="it-IT" sz="1200" b="1" dirty="0" smtClean="0">
                <a:latin typeface="Courier"/>
                <a:cs typeface="Courier"/>
              </a:rPr>
              <a:t>if (</a:t>
            </a:r>
            <a:r>
              <a:rPr lang="it-IT" sz="1200" b="1" dirty="0" err="1" smtClean="0">
                <a:latin typeface="Courier"/>
                <a:cs typeface="Courier"/>
              </a:rPr>
              <a:t>msync</a:t>
            </a:r>
            <a:r>
              <a:rPr lang="it-IT" sz="1200" b="1" dirty="0" smtClean="0">
                <a:latin typeface="Courier"/>
                <a:cs typeface="Courier"/>
              </a:rPr>
              <a:t> (buff2, </a:t>
            </a:r>
            <a:r>
              <a:rPr lang="en-US" sz="1200" b="1" dirty="0" err="1" smtClean="0">
                <a:latin typeface="Courier New" pitchFamily="49" charset="0"/>
                <a:cs typeface="Courier New" pitchFamily="49" charset="0"/>
              </a:rPr>
              <a:t>stat.st_size</a:t>
            </a:r>
            <a:r>
              <a:rPr lang="it-IT" sz="1200" b="1" dirty="0" smtClean="0">
                <a:latin typeface="Courier"/>
                <a:cs typeface="Courier"/>
              </a:rPr>
              <a:t>, MS_ASYNC) == -1) { </a:t>
            </a:r>
            <a:r>
              <a:rPr lang="it-IT" sz="1200" b="1" dirty="0" err="1" smtClean="0">
                <a:latin typeface="Courier"/>
                <a:cs typeface="Courier"/>
              </a:rPr>
              <a:t>perror</a:t>
            </a:r>
            <a:r>
              <a:rPr lang="it-IT" sz="1200" b="1" dirty="0" smtClean="0">
                <a:latin typeface="Courier"/>
                <a:cs typeface="Courier"/>
              </a:rPr>
              <a:t> ("msync"); </a:t>
            </a:r>
            <a:r>
              <a:rPr lang="it-IT" sz="1200" b="1" dirty="0" err="1" smtClean="0">
                <a:latin typeface="Courier"/>
                <a:cs typeface="Courier"/>
              </a:rPr>
              <a:t>return</a:t>
            </a:r>
            <a:r>
              <a:rPr lang="it-IT" sz="1200" b="1" dirty="0" smtClean="0">
                <a:latin typeface="Courier"/>
                <a:cs typeface="Courier"/>
              </a:rPr>
              <a:t> </a:t>
            </a:r>
            <a:r>
              <a:rPr lang="it-IT" sz="1200" b="1" dirty="0" err="1" smtClean="0">
                <a:latin typeface="Courier"/>
                <a:cs typeface="Courier"/>
              </a:rPr>
              <a:t>1</a:t>
            </a:r>
            <a:r>
              <a:rPr lang="it-IT" sz="1200" b="1" dirty="0" smtClean="0">
                <a:latin typeface="Courier"/>
                <a:cs typeface="Courier"/>
              </a:rPr>
              <a:t>; }</a:t>
            </a:r>
            <a:r>
              <a:rPr lang="en-US" sz="1200" b="1" dirty="0" smtClean="0">
                <a:latin typeface="Courier"/>
                <a:cs typeface="Courier"/>
              </a:rPr>
              <a:t> </a:t>
            </a: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60</a:t>
            </a:fld>
            <a:endParaRPr lang="it-IT"/>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AIO in linux</a:t>
            </a:r>
            <a:endParaRPr lang="it-IT" dirty="0">
              <a:solidFill>
                <a:srgbClr val="FF0000"/>
              </a:solidFill>
            </a:endParaRPr>
          </a:p>
        </p:txBody>
      </p:sp>
      <p:sp>
        <p:nvSpPr>
          <p:cNvPr id="3" name="Segnaposto contenuto 2"/>
          <p:cNvSpPr>
            <a:spLocks noGrp="1"/>
          </p:cNvSpPr>
          <p:nvPr>
            <p:ph idx="1"/>
          </p:nvPr>
        </p:nvSpPr>
        <p:spPr>
          <a:xfrm>
            <a:off x="367760" y="1582312"/>
            <a:ext cx="8558232" cy="4750214"/>
          </a:xfrm>
        </p:spPr>
        <p:txBody>
          <a:bodyPr>
            <a:normAutofit fontScale="92500" lnSpcReduction="20000"/>
          </a:bodyPr>
          <a:lstStyle/>
          <a:p>
            <a:r>
              <a:rPr lang="en-US" dirty="0" smtClean="0"/>
              <a:t>The </a:t>
            </a:r>
            <a:r>
              <a:rPr lang="en-US" noProof="1" smtClean="0"/>
              <a:t>introduction</a:t>
            </a:r>
            <a:r>
              <a:rPr lang="en-US" dirty="0" smtClean="0"/>
              <a:t> of AIO support into the </a:t>
            </a:r>
            <a:r>
              <a:rPr lang="en-US" dirty="0" err="1" smtClean="0"/>
              <a:t>linux</a:t>
            </a:r>
            <a:r>
              <a:rPr lang="en-US" dirty="0" smtClean="0"/>
              <a:t> kernel is relatively recent</a:t>
            </a:r>
          </a:p>
          <a:p>
            <a:r>
              <a:rPr lang="en-US" dirty="0" smtClean="0"/>
              <a:t>As we have already said, the basic idea behind AIO is to allow a process to initiate a number of I/O operations </a:t>
            </a:r>
            <a:r>
              <a:rPr lang="en-US" b="1" dirty="0" smtClean="0">
                <a:solidFill>
                  <a:srgbClr val="0000FF"/>
                </a:solidFill>
              </a:rPr>
              <a:t>without having to block or wait</a:t>
            </a:r>
            <a:r>
              <a:rPr lang="en-US" dirty="0" smtClean="0"/>
              <a:t> for any to complete</a:t>
            </a:r>
          </a:p>
          <a:p>
            <a:r>
              <a:rPr lang="en-US" dirty="0" smtClean="0"/>
              <a:t>At some later time or upon a notification from the kernel that the I/O has been completed, the application can retrieve the results of the I/O</a:t>
            </a:r>
          </a:p>
          <a:p>
            <a:r>
              <a:rPr lang="en-US" dirty="0" smtClean="0"/>
              <a:t>In the meantime, waiting for I/O, the application can actively perform computation </a:t>
            </a:r>
          </a:p>
          <a:p>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61</a:t>
            </a:fld>
            <a:endParaRPr lang="it-IT"/>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220974"/>
            <a:ext cx="8229600" cy="910456"/>
          </a:xfrm>
        </p:spPr>
        <p:txBody>
          <a:bodyPr/>
          <a:lstStyle/>
          <a:p>
            <a:r>
              <a:rPr lang="en-US" b="1" dirty="0" smtClean="0">
                <a:solidFill>
                  <a:srgbClr val="FF0000"/>
                </a:solidFill>
              </a:rPr>
              <a:t>The AIO Interface</a:t>
            </a:r>
          </a:p>
        </p:txBody>
      </p:sp>
      <p:sp>
        <p:nvSpPr>
          <p:cNvPr id="3" name="Content Placeholder 2"/>
          <p:cNvSpPr>
            <a:spLocks noGrp="1"/>
          </p:cNvSpPr>
          <p:nvPr>
            <p:ph idx="1"/>
          </p:nvPr>
        </p:nvSpPr>
        <p:spPr>
          <a:xfrm>
            <a:off x="457200" y="1185094"/>
            <a:ext cx="8229600" cy="5440362"/>
          </a:xfrm>
        </p:spPr>
        <p:txBody>
          <a:bodyPr rtlCol="0">
            <a:normAutofit fontScale="92500" lnSpcReduction="20000"/>
          </a:bodyPr>
          <a:lstStyle/>
          <a:p>
            <a:pPr>
              <a:buFont typeface="Arial" pitchFamily="34" charset="0"/>
              <a:buChar char="•"/>
              <a:defRPr/>
            </a:pPr>
            <a:r>
              <a:rPr lang="en-US" sz="2800" smtClean="0"/>
              <a:t>The AIO interface API is quite simple, but it provides all the necessary functions to transfer data with two different notification models</a:t>
            </a:r>
            <a:endParaRPr lang="en-US" sz="2800" b="1" smtClean="0"/>
          </a:p>
          <a:p>
            <a:pPr lvl="1">
              <a:buFont typeface="Arial" pitchFamily="34" charset="0"/>
              <a:buChar char="•"/>
              <a:defRPr/>
            </a:pPr>
            <a:r>
              <a:rPr lang="en-US" sz="2400" b="1" smtClean="0">
                <a:solidFill>
                  <a:srgbClr val="0000FF"/>
                </a:solidFill>
              </a:rPr>
              <a:t>aio_read()</a:t>
            </a:r>
          </a:p>
          <a:p>
            <a:pPr lvl="2">
              <a:buFont typeface="Arial" pitchFamily="34" charset="0"/>
              <a:buChar char="•"/>
              <a:defRPr/>
            </a:pPr>
            <a:r>
              <a:rPr lang="en-US" sz="1730" smtClean="0"/>
              <a:t>Request an asynchronous read operation</a:t>
            </a:r>
          </a:p>
          <a:p>
            <a:pPr lvl="1">
              <a:buFont typeface="Arial" pitchFamily="34" charset="0"/>
              <a:buChar char="•"/>
              <a:defRPr/>
            </a:pPr>
            <a:r>
              <a:rPr lang="en-US" sz="2400" b="1" smtClean="0">
                <a:solidFill>
                  <a:srgbClr val="0000FF"/>
                </a:solidFill>
              </a:rPr>
              <a:t>aio_write()</a:t>
            </a:r>
          </a:p>
          <a:p>
            <a:pPr lvl="2">
              <a:buFont typeface="Arial" pitchFamily="34" charset="0"/>
              <a:buChar char="•"/>
              <a:defRPr/>
            </a:pPr>
            <a:r>
              <a:rPr lang="en-US" sz="1730" smtClean="0"/>
              <a:t>Request an asynchronous write operation</a:t>
            </a:r>
          </a:p>
          <a:p>
            <a:pPr lvl="1">
              <a:buFont typeface="Arial" pitchFamily="34" charset="0"/>
              <a:buChar char="•"/>
              <a:defRPr/>
            </a:pPr>
            <a:r>
              <a:rPr lang="en-US" sz="2400" b="1" smtClean="0">
                <a:solidFill>
                  <a:srgbClr val="0000FF"/>
                </a:solidFill>
              </a:rPr>
              <a:t>aio_cancel()</a:t>
            </a:r>
          </a:p>
          <a:p>
            <a:pPr lvl="2">
              <a:buFont typeface="Arial" pitchFamily="34" charset="0"/>
              <a:buChar char="•"/>
              <a:defRPr/>
            </a:pPr>
            <a:r>
              <a:rPr lang="en-US" sz="1730" smtClean="0"/>
              <a:t>Cancel an asynchronous I/O request, i.e. a previous read or write</a:t>
            </a:r>
          </a:p>
          <a:p>
            <a:pPr lvl="1">
              <a:buFont typeface="Arial" pitchFamily="34" charset="0"/>
              <a:buChar char="•"/>
              <a:defRPr/>
            </a:pPr>
            <a:r>
              <a:rPr lang="en-US" sz="2400" b="1">
                <a:solidFill>
                  <a:srgbClr val="0000FF"/>
                </a:solidFill>
              </a:rPr>
              <a:t>a</a:t>
            </a:r>
            <a:r>
              <a:rPr lang="en-US" sz="2400" b="1" smtClean="0">
                <a:solidFill>
                  <a:srgbClr val="0000FF"/>
                </a:solidFill>
              </a:rPr>
              <a:t>io_error()</a:t>
            </a:r>
          </a:p>
          <a:p>
            <a:pPr lvl="2">
              <a:buFont typeface="Arial" pitchFamily="34" charset="0"/>
              <a:buChar char="•"/>
              <a:defRPr/>
            </a:pPr>
            <a:r>
              <a:rPr lang="en-US" sz="1730" smtClean="0"/>
              <a:t>Check the status of an asynchronous request</a:t>
            </a:r>
            <a:endParaRPr lang="en-US" sz="1730" b="1" smtClean="0"/>
          </a:p>
          <a:p>
            <a:pPr lvl="1">
              <a:buFont typeface="Arial" pitchFamily="34" charset="0"/>
              <a:buChar char="•"/>
              <a:defRPr/>
            </a:pPr>
            <a:r>
              <a:rPr lang="en-US" sz="2400" b="1" smtClean="0">
                <a:solidFill>
                  <a:srgbClr val="0000FF"/>
                </a:solidFill>
              </a:rPr>
              <a:t>aio_return()</a:t>
            </a:r>
          </a:p>
          <a:p>
            <a:pPr lvl="2">
              <a:buFont typeface="Arial" pitchFamily="34" charset="0"/>
              <a:buChar char="•"/>
              <a:defRPr/>
            </a:pPr>
            <a:r>
              <a:rPr lang="en-US" sz="1730" smtClean="0"/>
              <a:t>Get final status of completed request</a:t>
            </a:r>
          </a:p>
          <a:p>
            <a:pPr lvl="1">
              <a:buFont typeface="Arial" pitchFamily="34" charset="0"/>
              <a:buChar char="•"/>
              <a:defRPr/>
            </a:pPr>
            <a:r>
              <a:rPr lang="en-US" sz="2400" b="1">
                <a:solidFill>
                  <a:srgbClr val="0000FF"/>
                </a:solidFill>
              </a:rPr>
              <a:t>a</a:t>
            </a:r>
            <a:r>
              <a:rPr lang="en-US" sz="2400" b="1" smtClean="0">
                <a:solidFill>
                  <a:srgbClr val="0000FF"/>
                </a:solidFill>
              </a:rPr>
              <a:t>io_suspend()</a:t>
            </a:r>
          </a:p>
          <a:p>
            <a:pPr lvl="2">
              <a:buFont typeface="Arial" pitchFamily="34" charset="0"/>
              <a:buChar char="•"/>
              <a:defRPr/>
            </a:pPr>
            <a:r>
              <a:rPr lang="en-US" sz="1730" smtClean="0"/>
              <a:t>Suspend the calling process until one or more asynchronous requests have completed (or failed)</a:t>
            </a:r>
          </a:p>
          <a:p>
            <a:pPr lvl="1">
              <a:buFont typeface="Arial" pitchFamily="34" charset="0"/>
              <a:buChar char="•"/>
              <a:defRPr/>
            </a:pPr>
            <a:r>
              <a:rPr lang="en-US" sz="2595" b="1" smtClean="0">
                <a:solidFill>
                  <a:srgbClr val="0000FF"/>
                </a:solidFill>
              </a:rPr>
              <a:t>lio_listio()</a:t>
            </a:r>
          </a:p>
          <a:p>
            <a:pPr lvl="2">
              <a:buFont typeface="Arial" pitchFamily="34" charset="0"/>
              <a:buChar char="•"/>
              <a:defRPr/>
            </a:pPr>
            <a:r>
              <a:rPr lang="en-US" sz="1800" smtClean="0"/>
              <a:t>Initiate list of I/O operation</a:t>
            </a:r>
            <a:endParaRPr lang="en-US" sz="1730" smtClean="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62</a:t>
            </a:fld>
            <a:endParaRPr lang="it-IT"/>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aiocb</a:t>
            </a:r>
            <a:r>
              <a:rPr lang="it-IT" b="1" dirty="0" smtClean="0">
                <a:solidFill>
                  <a:srgbClr val="FF0000"/>
                </a:solidFill>
              </a:rPr>
              <a:t> </a:t>
            </a:r>
            <a:r>
              <a:rPr lang="it-IT" b="1" dirty="0" err="1" smtClean="0">
                <a:solidFill>
                  <a:srgbClr val="FF0000"/>
                </a:solidFill>
              </a:rPr>
              <a:t>structure</a:t>
            </a:r>
            <a:endParaRPr lang="it-IT" b="1" dirty="0">
              <a:solidFill>
                <a:srgbClr val="FF0000"/>
              </a:solidFill>
            </a:endParaRPr>
          </a:p>
        </p:txBody>
      </p:sp>
      <p:sp>
        <p:nvSpPr>
          <p:cNvPr id="3" name="Segnaposto contenuto 2"/>
          <p:cNvSpPr>
            <a:spLocks noGrp="1"/>
          </p:cNvSpPr>
          <p:nvPr>
            <p:ph idx="1"/>
          </p:nvPr>
        </p:nvSpPr>
        <p:spPr>
          <a:xfrm>
            <a:off x="457200" y="1528648"/>
            <a:ext cx="8229600" cy="5329352"/>
          </a:xfrm>
        </p:spPr>
        <p:txBody>
          <a:bodyPr>
            <a:normAutofit fontScale="85000" lnSpcReduction="20000"/>
          </a:bodyPr>
          <a:lstStyle/>
          <a:p>
            <a:r>
              <a:rPr lang="en-US" dirty="0" smtClean="0"/>
              <a:t>Each API function uses the </a:t>
            </a:r>
            <a:r>
              <a:rPr lang="en-US" dirty="0" err="1" smtClean="0"/>
              <a:t>aiocb</a:t>
            </a:r>
            <a:r>
              <a:rPr lang="en-US" dirty="0" smtClean="0"/>
              <a:t> structure for initiating or checking the status of an I/O request</a:t>
            </a:r>
          </a:p>
          <a:p>
            <a:pPr lvl="1"/>
            <a:r>
              <a:rPr lang="en-US" dirty="0" smtClean="0"/>
              <a:t>This structure has many elements, here we only show those that one needs to use</a:t>
            </a:r>
          </a:p>
          <a:p>
            <a:endParaRPr lang="it-IT" dirty="0" smtClean="0"/>
          </a:p>
          <a:p>
            <a:endParaRPr lang="it-IT" dirty="0" smtClean="0"/>
          </a:p>
          <a:p>
            <a:endParaRPr lang="it-IT" dirty="0" smtClean="0"/>
          </a:p>
          <a:p>
            <a:endParaRPr lang="it-IT" dirty="0" smtClean="0"/>
          </a:p>
          <a:p>
            <a:endParaRPr lang="it-IT" dirty="0" smtClean="0"/>
          </a:p>
          <a:p>
            <a:endParaRPr lang="it-IT" dirty="0" smtClean="0"/>
          </a:p>
          <a:p>
            <a:r>
              <a:rPr lang="en-US" dirty="0" smtClean="0"/>
              <a:t>The </a:t>
            </a:r>
            <a:r>
              <a:rPr lang="en-US" dirty="0" err="1" smtClean="0"/>
              <a:t>sigevent</a:t>
            </a:r>
            <a:r>
              <a:rPr lang="en-US" dirty="0" smtClean="0"/>
              <a:t> structure tells AIO what to do when the</a:t>
            </a:r>
            <a:br>
              <a:rPr lang="en-US" dirty="0" smtClean="0"/>
            </a:br>
            <a:r>
              <a:rPr lang="en-US" dirty="0" smtClean="0"/>
              <a:t>I/O completes</a:t>
            </a:r>
          </a:p>
          <a:p>
            <a:pPr lvl="1"/>
            <a:r>
              <a:rPr lang="en-US" dirty="0" smtClean="0"/>
              <a:t>We will see how it works in the AIO demonstration later</a:t>
            </a:r>
            <a:endParaRPr lang="en-US" dirty="0"/>
          </a:p>
        </p:txBody>
      </p:sp>
      <p:sp>
        <p:nvSpPr>
          <p:cNvPr id="5" name="TextBox 4"/>
          <p:cNvSpPr txBox="1">
            <a:spLocks noChangeArrowheads="1"/>
          </p:cNvSpPr>
          <p:nvPr/>
        </p:nvSpPr>
        <p:spPr bwMode="auto">
          <a:xfrm>
            <a:off x="892221" y="2915851"/>
            <a:ext cx="7510940" cy="2677656"/>
          </a:xfrm>
          <a:prstGeom prst="rect">
            <a:avLst/>
          </a:prstGeom>
          <a:noFill/>
          <a:ln w="9525">
            <a:noFill/>
            <a:miter lim="800000"/>
            <a:headEnd/>
            <a:tailEnd/>
          </a:ln>
        </p:spPr>
        <p:txBody>
          <a:bodyPr wrap="none">
            <a:spAutoFit/>
          </a:bodyPr>
          <a:lstStyle/>
          <a:p>
            <a:r>
              <a:rPr lang="en-US" sz="1400" b="1" dirty="0" err="1">
                <a:solidFill>
                  <a:srgbClr val="0000FF"/>
                </a:solidFill>
                <a:latin typeface="Courier New" pitchFamily="49" charset="0"/>
                <a:cs typeface="Courier New" pitchFamily="49" charset="0"/>
              </a:rPr>
              <a:t>struct</a:t>
            </a:r>
            <a:r>
              <a:rPr lang="en-US" sz="1400" b="1" dirty="0">
                <a:solidFill>
                  <a:srgbClr val="0000FF"/>
                </a:solidFill>
                <a:latin typeface="Courier New" pitchFamily="49" charset="0"/>
                <a:cs typeface="Courier New" pitchFamily="49" charset="0"/>
              </a:rPr>
              <a:t> </a:t>
            </a:r>
            <a:r>
              <a:rPr lang="en-US" sz="1400" b="1" dirty="0" err="1" smtClean="0">
                <a:solidFill>
                  <a:srgbClr val="0000FF"/>
                </a:solidFill>
                <a:latin typeface="Courier New" pitchFamily="49" charset="0"/>
                <a:cs typeface="Courier New" pitchFamily="49" charset="0"/>
              </a:rPr>
              <a:t>aiocb</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a:t>
            </a:r>
            <a:endParaRPr lang="en-US" sz="1400" b="1" dirty="0">
              <a:solidFill>
                <a:srgbClr val="0000FF"/>
              </a:solidFill>
              <a:latin typeface="Courier New" pitchFamily="49" charset="0"/>
              <a:cs typeface="Courier New" pitchFamily="49" charset="0"/>
            </a:endParaRPr>
          </a:p>
          <a:p>
            <a:r>
              <a:rPr lang="en-US" sz="1400" b="1" dirty="0">
                <a:solidFill>
                  <a:srgbClr val="0000FF"/>
                </a:solidFill>
                <a:latin typeface="Courier New" pitchFamily="49" charset="0"/>
                <a:cs typeface="Courier New" pitchFamily="49" charset="0"/>
              </a:rPr>
              <a:t>  int </a:t>
            </a:r>
            <a:r>
              <a:rPr lang="en-US" sz="1400" b="1" dirty="0" err="1">
                <a:solidFill>
                  <a:srgbClr val="0000FF"/>
                </a:solidFill>
                <a:latin typeface="Courier New" pitchFamily="49" charset="0"/>
                <a:cs typeface="Courier New" pitchFamily="49" charset="0"/>
              </a:rPr>
              <a:t>aio_fildes</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 </a:t>
            </a:r>
            <a:r>
              <a:rPr lang="en-US" sz="1400" b="1" dirty="0">
                <a:solidFill>
                  <a:srgbClr val="0000FF"/>
                </a:solidFill>
                <a:latin typeface="Courier New" pitchFamily="49" charset="0"/>
                <a:cs typeface="Courier New" pitchFamily="49" charset="0"/>
              </a:rPr>
              <a:t>File </a:t>
            </a:r>
            <a:r>
              <a:rPr lang="en-US" sz="1400" b="1" dirty="0" smtClean="0">
                <a:solidFill>
                  <a:srgbClr val="0000FF"/>
                </a:solidFill>
                <a:latin typeface="Courier New" pitchFamily="49" charset="0"/>
                <a:cs typeface="Courier New" pitchFamily="49" charset="0"/>
              </a:rPr>
              <a:t>descriptor</a:t>
            </a:r>
          </a:p>
          <a:p>
            <a:r>
              <a:rPr lang="en-US" sz="1400" b="1" dirty="0">
                <a:solidFill>
                  <a:srgbClr val="0000FF"/>
                </a:solidFill>
                <a:latin typeface="Courier New" pitchFamily="49" charset="0"/>
                <a:cs typeface="Courier New" pitchFamily="49" charset="0"/>
              </a:rPr>
              <a:t>  int </a:t>
            </a:r>
            <a:r>
              <a:rPr lang="en-US" sz="1400" b="1" dirty="0" err="1">
                <a:solidFill>
                  <a:srgbClr val="0000FF"/>
                </a:solidFill>
                <a:latin typeface="Courier New" pitchFamily="49" charset="0"/>
                <a:cs typeface="Courier New" pitchFamily="49" charset="0"/>
              </a:rPr>
              <a:t>aio_lio_opcode</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 valid for </a:t>
            </a:r>
            <a:r>
              <a:rPr lang="en-US" sz="1400" b="1" dirty="0" err="1" smtClean="0">
                <a:solidFill>
                  <a:srgbClr val="0000FF"/>
                </a:solidFill>
                <a:latin typeface="Courier New" pitchFamily="49" charset="0"/>
                <a:cs typeface="Courier New" pitchFamily="49" charset="0"/>
              </a:rPr>
              <a:t>lio_listio</a:t>
            </a:r>
            <a:r>
              <a:rPr lang="en-US" sz="1400" b="1" dirty="0" smtClean="0">
                <a:solidFill>
                  <a:srgbClr val="0000FF"/>
                </a:solidFill>
                <a:latin typeface="Courier New" pitchFamily="49" charset="0"/>
                <a:cs typeface="Courier New" pitchFamily="49" charset="0"/>
              </a:rPr>
              <a:t> operation</a:t>
            </a:r>
          </a:p>
          <a:p>
            <a:r>
              <a:rPr lang="en-US" sz="1400" b="1" dirty="0">
                <a:solidFill>
                  <a:srgbClr val="0000FF"/>
                </a:solidFill>
                <a:latin typeface="Courier New" pitchFamily="49" charset="0"/>
                <a:cs typeface="Courier New" pitchFamily="49" charset="0"/>
              </a:rPr>
              <a:t>  volatile void *</a:t>
            </a:r>
            <a:r>
              <a:rPr lang="en-US" sz="1400" b="1" dirty="0" err="1">
                <a:solidFill>
                  <a:srgbClr val="0000FF"/>
                </a:solidFill>
                <a:latin typeface="Courier New" pitchFamily="49" charset="0"/>
                <a:cs typeface="Courier New" pitchFamily="49" charset="0"/>
              </a:rPr>
              <a:t>aio_buf</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 Data buffer</a:t>
            </a:r>
          </a:p>
          <a:p>
            <a:r>
              <a:rPr lang="en-US" sz="1400" b="1" dirty="0">
                <a:solidFill>
                  <a:srgbClr val="0000FF"/>
                </a:solidFill>
                <a:latin typeface="Courier New" pitchFamily="49" charset="0"/>
                <a:cs typeface="Courier New" pitchFamily="49" charset="0"/>
              </a:rPr>
              <a:t>  </a:t>
            </a:r>
            <a:r>
              <a:rPr lang="en-US" sz="1400" b="1" dirty="0" err="1">
                <a:solidFill>
                  <a:srgbClr val="0000FF"/>
                </a:solidFill>
                <a:latin typeface="Courier New" pitchFamily="49" charset="0"/>
                <a:cs typeface="Courier New" pitchFamily="49" charset="0"/>
              </a:rPr>
              <a:t>size_t</a:t>
            </a:r>
            <a:r>
              <a:rPr lang="en-US" sz="1400" b="1" dirty="0">
                <a:solidFill>
                  <a:srgbClr val="0000FF"/>
                </a:solidFill>
                <a:latin typeface="Courier New" pitchFamily="49" charset="0"/>
                <a:cs typeface="Courier New" pitchFamily="49" charset="0"/>
              </a:rPr>
              <a:t> </a:t>
            </a:r>
            <a:r>
              <a:rPr lang="en-US" sz="1400" b="1" dirty="0" err="1">
                <a:solidFill>
                  <a:srgbClr val="0000FF"/>
                </a:solidFill>
                <a:latin typeface="Courier New" pitchFamily="49" charset="0"/>
                <a:cs typeface="Courier New" pitchFamily="49" charset="0"/>
              </a:rPr>
              <a:t>aio_nbytes</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 </a:t>
            </a:r>
            <a:r>
              <a:rPr lang="en-US" sz="1400" b="1" dirty="0">
                <a:solidFill>
                  <a:srgbClr val="0000FF"/>
                </a:solidFill>
                <a:latin typeface="Courier New" pitchFamily="49" charset="0"/>
                <a:cs typeface="Courier New" pitchFamily="49" charset="0"/>
              </a:rPr>
              <a:t>Length of</a:t>
            </a:r>
            <a:r>
              <a:rPr lang="en-US" sz="1400" b="1" dirty="0" smtClean="0">
                <a:solidFill>
                  <a:srgbClr val="0000FF"/>
                </a:solidFill>
                <a:latin typeface="Courier New" pitchFamily="49" charset="0"/>
                <a:cs typeface="Courier New" pitchFamily="49" charset="0"/>
              </a:rPr>
              <a:t> buffer in bytes</a:t>
            </a:r>
          </a:p>
          <a:p>
            <a:r>
              <a:rPr lang="en-US" sz="1400" b="1" dirty="0">
                <a:solidFill>
                  <a:srgbClr val="0000FF"/>
                </a:solidFill>
                <a:latin typeface="Courier New" pitchFamily="49" charset="0"/>
                <a:cs typeface="Courier New" pitchFamily="49" charset="0"/>
              </a:rPr>
              <a:t>  </a:t>
            </a:r>
            <a:r>
              <a:rPr lang="en-US" sz="1400" b="1" dirty="0" err="1">
                <a:solidFill>
                  <a:srgbClr val="0000FF"/>
                </a:solidFill>
                <a:latin typeface="Courier New" pitchFamily="49" charset="0"/>
                <a:cs typeface="Courier New" pitchFamily="49" charset="0"/>
              </a:rPr>
              <a:t>struct</a:t>
            </a:r>
            <a:r>
              <a:rPr lang="en-US" sz="1400" b="1" dirty="0">
                <a:solidFill>
                  <a:srgbClr val="0000FF"/>
                </a:solidFill>
                <a:latin typeface="Courier New" pitchFamily="49" charset="0"/>
                <a:cs typeface="Courier New" pitchFamily="49" charset="0"/>
              </a:rPr>
              <a:t> </a:t>
            </a:r>
            <a:r>
              <a:rPr lang="en-US" sz="1400" b="1" dirty="0" err="1">
                <a:solidFill>
                  <a:srgbClr val="0000FF"/>
                </a:solidFill>
                <a:latin typeface="Courier New" pitchFamily="49" charset="0"/>
                <a:cs typeface="Courier New" pitchFamily="49" charset="0"/>
              </a:rPr>
              <a:t>sigevent</a:t>
            </a:r>
            <a:r>
              <a:rPr lang="en-US" sz="1400" b="1" dirty="0">
                <a:solidFill>
                  <a:srgbClr val="0000FF"/>
                </a:solidFill>
                <a:latin typeface="Courier New" pitchFamily="49" charset="0"/>
                <a:cs typeface="Courier New" pitchFamily="49" charset="0"/>
              </a:rPr>
              <a:t> </a:t>
            </a:r>
            <a:r>
              <a:rPr lang="en-US" sz="1400" b="1" dirty="0" err="1">
                <a:solidFill>
                  <a:srgbClr val="0000FF"/>
                </a:solidFill>
                <a:latin typeface="Courier New" pitchFamily="49" charset="0"/>
                <a:cs typeface="Courier New" pitchFamily="49" charset="0"/>
              </a:rPr>
              <a:t>aio_sigevent</a:t>
            </a:r>
            <a:r>
              <a:rPr lang="en-US" sz="1400" b="1" dirty="0">
                <a:solidFill>
                  <a:srgbClr val="0000FF"/>
                </a:solidFill>
                <a:latin typeface="Courier New" pitchFamily="49" charset="0"/>
                <a:cs typeface="Courier New" pitchFamily="49" charset="0"/>
              </a:rPr>
              <a:t>; </a:t>
            </a:r>
            <a:r>
              <a:rPr lang="en-US" sz="1400" b="1" dirty="0" smtClean="0">
                <a:solidFill>
                  <a:srgbClr val="0000FF"/>
                </a:solidFill>
                <a:latin typeface="Courier New" pitchFamily="49" charset="0"/>
                <a:cs typeface="Courier New" pitchFamily="49" charset="0"/>
              </a:rPr>
              <a:t>// Structure used for notification</a:t>
            </a:r>
          </a:p>
          <a:p>
            <a:r>
              <a:rPr lang="en-US" sz="1400" b="1" dirty="0" smtClean="0">
                <a:solidFill>
                  <a:srgbClr val="0000FF"/>
                </a:solidFill>
                <a:latin typeface="Courier New" pitchFamily="49" charset="0"/>
                <a:cs typeface="Courier New" pitchFamily="49" charset="0"/>
              </a:rPr>
              <a:t>  </a:t>
            </a:r>
            <a:r>
              <a:rPr lang="en-US" sz="1400" b="1" dirty="0" err="1" smtClean="0">
                <a:solidFill>
                  <a:srgbClr val="0000FF"/>
                </a:solidFill>
                <a:latin typeface="Courier New" pitchFamily="49" charset="0"/>
                <a:cs typeface="Courier New" pitchFamily="49" charset="0"/>
              </a:rPr>
              <a:t>off_t</a:t>
            </a:r>
            <a:r>
              <a:rPr lang="en-US" sz="1400" b="1" dirty="0" smtClean="0">
                <a:solidFill>
                  <a:srgbClr val="0000FF"/>
                </a:solidFill>
                <a:latin typeface="Courier New" pitchFamily="49" charset="0"/>
                <a:cs typeface="Courier New" pitchFamily="49" charset="0"/>
              </a:rPr>
              <a:t> </a:t>
            </a:r>
            <a:r>
              <a:rPr lang="en-US" sz="1400" b="1" dirty="0" err="1" smtClean="0">
                <a:solidFill>
                  <a:srgbClr val="0000FF"/>
                </a:solidFill>
                <a:latin typeface="Courier New" pitchFamily="49" charset="0"/>
                <a:cs typeface="Courier New" pitchFamily="49" charset="0"/>
              </a:rPr>
              <a:t>aio_offset</a:t>
            </a:r>
            <a:r>
              <a:rPr lang="en-US" sz="1400" b="1" dirty="0" smtClean="0">
                <a:solidFill>
                  <a:srgbClr val="0000FF"/>
                </a:solidFill>
                <a:latin typeface="Courier New" pitchFamily="49" charset="0"/>
                <a:cs typeface="Courier New" pitchFamily="49" charset="0"/>
              </a:rPr>
              <a:t>;             // Offset of the first byte to read</a:t>
            </a:r>
          </a:p>
          <a:p>
            <a:r>
              <a:rPr lang="en-US" sz="1400" b="1" dirty="0" smtClean="0">
                <a:solidFill>
                  <a:srgbClr val="0000FF"/>
                </a:solidFill>
                <a:latin typeface="Courier New" pitchFamily="49" charset="0"/>
                <a:cs typeface="Courier New" pitchFamily="49" charset="0"/>
              </a:rPr>
              <a:t>  </a:t>
            </a:r>
          </a:p>
          <a:p>
            <a:r>
              <a:rPr lang="en-US" sz="1400" b="1" dirty="0" smtClean="0">
                <a:solidFill>
                  <a:srgbClr val="0000FF"/>
                </a:solidFill>
                <a:latin typeface="Courier New" pitchFamily="49" charset="0"/>
                <a:cs typeface="Courier New" pitchFamily="49" charset="0"/>
              </a:rPr>
              <a:t>  // Other fields</a:t>
            </a:r>
          </a:p>
          <a:p>
            <a:r>
              <a:rPr lang="en-US" sz="1400" b="1" dirty="0" smtClean="0">
                <a:solidFill>
                  <a:srgbClr val="0000FF"/>
                </a:solidFill>
                <a:latin typeface="Courier New" pitchFamily="49" charset="0"/>
                <a:cs typeface="Courier New" pitchFamily="49" charset="0"/>
              </a:rPr>
              <a:t>  ...   </a:t>
            </a:r>
            <a:endParaRPr lang="en-US" sz="1400" b="1" dirty="0">
              <a:solidFill>
                <a:srgbClr val="0000FF"/>
              </a:solidFill>
              <a:latin typeface="Courier New" pitchFamily="49" charset="0"/>
              <a:cs typeface="Courier New" pitchFamily="49" charset="0"/>
            </a:endParaRPr>
          </a:p>
          <a:p>
            <a:r>
              <a:rPr lang="en-US" sz="1400" b="1" dirty="0">
                <a:solidFill>
                  <a:srgbClr val="0000FF"/>
                </a:solidFill>
                <a:latin typeface="Courier New" pitchFamily="49" charset="0"/>
                <a:cs typeface="Courier New" pitchFamily="49" charset="0"/>
              </a:rPr>
              <a:t>};</a:t>
            </a:r>
          </a:p>
          <a:p>
            <a:endParaRPr lang="en-US" sz="1400" b="1" dirty="0">
              <a:latin typeface="Courier New" pitchFamily="49" charset="0"/>
              <a:cs typeface="Courier New" pitchFamily="49" charset="0"/>
            </a:endParaRPr>
          </a:p>
        </p:txBody>
      </p:sp>
      <p:sp>
        <p:nvSpPr>
          <p:cNvPr id="6" name="Segnaposto numero diapositiva 5"/>
          <p:cNvSpPr>
            <a:spLocks noGrp="1"/>
          </p:cNvSpPr>
          <p:nvPr>
            <p:ph type="sldNum" sz="quarter" idx="12"/>
          </p:nvPr>
        </p:nvSpPr>
        <p:spPr/>
        <p:txBody>
          <a:bodyPr/>
          <a:lstStyle/>
          <a:p>
            <a:fld id="{471BD9F1-AAC8-A147-843E-7BBC1C8AC1D2}" type="slidenum">
              <a:rPr lang="it-IT" smtClean="0"/>
              <a:pPr/>
              <a:t>63</a:t>
            </a:fld>
            <a:endParaRPr lang="it-IT"/>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38402"/>
            <a:ext cx="8229600" cy="1143000"/>
          </a:xfrm>
        </p:spPr>
        <p:txBody>
          <a:bodyPr/>
          <a:lstStyle/>
          <a:p>
            <a:r>
              <a:rPr lang="en-US" b="1" dirty="0" smtClean="0">
                <a:solidFill>
                  <a:srgbClr val="FF0000"/>
                </a:solidFill>
              </a:rPr>
              <a:t>AIO read example</a:t>
            </a:r>
          </a:p>
        </p:txBody>
      </p:sp>
      <p:sp>
        <p:nvSpPr>
          <p:cNvPr id="15363" name="TextBox 3"/>
          <p:cNvSpPr txBox="1">
            <a:spLocks noChangeArrowheads="1"/>
          </p:cNvSpPr>
          <p:nvPr/>
        </p:nvSpPr>
        <p:spPr bwMode="auto">
          <a:xfrm>
            <a:off x="349871" y="751324"/>
            <a:ext cx="8594009" cy="6186307"/>
          </a:xfrm>
          <a:prstGeom prst="rect">
            <a:avLst/>
          </a:prstGeom>
          <a:noFill/>
          <a:ln w="9525">
            <a:noFill/>
            <a:miter lim="800000"/>
            <a:headEnd/>
            <a:tailEnd/>
          </a:ln>
        </p:spPr>
        <p:txBody>
          <a:bodyPr wrap="square">
            <a:spAutoFit/>
          </a:bodyPr>
          <a:lstStyle/>
          <a:p>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include &lt;</a:t>
            </a:r>
            <a:r>
              <a:rPr lang="en-US" sz="1200" b="1" dirty="0" err="1">
                <a:latin typeface="Courier New" pitchFamily="49" charset="0"/>
                <a:cs typeface="Courier New" pitchFamily="49" charset="0"/>
              </a:rPr>
              <a:t>aio.h</a:t>
            </a:r>
            <a:r>
              <a:rPr lang="en-US" sz="1200" b="1" dirty="0">
                <a:latin typeface="Courier New" pitchFamily="49" charset="0"/>
                <a:cs typeface="Courier New" pitchFamily="49" charset="0"/>
              </a:rPr>
              <a:t>&gt;</a:t>
            </a:r>
            <a:endParaRPr lang="en-US" sz="1200" b="1" dirty="0" smtClean="0">
              <a:latin typeface="Courier New" pitchFamily="49" charset="0"/>
              <a:cs typeface="Courier New" pitchFamily="49" charset="0"/>
            </a:endParaRPr>
          </a:p>
          <a:p>
            <a:endParaRPr lang="en-US" sz="1200" b="1" dirty="0" smtClean="0">
              <a:latin typeface="Courier New" pitchFamily="49" charset="0"/>
              <a:cs typeface="Courier New" pitchFamily="49" charset="0"/>
            </a:endParaRP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int</a:t>
            </a:r>
            <a:r>
              <a:rPr lang="en-US" sz="1200" b="1" dirty="0" smtClean="0">
                <a:latin typeface="Courier New" pitchFamily="49" charset="0"/>
                <a:cs typeface="Courier New" pitchFamily="49" charset="0"/>
              </a:rPr>
              <a:t> </a:t>
            </a:r>
            <a:r>
              <a:rPr lang="en-US" sz="1200" b="1" dirty="0" err="1">
                <a:latin typeface="Courier New" pitchFamily="49" charset="0"/>
                <a:cs typeface="Courier New" pitchFamily="49" charset="0"/>
              </a:rPr>
              <a:t>fd</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rc</a:t>
            </a:r>
            <a:r>
              <a:rPr lang="en-US" sz="1200" b="1" dirty="0">
                <a:latin typeface="Courier New" pitchFamily="49" charset="0"/>
                <a:cs typeface="Courier New" pitchFamily="49" charset="0"/>
              </a:rPr>
              <a:t>, ret;</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struct</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aiocb</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my_aiocb</a:t>
            </a:r>
            <a:r>
              <a:rPr lang="en-US" sz="1200" b="1" dirty="0">
                <a:latin typeface="Courier New" pitchFamily="49" charset="0"/>
                <a:cs typeface="Courier New" pitchFamily="49" charset="0"/>
              </a:rPr>
              <a:t>;</a:t>
            </a:r>
          </a:p>
          <a:p>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fd</a:t>
            </a:r>
            <a:r>
              <a:rPr lang="en-US" sz="1200" b="1" dirty="0" smtClean="0">
                <a:latin typeface="Courier New" pitchFamily="49" charset="0"/>
                <a:cs typeface="Courier New" pitchFamily="49" charset="0"/>
              </a:rPr>
              <a:t> = open( "</a:t>
            </a:r>
            <a:r>
              <a:rPr lang="en-US" sz="1200" b="1" dirty="0" err="1" smtClean="0">
                <a:latin typeface="Courier New" pitchFamily="49" charset="0"/>
                <a:cs typeface="Courier New" pitchFamily="49" charset="0"/>
              </a:rPr>
              <a:t>my_file</a:t>
            </a:r>
            <a:r>
              <a:rPr lang="en-US" sz="1200" b="1" dirty="0" smtClean="0">
                <a:latin typeface="Courier New" pitchFamily="49" charset="0"/>
                <a:cs typeface="Courier New" pitchFamily="49" charset="0"/>
              </a:rPr>
              <a:t>", O_RDONLY ); </a:t>
            </a:r>
            <a:r>
              <a:rPr lang="en-US" sz="1200" b="1" dirty="0" smtClean="0">
                <a:solidFill>
                  <a:srgbClr val="0000FF"/>
                </a:solidFill>
                <a:latin typeface="Courier New" pitchFamily="49" charset="0"/>
                <a:cs typeface="Courier New" pitchFamily="49" charset="0"/>
              </a:rPr>
              <a:t>// Open the file as usual</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if (</a:t>
            </a:r>
            <a:r>
              <a:rPr lang="en-US" sz="1200" b="1" dirty="0" err="1" smtClean="0">
                <a:latin typeface="Courier New" pitchFamily="49" charset="0"/>
                <a:cs typeface="Courier New" pitchFamily="49" charset="0"/>
              </a:rPr>
              <a:t>fd</a:t>
            </a:r>
            <a:r>
              <a:rPr lang="en-US" sz="1200" b="1" dirty="0" smtClean="0">
                <a:latin typeface="Courier New" pitchFamily="49" charset="0"/>
                <a:cs typeface="Courier New" pitchFamily="49" charset="0"/>
              </a:rPr>
              <a:t> &lt; 0) </a:t>
            </a:r>
            <a:r>
              <a:rPr lang="en-US" sz="1200" b="1" dirty="0" err="1" smtClean="0">
                <a:latin typeface="Courier New" pitchFamily="49" charset="0"/>
                <a:cs typeface="Courier New" pitchFamily="49" charset="0"/>
              </a:rPr>
              <a:t>perror(“open</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memset((char</a:t>
            </a:r>
            <a:r>
              <a:rPr lang="en-US" sz="1200" b="1" dirty="0">
                <a:latin typeface="Courier New" pitchFamily="49" charset="0"/>
                <a:cs typeface="Courier New" pitchFamily="49" charset="0"/>
              </a:rPr>
              <a:t> *)&amp;</a:t>
            </a:r>
            <a:r>
              <a:rPr lang="en-US" sz="1200" b="1" dirty="0" err="1">
                <a:latin typeface="Courier New" pitchFamily="49" charset="0"/>
                <a:cs typeface="Courier New" pitchFamily="49" charset="0"/>
              </a:rPr>
              <a:t>my_aiocb</a:t>
            </a:r>
            <a:r>
              <a:rPr lang="en-US" sz="1200" b="1" dirty="0">
                <a:latin typeface="Courier New" pitchFamily="49" charset="0"/>
                <a:cs typeface="Courier New" pitchFamily="49" charset="0"/>
              </a:rPr>
              <a:t>, 0, </a:t>
            </a:r>
            <a:r>
              <a:rPr lang="en-US" sz="1200" b="1" dirty="0" err="1">
                <a:latin typeface="Courier New" pitchFamily="49" charset="0"/>
                <a:cs typeface="Courier New" pitchFamily="49" charset="0"/>
              </a:rPr>
              <a:t>sizeof(my_aiocb</a:t>
            </a:r>
            <a:r>
              <a:rPr lang="en-US" sz="1200" b="1" dirty="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Initialize to zero: recommended</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a:t>
            </a:r>
            <a:r>
              <a:rPr lang="en-US" sz="1200" b="1" dirty="0">
                <a:solidFill>
                  <a:srgbClr val="0000FF"/>
                </a:solidFill>
                <a:latin typeface="Courier New" pitchFamily="49" charset="0"/>
                <a:cs typeface="Courier New" pitchFamily="49" charset="0"/>
              </a:rPr>
              <a:t>Allocate a data buffer for the </a:t>
            </a:r>
            <a:r>
              <a:rPr lang="en-US" sz="1200" b="1" dirty="0" err="1">
                <a:solidFill>
                  <a:srgbClr val="0000FF"/>
                </a:solidFill>
                <a:latin typeface="Courier New" pitchFamily="49" charset="0"/>
                <a:cs typeface="Courier New" pitchFamily="49" charset="0"/>
              </a:rPr>
              <a:t>aiocb</a:t>
            </a:r>
            <a:r>
              <a:rPr lang="en-US" sz="1200" b="1" dirty="0">
                <a:solidFill>
                  <a:srgbClr val="0000FF"/>
                </a:solidFill>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request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my_aiocb.aio_buf</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malloc(BUFSIZE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if(!my_aiocb.aio_buf</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perror(“malloc</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Initialize</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aiocb</a:t>
            </a:r>
            <a:r>
              <a:rPr lang="en-US" sz="1200" b="1" dirty="0" smtClean="0">
                <a:latin typeface="Courier New" pitchFamily="49" charset="0"/>
                <a:cs typeface="Courier New" pitchFamily="49" charset="0"/>
              </a:rPr>
              <a:t> structure</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my_aiocb.aio_fildes</a:t>
            </a:r>
            <a:r>
              <a:rPr lang="en-US" sz="1200" b="1" dirty="0">
                <a:latin typeface="Courier New" pitchFamily="49" charset="0"/>
                <a:cs typeface="Courier New" pitchFamily="49" charset="0"/>
              </a:rPr>
              <a:t> = </a:t>
            </a:r>
            <a:r>
              <a:rPr lang="en-US" sz="1200" b="1" dirty="0" err="1">
                <a:latin typeface="Courier New" pitchFamily="49" charset="0"/>
                <a:cs typeface="Courier New" pitchFamily="49" charset="0"/>
              </a:rPr>
              <a:t>fd</a:t>
            </a:r>
            <a:r>
              <a:rPr lang="en-US" sz="1200" b="1" dirty="0">
                <a:latin typeface="Courier New" pitchFamily="49" charset="0"/>
                <a:cs typeface="Courier New" pitchFamily="49" charset="0"/>
              </a:rPr>
              <a:t>;</a:t>
            </a:r>
          </a:p>
          <a:p>
            <a:r>
              <a:rPr lang="en-US" sz="1200" b="1" dirty="0">
                <a:latin typeface="Courier New" pitchFamily="49" charset="0"/>
                <a:cs typeface="Courier New" pitchFamily="49" charset="0"/>
              </a:rPr>
              <a:t>  </a:t>
            </a:r>
            <a:r>
              <a:rPr lang="en-US" sz="1200" b="1" dirty="0" err="1">
                <a:latin typeface="Courier New" pitchFamily="49" charset="0"/>
                <a:cs typeface="Courier New" pitchFamily="49" charset="0"/>
              </a:rPr>
              <a:t>my_aiocb.aio_nbytes</a:t>
            </a:r>
            <a:r>
              <a:rPr lang="en-US" sz="1200" b="1" dirty="0">
                <a:latin typeface="Courier New" pitchFamily="49" charset="0"/>
                <a:cs typeface="Courier New" pitchFamily="49" charset="0"/>
              </a:rPr>
              <a:t> = BUFSIZE</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my_aiocb.aio_nbytes</a:t>
            </a:r>
            <a:r>
              <a:rPr lang="en-US" sz="1200" b="1" dirty="0" smtClean="0">
                <a:latin typeface="Courier New" pitchFamily="49" charset="0"/>
                <a:cs typeface="Courier New" pitchFamily="49" charset="0"/>
              </a:rPr>
              <a:t> = 0; </a:t>
            </a:r>
            <a:r>
              <a:rPr lang="en-US" sz="1200" b="1" dirty="0" smtClean="0">
                <a:solidFill>
                  <a:srgbClr val="0000FF"/>
                </a:solidFill>
                <a:latin typeface="Courier New" pitchFamily="49" charset="0"/>
                <a:cs typeface="Courier New" pitchFamily="49" charset="0"/>
              </a:rPr>
              <a:t>// set the offset to the first byte of the file </a:t>
            </a:r>
          </a:p>
          <a:p>
            <a:r>
              <a:rPr lang="en-US" sz="1200" b="1" dirty="0" smtClean="0">
                <a:solidFill>
                  <a:srgbClr val="0000FF"/>
                </a:solidFill>
                <a:latin typeface="Courier New" pitchFamily="49" charset="0"/>
                <a:cs typeface="Courier New" pitchFamily="49" charset="0"/>
              </a:rPr>
              <a:t>                           // this is pleonastic here, but in any call you must specify</a:t>
            </a:r>
            <a:br>
              <a:rPr lang="en-US" sz="1200" b="1" dirty="0" smtClean="0">
                <a:solidFill>
                  <a:srgbClr val="0000FF"/>
                </a:solidFill>
                <a:latin typeface="Courier New" pitchFamily="49" charset="0"/>
                <a:cs typeface="Courier New" pitchFamily="49" charset="0"/>
              </a:rPr>
            </a:br>
            <a:r>
              <a:rPr lang="en-US" sz="1200" b="1" dirty="0" smtClean="0">
                <a:solidFill>
                  <a:srgbClr val="0000FF"/>
                </a:solidFill>
                <a:latin typeface="Courier New" pitchFamily="49" charset="0"/>
                <a:cs typeface="Courier New" pitchFamily="49" charset="0"/>
              </a:rPr>
              <a:t>                           // the correct offset for every call </a:t>
            </a:r>
          </a:p>
          <a:p>
            <a:r>
              <a:rPr lang="en-US" sz="1200" b="1" dirty="0" smtClean="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submit the read</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rc</a:t>
            </a:r>
            <a:r>
              <a:rPr lang="en-US" sz="1200" b="1" dirty="0" smtClean="0">
                <a:latin typeface="Courier New" pitchFamily="49" charset="0"/>
                <a:cs typeface="Courier New" pitchFamily="49" charset="0"/>
              </a:rPr>
              <a:t> = </a:t>
            </a:r>
            <a:r>
              <a:rPr lang="en-US" sz="1200" b="1" dirty="0" err="1" smtClean="0">
                <a:latin typeface="Courier New" pitchFamily="49" charset="0"/>
                <a:cs typeface="Courier New" pitchFamily="49" charset="0"/>
              </a:rPr>
              <a:t>aio_read</a:t>
            </a:r>
            <a:r>
              <a:rPr lang="en-US" sz="1200" b="1" dirty="0" smtClean="0">
                <a:latin typeface="Courier New" pitchFamily="49" charset="0"/>
                <a:cs typeface="Courier New" pitchFamily="49" charset="0"/>
              </a:rPr>
              <a:t>( &amp;</a:t>
            </a:r>
            <a:r>
              <a:rPr lang="en-US" sz="1200" b="1" dirty="0" err="1" smtClean="0">
                <a:latin typeface="Courier New" pitchFamily="49" charset="0"/>
                <a:cs typeface="Courier New" pitchFamily="49" charset="0"/>
              </a:rPr>
              <a:t>my_aiocb</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if(rc</a:t>
            </a:r>
            <a:r>
              <a:rPr lang="en-US" sz="1200" b="1" dirty="0" smtClean="0">
                <a:latin typeface="Courier New" pitchFamily="49" charset="0"/>
                <a:cs typeface="Courier New" pitchFamily="49" charset="0"/>
              </a:rPr>
              <a:t> &lt; 0) </a:t>
            </a:r>
            <a:r>
              <a:rPr lang="en-US" sz="1200" b="1" dirty="0" err="1" smtClean="0">
                <a:latin typeface="Courier New" pitchFamily="49" charset="0"/>
                <a:cs typeface="Courier New" pitchFamily="49" charset="0"/>
              </a:rPr>
              <a:t>perror(“aio_read</a:t>
            </a:r>
            <a:r>
              <a:rPr lang="en-US" sz="1200" b="1" dirty="0" smtClean="0">
                <a:latin typeface="Courier New" pitchFamily="49" charset="0"/>
                <a:cs typeface="Courier New" pitchFamily="49" charset="0"/>
              </a:rPr>
              <a:t>”);</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while</a:t>
            </a:r>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aio_error</a:t>
            </a:r>
            <a:r>
              <a:rPr lang="en-US" sz="1200" b="1" dirty="0">
                <a:latin typeface="Courier New" pitchFamily="49" charset="0"/>
                <a:cs typeface="Courier New" pitchFamily="49" charset="0"/>
              </a:rPr>
              <a:t>( &amp;</a:t>
            </a:r>
            <a:r>
              <a:rPr lang="en-US" sz="1200" b="1" dirty="0" err="1">
                <a:latin typeface="Courier New" pitchFamily="49" charset="0"/>
                <a:cs typeface="Courier New" pitchFamily="49" charset="0"/>
              </a:rPr>
              <a:t>my_aiocb</a:t>
            </a:r>
            <a:r>
              <a:rPr lang="en-US" sz="1200" b="1" dirty="0">
                <a:latin typeface="Courier New" pitchFamily="49" charset="0"/>
                <a:cs typeface="Courier New" pitchFamily="49" charset="0"/>
              </a:rPr>
              <a:t> </a:t>
            </a:r>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 EINPROGRESS </a:t>
            </a:r>
            <a:r>
              <a:rPr lang="en-US" sz="1200" b="1" dirty="0" smtClean="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Loop checking if I/O is over</a:t>
            </a:r>
          </a:p>
          <a:p>
            <a:r>
              <a:rPr lang="en-US" sz="1200" b="1" dirty="0">
                <a:latin typeface="Courier New" pitchFamily="49" charset="0"/>
                <a:cs typeface="Courier New" pitchFamily="49" charset="0"/>
              </a:rPr>
              <a:t> </a:t>
            </a:r>
          </a:p>
          <a:p>
            <a:r>
              <a:rPr lang="en-US" sz="1200" b="1" dirty="0">
                <a:latin typeface="Courier New" pitchFamily="49" charset="0"/>
                <a:cs typeface="Courier New" pitchFamily="49" charset="0"/>
              </a:rPr>
              <a:t>  if ((ret = </a:t>
            </a:r>
            <a:r>
              <a:rPr lang="en-US" sz="1200" b="1" dirty="0" err="1">
                <a:latin typeface="Courier New" pitchFamily="49" charset="0"/>
                <a:cs typeface="Courier New" pitchFamily="49" charset="0"/>
              </a:rPr>
              <a:t>aio_return</a:t>
            </a:r>
            <a:r>
              <a:rPr lang="en-US" sz="1200" b="1" dirty="0">
                <a:latin typeface="Courier New" pitchFamily="49" charset="0"/>
                <a:cs typeface="Courier New" pitchFamily="49" charset="0"/>
              </a:rPr>
              <a:t>( &amp;</a:t>
            </a:r>
            <a:r>
              <a:rPr lang="en-US" sz="1200" b="1" dirty="0" err="1">
                <a:latin typeface="Courier New" pitchFamily="49" charset="0"/>
                <a:cs typeface="Courier New" pitchFamily="49" charset="0"/>
              </a:rPr>
              <a:t>my_aiocb</a:t>
            </a:r>
            <a:r>
              <a:rPr lang="en-US" sz="1200" b="1" dirty="0">
                <a:latin typeface="Courier New" pitchFamily="49" charset="0"/>
                <a:cs typeface="Courier New" pitchFamily="49" charset="0"/>
              </a:rPr>
              <a:t> )) </a:t>
            </a:r>
            <a:r>
              <a:rPr lang="en-US" sz="1200" b="1" dirty="0" smtClean="0">
                <a:latin typeface="Courier New" pitchFamily="49" charset="0"/>
                <a:cs typeface="Courier New" pitchFamily="49" charset="0"/>
              </a:rPr>
              <a:t>&gt;= </a:t>
            </a:r>
            <a:r>
              <a:rPr lang="en-US" sz="1200" b="1" dirty="0">
                <a:latin typeface="Courier New" pitchFamily="49" charset="0"/>
                <a:cs typeface="Courier New" pitchFamily="49" charset="0"/>
              </a:rPr>
              <a:t>0) </a:t>
            </a:r>
            <a:r>
              <a:rPr lang="en-US" sz="1200" b="1" dirty="0" smtClean="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data is ready, call </a:t>
            </a:r>
            <a:r>
              <a:rPr lang="en-US" sz="1200" b="1" dirty="0" err="1" smtClean="0">
                <a:solidFill>
                  <a:srgbClr val="0000FF"/>
                </a:solidFill>
                <a:latin typeface="Courier New" pitchFamily="49" charset="0"/>
                <a:cs typeface="Courier New" pitchFamily="49" charset="0"/>
              </a:rPr>
              <a:t>aio_return</a:t>
            </a:r>
            <a:r>
              <a:rPr lang="en-US" sz="1200" b="1" dirty="0" smtClean="0">
                <a:solidFill>
                  <a:srgbClr val="0000FF"/>
                </a:solidFill>
                <a:latin typeface="Courier New" pitchFamily="49" charset="0"/>
                <a:cs typeface="Courier New" pitchFamily="49" charset="0"/>
              </a:rPr>
              <a:t> and get it</a:t>
            </a:r>
          </a:p>
          <a:p>
            <a:r>
              <a:rPr lang="en-US" sz="1200" b="1" dirty="0">
                <a:latin typeface="Courier New" pitchFamily="49" charset="0"/>
                <a:cs typeface="Courier New" pitchFamily="49" charset="0"/>
              </a:rPr>
              <a:t>    </a:t>
            </a:r>
            <a:r>
              <a:rPr lang="en-US" sz="1200" b="1" dirty="0" smtClean="0">
                <a:solidFill>
                  <a:srgbClr val="0000FF"/>
                </a:solidFill>
                <a:latin typeface="Courier New" pitchFamily="49" charset="0"/>
                <a:cs typeface="Courier New" pitchFamily="49" charset="0"/>
              </a:rPr>
              <a:t>// </a:t>
            </a:r>
            <a:r>
              <a:rPr lang="en-US" sz="1200" b="1" dirty="0">
                <a:solidFill>
                  <a:srgbClr val="0000FF"/>
                </a:solidFill>
                <a:latin typeface="Courier New" pitchFamily="49" charset="0"/>
                <a:cs typeface="Courier New" pitchFamily="49" charset="0"/>
              </a:rPr>
              <a:t>got ret bytes</a:t>
            </a:r>
            <a:r>
              <a:rPr lang="en-US" sz="1200" b="1" dirty="0" smtClean="0">
                <a:solidFill>
                  <a:srgbClr val="0000FF"/>
                </a:solidFill>
                <a:latin typeface="Courier New" pitchFamily="49" charset="0"/>
                <a:cs typeface="Courier New" pitchFamily="49" charset="0"/>
              </a:rPr>
              <a:t> from </a:t>
            </a:r>
            <a:r>
              <a:rPr lang="en-US" sz="1200" b="1" dirty="0">
                <a:solidFill>
                  <a:srgbClr val="0000FF"/>
                </a:solidFill>
                <a:latin typeface="Courier New" pitchFamily="49" charset="0"/>
                <a:cs typeface="Courier New" pitchFamily="49" charset="0"/>
              </a:rPr>
              <a:t>the </a:t>
            </a:r>
            <a:r>
              <a:rPr lang="en-US" sz="1200" b="1" dirty="0" smtClean="0">
                <a:solidFill>
                  <a:srgbClr val="0000FF"/>
                </a:solidFill>
                <a:latin typeface="Courier New" pitchFamily="49" charset="0"/>
                <a:cs typeface="Courier New" pitchFamily="49" charset="0"/>
              </a:rPr>
              <a:t>read, can consume what is in the buffer</a:t>
            </a:r>
          </a:p>
          <a:p>
            <a:r>
              <a:rPr lang="en-US" sz="1200" b="1" dirty="0">
                <a:latin typeface="Courier New" pitchFamily="49" charset="0"/>
                <a:cs typeface="Courier New" pitchFamily="49" charset="0"/>
              </a:rPr>
              <a:t>  } else </a:t>
            </a:r>
            <a:r>
              <a:rPr lang="en-US" sz="1200" b="1" dirty="0" smtClean="0">
                <a:latin typeface="Courier New" pitchFamily="49" charset="0"/>
                <a:cs typeface="Courier New" pitchFamily="49" charset="0"/>
              </a:rPr>
              <a:t>{</a:t>
            </a:r>
          </a:p>
          <a:p>
            <a:r>
              <a:rPr lang="en-US" sz="1200" b="1" dirty="0" smtClean="0">
                <a:latin typeface="Courier New" pitchFamily="49" charset="0"/>
                <a:cs typeface="Courier New" pitchFamily="49" charset="0"/>
              </a:rPr>
              <a:t>    </a:t>
            </a:r>
            <a:r>
              <a:rPr lang="en-US" sz="1200" b="1" dirty="0" err="1" smtClean="0">
                <a:latin typeface="Courier New" pitchFamily="49" charset="0"/>
                <a:cs typeface="Courier New" pitchFamily="49" charset="0"/>
              </a:rPr>
              <a:t>perror(“aio_return</a:t>
            </a:r>
            <a:r>
              <a:rPr lang="en-US" sz="1200" b="1" dirty="0" smtClean="0">
                <a:latin typeface="Courier New" pitchFamily="49" charset="0"/>
                <a:cs typeface="Courier New" pitchFamily="49" charset="0"/>
              </a:rPr>
              <a:t>”);   </a:t>
            </a:r>
          </a:p>
          <a:p>
            <a:r>
              <a:rPr lang="en-US" sz="1200" b="1" dirty="0" smtClean="0">
                <a:latin typeface="Courier New" pitchFamily="49" charset="0"/>
                <a:cs typeface="Courier New" pitchFamily="49" charset="0"/>
              </a:rPr>
              <a:t>  </a:t>
            </a:r>
            <a:r>
              <a:rPr lang="en-US" sz="1200" b="1" dirty="0">
                <a:latin typeface="Courier New" pitchFamily="49" charset="0"/>
                <a:cs typeface="Courier New" pitchFamily="49" charset="0"/>
              </a:rPr>
              <a:t>}</a:t>
            </a:r>
          </a:p>
          <a:p>
            <a:endParaRPr lang="en-US" sz="1200" b="1" dirty="0">
              <a:latin typeface="Courier New" pitchFamily="49" charset="0"/>
              <a:cs typeface="Courier New" pitchFamily="49" charset="0"/>
            </a:endParaRPr>
          </a:p>
        </p:txBody>
      </p:sp>
      <p:sp>
        <p:nvSpPr>
          <p:cNvPr id="4" name="CasellaDiTesto 3"/>
          <p:cNvSpPr txBox="1"/>
          <p:nvPr/>
        </p:nvSpPr>
        <p:spPr>
          <a:xfrm>
            <a:off x="2718943" y="6059287"/>
            <a:ext cx="6520082" cy="646331"/>
          </a:xfrm>
          <a:prstGeom prst="rect">
            <a:avLst/>
          </a:prstGeom>
          <a:noFill/>
        </p:spPr>
        <p:txBody>
          <a:bodyPr wrap="square" rtlCol="0">
            <a:spAutoFit/>
          </a:bodyPr>
          <a:lstStyle/>
          <a:p>
            <a:r>
              <a:rPr lang="en-US" b="1" smtClean="0">
                <a:solidFill>
                  <a:srgbClr val="FF0000"/>
                </a:solidFill>
              </a:rPr>
              <a:t>Nota Bene: this example is for illustrative purposes only, it does not really make sense as it is implementing a blocking behaviour!</a:t>
            </a:r>
            <a:endParaRPr lang="en-US" b="1">
              <a:solidFill>
                <a:srgbClr val="FF0000"/>
              </a:solidFill>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64</a:t>
            </a:fld>
            <a:endParaRPr lang="it-IT"/>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67310"/>
            <a:ext cx="8229600" cy="628732"/>
          </a:xfrm>
        </p:spPr>
        <p:txBody>
          <a:bodyPr>
            <a:normAutofit fontScale="90000"/>
          </a:bodyPr>
          <a:lstStyle/>
          <a:p>
            <a:r>
              <a:rPr lang="it-IT" b="1" dirty="0" err="1" smtClean="0">
                <a:solidFill>
                  <a:srgbClr val="FF0000"/>
                </a:solidFill>
              </a:rPr>
              <a:t>Other</a:t>
            </a:r>
            <a:r>
              <a:rPr lang="it-IT" b="1" dirty="0" smtClean="0">
                <a:solidFill>
                  <a:srgbClr val="FF0000"/>
                </a:solidFill>
              </a:rPr>
              <a:t> common AIO </a:t>
            </a:r>
            <a:r>
              <a:rPr lang="it-IT" b="1" dirty="0" err="1" smtClean="0">
                <a:solidFill>
                  <a:srgbClr val="FF0000"/>
                </a:solidFill>
              </a:rPr>
              <a:t>functions</a:t>
            </a:r>
            <a:endParaRPr lang="it-IT" b="1" dirty="0">
              <a:solidFill>
                <a:srgbClr val="FF0000"/>
              </a:solidFill>
            </a:endParaRPr>
          </a:p>
        </p:txBody>
      </p:sp>
      <p:sp>
        <p:nvSpPr>
          <p:cNvPr id="3" name="Segnaposto contenuto 2"/>
          <p:cNvSpPr>
            <a:spLocks noGrp="1"/>
          </p:cNvSpPr>
          <p:nvPr>
            <p:ph idx="1"/>
          </p:nvPr>
        </p:nvSpPr>
        <p:spPr>
          <a:xfrm>
            <a:off x="457200" y="903370"/>
            <a:ext cx="8229600" cy="5733260"/>
          </a:xfrm>
        </p:spPr>
        <p:txBody>
          <a:bodyPr>
            <a:normAutofit fontScale="77500" lnSpcReduction="20000"/>
          </a:bodyPr>
          <a:lstStyle/>
          <a:p>
            <a:r>
              <a:rPr lang="en-US" dirty="0" err="1" smtClean="0"/>
              <a:t>aio_write</a:t>
            </a:r>
            <a:r>
              <a:rPr lang="en-US" dirty="0" smtClean="0"/>
              <a:t>() is used to submit a write, in an analogue way to </a:t>
            </a:r>
            <a:r>
              <a:rPr lang="en-US" dirty="0" err="1" smtClean="0"/>
              <a:t>aio_read</a:t>
            </a:r>
            <a:r>
              <a:rPr lang="en-US" dirty="0" smtClean="0"/>
              <a:t>()</a:t>
            </a:r>
          </a:p>
          <a:p>
            <a:r>
              <a:rPr lang="en-US" dirty="0" err="1" smtClean="0"/>
              <a:t>aio_suspend</a:t>
            </a:r>
            <a:r>
              <a:rPr lang="en-US" dirty="0" smtClean="0"/>
              <a:t>() can be used to block the calling process until an asynchronous I/O request has completed, a signal is raised, or a timeout occurs</a:t>
            </a:r>
          </a:p>
          <a:p>
            <a:pPr lvl="1"/>
            <a:r>
              <a:rPr lang="en-US" dirty="0" smtClean="0"/>
              <a:t>A list of </a:t>
            </a:r>
            <a:r>
              <a:rPr lang="en-US" dirty="0" err="1" smtClean="0"/>
              <a:t>aiocb</a:t>
            </a:r>
            <a:r>
              <a:rPr lang="en-US" dirty="0" smtClean="0"/>
              <a:t> references is provided: if any of them complete, the call returns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buNone/>
            </a:pPr>
            <a:endParaRPr lang="en-US" dirty="0" smtClean="0"/>
          </a:p>
          <a:p>
            <a:r>
              <a:rPr lang="en-US" dirty="0" err="1" smtClean="0"/>
              <a:t>aio_cancel</a:t>
            </a:r>
            <a:r>
              <a:rPr lang="en-US" dirty="0" smtClean="0"/>
              <a:t>() is used to cancel one or all requests previously submitted to a given file descriptor</a:t>
            </a:r>
          </a:p>
        </p:txBody>
      </p:sp>
      <p:sp>
        <p:nvSpPr>
          <p:cNvPr id="4" name="CasellaDiTesto 3"/>
          <p:cNvSpPr txBox="1"/>
          <p:nvPr/>
        </p:nvSpPr>
        <p:spPr>
          <a:xfrm>
            <a:off x="1565178" y="3175223"/>
            <a:ext cx="6224942" cy="2708433"/>
          </a:xfrm>
          <a:prstGeom prst="rect">
            <a:avLst/>
          </a:prstGeom>
          <a:noFill/>
        </p:spPr>
        <p:txBody>
          <a:bodyPr wrap="square" rtlCol="0">
            <a:spAutoFit/>
          </a:bodyPr>
          <a:lstStyle/>
          <a:p>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*my_list[</a:t>
            </a:r>
            <a:r>
              <a:rPr lang="it-IT" sz="1200" b="1" dirty="0" err="1" smtClean="0">
                <a:latin typeface="Courier"/>
                <a:cs typeface="Courier"/>
              </a:rPr>
              <a:t>MAX_LIST</a:t>
            </a:r>
            <a:r>
              <a:rPr lang="it-IT" sz="1200" b="1" dirty="0" smtClean="0">
                <a:latin typeface="Courier"/>
                <a:cs typeface="Courier"/>
              </a:rPr>
              <a:t>];</a:t>
            </a:r>
          </a:p>
          <a:p>
            <a:r>
              <a:rPr lang="it-IT" sz="1200" b="1" dirty="0" err="1" smtClean="0">
                <a:latin typeface="Courier"/>
                <a:cs typeface="Courier"/>
              </a:rPr>
              <a:t>memset</a:t>
            </a:r>
            <a:r>
              <a:rPr lang="it-IT" sz="1200" b="1" dirty="0" smtClean="0">
                <a:latin typeface="Courier"/>
                <a:cs typeface="Courier"/>
              </a:rPr>
              <a:t>( (</a:t>
            </a:r>
            <a:r>
              <a:rPr lang="it-IT" sz="1200" b="1" dirty="0" err="1" smtClean="0">
                <a:latin typeface="Courier"/>
                <a:cs typeface="Courier"/>
              </a:rPr>
              <a:t>char</a:t>
            </a:r>
            <a:r>
              <a:rPr lang="it-IT" sz="1200" b="1" dirty="0" smtClean="0">
                <a:latin typeface="Courier"/>
                <a:cs typeface="Courier"/>
              </a:rPr>
              <a:t> *)</a:t>
            </a:r>
            <a:r>
              <a:rPr lang="it-IT" sz="1200" b="1" dirty="0" err="1" smtClean="0">
                <a:latin typeface="Courier"/>
                <a:cs typeface="Courier"/>
              </a:rPr>
              <a:t>my_list</a:t>
            </a:r>
            <a:r>
              <a:rPr lang="it-IT" sz="1200" b="1" dirty="0" smtClean="0">
                <a:latin typeface="Courier"/>
                <a:cs typeface="Courier"/>
              </a:rPr>
              <a:t>,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sizeof</a:t>
            </a:r>
            <a:r>
              <a:rPr lang="it-IT" sz="1200" b="1" dirty="0" smtClean="0">
                <a:latin typeface="Courier"/>
                <a:cs typeface="Courier"/>
              </a:rPr>
              <a:t>(</a:t>
            </a:r>
            <a:r>
              <a:rPr lang="it-IT" sz="1200" b="1" dirty="0" err="1" smtClean="0">
                <a:latin typeface="Courier"/>
                <a:cs typeface="Courier"/>
              </a:rPr>
              <a:t>mylist</a:t>
            </a:r>
            <a:r>
              <a:rPr lang="it-IT" sz="1200" b="1" dirty="0" smtClean="0">
                <a:latin typeface="Courier"/>
                <a:cs typeface="Courier"/>
              </a:rPr>
              <a:t>) ); </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Clear</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list</a:t>
            </a:r>
            <a:endParaRPr lang="it-IT" sz="1200" b="1" dirty="0" smtClean="0">
              <a:solidFill>
                <a:srgbClr val="0000FF"/>
              </a:solidFill>
              <a:latin typeface="Courier"/>
              <a:cs typeface="Courier"/>
            </a:endParaRPr>
          </a:p>
          <a:p>
            <a:endParaRPr lang="it-IT" sz="1200" b="1" dirty="0" smtClean="0">
              <a:solidFill>
                <a:srgbClr val="0000FF"/>
              </a:solidFill>
              <a:latin typeface="Courier"/>
              <a:cs typeface="Courier"/>
            </a:endParaRPr>
          </a:p>
          <a:p>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Load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one</a:t>
            </a:r>
            <a:r>
              <a:rPr lang="it-IT" sz="1200" b="1" dirty="0" smtClean="0">
                <a:solidFill>
                  <a:srgbClr val="0000FF"/>
                </a:solidFill>
                <a:latin typeface="Courier"/>
                <a:cs typeface="Courier"/>
              </a:rPr>
              <a:t> or more </a:t>
            </a:r>
            <a:r>
              <a:rPr lang="it-IT" sz="1200" b="1" dirty="0" err="1" smtClean="0">
                <a:solidFill>
                  <a:srgbClr val="0000FF"/>
                </a:solidFill>
                <a:latin typeface="Courier"/>
                <a:cs typeface="Courier"/>
              </a:rPr>
              <a:t>references</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into</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list</a:t>
            </a:r>
            <a:endParaRPr lang="it-IT" sz="1200" b="1" dirty="0" smtClean="0">
              <a:solidFill>
                <a:srgbClr val="0000FF"/>
              </a:solidFill>
              <a:latin typeface="Courier"/>
              <a:cs typeface="Courier"/>
            </a:endParaRPr>
          </a:p>
          <a:p>
            <a:r>
              <a:rPr lang="it-IT" sz="1200" b="1" dirty="0" err="1" smtClean="0">
                <a:latin typeface="Courier"/>
                <a:cs typeface="Courier"/>
              </a:rPr>
              <a:t>my_list</a:t>
            </a:r>
            <a:r>
              <a:rPr lang="it-IT" sz="1200" b="1" dirty="0" smtClean="0">
                <a:latin typeface="Courier"/>
                <a:cs typeface="Courier"/>
              </a:rPr>
              <a:t>[</a:t>
            </a:r>
            <a:r>
              <a:rPr lang="it-IT" sz="1200" b="1" dirty="0" err="1" smtClean="0">
                <a:latin typeface="Courier"/>
                <a:cs typeface="Courier"/>
              </a:rPr>
              <a:t>0</a:t>
            </a:r>
            <a:r>
              <a:rPr lang="it-IT" sz="1200" b="1" dirty="0" smtClean="0">
                <a:latin typeface="Courier"/>
                <a:cs typeface="Courier"/>
              </a:rPr>
              <a:t>] = &amp;my_aiocb_0;</a:t>
            </a:r>
          </a:p>
          <a:p>
            <a:r>
              <a:rPr lang="it-IT" sz="1200" b="1" dirty="0" err="1" smtClean="0">
                <a:latin typeface="Courier"/>
                <a:cs typeface="Courier"/>
              </a:rPr>
              <a:t>my_list</a:t>
            </a:r>
            <a:r>
              <a:rPr lang="it-IT" sz="1200" b="1" dirty="0" smtClean="0">
                <a:latin typeface="Courier"/>
                <a:cs typeface="Courier"/>
              </a:rPr>
              <a:t>[</a:t>
            </a:r>
            <a:r>
              <a:rPr lang="it-IT" sz="1200" b="1" dirty="0" err="1" smtClean="0">
                <a:latin typeface="Courier"/>
                <a:cs typeface="Courier"/>
              </a:rPr>
              <a:t>1</a:t>
            </a:r>
            <a:r>
              <a:rPr lang="it-IT" sz="1200" b="1" dirty="0" smtClean="0">
                <a:latin typeface="Courier"/>
                <a:cs typeface="Courier"/>
              </a:rPr>
              <a:t>] = &amp;my_aiocb_1;</a:t>
            </a:r>
          </a:p>
          <a:p>
            <a:r>
              <a:rPr lang="it-IT" sz="1200" b="1" dirty="0" smtClean="0">
                <a:latin typeface="Courier"/>
                <a:cs typeface="Courier"/>
              </a:rPr>
              <a:t>...</a:t>
            </a:r>
          </a:p>
          <a:p>
            <a:endParaRPr lang="it-IT" sz="1200" b="1" dirty="0" smtClean="0">
              <a:latin typeface="Courier"/>
              <a:cs typeface="Courier"/>
            </a:endParaRPr>
          </a:p>
          <a:p>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aio_read</a:t>
            </a:r>
            <a:r>
              <a:rPr lang="it-IT" sz="1200" b="1" dirty="0" smtClean="0">
                <a:latin typeface="Courier"/>
                <a:cs typeface="Courier"/>
              </a:rPr>
              <a:t>( &amp;my_aiocb_0 );</a:t>
            </a:r>
          </a:p>
          <a:p>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aio_read</a:t>
            </a:r>
            <a:r>
              <a:rPr lang="it-IT" sz="1200" b="1" dirty="0" smtClean="0">
                <a:latin typeface="Courier"/>
                <a:cs typeface="Courier"/>
              </a:rPr>
              <a:t>( &amp;my_aiocb_1 );</a:t>
            </a:r>
          </a:p>
          <a:p>
            <a:endParaRPr lang="it-IT" sz="1200" b="1" dirty="0" smtClean="0">
              <a:latin typeface="Courier"/>
              <a:cs typeface="Courier"/>
            </a:endParaRPr>
          </a:p>
          <a:p>
            <a:r>
              <a:rPr lang="it-IT" sz="1200" b="1" dirty="0" smtClean="0">
                <a:solidFill>
                  <a:srgbClr val="0000FF"/>
                </a:solidFill>
                <a:latin typeface="Courier"/>
                <a:cs typeface="Courier"/>
              </a:rPr>
              <a:t>// block </a:t>
            </a:r>
            <a:r>
              <a:rPr lang="it-IT" sz="1200" b="1" dirty="0" err="1" smtClean="0">
                <a:solidFill>
                  <a:srgbClr val="0000FF"/>
                </a:solidFill>
                <a:latin typeface="Courier"/>
                <a:cs typeface="Courier"/>
              </a:rPr>
              <a:t>with</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aio_suspend</a:t>
            </a:r>
            <a:r>
              <a:rPr lang="it-IT" sz="1200" b="1" dirty="0" smtClean="0">
                <a:solidFill>
                  <a:srgbClr val="0000FF"/>
                </a:solidFill>
                <a:latin typeface="Courier"/>
                <a:cs typeface="Courier"/>
              </a:rPr>
              <a:t>, NULL </a:t>
            </a:r>
            <a:r>
              <a:rPr lang="it-IT" sz="1200" b="1" dirty="0" err="1" smtClean="0">
                <a:solidFill>
                  <a:srgbClr val="0000FF"/>
                </a:solidFill>
                <a:latin typeface="Courier"/>
                <a:cs typeface="Courier"/>
              </a:rPr>
              <a:t>elements</a:t>
            </a:r>
            <a:r>
              <a:rPr lang="it-IT" sz="1200" b="1" dirty="0" smtClean="0">
                <a:solidFill>
                  <a:srgbClr val="0000FF"/>
                </a:solidFill>
                <a:latin typeface="Courier"/>
                <a:cs typeface="Courier"/>
              </a:rPr>
              <a:t> in </a:t>
            </a:r>
            <a:r>
              <a:rPr lang="it-IT" sz="1200" b="1" dirty="0" err="1" smtClean="0">
                <a:solidFill>
                  <a:srgbClr val="0000FF"/>
                </a:solidFill>
                <a:latin typeface="Courier"/>
                <a:cs typeface="Courier"/>
              </a:rPr>
              <a:t>my_list</a:t>
            </a:r>
            <a:r>
              <a:rPr lang="it-IT" sz="1200" b="1" dirty="0" smtClean="0">
                <a:solidFill>
                  <a:srgbClr val="0000FF"/>
                </a:solidFill>
                <a:latin typeface="Courier"/>
                <a:cs typeface="Courier"/>
              </a:rPr>
              <a:t> are </a:t>
            </a:r>
            <a:r>
              <a:rPr lang="it-IT" sz="1200" b="1" dirty="0" err="1" smtClean="0">
                <a:solidFill>
                  <a:srgbClr val="0000FF"/>
                </a:solidFill>
                <a:latin typeface="Courier"/>
                <a:cs typeface="Courier"/>
              </a:rPr>
              <a:t>ignored</a:t>
            </a:r>
            <a:endParaRPr lang="it-IT" sz="1200" b="1" dirty="0" smtClean="0">
              <a:solidFill>
                <a:srgbClr val="0000FF"/>
              </a:solidFill>
              <a:latin typeface="Courier"/>
              <a:cs typeface="Courier"/>
            </a:endParaRPr>
          </a:p>
          <a:p>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aio_suspend</a:t>
            </a:r>
            <a:r>
              <a:rPr lang="it-IT" sz="1200" b="1" dirty="0" smtClean="0">
                <a:latin typeface="Courier"/>
                <a:cs typeface="Courier"/>
              </a:rPr>
              <a:t>( </a:t>
            </a:r>
            <a:r>
              <a:rPr lang="it-IT" sz="1200" b="1" dirty="0" err="1" smtClean="0">
                <a:latin typeface="Courier"/>
                <a:cs typeface="Courier"/>
              </a:rPr>
              <a:t>my_list</a:t>
            </a:r>
            <a:r>
              <a:rPr lang="it-IT" sz="1200" b="1" dirty="0" smtClean="0">
                <a:latin typeface="Courier"/>
                <a:cs typeface="Courier"/>
              </a:rPr>
              <a:t>, </a:t>
            </a:r>
            <a:r>
              <a:rPr lang="it-IT" sz="1200" b="1" dirty="0" err="1" smtClean="0">
                <a:latin typeface="Courier"/>
                <a:cs typeface="Courier"/>
              </a:rPr>
              <a:t>MAX_LIST</a:t>
            </a:r>
            <a:r>
              <a:rPr lang="it-IT" sz="1200" b="1" dirty="0" smtClean="0">
                <a:latin typeface="Courier"/>
                <a:cs typeface="Courier"/>
              </a:rPr>
              <a:t>, NULL ); 	</a:t>
            </a:r>
          </a:p>
          <a:p>
            <a:endParaRPr lang="it-IT" sz="1400" dirty="0"/>
          </a:p>
        </p:txBody>
      </p:sp>
      <p:sp>
        <p:nvSpPr>
          <p:cNvPr id="5" name="Segnaposto numero diapositiva 4"/>
          <p:cNvSpPr>
            <a:spLocks noGrp="1"/>
          </p:cNvSpPr>
          <p:nvPr>
            <p:ph type="sldNum" sz="quarter" idx="12"/>
          </p:nvPr>
        </p:nvSpPr>
        <p:spPr/>
        <p:txBody>
          <a:bodyPr/>
          <a:lstStyle/>
          <a:p>
            <a:fld id="{471BD9F1-AAC8-A147-843E-7BBC1C8AC1D2}" type="slidenum">
              <a:rPr lang="it-IT" smtClean="0"/>
              <a:pPr/>
              <a:t>65</a:t>
            </a:fld>
            <a:endParaRPr lang="it-IT"/>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982"/>
            <a:ext cx="8229600" cy="628731"/>
          </a:xfrm>
        </p:spPr>
        <p:txBody>
          <a:bodyPr>
            <a:normAutofit fontScale="90000"/>
          </a:bodyPr>
          <a:lstStyle/>
          <a:p>
            <a:r>
              <a:rPr lang="it-IT" b="1" dirty="0" err="1" smtClean="0">
                <a:solidFill>
                  <a:srgbClr val="FF0000"/>
                </a:solidFill>
              </a:rPr>
              <a:t>lio_listio</a:t>
            </a:r>
            <a:r>
              <a:rPr lang="it-IT" b="1" dirty="0" smtClean="0">
                <a:solidFill>
                  <a:srgbClr val="FF0000"/>
                </a:solidFill>
              </a:rPr>
              <a:t>()</a:t>
            </a:r>
            <a:endParaRPr lang="it-IT" b="1" dirty="0">
              <a:solidFill>
                <a:srgbClr val="FF0000"/>
              </a:solidFill>
            </a:endParaRPr>
          </a:p>
        </p:txBody>
      </p:sp>
      <p:sp>
        <p:nvSpPr>
          <p:cNvPr id="3" name="Segnaposto contenuto 2"/>
          <p:cNvSpPr>
            <a:spLocks noGrp="1"/>
          </p:cNvSpPr>
          <p:nvPr>
            <p:ph idx="1"/>
          </p:nvPr>
        </p:nvSpPr>
        <p:spPr>
          <a:xfrm>
            <a:off x="457200" y="1109081"/>
            <a:ext cx="8229600" cy="5831647"/>
          </a:xfrm>
        </p:spPr>
        <p:txBody>
          <a:bodyPr>
            <a:normAutofit fontScale="70000" lnSpcReduction="20000"/>
          </a:bodyPr>
          <a:lstStyle/>
          <a:p>
            <a:r>
              <a:rPr lang="en-US" smtClean="0"/>
              <a:t>AIO provides a way to initiate multiple transfers at the same time</a:t>
            </a:r>
          </a:p>
          <a:p>
            <a:pPr lvl="1"/>
            <a:r>
              <a:rPr lang="en-US" smtClean="0"/>
              <a:t>lio_listio() is useful because it allows you to start lots of I/Os within one single kernel context switch</a:t>
            </a:r>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endParaRPr lang="en-US" smtClean="0"/>
          </a:p>
          <a:p>
            <a:r>
              <a:rPr lang="en-US" smtClean="0"/>
              <a:t>The read operation is noted in the aio_lio_opcode field with LIO_READ (LIO_WRITE for a write operation)</a:t>
            </a:r>
          </a:p>
          <a:p>
            <a:r>
              <a:rPr lang="en-US" smtClean="0"/>
              <a:t>The LIO_WAIT means the call will block</a:t>
            </a:r>
          </a:p>
          <a:p>
            <a:pPr lvl="1"/>
            <a:r>
              <a:rPr lang="en-US" smtClean="0"/>
              <a:t>Better way to use it is with LIO_NOWAIT, i.e. non-blocking exploiting  asynchronous notification, as we will see in a while</a:t>
            </a:r>
          </a:p>
        </p:txBody>
      </p:sp>
      <p:sp>
        <p:nvSpPr>
          <p:cNvPr id="4" name="CasellaDiTesto 3"/>
          <p:cNvSpPr txBox="1"/>
          <p:nvPr/>
        </p:nvSpPr>
        <p:spPr>
          <a:xfrm>
            <a:off x="939104" y="2039321"/>
            <a:ext cx="7667199" cy="2862322"/>
          </a:xfrm>
          <a:prstGeom prst="rect">
            <a:avLst/>
          </a:prstGeom>
          <a:noFill/>
        </p:spPr>
        <p:txBody>
          <a:bodyPr wrap="square" rtlCol="0">
            <a:spAutoFit/>
          </a:bodyPr>
          <a:lstStyle/>
          <a:p>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aiocb1, aiocb2;</a:t>
            </a:r>
          </a:p>
          <a:p>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a:t>
            </a:r>
            <a:r>
              <a:rPr lang="it-IT" sz="1200" b="1" dirty="0" err="1" smtClean="0">
                <a:latin typeface="Courier"/>
                <a:cs typeface="Courier"/>
              </a:rPr>
              <a:t>*list</a:t>
            </a:r>
            <a:r>
              <a:rPr lang="it-IT" sz="1200" b="1" dirty="0" smtClean="0">
                <a:latin typeface="Courier"/>
                <a:cs typeface="Courier"/>
              </a:rPr>
              <a:t>[</a:t>
            </a:r>
            <a:r>
              <a:rPr lang="it-IT" sz="1200" b="1" dirty="0" err="1" smtClean="0">
                <a:latin typeface="Courier"/>
                <a:cs typeface="Courier"/>
              </a:rPr>
              <a:t>MAX_LIST</a:t>
            </a:r>
            <a:r>
              <a:rPr lang="it-IT" sz="1200" b="1" dirty="0" smtClean="0">
                <a:latin typeface="Courier"/>
                <a:cs typeface="Courier"/>
              </a:rPr>
              <a:t>];</a:t>
            </a:r>
          </a:p>
          <a:p>
            <a:r>
              <a:rPr lang="it-IT" sz="1200" b="1" dirty="0" smtClean="0">
                <a:latin typeface="Courier"/>
                <a:cs typeface="Courier"/>
              </a:rPr>
              <a:t>...</a:t>
            </a:r>
          </a:p>
          <a:p>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Prepare</a:t>
            </a:r>
            <a:r>
              <a:rPr lang="it-IT" sz="1200" b="1" dirty="0" smtClean="0">
                <a:solidFill>
                  <a:srgbClr val="0000FF"/>
                </a:solidFill>
                <a:latin typeface="Courier"/>
                <a:cs typeface="Courier"/>
              </a:rPr>
              <a:t> the first </a:t>
            </a:r>
            <a:r>
              <a:rPr lang="it-IT" sz="1200" b="1" dirty="0" err="1" smtClean="0">
                <a:solidFill>
                  <a:srgbClr val="0000FF"/>
                </a:solidFill>
                <a:latin typeface="Courier"/>
                <a:cs typeface="Courier"/>
              </a:rPr>
              <a:t>aiocb</a:t>
            </a:r>
            <a:endParaRPr lang="it-IT" sz="1200" b="1" dirty="0" smtClean="0">
              <a:solidFill>
                <a:srgbClr val="0000FF"/>
              </a:solidFill>
              <a:latin typeface="Courier"/>
              <a:cs typeface="Courier"/>
            </a:endParaRPr>
          </a:p>
          <a:p>
            <a:r>
              <a:rPr lang="it-IT" sz="1200" b="1" dirty="0" smtClean="0">
                <a:latin typeface="Courier"/>
                <a:cs typeface="Courier"/>
              </a:rPr>
              <a:t>aiocb1.aio_fildes = </a:t>
            </a:r>
            <a:r>
              <a:rPr lang="it-IT" sz="1200" b="1" dirty="0" err="1" smtClean="0">
                <a:latin typeface="Courier"/>
                <a:cs typeface="Courier"/>
              </a:rPr>
              <a:t>fd</a:t>
            </a:r>
            <a:r>
              <a:rPr lang="it-IT" sz="1200" b="1" dirty="0" smtClean="0">
                <a:latin typeface="Courier"/>
                <a:cs typeface="Courier"/>
              </a:rPr>
              <a:t>;</a:t>
            </a:r>
          </a:p>
          <a:p>
            <a:r>
              <a:rPr lang="it-IT" sz="1200" b="1" dirty="0" smtClean="0">
                <a:latin typeface="Courier"/>
                <a:cs typeface="Courier"/>
              </a:rPr>
              <a:t>aiocb1.aio_buf = </a:t>
            </a:r>
            <a:r>
              <a:rPr lang="it-IT" sz="1200" b="1" dirty="0" err="1" smtClean="0">
                <a:latin typeface="Courier"/>
                <a:cs typeface="Courier"/>
              </a:rPr>
              <a:t>malloc</a:t>
            </a:r>
            <a:r>
              <a:rPr lang="it-IT" sz="1200" b="1" dirty="0" smtClean="0">
                <a:latin typeface="Courier"/>
                <a:cs typeface="Courier"/>
              </a:rPr>
              <a:t>(BUFSIZE);</a:t>
            </a:r>
          </a:p>
          <a:p>
            <a:r>
              <a:rPr lang="it-IT" sz="1200" b="1" dirty="0" smtClean="0">
                <a:latin typeface="Courier"/>
                <a:cs typeface="Courier"/>
              </a:rPr>
              <a:t>aiocb1.aio_nbytes = BUFSIZE;</a:t>
            </a:r>
          </a:p>
          <a:p>
            <a:r>
              <a:rPr lang="it-IT" sz="1200" b="1" dirty="0" smtClean="0">
                <a:latin typeface="Courier"/>
                <a:cs typeface="Courier"/>
              </a:rPr>
              <a:t>aiocb1.aio_offset = </a:t>
            </a:r>
            <a:r>
              <a:rPr lang="it-IT" sz="1200" b="1" dirty="0" err="1" smtClean="0">
                <a:latin typeface="Courier"/>
                <a:cs typeface="Courier"/>
              </a:rPr>
              <a:t>next_offset</a:t>
            </a:r>
            <a:r>
              <a:rPr lang="it-IT" sz="1200" b="1" dirty="0" smtClean="0">
                <a:latin typeface="Courier"/>
                <a:cs typeface="Courier"/>
              </a:rPr>
              <a:t>;</a:t>
            </a:r>
          </a:p>
          <a:p>
            <a:r>
              <a:rPr lang="it-IT" sz="1200" b="1" dirty="0" smtClean="0">
                <a:latin typeface="Courier"/>
                <a:cs typeface="Courier"/>
              </a:rPr>
              <a:t>aiocb1.aio_lio_opcode = </a:t>
            </a:r>
            <a:r>
              <a:rPr lang="it-IT" sz="1200" b="1" dirty="0" err="1" smtClean="0">
                <a:latin typeface="Courier"/>
                <a:cs typeface="Courier"/>
              </a:rPr>
              <a:t>LIO_READ</a:t>
            </a:r>
            <a:r>
              <a:rPr lang="it-IT" sz="1200" b="1" dirty="0" smtClean="0">
                <a:latin typeface="Courier"/>
                <a:cs typeface="Courier"/>
              </a:rPr>
              <a:t>; </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operation</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must</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be</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indicated</a:t>
            </a:r>
            <a:r>
              <a:rPr lang="it-IT" sz="1200" b="1" dirty="0" smtClean="0">
                <a:solidFill>
                  <a:srgbClr val="0000FF"/>
                </a:solidFill>
                <a:latin typeface="Courier"/>
                <a:cs typeface="Courier"/>
              </a:rPr>
              <a:t> in the </a:t>
            </a:r>
            <a:r>
              <a:rPr lang="it-IT" sz="1200" b="1" dirty="0" err="1" smtClean="0">
                <a:solidFill>
                  <a:srgbClr val="0000FF"/>
                </a:solidFill>
                <a:latin typeface="Courier"/>
                <a:cs typeface="Courier"/>
              </a:rPr>
              <a:t>aiocb</a:t>
            </a:r>
            <a:endParaRPr lang="it-IT" sz="1200" b="1" dirty="0" smtClean="0">
              <a:solidFill>
                <a:srgbClr val="0000FF"/>
              </a:solidFill>
              <a:latin typeface="Courier"/>
              <a:cs typeface="Courier"/>
            </a:endParaRPr>
          </a:p>
          <a:p>
            <a:r>
              <a:rPr lang="it-IT" sz="1200" b="1" dirty="0" smtClean="0">
                <a:latin typeface="Courier"/>
                <a:cs typeface="Courier"/>
              </a:rPr>
              <a:t>...</a:t>
            </a:r>
          </a:p>
          <a:p>
            <a:r>
              <a:rPr lang="it-IT" sz="1200" b="1" dirty="0" err="1" smtClean="0">
                <a:latin typeface="Courier"/>
                <a:cs typeface="Courier"/>
              </a:rPr>
              <a:t>memset</a:t>
            </a:r>
            <a:r>
              <a:rPr lang="it-IT" sz="1200" b="1" dirty="0" smtClean="0">
                <a:latin typeface="Courier"/>
                <a:cs typeface="Courier"/>
              </a:rPr>
              <a:t>( (</a:t>
            </a:r>
            <a:r>
              <a:rPr lang="it-IT" sz="1200" b="1" dirty="0" err="1" smtClean="0">
                <a:latin typeface="Courier"/>
                <a:cs typeface="Courier"/>
              </a:rPr>
              <a:t>char</a:t>
            </a:r>
            <a:r>
              <a:rPr lang="it-IT" sz="1200" b="1" dirty="0" smtClean="0">
                <a:latin typeface="Courier"/>
                <a:cs typeface="Courier"/>
              </a:rPr>
              <a:t> *)</a:t>
            </a:r>
            <a:r>
              <a:rPr lang="it-IT" sz="1200" b="1" dirty="0" err="1" smtClean="0">
                <a:latin typeface="Courier"/>
                <a:cs typeface="Courier"/>
              </a:rPr>
              <a:t>list</a:t>
            </a:r>
            <a:r>
              <a:rPr lang="it-IT" sz="1200" b="1" dirty="0" smtClean="0">
                <a:latin typeface="Courier"/>
                <a:cs typeface="Courier"/>
              </a:rPr>
              <a:t>,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sizeof</a:t>
            </a:r>
            <a:r>
              <a:rPr lang="it-IT" sz="1200" b="1" dirty="0" smtClean="0">
                <a:latin typeface="Courier"/>
                <a:cs typeface="Courier"/>
              </a:rPr>
              <a:t>(</a:t>
            </a:r>
            <a:r>
              <a:rPr lang="it-IT" sz="1200" b="1" dirty="0" err="1" smtClean="0">
                <a:latin typeface="Courier"/>
                <a:cs typeface="Courier"/>
              </a:rPr>
              <a:t>list</a:t>
            </a:r>
            <a:r>
              <a:rPr lang="it-IT" sz="1200" b="1" dirty="0" smtClean="0">
                <a:latin typeface="Courier"/>
                <a:cs typeface="Courier"/>
              </a:rPr>
              <a:t>) );</a:t>
            </a:r>
          </a:p>
          <a:p>
            <a:r>
              <a:rPr lang="it-IT" sz="1200" b="1" dirty="0" err="1" smtClean="0">
                <a:latin typeface="Courier"/>
                <a:cs typeface="Courier"/>
              </a:rPr>
              <a:t>list</a:t>
            </a:r>
            <a:r>
              <a:rPr lang="it-IT" sz="1200" b="1" dirty="0" smtClean="0">
                <a:latin typeface="Courier"/>
                <a:cs typeface="Courier"/>
              </a:rPr>
              <a:t>[</a:t>
            </a:r>
            <a:r>
              <a:rPr lang="it-IT" sz="1200" b="1" dirty="0" err="1" smtClean="0">
                <a:latin typeface="Courier"/>
                <a:cs typeface="Courier"/>
              </a:rPr>
              <a:t>0</a:t>
            </a:r>
            <a:r>
              <a:rPr lang="it-IT" sz="1200" b="1" dirty="0" smtClean="0">
                <a:latin typeface="Courier"/>
                <a:cs typeface="Courier"/>
              </a:rPr>
              <a:t>] = &amp;aiocb1;</a:t>
            </a:r>
          </a:p>
          <a:p>
            <a:r>
              <a:rPr lang="it-IT" sz="1200" b="1" dirty="0" err="1" smtClean="0">
                <a:latin typeface="Courier"/>
                <a:cs typeface="Courier"/>
              </a:rPr>
              <a:t>list</a:t>
            </a:r>
            <a:r>
              <a:rPr lang="it-IT" sz="1200" b="1" dirty="0" smtClean="0">
                <a:latin typeface="Courier"/>
                <a:cs typeface="Courier"/>
              </a:rPr>
              <a:t>[</a:t>
            </a:r>
            <a:r>
              <a:rPr lang="it-IT" sz="1200" b="1" dirty="0" err="1" smtClean="0">
                <a:latin typeface="Courier"/>
                <a:cs typeface="Courier"/>
              </a:rPr>
              <a:t>1</a:t>
            </a:r>
            <a:r>
              <a:rPr lang="it-IT" sz="1200" b="1" dirty="0" smtClean="0">
                <a:latin typeface="Courier"/>
                <a:cs typeface="Courier"/>
              </a:rPr>
              <a:t>] = &amp;aiocb2;</a:t>
            </a:r>
          </a:p>
          <a:p>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issue</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lio_listio</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with</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LIO_WAIT</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means</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blocking</a:t>
            </a:r>
            <a:r>
              <a:rPr lang="it-IT" sz="1200" b="1" dirty="0" smtClean="0">
                <a:solidFill>
                  <a:srgbClr val="0000FF"/>
                </a:solidFill>
                <a:latin typeface="Courier"/>
                <a:cs typeface="Courier"/>
              </a:rPr>
              <a:t>)</a:t>
            </a:r>
            <a:endParaRPr lang="it-IT" sz="1200" b="1" dirty="0" smtClean="0">
              <a:latin typeface="Courier"/>
              <a:cs typeface="Courier"/>
            </a:endParaRPr>
          </a:p>
          <a:p>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lio_listio</a:t>
            </a:r>
            <a:r>
              <a:rPr lang="it-IT" sz="1200" b="1" dirty="0" smtClean="0">
                <a:latin typeface="Courier"/>
                <a:cs typeface="Courier"/>
              </a:rPr>
              <a:t>( </a:t>
            </a:r>
            <a:r>
              <a:rPr lang="it-IT" sz="1200" b="1" dirty="0" err="1" smtClean="0">
                <a:latin typeface="Courier"/>
                <a:cs typeface="Courier"/>
              </a:rPr>
              <a:t>LIO_WAIT</a:t>
            </a:r>
            <a:r>
              <a:rPr lang="it-IT" sz="1200" b="1" dirty="0" smtClean="0">
                <a:latin typeface="Courier"/>
                <a:cs typeface="Courier"/>
              </a:rPr>
              <a:t>, </a:t>
            </a:r>
            <a:r>
              <a:rPr lang="it-IT" sz="1200" b="1" dirty="0" err="1" smtClean="0">
                <a:latin typeface="Courier"/>
                <a:cs typeface="Courier"/>
              </a:rPr>
              <a:t>list</a:t>
            </a:r>
            <a:r>
              <a:rPr lang="it-IT" sz="1200" b="1" dirty="0" smtClean="0">
                <a:latin typeface="Courier"/>
                <a:cs typeface="Courier"/>
              </a:rPr>
              <a:t>, </a:t>
            </a:r>
            <a:r>
              <a:rPr lang="it-IT" sz="1200" b="1" dirty="0" err="1" smtClean="0">
                <a:latin typeface="Courier"/>
                <a:cs typeface="Courier"/>
              </a:rPr>
              <a:t>MAX_LIST</a:t>
            </a:r>
            <a:r>
              <a:rPr lang="it-IT" sz="1200" b="1" dirty="0" smtClean="0">
                <a:latin typeface="Courier"/>
                <a:cs typeface="Courier"/>
              </a:rPr>
              <a:t>, NULL ); </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ignores</a:t>
            </a:r>
            <a:r>
              <a:rPr lang="it-IT" sz="1200" b="1" dirty="0" smtClean="0">
                <a:solidFill>
                  <a:srgbClr val="0000FF"/>
                </a:solidFill>
                <a:latin typeface="Courier"/>
                <a:cs typeface="Courier"/>
              </a:rPr>
              <a:t> NULL </a:t>
            </a:r>
            <a:r>
              <a:rPr lang="it-IT" sz="1200" b="1" dirty="0" err="1" smtClean="0">
                <a:solidFill>
                  <a:srgbClr val="0000FF"/>
                </a:solidFill>
                <a:latin typeface="Courier"/>
                <a:cs typeface="Courier"/>
              </a:rPr>
              <a:t>elements</a:t>
            </a:r>
            <a:endParaRPr lang="it-IT" sz="1200" b="1" dirty="0" smtClean="0">
              <a:solidFill>
                <a:srgbClr val="0000FF"/>
              </a:solidFill>
              <a:latin typeface="Courier"/>
              <a:cs typeface="Courier"/>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66</a:t>
            </a:fld>
            <a:endParaRPr lang="it-IT"/>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AIO </a:t>
            </a:r>
            <a:r>
              <a:rPr lang="it-IT" b="1" dirty="0" err="1" smtClean="0">
                <a:solidFill>
                  <a:srgbClr val="FF0000"/>
                </a:solidFill>
              </a:rPr>
              <a:t>notification</a:t>
            </a:r>
            <a:endParaRPr lang="it-IT" b="1" dirty="0">
              <a:solidFill>
                <a:srgbClr val="FF0000"/>
              </a:solidFill>
            </a:endParaRPr>
          </a:p>
        </p:txBody>
      </p:sp>
      <p:sp>
        <p:nvSpPr>
          <p:cNvPr id="3" name="Segnaposto contenuto 2"/>
          <p:cNvSpPr>
            <a:spLocks noGrp="1"/>
          </p:cNvSpPr>
          <p:nvPr>
            <p:ph idx="1"/>
          </p:nvPr>
        </p:nvSpPr>
        <p:spPr>
          <a:xfrm>
            <a:off x="457200" y="1448152"/>
            <a:ext cx="8229600" cy="5257800"/>
          </a:xfrm>
        </p:spPr>
        <p:txBody>
          <a:bodyPr>
            <a:normAutofit fontScale="85000" lnSpcReduction="20000"/>
          </a:bodyPr>
          <a:lstStyle/>
          <a:p>
            <a:r>
              <a:rPr lang="en-US" dirty="0" smtClean="0"/>
              <a:t>The AIO notification relies on two different techniques</a:t>
            </a:r>
          </a:p>
          <a:p>
            <a:pPr lvl="1"/>
            <a:r>
              <a:rPr lang="en-US" dirty="0" smtClean="0"/>
              <a:t>signal and callback notifications</a:t>
            </a:r>
          </a:p>
          <a:p>
            <a:r>
              <a:rPr lang="en-US" dirty="0" smtClean="0"/>
              <a:t>The use of signals is a common mechanism in </a:t>
            </a:r>
            <a:r>
              <a:rPr lang="en-US" dirty="0" err="1" smtClean="0"/>
              <a:t>unix</a:t>
            </a:r>
            <a:r>
              <a:rPr lang="en-US" dirty="0" smtClean="0"/>
              <a:t> systems and is also supported by AIO</a:t>
            </a:r>
          </a:p>
          <a:p>
            <a:pPr lvl="1"/>
            <a:r>
              <a:rPr lang="en-US" dirty="0" smtClean="0"/>
              <a:t>The application can define a special function (a so-called signal handler) that is invoked when a specified signal occurs</a:t>
            </a:r>
          </a:p>
          <a:p>
            <a:pPr lvl="1"/>
            <a:r>
              <a:rPr lang="en-US" dirty="0" smtClean="0"/>
              <a:t>We can configure AIO via the </a:t>
            </a:r>
            <a:r>
              <a:rPr lang="en-US" dirty="0" err="1" smtClean="0"/>
              <a:t>aiocb</a:t>
            </a:r>
            <a:r>
              <a:rPr lang="en-US" dirty="0" smtClean="0"/>
              <a:t> structure such that an asynchronous request will raise a signal when the I/O request has completed</a:t>
            </a:r>
          </a:p>
          <a:p>
            <a:r>
              <a:rPr lang="en-US" dirty="0" smtClean="0"/>
              <a:t>Using callbacks, instead of raising a signal for notification, AIO calls a function in user-space upon I/O completion</a:t>
            </a:r>
          </a:p>
          <a:p>
            <a:pPr lvl="1"/>
            <a:r>
              <a:rPr lang="en-US" dirty="0" smtClean="0"/>
              <a:t>In this case </a:t>
            </a:r>
            <a:r>
              <a:rPr lang="en-US" dirty="0" err="1" smtClean="0"/>
              <a:t>sigevent</a:t>
            </a:r>
            <a:r>
              <a:rPr lang="en-US" dirty="0" smtClean="0"/>
              <a:t> structure into the </a:t>
            </a:r>
            <a:r>
              <a:rPr lang="en-US" dirty="0" err="1" smtClean="0"/>
              <a:t>aiocb</a:t>
            </a:r>
            <a:r>
              <a:rPr lang="en-US" dirty="0" smtClean="0"/>
              <a:t> is used specify the pointer to the function to be called back</a:t>
            </a:r>
          </a:p>
          <a:p>
            <a:pPr lvl="1"/>
            <a:endParaRPr lang="en-US" dirty="0" smtClean="0"/>
          </a:p>
          <a:p>
            <a:pPr lvl="1"/>
            <a:endParaRPr lang="it-IT"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67</a:t>
            </a:fld>
            <a:endParaRPr lang="it-IT"/>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asellaDiTesto 4"/>
          <p:cNvSpPr txBox="1"/>
          <p:nvPr/>
        </p:nvSpPr>
        <p:spPr>
          <a:xfrm>
            <a:off x="152048" y="178904"/>
            <a:ext cx="8881271" cy="6740305"/>
          </a:xfrm>
          <a:prstGeom prst="rect">
            <a:avLst/>
          </a:prstGeom>
          <a:noFill/>
        </p:spPr>
        <p:txBody>
          <a:bodyPr wrap="square" rtlCol="0">
            <a:spAutoFit/>
          </a:bodyPr>
          <a:lstStyle/>
          <a:p>
            <a:r>
              <a:rPr lang="en-US" sz="1200" smtClean="0">
                <a:latin typeface="Courier"/>
                <a:cs typeface="Courier"/>
              </a:rPr>
              <a:t>  </a:t>
            </a:r>
            <a:r>
              <a:rPr lang="en-US" sz="1200" b="1" smtClean="0">
                <a:latin typeface="Courier"/>
                <a:cs typeface="Courier"/>
              </a:rPr>
              <a:t>int fd;</a:t>
            </a:r>
          </a:p>
          <a:p>
            <a:r>
              <a:rPr lang="en-US" sz="1200" b="1" smtClean="0">
                <a:latin typeface="Courier"/>
                <a:cs typeface="Courier"/>
              </a:rPr>
              <a:t>  struct sigaction sig_act;</a:t>
            </a:r>
          </a:p>
          <a:p>
            <a:r>
              <a:rPr lang="en-US" sz="1200" b="1" smtClean="0">
                <a:latin typeface="Courier"/>
                <a:cs typeface="Courier"/>
              </a:rPr>
              <a:t>  struct aiocb my_aiocb;</a:t>
            </a:r>
          </a:p>
          <a:p>
            <a:r>
              <a:rPr lang="en-US" sz="1200" b="1" smtClean="0">
                <a:latin typeface="Courier"/>
                <a:cs typeface="Courier"/>
              </a:rPr>
              <a:t>  ...</a:t>
            </a:r>
          </a:p>
          <a:p>
            <a:r>
              <a:rPr lang="en-US" sz="1200" b="1" smtClean="0">
                <a:latin typeface="Courier"/>
                <a:cs typeface="Courier"/>
              </a:rPr>
              <a:t>  </a:t>
            </a:r>
            <a:r>
              <a:rPr lang="en-US" sz="1200" b="1" smtClean="0">
                <a:solidFill>
                  <a:srgbClr val="0000FF"/>
                </a:solidFill>
                <a:latin typeface="Courier"/>
                <a:cs typeface="Courier"/>
              </a:rPr>
              <a:t>// Set up the signal handler</a:t>
            </a:r>
          </a:p>
          <a:p>
            <a:r>
              <a:rPr lang="en-US" sz="1200" b="1" smtClean="0">
                <a:latin typeface="Courier"/>
                <a:cs typeface="Courier"/>
              </a:rPr>
              <a:t>  sigemptyset(&amp;sig_act.sa_mask);</a:t>
            </a:r>
          </a:p>
          <a:p>
            <a:r>
              <a:rPr lang="en-US" sz="1200" b="1" smtClean="0">
                <a:latin typeface="Courier"/>
                <a:cs typeface="Courier"/>
              </a:rPr>
              <a:t>  sig_act.sa_flags = SA_SIGINFO;</a:t>
            </a:r>
          </a:p>
          <a:p>
            <a:r>
              <a:rPr lang="en-US" sz="1200" b="1" smtClean="0">
                <a:latin typeface="Courier"/>
                <a:cs typeface="Courier"/>
              </a:rPr>
              <a:t>  sig_act.sa_sigaction = aio_completion_handler; </a:t>
            </a:r>
            <a:r>
              <a:rPr lang="en-US" sz="1200" b="1" smtClean="0">
                <a:solidFill>
                  <a:srgbClr val="0000FF"/>
                </a:solidFill>
                <a:latin typeface="Courier"/>
                <a:cs typeface="Courier"/>
              </a:rPr>
              <a:t>// function to call when signal fires</a:t>
            </a:r>
          </a:p>
          <a:p>
            <a:r>
              <a:rPr lang="en-US" sz="1200" b="1" smtClean="0">
                <a:latin typeface="Courier"/>
                <a:cs typeface="Courier"/>
              </a:rPr>
              <a:t>  </a:t>
            </a:r>
            <a:r>
              <a:rPr lang="en-US" sz="1200" b="1" smtClean="0">
                <a:solidFill>
                  <a:srgbClr val="0000FF"/>
                </a:solidFill>
                <a:latin typeface="Courier"/>
                <a:cs typeface="Courier"/>
              </a:rPr>
              <a:t>// Set up the aio request</a:t>
            </a:r>
          </a:p>
          <a:p>
            <a:r>
              <a:rPr lang="en-US" sz="1200" b="1" smtClean="0">
                <a:latin typeface="Courier"/>
                <a:cs typeface="Courier"/>
              </a:rPr>
              <a:t>  memset( (char *)&amp;my_aiocb, 0, sizeof(struct aiocb) );</a:t>
            </a:r>
          </a:p>
          <a:p>
            <a:r>
              <a:rPr lang="en-US" sz="1200" b="1" smtClean="0">
                <a:latin typeface="Courier"/>
                <a:cs typeface="Courier"/>
              </a:rPr>
              <a:t>  my_aiocb.aio_fildes = fd;</a:t>
            </a:r>
          </a:p>
          <a:p>
            <a:r>
              <a:rPr lang="en-US" sz="1200" b="1" smtClean="0">
                <a:latin typeface="Courier"/>
                <a:cs typeface="Courier"/>
              </a:rPr>
              <a:t>  my_aiocb.aio_buf = malloc(BUFSIZE);</a:t>
            </a:r>
          </a:p>
          <a:p>
            <a:r>
              <a:rPr lang="en-US" sz="1200" b="1" smtClean="0">
                <a:latin typeface="Courier"/>
                <a:cs typeface="Courier"/>
              </a:rPr>
              <a:t>  my_aiocb.aio_nbytes = BUFSIZE;</a:t>
            </a:r>
          </a:p>
          <a:p>
            <a:r>
              <a:rPr lang="en-US" sz="1200" b="1" smtClean="0">
                <a:latin typeface="Courier"/>
                <a:cs typeface="Courier"/>
              </a:rPr>
              <a:t>  my_aiocb.aio_offset = next_offset;</a:t>
            </a:r>
          </a:p>
          <a:p>
            <a:r>
              <a:rPr lang="en-US" sz="1200" b="1" smtClean="0">
                <a:latin typeface="Courier"/>
                <a:cs typeface="Courier"/>
              </a:rPr>
              <a:t>  </a:t>
            </a:r>
            <a:r>
              <a:rPr lang="en-US" sz="1200" b="1" smtClean="0">
                <a:solidFill>
                  <a:srgbClr val="0000FF"/>
                </a:solidFill>
                <a:latin typeface="Courier"/>
                <a:cs typeface="Courier"/>
              </a:rPr>
              <a:t>// Link the aio request to the signal</a:t>
            </a:r>
          </a:p>
          <a:p>
            <a:r>
              <a:rPr lang="en-US" sz="1200" b="1" smtClean="0">
                <a:latin typeface="Courier"/>
                <a:cs typeface="Courier"/>
              </a:rPr>
              <a:t>  my_aiocb.aio_sigevent.sigev_notify = SIGEV_SIGNAL;</a:t>
            </a:r>
          </a:p>
          <a:p>
            <a:r>
              <a:rPr lang="en-US" sz="1200" b="1" smtClean="0">
                <a:latin typeface="Courier"/>
                <a:cs typeface="Courier"/>
              </a:rPr>
              <a:t>  my_aiocb.aio_sigevent.sigev_signo = SIGIO; </a:t>
            </a:r>
            <a:r>
              <a:rPr lang="en-US" sz="1200" b="1" smtClean="0">
                <a:solidFill>
                  <a:srgbClr val="0000FF"/>
                </a:solidFill>
                <a:latin typeface="Courier"/>
                <a:cs typeface="Courier"/>
              </a:rPr>
              <a:t>// in this example use SIGIO signal</a:t>
            </a:r>
          </a:p>
          <a:p>
            <a:r>
              <a:rPr lang="en-US" sz="1200" b="1" smtClean="0">
                <a:latin typeface="Courier"/>
                <a:cs typeface="Courier"/>
              </a:rPr>
              <a:t>  my_aiocb.aio_sigevent.sigev_value.sival_ptr = &amp;my_aiocb;</a:t>
            </a:r>
          </a:p>
          <a:p>
            <a:r>
              <a:rPr lang="en-US" sz="1200" b="1" smtClean="0">
                <a:latin typeface="Courier"/>
                <a:cs typeface="Courier"/>
              </a:rPr>
              <a:t>  </a:t>
            </a:r>
            <a:r>
              <a:rPr lang="en-US" sz="1200" b="1" smtClean="0">
                <a:solidFill>
                  <a:srgbClr val="0000FF"/>
                </a:solidFill>
                <a:latin typeface="Courier"/>
                <a:cs typeface="Courier"/>
              </a:rPr>
              <a:t>// Map the signal to the signal handler</a:t>
            </a:r>
          </a:p>
          <a:p>
            <a:r>
              <a:rPr lang="en-US" sz="1200" b="1" smtClean="0">
                <a:latin typeface="Courier"/>
                <a:cs typeface="Courier"/>
              </a:rPr>
              <a:t>  ret = sigaction( SIGIO, &amp;sig_act, NULL );</a:t>
            </a:r>
          </a:p>
          <a:p>
            <a:r>
              <a:rPr lang="en-US" sz="1200" b="1" smtClean="0">
                <a:latin typeface="Courier"/>
                <a:cs typeface="Courier"/>
              </a:rPr>
              <a:t>  ...</a:t>
            </a:r>
          </a:p>
          <a:p>
            <a:r>
              <a:rPr lang="en-US" sz="1200" b="1" smtClean="0">
                <a:latin typeface="Courier"/>
                <a:cs typeface="Courier"/>
              </a:rPr>
              <a:t>  ret = aio_read( &amp;my_aiocb ); </a:t>
            </a:r>
            <a:r>
              <a:rPr lang="en-US" sz="1200" b="1" smtClean="0">
                <a:solidFill>
                  <a:srgbClr val="0000FF"/>
                </a:solidFill>
                <a:latin typeface="Courier"/>
                <a:cs typeface="Courier"/>
              </a:rPr>
              <a:t>// submit the read request and return immediately</a:t>
            </a:r>
          </a:p>
          <a:p>
            <a:r>
              <a:rPr lang="en-US" sz="1200" b="1" smtClean="0">
                <a:latin typeface="Courier"/>
                <a:cs typeface="Courier"/>
              </a:rPr>
              <a:t>  ... </a:t>
            </a:r>
            <a:r>
              <a:rPr lang="en-US" sz="1200" b="1" smtClean="0">
                <a:solidFill>
                  <a:srgbClr val="0000FF"/>
                </a:solidFill>
                <a:latin typeface="Courier"/>
                <a:cs typeface="Courier"/>
              </a:rPr>
              <a:t>// perform some computation while I/O is being carried out</a:t>
            </a:r>
          </a:p>
          <a:p>
            <a:endParaRPr lang="en-US" sz="1200" b="1" smtClean="0">
              <a:latin typeface="Courier"/>
              <a:cs typeface="Courier"/>
            </a:endParaRPr>
          </a:p>
          <a:p>
            <a:r>
              <a:rPr lang="en-US" sz="1200" b="1" smtClean="0">
                <a:latin typeface="Courier"/>
                <a:cs typeface="Courier"/>
              </a:rPr>
              <a:t>void aio_completion_handler( int signo, siginfo_t *info, void *context ) {</a:t>
            </a:r>
          </a:p>
          <a:p>
            <a:r>
              <a:rPr lang="en-US" sz="1200" b="1" smtClean="0">
                <a:latin typeface="Courier"/>
                <a:cs typeface="Courier"/>
              </a:rPr>
              <a:t>  struct aiocb *req;</a:t>
            </a:r>
          </a:p>
          <a:p>
            <a:r>
              <a:rPr lang="en-US" sz="1200" b="1" smtClean="0">
                <a:latin typeface="Courier"/>
                <a:cs typeface="Courier"/>
              </a:rPr>
              <a:t>  req = (struct aiocb *) info-&gt;si_value.sival_ptr;</a:t>
            </a:r>
          </a:p>
          <a:p>
            <a:r>
              <a:rPr lang="en-US" sz="1200" b="1" smtClean="0">
                <a:latin typeface="Courier"/>
                <a:cs typeface="Courier"/>
              </a:rPr>
              <a:t>  if (aio_error( req ) == 0) {  </a:t>
            </a:r>
            <a:r>
              <a:rPr lang="en-US" sz="1200" b="1" smtClean="0">
                <a:solidFill>
                  <a:srgbClr val="0000FF"/>
                </a:solidFill>
                <a:latin typeface="Courier"/>
                <a:cs typeface="Courier"/>
              </a:rPr>
              <a:t>// Did the request complete succesfully?</a:t>
            </a:r>
          </a:p>
          <a:p>
            <a:r>
              <a:rPr lang="en-US" sz="1200" b="1" smtClean="0">
                <a:latin typeface="Courier"/>
                <a:cs typeface="Courier"/>
              </a:rPr>
              <a:t>    </a:t>
            </a:r>
            <a:r>
              <a:rPr lang="en-US" sz="1200" b="1" smtClean="0">
                <a:solidFill>
                  <a:srgbClr val="0000FF"/>
                </a:solidFill>
                <a:latin typeface="Courier"/>
                <a:cs typeface="Courier"/>
              </a:rPr>
              <a:t>// Request completed successfully, get the return status</a:t>
            </a:r>
          </a:p>
          <a:p>
            <a:r>
              <a:rPr lang="en-US" sz="1200" b="1" smtClean="0">
                <a:latin typeface="Courier"/>
                <a:cs typeface="Courier"/>
              </a:rPr>
              <a:t>    ret = aio_return( req );    </a:t>
            </a:r>
          </a:p>
          <a:p>
            <a:r>
              <a:rPr lang="en-US" sz="1200" b="1" smtClean="0">
                <a:latin typeface="Courier"/>
                <a:cs typeface="Courier"/>
              </a:rPr>
              <a:t>  }</a:t>
            </a:r>
          </a:p>
          <a:p>
            <a:r>
              <a:rPr lang="en-US" sz="1200" b="1" smtClean="0">
                <a:latin typeface="Courier"/>
                <a:cs typeface="Courier"/>
              </a:rPr>
              <a:t>  return;</a:t>
            </a:r>
          </a:p>
          <a:p>
            <a:r>
              <a:rPr lang="en-US" sz="1200" b="1" smtClean="0">
                <a:latin typeface="Courier"/>
                <a:cs typeface="Courier"/>
              </a:rPr>
              <a:t>}</a:t>
            </a:r>
            <a:r>
              <a:rPr lang="en-US" b="1" smtClean="0"/>
              <a:t>	</a:t>
            </a:r>
          </a:p>
          <a:p>
            <a:endParaRPr lang="en-US" b="1"/>
          </a:p>
        </p:txBody>
      </p:sp>
      <p:sp>
        <p:nvSpPr>
          <p:cNvPr id="6" name="Titolo 1"/>
          <p:cNvSpPr>
            <a:spLocks noGrp="1"/>
          </p:cNvSpPr>
          <p:nvPr>
            <p:ph type="title"/>
          </p:nvPr>
        </p:nvSpPr>
        <p:spPr>
          <a:xfrm>
            <a:off x="2531120" y="77870"/>
            <a:ext cx="6254064" cy="1143000"/>
          </a:xfrm>
        </p:spPr>
        <p:txBody>
          <a:bodyPr>
            <a:normAutofit fontScale="90000"/>
          </a:bodyPr>
          <a:lstStyle/>
          <a:p>
            <a:r>
              <a:rPr lang="it-IT" b="1" dirty="0" err="1" smtClean="0">
                <a:solidFill>
                  <a:srgbClr val="FF0000"/>
                </a:solidFill>
              </a:rPr>
              <a:t>Signal-based</a:t>
            </a:r>
            <a:r>
              <a:rPr lang="it-IT" b="1" dirty="0" smtClean="0">
                <a:solidFill>
                  <a:srgbClr val="FF0000"/>
                </a:solidFill>
              </a:rPr>
              <a:t> AIO </a:t>
            </a:r>
            <a:r>
              <a:rPr lang="it-IT" b="1" dirty="0" err="1" smtClean="0">
                <a:solidFill>
                  <a:srgbClr val="FF0000"/>
                </a:solidFill>
              </a:rPr>
              <a:t>notification</a:t>
            </a:r>
            <a:r>
              <a:rPr lang="it-IT" b="1" dirty="0" smtClean="0">
                <a:solidFill>
                  <a:srgbClr val="FF0000"/>
                </a:solidFill>
              </a:rPr>
              <a:t> </a:t>
            </a:r>
            <a:r>
              <a:rPr lang="it-IT" b="1" dirty="0" err="1" smtClean="0">
                <a:solidFill>
                  <a:srgbClr val="FF0000"/>
                </a:solidFill>
              </a:rPr>
              <a:t>example</a:t>
            </a:r>
            <a:endParaRPr lang="it-IT" b="1" dirty="0">
              <a:solidFill>
                <a:srgbClr val="FF0000"/>
              </a:solidFill>
            </a:endParaRPr>
          </a:p>
        </p:txBody>
      </p:sp>
      <p:sp>
        <p:nvSpPr>
          <p:cNvPr id="7" name="CasellaDiTesto 6"/>
          <p:cNvSpPr txBox="1"/>
          <p:nvPr/>
        </p:nvSpPr>
        <p:spPr>
          <a:xfrm>
            <a:off x="1305803" y="5822707"/>
            <a:ext cx="7843783" cy="1200329"/>
          </a:xfrm>
          <a:prstGeom prst="rect">
            <a:avLst/>
          </a:prstGeom>
          <a:noFill/>
        </p:spPr>
        <p:txBody>
          <a:bodyPr wrap="square" rtlCol="0">
            <a:spAutoFit/>
          </a:bodyPr>
          <a:lstStyle/>
          <a:p>
            <a:r>
              <a:rPr lang="en-US" b="1" smtClean="0">
                <a:solidFill>
                  <a:srgbClr val="FF0000"/>
                </a:solidFill>
              </a:rPr>
              <a:t>Not done in this example, but to increase performance the handler could continue the I/O by requesting the next asynchronous transfer. In this way,</a:t>
            </a:r>
            <a:br>
              <a:rPr lang="en-US" b="1" smtClean="0">
                <a:solidFill>
                  <a:srgbClr val="FF0000"/>
                </a:solidFill>
              </a:rPr>
            </a:br>
            <a:r>
              <a:rPr lang="en-US" b="1" smtClean="0">
                <a:solidFill>
                  <a:srgbClr val="FF0000"/>
                </a:solidFill>
              </a:rPr>
              <a:t>when one transfer has completed, the next is immediately started.</a:t>
            </a:r>
          </a:p>
          <a:p>
            <a:endParaRPr lang="en-US"/>
          </a:p>
        </p:txBody>
      </p:sp>
      <p:sp>
        <p:nvSpPr>
          <p:cNvPr id="8" name="Segnaposto numero diapositiva 7"/>
          <p:cNvSpPr>
            <a:spLocks noGrp="1"/>
          </p:cNvSpPr>
          <p:nvPr>
            <p:ph type="sldNum" sz="quarter" idx="12"/>
          </p:nvPr>
        </p:nvSpPr>
        <p:spPr/>
        <p:txBody>
          <a:bodyPr/>
          <a:lstStyle/>
          <a:p>
            <a:fld id="{471BD9F1-AAC8-A147-843E-7BBC1C8AC1D2}" type="slidenum">
              <a:rPr lang="it-IT" smtClean="0"/>
              <a:pPr/>
              <a:t>68</a:t>
            </a:fld>
            <a:endParaRPr lang="it-IT"/>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asellaDiTesto 4"/>
          <p:cNvSpPr txBox="1"/>
          <p:nvPr/>
        </p:nvSpPr>
        <p:spPr>
          <a:xfrm>
            <a:off x="152048" y="1220870"/>
            <a:ext cx="8881271" cy="5078312"/>
          </a:xfrm>
          <a:prstGeom prst="rect">
            <a:avLst/>
          </a:prstGeom>
          <a:noFill/>
        </p:spPr>
        <p:txBody>
          <a:bodyPr wrap="square" rtlCol="0">
            <a:spAutoFit/>
          </a:bodyPr>
          <a:lstStyle/>
          <a:p>
            <a:r>
              <a:rPr lang="it-IT" sz="1200" dirty="0" smtClean="0">
                <a:latin typeface="Courier"/>
                <a:cs typeface="Courier"/>
              </a:rPr>
              <a:t>  </a:t>
            </a:r>
            <a:r>
              <a:rPr lang="it-IT" sz="1200" b="1" dirty="0" err="1" smtClean="0">
                <a:latin typeface="Courier"/>
                <a:cs typeface="Courier"/>
              </a:rPr>
              <a:t>int</a:t>
            </a:r>
            <a:r>
              <a:rPr lang="it-IT" sz="1200" b="1" dirty="0" smtClean="0">
                <a:latin typeface="Courier"/>
                <a:cs typeface="Courier"/>
              </a:rPr>
              <a:t> </a:t>
            </a:r>
            <a:r>
              <a:rPr lang="it-IT" sz="1200" b="1" dirty="0" err="1" smtClean="0">
                <a:latin typeface="Courier"/>
                <a:cs typeface="Courier"/>
              </a:rPr>
              <a:t>fd</a:t>
            </a:r>
            <a:r>
              <a:rPr lang="it-IT" sz="1200" b="1" dirty="0" smtClean="0">
                <a:latin typeface="Courier"/>
                <a:cs typeface="Courier"/>
              </a:rPr>
              <a:t>;</a:t>
            </a:r>
          </a:p>
          <a:p>
            <a:r>
              <a:rPr lang="it-IT" sz="1200" b="1" dirty="0" smtClean="0">
                <a:latin typeface="Courier"/>
                <a:cs typeface="Courier"/>
              </a:rPr>
              <a:t>  </a:t>
            </a:r>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a:t>
            </a:r>
            <a:r>
              <a:rPr lang="it-IT" sz="1200" b="1" dirty="0" err="1" smtClean="0">
                <a:latin typeface="Courier"/>
                <a:cs typeface="Courier"/>
              </a:rPr>
              <a:t>my_aiocb</a:t>
            </a:r>
            <a:r>
              <a:rPr lang="it-IT" sz="1200" b="1" dirty="0" smtClean="0">
                <a:latin typeface="Courier"/>
                <a:cs typeface="Courier"/>
              </a:rPr>
              <a:t>;</a:t>
            </a:r>
          </a:p>
          <a:p>
            <a:r>
              <a:rPr lang="it-IT" sz="1200" b="1" dirty="0" smtClean="0">
                <a:latin typeface="Courier"/>
                <a:cs typeface="Courier"/>
              </a:rPr>
              <a:t>  ...</a:t>
            </a:r>
          </a:p>
          <a:p>
            <a:r>
              <a:rPr lang="it-IT" sz="1200" b="1" dirty="0" smtClean="0">
                <a:latin typeface="Courier"/>
                <a:cs typeface="Courier"/>
              </a:rPr>
              <a:t>  </a:t>
            </a:r>
            <a:r>
              <a:rPr lang="it-IT" sz="1200" b="1" dirty="0" smtClean="0">
                <a:solidFill>
                  <a:srgbClr val="0000FF"/>
                </a:solidFill>
                <a:latin typeface="Courier"/>
                <a:cs typeface="Courier"/>
              </a:rPr>
              <a:t>// Set up the </a:t>
            </a:r>
            <a:r>
              <a:rPr lang="it-IT" sz="1200" b="1" dirty="0" err="1" smtClean="0">
                <a:solidFill>
                  <a:srgbClr val="0000FF"/>
                </a:solidFill>
                <a:latin typeface="Courier"/>
                <a:cs typeface="Courier"/>
              </a:rPr>
              <a:t>aio</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request</a:t>
            </a:r>
            <a:endParaRPr lang="it-IT" sz="1200" b="1" dirty="0" smtClean="0">
              <a:solidFill>
                <a:srgbClr val="0000FF"/>
              </a:solidFill>
              <a:latin typeface="Courier"/>
              <a:cs typeface="Courier"/>
            </a:endParaRPr>
          </a:p>
          <a:p>
            <a:r>
              <a:rPr lang="it-IT" sz="1200" b="1" dirty="0" smtClean="0">
                <a:latin typeface="Courier"/>
                <a:cs typeface="Courier"/>
              </a:rPr>
              <a:t>  </a:t>
            </a:r>
            <a:r>
              <a:rPr lang="it-IT" sz="1200" b="1" dirty="0" err="1" smtClean="0">
                <a:latin typeface="Courier"/>
                <a:cs typeface="Courier"/>
              </a:rPr>
              <a:t>memset</a:t>
            </a:r>
            <a:r>
              <a:rPr lang="it-IT" sz="1200" b="1" dirty="0" smtClean="0">
                <a:latin typeface="Courier"/>
                <a:cs typeface="Courier"/>
              </a:rPr>
              <a:t>( (</a:t>
            </a:r>
            <a:r>
              <a:rPr lang="it-IT" sz="1200" b="1" dirty="0" err="1" smtClean="0">
                <a:latin typeface="Courier"/>
                <a:cs typeface="Courier"/>
              </a:rPr>
              <a:t>char</a:t>
            </a:r>
            <a:r>
              <a:rPr lang="it-IT" sz="1200" b="1" dirty="0" smtClean="0">
                <a:latin typeface="Courier"/>
                <a:cs typeface="Courier"/>
              </a:rPr>
              <a:t> *)&amp;my_aiocb, </a:t>
            </a:r>
            <a:r>
              <a:rPr lang="it-IT" sz="1200" b="1" dirty="0" err="1" smtClean="0">
                <a:latin typeface="Courier"/>
                <a:cs typeface="Courier"/>
              </a:rPr>
              <a:t>0</a:t>
            </a:r>
            <a:r>
              <a:rPr lang="it-IT" sz="1200" b="1" dirty="0" smtClean="0">
                <a:latin typeface="Courier"/>
                <a:cs typeface="Courier"/>
              </a:rPr>
              <a:t>, </a:t>
            </a:r>
            <a:r>
              <a:rPr lang="it-IT" sz="1200" b="1" dirty="0" err="1" smtClean="0">
                <a:latin typeface="Courier"/>
                <a:cs typeface="Courier"/>
              </a:rPr>
              <a:t>sizeof</a:t>
            </a:r>
            <a:r>
              <a:rPr lang="it-IT" sz="1200" b="1" dirty="0" smtClean="0">
                <a:latin typeface="Courier"/>
                <a:cs typeface="Courier"/>
              </a:rPr>
              <a:t>(</a:t>
            </a:r>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a:t>
            </a:r>
          </a:p>
          <a:p>
            <a:r>
              <a:rPr lang="it-IT" sz="1200" b="1" dirty="0" smtClean="0">
                <a:latin typeface="Courier"/>
                <a:cs typeface="Courier"/>
              </a:rPr>
              <a:t>  my_aiocb.aio_fildes = </a:t>
            </a:r>
            <a:r>
              <a:rPr lang="it-IT" sz="1200" b="1" dirty="0" err="1" smtClean="0">
                <a:latin typeface="Courier"/>
                <a:cs typeface="Courier"/>
              </a:rPr>
              <a:t>fd</a:t>
            </a:r>
            <a:r>
              <a:rPr lang="it-IT" sz="1200" b="1" dirty="0" smtClean="0">
                <a:latin typeface="Courier"/>
                <a:cs typeface="Courier"/>
              </a:rPr>
              <a:t>;</a:t>
            </a:r>
          </a:p>
          <a:p>
            <a:r>
              <a:rPr lang="it-IT" sz="1200" b="1" dirty="0" smtClean="0">
                <a:latin typeface="Courier"/>
                <a:cs typeface="Courier"/>
              </a:rPr>
              <a:t>  my_aiocb.aio_buf = </a:t>
            </a:r>
            <a:r>
              <a:rPr lang="it-IT" sz="1200" b="1" dirty="0" err="1" smtClean="0">
                <a:latin typeface="Courier"/>
                <a:cs typeface="Courier"/>
              </a:rPr>
              <a:t>malloc</a:t>
            </a:r>
            <a:r>
              <a:rPr lang="it-IT" sz="1200" b="1" dirty="0" smtClean="0">
                <a:latin typeface="Courier"/>
                <a:cs typeface="Courier"/>
              </a:rPr>
              <a:t>(BUFSIZE);</a:t>
            </a:r>
          </a:p>
          <a:p>
            <a:r>
              <a:rPr lang="it-IT" sz="1200" b="1" dirty="0" smtClean="0">
                <a:latin typeface="Courier"/>
                <a:cs typeface="Courier"/>
              </a:rPr>
              <a:t>  my_aiocb.aio_nbytes = BUFSIZE;</a:t>
            </a:r>
          </a:p>
          <a:p>
            <a:r>
              <a:rPr lang="it-IT" sz="1200" b="1" dirty="0" smtClean="0">
                <a:latin typeface="Courier"/>
                <a:cs typeface="Courier"/>
              </a:rPr>
              <a:t>  my_aiocb.aio_offset = </a:t>
            </a:r>
            <a:r>
              <a:rPr lang="it-IT" sz="1200" b="1" dirty="0" err="1" smtClean="0">
                <a:latin typeface="Courier"/>
                <a:cs typeface="Courier"/>
              </a:rPr>
              <a:t>next_offset</a:t>
            </a:r>
            <a:r>
              <a:rPr lang="it-IT" sz="1200" b="1" dirty="0" smtClean="0">
                <a:latin typeface="Courier"/>
                <a:cs typeface="Courier"/>
              </a:rPr>
              <a:t>;</a:t>
            </a:r>
          </a:p>
          <a:p>
            <a:r>
              <a:rPr lang="it-IT" sz="1200" b="1" dirty="0" smtClean="0">
                <a:latin typeface="Courier"/>
                <a:cs typeface="Courier"/>
              </a:rPr>
              <a:t>  </a:t>
            </a:r>
            <a:r>
              <a:rPr lang="it-IT" sz="1200" b="1" dirty="0" smtClean="0">
                <a:solidFill>
                  <a:srgbClr val="0000FF"/>
                </a:solidFill>
                <a:latin typeface="Courier"/>
                <a:cs typeface="Courier"/>
              </a:rPr>
              <a:t>// Link the </a:t>
            </a:r>
            <a:r>
              <a:rPr lang="it-IT" sz="1200" b="1" dirty="0" err="1" smtClean="0">
                <a:solidFill>
                  <a:srgbClr val="0000FF"/>
                </a:solidFill>
                <a:latin typeface="Courier"/>
                <a:cs typeface="Courier"/>
              </a:rPr>
              <a:t>aio</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request</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with</a:t>
            </a:r>
            <a:r>
              <a:rPr lang="it-IT" sz="1200" b="1" dirty="0" smtClean="0">
                <a:solidFill>
                  <a:srgbClr val="0000FF"/>
                </a:solidFill>
                <a:latin typeface="Courier"/>
                <a:cs typeface="Courier"/>
              </a:rPr>
              <a:t> a </a:t>
            </a:r>
            <a:r>
              <a:rPr lang="it-IT" sz="1200" b="1" dirty="0" err="1" smtClean="0">
                <a:solidFill>
                  <a:srgbClr val="0000FF"/>
                </a:solidFill>
                <a:latin typeface="Courier"/>
                <a:cs typeface="Courier"/>
              </a:rPr>
              <a:t>thread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callback</a:t>
            </a:r>
            <a:endParaRPr lang="it-IT" sz="1200" b="1" dirty="0" smtClean="0">
              <a:solidFill>
                <a:srgbClr val="0000FF"/>
              </a:solidFill>
              <a:latin typeface="Courier"/>
              <a:cs typeface="Courier"/>
            </a:endParaRPr>
          </a:p>
          <a:p>
            <a:r>
              <a:rPr lang="it-IT" sz="1200" b="1" dirty="0" smtClean="0">
                <a:latin typeface="Courier"/>
                <a:cs typeface="Courier"/>
              </a:rPr>
              <a:t>  my_aiocb.aio_sigevent.sigev_notify = </a:t>
            </a:r>
            <a:r>
              <a:rPr lang="it-IT" sz="1200" b="1" dirty="0" err="1" smtClean="0">
                <a:latin typeface="Courier"/>
                <a:cs typeface="Courier"/>
              </a:rPr>
              <a:t>SIGEV_THREAD</a:t>
            </a:r>
            <a:r>
              <a:rPr lang="it-IT" sz="1200" b="1" dirty="0" smtClean="0">
                <a:latin typeface="Courier"/>
                <a:cs typeface="Courier"/>
              </a:rPr>
              <a:t>;</a:t>
            </a:r>
          </a:p>
          <a:p>
            <a:r>
              <a:rPr lang="it-IT" sz="1200" b="1" dirty="0" smtClean="0">
                <a:latin typeface="Courier"/>
                <a:cs typeface="Courier"/>
              </a:rPr>
              <a:t>  my_aiocb.aio_sigevent.notify_function = aio_completion_handler;</a:t>
            </a:r>
          </a:p>
          <a:p>
            <a:r>
              <a:rPr lang="it-IT" sz="1200" b="1" dirty="0" smtClean="0">
                <a:latin typeface="Courier"/>
                <a:cs typeface="Courier"/>
              </a:rPr>
              <a:t>  my_aiocb.aio_sigevent.notify_attributes = NULL;</a:t>
            </a:r>
          </a:p>
          <a:p>
            <a:r>
              <a:rPr lang="it-IT" sz="1200" b="1" dirty="0" smtClean="0">
                <a:latin typeface="Courier"/>
                <a:cs typeface="Courier"/>
              </a:rPr>
              <a:t>  my_aiocb.aio_sigevent.sigev_value.sival_ptr = &amp;my_aiocb;</a:t>
            </a:r>
          </a:p>
          <a:p>
            <a:r>
              <a:rPr lang="it-IT" sz="1200" b="1" dirty="0" smtClean="0">
                <a:latin typeface="Courier"/>
                <a:cs typeface="Courier"/>
              </a:rPr>
              <a:t>  ...</a:t>
            </a:r>
          </a:p>
          <a:p>
            <a:r>
              <a:rPr lang="it-IT" sz="1200" b="1" dirty="0" smtClean="0">
                <a:latin typeface="Courier"/>
                <a:cs typeface="Courier"/>
              </a:rPr>
              <a:t>  </a:t>
            </a:r>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aio_read</a:t>
            </a:r>
            <a:r>
              <a:rPr lang="it-IT" sz="1200" b="1" dirty="0" smtClean="0">
                <a:latin typeface="Courier"/>
                <a:cs typeface="Courier"/>
              </a:rPr>
              <a:t>( &amp;my_aiocb );</a:t>
            </a:r>
          </a:p>
          <a:p>
            <a:endParaRPr lang="it-IT" sz="1200" b="1" dirty="0" smtClean="0">
              <a:latin typeface="Courier"/>
              <a:cs typeface="Courier"/>
            </a:endParaRPr>
          </a:p>
          <a:p>
            <a:r>
              <a:rPr lang="it-IT" sz="1200" b="1" dirty="0" smtClean="0">
                <a:latin typeface="Courier"/>
                <a:cs typeface="Courier"/>
              </a:rPr>
              <a:t>  </a:t>
            </a:r>
            <a:r>
              <a:rPr lang="it-IT" sz="1200" b="1" dirty="0" err="1" smtClean="0">
                <a:latin typeface="Courier"/>
                <a:cs typeface="Courier"/>
              </a:rPr>
              <a:t>void</a:t>
            </a:r>
            <a:r>
              <a:rPr lang="it-IT" sz="1200" b="1" dirty="0" smtClean="0">
                <a:latin typeface="Courier"/>
                <a:cs typeface="Courier"/>
              </a:rPr>
              <a:t> aio_completion_handler( </a:t>
            </a:r>
            <a:r>
              <a:rPr lang="it-IT" sz="1200" b="1" dirty="0" err="1" smtClean="0">
                <a:latin typeface="Courier"/>
                <a:cs typeface="Courier"/>
              </a:rPr>
              <a:t>sigval_t</a:t>
            </a:r>
            <a:r>
              <a:rPr lang="it-IT" sz="1200" b="1" dirty="0" smtClean="0">
                <a:latin typeface="Courier"/>
                <a:cs typeface="Courier"/>
              </a:rPr>
              <a:t> </a:t>
            </a:r>
            <a:r>
              <a:rPr lang="it-IT" sz="1200" b="1" dirty="0" err="1" smtClean="0">
                <a:latin typeface="Courier"/>
                <a:cs typeface="Courier"/>
              </a:rPr>
              <a:t>sigval</a:t>
            </a:r>
            <a:r>
              <a:rPr lang="it-IT" sz="1200" b="1" dirty="0" smtClean="0">
                <a:latin typeface="Courier"/>
                <a:cs typeface="Courier"/>
              </a:rPr>
              <a:t> ) {</a:t>
            </a:r>
          </a:p>
          <a:p>
            <a:r>
              <a:rPr lang="it-IT" sz="1200" b="1" dirty="0" smtClean="0">
                <a:latin typeface="Courier"/>
                <a:cs typeface="Courier"/>
              </a:rPr>
              <a:t>    </a:t>
            </a:r>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a:t>
            </a:r>
            <a:r>
              <a:rPr lang="it-IT" sz="1200" b="1" dirty="0" err="1" smtClean="0">
                <a:latin typeface="Courier"/>
                <a:cs typeface="Courier"/>
              </a:rPr>
              <a:t>*req</a:t>
            </a:r>
            <a:r>
              <a:rPr lang="it-IT" sz="1200" b="1" dirty="0" smtClean="0">
                <a:latin typeface="Courier"/>
                <a:cs typeface="Courier"/>
              </a:rPr>
              <a:t>;</a:t>
            </a:r>
          </a:p>
          <a:p>
            <a:r>
              <a:rPr lang="it-IT" sz="1200" b="1" dirty="0" smtClean="0">
                <a:latin typeface="Courier"/>
                <a:cs typeface="Courier"/>
              </a:rPr>
              <a:t>    </a:t>
            </a:r>
            <a:r>
              <a:rPr lang="it-IT" sz="1200" b="1" dirty="0" err="1" smtClean="0">
                <a:latin typeface="Courier"/>
                <a:cs typeface="Courier"/>
              </a:rPr>
              <a:t>req</a:t>
            </a:r>
            <a:r>
              <a:rPr lang="it-IT" sz="1200" b="1" dirty="0" smtClean="0">
                <a:latin typeface="Courier"/>
                <a:cs typeface="Courier"/>
              </a:rPr>
              <a:t> = (</a:t>
            </a:r>
            <a:r>
              <a:rPr lang="it-IT" sz="1200" b="1" dirty="0" err="1" smtClean="0">
                <a:latin typeface="Courier"/>
                <a:cs typeface="Courier"/>
              </a:rPr>
              <a:t>struct</a:t>
            </a:r>
            <a:r>
              <a:rPr lang="it-IT" sz="1200" b="1" dirty="0" smtClean="0">
                <a:latin typeface="Courier"/>
                <a:cs typeface="Courier"/>
              </a:rPr>
              <a:t> </a:t>
            </a:r>
            <a:r>
              <a:rPr lang="it-IT" sz="1200" b="1" dirty="0" err="1" smtClean="0">
                <a:latin typeface="Courier"/>
                <a:cs typeface="Courier"/>
              </a:rPr>
              <a:t>aiocb</a:t>
            </a:r>
            <a:r>
              <a:rPr lang="it-IT" sz="1200" b="1" dirty="0" smtClean="0">
                <a:latin typeface="Courier"/>
                <a:cs typeface="Courier"/>
              </a:rPr>
              <a:t> *)sigval.sival_ptr; </a:t>
            </a:r>
            <a:r>
              <a:rPr lang="it-IT" sz="1200" b="1" dirty="0" smtClean="0">
                <a:solidFill>
                  <a:srgbClr val="0000FF"/>
                </a:solidFill>
                <a:latin typeface="Courier"/>
                <a:cs typeface="Courier"/>
              </a:rPr>
              <a:t>// cast </a:t>
            </a:r>
            <a:r>
              <a:rPr lang="it-IT" sz="1200" b="1" dirty="0" err="1" smtClean="0">
                <a:solidFill>
                  <a:srgbClr val="0000FF"/>
                </a:solidFill>
                <a:latin typeface="Courier"/>
                <a:cs typeface="Courier"/>
              </a:rPr>
              <a:t>from</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sigval</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to</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get</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aiocb</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pointer</a:t>
            </a:r>
            <a:endParaRPr lang="it-IT" sz="1200" b="1" dirty="0" smtClean="0">
              <a:solidFill>
                <a:srgbClr val="0000FF"/>
              </a:solidFill>
              <a:latin typeface="Courier"/>
              <a:cs typeface="Courier"/>
            </a:endParaRP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Check</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if</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request</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completed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successfully</a:t>
            </a:r>
            <a:endParaRPr lang="it-IT" sz="1200" b="1" dirty="0" smtClean="0">
              <a:solidFill>
                <a:srgbClr val="0000FF"/>
              </a:solidFill>
              <a:latin typeface="Courier"/>
              <a:cs typeface="Courier"/>
            </a:endParaRPr>
          </a:p>
          <a:p>
            <a:r>
              <a:rPr lang="it-IT" sz="1200" b="1" dirty="0" smtClean="0">
                <a:latin typeface="Courier"/>
                <a:cs typeface="Courier"/>
              </a:rPr>
              <a:t>    </a:t>
            </a:r>
            <a:r>
              <a:rPr lang="it-IT" sz="1200" b="1" dirty="0" err="1" smtClean="0">
                <a:latin typeface="Courier"/>
                <a:cs typeface="Courier"/>
              </a:rPr>
              <a:t>if</a:t>
            </a:r>
            <a:r>
              <a:rPr lang="it-IT" sz="1200" b="1" dirty="0" smtClean="0">
                <a:latin typeface="Courier"/>
                <a:cs typeface="Courier"/>
              </a:rPr>
              <a:t> (</a:t>
            </a:r>
            <a:r>
              <a:rPr lang="it-IT" sz="1200" b="1" dirty="0" err="1" smtClean="0">
                <a:latin typeface="Courier"/>
                <a:cs typeface="Courier"/>
              </a:rPr>
              <a:t>aio_error</a:t>
            </a:r>
            <a:r>
              <a:rPr lang="it-IT" sz="1200" b="1" dirty="0" smtClean="0">
                <a:latin typeface="Courier"/>
                <a:cs typeface="Courier"/>
              </a:rPr>
              <a:t>( </a:t>
            </a:r>
            <a:r>
              <a:rPr lang="it-IT" sz="1200" b="1" dirty="0" err="1" smtClean="0">
                <a:latin typeface="Courier"/>
                <a:cs typeface="Courier"/>
              </a:rPr>
              <a:t>req</a:t>
            </a:r>
            <a:r>
              <a:rPr lang="it-IT" sz="1200" b="1" dirty="0" smtClean="0">
                <a:latin typeface="Courier"/>
                <a:cs typeface="Courier"/>
              </a:rPr>
              <a:t> ) == </a:t>
            </a:r>
            <a:r>
              <a:rPr lang="it-IT" sz="1200" b="1" dirty="0" err="1" smtClean="0">
                <a:latin typeface="Courier"/>
                <a:cs typeface="Courier"/>
              </a:rPr>
              <a:t>0</a:t>
            </a:r>
            <a:r>
              <a:rPr lang="it-IT" sz="1200" b="1" dirty="0" smtClean="0">
                <a:latin typeface="Courier"/>
                <a:cs typeface="Courier"/>
              </a:rPr>
              <a:t>) { </a:t>
            </a:r>
          </a:p>
          <a:p>
            <a:r>
              <a:rPr lang="it-IT" sz="1200" b="1" dirty="0" smtClean="0">
                <a:solidFill>
                  <a:srgbClr val="0000FF"/>
                </a:solidFill>
                <a:latin typeface="Courier"/>
                <a:cs typeface="Courier"/>
              </a:rPr>
              <a:t>       // </a:t>
            </a:r>
            <a:r>
              <a:rPr lang="it-IT" sz="1200" b="1" dirty="0" err="1" smtClean="0">
                <a:solidFill>
                  <a:srgbClr val="0000FF"/>
                </a:solidFill>
                <a:latin typeface="Courier"/>
                <a:cs typeface="Courier"/>
              </a:rPr>
              <a:t>Request</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completed</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successfully</a:t>
            </a:r>
            <a:r>
              <a:rPr lang="it-IT" sz="1200" b="1" dirty="0" smtClean="0">
                <a:solidFill>
                  <a:srgbClr val="0000FF"/>
                </a:solidFill>
                <a:latin typeface="Courier"/>
                <a:cs typeface="Courier"/>
              </a:rPr>
              <a:t>, </a:t>
            </a:r>
            <a:r>
              <a:rPr lang="it-IT" sz="1200" b="1" dirty="0" err="1" smtClean="0">
                <a:solidFill>
                  <a:srgbClr val="0000FF"/>
                </a:solidFill>
                <a:latin typeface="Courier"/>
                <a:cs typeface="Courier"/>
              </a:rPr>
              <a:t>get</a:t>
            </a:r>
            <a:r>
              <a:rPr lang="it-IT" sz="1200" b="1" dirty="0" smtClean="0">
                <a:solidFill>
                  <a:srgbClr val="0000FF"/>
                </a:solidFill>
                <a:latin typeface="Courier"/>
                <a:cs typeface="Courier"/>
              </a:rPr>
              <a:t> the </a:t>
            </a:r>
            <a:r>
              <a:rPr lang="it-IT" sz="1200" b="1" dirty="0" err="1" smtClean="0">
                <a:solidFill>
                  <a:srgbClr val="0000FF"/>
                </a:solidFill>
                <a:latin typeface="Courier"/>
                <a:cs typeface="Courier"/>
              </a:rPr>
              <a:t>return</a:t>
            </a:r>
            <a:r>
              <a:rPr lang="it-IT" sz="1200" b="1" dirty="0" smtClean="0">
                <a:solidFill>
                  <a:srgbClr val="0000FF"/>
                </a:solidFill>
                <a:latin typeface="Courier"/>
                <a:cs typeface="Courier"/>
              </a:rPr>
              <a:t> status</a:t>
            </a:r>
          </a:p>
          <a:p>
            <a:r>
              <a:rPr lang="it-IT" sz="1200" b="1" dirty="0" smtClean="0">
                <a:latin typeface="Courier"/>
                <a:cs typeface="Courier"/>
              </a:rPr>
              <a:t>       </a:t>
            </a:r>
            <a:r>
              <a:rPr lang="it-IT" sz="1200" b="1" dirty="0" err="1" smtClean="0">
                <a:latin typeface="Courier"/>
                <a:cs typeface="Courier"/>
              </a:rPr>
              <a:t>ret</a:t>
            </a:r>
            <a:r>
              <a:rPr lang="it-IT" sz="1200" b="1" dirty="0" smtClean="0">
                <a:latin typeface="Courier"/>
                <a:cs typeface="Courier"/>
              </a:rPr>
              <a:t> = </a:t>
            </a:r>
            <a:r>
              <a:rPr lang="it-IT" sz="1200" b="1" dirty="0" err="1" smtClean="0">
                <a:latin typeface="Courier"/>
                <a:cs typeface="Courier"/>
              </a:rPr>
              <a:t>aio_return</a:t>
            </a:r>
            <a:r>
              <a:rPr lang="it-IT" sz="1200" b="1" dirty="0" smtClean="0">
                <a:latin typeface="Courier"/>
                <a:cs typeface="Courier"/>
              </a:rPr>
              <a:t>( </a:t>
            </a:r>
            <a:r>
              <a:rPr lang="it-IT" sz="1200" b="1" dirty="0" err="1" smtClean="0">
                <a:latin typeface="Courier"/>
                <a:cs typeface="Courier"/>
              </a:rPr>
              <a:t>req</a:t>
            </a:r>
            <a:r>
              <a:rPr lang="it-IT" sz="1200" b="1" dirty="0" smtClean="0">
                <a:latin typeface="Courier"/>
                <a:cs typeface="Courier"/>
              </a:rPr>
              <a:t> );</a:t>
            </a:r>
          </a:p>
          <a:p>
            <a:r>
              <a:rPr lang="it-IT" sz="1200" b="1" dirty="0" smtClean="0">
                <a:latin typeface="Courier"/>
                <a:cs typeface="Courier"/>
              </a:rPr>
              <a:t>    } </a:t>
            </a:r>
          </a:p>
          <a:p>
            <a:r>
              <a:rPr lang="it-IT" sz="1200" b="1" dirty="0" smtClean="0">
                <a:latin typeface="Courier"/>
                <a:cs typeface="Courier"/>
              </a:rPr>
              <a:t>    </a:t>
            </a:r>
            <a:r>
              <a:rPr lang="it-IT" sz="1200" b="1" dirty="0" err="1" smtClean="0">
                <a:latin typeface="Courier"/>
                <a:cs typeface="Courier"/>
              </a:rPr>
              <a:t>return</a:t>
            </a:r>
            <a:r>
              <a:rPr lang="it-IT" sz="1200" b="1" dirty="0" smtClean="0">
                <a:latin typeface="Courier"/>
                <a:cs typeface="Courier"/>
              </a:rPr>
              <a:t>;</a:t>
            </a:r>
          </a:p>
          <a:p>
            <a:r>
              <a:rPr lang="it-IT" sz="1200" b="1" dirty="0" smtClean="0">
                <a:latin typeface="Courier"/>
                <a:cs typeface="Courier"/>
              </a:rPr>
              <a:t>  }</a:t>
            </a:r>
          </a:p>
        </p:txBody>
      </p:sp>
      <p:sp>
        <p:nvSpPr>
          <p:cNvPr id="6" name="Titolo 1"/>
          <p:cNvSpPr>
            <a:spLocks noGrp="1"/>
          </p:cNvSpPr>
          <p:nvPr>
            <p:ph type="title"/>
          </p:nvPr>
        </p:nvSpPr>
        <p:spPr>
          <a:xfrm>
            <a:off x="339866" y="-11570"/>
            <a:ext cx="8723638" cy="1143000"/>
          </a:xfrm>
        </p:spPr>
        <p:txBody>
          <a:bodyPr>
            <a:normAutofit fontScale="90000"/>
          </a:bodyPr>
          <a:lstStyle/>
          <a:p>
            <a:r>
              <a:rPr lang="it-IT" b="1" dirty="0" err="1" smtClean="0">
                <a:solidFill>
                  <a:srgbClr val="FF0000"/>
                </a:solidFill>
              </a:rPr>
              <a:t>Callback-based</a:t>
            </a:r>
            <a:r>
              <a:rPr lang="it-IT" b="1" dirty="0" smtClean="0">
                <a:solidFill>
                  <a:srgbClr val="FF0000"/>
                </a:solidFill>
              </a:rPr>
              <a:t> AIO </a:t>
            </a:r>
            <a:r>
              <a:rPr lang="it-IT" b="1" dirty="0" err="1" smtClean="0">
                <a:solidFill>
                  <a:srgbClr val="FF0000"/>
                </a:solidFill>
              </a:rPr>
              <a:t>notification</a:t>
            </a:r>
            <a:r>
              <a:rPr lang="it-IT" b="1" dirty="0" smtClean="0">
                <a:solidFill>
                  <a:srgbClr val="FF0000"/>
                </a:solidFill>
              </a:rPr>
              <a:t> </a:t>
            </a:r>
            <a:r>
              <a:rPr lang="it-IT" b="1" dirty="0" err="1" smtClean="0">
                <a:solidFill>
                  <a:srgbClr val="FF0000"/>
                </a:solidFill>
              </a:rPr>
              <a:t>example</a:t>
            </a:r>
            <a:endParaRPr lang="it-IT" b="1" dirty="0">
              <a:solidFill>
                <a:srgbClr val="FF0000"/>
              </a:solidFill>
            </a:endParaRPr>
          </a:p>
        </p:txBody>
      </p:sp>
      <p:sp>
        <p:nvSpPr>
          <p:cNvPr id="4" name="Segnaposto numero diapositiva 3"/>
          <p:cNvSpPr>
            <a:spLocks noGrp="1"/>
          </p:cNvSpPr>
          <p:nvPr>
            <p:ph type="sldNum" sz="quarter" idx="12"/>
          </p:nvPr>
        </p:nvSpPr>
        <p:spPr/>
        <p:txBody>
          <a:bodyPr/>
          <a:lstStyle/>
          <a:p>
            <a:fld id="{471BD9F1-AAC8-A147-843E-7BBC1C8AC1D2}" type="slidenum">
              <a:rPr lang="it-IT" smtClean="0"/>
              <a:pPr/>
              <a:t>69</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68316" y="1046476"/>
            <a:ext cx="8702396" cy="5999347"/>
          </a:xfrm>
        </p:spPr>
        <p:txBody>
          <a:bodyPr>
            <a:normAutofit fontScale="70000" lnSpcReduction="20000"/>
          </a:bodyPr>
          <a:lstStyle/>
          <a:p>
            <a:r>
              <a:rPr lang="en-US" dirty="0" smtClean="0"/>
              <a:t>if the buffers on the hardware device are small, blocking I/O calls can become inefficient</a:t>
            </a:r>
          </a:p>
          <a:p>
            <a:pPr lvl="1"/>
            <a:r>
              <a:rPr lang="en-US" dirty="0" smtClean="0"/>
              <a:t>e.g. frontend memory of a hard disk is usually very small</a:t>
            </a:r>
          </a:p>
          <a:p>
            <a:r>
              <a:rPr lang="en-US" dirty="0" smtClean="0"/>
              <a:t>buffered I/O allows the kernel to make a copy of the data and so adjust to different device speeds</a:t>
            </a:r>
          </a:p>
          <a:p>
            <a:pPr lvl="1"/>
            <a:r>
              <a:rPr lang="en-US" dirty="0" smtClean="0"/>
              <a:t>with a buffered write(), bytes are written into a memory buffer and the process can continue quite soon</a:t>
            </a:r>
          </a:p>
          <a:p>
            <a:pPr lvl="1"/>
            <a:r>
              <a:rPr lang="en-US" dirty="0" smtClean="0"/>
              <a:t>e.g. in Linux, all writes onto common </a:t>
            </a:r>
            <a:r>
              <a:rPr lang="en-US" dirty="0" err="1" smtClean="0"/>
              <a:t>filesystems</a:t>
            </a:r>
            <a:r>
              <a:rPr lang="en-US" dirty="0" smtClean="0"/>
              <a:t> go straight to the memory cache, and the data are flushed to disk asynchronously by the kernel</a:t>
            </a:r>
          </a:p>
          <a:p>
            <a:pPr lvl="2"/>
            <a:r>
              <a:rPr lang="en-US" sz="2857" dirty="0" smtClean="0"/>
              <a:t>by the way, certain applications which implement their own memory caching (e.g. complex DB engines) can by-pass the OS cashing</a:t>
            </a:r>
          </a:p>
          <a:p>
            <a:pPr lvl="2"/>
            <a:r>
              <a:rPr lang="en-US" sz="2880" dirty="0" smtClean="0"/>
              <a:t>open() semantics allow to do that via the O_DIRECT open flag</a:t>
            </a:r>
            <a:endParaRPr lang="en-US" dirty="0" smtClean="0"/>
          </a:p>
          <a:p>
            <a:r>
              <a:rPr lang="en-US" dirty="0" smtClean="0"/>
              <a:t>buffered I/O is useful in case of burst writes, but almost useless when writes are sustained for long times</a:t>
            </a:r>
          </a:p>
          <a:p>
            <a:r>
              <a:rPr lang="en-US" dirty="0" smtClean="0"/>
              <a:t>for buffered reads(), the buffer cache can result useful to implement “read-ahead” mechanisms, as well as to reduce the number of physical accesses to the device in cases where the required file page is already in the cache</a:t>
            </a:r>
            <a:endParaRPr lang="it-IT" dirty="0"/>
          </a:p>
        </p:txBody>
      </p:sp>
      <p:sp>
        <p:nvSpPr>
          <p:cNvPr id="4" name="Rectangle 2"/>
          <p:cNvSpPr>
            <a:spLocks noGrp="1" noChangeArrowheads="1"/>
          </p:cNvSpPr>
          <p:nvPr>
            <p:ph type="title"/>
          </p:nvPr>
        </p:nvSpPr>
        <p:spPr>
          <a:xfrm>
            <a:off x="457200" y="86814"/>
            <a:ext cx="8229600" cy="771839"/>
          </a:xfrm>
        </p:spPr>
        <p:txBody>
          <a:bodyPr/>
          <a:lstStyle/>
          <a:p>
            <a:r>
              <a:rPr lang="en-US" b="1" dirty="0">
                <a:solidFill>
                  <a:srgbClr val="FF0000"/>
                </a:solidFill>
              </a:rPr>
              <a:t>Buffered</a:t>
            </a:r>
            <a:r>
              <a:rPr lang="en-US" b="1" dirty="0" smtClean="0">
                <a:solidFill>
                  <a:srgbClr val="FF0000"/>
                </a:solidFill>
              </a:rPr>
              <a:t> I</a:t>
            </a:r>
            <a:r>
              <a:rPr lang="en-US" b="1" dirty="0">
                <a:solidFill>
                  <a:srgbClr val="FF0000"/>
                </a:solidFill>
              </a:rPr>
              <a:t>/O </a:t>
            </a: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7</a:t>
            </a:fld>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AIO </a:t>
            </a:r>
            <a:r>
              <a:rPr lang="it-IT" b="1" dirty="0" err="1" smtClean="0">
                <a:solidFill>
                  <a:srgbClr val="FF0000"/>
                </a:solidFill>
              </a:rPr>
              <a:t>kernel</a:t>
            </a:r>
            <a:r>
              <a:rPr lang="it-IT" b="1" dirty="0" smtClean="0">
                <a:solidFill>
                  <a:srgbClr val="FF0000"/>
                </a:solidFill>
              </a:rPr>
              <a:t> </a:t>
            </a:r>
            <a:r>
              <a:rPr lang="it-IT" b="1" dirty="0" err="1" smtClean="0">
                <a:solidFill>
                  <a:srgbClr val="FF0000"/>
                </a:solidFill>
              </a:rPr>
              <a:t>tuning</a:t>
            </a:r>
            <a:r>
              <a:rPr lang="it-IT" b="1" dirty="0" smtClean="0">
                <a:solidFill>
                  <a:srgbClr val="FF0000"/>
                </a:solidFill>
              </a:rPr>
              <a:t> and </a:t>
            </a:r>
            <a:r>
              <a:rPr lang="it-IT" b="1" dirty="0" err="1" smtClean="0">
                <a:solidFill>
                  <a:srgbClr val="FF0000"/>
                </a:solidFill>
              </a:rPr>
              <a:t>conclusions</a:t>
            </a:r>
            <a:r>
              <a:rPr lang="it-IT" b="1" dirty="0" smtClean="0">
                <a:solidFill>
                  <a:srgbClr val="FF0000"/>
                </a:solidFill>
              </a:rPr>
              <a:t/>
            </a:r>
            <a:br>
              <a:rPr lang="it-IT" b="1" dirty="0" smtClean="0">
                <a:solidFill>
                  <a:srgbClr val="FF0000"/>
                </a:solidFill>
              </a:rPr>
            </a:br>
            <a:endParaRPr lang="it-IT" dirty="0">
              <a:solidFill>
                <a:srgbClr val="FF0000"/>
              </a:solidFill>
            </a:endParaRPr>
          </a:p>
        </p:txBody>
      </p:sp>
      <p:sp>
        <p:nvSpPr>
          <p:cNvPr id="3" name="Segnaposto contenuto 2"/>
          <p:cNvSpPr>
            <a:spLocks noGrp="1"/>
          </p:cNvSpPr>
          <p:nvPr>
            <p:ph idx="1"/>
          </p:nvPr>
        </p:nvSpPr>
        <p:spPr>
          <a:xfrm>
            <a:off x="457200" y="1064366"/>
            <a:ext cx="8388298" cy="5536488"/>
          </a:xfrm>
        </p:spPr>
        <p:txBody>
          <a:bodyPr>
            <a:normAutofit fontScale="85000" lnSpcReduction="10000"/>
          </a:bodyPr>
          <a:lstStyle/>
          <a:p>
            <a:r>
              <a:rPr lang="en-US" smtClean="0"/>
              <a:t>The proc file system contains two virtual files that can be tuned for asynchronous I/O performance</a:t>
            </a:r>
          </a:p>
          <a:p>
            <a:pPr lvl="1"/>
            <a:r>
              <a:rPr lang="en-US" sz="2400" b="1" smtClean="0">
                <a:solidFill>
                  <a:srgbClr val="0000FF"/>
                </a:solidFill>
                <a:latin typeface="Courier"/>
                <a:cs typeface="Courier"/>
              </a:rPr>
              <a:t>/proc/sys/fs/aio-nr</a:t>
            </a:r>
            <a:r>
              <a:rPr lang="en-US" b="1" smtClean="0">
                <a:solidFill>
                  <a:srgbClr val="0000FF"/>
                </a:solidFill>
              </a:rPr>
              <a:t> </a:t>
            </a:r>
            <a:r>
              <a:rPr lang="en-US" smtClean="0"/>
              <a:t>provides the current number of system-wide asynchronous I/O requests</a:t>
            </a:r>
          </a:p>
          <a:p>
            <a:pPr lvl="1"/>
            <a:r>
              <a:rPr lang="en-US" sz="2595" b="1" smtClean="0">
                <a:solidFill>
                  <a:srgbClr val="0000FF"/>
                </a:solidFill>
                <a:latin typeface="Courier"/>
                <a:cs typeface="Courier"/>
              </a:rPr>
              <a:t>/proc/sys/fs/aio-max-nr </a:t>
            </a:r>
            <a:r>
              <a:rPr lang="en-US" smtClean="0"/>
              <a:t>is the maximum number of allowable concurrent requests</a:t>
            </a:r>
          </a:p>
          <a:p>
            <a:pPr lvl="2"/>
            <a:r>
              <a:rPr lang="en-US" smtClean="0"/>
              <a:t>This value is commonly 65535 which is adequate for most applications</a:t>
            </a:r>
          </a:p>
          <a:p>
            <a:r>
              <a:rPr lang="en-US" smtClean="0"/>
              <a:t>Asynchronous I/O is a tool which allows to design efficient I/O applications</a:t>
            </a:r>
          </a:p>
          <a:p>
            <a:pPr lvl="1"/>
            <a:r>
              <a:rPr lang="en-US" smtClean="0"/>
              <a:t>This is of interest when the application I/O and data processing can be overlapped and executed in parallel</a:t>
            </a:r>
          </a:p>
          <a:p>
            <a:pPr lvl="1"/>
            <a:r>
              <a:rPr lang="en-US" smtClean="0"/>
              <a:t>This I/O model differs from the traditional simple minded blocking patterns, by the asynchronous notification model is conceptually simple, although technically more advanced</a:t>
            </a:r>
          </a:p>
          <a:p>
            <a:endParaRPr lang="en-US"/>
          </a:p>
        </p:txBody>
      </p:sp>
      <p:sp>
        <p:nvSpPr>
          <p:cNvPr id="4" name="Segnaposto numero diapositiva 3"/>
          <p:cNvSpPr>
            <a:spLocks noGrp="1"/>
          </p:cNvSpPr>
          <p:nvPr>
            <p:ph type="sldNum" sz="quarter" idx="12"/>
          </p:nvPr>
        </p:nvSpPr>
        <p:spPr/>
        <p:txBody>
          <a:bodyPr/>
          <a:lstStyle/>
          <a:p>
            <a:fld id="{471BD9F1-AAC8-A147-843E-7BBC1C8AC1D2}" type="slidenum">
              <a:rPr lang="it-IT" smtClean="0"/>
              <a:pPr/>
              <a:t>70</a:t>
            </a:fld>
            <a:endParaRPr lang="it-IT"/>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Practical</a:t>
            </a:r>
            <a:r>
              <a:rPr lang="it-IT" b="1" dirty="0" smtClean="0">
                <a:solidFill>
                  <a:srgbClr val="FF0000"/>
                </a:solidFill>
              </a:rPr>
              <a:t> </a:t>
            </a:r>
            <a:r>
              <a:rPr lang="it-IT" b="1" dirty="0" err="1" smtClean="0">
                <a:solidFill>
                  <a:srgbClr val="FF0000"/>
                </a:solidFill>
              </a:rPr>
              <a:t>demonstration</a:t>
            </a:r>
            <a:r>
              <a:rPr lang="it-IT" b="1" dirty="0" smtClean="0">
                <a:solidFill>
                  <a:srgbClr val="FF0000"/>
                </a:solidFill>
              </a:rPr>
              <a:t> #3</a:t>
            </a:r>
            <a:endParaRPr lang="it-IT" b="1" dirty="0">
              <a:solidFill>
                <a:srgbClr val="FF0000"/>
              </a:solidFill>
            </a:endParaRPr>
          </a:p>
        </p:txBody>
      </p:sp>
      <p:sp>
        <p:nvSpPr>
          <p:cNvPr id="3" name="Segnaposto contenuto 2"/>
          <p:cNvSpPr>
            <a:spLocks noGrp="1"/>
          </p:cNvSpPr>
          <p:nvPr>
            <p:ph idx="1"/>
          </p:nvPr>
        </p:nvSpPr>
        <p:spPr/>
        <p:txBody>
          <a:bodyPr/>
          <a:lstStyle/>
          <a:p>
            <a:pPr>
              <a:buNone/>
            </a:pPr>
            <a:endParaRPr lang="en-US" dirty="0" smtClean="0"/>
          </a:p>
          <a:p>
            <a:pPr>
              <a:buNone/>
            </a:pPr>
            <a:r>
              <a:rPr lang="en-US" sz="2400" dirty="0" smtClean="0">
                <a:latin typeface="Courier"/>
                <a:cs typeface="Courier"/>
              </a:rPr>
              <a:t># </a:t>
            </a:r>
            <a:r>
              <a:rPr lang="en-US" sz="2400" dirty="0" err="1" smtClean="0">
                <a:latin typeface="Courier"/>
                <a:cs typeface="Courier"/>
              </a:rPr>
              <a:t>cd</a:t>
            </a:r>
            <a:r>
              <a:rPr lang="en-US" sz="2400" dirty="0" smtClean="0">
                <a:latin typeface="Courier"/>
                <a:cs typeface="Courier"/>
              </a:rPr>
              <a:t> ~/io_exercise/demo3</a:t>
            </a:r>
          </a:p>
          <a:p>
            <a:endParaRPr lang="en-US" dirty="0" smtClean="0"/>
          </a:p>
          <a:p>
            <a:r>
              <a:rPr lang="en-US" dirty="0" smtClean="0"/>
              <a:t>Have a look into </a:t>
            </a:r>
            <a:r>
              <a:rPr lang="en-US" dirty="0" err="1" smtClean="0"/>
              <a:t>README.txt</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71</a:t>
            </a:fld>
            <a:endParaRPr lang="it-IT"/>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smtClean="0">
                <a:solidFill>
                  <a:srgbClr val="FF0000"/>
                </a:solidFill>
              </a:rPr>
              <a:t>Practical</a:t>
            </a:r>
            <a:r>
              <a:rPr lang="it-IT" b="1" dirty="0" smtClean="0">
                <a:solidFill>
                  <a:srgbClr val="FF0000"/>
                </a:solidFill>
              </a:rPr>
              <a:t> </a:t>
            </a:r>
            <a:r>
              <a:rPr lang="it-IT" b="1" dirty="0" err="1" smtClean="0">
                <a:solidFill>
                  <a:srgbClr val="FF0000"/>
                </a:solidFill>
              </a:rPr>
              <a:t>demonstration</a:t>
            </a:r>
            <a:r>
              <a:rPr lang="it-IT" b="1" dirty="0" smtClean="0">
                <a:solidFill>
                  <a:srgbClr val="FF0000"/>
                </a:solidFill>
              </a:rPr>
              <a:t> #4</a:t>
            </a:r>
            <a:endParaRPr lang="it-IT" b="1" dirty="0">
              <a:solidFill>
                <a:srgbClr val="FF0000"/>
              </a:solidFill>
            </a:endParaRPr>
          </a:p>
        </p:txBody>
      </p:sp>
      <p:sp>
        <p:nvSpPr>
          <p:cNvPr id="3" name="Segnaposto contenuto 2"/>
          <p:cNvSpPr>
            <a:spLocks noGrp="1"/>
          </p:cNvSpPr>
          <p:nvPr>
            <p:ph idx="1"/>
          </p:nvPr>
        </p:nvSpPr>
        <p:spPr/>
        <p:txBody>
          <a:bodyPr/>
          <a:lstStyle/>
          <a:p>
            <a:pPr>
              <a:buNone/>
            </a:pPr>
            <a:endParaRPr lang="en-US" dirty="0" smtClean="0"/>
          </a:p>
          <a:p>
            <a:pPr>
              <a:buNone/>
            </a:pPr>
            <a:r>
              <a:rPr lang="en-US" sz="2400" dirty="0" smtClean="0">
                <a:latin typeface="Courier"/>
                <a:cs typeface="Courier"/>
              </a:rPr>
              <a:t># </a:t>
            </a:r>
            <a:r>
              <a:rPr lang="en-US" sz="2400" dirty="0" err="1" smtClean="0">
                <a:latin typeface="Courier"/>
                <a:cs typeface="Courier"/>
              </a:rPr>
              <a:t>cd</a:t>
            </a:r>
            <a:r>
              <a:rPr lang="en-US" sz="2400" dirty="0" smtClean="0">
                <a:latin typeface="Courier"/>
                <a:cs typeface="Courier"/>
              </a:rPr>
              <a:t> ~/io_exercise/demo4</a:t>
            </a:r>
          </a:p>
          <a:p>
            <a:endParaRPr lang="en-US" dirty="0" smtClean="0"/>
          </a:p>
          <a:p>
            <a:r>
              <a:rPr lang="en-US" dirty="0" smtClean="0"/>
              <a:t>Have a look into </a:t>
            </a:r>
            <a:r>
              <a:rPr lang="en-US" dirty="0" err="1" smtClean="0"/>
              <a:t>README.txt</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72</a:t>
            </a:fld>
            <a:endParaRPr lang="it-IT"/>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Free </a:t>
            </a:r>
            <a:r>
              <a:rPr lang="it-IT" b="1" dirty="0" err="1" smtClean="0">
                <a:solidFill>
                  <a:srgbClr val="FF0000"/>
                </a:solidFill>
              </a:rPr>
              <a:t>demonstration</a:t>
            </a:r>
            <a:endParaRPr lang="it-IT" dirty="0"/>
          </a:p>
        </p:txBody>
      </p:sp>
      <p:sp>
        <p:nvSpPr>
          <p:cNvPr id="3" name="Segnaposto contenuto 2"/>
          <p:cNvSpPr>
            <a:spLocks noGrp="1"/>
          </p:cNvSpPr>
          <p:nvPr>
            <p:ph idx="1"/>
          </p:nvPr>
        </p:nvSpPr>
        <p:spPr/>
        <p:txBody>
          <a:bodyPr/>
          <a:lstStyle/>
          <a:p>
            <a:r>
              <a:rPr lang="en-US" dirty="0" smtClean="0"/>
              <a:t>If in the past days you have run some realistic job which reads files in input or writes files to output, and you remember how to rerun it, try to launch, monitor and profile the application by your own</a:t>
            </a:r>
            <a:endParaRPr lang="en-US" dirty="0"/>
          </a:p>
        </p:txBody>
      </p:sp>
      <p:sp>
        <p:nvSpPr>
          <p:cNvPr id="4" name="Segnaposto numero diapositiva 3"/>
          <p:cNvSpPr>
            <a:spLocks noGrp="1"/>
          </p:cNvSpPr>
          <p:nvPr>
            <p:ph type="sldNum" sz="quarter" idx="12"/>
          </p:nvPr>
        </p:nvSpPr>
        <p:spPr/>
        <p:txBody>
          <a:bodyPr/>
          <a:lstStyle/>
          <a:p>
            <a:fld id="{471BD9F1-AAC8-A147-843E-7BBC1C8AC1D2}" type="slidenum">
              <a:rPr lang="it-IT" smtClean="0"/>
              <a:pPr/>
              <a:t>73</a:t>
            </a:fld>
            <a:endParaRPr lang="it-IT"/>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2593819"/>
            <a:ext cx="8229600" cy="1529466"/>
          </a:xfrm>
        </p:spPr>
        <p:txBody>
          <a:bodyPr>
            <a:normAutofit/>
          </a:bodyPr>
          <a:lstStyle/>
          <a:p>
            <a:pPr algn="ctr">
              <a:buNone/>
            </a:pPr>
            <a:r>
              <a:rPr lang="it-IT" sz="7200" b="1" dirty="0" err="1" smtClean="0">
                <a:solidFill>
                  <a:srgbClr val="0000FF"/>
                </a:solidFill>
              </a:rPr>
              <a:t>Good</a:t>
            </a:r>
            <a:r>
              <a:rPr lang="it-IT" sz="7200" b="1" dirty="0" smtClean="0">
                <a:solidFill>
                  <a:srgbClr val="0000FF"/>
                </a:solidFill>
              </a:rPr>
              <a:t> </a:t>
            </a:r>
            <a:r>
              <a:rPr lang="it-IT" sz="7200" b="1" dirty="0" err="1" smtClean="0">
                <a:solidFill>
                  <a:srgbClr val="0000FF"/>
                </a:solidFill>
              </a:rPr>
              <a:t>luck</a:t>
            </a:r>
            <a:r>
              <a:rPr lang="it-IT" sz="7200" b="1" dirty="0" smtClean="0">
                <a:solidFill>
                  <a:srgbClr val="0000FF"/>
                </a:solidFill>
              </a:rPr>
              <a:t> </a:t>
            </a:r>
            <a:r>
              <a:rPr lang="it-IT" sz="7200" b="1" dirty="0" err="1" smtClean="0">
                <a:solidFill>
                  <a:srgbClr val="0000FF"/>
                </a:solidFill>
              </a:rPr>
              <a:t>guys</a:t>
            </a:r>
            <a:r>
              <a:rPr lang="it-IT" sz="7200" b="1" dirty="0" smtClean="0">
                <a:solidFill>
                  <a:srgbClr val="0000FF"/>
                </a:solidFill>
              </a:rPr>
              <a:t>!</a:t>
            </a:r>
            <a:endParaRPr lang="it-IT" sz="7200" b="1" dirty="0">
              <a:solidFill>
                <a:srgbClr val="0000FF"/>
              </a:solidFill>
            </a:endParaRPr>
          </a:p>
        </p:txBody>
      </p:sp>
      <p:sp>
        <p:nvSpPr>
          <p:cNvPr id="4" name="Titolo 3"/>
          <p:cNvSpPr>
            <a:spLocks noGrp="1"/>
          </p:cNvSpPr>
          <p:nvPr>
            <p:ph type="title"/>
          </p:nvPr>
        </p:nvSpPr>
        <p:spPr>
          <a:xfrm>
            <a:off x="457200" y="668174"/>
            <a:ext cx="8229600" cy="1143000"/>
          </a:xfrm>
        </p:spPr>
        <p:txBody>
          <a:bodyPr>
            <a:noAutofit/>
          </a:bodyPr>
          <a:lstStyle/>
          <a:p>
            <a:r>
              <a:rPr lang="it-IT" sz="8000" b="1" dirty="0" smtClean="0">
                <a:solidFill>
                  <a:srgbClr val="FF0000"/>
                </a:solidFill>
              </a:rPr>
              <a:t>Fin</a:t>
            </a:r>
            <a:endParaRPr lang="it-IT" sz="6000" b="1" dirty="0">
              <a:solidFill>
                <a:srgbClr val="FF0000"/>
              </a:solidFill>
            </a:endParaRPr>
          </a:p>
        </p:txBody>
      </p:sp>
      <p:sp>
        <p:nvSpPr>
          <p:cNvPr id="5" name="Segnaposto numero diapositiva 4"/>
          <p:cNvSpPr>
            <a:spLocks noGrp="1"/>
          </p:cNvSpPr>
          <p:nvPr>
            <p:ph type="sldNum" sz="quarter" idx="12"/>
          </p:nvPr>
        </p:nvSpPr>
        <p:spPr/>
        <p:txBody>
          <a:bodyPr/>
          <a:lstStyle/>
          <a:p>
            <a:fld id="{471BD9F1-AAC8-A147-843E-7BBC1C8AC1D2}" type="slidenum">
              <a:rPr lang="it-IT" smtClean="0"/>
              <a:pPr/>
              <a:t>74</a:t>
            </a:fld>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b="1" dirty="0" smtClean="0">
                <a:solidFill>
                  <a:srgbClr val="FF0000"/>
                </a:solidFill>
              </a:rPr>
              <a:t>Various I/O models</a:t>
            </a:r>
            <a:endParaRPr lang="en-US" dirty="0">
              <a:solidFill>
                <a:srgbClr val="FF0000"/>
              </a:solidFill>
            </a:endParaRPr>
          </a:p>
        </p:txBody>
      </p:sp>
      <p:sp>
        <p:nvSpPr>
          <p:cNvPr id="3" name="Segnaposto contenuto 2"/>
          <p:cNvSpPr>
            <a:spLocks noGrp="1"/>
          </p:cNvSpPr>
          <p:nvPr>
            <p:ph idx="1"/>
          </p:nvPr>
        </p:nvSpPr>
        <p:spPr>
          <a:xfrm>
            <a:off x="457200" y="1417638"/>
            <a:ext cx="8229600" cy="5218992"/>
          </a:xfrm>
        </p:spPr>
        <p:txBody>
          <a:bodyPr>
            <a:normAutofit fontScale="85000" lnSpcReduction="20000"/>
          </a:bodyPr>
          <a:lstStyle/>
          <a:p>
            <a:r>
              <a:rPr lang="en-US" dirty="0" smtClean="0"/>
              <a:t>Schematically, we can identify two orthogonal dimensions</a:t>
            </a:r>
          </a:p>
          <a:p>
            <a:pPr lvl="1"/>
            <a:r>
              <a:rPr lang="en-US" b="1" dirty="0" smtClean="0">
                <a:solidFill>
                  <a:srgbClr val="0000FF"/>
                </a:solidFill>
              </a:rPr>
              <a:t>synchronous </a:t>
            </a:r>
            <a:r>
              <a:rPr lang="en-US" dirty="0" smtClean="0"/>
              <a:t>and </a:t>
            </a:r>
            <a:r>
              <a:rPr lang="en-US" b="1" dirty="0" smtClean="0">
                <a:solidFill>
                  <a:srgbClr val="0000FF"/>
                </a:solidFill>
              </a:rPr>
              <a:t>asynchronous</a:t>
            </a:r>
          </a:p>
          <a:p>
            <a:pPr lvl="1"/>
            <a:r>
              <a:rPr lang="en-US" b="1" dirty="0" smtClean="0">
                <a:solidFill>
                  <a:srgbClr val="0000FF"/>
                </a:solidFill>
              </a:rPr>
              <a:t>blocking</a:t>
            </a:r>
            <a:r>
              <a:rPr lang="en-US" dirty="0" smtClean="0">
                <a:solidFill>
                  <a:srgbClr val="0000FF"/>
                </a:solidFill>
              </a:rPr>
              <a:t> </a:t>
            </a:r>
            <a:r>
              <a:rPr lang="en-US" dirty="0" smtClean="0"/>
              <a:t>and </a:t>
            </a:r>
            <a:r>
              <a:rPr lang="en-US" b="1" dirty="0" smtClean="0">
                <a:solidFill>
                  <a:srgbClr val="0000FF"/>
                </a:solidFill>
              </a:rPr>
              <a:t>non-blocking</a:t>
            </a:r>
            <a:endParaRPr lang="en-US" dirty="0" smtClean="0"/>
          </a:p>
          <a:p>
            <a:r>
              <a:rPr lang="en-US" dirty="0" smtClean="0"/>
              <a:t>Each of these I/O models</a:t>
            </a:r>
            <a:br>
              <a:rPr lang="en-US" dirty="0" smtClean="0"/>
            </a:br>
            <a:r>
              <a:rPr lang="en-US" dirty="0" smtClean="0"/>
              <a:t>has usage patterns that are</a:t>
            </a:r>
            <a:br>
              <a:rPr lang="en-US" dirty="0" smtClean="0"/>
            </a:br>
            <a:r>
              <a:rPr lang="en-US" dirty="0" smtClean="0"/>
              <a:t>advantageous for</a:t>
            </a:r>
            <a:br>
              <a:rPr lang="en-US" dirty="0" smtClean="0"/>
            </a:br>
            <a:r>
              <a:rPr lang="en-US" dirty="0" smtClean="0"/>
              <a:t>particular applications</a:t>
            </a:r>
          </a:p>
          <a:p>
            <a:r>
              <a:rPr lang="en-US" dirty="0" smtClean="0"/>
              <a:t>Understanding which to</a:t>
            </a:r>
            <a:br>
              <a:rPr lang="en-US" dirty="0" smtClean="0"/>
            </a:br>
            <a:r>
              <a:rPr lang="en-US" dirty="0" smtClean="0"/>
              <a:t>use is matter of experience in evaluating pros and cons for the specific problem to be solved</a:t>
            </a:r>
          </a:p>
          <a:p>
            <a:pPr lvl="1"/>
            <a:r>
              <a:rPr lang="en-US" dirty="0" smtClean="0"/>
              <a:t>The design should take into account the trade off between performance gain and increased complexity and readability of the code  </a:t>
            </a:r>
            <a:endParaRPr lang="en-US" dirty="0"/>
          </a:p>
        </p:txBody>
      </p:sp>
      <p:pic>
        <p:nvPicPr>
          <p:cNvPr id="4" name="Immagine 3"/>
          <p:cNvPicPr>
            <a:picLocks noChangeAspect="1"/>
          </p:cNvPicPr>
          <p:nvPr/>
        </p:nvPicPr>
        <p:blipFill>
          <a:blip r:embed="rId2"/>
          <a:stretch>
            <a:fillRect/>
          </a:stretch>
        </p:blipFill>
        <p:spPr>
          <a:xfrm>
            <a:off x="4838639" y="2092734"/>
            <a:ext cx="4111604" cy="2396659"/>
          </a:xfrm>
          <a:prstGeom prst="rect">
            <a:avLst/>
          </a:prstGeom>
        </p:spPr>
      </p:pic>
      <p:sp>
        <p:nvSpPr>
          <p:cNvPr id="5" name="Segnaposto numero diapositiva 4"/>
          <p:cNvSpPr>
            <a:spLocks noGrp="1"/>
          </p:cNvSpPr>
          <p:nvPr>
            <p:ph type="sldNum" sz="quarter" idx="12"/>
          </p:nvPr>
        </p:nvSpPr>
        <p:spPr/>
        <p:txBody>
          <a:bodyPr/>
          <a:lstStyle/>
          <a:p>
            <a:fld id="{471BD9F1-AAC8-A147-843E-7BBC1C8AC1D2}" type="slidenum">
              <a:rPr lang="it-IT" smtClean="0"/>
              <a:pPr/>
              <a:t>8</a:t>
            </a:fld>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49422"/>
            <a:ext cx="8229600" cy="937288"/>
          </a:xfrm>
        </p:spPr>
        <p:txBody>
          <a:bodyPr/>
          <a:lstStyle/>
          <a:p>
            <a:r>
              <a:rPr lang="en-US" b="1" dirty="0" smtClean="0">
                <a:solidFill>
                  <a:srgbClr val="FF0000"/>
                </a:solidFill>
              </a:rPr>
              <a:t>Synchronous blocking I/O</a:t>
            </a:r>
            <a:endParaRPr lang="en-US" dirty="0">
              <a:solidFill>
                <a:srgbClr val="FF0000"/>
              </a:solidFill>
            </a:endParaRPr>
          </a:p>
        </p:txBody>
      </p:sp>
      <p:sp>
        <p:nvSpPr>
          <p:cNvPr id="3" name="Segnaposto contenuto 2"/>
          <p:cNvSpPr>
            <a:spLocks noGrp="1"/>
          </p:cNvSpPr>
          <p:nvPr>
            <p:ph idx="1"/>
          </p:nvPr>
        </p:nvSpPr>
        <p:spPr>
          <a:xfrm>
            <a:off x="169934" y="1211926"/>
            <a:ext cx="8516866" cy="5485082"/>
          </a:xfrm>
        </p:spPr>
        <p:txBody>
          <a:bodyPr>
            <a:normAutofit fontScale="77500" lnSpcReduction="20000"/>
          </a:bodyPr>
          <a:lstStyle/>
          <a:p>
            <a:r>
              <a:rPr lang="en-US" dirty="0" smtClean="0"/>
              <a:t>Simplest approach, and most commonly used</a:t>
            </a:r>
          </a:p>
          <a:p>
            <a:pPr lvl="1"/>
            <a:r>
              <a:rPr lang="en-US" dirty="0" smtClean="0"/>
              <a:t>application performs a system call and blocks until I/O operation is completed (either successfully or not)</a:t>
            </a:r>
          </a:p>
          <a:p>
            <a:r>
              <a:rPr lang="en-US" dirty="0" smtClean="0"/>
              <a:t>In this state the application does not load the CPU and simply awaits the response</a:t>
            </a:r>
          </a:p>
          <a:p>
            <a:pPr lvl="1"/>
            <a:r>
              <a:rPr lang="en-US" dirty="0" smtClean="0"/>
              <a:t>From a computational point of view this is a dead time </a:t>
            </a:r>
            <a:r>
              <a:rPr lang="it-IT" dirty="0" smtClean="0">
                <a:sym typeface="Wingdings"/>
              </a:rPr>
              <a:t> depending on the application it can be large or even negligible</a:t>
            </a:r>
            <a:endParaRPr lang="en-US" dirty="0" smtClean="0"/>
          </a:p>
          <a:p>
            <a:r>
              <a:rPr lang="en-US" dirty="0" smtClean="0"/>
              <a:t>Let’s make the example of</a:t>
            </a:r>
            <a:br>
              <a:rPr lang="en-US" dirty="0" smtClean="0"/>
            </a:br>
            <a:r>
              <a:rPr lang="en-US" dirty="0" smtClean="0"/>
              <a:t>a read call</a:t>
            </a:r>
          </a:p>
          <a:p>
            <a:pPr lvl="1"/>
            <a:r>
              <a:rPr lang="en-US" dirty="0" smtClean="0"/>
              <a:t>read system call is invoked</a:t>
            </a:r>
            <a:br>
              <a:rPr lang="en-US" dirty="0" smtClean="0"/>
            </a:br>
            <a:r>
              <a:rPr lang="en-US" dirty="0" smtClean="0"/>
              <a:t>and </a:t>
            </a:r>
            <a:r>
              <a:rPr lang="en-US" b="1" dirty="0" smtClean="0">
                <a:solidFill>
                  <a:srgbClr val="0000FF"/>
                </a:solidFill>
              </a:rPr>
              <a:t>context switches to the</a:t>
            </a:r>
            <a:br>
              <a:rPr lang="en-US" b="1" dirty="0" smtClean="0">
                <a:solidFill>
                  <a:srgbClr val="0000FF"/>
                </a:solidFill>
              </a:rPr>
            </a:br>
            <a:r>
              <a:rPr lang="en-US" b="1" dirty="0" smtClean="0">
                <a:solidFill>
                  <a:srgbClr val="0000FF"/>
                </a:solidFill>
              </a:rPr>
              <a:t>kernel</a:t>
            </a:r>
          </a:p>
          <a:p>
            <a:pPr lvl="1"/>
            <a:r>
              <a:rPr lang="en-US" dirty="0" smtClean="0"/>
              <a:t>read is then initiated</a:t>
            </a:r>
          </a:p>
          <a:p>
            <a:pPr lvl="1"/>
            <a:r>
              <a:rPr lang="en-US" dirty="0" smtClean="0"/>
              <a:t>when finished, </a:t>
            </a:r>
            <a:r>
              <a:rPr lang="en-US" b="1" dirty="0" smtClean="0">
                <a:solidFill>
                  <a:srgbClr val="0000FF"/>
                </a:solidFill>
              </a:rPr>
              <a:t>kernel</a:t>
            </a:r>
            <a:br>
              <a:rPr lang="en-US" b="1" dirty="0" smtClean="0">
                <a:solidFill>
                  <a:srgbClr val="0000FF"/>
                </a:solidFill>
              </a:rPr>
            </a:br>
            <a:r>
              <a:rPr lang="en-US" b="1" dirty="0" smtClean="0">
                <a:solidFill>
                  <a:srgbClr val="0000FF"/>
                </a:solidFill>
              </a:rPr>
              <a:t>moves the data to the user</a:t>
            </a:r>
            <a:r>
              <a:rPr lang="en-US" dirty="0" smtClean="0"/>
              <a:t/>
            </a:r>
            <a:br>
              <a:rPr lang="en-US" dirty="0" smtClean="0"/>
            </a:br>
            <a:r>
              <a:rPr lang="en-US" dirty="0" smtClean="0"/>
              <a:t>space and context is returned</a:t>
            </a:r>
            <a:br>
              <a:rPr lang="en-US" dirty="0" smtClean="0"/>
            </a:br>
            <a:r>
              <a:rPr lang="en-US" dirty="0" smtClean="0"/>
              <a:t>to the application</a:t>
            </a:r>
            <a:endParaRPr lang="en-US" dirty="0"/>
          </a:p>
        </p:txBody>
      </p:sp>
      <p:pic>
        <p:nvPicPr>
          <p:cNvPr id="4" name="Immagine 3"/>
          <p:cNvPicPr>
            <a:picLocks noChangeAspect="1"/>
          </p:cNvPicPr>
          <p:nvPr/>
        </p:nvPicPr>
        <p:blipFill>
          <a:blip r:embed="rId2"/>
          <a:stretch>
            <a:fillRect/>
          </a:stretch>
        </p:blipFill>
        <p:spPr>
          <a:xfrm>
            <a:off x="4284224" y="3676081"/>
            <a:ext cx="4723680" cy="2985225"/>
          </a:xfrm>
          <a:prstGeom prst="rect">
            <a:avLst/>
          </a:prstGeom>
        </p:spPr>
      </p:pic>
      <p:sp>
        <p:nvSpPr>
          <p:cNvPr id="5" name="Segnaposto numero diapositiva 4"/>
          <p:cNvSpPr>
            <a:spLocks noGrp="1"/>
          </p:cNvSpPr>
          <p:nvPr>
            <p:ph type="sldNum" sz="quarter" idx="12"/>
          </p:nvPr>
        </p:nvSpPr>
        <p:spPr/>
        <p:txBody>
          <a:bodyPr/>
          <a:lstStyle/>
          <a:p>
            <a:fld id="{471BD9F1-AAC8-A147-843E-7BBC1C8AC1D2}" type="slidenum">
              <a:rPr lang="it-IT" smtClean="0"/>
              <a:pPr/>
              <a:t>9</a:t>
            </a:fld>
            <a:endParaRPr lang="it-IT"/>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IW_TYPE_IMAGE" val="Text Box 3"/>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4979</TotalTime>
  <Words>9866</Words>
  <Application>Microsoft Macintosh PowerPoint</Application>
  <PresentationFormat>Presentazione su schermo (4:3)</PresentationFormat>
  <Paragraphs>982</Paragraphs>
  <Slides>74</Slides>
  <Notes>2</Notes>
  <HiddenSlides>0</HiddenSlides>
  <MMClips>0</MMClips>
  <ScaleCrop>false</ScaleCrop>
  <HeadingPairs>
    <vt:vector size="6" baseType="variant">
      <vt:variant>
        <vt:lpstr>Modello struttura</vt:lpstr>
      </vt:variant>
      <vt:variant>
        <vt:i4>1</vt:i4>
      </vt:variant>
      <vt:variant>
        <vt:lpstr>Server OLE incorporati</vt:lpstr>
      </vt:variant>
      <vt:variant>
        <vt:i4>0</vt:i4>
      </vt:variant>
      <vt:variant>
        <vt:lpstr>Titoli diapositive</vt:lpstr>
      </vt:variant>
      <vt:variant>
        <vt:i4>74</vt:i4>
      </vt:variant>
    </vt:vector>
  </HeadingPairs>
  <TitlesOfParts>
    <vt:vector size="75" baseType="lpstr">
      <vt:lpstr>Tema di Office</vt:lpstr>
      <vt:lpstr>Efficient I/O</vt:lpstr>
      <vt:lpstr>Outline</vt:lpstr>
      <vt:lpstr>Disclaimer</vt:lpstr>
      <vt:lpstr>Introduction</vt:lpstr>
      <vt:lpstr>First of all let’s state the obvious  (and less obvious)</vt:lpstr>
      <vt:lpstr>I/O abstraction and semantics</vt:lpstr>
      <vt:lpstr>Buffered I/O </vt:lpstr>
      <vt:lpstr>Various I/O models</vt:lpstr>
      <vt:lpstr>Synchronous blocking I/O</vt:lpstr>
      <vt:lpstr>Synchronous non-blocking I/O</vt:lpstr>
      <vt:lpstr>Asynchronous blocking I/O</vt:lpstr>
      <vt:lpstr>Asynchronous non-blocking I/O (AIO)</vt:lpstr>
      <vt:lpstr>Summary of I/O models</vt:lpstr>
      <vt:lpstr>Storage devices</vt:lpstr>
      <vt:lpstr>Device Types</vt:lpstr>
      <vt:lpstr>Transfer Rates</vt:lpstr>
      <vt:lpstr>Storage device hierarchy</vt:lpstr>
      <vt:lpstr>Cost of memory and disks (up to 2008)</vt:lpstr>
      <vt:lpstr>Moving-head Disk Mechanism</vt:lpstr>
      <vt:lpstr>Mechanical movements are slow</vt:lpstr>
      <vt:lpstr>Redundant Array of Inexpensive Disks (RAID) </vt:lpstr>
      <vt:lpstr>Diapositiva 22</vt:lpstr>
      <vt:lpstr>RAID 4         RAID 5</vt:lpstr>
      <vt:lpstr>How a large high performance storage system looks like in today’s real life</vt:lpstr>
      <vt:lpstr>Magnetic tape drives</vt:lpstr>
      <vt:lpstr>Network File System (NFS)</vt:lpstr>
      <vt:lpstr>Limitations of NFS</vt:lpstr>
      <vt:lpstr>Solution: parallel filesystems</vt:lpstr>
      <vt:lpstr>Infrastructure at this school</vt:lpstr>
      <vt:lpstr>Page caching</vt:lpstr>
      <vt:lpstr>Linux page cache</vt:lpstr>
      <vt:lpstr>Memory pages</vt:lpstr>
      <vt:lpstr>Lifetime of memory pages</vt:lpstr>
      <vt:lpstr>Types of memory pages</vt:lpstr>
      <vt:lpstr>How to remove the pages of a file from the cache</vt:lpstr>
      <vt:lpstr>Sequential and random access</vt:lpstr>
      <vt:lpstr>Practical demonstration #1</vt:lpstr>
      <vt:lpstr>I/O monitoring tools</vt:lpstr>
      <vt:lpstr>I/O monitoring tools: top </vt:lpstr>
      <vt:lpstr>I/O monitoring tools: dstat</vt:lpstr>
      <vt:lpstr>I/O monitoring tools: iostat</vt:lpstr>
      <vt:lpstr>Diapositiva 42</vt:lpstr>
      <vt:lpstr>A simple (but powerful) profiler: strace</vt:lpstr>
      <vt:lpstr>ioprofiler: a graphical tool on top of strace</vt:lpstr>
      <vt:lpstr>A slightly different pattern</vt:lpstr>
      <vt:lpstr>Practical demonstration #2</vt:lpstr>
      <vt:lpstr>Advanced I/O API</vt:lpstr>
      <vt:lpstr>Basic I/O API</vt:lpstr>
      <vt:lpstr>The basic I/O API calls are simple, but not always things are as simple as they seem</vt:lpstr>
      <vt:lpstr>Scatter/gather I/O</vt:lpstr>
      <vt:lpstr>readv() and writev()</vt:lpstr>
      <vt:lpstr>writev() example</vt:lpstr>
      <vt:lpstr>Poor man’s implementation of writev()</vt:lpstr>
      <vt:lpstr>readv() example</vt:lpstr>
      <vt:lpstr>Memory mapped I/O</vt:lpstr>
      <vt:lpstr>Advantages of memory mapped I/O</vt:lpstr>
      <vt:lpstr>Memory mapping avoids data copy</vt:lpstr>
      <vt:lpstr>Memory mapping interface</vt:lpstr>
      <vt:lpstr>Memory mapped I/O example</vt:lpstr>
      <vt:lpstr>Memory mapped I/O example with two files</vt:lpstr>
      <vt:lpstr>AIO in linux</vt:lpstr>
      <vt:lpstr>The AIO Interface</vt:lpstr>
      <vt:lpstr>aiocb structure</vt:lpstr>
      <vt:lpstr>AIO read example</vt:lpstr>
      <vt:lpstr>Other common AIO functions</vt:lpstr>
      <vt:lpstr>lio_listio()</vt:lpstr>
      <vt:lpstr>AIO notification</vt:lpstr>
      <vt:lpstr>Signal-based AIO notification example</vt:lpstr>
      <vt:lpstr>Callback-based AIO notification example</vt:lpstr>
      <vt:lpstr>AIO kernel tuning and conclusions </vt:lpstr>
      <vt:lpstr>Practical demonstration #3</vt:lpstr>
      <vt:lpstr>Practical demonstration #4</vt:lpstr>
      <vt:lpstr>Free demonstration</vt:lpstr>
      <vt:lpstr>Fin</vt:lpstr>
    </vt:vector>
  </TitlesOfParts>
  <Company>INFN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Vincenzo Vagnoni</dc:creator>
  <cp:lastModifiedBy>Vincenzo Vagnoni</cp:lastModifiedBy>
  <cp:revision>146</cp:revision>
  <cp:lastPrinted>2011-10-27T11:34:01Z</cp:lastPrinted>
  <dcterms:created xsi:type="dcterms:W3CDTF">2011-10-29T17:04:39Z</dcterms:created>
  <dcterms:modified xsi:type="dcterms:W3CDTF">2011-10-29T17:05:16Z</dcterms:modified>
</cp:coreProperties>
</file>