
<file path=[Content_Types].xml><?xml version="1.0" encoding="utf-8"?>
<Types xmlns="http://schemas.openxmlformats.org/package/2006/content-types">
  <Default Extension="xml" ContentType="application/xml"/>
  <Default Extension="wmf" ContentType="image/x-wmf"/>
  <Default Extension="doc" ContentType="application/msword"/>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0.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16.xml" ContentType="application/vnd.openxmlformats-officedocument.presentationml.notesSlide+xml"/>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17.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18.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charts/chart1.xml" ContentType="application/vnd.openxmlformats-officedocument.drawingml.chart+xml"/>
  <Override PartName="/ppt/notesSlides/notesSlide19.xml" ContentType="application/vnd.openxmlformats-officedocument.presentationml.notesSlide+xml"/>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notesSlides/notesSlide20.xml" ContentType="application/vnd.openxmlformats-officedocument.presentationml.notesSlide+xml"/>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charts/chart2.xml" ContentType="application/vnd.openxmlformats-officedocument.drawingml.chart+xml"/>
  <Override PartName="/ppt/charts/chart3.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60.bin" ContentType="application/vnd.openxmlformats-officedocument.oleObject"/>
  <Override PartName="/ppt/embeddings/oleObject61.bin" ContentType="application/vnd.openxmlformats-officedocument.oleObject"/>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Lst>
  <p:notesMasterIdLst>
    <p:notesMasterId r:id="rId82"/>
  </p:notesMasterIdLst>
  <p:handoutMasterIdLst>
    <p:handoutMasterId r:id="rId83"/>
  </p:handoutMasterIdLst>
  <p:sldIdLst>
    <p:sldId id="256" r:id="rId2"/>
    <p:sldId id="257" r:id="rId3"/>
    <p:sldId id="348" r:id="rId4"/>
    <p:sldId id="272" r:id="rId5"/>
    <p:sldId id="273" r:id="rId6"/>
    <p:sldId id="274" r:id="rId7"/>
    <p:sldId id="275" r:id="rId8"/>
    <p:sldId id="258" r:id="rId9"/>
    <p:sldId id="259" r:id="rId10"/>
    <p:sldId id="285" r:id="rId11"/>
    <p:sldId id="286" r:id="rId12"/>
    <p:sldId id="288" r:id="rId13"/>
    <p:sldId id="283" r:id="rId14"/>
    <p:sldId id="289" r:id="rId15"/>
    <p:sldId id="292" r:id="rId16"/>
    <p:sldId id="339" r:id="rId17"/>
    <p:sldId id="290" r:id="rId18"/>
    <p:sldId id="291" r:id="rId19"/>
    <p:sldId id="294" r:id="rId20"/>
    <p:sldId id="296" r:id="rId21"/>
    <p:sldId id="297" r:id="rId22"/>
    <p:sldId id="298" r:id="rId23"/>
    <p:sldId id="309" r:id="rId24"/>
    <p:sldId id="338" r:id="rId25"/>
    <p:sldId id="325" r:id="rId26"/>
    <p:sldId id="326" r:id="rId27"/>
    <p:sldId id="305" r:id="rId28"/>
    <p:sldId id="300" r:id="rId29"/>
    <p:sldId id="299" r:id="rId30"/>
    <p:sldId id="302" r:id="rId31"/>
    <p:sldId id="306" r:id="rId32"/>
    <p:sldId id="303" r:id="rId33"/>
    <p:sldId id="307" r:id="rId34"/>
    <p:sldId id="341" r:id="rId35"/>
    <p:sldId id="304" r:id="rId36"/>
    <p:sldId id="340" r:id="rId37"/>
    <p:sldId id="324" r:id="rId38"/>
    <p:sldId id="319" r:id="rId39"/>
    <p:sldId id="327" r:id="rId40"/>
    <p:sldId id="308" r:id="rId41"/>
    <p:sldId id="343" r:id="rId42"/>
    <p:sldId id="310" r:id="rId43"/>
    <p:sldId id="311" r:id="rId44"/>
    <p:sldId id="337" r:id="rId45"/>
    <p:sldId id="313" r:id="rId46"/>
    <p:sldId id="312" r:id="rId47"/>
    <p:sldId id="314" r:id="rId48"/>
    <p:sldId id="278" r:id="rId49"/>
    <p:sldId id="280" r:id="rId50"/>
    <p:sldId id="279" r:id="rId51"/>
    <p:sldId id="315" r:id="rId52"/>
    <p:sldId id="344" r:id="rId53"/>
    <p:sldId id="320" r:id="rId54"/>
    <p:sldId id="321" r:id="rId55"/>
    <p:sldId id="322" r:id="rId56"/>
    <p:sldId id="323" r:id="rId57"/>
    <p:sldId id="316" r:id="rId58"/>
    <p:sldId id="317" r:id="rId59"/>
    <p:sldId id="318" r:id="rId60"/>
    <p:sldId id="335" r:id="rId61"/>
    <p:sldId id="336" r:id="rId62"/>
    <p:sldId id="345" r:id="rId63"/>
    <p:sldId id="347" r:id="rId64"/>
    <p:sldId id="342" r:id="rId65"/>
    <p:sldId id="276" r:id="rId66"/>
    <p:sldId id="277" r:id="rId67"/>
    <p:sldId id="346" r:id="rId68"/>
    <p:sldId id="295" r:id="rId69"/>
    <p:sldId id="281" r:id="rId70"/>
    <p:sldId id="284" r:id="rId71"/>
    <p:sldId id="293" r:id="rId72"/>
    <p:sldId id="261" r:id="rId73"/>
    <p:sldId id="269" r:id="rId74"/>
    <p:sldId id="328" r:id="rId75"/>
    <p:sldId id="329" r:id="rId76"/>
    <p:sldId id="330" r:id="rId77"/>
    <p:sldId id="331" r:id="rId78"/>
    <p:sldId id="332" r:id="rId79"/>
    <p:sldId id="333" r:id="rId80"/>
    <p:sldId id="334" r:id="rId81"/>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a:ea typeface="+mn-ea"/>
        <a:cs typeface="+mn-cs"/>
      </a:defRPr>
    </a:lvl1pPr>
    <a:lvl2pPr marL="457200" algn="l" rtl="0" fontAlgn="base">
      <a:spcBef>
        <a:spcPct val="0"/>
      </a:spcBef>
      <a:spcAft>
        <a:spcPct val="0"/>
      </a:spcAft>
      <a:defRPr sz="2400" kern="1200">
        <a:solidFill>
          <a:schemeClr val="tx1"/>
        </a:solidFill>
        <a:latin typeface="Times"/>
        <a:ea typeface="+mn-ea"/>
        <a:cs typeface="+mn-cs"/>
      </a:defRPr>
    </a:lvl2pPr>
    <a:lvl3pPr marL="914400" algn="l" rtl="0" fontAlgn="base">
      <a:spcBef>
        <a:spcPct val="0"/>
      </a:spcBef>
      <a:spcAft>
        <a:spcPct val="0"/>
      </a:spcAft>
      <a:defRPr sz="2400" kern="1200">
        <a:solidFill>
          <a:schemeClr val="tx1"/>
        </a:solidFill>
        <a:latin typeface="Times"/>
        <a:ea typeface="+mn-ea"/>
        <a:cs typeface="+mn-cs"/>
      </a:defRPr>
    </a:lvl3pPr>
    <a:lvl4pPr marL="1371600" algn="l" rtl="0" fontAlgn="base">
      <a:spcBef>
        <a:spcPct val="0"/>
      </a:spcBef>
      <a:spcAft>
        <a:spcPct val="0"/>
      </a:spcAft>
      <a:defRPr sz="2400" kern="1200">
        <a:solidFill>
          <a:schemeClr val="tx1"/>
        </a:solidFill>
        <a:latin typeface="Times"/>
        <a:ea typeface="+mn-ea"/>
        <a:cs typeface="+mn-cs"/>
      </a:defRPr>
    </a:lvl4pPr>
    <a:lvl5pPr marL="1828800" algn="l" rtl="0" fontAlgn="base">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417" autoAdjust="0"/>
    <p:restoredTop sz="94660"/>
  </p:normalViewPr>
  <p:slideViewPr>
    <p:cSldViewPr>
      <p:cViewPr>
        <p:scale>
          <a:sx n="80" d="100"/>
          <a:sy n="80" d="100"/>
        </p:scale>
        <p:origin x="-183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608"/>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handoutMaster" Target="handoutMasters/handout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ern.ch\dfs\Users\n\niko\Public\RealTime2010\eb-resourc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val>
            <c:numRef>
              <c:f>Sheet1!$A$1:$A$17</c:f>
              <c:numCache>
                <c:formatCode>General</c:formatCode>
                <c:ptCount val="17"/>
                <c:pt idx="0">
                  <c:v>2298.0</c:v>
                </c:pt>
                <c:pt idx="1">
                  <c:v>2823.6</c:v>
                </c:pt>
                <c:pt idx="2">
                  <c:v>2557.6</c:v>
                </c:pt>
                <c:pt idx="3">
                  <c:v>2278.0</c:v>
                </c:pt>
                <c:pt idx="4">
                  <c:v>2986.8</c:v>
                </c:pt>
                <c:pt idx="5">
                  <c:v>1268.4</c:v>
                </c:pt>
                <c:pt idx="6">
                  <c:v>1805.6</c:v>
                </c:pt>
                <c:pt idx="7">
                  <c:v>1637.6</c:v>
                </c:pt>
                <c:pt idx="8">
                  <c:v>3394.0</c:v>
                </c:pt>
                <c:pt idx="9">
                  <c:v>2216.8</c:v>
                </c:pt>
                <c:pt idx="10">
                  <c:v>1476.0</c:v>
                </c:pt>
                <c:pt idx="11">
                  <c:v>1991.2</c:v>
                </c:pt>
                <c:pt idx="12">
                  <c:v>1303.6</c:v>
                </c:pt>
                <c:pt idx="13">
                  <c:v>1826.4</c:v>
                </c:pt>
                <c:pt idx="14">
                  <c:v>2718.0</c:v>
                </c:pt>
                <c:pt idx="15">
                  <c:v>2020.4</c:v>
                </c:pt>
                <c:pt idx="16">
                  <c:v>1754.8</c:v>
                </c:pt>
              </c:numCache>
            </c:numRef>
          </c:val>
        </c:ser>
        <c:dLbls>
          <c:showLegendKey val="0"/>
          <c:showVal val="0"/>
          <c:showCatName val="0"/>
          <c:showSerName val="0"/>
          <c:showPercent val="0"/>
          <c:showBubbleSize val="0"/>
        </c:dLbls>
        <c:gapWidth val="150"/>
        <c:shape val="box"/>
        <c:axId val="2132193544"/>
        <c:axId val="2132188616"/>
        <c:axId val="0"/>
      </c:bar3DChart>
      <c:catAx>
        <c:axId val="2132193544"/>
        <c:scaling>
          <c:orientation val="minMax"/>
        </c:scaling>
        <c:delete val="0"/>
        <c:axPos val="b"/>
        <c:title>
          <c:tx>
            <c:rich>
              <a:bodyPr/>
              <a:lstStyle/>
              <a:p>
                <a:pPr>
                  <a:defRPr/>
                </a:pPr>
                <a:r>
                  <a:rPr lang="en-US"/>
                  <a:t>Port</a:t>
                </a:r>
                <a:r>
                  <a:rPr lang="en-US" baseline="0"/>
                  <a:t> (connected to edge-router)</a:t>
                </a:r>
                <a:endParaRPr lang="en-US"/>
              </a:p>
            </c:rich>
          </c:tx>
          <c:layout/>
          <c:overlay val="0"/>
        </c:title>
        <c:majorTickMark val="out"/>
        <c:minorTickMark val="none"/>
        <c:tickLblPos val="nextTo"/>
        <c:crossAx val="2132188616"/>
        <c:crosses val="autoZero"/>
        <c:auto val="1"/>
        <c:lblAlgn val="ctr"/>
        <c:lblOffset val="100"/>
        <c:noMultiLvlLbl val="0"/>
      </c:catAx>
      <c:valAx>
        <c:axId val="2132188616"/>
        <c:scaling>
          <c:orientation val="minMax"/>
        </c:scaling>
        <c:delete val="0"/>
        <c:axPos val="l"/>
        <c:majorGridlines/>
        <c:title>
          <c:tx>
            <c:rich>
              <a:bodyPr rot="-5400000" vert="horz"/>
              <a:lstStyle/>
              <a:p>
                <a:pPr>
                  <a:defRPr/>
                </a:pPr>
                <a:r>
                  <a:rPr lang="en-US"/>
                  <a:t>Buffer occupancy in kB</a:t>
                </a:r>
              </a:p>
            </c:rich>
          </c:tx>
          <c:layout/>
          <c:overlay val="0"/>
        </c:title>
        <c:numFmt formatCode="General" sourceLinked="1"/>
        <c:majorTickMark val="out"/>
        <c:minorTickMark val="none"/>
        <c:tickLblPos val="nextTo"/>
        <c:crossAx val="213219354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Sheet1!$B$1</c:f>
              <c:strCache>
                <c:ptCount val="1"/>
                <c:pt idx="0">
                  <c:v> CPU %</c:v>
                </c:pt>
              </c:strCache>
            </c:strRef>
          </c:tx>
          <c:spPr>
            <a:ln w="28575">
              <a:noFill/>
            </a:ln>
          </c:spPr>
          <c:xVal>
            <c:numRef>
              <c:f>Sheet1!$A$2:$A$7</c:f>
              <c:numCache>
                <c:formatCode>General</c:formatCode>
                <c:ptCount val="6"/>
                <c:pt idx="0">
                  <c:v>3000.0</c:v>
                </c:pt>
                <c:pt idx="1">
                  <c:v>2500.0</c:v>
                </c:pt>
                <c:pt idx="2">
                  <c:v>2000.0</c:v>
                </c:pt>
                <c:pt idx="3">
                  <c:v>1500.0</c:v>
                </c:pt>
                <c:pt idx="4">
                  <c:v>1000.0</c:v>
                </c:pt>
                <c:pt idx="5">
                  <c:v>500.0</c:v>
                </c:pt>
              </c:numCache>
            </c:numRef>
          </c:xVal>
          <c:yVal>
            <c:numRef>
              <c:f>Sheet1!$B$2:$B$7</c:f>
              <c:numCache>
                <c:formatCode>General</c:formatCode>
                <c:ptCount val="6"/>
                <c:pt idx="0">
                  <c:v>56.0</c:v>
                </c:pt>
                <c:pt idx="1">
                  <c:v>48.0</c:v>
                </c:pt>
                <c:pt idx="2">
                  <c:v>38.0</c:v>
                </c:pt>
                <c:pt idx="3">
                  <c:v>26.8</c:v>
                </c:pt>
                <c:pt idx="4">
                  <c:v>18.5</c:v>
                </c:pt>
                <c:pt idx="5">
                  <c:v>9.0</c:v>
                </c:pt>
              </c:numCache>
            </c:numRef>
          </c:yVal>
          <c:smooth val="0"/>
        </c:ser>
        <c:dLbls>
          <c:showLegendKey val="0"/>
          <c:showVal val="0"/>
          <c:showCatName val="0"/>
          <c:showSerName val="0"/>
          <c:showPercent val="0"/>
          <c:showBubbleSize val="0"/>
        </c:dLbls>
        <c:axId val="2127208040"/>
        <c:axId val="2127213496"/>
      </c:scatterChart>
      <c:scatterChart>
        <c:scatterStyle val="lineMarker"/>
        <c:varyColors val="0"/>
        <c:ser>
          <c:idx val="6"/>
          <c:order val="1"/>
          <c:tx>
            <c:strRef>
              <c:f>Sheet1!$D$1</c:f>
              <c:strCache>
                <c:ptCount val="1"/>
                <c:pt idx="0">
                  <c:v>MEM</c:v>
                </c:pt>
              </c:strCache>
            </c:strRef>
          </c:tx>
          <c:spPr>
            <a:ln w="28575">
              <a:noFill/>
            </a:ln>
          </c:spPr>
          <c:marker>
            <c:symbol val="star"/>
            <c:size val="10"/>
            <c:spPr>
              <a:ln>
                <a:solidFill>
                  <a:srgbClr val="FF0000"/>
                </a:solidFill>
              </a:ln>
            </c:spPr>
          </c:marker>
          <c:xVal>
            <c:numRef>
              <c:f>Sheet1!$A$2:$A$7</c:f>
              <c:numCache>
                <c:formatCode>General</c:formatCode>
                <c:ptCount val="6"/>
                <c:pt idx="0">
                  <c:v>3000.0</c:v>
                </c:pt>
                <c:pt idx="1">
                  <c:v>2500.0</c:v>
                </c:pt>
                <c:pt idx="2">
                  <c:v>2000.0</c:v>
                </c:pt>
                <c:pt idx="3">
                  <c:v>1500.0</c:v>
                </c:pt>
                <c:pt idx="4">
                  <c:v>1000.0</c:v>
                </c:pt>
                <c:pt idx="5">
                  <c:v>500.0</c:v>
                </c:pt>
              </c:numCache>
            </c:numRef>
          </c:xVal>
          <c:yVal>
            <c:numRef>
              <c:f>Sheet1!$D$2:$D$7</c:f>
              <c:numCache>
                <c:formatCode>General</c:formatCode>
                <c:ptCount val="6"/>
                <c:pt idx="0">
                  <c:v>121.0</c:v>
                </c:pt>
                <c:pt idx="1">
                  <c:v>112.0</c:v>
                </c:pt>
                <c:pt idx="2">
                  <c:v>105.0</c:v>
                </c:pt>
                <c:pt idx="3">
                  <c:v>98.0</c:v>
                </c:pt>
                <c:pt idx="4">
                  <c:v>98.0</c:v>
                </c:pt>
                <c:pt idx="5">
                  <c:v>72.0</c:v>
                </c:pt>
              </c:numCache>
            </c:numRef>
          </c:yVal>
          <c:smooth val="0"/>
        </c:ser>
        <c:dLbls>
          <c:showLegendKey val="0"/>
          <c:showVal val="0"/>
          <c:showCatName val="0"/>
          <c:showSerName val="0"/>
          <c:showPercent val="0"/>
          <c:showBubbleSize val="0"/>
        </c:dLbls>
        <c:axId val="2136238840"/>
        <c:axId val="2136233080"/>
      </c:scatterChart>
      <c:valAx>
        <c:axId val="2127208040"/>
        <c:scaling>
          <c:orientation val="minMax"/>
        </c:scaling>
        <c:delete val="0"/>
        <c:axPos val="b"/>
        <c:title>
          <c:tx>
            <c:rich>
              <a:bodyPr/>
              <a:lstStyle/>
              <a:p>
                <a:pPr>
                  <a:defRPr/>
                </a:pPr>
                <a:r>
                  <a:rPr lang="en-US"/>
                  <a:t>Event-rate</a:t>
                </a:r>
                <a:r>
                  <a:rPr lang="en-US" baseline="0"/>
                  <a:t> [Hz]</a:t>
                </a:r>
                <a:endParaRPr lang="en-US"/>
              </a:p>
            </c:rich>
          </c:tx>
          <c:layout/>
          <c:overlay val="0"/>
        </c:title>
        <c:numFmt formatCode="General" sourceLinked="1"/>
        <c:majorTickMark val="out"/>
        <c:minorTickMark val="in"/>
        <c:tickLblPos val="nextTo"/>
        <c:crossAx val="2127213496"/>
        <c:crosses val="autoZero"/>
        <c:crossBetween val="midCat"/>
      </c:valAx>
      <c:valAx>
        <c:axId val="2127213496"/>
        <c:scaling>
          <c:orientation val="minMax"/>
        </c:scaling>
        <c:delete val="0"/>
        <c:axPos val="l"/>
        <c:majorGridlines/>
        <c:title>
          <c:tx>
            <c:rich>
              <a:bodyPr rot="-5400000" vert="horz"/>
              <a:lstStyle/>
              <a:p>
                <a:pPr>
                  <a:defRPr/>
                </a:pPr>
                <a:r>
                  <a:rPr lang="en-US"/>
                  <a:t>% single</a:t>
                </a:r>
                <a:r>
                  <a:rPr lang="en-US" baseline="0"/>
                  <a:t> 5420 core</a:t>
                </a:r>
                <a:endParaRPr lang="en-US"/>
              </a:p>
            </c:rich>
          </c:tx>
          <c:layout/>
          <c:overlay val="0"/>
        </c:title>
        <c:numFmt formatCode="General" sourceLinked="1"/>
        <c:majorTickMark val="out"/>
        <c:minorTickMark val="none"/>
        <c:tickLblPos val="nextTo"/>
        <c:crossAx val="2127208040"/>
        <c:crosses val="autoZero"/>
        <c:crossBetween val="midCat"/>
      </c:valAx>
      <c:valAx>
        <c:axId val="2136233080"/>
        <c:scaling>
          <c:orientation val="minMax"/>
        </c:scaling>
        <c:delete val="0"/>
        <c:axPos val="r"/>
        <c:majorGridlines/>
        <c:title>
          <c:tx>
            <c:rich>
              <a:bodyPr rot="-5400000" vert="horz"/>
              <a:lstStyle/>
              <a:p>
                <a:pPr>
                  <a:defRPr/>
                </a:pPr>
                <a:r>
                  <a:rPr lang="en-US"/>
                  <a:t>MB (RAM</a:t>
                </a:r>
                <a:r>
                  <a:rPr lang="en-US" baseline="0"/>
                  <a:t> shared)</a:t>
                </a:r>
                <a:endParaRPr lang="en-US"/>
              </a:p>
            </c:rich>
          </c:tx>
          <c:layout/>
          <c:overlay val="0"/>
        </c:title>
        <c:numFmt formatCode="@" sourceLinked="0"/>
        <c:majorTickMark val="out"/>
        <c:minorTickMark val="none"/>
        <c:tickLblPos val="high"/>
        <c:spPr>
          <a:ln>
            <a:solidFill>
              <a:srgbClr val="FF0000"/>
            </a:solidFill>
          </a:ln>
        </c:spPr>
        <c:crossAx val="2136238840"/>
        <c:crosses val="max"/>
        <c:crossBetween val="midCat"/>
      </c:valAx>
      <c:valAx>
        <c:axId val="2136238840"/>
        <c:scaling>
          <c:orientation val="minMax"/>
        </c:scaling>
        <c:delete val="1"/>
        <c:axPos val="b"/>
        <c:numFmt formatCode="General" sourceLinked="1"/>
        <c:majorTickMark val="out"/>
        <c:minorTickMark val="none"/>
        <c:tickLblPos val="none"/>
        <c:crossAx val="2136233080"/>
        <c:crosses val="autoZero"/>
        <c:crossBetween val="midCat"/>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3"/>
          <c:order val="1"/>
          <c:tx>
            <c:strRef>
              <c:f>Sheet1!$E$5</c:f>
              <c:strCache>
                <c:ptCount val="1"/>
                <c:pt idx="0">
                  <c:v>frame-rate [kHz]</c:v>
                </c:pt>
              </c:strCache>
            </c:strRef>
          </c:tx>
          <c:spPr>
            <a:ln>
              <a:solidFill>
                <a:srgbClr val="FF0000"/>
              </a:solidFill>
            </a:ln>
          </c:spPr>
          <c:marker>
            <c:spPr>
              <a:ln>
                <a:solidFill>
                  <a:srgbClr val="FF0000"/>
                </a:solidFill>
              </a:ln>
            </c:spPr>
          </c:marker>
          <c:cat>
            <c:numRef>
              <c:f>Sheet1!$A$6:$A$11</c:f>
              <c:numCache>
                <c:formatCode>General</c:formatCode>
                <c:ptCount val="6"/>
                <c:pt idx="0">
                  <c:v>64.0</c:v>
                </c:pt>
                <c:pt idx="1">
                  <c:v>128.0</c:v>
                </c:pt>
                <c:pt idx="2">
                  <c:v>512.0</c:v>
                </c:pt>
                <c:pt idx="3">
                  <c:v>1500.0</c:v>
                </c:pt>
                <c:pt idx="4">
                  <c:v>4096.0</c:v>
                </c:pt>
                <c:pt idx="5">
                  <c:v>9000.0</c:v>
                </c:pt>
              </c:numCache>
            </c:numRef>
          </c:cat>
          <c:val>
            <c:numRef>
              <c:f>Sheet1!$E$6:$E$11</c:f>
              <c:numCache>
                <c:formatCode>General</c:formatCode>
                <c:ptCount val="6"/>
                <c:pt idx="0">
                  <c:v>1420.4</c:v>
                </c:pt>
                <c:pt idx="1">
                  <c:v>822.3</c:v>
                </c:pt>
                <c:pt idx="2">
                  <c:v>233.2</c:v>
                </c:pt>
                <c:pt idx="3">
                  <c:v>82.0</c:v>
                </c:pt>
                <c:pt idx="4">
                  <c:v>30.3</c:v>
                </c:pt>
                <c:pt idx="5">
                  <c:v>13.8</c:v>
                </c:pt>
              </c:numCache>
            </c:numRef>
          </c:val>
          <c:smooth val="0"/>
        </c:ser>
        <c:dLbls>
          <c:showLegendKey val="0"/>
          <c:showVal val="0"/>
          <c:showCatName val="0"/>
          <c:showSerName val="0"/>
          <c:showPercent val="0"/>
          <c:showBubbleSize val="0"/>
        </c:dLbls>
        <c:marker val="1"/>
        <c:smooth val="0"/>
        <c:axId val="2136297272"/>
        <c:axId val="2136302088"/>
      </c:lineChart>
      <c:lineChart>
        <c:grouping val="standard"/>
        <c:varyColors val="0"/>
        <c:ser>
          <c:idx val="1"/>
          <c:order val="0"/>
          <c:tx>
            <c:strRef>
              <c:f>Sheet1!$C$5</c:f>
              <c:strCache>
                <c:ptCount val="1"/>
                <c:pt idx="0">
                  <c:v>max payload [MB/s]</c:v>
                </c:pt>
              </c:strCache>
            </c:strRef>
          </c:tx>
          <c:spPr>
            <a:ln>
              <a:solidFill>
                <a:srgbClr val="0070C0"/>
              </a:solidFill>
            </a:ln>
          </c:spPr>
          <c:marker>
            <c:spPr>
              <a:solidFill>
                <a:srgbClr val="0070C0"/>
              </a:solidFill>
              <a:ln>
                <a:solidFill>
                  <a:srgbClr val="0070C0"/>
                </a:solidFill>
              </a:ln>
            </c:spPr>
          </c:marker>
          <c:cat>
            <c:numRef>
              <c:f>Sheet1!$A$6:$A$11</c:f>
              <c:numCache>
                <c:formatCode>General</c:formatCode>
                <c:ptCount val="6"/>
                <c:pt idx="0">
                  <c:v>64.0</c:v>
                </c:pt>
                <c:pt idx="1">
                  <c:v>128.0</c:v>
                </c:pt>
                <c:pt idx="2">
                  <c:v>512.0</c:v>
                </c:pt>
                <c:pt idx="3">
                  <c:v>1500.0</c:v>
                </c:pt>
                <c:pt idx="4">
                  <c:v>4096.0</c:v>
                </c:pt>
                <c:pt idx="5">
                  <c:v>9000.0</c:v>
                </c:pt>
              </c:numCache>
            </c:numRef>
          </c:cat>
          <c:val>
            <c:numRef>
              <c:f>Sheet1!$C$6:$C$11</c:f>
              <c:numCache>
                <c:formatCode>General</c:formatCode>
                <c:ptCount val="6"/>
                <c:pt idx="0">
                  <c:v>67.0</c:v>
                </c:pt>
                <c:pt idx="1">
                  <c:v>89.0</c:v>
                </c:pt>
                <c:pt idx="2">
                  <c:v>110.0</c:v>
                </c:pt>
                <c:pt idx="3">
                  <c:v>116.0</c:v>
                </c:pt>
                <c:pt idx="4">
                  <c:v>118.0</c:v>
                </c:pt>
                <c:pt idx="5">
                  <c:v>118.0</c:v>
                </c:pt>
              </c:numCache>
            </c:numRef>
          </c:val>
          <c:smooth val="0"/>
        </c:ser>
        <c:dLbls>
          <c:showLegendKey val="0"/>
          <c:showVal val="0"/>
          <c:showCatName val="0"/>
          <c:showSerName val="0"/>
          <c:showPercent val="0"/>
          <c:showBubbleSize val="0"/>
        </c:dLbls>
        <c:marker val="1"/>
        <c:smooth val="0"/>
        <c:axId val="2136308552"/>
        <c:axId val="2136305272"/>
      </c:lineChart>
      <c:catAx>
        <c:axId val="2136297272"/>
        <c:scaling>
          <c:orientation val="minMax"/>
        </c:scaling>
        <c:delete val="0"/>
        <c:axPos val="b"/>
        <c:numFmt formatCode="General" sourceLinked="1"/>
        <c:majorTickMark val="out"/>
        <c:minorTickMark val="none"/>
        <c:tickLblPos val="nextTo"/>
        <c:txPr>
          <a:bodyPr/>
          <a:lstStyle/>
          <a:p>
            <a:pPr>
              <a:defRPr b="1" i="0" baseline="0"/>
            </a:pPr>
            <a:endParaRPr lang="en-US"/>
          </a:p>
        </c:txPr>
        <c:crossAx val="2136302088"/>
        <c:crosses val="autoZero"/>
        <c:auto val="1"/>
        <c:lblAlgn val="ctr"/>
        <c:lblOffset val="100"/>
        <c:noMultiLvlLbl val="0"/>
      </c:catAx>
      <c:valAx>
        <c:axId val="2136302088"/>
        <c:scaling>
          <c:logBase val="10.0"/>
          <c:orientation val="minMax"/>
        </c:scaling>
        <c:delete val="0"/>
        <c:axPos val="l"/>
        <c:majorGridlines/>
        <c:numFmt formatCode="General" sourceLinked="1"/>
        <c:majorTickMark val="out"/>
        <c:minorTickMark val="none"/>
        <c:tickLblPos val="nextTo"/>
        <c:txPr>
          <a:bodyPr/>
          <a:lstStyle/>
          <a:p>
            <a:pPr>
              <a:defRPr b="1" i="0" baseline="0">
                <a:solidFill>
                  <a:srgbClr val="FF0000"/>
                </a:solidFill>
              </a:defRPr>
            </a:pPr>
            <a:endParaRPr lang="en-US"/>
          </a:p>
        </c:txPr>
        <c:crossAx val="2136297272"/>
        <c:crosses val="autoZero"/>
        <c:crossBetween val="between"/>
      </c:valAx>
      <c:valAx>
        <c:axId val="2136305272"/>
        <c:scaling>
          <c:orientation val="minMax"/>
          <c:max val="125.0"/>
          <c:min val="0.0"/>
        </c:scaling>
        <c:delete val="0"/>
        <c:axPos val="r"/>
        <c:numFmt formatCode="General" sourceLinked="1"/>
        <c:majorTickMark val="out"/>
        <c:minorTickMark val="none"/>
        <c:tickLblPos val="nextTo"/>
        <c:txPr>
          <a:bodyPr/>
          <a:lstStyle/>
          <a:p>
            <a:pPr>
              <a:defRPr b="1" i="0" baseline="0">
                <a:solidFill>
                  <a:srgbClr val="0070C0"/>
                </a:solidFill>
              </a:defRPr>
            </a:pPr>
            <a:endParaRPr lang="en-US"/>
          </a:p>
        </c:txPr>
        <c:crossAx val="2136308552"/>
        <c:crosses val="max"/>
        <c:crossBetween val="between"/>
      </c:valAx>
      <c:catAx>
        <c:axId val="2136308552"/>
        <c:scaling>
          <c:orientation val="minMax"/>
        </c:scaling>
        <c:delete val="1"/>
        <c:axPos val="b"/>
        <c:numFmt formatCode="General" sourceLinked="1"/>
        <c:majorTickMark val="out"/>
        <c:minorTickMark val="none"/>
        <c:tickLblPos val="none"/>
        <c:crossAx val="2136305272"/>
        <c:crosses val="autoZero"/>
        <c:auto val="1"/>
        <c:lblAlgn val="ctr"/>
        <c:lblOffset val="100"/>
        <c:noMultiLvlLbl val="0"/>
      </c:catAx>
    </c:plotArea>
    <c:legend>
      <c:legendPos val="r"/>
      <c:layout/>
      <c:overlay val="0"/>
    </c:legend>
    <c:plotVisOnly val="1"/>
    <c:dispBlanksAs val="gap"/>
    <c:showDLblsOverMax val="0"/>
  </c:chart>
  <c:txPr>
    <a:bodyPr/>
    <a:lstStyle/>
    <a:p>
      <a:pPr>
        <a:defRPr sz="16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 Id="rId3" Type="http://schemas.openxmlformats.org/officeDocument/2006/relationships/image" Target="../media/image2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6.emf"/><Relationship Id="rId3" Type="http://schemas.openxmlformats.org/officeDocument/2006/relationships/image" Target="../media/image2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 Id="rId3" Type="http://schemas.openxmlformats.org/officeDocument/2006/relationships/image" Target="../media/image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image" Target="../media/image18.emf"/><Relationship Id="rId2" Type="http://schemas.openxmlformats.org/officeDocument/2006/relationships/image" Target="../media/image26.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image" Target="../media/image18.emf"/><Relationship Id="rId2" Type="http://schemas.openxmlformats.org/officeDocument/2006/relationships/image" Target="../media/image26.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6.wmf"/><Relationship Id="rId2"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1C1A51-3150-40B4-9F01-753DD862E8C2}" type="datetimeFigureOut">
              <a:rPr lang="en-US" smtClean="0"/>
              <a:pPr/>
              <a:t>10/25/11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7EA2CF-A4F5-4538-B170-83CDED46DD9C}" type="slidenum">
              <a:rPr lang="en-US" smtClean="0"/>
              <a:pPr/>
              <a:t>‹#›</a:t>
            </a:fld>
            <a:endParaRPr lang="en-US"/>
          </a:p>
        </p:txBody>
      </p:sp>
    </p:spTree>
    <p:extLst>
      <p:ext uri="{BB962C8B-B14F-4D97-AF65-F5344CB8AC3E}">
        <p14:creationId xmlns:p14="http://schemas.microsoft.com/office/powerpoint/2010/main" val="33568519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935E29-9163-4D17-BB6A-C1078C53A036}" type="datetimeFigureOut">
              <a:rPr lang="en-US" smtClean="0"/>
              <a:pPr/>
              <a:t>10/25/11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2D58B8-7A30-434D-8031-731689C03C1E}" type="slidenum">
              <a:rPr lang="en-US" smtClean="0"/>
              <a:pPr/>
              <a:t>‹#›</a:t>
            </a:fld>
            <a:endParaRPr lang="en-US"/>
          </a:p>
        </p:txBody>
      </p:sp>
    </p:spTree>
    <p:extLst>
      <p:ext uri="{BB962C8B-B14F-4D97-AF65-F5344CB8AC3E}">
        <p14:creationId xmlns:p14="http://schemas.microsoft.com/office/powerpoint/2010/main" val="80299236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60BC7AC8-13FF-45E0-857E-901FA05005E1}" type="slidenum">
              <a:rPr lang="en-GB"/>
              <a:pPr/>
              <a:t>4</a:t>
            </a:fld>
            <a:endParaRPr lang="en-GB"/>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65D5CB7-6D01-4098-BABD-5706D8785934}" type="slidenum">
              <a:rPr lang="en-GB"/>
              <a:pPr/>
              <a:t>18</a:t>
            </a:fld>
            <a:endParaRPr lang="en-GB"/>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7BDB50C8-9125-4460-B88B-53C2D0893839}" type="slidenum">
              <a:rPr lang="en-GB"/>
              <a:pPr/>
              <a:t>19</a:t>
            </a:fld>
            <a:endParaRPr lang="en-GB"/>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GB" smtClean="0">
              <a:latin typeface="Times" pitchFamily="18" charset="0"/>
              <a:ea typeface="MS Pゴシック"/>
              <a:cs typeface="MS P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1106488" y="652463"/>
            <a:ext cx="4645025" cy="3482975"/>
          </a:xfrm>
          <a:ln/>
        </p:spPr>
      </p:sp>
      <p:sp>
        <p:nvSpPr>
          <p:cNvPr id="161795" name="Text Box 3"/>
          <p:cNvSpPr>
            <a:spLocks noGrp="1" noChangeArrowheads="1"/>
          </p:cNvSpPr>
          <p:nvPr>
            <p:ph type="body" idx="1"/>
          </p:nvPr>
        </p:nvSpPr>
        <p:spPr>
          <a:noFill/>
          <a:ln/>
        </p:spPr>
        <p:txBody>
          <a:bodyPr/>
          <a:lstStyle/>
          <a:p>
            <a:pPr eaLnBrk="1" hangingPunct="1"/>
            <a:r>
              <a:rPr lang="en-US" smtClean="0">
                <a:latin typeface="Times New Roman" charset="0"/>
              </a:rPr>
              <a:t>Trigger levels include HLT which is operating on entire events</a:t>
            </a:r>
          </a:p>
          <a:p>
            <a:pPr eaLnBrk="1" hangingPunct="1"/>
            <a:endParaRPr lang="en-US" smtClean="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08EC6DE9-FF19-4830-B04D-5C8F7953701F}" type="slidenum">
              <a:rPr lang="en-GB"/>
              <a:pPr/>
              <a:t>22</a:t>
            </a:fld>
            <a:endParaRPr lang="en-GB"/>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GB" smtClean="0">
              <a:latin typeface="Times" pitchFamily="18" charset="0"/>
              <a:ea typeface="MS Pゴシック"/>
              <a:cs typeface="MS Pゴシック"/>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AFC29-AF22-B94D-A60E-B886C60FD881}" type="slidenum">
              <a:rPr lang="en-US" smtClean="0"/>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FEFEE38D-878E-4EB0-A4D6-2FD9A075593B}" type="slidenum">
              <a:rPr lang="en-GB"/>
              <a:pPr/>
              <a:t>28</a:t>
            </a:fld>
            <a:endParaRPr lang="en-GB"/>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GB" smtClean="0">
              <a:latin typeface="Times" pitchFamily="18" charset="0"/>
              <a:ea typeface="MS Pゴシック"/>
              <a:cs typeface="MS Pゴシック"/>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E9C32476-29A6-4E7C-BA20-48A2D1F86747}" type="slidenum">
              <a:rPr lang="en-GB"/>
              <a:pPr/>
              <a:t>29</a:t>
            </a:fld>
            <a:endParaRPr lang="en-GB"/>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en-GB" smtClean="0">
              <a:latin typeface="Times" pitchFamily="18" charset="0"/>
              <a:ea typeface="MS Pゴシック"/>
              <a:cs typeface="MS Pゴシック"/>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6093E856-89D6-4A1B-9C78-C5797ED529C9}" type="slidenum">
              <a:rPr lang="en-GB"/>
              <a:pPr/>
              <a:t>30</a:t>
            </a:fld>
            <a:endParaRPr lang="en-GB"/>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GB" smtClean="0">
              <a:latin typeface="Times" pitchFamily="18" charset="0"/>
              <a:ea typeface="MS Pゴシック"/>
              <a:cs typeface="MS Pゴシック"/>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D742960C-DADC-464A-9010-CDA4EBE411A3}" type="slidenum">
              <a:rPr lang="en-GB"/>
              <a:pPr/>
              <a:t>32</a:t>
            </a:fld>
            <a:endParaRPr lang="en-GB"/>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pPr eaLnBrk="1" hangingPunct="1"/>
            <a:endParaRPr lang="en-GB" smtClean="0">
              <a:latin typeface="Times" pitchFamily="18" charset="0"/>
              <a:ea typeface="MS Pゴシック"/>
              <a:cs typeface="MS P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C82832B-B538-4F71-8714-3730E68457DA}" type="slidenum">
              <a:rPr lang="en-GB"/>
              <a:pPr/>
              <a:t>35</a:t>
            </a:fld>
            <a:endParaRPr lang="en-GB"/>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GB" smtClean="0">
              <a:latin typeface="Times" pitchFamily="18" charset="0"/>
              <a:ea typeface="MS Pゴシック"/>
              <a:cs typeface="MS P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39FD70A2-C382-4355-BC36-C260F44518DF}" type="slidenum">
              <a:rPr lang="en-GB"/>
              <a:pPr/>
              <a:t>5</a:t>
            </a:fld>
            <a:endParaRPr lang="en-GB"/>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0C82832B-B538-4F71-8714-3730E68457DA}" type="slidenum">
              <a:rPr lang="en-GB"/>
              <a:pPr/>
              <a:t>39</a:t>
            </a:fld>
            <a:endParaRPr lang="en-GB"/>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endParaRPr lang="en-GB" smtClean="0">
              <a:latin typeface="Times" pitchFamily="18" charset="0"/>
              <a:ea typeface="MS Pゴシック"/>
              <a:cs typeface="MS Pゴシック"/>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AFC29-AF22-B94D-A60E-B886C60FD881}" type="slidenum">
              <a:rPr lang="en-US" smtClean="0"/>
              <a:pPr/>
              <a:t>48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AFC29-AF22-B94D-A60E-B886C60FD881}" type="slidenum">
              <a:rPr lang="en-US" smtClean="0"/>
              <a:pPr/>
              <a:t>49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AFC29-AF22-B94D-A60E-B886C60FD881}" type="slidenum">
              <a:rPr lang="en-US" smtClean="0"/>
              <a:pPr/>
              <a:t>50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Take advantage of unidirection</a:t>
            </a:r>
          </a:p>
        </p:txBody>
      </p:sp>
      <p:sp>
        <p:nvSpPr>
          <p:cNvPr id="4" name="Slide Number Placeholder 3"/>
          <p:cNvSpPr>
            <a:spLocks noGrp="1"/>
          </p:cNvSpPr>
          <p:nvPr>
            <p:ph type="sldNum" sz="quarter" idx="5"/>
          </p:nvPr>
        </p:nvSpPr>
        <p:spPr/>
        <p:txBody>
          <a:bodyPr/>
          <a:lstStyle/>
          <a:p>
            <a:pPr>
              <a:defRPr/>
            </a:pPr>
            <a:fld id="{617FB83D-E65E-4F5E-AEF7-E8FE64154FF1}" type="slidenum">
              <a:rPr lang="en-US" smtClean="0"/>
              <a:pPr>
                <a:defRPr/>
              </a:pPr>
              <a:t>59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4FAFC29-AF22-B94D-A60E-B886C60FD881}" type="slidenum">
              <a:rPr lang="en-US" smtClean="0"/>
              <a:pPr/>
              <a:t>69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descr="Paper bag"/>
          <p:cNvSpPr>
            <a:spLocks noGrp="1" noChangeArrowheads="1"/>
          </p:cNvSpPr>
          <p:nvPr>
            <p:ph type="hdr" sz="quarter"/>
          </p:nvPr>
        </p:nvSpPr>
        <p:spPr>
          <a:ln/>
        </p:spPr>
        <p:txBody>
          <a:bodyPr/>
          <a:lstStyle/>
          <a:p>
            <a:endParaRPr lang="en-US"/>
          </a:p>
        </p:txBody>
      </p:sp>
      <p:sp>
        <p:nvSpPr>
          <p:cNvPr id="5" name="Rectangle 3" descr="Paper bag"/>
          <p:cNvSpPr>
            <a:spLocks noGrp="1" noChangeArrowheads="1"/>
          </p:cNvSpPr>
          <p:nvPr>
            <p:ph type="dt" idx="1"/>
          </p:nvPr>
        </p:nvSpPr>
        <p:spPr>
          <a:ln/>
        </p:spPr>
        <p:txBody>
          <a:bodyPr/>
          <a:lstStyle/>
          <a:p>
            <a:endParaRPr lang="en-US"/>
          </a:p>
        </p:txBody>
      </p:sp>
      <p:sp>
        <p:nvSpPr>
          <p:cNvPr id="6" name="Rectangle 6" descr="Paper bag"/>
          <p:cNvSpPr>
            <a:spLocks noGrp="1" noChangeArrowheads="1"/>
          </p:cNvSpPr>
          <p:nvPr>
            <p:ph type="ftr" sz="quarter" idx="4"/>
          </p:nvPr>
        </p:nvSpPr>
        <p:spPr>
          <a:ln/>
        </p:spPr>
        <p:txBody>
          <a:bodyPr/>
          <a:lstStyle/>
          <a:p>
            <a:endParaRPr lang="en-US"/>
          </a:p>
        </p:txBody>
      </p:sp>
      <p:sp>
        <p:nvSpPr>
          <p:cNvPr id="7" name="Rectangle 7" descr="Paper bag"/>
          <p:cNvSpPr>
            <a:spLocks noGrp="1" noChangeArrowheads="1"/>
          </p:cNvSpPr>
          <p:nvPr>
            <p:ph type="sldNum" sz="quarter" idx="5"/>
          </p:nvPr>
        </p:nvSpPr>
        <p:spPr>
          <a:ln/>
        </p:spPr>
        <p:txBody>
          <a:bodyPr/>
          <a:lstStyle/>
          <a:p>
            <a:fld id="{978A3053-83B9-7C42-85B6-88D92AA77311}" type="slidenum">
              <a:rPr lang="en-US"/>
              <a:pPr/>
              <a:t>70</a:t>
            </a:fld>
            <a:endParaRPr lang="en-US"/>
          </a:p>
        </p:txBody>
      </p:sp>
      <p:sp>
        <p:nvSpPr>
          <p:cNvPr id="369666" name="Rectangle 2"/>
          <p:cNvSpPr>
            <a:spLocks noGrp="1" noRot="1" noChangeAspect="1" noChangeArrowheads="1" noTextEdit="1"/>
          </p:cNvSpPr>
          <p:nvPr>
            <p:ph type="sldImg"/>
          </p:nvPr>
        </p:nvSpPr>
        <p:spPr>
          <a:xfrm>
            <a:off x="1162050" y="706438"/>
            <a:ext cx="4535488" cy="3400425"/>
          </a:xfrm>
          <a:ln w="12699" cap="flat">
            <a:solidFill>
              <a:schemeClr val="tx1"/>
            </a:solidFill>
          </a:ln>
          <a:extLst>
            <a:ext uri="{909E8E84-426E-40dd-AFC4-6F175D3DCCD1}">
              <a14:hiddenFill xmlns:a14="http://schemas.microsoft.com/office/drawing/2010/main">
                <a:noFill/>
              </a14:hiddenFill>
            </a:ext>
            <a:ext uri="{FAA26D3D-D897-4be2-8F04-BA451C77F1D7}">
              <ma14:placeholderFlag xmlns:ma14="http://schemas.microsoft.com/office/mac/drawingml/2011/main" val="1"/>
            </a:ext>
          </a:extLst>
        </p:spPr>
      </p:sp>
      <p:sp>
        <p:nvSpPr>
          <p:cNvPr id="369667" name="Rectangle 3" descr="Paper bag"/>
          <p:cNvSpPr>
            <a:spLocks noGrp="1" noChangeArrowheads="1"/>
          </p:cNvSpPr>
          <p:nvPr>
            <p:ph type="body" idx="1"/>
          </p:nvPr>
        </p:nvSpPr>
        <p:spPr>
          <a:xfrm>
            <a:off x="913325" y="4341047"/>
            <a:ext cx="5031352" cy="4117447"/>
          </a:xfrm>
          <a:ln/>
          <a:effectLst/>
          <a:extLst>
            <a:ext uri="{AF507438-7753-43e0-B8FC-AC1667EBCBE1}">
              <a14:hiddenEffects xmlns:a14="http://schemas.microsoft.com/office/drawing/2010/main">
                <a:effectLst>
                  <a:outerShdw blurRad="63500" dist="563972" dir="14049741" sx="125000" sy="125000" algn="tl" rotWithShape="0">
                    <a:srgbClr val="C7DFD3">
                      <a:alpha val="74998"/>
                    </a:srgbClr>
                  </a:outerShdw>
                </a:effectLst>
              </a14:hiddenEffects>
            </a:ext>
          </a:extLst>
        </p:spPr>
        <p:txBody>
          <a:bodyPr lIns="95230" tIns="49202" rIns="95230" bIns="49202"/>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A00DAB73-E951-4295-A960-EB1DE7DEB441}" type="slidenum">
              <a:rPr lang="en-GB"/>
              <a:pPr/>
              <a:t>71</a:t>
            </a:fld>
            <a:endParaRPr lang="en-GB"/>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GB" smtClean="0">
              <a:latin typeface="Times" pitchFamily="18" charset="0"/>
              <a:ea typeface="MS Pゴシック"/>
              <a:cs typeface="MS Pゴシック"/>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5"/>
          <p:cNvSpPr>
            <a:spLocks noGrp="1" noChangeArrowheads="1"/>
          </p:cNvSpPr>
          <p:nvPr>
            <p:ph type="sldNum" sz="quarter" idx="5"/>
          </p:nvPr>
        </p:nvSpPr>
        <p:spPr>
          <a:noFill/>
        </p:spPr>
        <p:txBody>
          <a:bodyPr/>
          <a:lstStyle/>
          <a:p>
            <a:fld id="{AAD39454-A681-48D0-A704-DD91CB31E02B}" type="slidenum">
              <a:rPr lang="en-US"/>
              <a:pPr/>
              <a:t>77</a:t>
            </a:fld>
            <a:endParaRPr lang="en-US"/>
          </a:p>
        </p:txBody>
      </p:sp>
      <p:sp>
        <p:nvSpPr>
          <p:cNvPr id="90115" name="Rectangle 2"/>
          <p:cNvSpPr>
            <a:spLocks noGrp="1" noRot="1" noChangeAspect="1" noChangeArrowheads="1" noTextEdit="1"/>
          </p:cNvSpPr>
          <p:nvPr>
            <p:ph type="sldImg"/>
          </p:nvPr>
        </p:nvSpPr>
        <p:spPr>
          <a:ln cap="flat"/>
        </p:spPr>
      </p:sp>
      <p:sp>
        <p:nvSpPr>
          <p:cNvPr id="9011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
          <p:cNvSpPr>
            <a:spLocks noGrp="1" noChangeArrowheads="1"/>
          </p:cNvSpPr>
          <p:nvPr>
            <p:ph type="sldNum" sz="quarter" idx="5"/>
          </p:nvPr>
        </p:nvSpPr>
        <p:spPr>
          <a:noFill/>
        </p:spPr>
        <p:txBody>
          <a:bodyPr/>
          <a:lstStyle/>
          <a:p>
            <a:fld id="{A396ADBA-1735-4751-A48E-4FE3D3950F22}" type="slidenum">
              <a:rPr lang="en-US"/>
              <a:pPr/>
              <a:t>78</a:t>
            </a:fld>
            <a:endParaRPr lang="en-US"/>
          </a:p>
        </p:txBody>
      </p:sp>
      <p:sp>
        <p:nvSpPr>
          <p:cNvPr id="92163" name="Rectangle 2"/>
          <p:cNvSpPr>
            <a:spLocks noGrp="1" noRot="1" noChangeAspect="1" noChangeArrowheads="1" noTextEdit="1"/>
          </p:cNvSpPr>
          <p:nvPr>
            <p:ph type="sldImg"/>
          </p:nvPr>
        </p:nvSpPr>
        <p:spPr>
          <a:ln cap="flat"/>
        </p:spPr>
      </p:sp>
      <p:sp>
        <p:nvSpPr>
          <p:cNvPr id="92164"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5E47145D-C0DD-4264-BC63-A0DBB4056939}" type="slidenum">
              <a:rPr lang="en-GB"/>
              <a:pPr/>
              <a:t>6</a:t>
            </a:fld>
            <a:endParaRPr lang="en-GB"/>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0C1BA0C-D426-47E9-B045-BF0718E53203}" type="slidenum">
              <a:rPr lang="en-GB"/>
              <a:pPr/>
              <a:t>7</a:t>
            </a:fld>
            <a:endParaRPr lang="en-GB"/>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65D82BCF-B7E1-4636-B40A-18ACB7DF10C2}" type="slidenum">
              <a:rPr lang="en-GB"/>
              <a:pPr/>
              <a:t>9</a:t>
            </a:fld>
            <a:endParaRPr lang="en-GB"/>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422DAF95-8D25-413F-9EF2-EC3407AC6CD1}" type="slidenum">
              <a:rPr lang="en-GB"/>
              <a:pPr/>
              <a:t>10</a:t>
            </a:fld>
            <a:endParaRPr lang="en-GB"/>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42ADC05D-2DE8-432A-BD82-C34155612267}" type="slidenum">
              <a:rPr lang="en-GB"/>
              <a:pPr/>
              <a:t>11</a:t>
            </a:fld>
            <a:endParaRPr lang="en-GB"/>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lvl="2" eaLnBrk="1" hangingPunct="1"/>
            <a:r>
              <a:rPr lang="en-US" smtClean="0"/>
              <a:t>modules (6U x 200 mm, 9U x 400 mm)</a:t>
            </a:r>
          </a:p>
          <a:p>
            <a:pPr lvl="2" eaLnBrk="1" hangingPunct="1"/>
            <a:r>
              <a:rPr lang="en-US" smtClean="0"/>
              <a:t>Crates 19’’ wide</a:t>
            </a:r>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FF427F2D-76A2-495A-AD3C-40557D549868}" type="slidenum">
              <a:rPr lang="en-GB"/>
              <a:pPr/>
              <a:t>12</a:t>
            </a:fld>
            <a:endParaRPr lang="en-GB"/>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GB" sz="1000" smtClean="0"/>
              <a:t>Address and data signals can be on separate electrical lines or share the same lines (multiplexed)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3579E41-AD72-4E6F-8F24-DAE94607EFED}" type="slidenum">
              <a:rPr lang="en-GB"/>
              <a:pPr/>
              <a:t>17</a:t>
            </a:fld>
            <a:endParaRPr lang="en-GB"/>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1.wmf"/><Relationship Id="rId5" Type="http://schemas.openxmlformats.org/officeDocument/2006/relationships/image" Target="../media/image2.png"/><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1.wmf"/><Relationship Id="rId5" Type="http://schemas.openxmlformats.org/officeDocument/2006/relationships/image" Target="../media/image2.png"/><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1.wmf"/><Relationship Id="rId5" Type="http://schemas.openxmlformats.org/officeDocument/2006/relationships/image" Target="../media/image2.png"/><Relationship Id="rId1" Type="http://schemas.openxmlformats.org/officeDocument/2006/relationships/vmlDrawing" Target="../drawings/vmlDrawing4.v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3.emf"/><Relationship Id="rId5" Type="http://schemas.openxmlformats.org/officeDocument/2006/relationships/image" Target="../media/image2.png"/><Relationship Id="rId1" Type="http://schemas.openxmlformats.org/officeDocument/2006/relationships/vmlDrawing" Target="../drawings/vmlDrawing5.v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1.wmf"/><Relationship Id="rId5" Type="http://schemas.openxmlformats.org/officeDocument/2006/relationships/image" Target="../media/image2.png"/><Relationship Id="rId1" Type="http://schemas.openxmlformats.org/officeDocument/2006/relationships/vmlDrawing" Target="../drawings/vmlDrawing6.v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1.wmf"/><Relationship Id="rId5" Type="http://schemas.openxmlformats.org/officeDocument/2006/relationships/image" Target="../media/image2.png"/><Relationship Id="rId1" Type="http://schemas.openxmlformats.org/officeDocument/2006/relationships/vmlDrawing" Target="../drawings/vmlDrawing7.v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1.wmf"/><Relationship Id="rId5" Type="http://schemas.openxmlformats.org/officeDocument/2006/relationships/image" Target="../media/image2.png"/><Relationship Id="rId1" Type="http://schemas.openxmlformats.org/officeDocument/2006/relationships/vmlDrawing" Target="../drawings/vmlDrawing8.v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1.wmf"/><Relationship Id="rId5" Type="http://schemas.openxmlformats.org/officeDocument/2006/relationships/image" Target="../media/image2.png"/><Relationship Id="rId1" Type="http://schemas.openxmlformats.org/officeDocument/2006/relationships/vmlDrawing" Target="../drawings/vmlDrawing9.v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spid="_x0000_s26655" name="Visio" r:id="rId3" imgW="10424417" imgH="7384551" progId="Visio.Drawing.11">
                  <p:embed/>
                </p:oleObj>
              </mc:Choice>
              <mc:Fallback>
                <p:oleObj name="Visio" r:id="rId3" imgW="10424417" imgH="7384551" progId="Visio.Drawing.11">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5" name="Picture 7" descr="CERNLogoNew"/>
          <p:cNvPicPr>
            <a:picLocks noChangeAspect="1" noChangeArrowheads="1"/>
          </p:cNvPicPr>
          <p:nvPr/>
        </p:nvPicPr>
        <p:blipFill>
          <a:blip r:embed="rId5"/>
          <a:srcRect/>
          <a:stretch>
            <a:fillRect/>
          </a:stretch>
        </p:blipFill>
        <p:spPr bwMode="auto">
          <a:xfrm>
            <a:off x="8585200" y="0"/>
            <a:ext cx="558800" cy="5588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7" name="Footer Placeholder 3"/>
          <p:cNvSpPr>
            <a:spLocks noGrp="1"/>
          </p:cNvSpPr>
          <p:nvPr>
            <p:ph type="ftr" sz="quarter" idx="10"/>
          </p:nvPr>
        </p:nvSpPr>
        <p:spPr/>
        <p:txBody>
          <a:bodyPr/>
          <a:lstStyle>
            <a:lvl1pPr>
              <a:defRPr/>
            </a:lvl1pPr>
          </a:lstStyle>
          <a:p>
            <a:r>
              <a:rPr lang="en-US" smtClean="0"/>
              <a:t>High throughput DAQ, Niko Neufeld, CERN</a:t>
            </a:r>
            <a:endParaRPr lang="en-US"/>
          </a:p>
        </p:txBody>
      </p:sp>
      <p:sp>
        <p:nvSpPr>
          <p:cNvPr id="8" name="Slide Number Placeholder 4"/>
          <p:cNvSpPr>
            <a:spLocks noGrp="1"/>
          </p:cNvSpPr>
          <p:nvPr>
            <p:ph type="sldNum" sz="quarter" idx="11"/>
          </p:nvPr>
        </p:nvSpPr>
        <p:spPr/>
        <p:txBody>
          <a:bodyPr/>
          <a:lstStyle>
            <a:lvl1pPr>
              <a:defRPr smtClean="0"/>
            </a:lvl1pPr>
          </a:lstStyle>
          <a:p>
            <a:pPr>
              <a:defRPr/>
            </a:pPr>
            <a:fld id="{B00BD83D-E8D2-41F3-BCD3-91787C5CEA6F}" type="slidenum">
              <a:rPr lang="en-GB" smtClean="0"/>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spid="_x0000_s27679" name="Visio" r:id="rId3" imgW="10424417" imgH="7384551" progId="Visio.Drawing.11">
                  <p:embed/>
                </p:oleObj>
              </mc:Choice>
              <mc:Fallback>
                <p:oleObj name="Visio" r:id="rId3" imgW="10424417" imgH="7384551" progId="Visio.Drawing.11">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5" name="Picture 7" descr="CERNLogoNew"/>
          <p:cNvPicPr>
            <a:picLocks noChangeAspect="1" noChangeArrowheads="1"/>
          </p:cNvPicPr>
          <p:nvPr/>
        </p:nvPicPr>
        <p:blipFill>
          <a:blip r:embed="rId5"/>
          <a:srcRect/>
          <a:stretch>
            <a:fillRect/>
          </a:stretch>
        </p:blipFill>
        <p:spPr bwMode="auto">
          <a:xfrm>
            <a:off x="8585200" y="0"/>
            <a:ext cx="558800" cy="5588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3"/>
          <p:cNvSpPr>
            <a:spLocks noGrp="1"/>
          </p:cNvSpPr>
          <p:nvPr>
            <p:ph type="ftr" sz="quarter" idx="10"/>
          </p:nvPr>
        </p:nvSpPr>
        <p:spPr/>
        <p:txBody>
          <a:bodyPr/>
          <a:lstStyle>
            <a:lvl1pPr>
              <a:defRPr/>
            </a:lvl1pPr>
          </a:lstStyle>
          <a:p>
            <a:pPr>
              <a:defRPr/>
            </a:pPr>
            <a:r>
              <a:rPr lang="en-US" smtClean="0"/>
              <a:t>High throughput DAQ, Niko Neufeld, CERN</a:t>
            </a:r>
            <a:endParaRPr lang="en-GB" sz="1200"/>
          </a:p>
        </p:txBody>
      </p:sp>
      <p:sp>
        <p:nvSpPr>
          <p:cNvPr id="8" name="Slide Number Placeholder 4"/>
          <p:cNvSpPr>
            <a:spLocks noGrp="1"/>
          </p:cNvSpPr>
          <p:nvPr>
            <p:ph type="sldNum" sz="quarter" idx="11"/>
          </p:nvPr>
        </p:nvSpPr>
        <p:spPr/>
        <p:txBody>
          <a:bodyPr/>
          <a:lstStyle>
            <a:lvl1pPr>
              <a:defRPr smtClean="0"/>
            </a:lvl1pPr>
          </a:lstStyle>
          <a:p>
            <a:pPr>
              <a:defRPr/>
            </a:pPr>
            <a:fld id="{E5B4A213-182E-4865-9052-6E7FBF0972B9}" type="slidenum">
              <a:rPr lang="en-GB" smtClean="0"/>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spid="_x0000_s28703" name="Visio" r:id="rId3" imgW="10424417" imgH="7384551" progId="Visio.Drawing.11">
                  <p:embed/>
                </p:oleObj>
              </mc:Choice>
              <mc:Fallback>
                <p:oleObj name="Visio" r:id="rId3" imgW="10424417" imgH="7384551" progId="Visio.Drawing.11">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5" name="Picture 7" descr="CERNLogoNew"/>
          <p:cNvPicPr>
            <a:picLocks noChangeAspect="1" noChangeArrowheads="1"/>
          </p:cNvPicPr>
          <p:nvPr/>
        </p:nvPicPr>
        <p:blipFill>
          <a:blip r:embed="rId5"/>
          <a:srcRect/>
          <a:stretch>
            <a:fillRect/>
          </a:stretch>
        </p:blipFill>
        <p:spPr bwMode="auto">
          <a:xfrm>
            <a:off x="8585200" y="0"/>
            <a:ext cx="558800" cy="5588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7" name="Footer Placeholder 3"/>
          <p:cNvSpPr>
            <a:spLocks noGrp="1"/>
          </p:cNvSpPr>
          <p:nvPr>
            <p:ph type="ftr" sz="quarter" idx="10"/>
          </p:nvPr>
        </p:nvSpPr>
        <p:spPr/>
        <p:txBody>
          <a:bodyPr/>
          <a:lstStyle>
            <a:lvl1pPr>
              <a:defRPr/>
            </a:lvl1pPr>
          </a:lstStyle>
          <a:p>
            <a:pPr>
              <a:defRPr/>
            </a:pPr>
            <a:r>
              <a:rPr lang="en-US" smtClean="0"/>
              <a:t>High throughput DAQ, Niko Neufeld, CERN</a:t>
            </a:r>
            <a:endParaRPr lang="en-GB" sz="1200"/>
          </a:p>
        </p:txBody>
      </p:sp>
      <p:sp>
        <p:nvSpPr>
          <p:cNvPr id="8" name="Slide Number Placeholder 4"/>
          <p:cNvSpPr>
            <a:spLocks noGrp="1"/>
          </p:cNvSpPr>
          <p:nvPr>
            <p:ph type="sldNum" sz="quarter" idx="11"/>
          </p:nvPr>
        </p:nvSpPr>
        <p:spPr/>
        <p:txBody>
          <a:bodyPr/>
          <a:lstStyle>
            <a:lvl1pPr>
              <a:defRPr smtClean="0"/>
            </a:lvl1pPr>
          </a:lstStyle>
          <a:p>
            <a:pPr>
              <a:defRPr/>
            </a:pPr>
            <a:fld id="{D0F60C1A-E776-4F07-97F5-0EBD126923F4}" type="slidenum">
              <a:rPr lang="en-GB" smtClean="0"/>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spid="_x0000_s29727" name="Visio" r:id="rId3" imgW="10738788" imgH="7606998" progId="Visio.Drawing.11">
                  <p:embed/>
                </p:oleObj>
              </mc:Choice>
              <mc:Fallback>
                <p:oleObj name="Visio" r:id="rId3" imgW="10738788" imgH="7606998" progId="Visio.Drawing.11">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6" name="Picture 7" descr="CERNLogoNew"/>
          <p:cNvPicPr>
            <a:picLocks noChangeAspect="1" noChangeArrowheads="1"/>
          </p:cNvPicPr>
          <p:nvPr/>
        </p:nvPicPr>
        <p:blipFill>
          <a:blip r:embed="rId5"/>
          <a:srcRect/>
          <a:stretch>
            <a:fillRect/>
          </a:stretch>
        </p:blipFill>
        <p:spPr bwMode="auto">
          <a:xfrm>
            <a:off x="8585200" y="0"/>
            <a:ext cx="558800" cy="5588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113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113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0"/>
          </p:nvPr>
        </p:nvSpPr>
        <p:spPr/>
        <p:txBody>
          <a:bodyPr/>
          <a:lstStyle>
            <a:lvl1pPr>
              <a:defRPr/>
            </a:lvl1pPr>
          </a:lstStyle>
          <a:p>
            <a:pPr>
              <a:defRPr/>
            </a:pPr>
            <a:r>
              <a:rPr lang="en-US" smtClean="0"/>
              <a:t>High throughput DAQ, Niko Neufeld, CERN</a:t>
            </a:r>
            <a:endParaRPr lang="en-GB" sz="1200"/>
          </a:p>
        </p:txBody>
      </p:sp>
      <p:sp>
        <p:nvSpPr>
          <p:cNvPr id="9" name="Slide Number Placeholder 5"/>
          <p:cNvSpPr>
            <a:spLocks noGrp="1"/>
          </p:cNvSpPr>
          <p:nvPr>
            <p:ph type="sldNum" sz="quarter" idx="11"/>
          </p:nvPr>
        </p:nvSpPr>
        <p:spPr/>
        <p:txBody>
          <a:bodyPr/>
          <a:lstStyle>
            <a:lvl1pPr>
              <a:defRPr smtClean="0"/>
            </a:lvl1pPr>
          </a:lstStyle>
          <a:p>
            <a:pPr>
              <a:defRPr/>
            </a:pPr>
            <a:fld id="{F42D611D-4A20-4476-B464-7DA6F4278282}" type="slidenum">
              <a:rPr lang="en-GB" smtClean="0"/>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aphicFrame>
        <p:nvGraphicFramePr>
          <p:cNvPr id="7" name="Object 3"/>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spid="_x0000_s30751" name="Visio" r:id="rId3" imgW="10424417" imgH="7384551" progId="Visio.Drawing.11">
                  <p:embed/>
                </p:oleObj>
              </mc:Choice>
              <mc:Fallback>
                <p:oleObj name="Visio" r:id="rId3" imgW="10424417" imgH="7384551" progId="Visio.Drawing.11">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8" name="Picture 9" descr="CERNLogoNew"/>
          <p:cNvPicPr>
            <a:picLocks noChangeAspect="1" noChangeArrowheads="1"/>
          </p:cNvPicPr>
          <p:nvPr/>
        </p:nvPicPr>
        <p:blipFill>
          <a:blip r:embed="rId5"/>
          <a:srcRect/>
          <a:stretch>
            <a:fillRect/>
          </a:stretch>
        </p:blipFill>
        <p:spPr bwMode="auto">
          <a:xfrm>
            <a:off x="8585200" y="0"/>
            <a:ext cx="558800" cy="5588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6"/>
          <p:cNvSpPr>
            <a:spLocks noGrp="1"/>
          </p:cNvSpPr>
          <p:nvPr>
            <p:ph type="ftr" sz="quarter" idx="10"/>
          </p:nvPr>
        </p:nvSpPr>
        <p:spPr/>
        <p:txBody>
          <a:bodyPr/>
          <a:lstStyle>
            <a:lvl1pPr>
              <a:defRPr/>
            </a:lvl1pPr>
          </a:lstStyle>
          <a:p>
            <a:pPr>
              <a:defRPr/>
            </a:pPr>
            <a:r>
              <a:rPr lang="en-US" smtClean="0"/>
              <a:t>High throughput DAQ, Niko Neufeld, CERN</a:t>
            </a:r>
            <a:endParaRPr lang="en-GB" sz="1200"/>
          </a:p>
        </p:txBody>
      </p:sp>
      <p:sp>
        <p:nvSpPr>
          <p:cNvPr id="11" name="Slide Number Placeholder 7"/>
          <p:cNvSpPr>
            <a:spLocks noGrp="1"/>
          </p:cNvSpPr>
          <p:nvPr>
            <p:ph type="sldNum" sz="quarter" idx="11"/>
          </p:nvPr>
        </p:nvSpPr>
        <p:spPr/>
        <p:txBody>
          <a:bodyPr/>
          <a:lstStyle>
            <a:lvl1pPr>
              <a:defRPr smtClean="0"/>
            </a:lvl1pPr>
          </a:lstStyle>
          <a:p>
            <a:pPr>
              <a:defRPr/>
            </a:pPr>
            <a:fld id="{D69C7CDC-1762-4C8D-8399-46FC8F2769C0}" type="slidenum">
              <a:rPr lang="en-GB" smtClean="0"/>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spid="_x0000_s31775" name="Visio" r:id="rId3" imgW="10424417" imgH="7384551" progId="Visio.Drawing.11">
                  <p:embed/>
                </p:oleObj>
              </mc:Choice>
              <mc:Fallback>
                <p:oleObj name="Visio" r:id="rId3" imgW="10424417" imgH="7384551" progId="Visio.Drawing.11">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4" name="Picture 7" descr="CERNLogoNew"/>
          <p:cNvPicPr>
            <a:picLocks noChangeAspect="1" noChangeArrowheads="1"/>
          </p:cNvPicPr>
          <p:nvPr/>
        </p:nvPicPr>
        <p:blipFill>
          <a:blip r:embed="rId5"/>
          <a:srcRect/>
          <a:stretch>
            <a:fillRect/>
          </a:stretch>
        </p:blipFill>
        <p:spPr bwMode="auto">
          <a:xfrm>
            <a:off x="8585200" y="0"/>
            <a:ext cx="558800" cy="5588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2"/>
          <p:cNvSpPr>
            <a:spLocks noGrp="1"/>
          </p:cNvSpPr>
          <p:nvPr>
            <p:ph type="ftr" sz="quarter" idx="10"/>
          </p:nvPr>
        </p:nvSpPr>
        <p:spPr/>
        <p:txBody>
          <a:bodyPr/>
          <a:lstStyle>
            <a:lvl1pPr>
              <a:defRPr/>
            </a:lvl1pPr>
          </a:lstStyle>
          <a:p>
            <a:pPr>
              <a:defRPr/>
            </a:pPr>
            <a:r>
              <a:rPr lang="en-US" smtClean="0"/>
              <a:t>High throughput DAQ, Niko Neufeld, CERN</a:t>
            </a:r>
            <a:endParaRPr lang="en-GB" sz="1200"/>
          </a:p>
        </p:txBody>
      </p:sp>
      <p:sp>
        <p:nvSpPr>
          <p:cNvPr id="7" name="Slide Number Placeholder 3"/>
          <p:cNvSpPr>
            <a:spLocks noGrp="1"/>
          </p:cNvSpPr>
          <p:nvPr>
            <p:ph type="sldNum" sz="quarter" idx="11"/>
          </p:nvPr>
        </p:nvSpPr>
        <p:spPr/>
        <p:txBody>
          <a:bodyPr/>
          <a:lstStyle>
            <a:lvl1pPr>
              <a:defRPr smtClean="0"/>
            </a:lvl1pPr>
          </a:lstStyle>
          <a:p>
            <a:pPr>
              <a:defRPr/>
            </a:pPr>
            <a:fld id="{81965548-D45B-410C-B245-CE1CA6092D31}" type="slidenum">
              <a:rPr lang="en-GB" smtClean="0"/>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aphicFrame>
        <p:nvGraphicFramePr>
          <p:cNvPr id="2" name="Object 3"/>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spid="_x0000_s32799" name="Visio" r:id="rId3" imgW="10424417" imgH="7384551" progId="Visio.Drawing.11">
                  <p:embed/>
                </p:oleObj>
              </mc:Choice>
              <mc:Fallback>
                <p:oleObj name="Visio" r:id="rId3" imgW="10424417" imgH="7384551" progId="Visio.Drawing.11">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3" name="Picture 7" descr="CERNLogoNew"/>
          <p:cNvPicPr>
            <a:picLocks noChangeAspect="1" noChangeArrowheads="1"/>
          </p:cNvPicPr>
          <p:nvPr/>
        </p:nvPicPr>
        <p:blipFill>
          <a:blip r:embed="rId5"/>
          <a:srcRect/>
          <a:stretch>
            <a:fillRect/>
          </a:stretch>
        </p:blipFill>
        <p:spPr bwMode="auto">
          <a:xfrm>
            <a:off x="8585200" y="0"/>
            <a:ext cx="558800" cy="558800"/>
          </a:xfrm>
          <a:prstGeom prst="rect">
            <a:avLst/>
          </a:prstGeom>
          <a:noFill/>
          <a:ln w="9525">
            <a:noFill/>
            <a:miter lim="800000"/>
            <a:headEnd/>
            <a:tailEnd/>
          </a:ln>
        </p:spPr>
      </p:pic>
      <p:sp>
        <p:nvSpPr>
          <p:cNvPr id="5" name="Footer Placeholder 1"/>
          <p:cNvSpPr>
            <a:spLocks noGrp="1"/>
          </p:cNvSpPr>
          <p:nvPr>
            <p:ph type="ftr" sz="quarter" idx="10"/>
          </p:nvPr>
        </p:nvSpPr>
        <p:spPr/>
        <p:txBody>
          <a:bodyPr/>
          <a:lstStyle>
            <a:lvl1pPr>
              <a:defRPr/>
            </a:lvl1pPr>
          </a:lstStyle>
          <a:p>
            <a:pPr>
              <a:defRPr/>
            </a:pPr>
            <a:r>
              <a:rPr lang="en-US" smtClean="0"/>
              <a:t>High throughput DAQ, Niko Neufeld, CERN</a:t>
            </a:r>
            <a:endParaRPr lang="en-GB" sz="1200"/>
          </a:p>
        </p:txBody>
      </p:sp>
      <p:sp>
        <p:nvSpPr>
          <p:cNvPr id="6" name="Slide Number Placeholder 2"/>
          <p:cNvSpPr>
            <a:spLocks noGrp="1"/>
          </p:cNvSpPr>
          <p:nvPr>
            <p:ph type="sldNum" sz="quarter" idx="11"/>
          </p:nvPr>
        </p:nvSpPr>
        <p:spPr/>
        <p:txBody>
          <a:bodyPr/>
          <a:lstStyle>
            <a:lvl1pPr>
              <a:defRPr smtClean="0"/>
            </a:lvl1pPr>
          </a:lstStyle>
          <a:p>
            <a:pPr>
              <a:defRPr/>
            </a:pPr>
            <a:fld id="{63414E7B-7410-4D9B-AA25-DB9773A0C708}" type="slidenum">
              <a:rPr lang="en-GB" smtClean="0"/>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aphicFrame>
        <p:nvGraphicFramePr>
          <p:cNvPr id="5" name="Object 3"/>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spid="_x0000_s33823" name="Visio" r:id="rId3" imgW="10424417" imgH="7384551" progId="Visio.Drawing.11">
                  <p:embed/>
                </p:oleObj>
              </mc:Choice>
              <mc:Fallback>
                <p:oleObj name="Visio" r:id="rId3" imgW="10424417" imgH="7384551" progId="Visio.Drawing.11">
                  <p:embed/>
                  <p:pic>
                    <p:nvPicPr>
                      <p:cNvPr id="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6" name="Picture 7" descr="CERNLogoNew"/>
          <p:cNvPicPr>
            <a:picLocks noChangeAspect="1" noChangeArrowheads="1"/>
          </p:cNvPicPr>
          <p:nvPr/>
        </p:nvPicPr>
        <p:blipFill>
          <a:blip r:embed="rId5"/>
          <a:srcRect/>
          <a:stretch>
            <a:fillRect/>
          </a:stretch>
        </p:blipFill>
        <p:spPr bwMode="auto">
          <a:xfrm>
            <a:off x="8585200" y="0"/>
            <a:ext cx="558800" cy="5588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Footer Placeholder 4"/>
          <p:cNvSpPr>
            <a:spLocks noGrp="1"/>
          </p:cNvSpPr>
          <p:nvPr>
            <p:ph type="ftr" sz="quarter" idx="10"/>
          </p:nvPr>
        </p:nvSpPr>
        <p:spPr/>
        <p:txBody>
          <a:bodyPr/>
          <a:lstStyle>
            <a:lvl1pPr>
              <a:defRPr/>
            </a:lvl1pPr>
          </a:lstStyle>
          <a:p>
            <a:pPr>
              <a:defRPr/>
            </a:pPr>
            <a:r>
              <a:rPr lang="en-US" smtClean="0"/>
              <a:t>High throughput DAQ, Niko Neufeld, CERN</a:t>
            </a:r>
            <a:endParaRPr lang="en-GB" sz="1200"/>
          </a:p>
        </p:txBody>
      </p:sp>
      <p:sp>
        <p:nvSpPr>
          <p:cNvPr id="9" name="Slide Number Placeholder 5"/>
          <p:cNvSpPr>
            <a:spLocks noGrp="1"/>
          </p:cNvSpPr>
          <p:nvPr>
            <p:ph type="sldNum" sz="quarter" idx="11"/>
          </p:nvPr>
        </p:nvSpPr>
        <p:spPr/>
        <p:txBody>
          <a:bodyPr/>
          <a:lstStyle>
            <a:lvl1pPr>
              <a:defRPr smtClean="0"/>
            </a:lvl1pPr>
          </a:lstStyle>
          <a:p>
            <a:pPr>
              <a:defRPr/>
            </a:pPr>
            <a:fld id="{DB0E01BB-78CF-41A2-970E-7C2FEB5895BA}" type="slidenum">
              <a:rPr lang="en-GB" smtClean="0"/>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1.wmf"/><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spid="_x0000_s25632" name="Visio" r:id="rId11" imgW="10424417" imgH="7384551" progId="Visio.Drawing.11">
                  <p:embed/>
                </p:oleObj>
              </mc:Choice>
              <mc:Fallback>
                <p:oleObj name="Visio" r:id="rId11" imgW="10424417" imgH="7384551" progId="Visio.Drawing.11">
                  <p:embed/>
                  <p:pic>
                    <p:nvPicPr>
                      <p:cNvPr id="0"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7" name="Rectangle 2"/>
          <p:cNvSpPr>
            <a:spLocks noGrp="1" noChangeArrowheads="1"/>
          </p:cNvSpPr>
          <p:nvPr>
            <p:ph type="title"/>
          </p:nvPr>
        </p:nvSpPr>
        <p:spPr bwMode="auto">
          <a:xfrm>
            <a:off x="631825" y="0"/>
            <a:ext cx="7975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lvl="0"/>
            <a:r>
              <a:rPr lang="en-US" smtClean="0"/>
              <a:t>Click to edit Master title style</a:t>
            </a:r>
            <a:endParaRPr lang="en-US"/>
          </a:p>
        </p:txBody>
      </p:sp>
      <p:sp>
        <p:nvSpPr>
          <p:cNvPr id="1028" name="Rectangle 3"/>
          <p:cNvSpPr>
            <a:spLocks noGrp="1" noChangeArrowheads="1"/>
          </p:cNvSpPr>
          <p:nvPr>
            <p:ph type="body" idx="1"/>
          </p:nvPr>
        </p:nvSpPr>
        <p:spPr bwMode="auto">
          <a:xfrm>
            <a:off x="457200" y="15113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20165" name="Rectangle 5"/>
          <p:cNvSpPr>
            <a:spLocks noGrp="1" noChangeArrowheads="1"/>
          </p:cNvSpPr>
          <p:nvPr>
            <p:ph type="ftr" sz="quarter" idx="3"/>
          </p:nvPr>
        </p:nvSpPr>
        <p:spPr bwMode="auto">
          <a:xfrm>
            <a:off x="1736725" y="6465888"/>
            <a:ext cx="4694238" cy="255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Calibri"/>
              </a:defRPr>
            </a:lvl1pPr>
          </a:lstStyle>
          <a:p>
            <a:pPr>
              <a:defRPr/>
            </a:pPr>
            <a:r>
              <a:rPr lang="en-US" smtClean="0"/>
              <a:t>High throughput DAQ, Niko Neufeld, CERN</a:t>
            </a:r>
            <a:endParaRPr lang="en-GB" dirty="0"/>
          </a:p>
        </p:txBody>
      </p:sp>
      <p:sp>
        <p:nvSpPr>
          <p:cNvPr id="220166" name="Rectangle 6"/>
          <p:cNvSpPr>
            <a:spLocks noGrp="1" noChangeArrowheads="1"/>
          </p:cNvSpPr>
          <p:nvPr>
            <p:ph type="sldNum" sz="quarter" idx="4"/>
          </p:nvPr>
        </p:nvSpPr>
        <p:spPr bwMode="auto">
          <a:xfrm>
            <a:off x="6994525" y="6443663"/>
            <a:ext cx="2133600" cy="319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3C46E65-1A1B-49F5-93E0-4BED38DFD946}" type="slidenum">
              <a:rPr lang="en-GB" smtClean="0"/>
              <a:pPr>
                <a:defRPr/>
              </a:pPr>
              <a:t>‹#›</a:t>
            </a:fld>
            <a:endParaRPr lang="en-GB"/>
          </a:p>
        </p:txBody>
      </p:sp>
      <p:pic>
        <p:nvPicPr>
          <p:cNvPr id="1031" name="Picture 7" descr="CERNLogoNew"/>
          <p:cNvPicPr>
            <a:picLocks noChangeAspect="1" noChangeArrowheads="1"/>
          </p:cNvPicPr>
          <p:nvPr/>
        </p:nvPicPr>
        <p:blipFill>
          <a:blip r:embed="rId13"/>
          <a:srcRect/>
          <a:stretch>
            <a:fillRect/>
          </a:stretch>
        </p:blipFill>
        <p:spPr bwMode="auto">
          <a:xfrm>
            <a:off x="8585200" y="0"/>
            <a:ext cx="558800" cy="558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timing>
    <p:tnLst>
      <p:par>
        <p:cTn xmlns:p14="http://schemas.microsoft.com/office/powerpoint/2010/main" id="1" dur="indefinite" restart="never" nodeType="tmRoot"/>
      </p:par>
    </p:tnLst>
  </p:timing>
  <p:hf hdr="0" dt="0"/>
  <p:txStyles>
    <p:titleStyle>
      <a:lvl1pPr algn="ctr" rtl="0" eaLnBrk="1" fontAlgn="base" hangingPunct="1">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1" fontAlgn="base" hangingPunct="1">
        <a:spcBef>
          <a:spcPct val="0"/>
        </a:spcBef>
        <a:spcAft>
          <a:spcPct val="0"/>
        </a:spcAft>
        <a:defRPr sz="4400">
          <a:solidFill>
            <a:schemeClr val="tx2"/>
          </a:solidFill>
          <a:latin typeface="Century Gothic" charset="0"/>
          <a:ea typeface="ＭＳ Ｐゴシック" pitchFamily="24" charset="-128"/>
          <a:cs typeface="ＭＳ Ｐゴシック" pitchFamily="24" charset="-128"/>
        </a:defRPr>
      </a:lvl2pPr>
      <a:lvl3pPr algn="ctr" rtl="0" eaLnBrk="1" fontAlgn="base" hangingPunct="1">
        <a:spcBef>
          <a:spcPct val="0"/>
        </a:spcBef>
        <a:spcAft>
          <a:spcPct val="0"/>
        </a:spcAft>
        <a:defRPr sz="4400">
          <a:solidFill>
            <a:schemeClr val="tx2"/>
          </a:solidFill>
          <a:latin typeface="Century Gothic" charset="0"/>
          <a:ea typeface="ＭＳ Ｐゴシック" pitchFamily="24" charset="-128"/>
          <a:cs typeface="ＭＳ Ｐゴシック" pitchFamily="24" charset="-128"/>
        </a:defRPr>
      </a:lvl3pPr>
      <a:lvl4pPr algn="ctr" rtl="0" eaLnBrk="1" fontAlgn="base" hangingPunct="1">
        <a:spcBef>
          <a:spcPct val="0"/>
        </a:spcBef>
        <a:spcAft>
          <a:spcPct val="0"/>
        </a:spcAft>
        <a:defRPr sz="4400">
          <a:solidFill>
            <a:schemeClr val="tx2"/>
          </a:solidFill>
          <a:latin typeface="Century Gothic" charset="0"/>
          <a:ea typeface="ＭＳ Ｐゴシック" pitchFamily="24" charset="-128"/>
          <a:cs typeface="ＭＳ Ｐゴシック" pitchFamily="24" charset="-128"/>
        </a:defRPr>
      </a:lvl4pPr>
      <a:lvl5pPr algn="ctr" rtl="0" eaLnBrk="1" fontAlgn="base" hangingPunct="1">
        <a:spcBef>
          <a:spcPct val="0"/>
        </a:spcBef>
        <a:spcAft>
          <a:spcPct val="0"/>
        </a:spcAft>
        <a:defRPr sz="4400">
          <a:solidFill>
            <a:schemeClr val="tx2"/>
          </a:solidFill>
          <a:latin typeface="Century Gothic" charset="0"/>
          <a:ea typeface="ＭＳ Ｐゴシック" pitchFamily="24" charset="-128"/>
          <a:cs typeface="ＭＳ Ｐゴシック" pitchFamily="24" charset="-128"/>
        </a:defRPr>
      </a:lvl5pPr>
      <a:lvl6pPr marL="457200" algn="ctr" rtl="0" eaLnBrk="1" fontAlgn="base" hangingPunct="1">
        <a:spcBef>
          <a:spcPct val="0"/>
        </a:spcBef>
        <a:spcAft>
          <a:spcPct val="0"/>
        </a:spcAft>
        <a:defRPr sz="4400">
          <a:solidFill>
            <a:schemeClr val="tx2"/>
          </a:solidFill>
          <a:latin typeface="Century Gothic" charset="0"/>
        </a:defRPr>
      </a:lvl6pPr>
      <a:lvl7pPr marL="914400" algn="ctr" rtl="0" eaLnBrk="1" fontAlgn="base" hangingPunct="1">
        <a:spcBef>
          <a:spcPct val="0"/>
        </a:spcBef>
        <a:spcAft>
          <a:spcPct val="0"/>
        </a:spcAft>
        <a:defRPr sz="4400">
          <a:solidFill>
            <a:schemeClr val="tx2"/>
          </a:solidFill>
          <a:latin typeface="Century Gothic" charset="0"/>
        </a:defRPr>
      </a:lvl7pPr>
      <a:lvl8pPr marL="1371600" algn="ctr" rtl="0" eaLnBrk="1" fontAlgn="base" hangingPunct="1">
        <a:spcBef>
          <a:spcPct val="0"/>
        </a:spcBef>
        <a:spcAft>
          <a:spcPct val="0"/>
        </a:spcAft>
        <a:defRPr sz="4400">
          <a:solidFill>
            <a:schemeClr val="tx2"/>
          </a:solidFill>
          <a:latin typeface="Century Gothic" charset="0"/>
        </a:defRPr>
      </a:lvl8pPr>
      <a:lvl9pPr marL="1828800" algn="ctr" rtl="0" eaLnBrk="1" fontAlgn="base" hangingPunct="1">
        <a:spcBef>
          <a:spcPct val="0"/>
        </a:spcBef>
        <a:spcAft>
          <a:spcPct val="0"/>
        </a:spcAft>
        <a:defRPr sz="4400">
          <a:solidFill>
            <a:schemeClr val="tx2"/>
          </a:solidFill>
          <a:latin typeface="Century Gothic"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0.bin"/><Relationship Id="rId5" Type="http://schemas.openxmlformats.org/officeDocument/2006/relationships/image" Target="../media/image9.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gif"/><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1.bin"/><Relationship Id="rId5" Type="http://schemas.openxmlformats.org/officeDocument/2006/relationships/image" Target="../media/image18.emf"/><Relationship Id="rId6" Type="http://schemas.openxmlformats.org/officeDocument/2006/relationships/image" Target="../media/image17.png"/><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wmf"/><Relationship Id="rId4" Type="http://schemas.openxmlformats.org/officeDocument/2006/relationships/image" Target="../media/image20.w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1" Type="http://schemas.openxmlformats.org/officeDocument/2006/relationships/image" Target="../media/image27.emf"/><Relationship Id="rId12" Type="http://schemas.openxmlformats.org/officeDocument/2006/relationships/oleObject" Target="../embeddings/oleObject14.bin"/><Relationship Id="rId13" Type="http://schemas.openxmlformats.org/officeDocument/2006/relationships/oleObject" Target="../embeddings/oleObject15.bin"/><Relationship Id="rId14" Type="http://schemas.openxmlformats.org/officeDocument/2006/relationships/oleObject" Target="../embeddings/oleObject16.bin"/><Relationship Id="rId15" Type="http://schemas.openxmlformats.org/officeDocument/2006/relationships/oleObject" Target="../embeddings/oleObject17.bin"/><Relationship Id="rId16" Type="http://schemas.openxmlformats.org/officeDocument/2006/relationships/image" Target="../media/image28.emf"/><Relationship Id="rId17" Type="http://schemas.openxmlformats.org/officeDocument/2006/relationships/oleObject" Target="../embeddings/oleObject18.bin"/><Relationship Id="rId18" Type="http://schemas.openxmlformats.org/officeDocument/2006/relationships/oleObject" Target="../embeddings/oleObject19.bin"/><Relationship Id="rId1" Type="http://schemas.openxmlformats.org/officeDocument/2006/relationships/vmlDrawing" Target="../drawings/vmlDrawing12.vml"/><Relationship Id="rId2" Type="http://schemas.openxmlformats.org/officeDocument/2006/relationships/slideLayout" Target="../slideLayouts/slideLayout7.xml"/><Relationship Id="rId3" Type="http://schemas.openxmlformats.org/officeDocument/2006/relationships/notesSlide" Target="../notesSlides/notesSlide13.xml"/><Relationship Id="rId4" Type="http://schemas.openxmlformats.org/officeDocument/2006/relationships/oleObject" Target="../embeddings/oleObject12.bin"/><Relationship Id="rId5" Type="http://schemas.openxmlformats.org/officeDocument/2006/relationships/image" Target="../media/image26.emf"/><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oleObject" Target="../embeddings/oleObject13.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1" Type="http://schemas.openxmlformats.org/officeDocument/2006/relationships/image" Target="../media/image32.png"/><Relationship Id="rId12" Type="http://schemas.openxmlformats.org/officeDocument/2006/relationships/image" Target="../media/image31.png"/><Relationship Id="rId1" Type="http://schemas.openxmlformats.org/officeDocument/2006/relationships/vmlDrawing" Target="../drawings/vmlDrawing13.vml"/><Relationship Id="rId2" Type="http://schemas.openxmlformats.org/officeDocument/2006/relationships/slideLayout" Target="../slideLayouts/slideLayout2.xml"/><Relationship Id="rId3" Type="http://schemas.openxmlformats.org/officeDocument/2006/relationships/notesSlide" Target="../notesSlides/notesSlide15.xml"/><Relationship Id="rId4" Type="http://schemas.openxmlformats.org/officeDocument/2006/relationships/oleObject" Target="../embeddings/oleObject20.bin"/><Relationship Id="rId5" Type="http://schemas.openxmlformats.org/officeDocument/2006/relationships/image" Target="../media/image27.emf"/><Relationship Id="rId6" Type="http://schemas.openxmlformats.org/officeDocument/2006/relationships/oleObject" Target="../embeddings/oleObject21.bin"/><Relationship Id="rId7" Type="http://schemas.openxmlformats.org/officeDocument/2006/relationships/image" Target="../media/image26.emf"/><Relationship Id="rId8" Type="http://schemas.openxmlformats.org/officeDocument/2006/relationships/oleObject" Target="../embeddings/oleObject22.bin"/><Relationship Id="rId9" Type="http://schemas.openxmlformats.org/officeDocument/2006/relationships/image" Target="../media/image28.emf"/><Relationship Id="rId10"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3" Type="http://schemas.openxmlformats.org/officeDocument/2006/relationships/image" Target="../media/image31.png"/><Relationship Id="rId14" Type="http://schemas.openxmlformats.org/officeDocument/2006/relationships/image" Target="../media/image32.png"/><Relationship Id="rId15" Type="http://schemas.openxmlformats.org/officeDocument/2006/relationships/oleObject" Target="../embeddings/oleObject29.bin"/><Relationship Id="rId16" Type="http://schemas.openxmlformats.org/officeDocument/2006/relationships/image" Target="../media/image28.emf"/><Relationship Id="rId17" Type="http://schemas.openxmlformats.org/officeDocument/2006/relationships/oleObject" Target="../embeddings/oleObject30.bin"/><Relationship Id="rId18" Type="http://schemas.openxmlformats.org/officeDocument/2006/relationships/oleObject" Target="../embeddings/oleObject31.bin"/><Relationship Id="rId1" Type="http://schemas.openxmlformats.org/officeDocument/2006/relationships/vmlDrawing" Target="../drawings/vmlDrawing14.vml"/><Relationship Id="rId2" Type="http://schemas.openxmlformats.org/officeDocument/2006/relationships/slideLayout" Target="../slideLayouts/slideLayout7.xml"/><Relationship Id="rId3" Type="http://schemas.openxmlformats.org/officeDocument/2006/relationships/notesSlide" Target="../notesSlides/notesSlide16.xml"/><Relationship Id="rId4" Type="http://schemas.openxmlformats.org/officeDocument/2006/relationships/oleObject" Target="../embeddings/oleObject24.bin"/><Relationship Id="rId5" Type="http://schemas.openxmlformats.org/officeDocument/2006/relationships/image" Target="../media/image26.emf"/><Relationship Id="rId6" Type="http://schemas.openxmlformats.org/officeDocument/2006/relationships/oleObject" Target="../embeddings/oleObject25.bin"/><Relationship Id="rId7" Type="http://schemas.openxmlformats.org/officeDocument/2006/relationships/image" Target="../media/image27.emf"/><Relationship Id="rId8" Type="http://schemas.openxmlformats.org/officeDocument/2006/relationships/oleObject" Target="../embeddings/oleObject26.bin"/><Relationship Id="rId9" Type="http://schemas.openxmlformats.org/officeDocument/2006/relationships/oleObject" Target="../embeddings/oleObject27.bin"/><Relationship Id="rId10" Type="http://schemas.openxmlformats.org/officeDocument/2006/relationships/oleObject" Target="../embeddings/oleObject28.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32.bin"/><Relationship Id="rId5" Type="http://schemas.openxmlformats.org/officeDocument/2006/relationships/image" Target="../media/image28.emf"/><Relationship Id="rId6" Type="http://schemas.openxmlformats.org/officeDocument/2006/relationships/oleObject" Target="../embeddings/oleObject33.bin"/><Relationship Id="rId7" Type="http://schemas.openxmlformats.org/officeDocument/2006/relationships/image" Target="../media/image26.emf"/><Relationship Id="rId8" Type="http://schemas.openxmlformats.org/officeDocument/2006/relationships/oleObject" Target="../embeddings/oleObject34.bin"/><Relationship Id="rId9" Type="http://schemas.openxmlformats.org/officeDocument/2006/relationships/oleObject" Target="../embeddings/oleObject35.bin"/><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36.bin"/><Relationship Id="rId5" Type="http://schemas.openxmlformats.org/officeDocument/2006/relationships/image" Target="../media/image28.emf"/><Relationship Id="rId6" Type="http://schemas.openxmlformats.org/officeDocument/2006/relationships/oleObject" Target="../embeddings/oleObject37.bin"/><Relationship Id="rId7" Type="http://schemas.openxmlformats.org/officeDocument/2006/relationships/oleObject" Target="../embeddings/oleObject38.bin"/><Relationship Id="rId8" Type="http://schemas.openxmlformats.org/officeDocument/2006/relationships/oleObject" Target="../embeddings/oleObject39.bin"/><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35.xml.rels><?xml version="1.0" encoding="UTF-8" standalone="yes"?>
<Relationships xmlns="http://schemas.openxmlformats.org/package/2006/relationships"><Relationship Id="rId9" Type="http://schemas.openxmlformats.org/officeDocument/2006/relationships/image" Target="../media/image27.emf"/><Relationship Id="rId20" Type="http://schemas.openxmlformats.org/officeDocument/2006/relationships/oleObject" Target="../embeddings/oleObject48.bin"/><Relationship Id="rId21" Type="http://schemas.openxmlformats.org/officeDocument/2006/relationships/oleObject" Target="../embeddings/oleObject49.bin"/><Relationship Id="rId10" Type="http://schemas.openxmlformats.org/officeDocument/2006/relationships/oleObject" Target="../embeddings/oleObject43.bin"/><Relationship Id="rId11" Type="http://schemas.openxmlformats.org/officeDocument/2006/relationships/oleObject" Target="../embeddings/oleObject44.bin"/><Relationship Id="rId12" Type="http://schemas.openxmlformats.org/officeDocument/2006/relationships/oleObject" Target="../embeddings/oleObject45.bin"/><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oleObject" Target="../embeddings/oleObject46.bin"/><Relationship Id="rId18" Type="http://schemas.openxmlformats.org/officeDocument/2006/relationships/image" Target="../media/image28.emf"/><Relationship Id="rId19" Type="http://schemas.openxmlformats.org/officeDocument/2006/relationships/oleObject" Target="../embeddings/oleObject47.bin"/><Relationship Id="rId1" Type="http://schemas.openxmlformats.org/officeDocument/2006/relationships/vmlDrawing" Target="../drawings/vmlDrawing17.vml"/><Relationship Id="rId2" Type="http://schemas.openxmlformats.org/officeDocument/2006/relationships/slideLayout" Target="../slideLayouts/slideLayout7.xml"/><Relationship Id="rId3" Type="http://schemas.openxmlformats.org/officeDocument/2006/relationships/notesSlide" Target="../notesSlides/notesSlide19.xml"/><Relationship Id="rId4" Type="http://schemas.openxmlformats.org/officeDocument/2006/relationships/oleObject" Target="../embeddings/oleObject40.bin"/><Relationship Id="rId5" Type="http://schemas.openxmlformats.org/officeDocument/2006/relationships/image" Target="../media/image18.emf"/><Relationship Id="rId6" Type="http://schemas.openxmlformats.org/officeDocument/2006/relationships/oleObject" Target="../embeddings/oleObject41.bin"/><Relationship Id="rId7" Type="http://schemas.openxmlformats.org/officeDocument/2006/relationships/image" Target="../media/image26.emf"/><Relationship Id="rId8" Type="http://schemas.openxmlformats.org/officeDocument/2006/relationships/oleObject" Target="../embeddings/oleObject42.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9.xml.rels><?xml version="1.0" encoding="UTF-8" standalone="yes"?>
<Relationships xmlns="http://schemas.openxmlformats.org/package/2006/relationships"><Relationship Id="rId9" Type="http://schemas.openxmlformats.org/officeDocument/2006/relationships/image" Target="../media/image27.emf"/><Relationship Id="rId20" Type="http://schemas.openxmlformats.org/officeDocument/2006/relationships/oleObject" Target="../embeddings/oleObject58.bin"/><Relationship Id="rId21" Type="http://schemas.openxmlformats.org/officeDocument/2006/relationships/oleObject" Target="../embeddings/oleObject59.bin"/><Relationship Id="rId10" Type="http://schemas.openxmlformats.org/officeDocument/2006/relationships/oleObject" Target="../embeddings/oleObject53.bin"/><Relationship Id="rId11" Type="http://schemas.openxmlformats.org/officeDocument/2006/relationships/oleObject" Target="../embeddings/oleObject54.bin"/><Relationship Id="rId12" Type="http://schemas.openxmlformats.org/officeDocument/2006/relationships/oleObject" Target="../embeddings/oleObject55.bin"/><Relationship Id="rId13" Type="http://schemas.openxmlformats.org/officeDocument/2006/relationships/image" Target="../media/image29.png"/><Relationship Id="rId14" Type="http://schemas.openxmlformats.org/officeDocument/2006/relationships/image" Target="../media/image30.png"/><Relationship Id="rId15" Type="http://schemas.openxmlformats.org/officeDocument/2006/relationships/image" Target="../media/image31.png"/><Relationship Id="rId16" Type="http://schemas.openxmlformats.org/officeDocument/2006/relationships/image" Target="../media/image32.png"/><Relationship Id="rId17" Type="http://schemas.openxmlformats.org/officeDocument/2006/relationships/oleObject" Target="../embeddings/oleObject56.bin"/><Relationship Id="rId18" Type="http://schemas.openxmlformats.org/officeDocument/2006/relationships/image" Target="../media/image28.emf"/><Relationship Id="rId19" Type="http://schemas.openxmlformats.org/officeDocument/2006/relationships/oleObject" Target="../embeddings/oleObject57.bin"/><Relationship Id="rId1" Type="http://schemas.openxmlformats.org/officeDocument/2006/relationships/vmlDrawing" Target="../drawings/vmlDrawing18.vml"/><Relationship Id="rId2" Type="http://schemas.openxmlformats.org/officeDocument/2006/relationships/slideLayout" Target="../slideLayouts/slideLayout7.xml"/><Relationship Id="rId3" Type="http://schemas.openxmlformats.org/officeDocument/2006/relationships/notesSlide" Target="../notesSlides/notesSlide20.xml"/><Relationship Id="rId4" Type="http://schemas.openxmlformats.org/officeDocument/2006/relationships/oleObject" Target="../embeddings/oleObject50.bin"/><Relationship Id="rId5" Type="http://schemas.openxmlformats.org/officeDocument/2006/relationships/image" Target="../media/image18.emf"/><Relationship Id="rId6" Type="http://schemas.openxmlformats.org/officeDocument/2006/relationships/oleObject" Target="../embeddings/oleObject51.bin"/><Relationship Id="rId7" Type="http://schemas.openxmlformats.org/officeDocument/2006/relationships/image" Target="../media/image26.emf"/><Relationship Id="rId8" Type="http://schemas.openxmlformats.org/officeDocument/2006/relationships/oleObject" Target="../embeddings/oleObject52.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chart" Target="../charts/char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gif"/><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Microsoft_Word_97_-_2004_Document1.doc"/><Relationship Id="rId5" Type="http://schemas.openxmlformats.org/officeDocument/2006/relationships/image" Target="../media/image60.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60.bin"/><Relationship Id="rId5" Type="http://schemas.openxmlformats.org/officeDocument/2006/relationships/image" Target="../media/image66.wmf"/><Relationship Id="rId6" Type="http://schemas.openxmlformats.org/officeDocument/2006/relationships/oleObject" Target="../embeddings/oleObject61.bin"/><Relationship Id="rId7" Type="http://schemas.openxmlformats.org/officeDocument/2006/relationships/image" Target="../media/image28.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openxmlformats.org/officeDocument/2006/relationships/image" Target="../media/image6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High throughput DAQ systems</a:t>
            </a:r>
            <a:endParaRPr lang="en-US" dirty="0"/>
          </a:p>
        </p:txBody>
      </p:sp>
      <p:sp>
        <p:nvSpPr>
          <p:cNvPr id="3" name="Subtitle 2"/>
          <p:cNvSpPr>
            <a:spLocks noGrp="1"/>
          </p:cNvSpPr>
          <p:nvPr>
            <p:ph type="subTitle" idx="1"/>
          </p:nvPr>
        </p:nvSpPr>
        <p:spPr>
          <a:xfrm>
            <a:off x="1371600" y="3356992"/>
            <a:ext cx="6400800" cy="766936"/>
          </a:xfrm>
        </p:spPr>
        <p:txBody>
          <a:bodyPr/>
          <a:lstStyle/>
          <a:p>
            <a:r>
              <a:rPr lang="en-US" dirty="0" smtClean="0"/>
              <a:t>Niko Neufeld, CERN/PH</a:t>
            </a:r>
            <a:endParaRPr lang="en-US" dirty="0"/>
          </a:p>
        </p:txBody>
      </p:sp>
      <p:pic>
        <p:nvPicPr>
          <p:cNvPr id="4" name="Picture 3" descr="header2011_1000x260v6.jpg"/>
          <p:cNvPicPr>
            <a:picLocks noChangeAspect="1"/>
          </p:cNvPicPr>
          <p:nvPr/>
        </p:nvPicPr>
        <p:blipFill>
          <a:blip r:embed="rId2"/>
          <a:stretch>
            <a:fillRect/>
          </a:stretch>
        </p:blipFill>
        <p:spPr>
          <a:xfrm>
            <a:off x="0" y="4435936"/>
            <a:ext cx="9144000" cy="237744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Slide Number Placeholder 4"/>
          <p:cNvSpPr>
            <a:spLocks noGrp="1"/>
          </p:cNvSpPr>
          <p:nvPr>
            <p:ph type="sldNum" sz="quarter" idx="11"/>
          </p:nvPr>
        </p:nvSpPr>
        <p:spPr>
          <a:noFill/>
        </p:spPr>
        <p:txBody>
          <a:bodyPr/>
          <a:lstStyle/>
          <a:p>
            <a:fld id="{30852C42-1012-4F73-8E34-27E92E6AA85B}" type="slidenum">
              <a:rPr lang="en-US"/>
              <a:pPr/>
              <a:t>10</a:t>
            </a:fld>
            <a:endParaRPr lang="en-US"/>
          </a:p>
        </p:txBody>
      </p:sp>
      <p:sp>
        <p:nvSpPr>
          <p:cNvPr id="41988" name="Rectangle 2"/>
          <p:cNvSpPr>
            <a:spLocks noGrp="1" noChangeArrowheads="1"/>
          </p:cNvSpPr>
          <p:nvPr>
            <p:ph type="title"/>
          </p:nvPr>
        </p:nvSpPr>
        <p:spPr/>
        <p:txBody>
          <a:bodyPr>
            <a:normAutofit/>
          </a:bodyPr>
          <a:lstStyle/>
          <a:p>
            <a:pPr eaLnBrk="1" hangingPunct="1"/>
            <a:r>
              <a:rPr lang="en-US" sz="4000" dirty="0" smtClean="0"/>
              <a:t>Crate-based DAQ</a:t>
            </a:r>
          </a:p>
        </p:txBody>
      </p:sp>
      <p:sp>
        <p:nvSpPr>
          <p:cNvPr id="41989" name="Rectangle 3"/>
          <p:cNvSpPr>
            <a:spLocks noGrp="1" noChangeArrowheads="1"/>
          </p:cNvSpPr>
          <p:nvPr>
            <p:ph type="body" idx="1"/>
          </p:nvPr>
        </p:nvSpPr>
        <p:spPr>
          <a:xfrm>
            <a:off x="4768850" y="1314450"/>
            <a:ext cx="4154488" cy="5113338"/>
          </a:xfrm>
        </p:spPr>
        <p:txBody>
          <a:bodyPr/>
          <a:lstStyle/>
          <a:p>
            <a:pPr eaLnBrk="1" hangingPunct="1">
              <a:lnSpc>
                <a:spcPct val="80000"/>
              </a:lnSpc>
            </a:pPr>
            <a:r>
              <a:rPr lang="en-US" sz="2000" dirty="0" smtClean="0"/>
              <a:t>Many detector channels are read-out on a dedicated PCB (“board”)</a:t>
            </a:r>
          </a:p>
          <a:p>
            <a:pPr eaLnBrk="1" hangingPunct="1">
              <a:lnSpc>
                <a:spcPct val="80000"/>
              </a:lnSpc>
            </a:pPr>
            <a:r>
              <a:rPr lang="en-US" sz="2000" dirty="0" smtClean="0"/>
              <a:t>Many of these boards</a:t>
            </a:r>
            <a:r>
              <a:rPr lang="en-US" sz="2000" dirty="0"/>
              <a:t> </a:t>
            </a:r>
            <a:r>
              <a:rPr lang="en-US" sz="2000" dirty="0" smtClean="0"/>
              <a:t>are put</a:t>
            </a:r>
            <a:r>
              <a:rPr lang="en-US" sz="2000" dirty="0"/>
              <a:t> </a:t>
            </a:r>
            <a:r>
              <a:rPr lang="en-US" sz="2000" dirty="0" smtClean="0"/>
              <a:t>in a common chassis or </a:t>
            </a:r>
            <a:r>
              <a:rPr lang="en-US" sz="2000" dirty="0" smtClean="0">
                <a:solidFill>
                  <a:srgbClr val="FF0000"/>
                </a:solidFill>
              </a:rPr>
              <a:t>crate</a:t>
            </a:r>
          </a:p>
          <a:p>
            <a:pPr eaLnBrk="1" hangingPunct="1">
              <a:lnSpc>
                <a:spcPct val="80000"/>
              </a:lnSpc>
            </a:pPr>
            <a:r>
              <a:rPr lang="en-US" sz="2000" dirty="0" smtClean="0"/>
              <a:t>These boards need </a:t>
            </a:r>
          </a:p>
          <a:p>
            <a:pPr lvl="1" eaLnBrk="1" hangingPunct="1">
              <a:lnSpc>
                <a:spcPct val="80000"/>
              </a:lnSpc>
            </a:pPr>
            <a:r>
              <a:rPr lang="en-US" sz="1800" dirty="0" smtClean="0"/>
              <a:t>Mechanical support</a:t>
            </a:r>
          </a:p>
          <a:p>
            <a:pPr lvl="1" eaLnBrk="1" hangingPunct="1">
              <a:lnSpc>
                <a:spcPct val="80000"/>
              </a:lnSpc>
            </a:pPr>
            <a:r>
              <a:rPr lang="en-US" sz="1800" dirty="0" smtClean="0"/>
              <a:t>Power</a:t>
            </a:r>
          </a:p>
          <a:p>
            <a:pPr lvl="1" eaLnBrk="1" hangingPunct="1">
              <a:lnSpc>
                <a:spcPct val="80000"/>
              </a:lnSpc>
            </a:pPr>
            <a:r>
              <a:rPr lang="en-US" sz="1800" dirty="0" smtClean="0"/>
              <a:t>A standardized way to access their data (our measurement values)</a:t>
            </a:r>
          </a:p>
          <a:p>
            <a:pPr eaLnBrk="1" hangingPunct="1">
              <a:lnSpc>
                <a:spcPct val="80000"/>
              </a:lnSpc>
            </a:pPr>
            <a:r>
              <a:rPr lang="en-US" sz="2000" dirty="0" smtClean="0"/>
              <a:t>All this (and more </a:t>
            </a:r>
            <a:r>
              <a:rPr lang="en-US" sz="2000" dirty="0" smtClean="0">
                <a:sym typeface="Wingdings" pitchFamily="2" charset="2"/>
              </a:rPr>
              <a:t>)</a:t>
            </a:r>
            <a:r>
              <a:rPr lang="en-US" sz="2000" dirty="0" smtClean="0"/>
              <a:t> is provided by standards for (readout) electronics such as </a:t>
            </a:r>
            <a:r>
              <a:rPr lang="en-US" sz="2000" dirty="0" smtClean="0">
                <a:solidFill>
                  <a:srgbClr val="FF0000"/>
                </a:solidFill>
              </a:rPr>
              <a:t>VME </a:t>
            </a:r>
            <a:r>
              <a:rPr lang="en-US" sz="2000" dirty="0" smtClean="0"/>
              <a:t>(IEEE 1014), </a:t>
            </a:r>
            <a:r>
              <a:rPr lang="en-US" sz="2000" dirty="0" err="1" smtClean="0"/>
              <a:t>Fastbus</a:t>
            </a:r>
            <a:r>
              <a:rPr lang="en-US" sz="2000" dirty="0" smtClean="0"/>
              <a:t>, </a:t>
            </a:r>
            <a:r>
              <a:rPr lang="en-US" sz="2000" dirty="0" err="1" smtClean="0"/>
              <a:t>Camac</a:t>
            </a:r>
            <a:r>
              <a:rPr lang="en-US" sz="2000" dirty="0"/>
              <a:t> </a:t>
            </a:r>
            <a:r>
              <a:rPr lang="en-US" sz="2000" dirty="0" smtClean="0"/>
              <a:t>, ATCA, </a:t>
            </a:r>
            <a:r>
              <a:rPr lang="en-US" sz="2000" dirty="0" err="1" smtClean="0"/>
              <a:t>uTCA</a:t>
            </a:r>
            <a:endParaRPr lang="en-US" sz="2000" dirty="0" smtClean="0"/>
          </a:p>
          <a:p>
            <a:pPr eaLnBrk="1" hangingPunct="1">
              <a:lnSpc>
                <a:spcPct val="80000"/>
              </a:lnSpc>
            </a:pPr>
            <a:endParaRPr lang="en-US" sz="2000" dirty="0" smtClean="0"/>
          </a:p>
          <a:p>
            <a:pPr lvl="1" eaLnBrk="1" hangingPunct="1">
              <a:lnSpc>
                <a:spcPct val="80000"/>
              </a:lnSpc>
            </a:pPr>
            <a:endParaRPr lang="en-US" sz="1800" dirty="0" smtClean="0"/>
          </a:p>
        </p:txBody>
      </p:sp>
      <p:graphicFrame>
        <p:nvGraphicFramePr>
          <p:cNvPr id="41986" name="Object 2"/>
          <p:cNvGraphicFramePr>
            <a:graphicFrameLocks noChangeAspect="1"/>
          </p:cNvGraphicFramePr>
          <p:nvPr/>
        </p:nvGraphicFramePr>
        <p:xfrm>
          <a:off x="1600200" y="1771650"/>
          <a:ext cx="2603500" cy="2703513"/>
        </p:xfrm>
        <a:graphic>
          <a:graphicData uri="http://schemas.openxmlformats.org/presentationml/2006/ole">
            <mc:AlternateContent xmlns:mc="http://schemas.openxmlformats.org/markup-compatibility/2006">
              <mc:Choice xmlns:v="urn:schemas-microsoft-com:vml" Requires="v">
                <p:oleObj spid="_x0000_s40973" name="Visio" r:id="rId4" imgW="2603373" imgH="2703512" progId="Visio.Drawing.11">
                  <p:embed/>
                </p:oleObj>
              </mc:Choice>
              <mc:Fallback>
                <p:oleObj name="Visio" r:id="rId4" imgW="2603373" imgH="2703512"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771650"/>
                        <a:ext cx="2603500" cy="2703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1990" name="Arc 5"/>
          <p:cNvSpPr>
            <a:spLocks/>
          </p:cNvSpPr>
          <p:nvPr/>
        </p:nvSpPr>
        <p:spPr bwMode="auto">
          <a:xfrm flipH="1">
            <a:off x="3198813" y="3113088"/>
            <a:ext cx="315912" cy="1135062"/>
          </a:xfrm>
          <a:custGeom>
            <a:avLst/>
            <a:gdLst>
              <a:gd name="T0" fmla="*/ 165803 w 22344"/>
              <a:gd name="T1" fmla="*/ 0 h 40199"/>
              <a:gd name="T2" fmla="*/ 0 w 22344"/>
              <a:gd name="T3" fmla="*/ 1134695 h 40199"/>
              <a:gd name="T4" fmla="*/ 10519 w 22344"/>
              <a:gd name="T5" fmla="*/ 525163 h 40199"/>
              <a:gd name="T6" fmla="*/ 0 60000 65536"/>
              <a:gd name="T7" fmla="*/ 0 60000 65536"/>
              <a:gd name="T8" fmla="*/ 0 60000 65536"/>
              <a:gd name="T9" fmla="*/ 0 w 22344"/>
              <a:gd name="T10" fmla="*/ 0 h 40199"/>
              <a:gd name="T11" fmla="*/ 22344 w 22344"/>
              <a:gd name="T12" fmla="*/ 40199 h 40199"/>
            </a:gdLst>
            <a:ahLst/>
            <a:cxnLst>
              <a:cxn ang="T6">
                <a:pos x="T0" y="T1"/>
              </a:cxn>
              <a:cxn ang="T7">
                <a:pos x="T2" y="T3"/>
              </a:cxn>
              <a:cxn ang="T8">
                <a:pos x="T4" y="T5"/>
              </a:cxn>
            </a:cxnLst>
            <a:rect l="T9" t="T10" r="T11" b="T12"/>
            <a:pathLst>
              <a:path w="22344" h="40199" fill="none" extrusionOk="0">
                <a:moveTo>
                  <a:pt x="11727" y="-1"/>
                </a:moveTo>
                <a:cubicBezTo>
                  <a:pt x="18306" y="3885"/>
                  <a:pt x="22344" y="10957"/>
                  <a:pt x="22344" y="18599"/>
                </a:cubicBezTo>
                <a:cubicBezTo>
                  <a:pt x="22344" y="30528"/>
                  <a:pt x="12673" y="40199"/>
                  <a:pt x="744" y="40199"/>
                </a:cubicBezTo>
                <a:cubicBezTo>
                  <a:pt x="495" y="40198"/>
                  <a:pt x="247" y="40194"/>
                  <a:pt x="-1" y="40186"/>
                </a:cubicBezTo>
              </a:path>
              <a:path w="22344" h="40199" stroke="0" extrusionOk="0">
                <a:moveTo>
                  <a:pt x="11727" y="-1"/>
                </a:moveTo>
                <a:cubicBezTo>
                  <a:pt x="18306" y="3885"/>
                  <a:pt x="22344" y="10957"/>
                  <a:pt x="22344" y="18599"/>
                </a:cubicBezTo>
                <a:cubicBezTo>
                  <a:pt x="22344" y="30528"/>
                  <a:pt x="12673" y="40199"/>
                  <a:pt x="744" y="40199"/>
                </a:cubicBezTo>
                <a:cubicBezTo>
                  <a:pt x="495" y="40198"/>
                  <a:pt x="247" y="40194"/>
                  <a:pt x="-1" y="40186"/>
                </a:cubicBezTo>
                <a:lnTo>
                  <a:pt x="744" y="18599"/>
                </a:lnTo>
                <a:close/>
              </a:path>
            </a:pathLst>
          </a:custGeom>
          <a:noFill/>
          <a:ln w="9525">
            <a:solidFill>
              <a:schemeClr val="tx1"/>
            </a:solidFill>
            <a:round/>
            <a:headEnd type="triangle" w="med" len="med"/>
            <a:tailEnd/>
          </a:ln>
        </p:spPr>
        <p:txBody>
          <a:bodyPr wrap="none" anchor="ctr"/>
          <a:lstStyle/>
          <a:p>
            <a:endParaRPr lang="en-GB"/>
          </a:p>
        </p:txBody>
      </p:sp>
      <p:sp>
        <p:nvSpPr>
          <p:cNvPr id="41991" name="Text Box 6"/>
          <p:cNvSpPr txBox="1">
            <a:spLocks noChangeArrowheads="1"/>
          </p:cNvSpPr>
          <p:nvPr/>
        </p:nvSpPr>
        <p:spPr bwMode="auto">
          <a:xfrm>
            <a:off x="3498850" y="4154488"/>
            <a:ext cx="1462088" cy="396875"/>
          </a:xfrm>
          <a:prstGeom prst="rect">
            <a:avLst/>
          </a:prstGeom>
          <a:noFill/>
          <a:ln w="9525">
            <a:noFill/>
            <a:miter lim="800000"/>
            <a:headEnd/>
            <a:tailEnd/>
          </a:ln>
        </p:spPr>
        <p:txBody>
          <a:bodyPr wrap="none">
            <a:spAutoFit/>
          </a:bodyPr>
          <a:lstStyle/>
          <a:p>
            <a:r>
              <a:rPr lang="en-US" sz="1000">
                <a:latin typeface="Arial" charset="0"/>
              </a:rPr>
              <a:t>Backplane Connectors</a:t>
            </a:r>
          </a:p>
          <a:p>
            <a:r>
              <a:rPr lang="en-US" sz="1000">
                <a:latin typeface="Arial" charset="0"/>
              </a:rPr>
              <a:t>(for power and data)</a:t>
            </a:r>
          </a:p>
        </p:txBody>
      </p:sp>
      <p:sp>
        <p:nvSpPr>
          <p:cNvPr id="41992" name="Arc 7"/>
          <p:cNvSpPr>
            <a:spLocks/>
          </p:cNvSpPr>
          <p:nvPr/>
        </p:nvSpPr>
        <p:spPr bwMode="auto">
          <a:xfrm flipH="1">
            <a:off x="1752600" y="4398963"/>
            <a:ext cx="457200" cy="381000"/>
          </a:xfrm>
          <a:custGeom>
            <a:avLst/>
            <a:gdLst>
              <a:gd name="T0" fmla="*/ 0 w 21600"/>
              <a:gd name="T1" fmla="*/ 0 h 21600"/>
              <a:gd name="T2" fmla="*/ 457200 w 21600"/>
              <a:gd name="T3" fmla="*/ 381000 h 21600"/>
              <a:gd name="T4" fmla="*/ 0 w 21600"/>
              <a:gd name="T5" fmla="*/ 38100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9525">
            <a:solidFill>
              <a:schemeClr val="tx1"/>
            </a:solidFill>
            <a:round/>
            <a:headEnd type="triangle" w="med" len="med"/>
            <a:tailEnd/>
          </a:ln>
        </p:spPr>
        <p:txBody>
          <a:bodyPr wrap="none" anchor="ctr"/>
          <a:lstStyle/>
          <a:p>
            <a:endParaRPr lang="en-GB"/>
          </a:p>
        </p:txBody>
      </p:sp>
      <p:sp>
        <p:nvSpPr>
          <p:cNvPr id="41993" name="Text Box 8"/>
          <p:cNvSpPr txBox="1">
            <a:spLocks noChangeArrowheads="1"/>
          </p:cNvSpPr>
          <p:nvPr/>
        </p:nvSpPr>
        <p:spPr bwMode="auto">
          <a:xfrm>
            <a:off x="1447800" y="4687888"/>
            <a:ext cx="1370013" cy="396875"/>
          </a:xfrm>
          <a:prstGeom prst="rect">
            <a:avLst/>
          </a:prstGeom>
          <a:noFill/>
          <a:ln w="9525">
            <a:noFill/>
            <a:miter lim="800000"/>
            <a:headEnd/>
            <a:tailEnd/>
          </a:ln>
        </p:spPr>
        <p:txBody>
          <a:bodyPr wrap="none">
            <a:spAutoFit/>
          </a:bodyPr>
          <a:lstStyle/>
          <a:p>
            <a:r>
              <a:rPr lang="en-US" sz="1000">
                <a:latin typeface="Arial" charset="0"/>
              </a:rPr>
              <a:t>VME Board </a:t>
            </a:r>
          </a:p>
          <a:p>
            <a:r>
              <a:rPr lang="en-US" sz="1000">
                <a:latin typeface="Arial" charset="0"/>
              </a:rPr>
              <a:t>Plugs into Backplane</a:t>
            </a:r>
          </a:p>
        </p:txBody>
      </p:sp>
      <p:sp>
        <p:nvSpPr>
          <p:cNvPr id="41994" name="AutoShape 9"/>
          <p:cNvSpPr>
            <a:spLocks noChangeArrowheads="1"/>
          </p:cNvSpPr>
          <p:nvPr/>
        </p:nvSpPr>
        <p:spPr bwMode="auto">
          <a:xfrm rot="-2860508">
            <a:off x="2438400" y="4246563"/>
            <a:ext cx="381000" cy="228600"/>
          </a:xfrm>
          <a:prstGeom prst="rightArrow">
            <a:avLst>
              <a:gd name="adj1" fmla="val 50000"/>
              <a:gd name="adj2" fmla="val 41667"/>
            </a:avLst>
          </a:prstGeom>
          <a:solidFill>
            <a:schemeClr val="accent1"/>
          </a:solidFill>
          <a:ln w="9525">
            <a:solidFill>
              <a:schemeClr val="tx1"/>
            </a:solidFill>
            <a:miter lim="800000"/>
            <a:headEnd/>
            <a:tailEnd/>
          </a:ln>
        </p:spPr>
        <p:txBody>
          <a:bodyPr wrap="none" anchor="ctr"/>
          <a:lstStyle/>
          <a:p>
            <a:endParaRPr lang="en-GB"/>
          </a:p>
        </p:txBody>
      </p:sp>
      <p:sp>
        <p:nvSpPr>
          <p:cNvPr id="41995" name="Text Box 10"/>
          <p:cNvSpPr txBox="1">
            <a:spLocks noChangeArrowheads="1"/>
          </p:cNvSpPr>
          <p:nvPr/>
        </p:nvSpPr>
        <p:spPr bwMode="auto">
          <a:xfrm>
            <a:off x="0" y="2790825"/>
            <a:ext cx="1686680" cy="523220"/>
          </a:xfrm>
          <a:prstGeom prst="rect">
            <a:avLst/>
          </a:prstGeom>
          <a:noFill/>
          <a:ln w="9525">
            <a:noFill/>
            <a:miter lim="800000"/>
            <a:headEnd/>
            <a:tailEnd/>
          </a:ln>
        </p:spPr>
        <p:txBody>
          <a:bodyPr wrap="none">
            <a:spAutoFit/>
          </a:bodyPr>
          <a:lstStyle/>
          <a:p>
            <a:r>
              <a:rPr lang="en-US" sz="1400" b="1" dirty="0" smtClean="0">
                <a:latin typeface="Arial" charset="0"/>
              </a:rPr>
              <a:t>6/9U </a:t>
            </a:r>
            <a:r>
              <a:rPr lang="en-US" sz="1400" b="1" dirty="0">
                <a:latin typeface="Arial" charset="0"/>
              </a:rPr>
              <a:t>VME Crate</a:t>
            </a:r>
          </a:p>
          <a:p>
            <a:r>
              <a:rPr lang="en-US" sz="1400" b="1" dirty="0">
                <a:latin typeface="Arial" charset="0"/>
              </a:rPr>
              <a:t>(a.k.a. “</a:t>
            </a:r>
            <a:r>
              <a:rPr lang="en-US" sz="1400" b="1" dirty="0" err="1">
                <a:latin typeface="Arial" charset="0"/>
              </a:rPr>
              <a:t>Subrack</a:t>
            </a:r>
            <a:r>
              <a:rPr lang="en-US" sz="1400" b="1" dirty="0">
                <a:latin typeface="Arial" charset="0"/>
              </a:rPr>
              <a:t>”)</a:t>
            </a:r>
          </a:p>
        </p:txBody>
      </p:sp>
      <p:sp>
        <p:nvSpPr>
          <p:cNvPr id="41996" name="Line 11"/>
          <p:cNvSpPr>
            <a:spLocks noChangeShapeType="1"/>
          </p:cNvSpPr>
          <p:nvPr/>
        </p:nvSpPr>
        <p:spPr bwMode="auto">
          <a:xfrm>
            <a:off x="1676400" y="1427163"/>
            <a:ext cx="0" cy="609600"/>
          </a:xfrm>
          <a:prstGeom prst="line">
            <a:avLst/>
          </a:prstGeom>
          <a:noFill/>
          <a:ln w="9525">
            <a:solidFill>
              <a:schemeClr val="tx1"/>
            </a:solidFill>
            <a:round/>
            <a:headEnd/>
            <a:tailEnd/>
          </a:ln>
        </p:spPr>
        <p:txBody>
          <a:bodyPr/>
          <a:lstStyle/>
          <a:p>
            <a:endParaRPr lang="en-GB"/>
          </a:p>
        </p:txBody>
      </p:sp>
      <p:sp>
        <p:nvSpPr>
          <p:cNvPr id="41997" name="Line 12"/>
          <p:cNvSpPr>
            <a:spLocks noChangeShapeType="1"/>
          </p:cNvSpPr>
          <p:nvPr/>
        </p:nvSpPr>
        <p:spPr bwMode="auto">
          <a:xfrm>
            <a:off x="1676400" y="1655763"/>
            <a:ext cx="2057400" cy="0"/>
          </a:xfrm>
          <a:prstGeom prst="line">
            <a:avLst/>
          </a:prstGeom>
          <a:noFill/>
          <a:ln w="9525">
            <a:solidFill>
              <a:schemeClr val="tx1"/>
            </a:solidFill>
            <a:round/>
            <a:headEnd/>
            <a:tailEnd/>
          </a:ln>
        </p:spPr>
        <p:txBody>
          <a:bodyPr/>
          <a:lstStyle/>
          <a:p>
            <a:endParaRPr lang="en-GB"/>
          </a:p>
        </p:txBody>
      </p:sp>
      <p:sp>
        <p:nvSpPr>
          <p:cNvPr id="41998" name="Line 13"/>
          <p:cNvSpPr>
            <a:spLocks noChangeShapeType="1"/>
          </p:cNvSpPr>
          <p:nvPr/>
        </p:nvSpPr>
        <p:spPr bwMode="auto">
          <a:xfrm>
            <a:off x="3733800" y="1427163"/>
            <a:ext cx="0" cy="609600"/>
          </a:xfrm>
          <a:prstGeom prst="line">
            <a:avLst/>
          </a:prstGeom>
          <a:noFill/>
          <a:ln w="9525">
            <a:solidFill>
              <a:schemeClr val="tx1"/>
            </a:solidFill>
            <a:round/>
            <a:headEnd/>
            <a:tailEnd/>
          </a:ln>
        </p:spPr>
        <p:txBody>
          <a:bodyPr/>
          <a:lstStyle/>
          <a:p>
            <a:endParaRPr lang="en-GB"/>
          </a:p>
        </p:txBody>
      </p:sp>
      <p:sp>
        <p:nvSpPr>
          <p:cNvPr id="41999" name="Text Box 14"/>
          <p:cNvSpPr txBox="1">
            <a:spLocks noChangeArrowheads="1"/>
          </p:cNvSpPr>
          <p:nvPr/>
        </p:nvSpPr>
        <p:spPr bwMode="auto">
          <a:xfrm>
            <a:off x="2514600" y="1427163"/>
            <a:ext cx="368300" cy="244475"/>
          </a:xfrm>
          <a:prstGeom prst="rect">
            <a:avLst/>
          </a:prstGeom>
          <a:noFill/>
          <a:ln w="9525">
            <a:noFill/>
            <a:miter lim="800000"/>
            <a:headEnd/>
            <a:tailEnd/>
          </a:ln>
        </p:spPr>
        <p:txBody>
          <a:bodyPr wrap="none">
            <a:spAutoFit/>
          </a:bodyPr>
          <a:lstStyle/>
          <a:p>
            <a:r>
              <a:rPr lang="en-US" sz="1000">
                <a:latin typeface="Arial" charset="0"/>
              </a:rPr>
              <a:t>19”</a:t>
            </a:r>
          </a:p>
        </p:txBody>
      </p:sp>
      <p:sp>
        <p:nvSpPr>
          <p:cNvPr id="42000" name="Line 15"/>
          <p:cNvSpPr>
            <a:spLocks noChangeShapeType="1"/>
          </p:cNvSpPr>
          <p:nvPr/>
        </p:nvSpPr>
        <p:spPr bwMode="auto">
          <a:xfrm>
            <a:off x="3886200" y="2112963"/>
            <a:ext cx="838200" cy="0"/>
          </a:xfrm>
          <a:prstGeom prst="line">
            <a:avLst/>
          </a:prstGeom>
          <a:noFill/>
          <a:ln w="9525">
            <a:solidFill>
              <a:schemeClr val="tx1"/>
            </a:solidFill>
            <a:round/>
            <a:headEnd/>
            <a:tailEnd/>
          </a:ln>
        </p:spPr>
        <p:txBody>
          <a:bodyPr/>
          <a:lstStyle/>
          <a:p>
            <a:endParaRPr lang="en-GB"/>
          </a:p>
        </p:txBody>
      </p:sp>
      <p:sp>
        <p:nvSpPr>
          <p:cNvPr id="42001" name="Line 16"/>
          <p:cNvSpPr>
            <a:spLocks noChangeShapeType="1"/>
          </p:cNvSpPr>
          <p:nvPr/>
        </p:nvSpPr>
        <p:spPr bwMode="auto">
          <a:xfrm>
            <a:off x="3810000" y="4017963"/>
            <a:ext cx="838200" cy="0"/>
          </a:xfrm>
          <a:prstGeom prst="line">
            <a:avLst/>
          </a:prstGeom>
          <a:noFill/>
          <a:ln w="9525">
            <a:solidFill>
              <a:schemeClr val="tx1"/>
            </a:solidFill>
            <a:round/>
            <a:headEnd/>
            <a:tailEnd/>
          </a:ln>
        </p:spPr>
        <p:txBody>
          <a:bodyPr/>
          <a:lstStyle/>
          <a:p>
            <a:endParaRPr lang="en-GB"/>
          </a:p>
        </p:txBody>
      </p:sp>
      <p:sp>
        <p:nvSpPr>
          <p:cNvPr id="42002" name="Line 17"/>
          <p:cNvSpPr>
            <a:spLocks noChangeShapeType="1"/>
          </p:cNvSpPr>
          <p:nvPr/>
        </p:nvSpPr>
        <p:spPr bwMode="auto">
          <a:xfrm>
            <a:off x="4267200" y="2112963"/>
            <a:ext cx="0" cy="1905000"/>
          </a:xfrm>
          <a:prstGeom prst="line">
            <a:avLst/>
          </a:prstGeom>
          <a:noFill/>
          <a:ln w="9525">
            <a:solidFill>
              <a:schemeClr val="tx1"/>
            </a:solidFill>
            <a:round/>
            <a:headEnd/>
            <a:tailEnd/>
          </a:ln>
        </p:spPr>
        <p:txBody>
          <a:bodyPr/>
          <a:lstStyle/>
          <a:p>
            <a:endParaRPr lang="en-GB"/>
          </a:p>
        </p:txBody>
      </p:sp>
      <p:sp>
        <p:nvSpPr>
          <p:cNvPr id="42003" name="Text Box 18"/>
          <p:cNvSpPr txBox="1">
            <a:spLocks noChangeArrowheads="1"/>
          </p:cNvSpPr>
          <p:nvPr/>
        </p:nvSpPr>
        <p:spPr bwMode="auto">
          <a:xfrm>
            <a:off x="4267200" y="2782888"/>
            <a:ext cx="348172" cy="246221"/>
          </a:xfrm>
          <a:prstGeom prst="rect">
            <a:avLst/>
          </a:prstGeom>
          <a:noFill/>
          <a:ln w="9525">
            <a:noFill/>
            <a:miter lim="800000"/>
            <a:headEnd/>
            <a:tailEnd/>
          </a:ln>
        </p:spPr>
        <p:txBody>
          <a:bodyPr wrap="none">
            <a:spAutoFit/>
          </a:bodyPr>
          <a:lstStyle/>
          <a:p>
            <a:r>
              <a:rPr lang="en-US" sz="1000" dirty="0">
                <a:latin typeface="Arial" charset="0"/>
              </a:rPr>
              <a:t>9</a:t>
            </a:r>
            <a:r>
              <a:rPr lang="en-US" sz="1000" dirty="0" smtClean="0">
                <a:latin typeface="Arial" charset="0"/>
              </a:rPr>
              <a:t>U</a:t>
            </a:r>
            <a:endParaRPr lang="en-US" sz="1000" dirty="0">
              <a:latin typeface="Arial" charset="0"/>
            </a:endParaRPr>
          </a:p>
        </p:txBody>
      </p:sp>
      <p:sp>
        <p:nvSpPr>
          <p:cNvPr id="42004" name="Arc 19"/>
          <p:cNvSpPr>
            <a:spLocks/>
          </p:cNvSpPr>
          <p:nvPr/>
        </p:nvSpPr>
        <p:spPr bwMode="auto">
          <a:xfrm flipH="1">
            <a:off x="1054100" y="2495550"/>
            <a:ext cx="446088" cy="381000"/>
          </a:xfrm>
          <a:custGeom>
            <a:avLst/>
            <a:gdLst>
              <a:gd name="T0" fmla="*/ 0 w 21073"/>
              <a:gd name="T1" fmla="*/ 0 h 21600"/>
              <a:gd name="T2" fmla="*/ 446088 w 21073"/>
              <a:gd name="T3" fmla="*/ 297392 h 21600"/>
              <a:gd name="T4" fmla="*/ 0 w 21073"/>
              <a:gd name="T5" fmla="*/ 381000 h 21600"/>
              <a:gd name="T6" fmla="*/ 0 60000 65536"/>
              <a:gd name="T7" fmla="*/ 0 60000 65536"/>
              <a:gd name="T8" fmla="*/ 0 60000 65536"/>
              <a:gd name="T9" fmla="*/ 0 w 21073"/>
              <a:gd name="T10" fmla="*/ 0 h 21600"/>
              <a:gd name="T11" fmla="*/ 21073 w 21073"/>
              <a:gd name="T12" fmla="*/ 21600 h 21600"/>
            </a:gdLst>
            <a:ahLst/>
            <a:cxnLst>
              <a:cxn ang="T6">
                <a:pos x="T0" y="T1"/>
              </a:cxn>
              <a:cxn ang="T7">
                <a:pos x="T2" y="T3"/>
              </a:cxn>
              <a:cxn ang="T8">
                <a:pos x="T4" y="T5"/>
              </a:cxn>
            </a:cxnLst>
            <a:rect l="T9" t="T10" r="T11" b="T12"/>
            <a:pathLst>
              <a:path w="21073" h="21600" fill="none" extrusionOk="0">
                <a:moveTo>
                  <a:pt x="0" y="-1"/>
                </a:moveTo>
                <a:cubicBezTo>
                  <a:pt x="10103" y="-1"/>
                  <a:pt x="18856" y="7003"/>
                  <a:pt x="21073" y="16859"/>
                </a:cubicBezTo>
              </a:path>
              <a:path w="21073" h="21600" stroke="0" extrusionOk="0">
                <a:moveTo>
                  <a:pt x="0" y="-1"/>
                </a:moveTo>
                <a:cubicBezTo>
                  <a:pt x="10103" y="-1"/>
                  <a:pt x="18856" y="7003"/>
                  <a:pt x="21073" y="16859"/>
                </a:cubicBezTo>
                <a:lnTo>
                  <a:pt x="0" y="21600"/>
                </a:lnTo>
                <a:close/>
              </a:path>
            </a:pathLst>
          </a:custGeom>
          <a:noFill/>
          <a:ln w="9525">
            <a:solidFill>
              <a:schemeClr val="tx1"/>
            </a:solidFill>
            <a:round/>
            <a:headEnd type="triangle" w="med" len="med"/>
            <a:tailEnd/>
          </a:ln>
        </p:spPr>
        <p:txBody>
          <a:bodyPr wrap="none" anchor="ctr"/>
          <a:lstStyle/>
          <a:p>
            <a:endParaRPr lang="en-GB"/>
          </a:p>
        </p:txBody>
      </p:sp>
      <p:sp>
        <p:nvSpPr>
          <p:cNvPr id="42005" name="Footer Placeholder 21"/>
          <p:cNvSpPr>
            <a:spLocks noGrp="1"/>
          </p:cNvSpPr>
          <p:nvPr>
            <p:ph type="ftr" sz="quarter" idx="10"/>
          </p:nvPr>
        </p:nvSpPr>
        <p:spPr>
          <a:noFill/>
        </p:spPr>
        <p:txBody>
          <a:bodyPr/>
          <a:lstStyle/>
          <a:p>
            <a:r>
              <a:rPr lang="en-US" smtClean="0"/>
              <a:t>High throughput DAQ, Niko Neufeld, CERN</a:t>
            </a:r>
            <a:endParaRPr lang="en-US"/>
          </a:p>
        </p:txBody>
      </p:sp>
    </p:spTree>
    <p:extLst>
      <p:ext uri="{BB962C8B-B14F-4D97-AF65-F5344CB8AC3E}">
        <p14:creationId xmlns:p14="http://schemas.microsoft.com/office/powerpoint/2010/main" val="8264211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1"/>
          </p:nvPr>
        </p:nvSpPr>
        <p:spPr>
          <a:noFill/>
        </p:spPr>
        <p:txBody>
          <a:bodyPr/>
          <a:lstStyle/>
          <a:p>
            <a:fld id="{1510E13C-F12D-4E4C-A95F-714A32202C6D}" type="slidenum">
              <a:rPr lang="en-US"/>
              <a:pPr/>
              <a:t>11</a:t>
            </a:fld>
            <a:endParaRPr lang="en-US"/>
          </a:p>
        </p:txBody>
      </p:sp>
      <p:sp>
        <p:nvSpPr>
          <p:cNvPr id="44035" name="Rectangle 2"/>
          <p:cNvSpPr>
            <a:spLocks noGrp="1" noChangeArrowheads="1"/>
          </p:cNvSpPr>
          <p:nvPr>
            <p:ph type="title"/>
          </p:nvPr>
        </p:nvSpPr>
        <p:spPr>
          <a:xfrm>
            <a:off x="685800" y="0"/>
            <a:ext cx="7772400" cy="990600"/>
          </a:xfrm>
        </p:spPr>
        <p:txBody>
          <a:bodyPr/>
          <a:lstStyle/>
          <a:p>
            <a:pPr eaLnBrk="1" hangingPunct="1"/>
            <a:r>
              <a:rPr lang="en-US" sz="4000" dirty="0" smtClean="0"/>
              <a:t>Example: VME </a:t>
            </a:r>
          </a:p>
        </p:txBody>
      </p:sp>
      <p:sp>
        <p:nvSpPr>
          <p:cNvPr id="44036" name="Rectangle 7"/>
          <p:cNvSpPr>
            <a:spLocks noGrp="1" noChangeArrowheads="1"/>
          </p:cNvSpPr>
          <p:nvPr>
            <p:ph type="body" sz="half" idx="1"/>
          </p:nvPr>
        </p:nvSpPr>
        <p:spPr>
          <a:xfrm>
            <a:off x="0" y="1447800"/>
            <a:ext cx="3200400" cy="4876800"/>
          </a:xfrm>
        </p:spPr>
        <p:txBody>
          <a:bodyPr/>
          <a:lstStyle/>
          <a:p>
            <a:pPr eaLnBrk="1" hangingPunct="1"/>
            <a:r>
              <a:rPr lang="en-US" sz="2400" smtClean="0">
                <a:solidFill>
                  <a:srgbClr val="FF0000"/>
                </a:solidFill>
              </a:rPr>
              <a:t>Readout boards</a:t>
            </a:r>
            <a:r>
              <a:rPr lang="en-US" sz="2400" smtClean="0"/>
              <a:t> in a </a:t>
            </a:r>
            <a:r>
              <a:rPr lang="en-US" sz="2400" i="1" smtClean="0"/>
              <a:t>VME-crate</a:t>
            </a:r>
          </a:p>
          <a:p>
            <a:pPr lvl="1" eaLnBrk="1" hangingPunct="1"/>
            <a:r>
              <a:rPr lang="en-US" sz="2000" smtClean="0"/>
              <a:t>mechanical standard for</a:t>
            </a:r>
          </a:p>
          <a:p>
            <a:pPr lvl="1" eaLnBrk="1" hangingPunct="1"/>
            <a:r>
              <a:rPr lang="en-US" sz="2000" smtClean="0"/>
              <a:t>electrical standard for power on the backplane</a:t>
            </a:r>
          </a:p>
          <a:p>
            <a:pPr lvl="1" eaLnBrk="1" hangingPunct="1"/>
            <a:r>
              <a:rPr lang="en-US" sz="2000" smtClean="0"/>
              <a:t>signal and protocol standard for communication on a </a:t>
            </a:r>
            <a:r>
              <a:rPr lang="en-US" sz="2000" i="1" smtClean="0">
                <a:solidFill>
                  <a:srgbClr val="FF0000"/>
                </a:solidFill>
              </a:rPr>
              <a:t>bus</a:t>
            </a:r>
          </a:p>
          <a:p>
            <a:pPr eaLnBrk="1" hangingPunct="1"/>
            <a:endParaRPr lang="en-US" sz="2400" smtClean="0"/>
          </a:p>
          <a:p>
            <a:pPr eaLnBrk="1" hangingPunct="1"/>
            <a:endParaRPr lang="en-US" sz="2400" smtClean="0"/>
          </a:p>
        </p:txBody>
      </p:sp>
      <p:sp>
        <p:nvSpPr>
          <p:cNvPr id="44037" name="Rectangle 8"/>
          <p:cNvSpPr>
            <a:spLocks noGrp="1" noChangeArrowheads="1"/>
          </p:cNvSpPr>
          <p:nvPr>
            <p:ph type="body" sz="half" idx="2"/>
          </p:nvPr>
        </p:nvSpPr>
        <p:spPr>
          <a:xfrm>
            <a:off x="4652963" y="1511300"/>
            <a:ext cx="4033837" cy="4525963"/>
          </a:xfrm>
        </p:spPr>
        <p:txBody>
          <a:bodyPr/>
          <a:lstStyle/>
          <a:p>
            <a:pPr eaLnBrk="1" hangingPunct="1">
              <a:lnSpc>
                <a:spcPct val="90000"/>
              </a:lnSpc>
            </a:pPr>
            <a:endParaRPr lang="en-GB" sz="2400" smtClean="0"/>
          </a:p>
        </p:txBody>
      </p:sp>
      <p:pic>
        <p:nvPicPr>
          <p:cNvPr id="44038" name="Picture 4"/>
          <p:cNvPicPr>
            <a:picLocks noChangeAspect="1" noChangeArrowheads="1"/>
          </p:cNvPicPr>
          <p:nvPr/>
        </p:nvPicPr>
        <p:blipFill>
          <a:blip r:embed="rId3"/>
          <a:srcRect/>
          <a:stretch>
            <a:fillRect/>
          </a:stretch>
        </p:blipFill>
        <p:spPr bwMode="auto">
          <a:xfrm>
            <a:off x="3527425" y="1447800"/>
            <a:ext cx="5464175" cy="4881563"/>
          </a:xfrm>
          <a:prstGeom prst="rect">
            <a:avLst/>
          </a:prstGeom>
          <a:noFill/>
          <a:ln w="9525">
            <a:noFill/>
            <a:miter lim="800000"/>
            <a:headEnd/>
            <a:tailEnd/>
          </a:ln>
        </p:spPr>
      </p:pic>
      <p:sp>
        <p:nvSpPr>
          <p:cNvPr id="44039" name="Footer Placeholder 7"/>
          <p:cNvSpPr>
            <a:spLocks noGrp="1"/>
          </p:cNvSpPr>
          <p:nvPr>
            <p:ph type="ftr" sz="quarter" idx="10"/>
          </p:nvPr>
        </p:nvSpPr>
        <p:spPr>
          <a:noFill/>
        </p:spPr>
        <p:txBody>
          <a:bodyPr/>
          <a:lstStyle/>
          <a:p>
            <a:r>
              <a:rPr lang="en-US" smtClean="0"/>
              <a:t>High throughput DAQ, Niko Neufeld, CERN</a:t>
            </a:r>
            <a:endParaRPr lang="en-US"/>
          </a:p>
        </p:txBody>
      </p:sp>
    </p:spTree>
    <p:extLst>
      <p:ext uri="{BB962C8B-B14F-4D97-AF65-F5344CB8AC3E}">
        <p14:creationId xmlns:p14="http://schemas.microsoft.com/office/powerpoint/2010/main" val="13367851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4"/>
          <p:cNvSpPr>
            <a:spLocks noGrp="1"/>
          </p:cNvSpPr>
          <p:nvPr>
            <p:ph type="sldNum" sz="quarter" idx="11"/>
          </p:nvPr>
        </p:nvSpPr>
        <p:spPr>
          <a:noFill/>
        </p:spPr>
        <p:txBody>
          <a:bodyPr/>
          <a:lstStyle/>
          <a:p>
            <a:fld id="{71FE8556-97C9-4E5E-A7AA-8BAE63BF053F}" type="slidenum">
              <a:rPr lang="en-US"/>
              <a:pPr/>
              <a:t>12</a:t>
            </a:fld>
            <a:endParaRPr lang="en-US"/>
          </a:p>
        </p:txBody>
      </p:sp>
      <p:sp>
        <p:nvSpPr>
          <p:cNvPr id="48131" name="Rectangle 2"/>
          <p:cNvSpPr>
            <a:spLocks noGrp="1" noChangeArrowheads="1"/>
          </p:cNvSpPr>
          <p:nvPr>
            <p:ph type="title"/>
          </p:nvPr>
        </p:nvSpPr>
        <p:spPr>
          <a:xfrm>
            <a:off x="379413" y="0"/>
            <a:ext cx="8555037" cy="990600"/>
          </a:xfrm>
        </p:spPr>
        <p:txBody>
          <a:bodyPr/>
          <a:lstStyle/>
          <a:p>
            <a:pPr eaLnBrk="1" hangingPunct="1"/>
            <a:r>
              <a:rPr lang="en-US" sz="4000" smtClean="0"/>
              <a:t>Communication in a Crate: Buses</a:t>
            </a:r>
          </a:p>
        </p:txBody>
      </p:sp>
      <p:sp>
        <p:nvSpPr>
          <p:cNvPr id="48132" name="Rectangle 3"/>
          <p:cNvSpPr>
            <a:spLocks noGrp="1" noChangeArrowheads="1"/>
          </p:cNvSpPr>
          <p:nvPr>
            <p:ph type="body" idx="1"/>
          </p:nvPr>
        </p:nvSpPr>
        <p:spPr>
          <a:xfrm>
            <a:off x="530225" y="987425"/>
            <a:ext cx="8229600" cy="2729607"/>
          </a:xfrm>
        </p:spPr>
        <p:txBody>
          <a:bodyPr>
            <a:normAutofit fontScale="85000" lnSpcReduction="10000"/>
          </a:bodyPr>
          <a:lstStyle/>
          <a:p>
            <a:pPr eaLnBrk="1" hangingPunct="1">
              <a:lnSpc>
                <a:spcPct val="80000"/>
              </a:lnSpc>
            </a:pPr>
            <a:r>
              <a:rPr lang="en-GB" sz="2400" dirty="0" smtClean="0"/>
              <a:t>A bus connects two or more devices and allows the to communicate</a:t>
            </a:r>
          </a:p>
          <a:p>
            <a:pPr eaLnBrk="1" hangingPunct="1">
              <a:lnSpc>
                <a:spcPct val="80000"/>
              </a:lnSpc>
            </a:pPr>
            <a:r>
              <a:rPr lang="en-GB" sz="2400" dirty="0" smtClean="0"/>
              <a:t>The bus is </a:t>
            </a:r>
            <a:r>
              <a:rPr lang="en-GB" sz="2400" dirty="0" smtClean="0">
                <a:solidFill>
                  <a:srgbClr val="FF0000"/>
                </a:solidFill>
              </a:rPr>
              <a:t>shared</a:t>
            </a:r>
            <a:r>
              <a:rPr lang="en-GB" sz="2400" dirty="0" smtClean="0"/>
              <a:t> between all devices on the bus </a:t>
            </a:r>
            <a:r>
              <a:rPr lang="en-GB" sz="2400" dirty="0" smtClean="0">
                <a:sym typeface="Wingdings" charset="2"/>
              </a:rPr>
              <a:t> arbitration is required</a:t>
            </a:r>
            <a:endParaRPr lang="en-GB" sz="2400" dirty="0" smtClean="0"/>
          </a:p>
          <a:p>
            <a:pPr eaLnBrk="1" hangingPunct="1">
              <a:lnSpc>
                <a:spcPct val="80000"/>
              </a:lnSpc>
            </a:pPr>
            <a:r>
              <a:rPr lang="en-GB" sz="2400" dirty="0" smtClean="0"/>
              <a:t>Devices can be </a:t>
            </a:r>
            <a:r>
              <a:rPr lang="en-GB" sz="2400" dirty="0" smtClean="0">
                <a:solidFill>
                  <a:srgbClr val="FF0000"/>
                </a:solidFill>
              </a:rPr>
              <a:t>masters</a:t>
            </a:r>
            <a:r>
              <a:rPr lang="en-GB" sz="2400" dirty="0" smtClean="0"/>
              <a:t> or </a:t>
            </a:r>
            <a:r>
              <a:rPr lang="en-GB" sz="2400" dirty="0" smtClean="0">
                <a:solidFill>
                  <a:srgbClr val="FF0000"/>
                </a:solidFill>
              </a:rPr>
              <a:t>slaves</a:t>
            </a:r>
            <a:r>
              <a:rPr lang="en-GB" sz="2400" dirty="0" smtClean="0"/>
              <a:t> and can be uniquely identified ("</a:t>
            </a:r>
            <a:r>
              <a:rPr lang="en-GB" sz="2400" dirty="0" smtClean="0">
                <a:solidFill>
                  <a:srgbClr val="FF0000"/>
                </a:solidFill>
              </a:rPr>
              <a:t>addressed</a:t>
            </a:r>
            <a:r>
              <a:rPr lang="en-GB" sz="2400" dirty="0" smtClean="0"/>
              <a:t>") on the bus</a:t>
            </a:r>
          </a:p>
          <a:p>
            <a:pPr>
              <a:lnSpc>
                <a:spcPct val="90000"/>
              </a:lnSpc>
            </a:pPr>
            <a:r>
              <a:rPr lang="en-US" sz="2400" dirty="0"/>
              <a:t>Number of devices and physical bus-length is limited </a:t>
            </a:r>
            <a:r>
              <a:rPr lang="en-US" sz="2400" dirty="0">
                <a:solidFill>
                  <a:srgbClr val="FF0000"/>
                </a:solidFill>
              </a:rPr>
              <a:t>(scalability!)</a:t>
            </a:r>
          </a:p>
          <a:p>
            <a:pPr lvl="1">
              <a:lnSpc>
                <a:spcPct val="90000"/>
              </a:lnSpc>
            </a:pPr>
            <a:r>
              <a:rPr lang="en-US" sz="2000" dirty="0"/>
              <a:t>For synchronous high-speed buses, physical length is correlated with the number of devices (e.g. PCI)</a:t>
            </a:r>
          </a:p>
          <a:p>
            <a:pPr lvl="1">
              <a:lnSpc>
                <a:spcPct val="90000"/>
              </a:lnSpc>
            </a:pPr>
            <a:r>
              <a:rPr lang="en-US" sz="2000" dirty="0"/>
              <a:t>Typical buses have a lot of control, data and address </a:t>
            </a:r>
            <a:r>
              <a:rPr lang="en-US" sz="2000" dirty="0" smtClean="0"/>
              <a:t>lines</a:t>
            </a:r>
            <a:endParaRPr lang="en-US" sz="2000" dirty="0"/>
          </a:p>
          <a:p>
            <a:pPr>
              <a:lnSpc>
                <a:spcPct val="90000"/>
              </a:lnSpc>
            </a:pPr>
            <a:r>
              <a:rPr lang="en-US" sz="2400" dirty="0"/>
              <a:t>Buses are typically useful for systems </a:t>
            </a:r>
            <a:r>
              <a:rPr lang="en-US" sz="2400" dirty="0" smtClean="0"/>
              <a:t>&lt;&lt; </a:t>
            </a:r>
            <a:r>
              <a:rPr lang="en-US" sz="2400" dirty="0"/>
              <a:t>1 </a:t>
            </a:r>
            <a:r>
              <a:rPr lang="en-US" sz="2400" dirty="0" smtClean="0"/>
              <a:t>GB/s</a:t>
            </a:r>
            <a:endParaRPr lang="en-GB" sz="2400" dirty="0" smtClean="0"/>
          </a:p>
          <a:p>
            <a:pPr lvl="1" eaLnBrk="1" hangingPunct="1">
              <a:lnSpc>
                <a:spcPct val="80000"/>
              </a:lnSpc>
              <a:buFontTx/>
              <a:buNone/>
            </a:pPr>
            <a:endParaRPr lang="en-GB" sz="2000" dirty="0" smtClean="0"/>
          </a:p>
          <a:p>
            <a:pPr eaLnBrk="1" hangingPunct="1">
              <a:lnSpc>
                <a:spcPct val="80000"/>
              </a:lnSpc>
            </a:pPr>
            <a:endParaRPr lang="en-GB" sz="2400" dirty="0" smtClean="0"/>
          </a:p>
          <a:p>
            <a:pPr eaLnBrk="1" hangingPunct="1">
              <a:lnSpc>
                <a:spcPct val="80000"/>
              </a:lnSpc>
              <a:buFontTx/>
              <a:buNone/>
            </a:pPr>
            <a:endParaRPr lang="en-GB" sz="2400" dirty="0" smtClean="0"/>
          </a:p>
          <a:p>
            <a:pPr eaLnBrk="1" hangingPunct="1">
              <a:lnSpc>
                <a:spcPct val="80000"/>
              </a:lnSpc>
            </a:pPr>
            <a:endParaRPr lang="en-GB" sz="2400" dirty="0" smtClean="0"/>
          </a:p>
        </p:txBody>
      </p:sp>
      <p:grpSp>
        <p:nvGrpSpPr>
          <p:cNvPr id="2" name="Group 4"/>
          <p:cNvGrpSpPr>
            <a:grpSpLocks/>
          </p:cNvGrpSpPr>
          <p:nvPr/>
        </p:nvGrpSpPr>
        <p:grpSpPr bwMode="auto">
          <a:xfrm>
            <a:off x="2051050" y="3635375"/>
            <a:ext cx="6280150" cy="3043238"/>
            <a:chOff x="432" y="766"/>
            <a:chExt cx="5183" cy="2648"/>
          </a:xfrm>
        </p:grpSpPr>
        <p:sp>
          <p:nvSpPr>
            <p:cNvPr id="48181" name="Line 5"/>
            <p:cNvSpPr>
              <a:spLocks noChangeShapeType="1"/>
            </p:cNvSpPr>
            <p:nvPr/>
          </p:nvSpPr>
          <p:spPr bwMode="auto">
            <a:xfrm>
              <a:off x="2688" y="1776"/>
              <a:ext cx="1" cy="624"/>
            </a:xfrm>
            <a:prstGeom prst="line">
              <a:avLst/>
            </a:prstGeom>
            <a:noFill/>
            <a:ln w="38100">
              <a:solidFill>
                <a:srgbClr val="33CC33"/>
              </a:solidFill>
              <a:round/>
              <a:headEnd/>
              <a:tailEnd/>
            </a:ln>
          </p:spPr>
          <p:txBody>
            <a:bodyPr/>
            <a:lstStyle/>
            <a:p>
              <a:endParaRPr lang="en-GB"/>
            </a:p>
          </p:txBody>
        </p:sp>
        <p:sp>
          <p:nvSpPr>
            <p:cNvPr id="48182" name="Line 6"/>
            <p:cNvSpPr>
              <a:spLocks noChangeShapeType="1"/>
            </p:cNvSpPr>
            <p:nvPr/>
          </p:nvSpPr>
          <p:spPr bwMode="auto">
            <a:xfrm>
              <a:off x="2736" y="1776"/>
              <a:ext cx="1" cy="768"/>
            </a:xfrm>
            <a:prstGeom prst="line">
              <a:avLst/>
            </a:prstGeom>
            <a:noFill/>
            <a:ln w="38100">
              <a:solidFill>
                <a:srgbClr val="33CC33"/>
              </a:solidFill>
              <a:round/>
              <a:headEnd/>
              <a:tailEnd/>
            </a:ln>
          </p:spPr>
          <p:txBody>
            <a:bodyPr/>
            <a:lstStyle/>
            <a:p>
              <a:endParaRPr lang="en-GB"/>
            </a:p>
          </p:txBody>
        </p:sp>
        <p:sp>
          <p:nvSpPr>
            <p:cNvPr id="48183" name="Line 7"/>
            <p:cNvSpPr>
              <a:spLocks noChangeShapeType="1"/>
            </p:cNvSpPr>
            <p:nvPr/>
          </p:nvSpPr>
          <p:spPr bwMode="auto">
            <a:xfrm>
              <a:off x="2784" y="1776"/>
              <a:ext cx="1" cy="912"/>
            </a:xfrm>
            <a:prstGeom prst="line">
              <a:avLst/>
            </a:prstGeom>
            <a:noFill/>
            <a:ln w="38100">
              <a:solidFill>
                <a:srgbClr val="33CC33"/>
              </a:solidFill>
              <a:round/>
              <a:headEnd/>
              <a:tailEnd/>
            </a:ln>
          </p:spPr>
          <p:txBody>
            <a:bodyPr/>
            <a:lstStyle/>
            <a:p>
              <a:endParaRPr lang="en-GB"/>
            </a:p>
          </p:txBody>
        </p:sp>
        <p:sp>
          <p:nvSpPr>
            <p:cNvPr id="48184" name="Line 8"/>
            <p:cNvSpPr>
              <a:spLocks noChangeShapeType="1"/>
            </p:cNvSpPr>
            <p:nvPr/>
          </p:nvSpPr>
          <p:spPr bwMode="auto">
            <a:xfrm>
              <a:off x="2832" y="1776"/>
              <a:ext cx="1" cy="1056"/>
            </a:xfrm>
            <a:prstGeom prst="line">
              <a:avLst/>
            </a:prstGeom>
            <a:noFill/>
            <a:ln w="38100">
              <a:solidFill>
                <a:srgbClr val="33CC33"/>
              </a:solidFill>
              <a:round/>
              <a:headEnd/>
              <a:tailEnd/>
            </a:ln>
          </p:spPr>
          <p:txBody>
            <a:bodyPr/>
            <a:lstStyle/>
            <a:p>
              <a:endParaRPr lang="en-GB"/>
            </a:p>
          </p:txBody>
        </p:sp>
        <p:sp>
          <p:nvSpPr>
            <p:cNvPr id="48185" name="Line 9"/>
            <p:cNvSpPr>
              <a:spLocks noChangeShapeType="1"/>
            </p:cNvSpPr>
            <p:nvPr/>
          </p:nvSpPr>
          <p:spPr bwMode="auto">
            <a:xfrm>
              <a:off x="2880" y="1776"/>
              <a:ext cx="1" cy="1200"/>
            </a:xfrm>
            <a:prstGeom prst="line">
              <a:avLst/>
            </a:prstGeom>
            <a:noFill/>
            <a:ln w="38100">
              <a:solidFill>
                <a:srgbClr val="33CC33"/>
              </a:solidFill>
              <a:round/>
              <a:headEnd/>
              <a:tailEnd/>
            </a:ln>
          </p:spPr>
          <p:txBody>
            <a:bodyPr/>
            <a:lstStyle/>
            <a:p>
              <a:endParaRPr lang="en-GB"/>
            </a:p>
          </p:txBody>
        </p:sp>
        <p:sp>
          <p:nvSpPr>
            <p:cNvPr id="48186" name="Line 10"/>
            <p:cNvSpPr>
              <a:spLocks noChangeShapeType="1"/>
            </p:cNvSpPr>
            <p:nvPr/>
          </p:nvSpPr>
          <p:spPr bwMode="auto">
            <a:xfrm>
              <a:off x="2928" y="1776"/>
              <a:ext cx="1" cy="1344"/>
            </a:xfrm>
            <a:prstGeom prst="line">
              <a:avLst/>
            </a:prstGeom>
            <a:noFill/>
            <a:ln w="38100">
              <a:solidFill>
                <a:srgbClr val="33CC33"/>
              </a:solidFill>
              <a:round/>
              <a:headEnd/>
              <a:tailEnd/>
            </a:ln>
          </p:spPr>
          <p:txBody>
            <a:bodyPr/>
            <a:lstStyle/>
            <a:p>
              <a:endParaRPr lang="en-GB"/>
            </a:p>
          </p:txBody>
        </p:sp>
        <p:sp>
          <p:nvSpPr>
            <p:cNvPr id="48187" name="Line 11"/>
            <p:cNvSpPr>
              <a:spLocks noChangeShapeType="1"/>
            </p:cNvSpPr>
            <p:nvPr/>
          </p:nvSpPr>
          <p:spPr bwMode="auto">
            <a:xfrm>
              <a:off x="432" y="2400"/>
              <a:ext cx="4320" cy="1"/>
            </a:xfrm>
            <a:prstGeom prst="line">
              <a:avLst/>
            </a:prstGeom>
            <a:noFill/>
            <a:ln w="38100">
              <a:solidFill>
                <a:srgbClr val="33CC33"/>
              </a:solidFill>
              <a:round/>
              <a:headEnd/>
              <a:tailEnd/>
            </a:ln>
          </p:spPr>
          <p:txBody>
            <a:bodyPr/>
            <a:lstStyle/>
            <a:p>
              <a:endParaRPr lang="en-GB"/>
            </a:p>
          </p:txBody>
        </p:sp>
        <p:sp>
          <p:nvSpPr>
            <p:cNvPr id="48188" name="Line 12"/>
            <p:cNvSpPr>
              <a:spLocks noChangeShapeType="1"/>
            </p:cNvSpPr>
            <p:nvPr/>
          </p:nvSpPr>
          <p:spPr bwMode="auto">
            <a:xfrm>
              <a:off x="432" y="2544"/>
              <a:ext cx="4320" cy="1"/>
            </a:xfrm>
            <a:prstGeom prst="line">
              <a:avLst/>
            </a:prstGeom>
            <a:noFill/>
            <a:ln w="38100">
              <a:solidFill>
                <a:srgbClr val="33CC33"/>
              </a:solidFill>
              <a:round/>
              <a:headEnd/>
              <a:tailEnd/>
            </a:ln>
          </p:spPr>
          <p:txBody>
            <a:bodyPr/>
            <a:lstStyle/>
            <a:p>
              <a:endParaRPr lang="en-GB"/>
            </a:p>
          </p:txBody>
        </p:sp>
        <p:sp>
          <p:nvSpPr>
            <p:cNvPr id="48189" name="Line 13"/>
            <p:cNvSpPr>
              <a:spLocks noChangeShapeType="1"/>
            </p:cNvSpPr>
            <p:nvPr/>
          </p:nvSpPr>
          <p:spPr bwMode="auto">
            <a:xfrm>
              <a:off x="432" y="2688"/>
              <a:ext cx="4320" cy="1"/>
            </a:xfrm>
            <a:prstGeom prst="line">
              <a:avLst/>
            </a:prstGeom>
            <a:noFill/>
            <a:ln w="38100">
              <a:solidFill>
                <a:srgbClr val="33CC33"/>
              </a:solidFill>
              <a:round/>
              <a:headEnd/>
              <a:tailEnd/>
            </a:ln>
          </p:spPr>
          <p:txBody>
            <a:bodyPr/>
            <a:lstStyle/>
            <a:p>
              <a:endParaRPr lang="en-GB"/>
            </a:p>
          </p:txBody>
        </p:sp>
        <p:sp>
          <p:nvSpPr>
            <p:cNvPr id="48190" name="Line 14"/>
            <p:cNvSpPr>
              <a:spLocks noChangeShapeType="1"/>
            </p:cNvSpPr>
            <p:nvPr/>
          </p:nvSpPr>
          <p:spPr bwMode="auto">
            <a:xfrm>
              <a:off x="432" y="2832"/>
              <a:ext cx="4320" cy="1"/>
            </a:xfrm>
            <a:prstGeom prst="line">
              <a:avLst/>
            </a:prstGeom>
            <a:noFill/>
            <a:ln w="38100">
              <a:solidFill>
                <a:srgbClr val="33CC33"/>
              </a:solidFill>
              <a:round/>
              <a:headEnd/>
              <a:tailEnd/>
            </a:ln>
          </p:spPr>
          <p:txBody>
            <a:bodyPr/>
            <a:lstStyle/>
            <a:p>
              <a:endParaRPr lang="en-GB"/>
            </a:p>
          </p:txBody>
        </p:sp>
        <p:sp>
          <p:nvSpPr>
            <p:cNvPr id="48191" name="AutoShape 15"/>
            <p:cNvSpPr>
              <a:spLocks noChangeArrowheads="1"/>
            </p:cNvSpPr>
            <p:nvPr/>
          </p:nvSpPr>
          <p:spPr bwMode="auto">
            <a:xfrm>
              <a:off x="2592" y="960"/>
              <a:ext cx="768" cy="1056"/>
            </a:xfrm>
            <a:prstGeom prst="roundRect">
              <a:avLst>
                <a:gd name="adj" fmla="val 16667"/>
              </a:avLst>
            </a:prstGeom>
            <a:solidFill>
              <a:srgbClr val="CC9900"/>
            </a:solidFill>
            <a:ln w="9525">
              <a:solidFill>
                <a:schemeClr val="tx1"/>
              </a:solidFill>
              <a:round/>
              <a:headEnd/>
              <a:tailEnd/>
            </a:ln>
          </p:spPr>
          <p:txBody>
            <a:bodyPr wrap="none" anchor="ctr"/>
            <a:lstStyle/>
            <a:p>
              <a:endParaRPr lang="en-GB"/>
            </a:p>
          </p:txBody>
        </p:sp>
        <p:sp>
          <p:nvSpPr>
            <p:cNvPr id="48192" name="Line 16"/>
            <p:cNvSpPr>
              <a:spLocks noChangeShapeType="1"/>
            </p:cNvSpPr>
            <p:nvPr/>
          </p:nvSpPr>
          <p:spPr bwMode="auto">
            <a:xfrm>
              <a:off x="432" y="2976"/>
              <a:ext cx="4320" cy="1"/>
            </a:xfrm>
            <a:prstGeom prst="line">
              <a:avLst/>
            </a:prstGeom>
            <a:noFill/>
            <a:ln w="38100">
              <a:solidFill>
                <a:srgbClr val="33CC33"/>
              </a:solidFill>
              <a:round/>
              <a:headEnd/>
              <a:tailEnd/>
            </a:ln>
          </p:spPr>
          <p:txBody>
            <a:bodyPr/>
            <a:lstStyle/>
            <a:p>
              <a:endParaRPr lang="en-GB"/>
            </a:p>
          </p:txBody>
        </p:sp>
        <p:sp>
          <p:nvSpPr>
            <p:cNvPr id="48193" name="Line 17"/>
            <p:cNvSpPr>
              <a:spLocks noChangeShapeType="1"/>
            </p:cNvSpPr>
            <p:nvPr/>
          </p:nvSpPr>
          <p:spPr bwMode="auto">
            <a:xfrm>
              <a:off x="432" y="3120"/>
              <a:ext cx="4320" cy="1"/>
            </a:xfrm>
            <a:prstGeom prst="line">
              <a:avLst/>
            </a:prstGeom>
            <a:noFill/>
            <a:ln w="38100">
              <a:solidFill>
                <a:srgbClr val="33CC33"/>
              </a:solidFill>
              <a:round/>
              <a:headEnd/>
              <a:tailEnd/>
            </a:ln>
          </p:spPr>
          <p:txBody>
            <a:bodyPr/>
            <a:lstStyle/>
            <a:p>
              <a:endParaRPr lang="en-GB"/>
            </a:p>
          </p:txBody>
        </p:sp>
        <p:sp>
          <p:nvSpPr>
            <p:cNvPr id="48194" name="Line 18"/>
            <p:cNvSpPr>
              <a:spLocks noChangeShapeType="1"/>
            </p:cNvSpPr>
            <p:nvPr/>
          </p:nvSpPr>
          <p:spPr bwMode="auto">
            <a:xfrm>
              <a:off x="1008" y="1920"/>
              <a:ext cx="1" cy="1344"/>
            </a:xfrm>
            <a:prstGeom prst="line">
              <a:avLst/>
            </a:prstGeom>
            <a:noFill/>
            <a:ln w="38100">
              <a:solidFill>
                <a:schemeClr val="accent2"/>
              </a:solidFill>
              <a:round/>
              <a:headEnd/>
              <a:tailEnd/>
            </a:ln>
          </p:spPr>
          <p:txBody>
            <a:bodyPr/>
            <a:lstStyle/>
            <a:p>
              <a:endParaRPr lang="en-GB"/>
            </a:p>
          </p:txBody>
        </p:sp>
        <p:sp>
          <p:nvSpPr>
            <p:cNvPr id="48195" name="Line 19"/>
            <p:cNvSpPr>
              <a:spLocks noChangeShapeType="1"/>
            </p:cNvSpPr>
            <p:nvPr/>
          </p:nvSpPr>
          <p:spPr bwMode="auto">
            <a:xfrm>
              <a:off x="576" y="1776"/>
              <a:ext cx="1" cy="624"/>
            </a:xfrm>
            <a:prstGeom prst="line">
              <a:avLst/>
            </a:prstGeom>
            <a:noFill/>
            <a:ln w="38100">
              <a:solidFill>
                <a:srgbClr val="33CC33"/>
              </a:solidFill>
              <a:round/>
              <a:headEnd/>
              <a:tailEnd/>
            </a:ln>
          </p:spPr>
          <p:txBody>
            <a:bodyPr/>
            <a:lstStyle/>
            <a:p>
              <a:endParaRPr lang="en-GB"/>
            </a:p>
          </p:txBody>
        </p:sp>
        <p:sp>
          <p:nvSpPr>
            <p:cNvPr id="48196" name="Line 20"/>
            <p:cNvSpPr>
              <a:spLocks noChangeShapeType="1"/>
            </p:cNvSpPr>
            <p:nvPr/>
          </p:nvSpPr>
          <p:spPr bwMode="auto">
            <a:xfrm>
              <a:off x="624" y="1776"/>
              <a:ext cx="1" cy="768"/>
            </a:xfrm>
            <a:prstGeom prst="line">
              <a:avLst/>
            </a:prstGeom>
            <a:noFill/>
            <a:ln w="38100">
              <a:solidFill>
                <a:srgbClr val="33CC33"/>
              </a:solidFill>
              <a:round/>
              <a:headEnd/>
              <a:tailEnd/>
            </a:ln>
          </p:spPr>
          <p:txBody>
            <a:bodyPr/>
            <a:lstStyle/>
            <a:p>
              <a:endParaRPr lang="en-GB"/>
            </a:p>
          </p:txBody>
        </p:sp>
        <p:sp>
          <p:nvSpPr>
            <p:cNvPr id="48197" name="Line 21"/>
            <p:cNvSpPr>
              <a:spLocks noChangeShapeType="1"/>
            </p:cNvSpPr>
            <p:nvPr/>
          </p:nvSpPr>
          <p:spPr bwMode="auto">
            <a:xfrm>
              <a:off x="672" y="1776"/>
              <a:ext cx="1" cy="912"/>
            </a:xfrm>
            <a:prstGeom prst="line">
              <a:avLst/>
            </a:prstGeom>
            <a:noFill/>
            <a:ln w="38100">
              <a:solidFill>
                <a:srgbClr val="33CC33"/>
              </a:solidFill>
              <a:round/>
              <a:headEnd/>
              <a:tailEnd/>
            </a:ln>
          </p:spPr>
          <p:txBody>
            <a:bodyPr/>
            <a:lstStyle/>
            <a:p>
              <a:endParaRPr lang="en-GB"/>
            </a:p>
          </p:txBody>
        </p:sp>
        <p:sp>
          <p:nvSpPr>
            <p:cNvPr id="48198" name="Line 22"/>
            <p:cNvSpPr>
              <a:spLocks noChangeShapeType="1"/>
            </p:cNvSpPr>
            <p:nvPr/>
          </p:nvSpPr>
          <p:spPr bwMode="auto">
            <a:xfrm>
              <a:off x="720" y="1776"/>
              <a:ext cx="1" cy="1056"/>
            </a:xfrm>
            <a:prstGeom prst="line">
              <a:avLst/>
            </a:prstGeom>
            <a:noFill/>
            <a:ln w="38100">
              <a:solidFill>
                <a:srgbClr val="33CC33"/>
              </a:solidFill>
              <a:round/>
              <a:headEnd/>
              <a:tailEnd/>
            </a:ln>
          </p:spPr>
          <p:txBody>
            <a:bodyPr/>
            <a:lstStyle/>
            <a:p>
              <a:endParaRPr lang="en-GB"/>
            </a:p>
          </p:txBody>
        </p:sp>
        <p:sp>
          <p:nvSpPr>
            <p:cNvPr id="48199" name="Line 23"/>
            <p:cNvSpPr>
              <a:spLocks noChangeShapeType="1"/>
            </p:cNvSpPr>
            <p:nvPr/>
          </p:nvSpPr>
          <p:spPr bwMode="auto">
            <a:xfrm>
              <a:off x="768" y="1776"/>
              <a:ext cx="1" cy="1200"/>
            </a:xfrm>
            <a:prstGeom prst="line">
              <a:avLst/>
            </a:prstGeom>
            <a:noFill/>
            <a:ln w="38100">
              <a:solidFill>
                <a:srgbClr val="33CC33"/>
              </a:solidFill>
              <a:round/>
              <a:headEnd/>
              <a:tailEnd/>
            </a:ln>
          </p:spPr>
          <p:txBody>
            <a:bodyPr/>
            <a:lstStyle/>
            <a:p>
              <a:endParaRPr lang="en-GB"/>
            </a:p>
          </p:txBody>
        </p:sp>
        <p:sp>
          <p:nvSpPr>
            <p:cNvPr id="48200" name="Line 24"/>
            <p:cNvSpPr>
              <a:spLocks noChangeShapeType="1"/>
            </p:cNvSpPr>
            <p:nvPr/>
          </p:nvSpPr>
          <p:spPr bwMode="auto">
            <a:xfrm>
              <a:off x="816" y="1776"/>
              <a:ext cx="1" cy="1344"/>
            </a:xfrm>
            <a:prstGeom prst="line">
              <a:avLst/>
            </a:prstGeom>
            <a:noFill/>
            <a:ln w="38100">
              <a:solidFill>
                <a:srgbClr val="33CC33"/>
              </a:solidFill>
              <a:round/>
              <a:headEnd/>
              <a:tailEnd/>
            </a:ln>
          </p:spPr>
          <p:txBody>
            <a:bodyPr/>
            <a:lstStyle/>
            <a:p>
              <a:endParaRPr lang="en-GB"/>
            </a:p>
          </p:txBody>
        </p:sp>
        <p:sp>
          <p:nvSpPr>
            <p:cNvPr id="48201" name="Line 25"/>
            <p:cNvSpPr>
              <a:spLocks noChangeShapeType="1"/>
            </p:cNvSpPr>
            <p:nvPr/>
          </p:nvSpPr>
          <p:spPr bwMode="auto">
            <a:xfrm>
              <a:off x="1632" y="1776"/>
              <a:ext cx="1" cy="624"/>
            </a:xfrm>
            <a:prstGeom prst="line">
              <a:avLst/>
            </a:prstGeom>
            <a:noFill/>
            <a:ln w="9525">
              <a:solidFill>
                <a:srgbClr val="33CC33"/>
              </a:solidFill>
              <a:round/>
              <a:headEnd/>
              <a:tailEnd/>
            </a:ln>
          </p:spPr>
          <p:txBody>
            <a:bodyPr/>
            <a:lstStyle/>
            <a:p>
              <a:endParaRPr lang="en-GB"/>
            </a:p>
          </p:txBody>
        </p:sp>
        <p:sp>
          <p:nvSpPr>
            <p:cNvPr id="48202" name="Line 26"/>
            <p:cNvSpPr>
              <a:spLocks noChangeShapeType="1"/>
            </p:cNvSpPr>
            <p:nvPr/>
          </p:nvSpPr>
          <p:spPr bwMode="auto">
            <a:xfrm>
              <a:off x="1680" y="1776"/>
              <a:ext cx="1" cy="768"/>
            </a:xfrm>
            <a:prstGeom prst="line">
              <a:avLst/>
            </a:prstGeom>
            <a:noFill/>
            <a:ln w="9525">
              <a:solidFill>
                <a:srgbClr val="33CC33"/>
              </a:solidFill>
              <a:round/>
              <a:headEnd/>
              <a:tailEnd/>
            </a:ln>
          </p:spPr>
          <p:txBody>
            <a:bodyPr/>
            <a:lstStyle/>
            <a:p>
              <a:endParaRPr lang="en-GB"/>
            </a:p>
          </p:txBody>
        </p:sp>
        <p:sp>
          <p:nvSpPr>
            <p:cNvPr id="48203" name="Line 27"/>
            <p:cNvSpPr>
              <a:spLocks noChangeShapeType="1"/>
            </p:cNvSpPr>
            <p:nvPr/>
          </p:nvSpPr>
          <p:spPr bwMode="auto">
            <a:xfrm>
              <a:off x="1728" y="1776"/>
              <a:ext cx="1" cy="912"/>
            </a:xfrm>
            <a:prstGeom prst="line">
              <a:avLst/>
            </a:prstGeom>
            <a:noFill/>
            <a:ln w="9525">
              <a:solidFill>
                <a:srgbClr val="33CC33"/>
              </a:solidFill>
              <a:round/>
              <a:headEnd/>
              <a:tailEnd/>
            </a:ln>
          </p:spPr>
          <p:txBody>
            <a:bodyPr/>
            <a:lstStyle/>
            <a:p>
              <a:endParaRPr lang="en-GB"/>
            </a:p>
          </p:txBody>
        </p:sp>
        <p:sp>
          <p:nvSpPr>
            <p:cNvPr id="48204" name="Line 28"/>
            <p:cNvSpPr>
              <a:spLocks noChangeShapeType="1"/>
            </p:cNvSpPr>
            <p:nvPr/>
          </p:nvSpPr>
          <p:spPr bwMode="auto">
            <a:xfrm>
              <a:off x="1776" y="1776"/>
              <a:ext cx="1" cy="1056"/>
            </a:xfrm>
            <a:prstGeom prst="line">
              <a:avLst/>
            </a:prstGeom>
            <a:noFill/>
            <a:ln w="9525">
              <a:solidFill>
                <a:srgbClr val="33CC33"/>
              </a:solidFill>
              <a:round/>
              <a:headEnd/>
              <a:tailEnd/>
            </a:ln>
          </p:spPr>
          <p:txBody>
            <a:bodyPr/>
            <a:lstStyle/>
            <a:p>
              <a:endParaRPr lang="en-GB"/>
            </a:p>
          </p:txBody>
        </p:sp>
        <p:sp>
          <p:nvSpPr>
            <p:cNvPr id="48205" name="Line 29"/>
            <p:cNvSpPr>
              <a:spLocks noChangeShapeType="1"/>
            </p:cNvSpPr>
            <p:nvPr/>
          </p:nvSpPr>
          <p:spPr bwMode="auto">
            <a:xfrm>
              <a:off x="1824" y="1776"/>
              <a:ext cx="1" cy="1200"/>
            </a:xfrm>
            <a:prstGeom prst="line">
              <a:avLst/>
            </a:prstGeom>
            <a:noFill/>
            <a:ln w="9525">
              <a:solidFill>
                <a:srgbClr val="33CC33"/>
              </a:solidFill>
              <a:round/>
              <a:headEnd/>
              <a:tailEnd/>
            </a:ln>
          </p:spPr>
          <p:txBody>
            <a:bodyPr/>
            <a:lstStyle/>
            <a:p>
              <a:endParaRPr lang="en-GB"/>
            </a:p>
          </p:txBody>
        </p:sp>
        <p:sp>
          <p:nvSpPr>
            <p:cNvPr id="48206" name="Line 30"/>
            <p:cNvSpPr>
              <a:spLocks noChangeShapeType="1"/>
            </p:cNvSpPr>
            <p:nvPr/>
          </p:nvSpPr>
          <p:spPr bwMode="auto">
            <a:xfrm>
              <a:off x="1872" y="1776"/>
              <a:ext cx="1" cy="1344"/>
            </a:xfrm>
            <a:prstGeom prst="line">
              <a:avLst/>
            </a:prstGeom>
            <a:noFill/>
            <a:ln w="9525">
              <a:solidFill>
                <a:srgbClr val="33CC33"/>
              </a:solidFill>
              <a:round/>
              <a:headEnd/>
              <a:tailEnd/>
            </a:ln>
          </p:spPr>
          <p:txBody>
            <a:bodyPr/>
            <a:lstStyle/>
            <a:p>
              <a:endParaRPr lang="en-GB"/>
            </a:p>
          </p:txBody>
        </p:sp>
        <p:sp>
          <p:nvSpPr>
            <p:cNvPr id="48207" name="Line 31"/>
            <p:cNvSpPr>
              <a:spLocks noChangeShapeType="1"/>
            </p:cNvSpPr>
            <p:nvPr/>
          </p:nvSpPr>
          <p:spPr bwMode="auto">
            <a:xfrm>
              <a:off x="3744" y="1776"/>
              <a:ext cx="1" cy="624"/>
            </a:xfrm>
            <a:prstGeom prst="line">
              <a:avLst/>
            </a:prstGeom>
            <a:noFill/>
            <a:ln w="9525">
              <a:solidFill>
                <a:srgbClr val="33CC33"/>
              </a:solidFill>
              <a:round/>
              <a:headEnd/>
              <a:tailEnd/>
            </a:ln>
          </p:spPr>
          <p:txBody>
            <a:bodyPr/>
            <a:lstStyle/>
            <a:p>
              <a:endParaRPr lang="en-GB"/>
            </a:p>
          </p:txBody>
        </p:sp>
        <p:sp>
          <p:nvSpPr>
            <p:cNvPr id="48208" name="Line 32"/>
            <p:cNvSpPr>
              <a:spLocks noChangeShapeType="1"/>
            </p:cNvSpPr>
            <p:nvPr/>
          </p:nvSpPr>
          <p:spPr bwMode="auto">
            <a:xfrm>
              <a:off x="3792" y="1776"/>
              <a:ext cx="1" cy="768"/>
            </a:xfrm>
            <a:prstGeom prst="line">
              <a:avLst/>
            </a:prstGeom>
            <a:noFill/>
            <a:ln w="9525">
              <a:solidFill>
                <a:srgbClr val="33CC33"/>
              </a:solidFill>
              <a:round/>
              <a:headEnd/>
              <a:tailEnd/>
            </a:ln>
          </p:spPr>
          <p:txBody>
            <a:bodyPr/>
            <a:lstStyle/>
            <a:p>
              <a:endParaRPr lang="en-GB"/>
            </a:p>
          </p:txBody>
        </p:sp>
        <p:sp>
          <p:nvSpPr>
            <p:cNvPr id="48209" name="Line 33"/>
            <p:cNvSpPr>
              <a:spLocks noChangeShapeType="1"/>
            </p:cNvSpPr>
            <p:nvPr/>
          </p:nvSpPr>
          <p:spPr bwMode="auto">
            <a:xfrm>
              <a:off x="3840" y="1776"/>
              <a:ext cx="1" cy="912"/>
            </a:xfrm>
            <a:prstGeom prst="line">
              <a:avLst/>
            </a:prstGeom>
            <a:noFill/>
            <a:ln w="9525">
              <a:solidFill>
                <a:srgbClr val="33CC33"/>
              </a:solidFill>
              <a:round/>
              <a:headEnd/>
              <a:tailEnd/>
            </a:ln>
          </p:spPr>
          <p:txBody>
            <a:bodyPr/>
            <a:lstStyle/>
            <a:p>
              <a:endParaRPr lang="en-GB"/>
            </a:p>
          </p:txBody>
        </p:sp>
        <p:sp>
          <p:nvSpPr>
            <p:cNvPr id="48210" name="Line 34"/>
            <p:cNvSpPr>
              <a:spLocks noChangeShapeType="1"/>
            </p:cNvSpPr>
            <p:nvPr/>
          </p:nvSpPr>
          <p:spPr bwMode="auto">
            <a:xfrm>
              <a:off x="3888" y="1776"/>
              <a:ext cx="1" cy="1056"/>
            </a:xfrm>
            <a:prstGeom prst="line">
              <a:avLst/>
            </a:prstGeom>
            <a:noFill/>
            <a:ln w="9525">
              <a:solidFill>
                <a:srgbClr val="33CC33"/>
              </a:solidFill>
              <a:round/>
              <a:headEnd/>
              <a:tailEnd/>
            </a:ln>
          </p:spPr>
          <p:txBody>
            <a:bodyPr/>
            <a:lstStyle/>
            <a:p>
              <a:endParaRPr lang="en-GB"/>
            </a:p>
          </p:txBody>
        </p:sp>
        <p:sp>
          <p:nvSpPr>
            <p:cNvPr id="48211" name="Line 35"/>
            <p:cNvSpPr>
              <a:spLocks noChangeShapeType="1"/>
            </p:cNvSpPr>
            <p:nvPr/>
          </p:nvSpPr>
          <p:spPr bwMode="auto">
            <a:xfrm>
              <a:off x="3936" y="1776"/>
              <a:ext cx="1" cy="1200"/>
            </a:xfrm>
            <a:prstGeom prst="line">
              <a:avLst/>
            </a:prstGeom>
            <a:noFill/>
            <a:ln w="9525">
              <a:solidFill>
                <a:srgbClr val="33CC33"/>
              </a:solidFill>
              <a:round/>
              <a:headEnd/>
              <a:tailEnd/>
            </a:ln>
          </p:spPr>
          <p:txBody>
            <a:bodyPr/>
            <a:lstStyle/>
            <a:p>
              <a:endParaRPr lang="en-GB"/>
            </a:p>
          </p:txBody>
        </p:sp>
        <p:sp>
          <p:nvSpPr>
            <p:cNvPr id="48212" name="Line 36"/>
            <p:cNvSpPr>
              <a:spLocks noChangeShapeType="1"/>
            </p:cNvSpPr>
            <p:nvPr/>
          </p:nvSpPr>
          <p:spPr bwMode="auto">
            <a:xfrm>
              <a:off x="3984" y="1776"/>
              <a:ext cx="1" cy="1344"/>
            </a:xfrm>
            <a:prstGeom prst="line">
              <a:avLst/>
            </a:prstGeom>
            <a:noFill/>
            <a:ln w="9525">
              <a:solidFill>
                <a:srgbClr val="33CC33"/>
              </a:solidFill>
              <a:round/>
              <a:headEnd/>
              <a:tailEnd/>
            </a:ln>
          </p:spPr>
          <p:txBody>
            <a:bodyPr/>
            <a:lstStyle/>
            <a:p>
              <a:endParaRPr lang="en-GB"/>
            </a:p>
          </p:txBody>
        </p:sp>
        <p:sp>
          <p:nvSpPr>
            <p:cNvPr id="48213" name="AutoShape 37"/>
            <p:cNvSpPr>
              <a:spLocks noChangeArrowheads="1"/>
            </p:cNvSpPr>
            <p:nvPr/>
          </p:nvSpPr>
          <p:spPr bwMode="auto">
            <a:xfrm>
              <a:off x="480" y="960"/>
              <a:ext cx="768" cy="1056"/>
            </a:xfrm>
            <a:prstGeom prst="roundRect">
              <a:avLst>
                <a:gd name="adj" fmla="val 16667"/>
              </a:avLst>
            </a:prstGeom>
            <a:solidFill>
              <a:schemeClr val="accent2"/>
            </a:solidFill>
            <a:ln w="9525">
              <a:solidFill>
                <a:schemeClr val="tx1"/>
              </a:solidFill>
              <a:round/>
              <a:headEnd/>
              <a:tailEnd/>
            </a:ln>
          </p:spPr>
          <p:txBody>
            <a:bodyPr wrap="none" anchor="ctr"/>
            <a:lstStyle/>
            <a:p>
              <a:endParaRPr lang="en-GB"/>
            </a:p>
          </p:txBody>
        </p:sp>
        <p:sp>
          <p:nvSpPr>
            <p:cNvPr id="48214" name="AutoShape 38"/>
            <p:cNvSpPr>
              <a:spLocks noChangeArrowheads="1"/>
            </p:cNvSpPr>
            <p:nvPr/>
          </p:nvSpPr>
          <p:spPr bwMode="auto">
            <a:xfrm>
              <a:off x="528" y="1008"/>
              <a:ext cx="672" cy="96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200" b="1">
                  <a:latin typeface="Arial" charset="0"/>
                </a:rPr>
                <a:t>Device 1</a:t>
              </a:r>
            </a:p>
          </p:txBody>
        </p:sp>
        <p:sp>
          <p:nvSpPr>
            <p:cNvPr id="48215" name="Text Box 39"/>
            <p:cNvSpPr txBox="1">
              <a:spLocks noChangeArrowheads="1"/>
            </p:cNvSpPr>
            <p:nvPr/>
          </p:nvSpPr>
          <p:spPr bwMode="auto">
            <a:xfrm>
              <a:off x="594" y="766"/>
              <a:ext cx="556" cy="239"/>
            </a:xfrm>
            <a:prstGeom prst="rect">
              <a:avLst/>
            </a:prstGeom>
            <a:noFill/>
            <a:ln w="9525">
              <a:noFill/>
              <a:miter lim="800000"/>
              <a:headEnd/>
              <a:tailEnd/>
            </a:ln>
          </p:spPr>
          <p:txBody>
            <a:bodyPr wrap="none">
              <a:spAutoFit/>
            </a:bodyPr>
            <a:lstStyle/>
            <a:p>
              <a:r>
                <a:rPr lang="en-US" sz="1200" b="1">
                  <a:latin typeface="Arial" charset="0"/>
                </a:rPr>
                <a:t>Master</a:t>
              </a:r>
            </a:p>
          </p:txBody>
        </p:sp>
        <p:sp>
          <p:nvSpPr>
            <p:cNvPr id="48216" name="Text Box 40"/>
            <p:cNvSpPr txBox="1">
              <a:spLocks noChangeArrowheads="1"/>
            </p:cNvSpPr>
            <p:nvPr/>
          </p:nvSpPr>
          <p:spPr bwMode="auto">
            <a:xfrm>
              <a:off x="4801" y="2640"/>
              <a:ext cx="788" cy="239"/>
            </a:xfrm>
            <a:prstGeom prst="rect">
              <a:avLst/>
            </a:prstGeom>
            <a:noFill/>
            <a:ln w="9525">
              <a:noFill/>
              <a:miter lim="800000"/>
              <a:headEnd/>
              <a:tailEnd/>
            </a:ln>
          </p:spPr>
          <p:txBody>
            <a:bodyPr wrap="none">
              <a:spAutoFit/>
            </a:bodyPr>
            <a:lstStyle/>
            <a:p>
              <a:r>
                <a:rPr lang="en-US" sz="1200" b="1">
                  <a:latin typeface="Arial" charset="0"/>
                </a:rPr>
                <a:t>Data Lines</a:t>
              </a:r>
            </a:p>
          </p:txBody>
        </p:sp>
        <p:sp>
          <p:nvSpPr>
            <p:cNvPr id="48217" name="Text Box 41"/>
            <p:cNvSpPr txBox="1">
              <a:spLocks noChangeArrowheads="1"/>
            </p:cNvSpPr>
            <p:nvPr/>
          </p:nvSpPr>
          <p:spPr bwMode="auto">
            <a:xfrm>
              <a:off x="2709" y="766"/>
              <a:ext cx="480" cy="239"/>
            </a:xfrm>
            <a:prstGeom prst="rect">
              <a:avLst/>
            </a:prstGeom>
            <a:noFill/>
            <a:ln w="9525">
              <a:noFill/>
              <a:miter lim="800000"/>
              <a:headEnd/>
              <a:tailEnd/>
            </a:ln>
          </p:spPr>
          <p:txBody>
            <a:bodyPr wrap="none">
              <a:spAutoFit/>
            </a:bodyPr>
            <a:lstStyle/>
            <a:p>
              <a:r>
                <a:rPr lang="en-US" sz="1200" b="1">
                  <a:latin typeface="Arial" charset="0"/>
                </a:rPr>
                <a:t>Slave</a:t>
              </a:r>
            </a:p>
          </p:txBody>
        </p:sp>
        <p:sp>
          <p:nvSpPr>
            <p:cNvPr id="48218" name="Line 42"/>
            <p:cNvSpPr>
              <a:spLocks noChangeShapeType="1"/>
            </p:cNvSpPr>
            <p:nvPr/>
          </p:nvSpPr>
          <p:spPr bwMode="auto">
            <a:xfrm>
              <a:off x="432" y="3264"/>
              <a:ext cx="4320" cy="1"/>
            </a:xfrm>
            <a:prstGeom prst="line">
              <a:avLst/>
            </a:prstGeom>
            <a:noFill/>
            <a:ln w="38100">
              <a:solidFill>
                <a:schemeClr val="accent2"/>
              </a:solidFill>
              <a:round/>
              <a:headEnd/>
              <a:tailEnd/>
            </a:ln>
          </p:spPr>
          <p:txBody>
            <a:bodyPr/>
            <a:lstStyle/>
            <a:p>
              <a:endParaRPr lang="en-GB"/>
            </a:p>
          </p:txBody>
        </p:sp>
        <p:sp>
          <p:nvSpPr>
            <p:cNvPr id="48219" name="Text Box 43"/>
            <p:cNvSpPr txBox="1">
              <a:spLocks noChangeArrowheads="1"/>
            </p:cNvSpPr>
            <p:nvPr/>
          </p:nvSpPr>
          <p:spPr bwMode="auto">
            <a:xfrm>
              <a:off x="4799" y="3175"/>
              <a:ext cx="816" cy="239"/>
            </a:xfrm>
            <a:prstGeom prst="rect">
              <a:avLst/>
            </a:prstGeom>
            <a:noFill/>
            <a:ln w="9525">
              <a:noFill/>
              <a:miter lim="800000"/>
              <a:headEnd/>
              <a:tailEnd/>
            </a:ln>
          </p:spPr>
          <p:txBody>
            <a:bodyPr wrap="none">
              <a:spAutoFit/>
            </a:bodyPr>
            <a:lstStyle/>
            <a:p>
              <a:r>
                <a:rPr lang="en-US" sz="1200" b="1">
                  <a:latin typeface="Arial" charset="0"/>
                </a:rPr>
                <a:t>Select Line</a:t>
              </a:r>
            </a:p>
          </p:txBody>
        </p:sp>
        <p:sp>
          <p:nvSpPr>
            <p:cNvPr id="48220" name="Line 44"/>
            <p:cNvSpPr>
              <a:spLocks noChangeShapeType="1"/>
            </p:cNvSpPr>
            <p:nvPr/>
          </p:nvSpPr>
          <p:spPr bwMode="auto">
            <a:xfrm>
              <a:off x="2064" y="1920"/>
              <a:ext cx="1" cy="1344"/>
            </a:xfrm>
            <a:prstGeom prst="line">
              <a:avLst/>
            </a:prstGeom>
            <a:noFill/>
            <a:ln w="38100">
              <a:solidFill>
                <a:schemeClr val="accent2"/>
              </a:solidFill>
              <a:round/>
              <a:headEnd/>
              <a:tailEnd/>
            </a:ln>
          </p:spPr>
          <p:txBody>
            <a:bodyPr/>
            <a:lstStyle/>
            <a:p>
              <a:endParaRPr lang="en-GB"/>
            </a:p>
          </p:txBody>
        </p:sp>
        <p:sp>
          <p:nvSpPr>
            <p:cNvPr id="48221" name="Line 45"/>
            <p:cNvSpPr>
              <a:spLocks noChangeShapeType="1"/>
            </p:cNvSpPr>
            <p:nvPr/>
          </p:nvSpPr>
          <p:spPr bwMode="auto">
            <a:xfrm>
              <a:off x="3120" y="1920"/>
              <a:ext cx="1" cy="1344"/>
            </a:xfrm>
            <a:prstGeom prst="line">
              <a:avLst/>
            </a:prstGeom>
            <a:noFill/>
            <a:ln w="38100">
              <a:solidFill>
                <a:schemeClr val="accent2"/>
              </a:solidFill>
              <a:round/>
              <a:headEnd/>
              <a:tailEnd/>
            </a:ln>
          </p:spPr>
          <p:txBody>
            <a:bodyPr/>
            <a:lstStyle/>
            <a:p>
              <a:endParaRPr lang="en-GB"/>
            </a:p>
          </p:txBody>
        </p:sp>
        <p:sp>
          <p:nvSpPr>
            <p:cNvPr id="48222" name="AutoShape 46"/>
            <p:cNvSpPr>
              <a:spLocks noChangeArrowheads="1"/>
            </p:cNvSpPr>
            <p:nvPr/>
          </p:nvSpPr>
          <p:spPr bwMode="auto">
            <a:xfrm>
              <a:off x="1584" y="1008"/>
              <a:ext cx="672" cy="96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200" b="1">
                  <a:latin typeface="Arial" charset="0"/>
                </a:rPr>
                <a:t>Device 2</a:t>
              </a:r>
            </a:p>
          </p:txBody>
        </p:sp>
        <p:sp>
          <p:nvSpPr>
            <p:cNvPr id="48223" name="Line 47"/>
            <p:cNvSpPr>
              <a:spLocks noChangeShapeType="1"/>
            </p:cNvSpPr>
            <p:nvPr/>
          </p:nvSpPr>
          <p:spPr bwMode="auto">
            <a:xfrm>
              <a:off x="4176" y="1920"/>
              <a:ext cx="1" cy="1344"/>
            </a:xfrm>
            <a:prstGeom prst="line">
              <a:avLst/>
            </a:prstGeom>
            <a:noFill/>
            <a:ln w="38100">
              <a:solidFill>
                <a:schemeClr val="accent2"/>
              </a:solidFill>
              <a:round/>
              <a:headEnd/>
              <a:tailEnd/>
            </a:ln>
          </p:spPr>
          <p:txBody>
            <a:bodyPr/>
            <a:lstStyle/>
            <a:p>
              <a:endParaRPr lang="en-GB"/>
            </a:p>
          </p:txBody>
        </p:sp>
        <p:sp>
          <p:nvSpPr>
            <p:cNvPr id="48224" name="AutoShape 48"/>
            <p:cNvSpPr>
              <a:spLocks noChangeArrowheads="1"/>
            </p:cNvSpPr>
            <p:nvPr/>
          </p:nvSpPr>
          <p:spPr bwMode="auto">
            <a:xfrm>
              <a:off x="3696" y="1008"/>
              <a:ext cx="672" cy="96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200" b="1">
                  <a:latin typeface="Arial" charset="0"/>
                </a:rPr>
                <a:t>Device 4</a:t>
              </a:r>
            </a:p>
          </p:txBody>
        </p:sp>
        <p:sp>
          <p:nvSpPr>
            <p:cNvPr id="48225" name="AutoShape 49"/>
            <p:cNvSpPr>
              <a:spLocks noChangeArrowheads="1"/>
            </p:cNvSpPr>
            <p:nvPr/>
          </p:nvSpPr>
          <p:spPr bwMode="auto">
            <a:xfrm>
              <a:off x="2640" y="1008"/>
              <a:ext cx="672" cy="96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200" b="1">
                  <a:latin typeface="Arial" charset="0"/>
                </a:rPr>
                <a:t>Device 3</a:t>
              </a:r>
            </a:p>
          </p:txBody>
        </p:sp>
      </p:grpSp>
      <p:grpSp>
        <p:nvGrpSpPr>
          <p:cNvPr id="3" name="Group 50"/>
          <p:cNvGrpSpPr>
            <a:grpSpLocks/>
          </p:cNvGrpSpPr>
          <p:nvPr/>
        </p:nvGrpSpPr>
        <p:grpSpPr bwMode="auto">
          <a:xfrm>
            <a:off x="1974850" y="3609975"/>
            <a:ext cx="6310313" cy="3048000"/>
            <a:chOff x="432" y="766"/>
            <a:chExt cx="5181" cy="2650"/>
          </a:xfrm>
        </p:grpSpPr>
        <p:sp>
          <p:nvSpPr>
            <p:cNvPr id="48136" name="Line 51"/>
            <p:cNvSpPr>
              <a:spLocks noChangeShapeType="1"/>
            </p:cNvSpPr>
            <p:nvPr/>
          </p:nvSpPr>
          <p:spPr bwMode="auto">
            <a:xfrm>
              <a:off x="1632" y="1776"/>
              <a:ext cx="0" cy="624"/>
            </a:xfrm>
            <a:prstGeom prst="line">
              <a:avLst/>
            </a:prstGeom>
            <a:noFill/>
            <a:ln w="38100">
              <a:solidFill>
                <a:srgbClr val="33CC33"/>
              </a:solidFill>
              <a:round/>
              <a:headEnd/>
              <a:tailEnd/>
            </a:ln>
          </p:spPr>
          <p:txBody>
            <a:bodyPr/>
            <a:lstStyle/>
            <a:p>
              <a:endParaRPr lang="en-GB"/>
            </a:p>
          </p:txBody>
        </p:sp>
        <p:sp>
          <p:nvSpPr>
            <p:cNvPr id="48137" name="Line 52"/>
            <p:cNvSpPr>
              <a:spLocks noChangeShapeType="1"/>
            </p:cNvSpPr>
            <p:nvPr/>
          </p:nvSpPr>
          <p:spPr bwMode="auto">
            <a:xfrm>
              <a:off x="1680" y="1776"/>
              <a:ext cx="0" cy="768"/>
            </a:xfrm>
            <a:prstGeom prst="line">
              <a:avLst/>
            </a:prstGeom>
            <a:noFill/>
            <a:ln w="38100">
              <a:solidFill>
                <a:srgbClr val="33CC33"/>
              </a:solidFill>
              <a:round/>
              <a:headEnd/>
              <a:tailEnd/>
            </a:ln>
          </p:spPr>
          <p:txBody>
            <a:bodyPr/>
            <a:lstStyle/>
            <a:p>
              <a:endParaRPr lang="en-GB"/>
            </a:p>
          </p:txBody>
        </p:sp>
        <p:sp>
          <p:nvSpPr>
            <p:cNvPr id="48138" name="Line 53"/>
            <p:cNvSpPr>
              <a:spLocks noChangeShapeType="1"/>
            </p:cNvSpPr>
            <p:nvPr/>
          </p:nvSpPr>
          <p:spPr bwMode="auto">
            <a:xfrm>
              <a:off x="1728" y="1776"/>
              <a:ext cx="0" cy="912"/>
            </a:xfrm>
            <a:prstGeom prst="line">
              <a:avLst/>
            </a:prstGeom>
            <a:noFill/>
            <a:ln w="38100">
              <a:solidFill>
                <a:srgbClr val="33CC33"/>
              </a:solidFill>
              <a:round/>
              <a:headEnd/>
              <a:tailEnd/>
            </a:ln>
          </p:spPr>
          <p:txBody>
            <a:bodyPr/>
            <a:lstStyle/>
            <a:p>
              <a:endParaRPr lang="en-GB"/>
            </a:p>
          </p:txBody>
        </p:sp>
        <p:sp>
          <p:nvSpPr>
            <p:cNvPr id="48139" name="Line 54"/>
            <p:cNvSpPr>
              <a:spLocks noChangeShapeType="1"/>
            </p:cNvSpPr>
            <p:nvPr/>
          </p:nvSpPr>
          <p:spPr bwMode="auto">
            <a:xfrm>
              <a:off x="1776" y="1776"/>
              <a:ext cx="0" cy="1056"/>
            </a:xfrm>
            <a:prstGeom prst="line">
              <a:avLst/>
            </a:prstGeom>
            <a:noFill/>
            <a:ln w="38100">
              <a:solidFill>
                <a:srgbClr val="33CC33"/>
              </a:solidFill>
              <a:round/>
              <a:headEnd/>
              <a:tailEnd/>
            </a:ln>
          </p:spPr>
          <p:txBody>
            <a:bodyPr/>
            <a:lstStyle/>
            <a:p>
              <a:endParaRPr lang="en-GB"/>
            </a:p>
          </p:txBody>
        </p:sp>
        <p:sp>
          <p:nvSpPr>
            <p:cNvPr id="48140" name="Line 55"/>
            <p:cNvSpPr>
              <a:spLocks noChangeShapeType="1"/>
            </p:cNvSpPr>
            <p:nvPr/>
          </p:nvSpPr>
          <p:spPr bwMode="auto">
            <a:xfrm>
              <a:off x="1824" y="1776"/>
              <a:ext cx="0" cy="1200"/>
            </a:xfrm>
            <a:prstGeom prst="line">
              <a:avLst/>
            </a:prstGeom>
            <a:noFill/>
            <a:ln w="38100">
              <a:solidFill>
                <a:srgbClr val="33CC33"/>
              </a:solidFill>
              <a:round/>
              <a:headEnd/>
              <a:tailEnd/>
            </a:ln>
          </p:spPr>
          <p:txBody>
            <a:bodyPr/>
            <a:lstStyle/>
            <a:p>
              <a:endParaRPr lang="en-GB"/>
            </a:p>
          </p:txBody>
        </p:sp>
        <p:sp>
          <p:nvSpPr>
            <p:cNvPr id="48141" name="Line 56"/>
            <p:cNvSpPr>
              <a:spLocks noChangeShapeType="1"/>
            </p:cNvSpPr>
            <p:nvPr/>
          </p:nvSpPr>
          <p:spPr bwMode="auto">
            <a:xfrm>
              <a:off x="1872" y="1776"/>
              <a:ext cx="0" cy="1344"/>
            </a:xfrm>
            <a:prstGeom prst="line">
              <a:avLst/>
            </a:prstGeom>
            <a:noFill/>
            <a:ln w="38100">
              <a:solidFill>
                <a:srgbClr val="33CC33"/>
              </a:solidFill>
              <a:round/>
              <a:headEnd/>
              <a:tailEnd/>
            </a:ln>
          </p:spPr>
          <p:txBody>
            <a:bodyPr/>
            <a:lstStyle/>
            <a:p>
              <a:endParaRPr lang="en-GB"/>
            </a:p>
          </p:txBody>
        </p:sp>
        <p:sp>
          <p:nvSpPr>
            <p:cNvPr id="48142" name="Line 57"/>
            <p:cNvSpPr>
              <a:spLocks noChangeShapeType="1"/>
            </p:cNvSpPr>
            <p:nvPr/>
          </p:nvSpPr>
          <p:spPr bwMode="auto">
            <a:xfrm>
              <a:off x="2064" y="1920"/>
              <a:ext cx="0" cy="1344"/>
            </a:xfrm>
            <a:prstGeom prst="line">
              <a:avLst/>
            </a:prstGeom>
            <a:noFill/>
            <a:ln w="38100">
              <a:solidFill>
                <a:schemeClr val="accent2"/>
              </a:solidFill>
              <a:round/>
              <a:headEnd/>
              <a:tailEnd/>
            </a:ln>
          </p:spPr>
          <p:txBody>
            <a:bodyPr/>
            <a:lstStyle/>
            <a:p>
              <a:endParaRPr lang="en-GB"/>
            </a:p>
          </p:txBody>
        </p:sp>
        <p:sp>
          <p:nvSpPr>
            <p:cNvPr id="48143" name="Line 58"/>
            <p:cNvSpPr>
              <a:spLocks noChangeShapeType="1"/>
            </p:cNvSpPr>
            <p:nvPr/>
          </p:nvSpPr>
          <p:spPr bwMode="auto">
            <a:xfrm>
              <a:off x="432" y="2400"/>
              <a:ext cx="4320" cy="0"/>
            </a:xfrm>
            <a:prstGeom prst="line">
              <a:avLst/>
            </a:prstGeom>
            <a:noFill/>
            <a:ln w="38100">
              <a:solidFill>
                <a:srgbClr val="33CC33"/>
              </a:solidFill>
              <a:round/>
              <a:headEnd/>
              <a:tailEnd/>
            </a:ln>
          </p:spPr>
          <p:txBody>
            <a:bodyPr/>
            <a:lstStyle/>
            <a:p>
              <a:endParaRPr lang="en-GB"/>
            </a:p>
          </p:txBody>
        </p:sp>
        <p:sp>
          <p:nvSpPr>
            <p:cNvPr id="48144" name="Line 59"/>
            <p:cNvSpPr>
              <a:spLocks noChangeShapeType="1"/>
            </p:cNvSpPr>
            <p:nvPr/>
          </p:nvSpPr>
          <p:spPr bwMode="auto">
            <a:xfrm>
              <a:off x="432" y="2544"/>
              <a:ext cx="4320" cy="0"/>
            </a:xfrm>
            <a:prstGeom prst="line">
              <a:avLst/>
            </a:prstGeom>
            <a:noFill/>
            <a:ln w="38100">
              <a:solidFill>
                <a:srgbClr val="33CC33"/>
              </a:solidFill>
              <a:round/>
              <a:headEnd/>
              <a:tailEnd/>
            </a:ln>
          </p:spPr>
          <p:txBody>
            <a:bodyPr/>
            <a:lstStyle/>
            <a:p>
              <a:endParaRPr lang="en-GB"/>
            </a:p>
          </p:txBody>
        </p:sp>
        <p:sp>
          <p:nvSpPr>
            <p:cNvPr id="48145" name="Line 60"/>
            <p:cNvSpPr>
              <a:spLocks noChangeShapeType="1"/>
            </p:cNvSpPr>
            <p:nvPr/>
          </p:nvSpPr>
          <p:spPr bwMode="auto">
            <a:xfrm>
              <a:off x="432" y="2688"/>
              <a:ext cx="4320" cy="0"/>
            </a:xfrm>
            <a:prstGeom prst="line">
              <a:avLst/>
            </a:prstGeom>
            <a:noFill/>
            <a:ln w="38100">
              <a:solidFill>
                <a:srgbClr val="33CC33"/>
              </a:solidFill>
              <a:round/>
              <a:headEnd/>
              <a:tailEnd/>
            </a:ln>
          </p:spPr>
          <p:txBody>
            <a:bodyPr/>
            <a:lstStyle/>
            <a:p>
              <a:endParaRPr lang="en-GB"/>
            </a:p>
          </p:txBody>
        </p:sp>
        <p:sp>
          <p:nvSpPr>
            <p:cNvPr id="48146" name="Line 61"/>
            <p:cNvSpPr>
              <a:spLocks noChangeShapeType="1"/>
            </p:cNvSpPr>
            <p:nvPr/>
          </p:nvSpPr>
          <p:spPr bwMode="auto">
            <a:xfrm>
              <a:off x="432" y="2832"/>
              <a:ext cx="4320" cy="0"/>
            </a:xfrm>
            <a:prstGeom prst="line">
              <a:avLst/>
            </a:prstGeom>
            <a:noFill/>
            <a:ln w="38100">
              <a:solidFill>
                <a:srgbClr val="33CC33"/>
              </a:solidFill>
              <a:round/>
              <a:headEnd/>
              <a:tailEnd/>
            </a:ln>
          </p:spPr>
          <p:txBody>
            <a:bodyPr/>
            <a:lstStyle/>
            <a:p>
              <a:endParaRPr lang="en-GB"/>
            </a:p>
          </p:txBody>
        </p:sp>
        <p:sp>
          <p:nvSpPr>
            <p:cNvPr id="48147" name="AutoShape 62"/>
            <p:cNvSpPr>
              <a:spLocks noChangeArrowheads="1"/>
            </p:cNvSpPr>
            <p:nvPr/>
          </p:nvSpPr>
          <p:spPr bwMode="auto">
            <a:xfrm>
              <a:off x="1536" y="960"/>
              <a:ext cx="768" cy="1056"/>
            </a:xfrm>
            <a:prstGeom prst="roundRect">
              <a:avLst>
                <a:gd name="adj" fmla="val 16667"/>
              </a:avLst>
            </a:prstGeom>
            <a:solidFill>
              <a:srgbClr val="CC9900"/>
            </a:solidFill>
            <a:ln w="9525">
              <a:solidFill>
                <a:schemeClr val="tx1"/>
              </a:solidFill>
              <a:round/>
              <a:headEnd/>
              <a:tailEnd/>
            </a:ln>
          </p:spPr>
          <p:txBody>
            <a:bodyPr wrap="none" anchor="ctr"/>
            <a:lstStyle/>
            <a:p>
              <a:endParaRPr lang="en-GB"/>
            </a:p>
          </p:txBody>
        </p:sp>
        <p:sp>
          <p:nvSpPr>
            <p:cNvPr id="48148" name="Line 63"/>
            <p:cNvSpPr>
              <a:spLocks noChangeShapeType="1"/>
            </p:cNvSpPr>
            <p:nvPr/>
          </p:nvSpPr>
          <p:spPr bwMode="auto">
            <a:xfrm>
              <a:off x="432" y="2976"/>
              <a:ext cx="4320" cy="0"/>
            </a:xfrm>
            <a:prstGeom prst="line">
              <a:avLst/>
            </a:prstGeom>
            <a:noFill/>
            <a:ln w="38100">
              <a:solidFill>
                <a:srgbClr val="33CC33"/>
              </a:solidFill>
              <a:round/>
              <a:headEnd/>
              <a:tailEnd/>
            </a:ln>
          </p:spPr>
          <p:txBody>
            <a:bodyPr/>
            <a:lstStyle/>
            <a:p>
              <a:endParaRPr lang="en-GB"/>
            </a:p>
          </p:txBody>
        </p:sp>
        <p:sp>
          <p:nvSpPr>
            <p:cNvPr id="48149" name="Line 64"/>
            <p:cNvSpPr>
              <a:spLocks noChangeShapeType="1"/>
            </p:cNvSpPr>
            <p:nvPr/>
          </p:nvSpPr>
          <p:spPr bwMode="auto">
            <a:xfrm>
              <a:off x="432" y="3120"/>
              <a:ext cx="4320" cy="0"/>
            </a:xfrm>
            <a:prstGeom prst="line">
              <a:avLst/>
            </a:prstGeom>
            <a:noFill/>
            <a:ln w="38100">
              <a:solidFill>
                <a:srgbClr val="33CC33"/>
              </a:solidFill>
              <a:round/>
              <a:headEnd/>
              <a:tailEnd/>
            </a:ln>
          </p:spPr>
          <p:txBody>
            <a:bodyPr/>
            <a:lstStyle/>
            <a:p>
              <a:endParaRPr lang="en-GB"/>
            </a:p>
          </p:txBody>
        </p:sp>
        <p:sp>
          <p:nvSpPr>
            <p:cNvPr id="48150" name="Line 65"/>
            <p:cNvSpPr>
              <a:spLocks noChangeShapeType="1"/>
            </p:cNvSpPr>
            <p:nvPr/>
          </p:nvSpPr>
          <p:spPr bwMode="auto">
            <a:xfrm>
              <a:off x="4176" y="1920"/>
              <a:ext cx="0" cy="1344"/>
            </a:xfrm>
            <a:prstGeom prst="line">
              <a:avLst/>
            </a:prstGeom>
            <a:noFill/>
            <a:ln w="38100">
              <a:solidFill>
                <a:schemeClr val="accent2"/>
              </a:solidFill>
              <a:round/>
              <a:headEnd/>
              <a:tailEnd/>
            </a:ln>
          </p:spPr>
          <p:txBody>
            <a:bodyPr/>
            <a:lstStyle/>
            <a:p>
              <a:endParaRPr lang="en-GB"/>
            </a:p>
          </p:txBody>
        </p:sp>
        <p:sp>
          <p:nvSpPr>
            <p:cNvPr id="48151" name="Line 66"/>
            <p:cNvSpPr>
              <a:spLocks noChangeShapeType="1"/>
            </p:cNvSpPr>
            <p:nvPr/>
          </p:nvSpPr>
          <p:spPr bwMode="auto">
            <a:xfrm>
              <a:off x="3744" y="1776"/>
              <a:ext cx="0" cy="624"/>
            </a:xfrm>
            <a:prstGeom prst="line">
              <a:avLst/>
            </a:prstGeom>
            <a:noFill/>
            <a:ln w="38100">
              <a:solidFill>
                <a:srgbClr val="33CC33"/>
              </a:solidFill>
              <a:round/>
              <a:headEnd/>
              <a:tailEnd/>
            </a:ln>
          </p:spPr>
          <p:txBody>
            <a:bodyPr/>
            <a:lstStyle/>
            <a:p>
              <a:endParaRPr lang="en-GB"/>
            </a:p>
          </p:txBody>
        </p:sp>
        <p:sp>
          <p:nvSpPr>
            <p:cNvPr id="48152" name="Line 67"/>
            <p:cNvSpPr>
              <a:spLocks noChangeShapeType="1"/>
            </p:cNvSpPr>
            <p:nvPr/>
          </p:nvSpPr>
          <p:spPr bwMode="auto">
            <a:xfrm>
              <a:off x="3792" y="1776"/>
              <a:ext cx="0" cy="768"/>
            </a:xfrm>
            <a:prstGeom prst="line">
              <a:avLst/>
            </a:prstGeom>
            <a:noFill/>
            <a:ln w="38100">
              <a:solidFill>
                <a:srgbClr val="33CC33"/>
              </a:solidFill>
              <a:round/>
              <a:headEnd/>
              <a:tailEnd/>
            </a:ln>
          </p:spPr>
          <p:txBody>
            <a:bodyPr/>
            <a:lstStyle/>
            <a:p>
              <a:endParaRPr lang="en-GB"/>
            </a:p>
          </p:txBody>
        </p:sp>
        <p:sp>
          <p:nvSpPr>
            <p:cNvPr id="48153" name="Line 68"/>
            <p:cNvSpPr>
              <a:spLocks noChangeShapeType="1"/>
            </p:cNvSpPr>
            <p:nvPr/>
          </p:nvSpPr>
          <p:spPr bwMode="auto">
            <a:xfrm>
              <a:off x="3840" y="1776"/>
              <a:ext cx="0" cy="912"/>
            </a:xfrm>
            <a:prstGeom prst="line">
              <a:avLst/>
            </a:prstGeom>
            <a:noFill/>
            <a:ln w="38100">
              <a:solidFill>
                <a:srgbClr val="33CC33"/>
              </a:solidFill>
              <a:round/>
              <a:headEnd/>
              <a:tailEnd/>
            </a:ln>
          </p:spPr>
          <p:txBody>
            <a:bodyPr/>
            <a:lstStyle/>
            <a:p>
              <a:endParaRPr lang="en-GB"/>
            </a:p>
          </p:txBody>
        </p:sp>
        <p:sp>
          <p:nvSpPr>
            <p:cNvPr id="48154" name="Line 69"/>
            <p:cNvSpPr>
              <a:spLocks noChangeShapeType="1"/>
            </p:cNvSpPr>
            <p:nvPr/>
          </p:nvSpPr>
          <p:spPr bwMode="auto">
            <a:xfrm>
              <a:off x="3888" y="1776"/>
              <a:ext cx="0" cy="1056"/>
            </a:xfrm>
            <a:prstGeom prst="line">
              <a:avLst/>
            </a:prstGeom>
            <a:noFill/>
            <a:ln w="38100">
              <a:solidFill>
                <a:srgbClr val="33CC33"/>
              </a:solidFill>
              <a:round/>
              <a:headEnd/>
              <a:tailEnd/>
            </a:ln>
          </p:spPr>
          <p:txBody>
            <a:bodyPr/>
            <a:lstStyle/>
            <a:p>
              <a:endParaRPr lang="en-GB"/>
            </a:p>
          </p:txBody>
        </p:sp>
        <p:sp>
          <p:nvSpPr>
            <p:cNvPr id="48155" name="Line 70"/>
            <p:cNvSpPr>
              <a:spLocks noChangeShapeType="1"/>
            </p:cNvSpPr>
            <p:nvPr/>
          </p:nvSpPr>
          <p:spPr bwMode="auto">
            <a:xfrm>
              <a:off x="3936" y="1776"/>
              <a:ext cx="0" cy="1200"/>
            </a:xfrm>
            <a:prstGeom prst="line">
              <a:avLst/>
            </a:prstGeom>
            <a:noFill/>
            <a:ln w="38100">
              <a:solidFill>
                <a:srgbClr val="33CC33"/>
              </a:solidFill>
              <a:round/>
              <a:headEnd/>
              <a:tailEnd/>
            </a:ln>
          </p:spPr>
          <p:txBody>
            <a:bodyPr/>
            <a:lstStyle/>
            <a:p>
              <a:endParaRPr lang="en-GB"/>
            </a:p>
          </p:txBody>
        </p:sp>
        <p:sp>
          <p:nvSpPr>
            <p:cNvPr id="48156" name="Line 71"/>
            <p:cNvSpPr>
              <a:spLocks noChangeShapeType="1"/>
            </p:cNvSpPr>
            <p:nvPr/>
          </p:nvSpPr>
          <p:spPr bwMode="auto">
            <a:xfrm>
              <a:off x="3984" y="1776"/>
              <a:ext cx="0" cy="1344"/>
            </a:xfrm>
            <a:prstGeom prst="line">
              <a:avLst/>
            </a:prstGeom>
            <a:noFill/>
            <a:ln w="38100">
              <a:solidFill>
                <a:srgbClr val="33CC33"/>
              </a:solidFill>
              <a:round/>
              <a:headEnd/>
              <a:tailEnd/>
            </a:ln>
          </p:spPr>
          <p:txBody>
            <a:bodyPr/>
            <a:lstStyle/>
            <a:p>
              <a:endParaRPr lang="en-GB"/>
            </a:p>
          </p:txBody>
        </p:sp>
        <p:sp>
          <p:nvSpPr>
            <p:cNvPr id="48157" name="Line 72"/>
            <p:cNvSpPr>
              <a:spLocks noChangeShapeType="1"/>
            </p:cNvSpPr>
            <p:nvPr/>
          </p:nvSpPr>
          <p:spPr bwMode="auto">
            <a:xfrm>
              <a:off x="2736" y="1776"/>
              <a:ext cx="0" cy="624"/>
            </a:xfrm>
            <a:prstGeom prst="line">
              <a:avLst/>
            </a:prstGeom>
            <a:noFill/>
            <a:ln w="9525">
              <a:solidFill>
                <a:srgbClr val="33CC33"/>
              </a:solidFill>
              <a:round/>
              <a:headEnd/>
              <a:tailEnd/>
            </a:ln>
          </p:spPr>
          <p:txBody>
            <a:bodyPr/>
            <a:lstStyle/>
            <a:p>
              <a:endParaRPr lang="en-GB"/>
            </a:p>
          </p:txBody>
        </p:sp>
        <p:sp>
          <p:nvSpPr>
            <p:cNvPr id="48158" name="Line 73"/>
            <p:cNvSpPr>
              <a:spLocks noChangeShapeType="1"/>
            </p:cNvSpPr>
            <p:nvPr/>
          </p:nvSpPr>
          <p:spPr bwMode="auto">
            <a:xfrm>
              <a:off x="2784" y="1776"/>
              <a:ext cx="0" cy="768"/>
            </a:xfrm>
            <a:prstGeom prst="line">
              <a:avLst/>
            </a:prstGeom>
            <a:noFill/>
            <a:ln w="9525">
              <a:solidFill>
                <a:srgbClr val="33CC33"/>
              </a:solidFill>
              <a:round/>
              <a:headEnd/>
              <a:tailEnd/>
            </a:ln>
          </p:spPr>
          <p:txBody>
            <a:bodyPr/>
            <a:lstStyle/>
            <a:p>
              <a:endParaRPr lang="en-GB"/>
            </a:p>
          </p:txBody>
        </p:sp>
        <p:sp>
          <p:nvSpPr>
            <p:cNvPr id="48159" name="Line 74"/>
            <p:cNvSpPr>
              <a:spLocks noChangeShapeType="1"/>
            </p:cNvSpPr>
            <p:nvPr/>
          </p:nvSpPr>
          <p:spPr bwMode="auto">
            <a:xfrm>
              <a:off x="2832" y="1776"/>
              <a:ext cx="0" cy="912"/>
            </a:xfrm>
            <a:prstGeom prst="line">
              <a:avLst/>
            </a:prstGeom>
            <a:noFill/>
            <a:ln w="9525">
              <a:solidFill>
                <a:srgbClr val="33CC33"/>
              </a:solidFill>
              <a:round/>
              <a:headEnd/>
              <a:tailEnd/>
            </a:ln>
          </p:spPr>
          <p:txBody>
            <a:bodyPr/>
            <a:lstStyle/>
            <a:p>
              <a:endParaRPr lang="en-GB"/>
            </a:p>
          </p:txBody>
        </p:sp>
        <p:sp>
          <p:nvSpPr>
            <p:cNvPr id="48160" name="Line 75"/>
            <p:cNvSpPr>
              <a:spLocks noChangeShapeType="1"/>
            </p:cNvSpPr>
            <p:nvPr/>
          </p:nvSpPr>
          <p:spPr bwMode="auto">
            <a:xfrm>
              <a:off x="2880" y="1776"/>
              <a:ext cx="0" cy="1056"/>
            </a:xfrm>
            <a:prstGeom prst="line">
              <a:avLst/>
            </a:prstGeom>
            <a:noFill/>
            <a:ln w="9525">
              <a:solidFill>
                <a:srgbClr val="33CC33"/>
              </a:solidFill>
              <a:round/>
              <a:headEnd/>
              <a:tailEnd/>
            </a:ln>
          </p:spPr>
          <p:txBody>
            <a:bodyPr/>
            <a:lstStyle/>
            <a:p>
              <a:endParaRPr lang="en-GB"/>
            </a:p>
          </p:txBody>
        </p:sp>
        <p:sp>
          <p:nvSpPr>
            <p:cNvPr id="48161" name="Line 76"/>
            <p:cNvSpPr>
              <a:spLocks noChangeShapeType="1"/>
            </p:cNvSpPr>
            <p:nvPr/>
          </p:nvSpPr>
          <p:spPr bwMode="auto">
            <a:xfrm>
              <a:off x="2928" y="1776"/>
              <a:ext cx="0" cy="1200"/>
            </a:xfrm>
            <a:prstGeom prst="line">
              <a:avLst/>
            </a:prstGeom>
            <a:noFill/>
            <a:ln w="9525">
              <a:solidFill>
                <a:srgbClr val="33CC33"/>
              </a:solidFill>
              <a:round/>
              <a:headEnd/>
              <a:tailEnd/>
            </a:ln>
          </p:spPr>
          <p:txBody>
            <a:bodyPr/>
            <a:lstStyle/>
            <a:p>
              <a:endParaRPr lang="en-GB"/>
            </a:p>
          </p:txBody>
        </p:sp>
        <p:sp>
          <p:nvSpPr>
            <p:cNvPr id="48162" name="Line 77"/>
            <p:cNvSpPr>
              <a:spLocks noChangeShapeType="1"/>
            </p:cNvSpPr>
            <p:nvPr/>
          </p:nvSpPr>
          <p:spPr bwMode="auto">
            <a:xfrm>
              <a:off x="2976" y="1776"/>
              <a:ext cx="0" cy="1344"/>
            </a:xfrm>
            <a:prstGeom prst="line">
              <a:avLst/>
            </a:prstGeom>
            <a:noFill/>
            <a:ln w="9525">
              <a:solidFill>
                <a:srgbClr val="33CC33"/>
              </a:solidFill>
              <a:round/>
              <a:headEnd/>
              <a:tailEnd/>
            </a:ln>
          </p:spPr>
          <p:txBody>
            <a:bodyPr/>
            <a:lstStyle/>
            <a:p>
              <a:endParaRPr lang="en-GB"/>
            </a:p>
          </p:txBody>
        </p:sp>
        <p:sp>
          <p:nvSpPr>
            <p:cNvPr id="48163" name="Line 78"/>
            <p:cNvSpPr>
              <a:spLocks noChangeShapeType="1"/>
            </p:cNvSpPr>
            <p:nvPr/>
          </p:nvSpPr>
          <p:spPr bwMode="auto">
            <a:xfrm>
              <a:off x="624" y="1776"/>
              <a:ext cx="0" cy="624"/>
            </a:xfrm>
            <a:prstGeom prst="line">
              <a:avLst/>
            </a:prstGeom>
            <a:noFill/>
            <a:ln w="9525">
              <a:solidFill>
                <a:srgbClr val="33CC33"/>
              </a:solidFill>
              <a:round/>
              <a:headEnd/>
              <a:tailEnd/>
            </a:ln>
          </p:spPr>
          <p:txBody>
            <a:bodyPr/>
            <a:lstStyle/>
            <a:p>
              <a:endParaRPr lang="en-GB"/>
            </a:p>
          </p:txBody>
        </p:sp>
        <p:sp>
          <p:nvSpPr>
            <p:cNvPr id="48164" name="Line 79"/>
            <p:cNvSpPr>
              <a:spLocks noChangeShapeType="1"/>
            </p:cNvSpPr>
            <p:nvPr/>
          </p:nvSpPr>
          <p:spPr bwMode="auto">
            <a:xfrm>
              <a:off x="672" y="1776"/>
              <a:ext cx="0" cy="768"/>
            </a:xfrm>
            <a:prstGeom prst="line">
              <a:avLst/>
            </a:prstGeom>
            <a:noFill/>
            <a:ln w="9525">
              <a:solidFill>
                <a:srgbClr val="33CC33"/>
              </a:solidFill>
              <a:round/>
              <a:headEnd/>
              <a:tailEnd/>
            </a:ln>
          </p:spPr>
          <p:txBody>
            <a:bodyPr/>
            <a:lstStyle/>
            <a:p>
              <a:endParaRPr lang="en-GB"/>
            </a:p>
          </p:txBody>
        </p:sp>
        <p:sp>
          <p:nvSpPr>
            <p:cNvPr id="48165" name="Line 80"/>
            <p:cNvSpPr>
              <a:spLocks noChangeShapeType="1"/>
            </p:cNvSpPr>
            <p:nvPr/>
          </p:nvSpPr>
          <p:spPr bwMode="auto">
            <a:xfrm>
              <a:off x="720" y="1776"/>
              <a:ext cx="0" cy="912"/>
            </a:xfrm>
            <a:prstGeom prst="line">
              <a:avLst/>
            </a:prstGeom>
            <a:noFill/>
            <a:ln w="9525">
              <a:solidFill>
                <a:srgbClr val="33CC33"/>
              </a:solidFill>
              <a:round/>
              <a:headEnd/>
              <a:tailEnd/>
            </a:ln>
          </p:spPr>
          <p:txBody>
            <a:bodyPr/>
            <a:lstStyle/>
            <a:p>
              <a:endParaRPr lang="en-GB"/>
            </a:p>
          </p:txBody>
        </p:sp>
        <p:sp>
          <p:nvSpPr>
            <p:cNvPr id="48166" name="Line 81"/>
            <p:cNvSpPr>
              <a:spLocks noChangeShapeType="1"/>
            </p:cNvSpPr>
            <p:nvPr/>
          </p:nvSpPr>
          <p:spPr bwMode="auto">
            <a:xfrm>
              <a:off x="768" y="1776"/>
              <a:ext cx="0" cy="1056"/>
            </a:xfrm>
            <a:prstGeom prst="line">
              <a:avLst/>
            </a:prstGeom>
            <a:noFill/>
            <a:ln w="9525">
              <a:solidFill>
                <a:srgbClr val="33CC33"/>
              </a:solidFill>
              <a:round/>
              <a:headEnd/>
              <a:tailEnd/>
            </a:ln>
          </p:spPr>
          <p:txBody>
            <a:bodyPr/>
            <a:lstStyle/>
            <a:p>
              <a:endParaRPr lang="en-GB"/>
            </a:p>
          </p:txBody>
        </p:sp>
        <p:sp>
          <p:nvSpPr>
            <p:cNvPr id="48167" name="Line 82"/>
            <p:cNvSpPr>
              <a:spLocks noChangeShapeType="1"/>
            </p:cNvSpPr>
            <p:nvPr/>
          </p:nvSpPr>
          <p:spPr bwMode="auto">
            <a:xfrm>
              <a:off x="816" y="1776"/>
              <a:ext cx="0" cy="1200"/>
            </a:xfrm>
            <a:prstGeom prst="line">
              <a:avLst/>
            </a:prstGeom>
            <a:noFill/>
            <a:ln w="9525">
              <a:solidFill>
                <a:srgbClr val="33CC33"/>
              </a:solidFill>
              <a:round/>
              <a:headEnd/>
              <a:tailEnd/>
            </a:ln>
          </p:spPr>
          <p:txBody>
            <a:bodyPr/>
            <a:lstStyle/>
            <a:p>
              <a:endParaRPr lang="en-GB"/>
            </a:p>
          </p:txBody>
        </p:sp>
        <p:sp>
          <p:nvSpPr>
            <p:cNvPr id="48168" name="Line 83"/>
            <p:cNvSpPr>
              <a:spLocks noChangeShapeType="1"/>
            </p:cNvSpPr>
            <p:nvPr/>
          </p:nvSpPr>
          <p:spPr bwMode="auto">
            <a:xfrm>
              <a:off x="864" y="1776"/>
              <a:ext cx="0" cy="1344"/>
            </a:xfrm>
            <a:prstGeom prst="line">
              <a:avLst/>
            </a:prstGeom>
            <a:noFill/>
            <a:ln w="9525">
              <a:solidFill>
                <a:srgbClr val="33CC33"/>
              </a:solidFill>
              <a:round/>
              <a:headEnd/>
              <a:tailEnd/>
            </a:ln>
          </p:spPr>
          <p:txBody>
            <a:bodyPr/>
            <a:lstStyle/>
            <a:p>
              <a:endParaRPr lang="en-GB"/>
            </a:p>
          </p:txBody>
        </p:sp>
        <p:sp>
          <p:nvSpPr>
            <p:cNvPr id="48169" name="AutoShape 84"/>
            <p:cNvSpPr>
              <a:spLocks noChangeArrowheads="1"/>
            </p:cNvSpPr>
            <p:nvPr/>
          </p:nvSpPr>
          <p:spPr bwMode="auto">
            <a:xfrm>
              <a:off x="3648" y="960"/>
              <a:ext cx="768" cy="1056"/>
            </a:xfrm>
            <a:prstGeom prst="roundRect">
              <a:avLst>
                <a:gd name="adj" fmla="val 16667"/>
              </a:avLst>
            </a:prstGeom>
            <a:solidFill>
              <a:schemeClr val="accent2"/>
            </a:solidFill>
            <a:ln w="9525">
              <a:solidFill>
                <a:schemeClr val="tx1"/>
              </a:solidFill>
              <a:round/>
              <a:headEnd/>
              <a:tailEnd/>
            </a:ln>
          </p:spPr>
          <p:txBody>
            <a:bodyPr wrap="none" anchor="ctr"/>
            <a:lstStyle/>
            <a:p>
              <a:endParaRPr lang="en-GB"/>
            </a:p>
          </p:txBody>
        </p:sp>
        <p:sp>
          <p:nvSpPr>
            <p:cNvPr id="48170" name="AutoShape 85"/>
            <p:cNvSpPr>
              <a:spLocks noChangeArrowheads="1"/>
            </p:cNvSpPr>
            <p:nvPr/>
          </p:nvSpPr>
          <p:spPr bwMode="auto">
            <a:xfrm>
              <a:off x="1584" y="1008"/>
              <a:ext cx="672" cy="96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200" b="1">
                  <a:latin typeface="Arial" charset="0"/>
                </a:rPr>
                <a:t>Device 2</a:t>
              </a:r>
            </a:p>
          </p:txBody>
        </p:sp>
        <p:sp>
          <p:nvSpPr>
            <p:cNvPr id="48171" name="AutoShape 86"/>
            <p:cNvSpPr>
              <a:spLocks noChangeArrowheads="1"/>
            </p:cNvSpPr>
            <p:nvPr/>
          </p:nvSpPr>
          <p:spPr bwMode="auto">
            <a:xfrm>
              <a:off x="3696" y="1008"/>
              <a:ext cx="672" cy="96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200" b="1">
                  <a:latin typeface="Arial" charset="0"/>
                </a:rPr>
                <a:t>Device 4</a:t>
              </a:r>
            </a:p>
          </p:txBody>
        </p:sp>
        <p:sp>
          <p:nvSpPr>
            <p:cNvPr id="48172" name="Text Box 87"/>
            <p:cNvSpPr txBox="1">
              <a:spLocks noChangeArrowheads="1"/>
            </p:cNvSpPr>
            <p:nvPr/>
          </p:nvSpPr>
          <p:spPr bwMode="auto">
            <a:xfrm>
              <a:off x="3763" y="766"/>
              <a:ext cx="553" cy="239"/>
            </a:xfrm>
            <a:prstGeom prst="rect">
              <a:avLst/>
            </a:prstGeom>
            <a:noFill/>
            <a:ln w="9525">
              <a:noFill/>
              <a:miter lim="800000"/>
              <a:headEnd/>
              <a:tailEnd/>
            </a:ln>
          </p:spPr>
          <p:txBody>
            <a:bodyPr wrap="none">
              <a:spAutoFit/>
            </a:bodyPr>
            <a:lstStyle/>
            <a:p>
              <a:r>
                <a:rPr lang="en-US" sz="1200" b="1">
                  <a:latin typeface="Arial" charset="0"/>
                </a:rPr>
                <a:t>Master</a:t>
              </a:r>
            </a:p>
          </p:txBody>
        </p:sp>
        <p:sp>
          <p:nvSpPr>
            <p:cNvPr id="48173" name="Text Box 88"/>
            <p:cNvSpPr txBox="1">
              <a:spLocks noChangeArrowheads="1"/>
            </p:cNvSpPr>
            <p:nvPr/>
          </p:nvSpPr>
          <p:spPr bwMode="auto">
            <a:xfrm>
              <a:off x="4800" y="2638"/>
              <a:ext cx="783" cy="238"/>
            </a:xfrm>
            <a:prstGeom prst="rect">
              <a:avLst/>
            </a:prstGeom>
            <a:noFill/>
            <a:ln w="9525">
              <a:noFill/>
              <a:miter lim="800000"/>
              <a:headEnd/>
              <a:tailEnd/>
            </a:ln>
          </p:spPr>
          <p:txBody>
            <a:bodyPr wrap="none">
              <a:spAutoFit/>
            </a:bodyPr>
            <a:lstStyle/>
            <a:p>
              <a:r>
                <a:rPr lang="en-US" sz="1200" b="1">
                  <a:latin typeface="Arial" charset="0"/>
                </a:rPr>
                <a:t>Data Lines</a:t>
              </a:r>
            </a:p>
          </p:txBody>
        </p:sp>
        <p:sp>
          <p:nvSpPr>
            <p:cNvPr id="48174" name="Text Box 89"/>
            <p:cNvSpPr txBox="1">
              <a:spLocks noChangeArrowheads="1"/>
            </p:cNvSpPr>
            <p:nvPr/>
          </p:nvSpPr>
          <p:spPr bwMode="auto">
            <a:xfrm>
              <a:off x="1652" y="766"/>
              <a:ext cx="477" cy="239"/>
            </a:xfrm>
            <a:prstGeom prst="rect">
              <a:avLst/>
            </a:prstGeom>
            <a:noFill/>
            <a:ln w="9525">
              <a:noFill/>
              <a:miter lim="800000"/>
              <a:headEnd/>
              <a:tailEnd/>
            </a:ln>
          </p:spPr>
          <p:txBody>
            <a:bodyPr wrap="none">
              <a:spAutoFit/>
            </a:bodyPr>
            <a:lstStyle/>
            <a:p>
              <a:r>
                <a:rPr lang="en-US" sz="1200" b="1">
                  <a:latin typeface="Arial" charset="0"/>
                </a:rPr>
                <a:t>Slave</a:t>
              </a:r>
            </a:p>
          </p:txBody>
        </p:sp>
        <p:sp>
          <p:nvSpPr>
            <p:cNvPr id="48175" name="Line 90"/>
            <p:cNvSpPr>
              <a:spLocks noChangeShapeType="1"/>
            </p:cNvSpPr>
            <p:nvPr/>
          </p:nvSpPr>
          <p:spPr bwMode="auto">
            <a:xfrm>
              <a:off x="432" y="3264"/>
              <a:ext cx="4320" cy="0"/>
            </a:xfrm>
            <a:prstGeom prst="line">
              <a:avLst/>
            </a:prstGeom>
            <a:noFill/>
            <a:ln w="38100">
              <a:solidFill>
                <a:schemeClr val="accent2"/>
              </a:solidFill>
              <a:round/>
              <a:headEnd/>
              <a:tailEnd/>
            </a:ln>
          </p:spPr>
          <p:txBody>
            <a:bodyPr/>
            <a:lstStyle/>
            <a:p>
              <a:endParaRPr lang="en-GB"/>
            </a:p>
          </p:txBody>
        </p:sp>
        <p:sp>
          <p:nvSpPr>
            <p:cNvPr id="48176" name="Text Box 91"/>
            <p:cNvSpPr txBox="1">
              <a:spLocks noChangeArrowheads="1"/>
            </p:cNvSpPr>
            <p:nvPr/>
          </p:nvSpPr>
          <p:spPr bwMode="auto">
            <a:xfrm>
              <a:off x="4801" y="3178"/>
              <a:ext cx="812" cy="238"/>
            </a:xfrm>
            <a:prstGeom prst="rect">
              <a:avLst/>
            </a:prstGeom>
            <a:noFill/>
            <a:ln w="9525">
              <a:noFill/>
              <a:miter lim="800000"/>
              <a:headEnd/>
              <a:tailEnd/>
            </a:ln>
          </p:spPr>
          <p:txBody>
            <a:bodyPr wrap="none">
              <a:spAutoFit/>
            </a:bodyPr>
            <a:lstStyle/>
            <a:p>
              <a:r>
                <a:rPr lang="en-US" sz="1200" b="1">
                  <a:latin typeface="Arial" charset="0"/>
                </a:rPr>
                <a:t>Select Line</a:t>
              </a:r>
            </a:p>
          </p:txBody>
        </p:sp>
        <p:sp>
          <p:nvSpPr>
            <p:cNvPr id="48177" name="Line 92"/>
            <p:cNvSpPr>
              <a:spLocks noChangeShapeType="1"/>
            </p:cNvSpPr>
            <p:nvPr/>
          </p:nvSpPr>
          <p:spPr bwMode="auto">
            <a:xfrm>
              <a:off x="1056" y="1920"/>
              <a:ext cx="0" cy="1344"/>
            </a:xfrm>
            <a:prstGeom prst="line">
              <a:avLst/>
            </a:prstGeom>
            <a:noFill/>
            <a:ln w="38100">
              <a:solidFill>
                <a:schemeClr val="accent2"/>
              </a:solidFill>
              <a:round/>
              <a:headEnd/>
              <a:tailEnd/>
            </a:ln>
          </p:spPr>
          <p:txBody>
            <a:bodyPr/>
            <a:lstStyle/>
            <a:p>
              <a:endParaRPr lang="en-GB"/>
            </a:p>
          </p:txBody>
        </p:sp>
        <p:sp>
          <p:nvSpPr>
            <p:cNvPr id="48178" name="AutoShape 93"/>
            <p:cNvSpPr>
              <a:spLocks noChangeArrowheads="1"/>
            </p:cNvSpPr>
            <p:nvPr/>
          </p:nvSpPr>
          <p:spPr bwMode="auto">
            <a:xfrm>
              <a:off x="576" y="1008"/>
              <a:ext cx="672" cy="96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200" b="1">
                  <a:latin typeface="Arial" charset="0"/>
                </a:rPr>
                <a:t>Device 1</a:t>
              </a:r>
            </a:p>
          </p:txBody>
        </p:sp>
        <p:sp>
          <p:nvSpPr>
            <p:cNvPr id="48179" name="Line 94"/>
            <p:cNvSpPr>
              <a:spLocks noChangeShapeType="1"/>
            </p:cNvSpPr>
            <p:nvPr/>
          </p:nvSpPr>
          <p:spPr bwMode="auto">
            <a:xfrm>
              <a:off x="3168" y="1920"/>
              <a:ext cx="0" cy="1344"/>
            </a:xfrm>
            <a:prstGeom prst="line">
              <a:avLst/>
            </a:prstGeom>
            <a:noFill/>
            <a:ln w="38100">
              <a:solidFill>
                <a:schemeClr val="accent2"/>
              </a:solidFill>
              <a:round/>
              <a:headEnd/>
              <a:tailEnd/>
            </a:ln>
          </p:spPr>
          <p:txBody>
            <a:bodyPr/>
            <a:lstStyle/>
            <a:p>
              <a:endParaRPr lang="en-GB"/>
            </a:p>
          </p:txBody>
        </p:sp>
        <p:sp>
          <p:nvSpPr>
            <p:cNvPr id="48180" name="AutoShape 95"/>
            <p:cNvSpPr>
              <a:spLocks noChangeArrowheads="1"/>
            </p:cNvSpPr>
            <p:nvPr/>
          </p:nvSpPr>
          <p:spPr bwMode="auto">
            <a:xfrm>
              <a:off x="2688" y="1008"/>
              <a:ext cx="672" cy="96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200" b="1">
                  <a:latin typeface="Arial" charset="0"/>
                </a:rPr>
                <a:t>Device 3</a:t>
              </a:r>
            </a:p>
          </p:txBody>
        </p:sp>
      </p:grpSp>
      <p:sp>
        <p:nvSpPr>
          <p:cNvPr id="48135" name="Footer Placeholder 97"/>
          <p:cNvSpPr>
            <a:spLocks noGrp="1"/>
          </p:cNvSpPr>
          <p:nvPr>
            <p:ph type="ftr" sz="quarter" idx="10"/>
          </p:nvPr>
        </p:nvSpPr>
        <p:spPr>
          <a:noFill/>
        </p:spPr>
        <p:txBody>
          <a:bodyPr/>
          <a:lstStyle/>
          <a:p>
            <a:r>
              <a:rPr lang="en-US" smtClean="0"/>
              <a:t>High throughput DAQ, Niko Neufeld, CERN</a:t>
            </a:r>
            <a:endParaRPr lang="en-US"/>
          </a:p>
        </p:txBody>
      </p:sp>
    </p:spTree>
    <p:extLst>
      <p:ext uri="{BB962C8B-B14F-4D97-AF65-F5344CB8AC3E}">
        <p14:creationId xmlns:p14="http://schemas.microsoft.com/office/powerpoint/2010/main" val="22181170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11960" y="188640"/>
            <a:ext cx="2654300" cy="1870968"/>
          </a:xfrm>
          <a:prstGeom prst="rect">
            <a:avLst/>
          </a:prstGeom>
        </p:spPr>
      </p:pic>
      <p:sp>
        <p:nvSpPr>
          <p:cNvPr id="7" name="Slide Number Placeholder 3"/>
          <p:cNvSpPr>
            <a:spLocks noGrp="1"/>
          </p:cNvSpPr>
          <p:nvPr>
            <p:ph type="sldNum" sz="quarter" idx="10"/>
          </p:nvPr>
        </p:nvSpPr>
        <p:spPr/>
        <p:txBody>
          <a:bodyPr/>
          <a:lstStyle/>
          <a:p>
            <a:fld id="{571406C4-B6C8-1347-A025-B241B9665F7F}" type="slidenum">
              <a:rPr lang="en-US"/>
              <a:pPr/>
              <a:t>13</a:t>
            </a:fld>
            <a:endParaRPr lang="en-US" sz="2400" b="1" i="1"/>
          </a:p>
        </p:txBody>
      </p:sp>
      <p:pic>
        <p:nvPicPr>
          <p:cNvPr id="294920" name="Picture 8" descr="delphi_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24200" y="1872208"/>
            <a:ext cx="5791200" cy="5157192"/>
          </a:xfrm>
          <a:prstGeom prst="rect">
            <a:avLst/>
          </a:prstGeom>
          <a:noFill/>
          <a:extLst>
            <a:ext uri="{909E8E84-426E-40dd-AFC4-6F175D3DCCD1}">
              <a14:hiddenFill xmlns:a14="http://schemas.microsoft.com/office/drawing/2010/main">
                <a:solidFill>
                  <a:srgbClr val="FFFFFF"/>
                </a:solidFill>
              </a14:hiddenFill>
            </a:ext>
          </a:extLst>
        </p:spPr>
      </p:pic>
      <p:sp>
        <p:nvSpPr>
          <p:cNvPr id="294914" name="Rectangle 2"/>
          <p:cNvSpPr>
            <a:spLocks noGrp="1" noChangeArrowheads="1"/>
          </p:cNvSpPr>
          <p:nvPr>
            <p:ph type="title"/>
          </p:nvPr>
        </p:nvSpPr>
        <p:spPr/>
        <p:txBody>
          <a:bodyPr>
            <a:normAutofit/>
          </a:bodyPr>
          <a:lstStyle/>
          <a:p>
            <a:r>
              <a:rPr lang="en-US" dirty="0" smtClean="0"/>
              <a:t>Crate-based DAQ at LEP (DELPHI)</a:t>
            </a:r>
            <a:endParaRPr lang="en-US" dirty="0"/>
          </a:p>
        </p:txBody>
      </p:sp>
      <p:sp>
        <p:nvSpPr>
          <p:cNvPr id="294916" name="Rectangle 4"/>
          <p:cNvSpPr>
            <a:spLocks noChangeArrowheads="1"/>
          </p:cNvSpPr>
          <p:nvPr/>
        </p:nvSpPr>
        <p:spPr bwMode="auto">
          <a:xfrm>
            <a:off x="381000" y="2393776"/>
            <a:ext cx="25146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457200" indent="-457200">
              <a:spcBef>
                <a:spcPct val="20000"/>
              </a:spcBef>
              <a:buClr>
                <a:srgbClr val="0000FF"/>
              </a:buClr>
              <a:buFont typeface="Arial"/>
              <a:buChar char="•"/>
            </a:pPr>
            <a:r>
              <a:rPr kumimoji="1" lang="en-US" sz="3200" b="1" dirty="0">
                <a:latin typeface="Calibri"/>
                <a:cs typeface="Calibri"/>
              </a:rPr>
              <a:t>FE data	  </a:t>
            </a:r>
          </a:p>
          <a:p>
            <a:pPr marL="457200" indent="-457200">
              <a:spcBef>
                <a:spcPct val="20000"/>
              </a:spcBef>
              <a:buClr>
                <a:srgbClr val="0000FF"/>
              </a:buClr>
              <a:buFont typeface="Arial"/>
              <a:buChar char="•"/>
            </a:pPr>
            <a:endParaRPr kumimoji="1" lang="en-US" sz="3200" b="1" dirty="0">
              <a:latin typeface="Calibri"/>
              <a:cs typeface="Calibri"/>
            </a:endParaRPr>
          </a:p>
          <a:p>
            <a:pPr marL="457200" indent="-457200">
              <a:spcBef>
                <a:spcPct val="20000"/>
              </a:spcBef>
              <a:buClr>
                <a:srgbClr val="0000FF"/>
              </a:buClr>
              <a:buFont typeface="Arial"/>
              <a:buChar char="•"/>
            </a:pPr>
            <a:endParaRPr kumimoji="1" lang="en-US" sz="3200" b="1" dirty="0">
              <a:latin typeface="Calibri"/>
              <a:cs typeface="Calibri"/>
            </a:endParaRPr>
          </a:p>
          <a:p>
            <a:pPr marL="457200" indent="-457200">
              <a:spcBef>
                <a:spcPct val="20000"/>
              </a:spcBef>
              <a:buClr>
                <a:srgbClr val="0000FF"/>
              </a:buClr>
              <a:buFont typeface="Arial"/>
              <a:buChar char="•"/>
            </a:pPr>
            <a:endParaRPr kumimoji="1" lang="en-US" sz="3200" b="1" dirty="0">
              <a:latin typeface="Calibri"/>
              <a:cs typeface="Calibri"/>
            </a:endParaRPr>
          </a:p>
          <a:p>
            <a:pPr marL="457200" indent="-457200">
              <a:spcBef>
                <a:spcPct val="20000"/>
              </a:spcBef>
              <a:buClr>
                <a:srgbClr val="0000FF"/>
              </a:buClr>
              <a:buFont typeface="Arial"/>
              <a:buChar char="•"/>
            </a:pPr>
            <a:endParaRPr kumimoji="1" lang="en-US" sz="3200" b="1" dirty="0">
              <a:latin typeface="Calibri"/>
              <a:cs typeface="Calibri"/>
            </a:endParaRPr>
          </a:p>
          <a:p>
            <a:pPr marL="457200" indent="-457200">
              <a:spcBef>
                <a:spcPct val="20000"/>
              </a:spcBef>
              <a:buClr>
                <a:srgbClr val="0000FF"/>
              </a:buClr>
              <a:buFont typeface="Arial"/>
              <a:buChar char="•"/>
            </a:pPr>
            <a:endParaRPr kumimoji="1" lang="en-US" sz="3200" b="1" dirty="0">
              <a:latin typeface="Calibri"/>
              <a:cs typeface="Calibri"/>
            </a:endParaRPr>
          </a:p>
          <a:p>
            <a:pPr marL="457200" indent="-457200">
              <a:spcBef>
                <a:spcPct val="20000"/>
              </a:spcBef>
              <a:buClr>
                <a:srgbClr val="0000FF"/>
              </a:buClr>
              <a:buFont typeface="Arial"/>
              <a:buChar char="•"/>
            </a:pPr>
            <a:r>
              <a:rPr kumimoji="1" lang="en-US" sz="3200" b="1" dirty="0">
                <a:latin typeface="Calibri"/>
                <a:cs typeface="Calibri"/>
              </a:rPr>
              <a:t>Full Event</a:t>
            </a:r>
          </a:p>
        </p:txBody>
      </p:sp>
      <p:sp>
        <p:nvSpPr>
          <p:cNvPr id="294917" name="Line 5"/>
          <p:cNvSpPr>
            <a:spLocks noChangeShapeType="1"/>
          </p:cNvSpPr>
          <p:nvPr/>
        </p:nvSpPr>
        <p:spPr bwMode="auto">
          <a:xfrm>
            <a:off x="1524000" y="3629000"/>
            <a:ext cx="0" cy="1600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25724" dir="18900000" algn="ctr" rotWithShape="0">
                    <a:srgbClr val="000099">
                      <a:alpha val="74998"/>
                    </a:srgbClr>
                  </a:outerShdw>
                </a:effectLst>
              </a14:hiddenEffects>
            </a:ext>
          </a:extLst>
        </p:spPr>
        <p:txBody>
          <a:bodyPr anchor="ctr">
            <a:spAutoFit/>
          </a:bodyPr>
          <a:lstStyle/>
          <a:p>
            <a:pPr marL="342900" indent="-342900">
              <a:buFont typeface="Arial"/>
              <a:buChar char="•"/>
            </a:pPr>
            <a:endParaRPr lang="en-US"/>
          </a:p>
        </p:txBody>
      </p:sp>
      <p:sp>
        <p:nvSpPr>
          <p:cNvPr id="294919" name="Rectangle 7"/>
          <p:cNvSpPr>
            <a:spLocks noChangeArrowheads="1"/>
          </p:cNvSpPr>
          <p:nvPr/>
        </p:nvSpPr>
        <p:spPr bwMode="auto">
          <a:xfrm>
            <a:off x="107504" y="1268760"/>
            <a:ext cx="3528392" cy="1224136"/>
          </a:xfrm>
          <a:prstGeom prst="rect">
            <a:avLst/>
          </a:prstGeom>
          <a:noFill/>
          <a:ln>
            <a:noFill/>
          </a:ln>
        </p:spPr>
        <p:txBody>
          <a:bodyPr>
            <a:normAutofit fontScale="92500" lnSpcReduction="20000"/>
          </a:bodyPr>
          <a:lstStyle/>
          <a:p>
            <a:pPr marL="342900" indent="-342900">
              <a:lnSpc>
                <a:spcPct val="90000"/>
              </a:lnSpc>
              <a:spcBef>
                <a:spcPct val="20000"/>
              </a:spcBef>
              <a:buClr>
                <a:srgbClr val="0000FF"/>
              </a:buClr>
              <a:buFont typeface="Arial"/>
              <a:buChar char="•"/>
            </a:pPr>
            <a:r>
              <a:rPr kumimoji="1" lang="en-US" sz="2000" dirty="0" smtClean="0">
                <a:latin typeface="Calibri"/>
                <a:cs typeface="Calibri"/>
              </a:rPr>
              <a:t>200 </a:t>
            </a:r>
            <a:r>
              <a:rPr kumimoji="1" lang="en-US" sz="2000" dirty="0" err="1">
                <a:latin typeface="Calibri"/>
                <a:cs typeface="Calibri"/>
              </a:rPr>
              <a:t>Fastbus</a:t>
            </a:r>
            <a:r>
              <a:rPr kumimoji="1" lang="en-US" sz="2000" dirty="0">
                <a:latin typeface="Calibri"/>
                <a:cs typeface="Calibri"/>
              </a:rPr>
              <a:t> </a:t>
            </a:r>
            <a:r>
              <a:rPr kumimoji="1" lang="en-US" sz="2000" dirty="0" smtClean="0">
                <a:latin typeface="Calibri"/>
                <a:cs typeface="Calibri"/>
              </a:rPr>
              <a:t>crates</a:t>
            </a:r>
            <a:r>
              <a:rPr kumimoji="1" lang="en-US" sz="2000" dirty="0">
                <a:latin typeface="Calibri"/>
                <a:cs typeface="Calibri"/>
              </a:rPr>
              <a:t>, </a:t>
            </a:r>
            <a:r>
              <a:rPr kumimoji="1" lang="en-US" sz="2000" dirty="0" smtClean="0">
                <a:latin typeface="Calibri"/>
                <a:cs typeface="Calibri"/>
              </a:rPr>
              <a:t>75 processors</a:t>
            </a:r>
          </a:p>
          <a:p>
            <a:pPr marL="342900" indent="-342900">
              <a:lnSpc>
                <a:spcPct val="90000"/>
              </a:lnSpc>
              <a:spcBef>
                <a:spcPct val="20000"/>
              </a:spcBef>
              <a:buClr>
                <a:srgbClr val="0000FF"/>
              </a:buClr>
              <a:buFont typeface="Arial"/>
              <a:buChar char="•"/>
            </a:pPr>
            <a:r>
              <a:rPr kumimoji="1" lang="en-US" sz="2000" dirty="0" smtClean="0">
                <a:latin typeface="Calibri"/>
                <a:cs typeface="Calibri"/>
              </a:rPr>
              <a:t>total event-size ~ 100 </a:t>
            </a:r>
            <a:r>
              <a:rPr kumimoji="1" lang="en-US" sz="2000" dirty="0" err="1" smtClean="0">
                <a:latin typeface="Calibri"/>
                <a:cs typeface="Calibri"/>
              </a:rPr>
              <a:t>kB</a:t>
            </a:r>
            <a:r>
              <a:rPr kumimoji="1" lang="en-US" sz="2000" dirty="0" smtClean="0">
                <a:latin typeface="Calibri"/>
                <a:cs typeface="Calibri"/>
              </a:rPr>
              <a:t> </a:t>
            </a:r>
          </a:p>
          <a:p>
            <a:pPr marL="342900" indent="-342900">
              <a:lnSpc>
                <a:spcPct val="90000"/>
              </a:lnSpc>
              <a:spcBef>
                <a:spcPct val="20000"/>
              </a:spcBef>
              <a:buClr>
                <a:srgbClr val="0000FF"/>
              </a:buClr>
              <a:buFont typeface="Arial"/>
              <a:buChar char="•"/>
            </a:pPr>
            <a:r>
              <a:rPr kumimoji="1" lang="en-US" sz="2000" dirty="0" smtClean="0">
                <a:latin typeface="Calibri"/>
                <a:cs typeface="Calibri"/>
              </a:rPr>
              <a:t>rate of accepted events O(10 Hz)</a:t>
            </a:r>
            <a:endParaRPr kumimoji="1" lang="en-US" sz="2000" dirty="0">
              <a:latin typeface="Calibri"/>
              <a:cs typeface="Calibri"/>
            </a:endParaRPr>
          </a:p>
        </p:txBody>
      </p:sp>
      <p:cxnSp>
        <p:nvCxnSpPr>
          <p:cNvPr id="4" name="Straight Arrow Connector 3"/>
          <p:cNvCxnSpPr/>
          <p:nvPr/>
        </p:nvCxnSpPr>
        <p:spPr>
          <a:xfrm flipH="1">
            <a:off x="4355976" y="1340768"/>
            <a:ext cx="288032" cy="7200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076056" y="1340768"/>
            <a:ext cx="360040" cy="7920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508104" y="1196752"/>
            <a:ext cx="1152128" cy="86409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084168" y="1124744"/>
            <a:ext cx="1728192" cy="93610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Footer Placeholder 4"/>
          <p:cNvSpPr txBox="1">
            <a:spLocks/>
          </p:cNvSpPr>
          <p:nvPr/>
        </p:nvSpPr>
        <p:spPr bwMode="auto">
          <a:xfrm>
            <a:off x="5292080" y="6453336"/>
            <a:ext cx="2611909" cy="3190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j-lt"/>
                <a:ea typeface="+mn-ea"/>
                <a:cs typeface="+mn-cs"/>
              </a:rPr>
              <a:t>adapted from C. </a:t>
            </a:r>
            <a:r>
              <a:rPr lang="en-US" sz="1400" dirty="0" smtClean="0">
                <a:latin typeface="+mj-lt"/>
              </a:rPr>
              <a:t>Gaspar</a:t>
            </a:r>
            <a:r>
              <a:rPr kumimoji="0" lang="en-US" sz="1400" b="0" i="0" u="none" strike="noStrike" kern="1200" cap="none" spc="0" normalizeH="0" baseline="0" noProof="0" dirty="0" smtClean="0">
                <a:ln>
                  <a:noFill/>
                </a:ln>
                <a:solidFill>
                  <a:schemeClr val="tx1"/>
                </a:solidFill>
                <a:effectLst/>
                <a:uLnTx/>
                <a:uFillTx/>
                <a:latin typeface="+mj-lt"/>
                <a:ea typeface="+mn-ea"/>
                <a:cs typeface="+mn-cs"/>
              </a:rPr>
              <a:t> (CERN)</a:t>
            </a:r>
            <a:endParaRPr kumimoji="0" lang="en-US" sz="1400" b="0" i="0" u="none" strike="noStrike" kern="1200" cap="none" spc="0" normalizeH="0" baseline="0" noProof="0" dirty="0">
              <a:ln>
                <a:noFill/>
              </a:ln>
              <a:solidFill>
                <a:schemeClr val="tx1"/>
              </a:solidFill>
              <a:effectLst/>
              <a:uLnTx/>
              <a:uFillTx/>
              <a:latin typeface="+mj-lt"/>
              <a:ea typeface="+mn-ea"/>
              <a:cs typeface="+mn-cs"/>
            </a:endParaRPr>
          </a:p>
        </p:txBody>
      </p:sp>
      <p:sp>
        <p:nvSpPr>
          <p:cNvPr id="15" name="Footer Placeholder 14"/>
          <p:cNvSpPr>
            <a:spLocks noGrp="1"/>
          </p:cNvSpPr>
          <p:nvPr>
            <p:ph type="ftr" sz="quarter" idx="10"/>
          </p:nvPr>
        </p:nvSpPr>
        <p:spPr/>
        <p:txBody>
          <a:bodyPr/>
          <a:lstStyle/>
          <a:p>
            <a:pPr>
              <a:defRPr/>
            </a:pPr>
            <a:r>
              <a:rPr lang="en-US" smtClean="0"/>
              <a:t>High throughput DAQ, Niko Neufeld, CERN</a:t>
            </a:r>
            <a:endParaRPr lang="en-GB" sz="1200"/>
          </a:p>
        </p:txBody>
      </p:sp>
    </p:spTree>
    <p:extLst>
      <p:ext uri="{BB962C8B-B14F-4D97-AF65-F5344CB8AC3E}">
        <p14:creationId xmlns:p14="http://schemas.microsoft.com/office/powerpoint/2010/main" val="3866955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sz="3600" dirty="0" smtClean="0"/>
              <a:t>Combining crates and LANs: the D0 DAQ (L3)</a:t>
            </a:r>
            <a:endParaRPr lang="en-US" sz="3600" dirty="0"/>
          </a:p>
        </p:txBody>
      </p:sp>
      <p:sp>
        <p:nvSpPr>
          <p:cNvPr id="5" name="Footer Placeholder 4"/>
          <p:cNvSpPr>
            <a:spLocks noGrp="1"/>
          </p:cNvSpPr>
          <p:nvPr>
            <p:ph type="ftr" sz="quarter" idx="10"/>
          </p:nvPr>
        </p:nvSpPr>
        <p:spPr/>
        <p:txBody>
          <a:bodyPr/>
          <a:lstStyle/>
          <a:p>
            <a:pPr algn="l"/>
            <a:r>
              <a:rPr lang="en-US" smtClean="0">
                <a:latin typeface="+mj-lt"/>
              </a:rPr>
              <a:t>High throughput DAQ, Niko Neufeld, CERN</a:t>
            </a:r>
            <a:endParaRPr lang="en-US" dirty="0">
              <a:latin typeface="+mj-lt"/>
            </a:endParaRPr>
          </a:p>
        </p:txBody>
      </p:sp>
      <p:sp>
        <p:nvSpPr>
          <p:cNvPr id="38" name="Slide Number Placeholder 37"/>
          <p:cNvSpPr>
            <a:spLocks noGrp="1"/>
          </p:cNvSpPr>
          <p:nvPr>
            <p:ph type="sldNum" sz="quarter" idx="11"/>
          </p:nvPr>
        </p:nvSpPr>
        <p:spPr/>
        <p:txBody>
          <a:bodyPr/>
          <a:lstStyle/>
          <a:p>
            <a:pPr>
              <a:defRPr/>
            </a:pPr>
            <a:fld id="{81965548-D45B-410C-B245-CE1CA6092D31}" type="slidenum">
              <a:rPr lang="en-GB" smtClean="0"/>
              <a:pPr>
                <a:defRPr/>
              </a:pPr>
              <a:t>14</a:t>
            </a:fld>
            <a:endParaRPr lang="en-GB"/>
          </a:p>
        </p:txBody>
      </p:sp>
      <p:grpSp>
        <p:nvGrpSpPr>
          <p:cNvPr id="9" name="Group 8"/>
          <p:cNvGrpSpPr/>
          <p:nvPr/>
        </p:nvGrpSpPr>
        <p:grpSpPr>
          <a:xfrm>
            <a:off x="266700" y="2057400"/>
            <a:ext cx="1371600" cy="685800"/>
            <a:chOff x="304800" y="2057400"/>
            <a:chExt cx="1371600" cy="685800"/>
          </a:xfrm>
          <a:solidFill>
            <a:schemeClr val="accent3"/>
          </a:solidFill>
        </p:grpSpPr>
        <p:sp>
          <p:nvSpPr>
            <p:cNvPr id="7" name="Rounded Rectangle 6"/>
            <p:cNvSpPr/>
            <p:nvPr/>
          </p:nvSpPr>
          <p:spPr>
            <a:xfrm>
              <a:off x="762000" y="2057400"/>
              <a:ext cx="914400" cy="685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ROC</a:t>
              </a:r>
              <a:endParaRPr lang="en-US" dirty="0"/>
            </a:p>
          </p:txBody>
        </p:sp>
        <p:sp>
          <p:nvSpPr>
            <p:cNvPr id="8" name="Right Arrow 7"/>
            <p:cNvSpPr/>
            <p:nvPr/>
          </p:nvSpPr>
          <p:spPr>
            <a:xfrm>
              <a:off x="304800" y="2247900"/>
              <a:ext cx="304800" cy="304800"/>
            </a:xfrm>
            <a:prstGeom prst="rightArrow">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0" name="Group 9"/>
          <p:cNvGrpSpPr/>
          <p:nvPr/>
        </p:nvGrpSpPr>
        <p:grpSpPr>
          <a:xfrm>
            <a:off x="266700" y="2914650"/>
            <a:ext cx="1371600" cy="685800"/>
            <a:chOff x="304800" y="2057400"/>
            <a:chExt cx="1371600" cy="685800"/>
          </a:xfrm>
          <a:solidFill>
            <a:schemeClr val="accent3"/>
          </a:solidFill>
        </p:grpSpPr>
        <p:sp>
          <p:nvSpPr>
            <p:cNvPr id="11" name="Rounded Rectangle 10"/>
            <p:cNvSpPr/>
            <p:nvPr/>
          </p:nvSpPr>
          <p:spPr>
            <a:xfrm>
              <a:off x="762000" y="2057400"/>
              <a:ext cx="914400" cy="685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ROC</a:t>
              </a:r>
              <a:endParaRPr lang="en-US" dirty="0"/>
            </a:p>
          </p:txBody>
        </p:sp>
        <p:sp>
          <p:nvSpPr>
            <p:cNvPr id="12" name="Right Arrow 11"/>
            <p:cNvSpPr/>
            <p:nvPr/>
          </p:nvSpPr>
          <p:spPr>
            <a:xfrm>
              <a:off x="304800" y="2247900"/>
              <a:ext cx="304800" cy="304800"/>
            </a:xfrm>
            <a:prstGeom prst="rightArrow">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3" name="Group 12"/>
          <p:cNvGrpSpPr/>
          <p:nvPr/>
        </p:nvGrpSpPr>
        <p:grpSpPr>
          <a:xfrm>
            <a:off x="266700" y="3771900"/>
            <a:ext cx="1371600" cy="685800"/>
            <a:chOff x="304800" y="2057400"/>
            <a:chExt cx="1371600" cy="685800"/>
          </a:xfrm>
          <a:solidFill>
            <a:schemeClr val="accent3"/>
          </a:solidFill>
        </p:grpSpPr>
        <p:sp>
          <p:nvSpPr>
            <p:cNvPr id="14" name="Rounded Rectangle 13"/>
            <p:cNvSpPr/>
            <p:nvPr/>
          </p:nvSpPr>
          <p:spPr>
            <a:xfrm>
              <a:off x="762000" y="2057400"/>
              <a:ext cx="914400" cy="685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ROC</a:t>
              </a:r>
              <a:endParaRPr lang="en-US" dirty="0"/>
            </a:p>
          </p:txBody>
        </p:sp>
        <p:sp>
          <p:nvSpPr>
            <p:cNvPr id="15" name="Right Arrow 14"/>
            <p:cNvSpPr/>
            <p:nvPr/>
          </p:nvSpPr>
          <p:spPr>
            <a:xfrm>
              <a:off x="304800" y="2247900"/>
              <a:ext cx="304800" cy="304800"/>
            </a:xfrm>
            <a:prstGeom prst="rightArrow">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6" name="Group 15"/>
          <p:cNvGrpSpPr/>
          <p:nvPr/>
        </p:nvGrpSpPr>
        <p:grpSpPr>
          <a:xfrm>
            <a:off x="266700" y="4629150"/>
            <a:ext cx="1371600" cy="685800"/>
            <a:chOff x="304800" y="2057400"/>
            <a:chExt cx="1371600" cy="685800"/>
          </a:xfrm>
          <a:solidFill>
            <a:schemeClr val="accent3"/>
          </a:solidFill>
        </p:grpSpPr>
        <p:sp>
          <p:nvSpPr>
            <p:cNvPr id="17" name="Rounded Rectangle 16"/>
            <p:cNvSpPr/>
            <p:nvPr/>
          </p:nvSpPr>
          <p:spPr>
            <a:xfrm>
              <a:off x="762000" y="2057400"/>
              <a:ext cx="914400" cy="685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ROC</a:t>
              </a:r>
              <a:endParaRPr lang="en-US" dirty="0"/>
            </a:p>
          </p:txBody>
        </p:sp>
        <p:sp>
          <p:nvSpPr>
            <p:cNvPr id="18" name="Right Arrow 17"/>
            <p:cNvSpPr/>
            <p:nvPr/>
          </p:nvSpPr>
          <p:spPr>
            <a:xfrm>
              <a:off x="304800" y="2247900"/>
              <a:ext cx="304800" cy="304800"/>
            </a:xfrm>
            <a:prstGeom prst="rightArrow">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9" name="Group 18"/>
          <p:cNvGrpSpPr/>
          <p:nvPr/>
        </p:nvGrpSpPr>
        <p:grpSpPr>
          <a:xfrm>
            <a:off x="266700" y="5486400"/>
            <a:ext cx="1371600" cy="685800"/>
            <a:chOff x="304800" y="2057400"/>
            <a:chExt cx="1371600" cy="685800"/>
          </a:xfrm>
          <a:solidFill>
            <a:schemeClr val="accent3"/>
          </a:solidFill>
        </p:grpSpPr>
        <p:sp>
          <p:nvSpPr>
            <p:cNvPr id="20" name="Rounded Rectangle 19"/>
            <p:cNvSpPr/>
            <p:nvPr/>
          </p:nvSpPr>
          <p:spPr>
            <a:xfrm>
              <a:off x="762000" y="2057400"/>
              <a:ext cx="914400" cy="685800"/>
            </a:xfrm>
            <a:prstGeom prst="round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ROC</a:t>
              </a:r>
              <a:endParaRPr lang="en-US" dirty="0"/>
            </a:p>
          </p:txBody>
        </p:sp>
        <p:sp>
          <p:nvSpPr>
            <p:cNvPr id="21" name="Right Arrow 20"/>
            <p:cNvSpPr/>
            <p:nvPr/>
          </p:nvSpPr>
          <p:spPr>
            <a:xfrm>
              <a:off x="304800" y="2247900"/>
              <a:ext cx="304800" cy="304800"/>
            </a:xfrm>
            <a:prstGeom prst="rightArrow">
              <a:avLst/>
            </a:prstGeom>
            <a:grp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sp>
        <p:nvSpPr>
          <p:cNvPr id="23" name="Rounded Rectangle 22"/>
          <p:cNvSpPr/>
          <p:nvPr/>
        </p:nvSpPr>
        <p:spPr>
          <a:xfrm>
            <a:off x="7772400" y="2590800"/>
            <a:ext cx="1048072"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Farm Node</a:t>
            </a:r>
            <a:endParaRPr lang="en-US" dirty="0"/>
          </a:p>
        </p:txBody>
      </p:sp>
      <p:sp>
        <p:nvSpPr>
          <p:cNvPr id="25" name="Rounded Rectangle 24"/>
          <p:cNvSpPr/>
          <p:nvPr/>
        </p:nvSpPr>
        <p:spPr>
          <a:xfrm>
            <a:off x="7772400" y="3505200"/>
            <a:ext cx="1048072"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Farm Node</a:t>
            </a:r>
            <a:endParaRPr lang="en-US" dirty="0"/>
          </a:p>
        </p:txBody>
      </p:sp>
      <p:sp>
        <p:nvSpPr>
          <p:cNvPr id="26" name="Rounded Rectangle 25"/>
          <p:cNvSpPr/>
          <p:nvPr/>
        </p:nvSpPr>
        <p:spPr>
          <a:xfrm>
            <a:off x="7772400" y="4419600"/>
            <a:ext cx="1048072" cy="762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t>Farm Node</a:t>
            </a:r>
            <a:endParaRPr lang="en-US" dirty="0"/>
          </a:p>
        </p:txBody>
      </p:sp>
      <p:sp>
        <p:nvSpPr>
          <p:cNvPr id="27" name="Right Arrow 26"/>
          <p:cNvSpPr/>
          <p:nvPr/>
        </p:nvSpPr>
        <p:spPr>
          <a:xfrm>
            <a:off x="2133600" y="3771900"/>
            <a:ext cx="5486400" cy="228600"/>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9" name="Straight Arrow Connector 28"/>
          <p:cNvCxnSpPr>
            <a:stCxn id="7" idx="3"/>
            <a:endCxn id="27" idx="1"/>
          </p:cNvCxnSpPr>
          <p:nvPr/>
        </p:nvCxnSpPr>
        <p:spPr>
          <a:xfrm>
            <a:off x="1638300" y="2400300"/>
            <a:ext cx="495300" cy="14859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1" name="Straight Arrow Connector 30"/>
          <p:cNvCxnSpPr>
            <a:stCxn id="11" idx="3"/>
            <a:endCxn id="27" idx="1"/>
          </p:cNvCxnSpPr>
          <p:nvPr/>
        </p:nvCxnSpPr>
        <p:spPr>
          <a:xfrm>
            <a:off x="1638300" y="3257550"/>
            <a:ext cx="495300" cy="6286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3" name="Straight Arrow Connector 32"/>
          <p:cNvCxnSpPr>
            <a:stCxn id="14" idx="3"/>
            <a:endCxn id="27" idx="1"/>
          </p:cNvCxnSpPr>
          <p:nvPr/>
        </p:nvCxnSpPr>
        <p:spPr>
          <a:xfrm flipV="1">
            <a:off x="1638300" y="3886200"/>
            <a:ext cx="49530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Straight Arrow Connector 34"/>
          <p:cNvCxnSpPr>
            <a:stCxn id="17" idx="3"/>
            <a:endCxn id="27" idx="1"/>
          </p:cNvCxnSpPr>
          <p:nvPr/>
        </p:nvCxnSpPr>
        <p:spPr>
          <a:xfrm flipV="1">
            <a:off x="1638300" y="3886200"/>
            <a:ext cx="495300" cy="108585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7" name="Straight Arrow Connector 36"/>
          <p:cNvCxnSpPr>
            <a:stCxn id="20" idx="3"/>
            <a:endCxn id="27" idx="1"/>
          </p:cNvCxnSpPr>
          <p:nvPr/>
        </p:nvCxnSpPr>
        <p:spPr>
          <a:xfrm flipV="1">
            <a:off x="1638300" y="3886200"/>
            <a:ext cx="495300" cy="19431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3" name="TextBox 42"/>
          <p:cNvSpPr txBox="1"/>
          <p:nvPr/>
        </p:nvSpPr>
        <p:spPr>
          <a:xfrm>
            <a:off x="1259632" y="1196753"/>
            <a:ext cx="6480720" cy="830997"/>
          </a:xfrm>
          <a:prstGeom prst="rect">
            <a:avLst/>
          </a:prstGeom>
          <a:noFill/>
        </p:spPr>
        <p:txBody>
          <a:bodyPr wrap="square" rtlCol="0">
            <a:spAutoFit/>
          </a:bodyPr>
          <a:lstStyle/>
          <a:p>
            <a:r>
              <a:rPr lang="en-US" b="1" dirty="0" smtClean="0">
                <a:solidFill>
                  <a:schemeClr val="accent4"/>
                </a:solidFill>
                <a:latin typeface="+mj-lt"/>
              </a:rPr>
              <a:t>R</a:t>
            </a:r>
            <a:r>
              <a:rPr lang="en-US" dirty="0" smtClean="0">
                <a:latin typeface="+mj-lt"/>
              </a:rPr>
              <a:t>ead </a:t>
            </a:r>
            <a:r>
              <a:rPr lang="en-US" b="1" dirty="0" smtClean="0">
                <a:solidFill>
                  <a:schemeClr val="accent4"/>
                </a:solidFill>
                <a:latin typeface="+mj-lt"/>
              </a:rPr>
              <a:t>O</a:t>
            </a:r>
            <a:r>
              <a:rPr lang="en-US" dirty="0" smtClean="0">
                <a:latin typeface="+mj-lt"/>
              </a:rPr>
              <a:t>ut </a:t>
            </a:r>
            <a:r>
              <a:rPr lang="en-US" b="1" dirty="0" smtClean="0">
                <a:solidFill>
                  <a:schemeClr val="accent4"/>
                </a:solidFill>
                <a:latin typeface="+mj-lt"/>
              </a:rPr>
              <a:t>C</a:t>
            </a:r>
            <a:r>
              <a:rPr lang="en-US" dirty="0" smtClean="0">
                <a:latin typeface="+mj-lt"/>
              </a:rPr>
              <a:t>rates are VME crates that receive data from the detector. Event-size 300 </a:t>
            </a:r>
            <a:r>
              <a:rPr lang="en-US" dirty="0" err="1" smtClean="0">
                <a:latin typeface="+mj-lt"/>
              </a:rPr>
              <a:t>kB</a:t>
            </a:r>
            <a:r>
              <a:rPr lang="en-US" dirty="0" smtClean="0">
                <a:latin typeface="+mj-lt"/>
              </a:rPr>
              <a:t>, at ~ 1 kHz </a:t>
            </a:r>
            <a:endParaRPr lang="en-US" dirty="0">
              <a:latin typeface="+mj-lt"/>
            </a:endParaRPr>
          </a:p>
        </p:txBody>
      </p:sp>
      <p:sp>
        <p:nvSpPr>
          <p:cNvPr id="30" name="TextBox 29"/>
          <p:cNvSpPr txBox="1"/>
          <p:nvPr/>
        </p:nvSpPr>
        <p:spPr>
          <a:xfrm>
            <a:off x="2209800" y="2362200"/>
            <a:ext cx="5181600" cy="1631216"/>
          </a:xfrm>
          <a:prstGeom prst="rect">
            <a:avLst/>
          </a:prstGeom>
          <a:noFill/>
        </p:spPr>
        <p:txBody>
          <a:bodyPr wrap="square" rtlCol="0">
            <a:spAutoFit/>
          </a:bodyPr>
          <a:lstStyle/>
          <a:p>
            <a:pPr marL="234950" indent="-234950">
              <a:buBlip>
                <a:blip r:embed="rId2"/>
              </a:buBlip>
            </a:pPr>
            <a:r>
              <a:rPr lang="en-US" sz="2000" dirty="0" smtClean="0">
                <a:latin typeface="+mn-lt"/>
              </a:rPr>
              <a:t>Most data is digitized on the detector and sent to the Movable Counting House</a:t>
            </a:r>
          </a:p>
          <a:p>
            <a:pPr marL="692150" lvl="1" indent="-234950">
              <a:buBlip>
                <a:blip r:embed="rId2"/>
              </a:buBlip>
            </a:pPr>
            <a:r>
              <a:rPr lang="en-US" sz="2000" dirty="0" smtClean="0">
                <a:latin typeface="+mn-lt"/>
              </a:rPr>
              <a:t>Detector specific cards in the ROC</a:t>
            </a:r>
          </a:p>
          <a:p>
            <a:pPr marL="234950" indent="-234950">
              <a:buBlip>
                <a:blip r:embed="rId2"/>
              </a:buBlip>
            </a:pPr>
            <a:r>
              <a:rPr lang="en-US" sz="2000" dirty="0" smtClean="0">
                <a:latin typeface="+mn-lt"/>
              </a:rPr>
              <a:t>DAQ HW reads out the cards and makes the data format uniform</a:t>
            </a:r>
            <a:endParaRPr lang="en-US" sz="2000" dirty="0">
              <a:latin typeface="+mn-lt"/>
            </a:endParaRPr>
          </a:p>
        </p:txBody>
      </p:sp>
      <p:sp>
        <p:nvSpPr>
          <p:cNvPr id="32" name="TextBox 31"/>
          <p:cNvSpPr txBox="1"/>
          <p:nvPr/>
        </p:nvSpPr>
        <p:spPr>
          <a:xfrm>
            <a:off x="2209800" y="4542472"/>
            <a:ext cx="5181600" cy="1323439"/>
          </a:xfrm>
          <a:prstGeom prst="rect">
            <a:avLst/>
          </a:prstGeom>
          <a:noFill/>
        </p:spPr>
        <p:txBody>
          <a:bodyPr wrap="square" rtlCol="0">
            <a:spAutoFit/>
          </a:bodyPr>
          <a:lstStyle/>
          <a:p>
            <a:pPr marL="234950" indent="-234950">
              <a:buBlip>
                <a:blip r:embed="rId2"/>
              </a:buBlip>
            </a:pPr>
            <a:r>
              <a:rPr lang="en-US" sz="2000" dirty="0" smtClean="0">
                <a:latin typeface="+mn-lt"/>
              </a:rPr>
              <a:t>Event is built in the Farm Node</a:t>
            </a:r>
          </a:p>
          <a:p>
            <a:pPr marL="692150" lvl="1" indent="-234950">
              <a:buBlip>
                <a:blip r:embed="rId2"/>
              </a:buBlip>
            </a:pPr>
            <a:r>
              <a:rPr lang="en-US" sz="2000" dirty="0" smtClean="0">
                <a:latin typeface="+mn-lt"/>
              </a:rPr>
              <a:t>There is no dedicated event builder</a:t>
            </a:r>
          </a:p>
          <a:p>
            <a:pPr marL="234950" indent="-234950">
              <a:buBlip>
                <a:blip r:embed="rId2"/>
              </a:buBlip>
            </a:pPr>
            <a:r>
              <a:rPr lang="en-US" sz="2000" dirty="0" smtClean="0">
                <a:latin typeface="+mn-lt"/>
              </a:rPr>
              <a:t>Level 3 Trigger Decision is rendered in the </a:t>
            </a:r>
            <a:r>
              <a:rPr lang="en-US" sz="2000" dirty="0" smtClean="0">
                <a:latin typeface="+mn-lt"/>
              </a:rPr>
              <a:t>node in software</a:t>
            </a:r>
            <a:endParaRPr lang="en-US" sz="2000" dirty="0">
              <a:latin typeface="+mn-lt"/>
            </a:endParaRPr>
          </a:p>
        </p:txBody>
      </p:sp>
      <p:sp>
        <p:nvSpPr>
          <p:cNvPr id="34" name="TextBox 33"/>
          <p:cNvSpPr txBox="1"/>
          <p:nvPr/>
        </p:nvSpPr>
        <p:spPr>
          <a:xfrm>
            <a:off x="2209800" y="4001869"/>
            <a:ext cx="5181600" cy="707886"/>
          </a:xfrm>
          <a:prstGeom prst="rect">
            <a:avLst/>
          </a:prstGeom>
          <a:noFill/>
        </p:spPr>
        <p:txBody>
          <a:bodyPr wrap="square" rtlCol="0">
            <a:spAutoFit/>
          </a:bodyPr>
          <a:lstStyle/>
          <a:p>
            <a:r>
              <a:rPr lang="en-US" sz="2000" b="1" dirty="0" smtClean="0">
                <a:solidFill>
                  <a:schemeClr val="accent4"/>
                </a:solidFill>
                <a:latin typeface="+mn-lt"/>
              </a:rPr>
              <a:t>Farm Nodes </a:t>
            </a:r>
            <a:r>
              <a:rPr lang="en-US" sz="2000" dirty="0" smtClean="0">
                <a:latin typeface="+mn-lt"/>
              </a:rPr>
              <a:t>are located about 20 m away (electrically isolated)</a:t>
            </a:r>
            <a:endParaRPr lang="en-US" sz="2000" dirty="0">
              <a:latin typeface="+mn-lt"/>
            </a:endParaRPr>
          </a:p>
        </p:txBody>
      </p:sp>
      <p:sp>
        <p:nvSpPr>
          <p:cNvPr id="36" name="TextBox 35"/>
          <p:cNvSpPr txBox="1"/>
          <p:nvPr/>
        </p:nvSpPr>
        <p:spPr>
          <a:xfrm>
            <a:off x="5562600" y="5638800"/>
            <a:ext cx="3329880" cy="783193"/>
          </a:xfrm>
          <a:prstGeom prst="round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2000" dirty="0" smtClean="0"/>
              <a:t>Between the two is a very large CISCO switch… (2002)</a:t>
            </a:r>
            <a:endParaRPr lang="en-US" sz="2000" dirty="0"/>
          </a:p>
        </p:txBody>
      </p:sp>
    </p:spTree>
    <p:extLst>
      <p:ext uri="{BB962C8B-B14F-4D97-AF65-F5344CB8AC3E}">
        <p14:creationId xmlns:p14="http://schemas.microsoft.com/office/powerpoint/2010/main" val="1221600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The DO </a:t>
            </a:r>
            <a:r>
              <a:rPr lang="en-US" sz="3200" dirty="0" smtClean="0"/>
              <a:t>DAQ </a:t>
            </a:r>
            <a:r>
              <a:rPr lang="en-US" sz="3200" dirty="0" smtClean="0"/>
              <a:t>in 2002 - </a:t>
            </a:r>
            <a:r>
              <a:rPr lang="en-US" sz="3200" dirty="0" smtClean="0"/>
              <a:t>2011</a:t>
            </a:r>
            <a:endParaRPr lang="en-US" sz="3200" dirty="0"/>
          </a:p>
        </p:txBody>
      </p:sp>
      <p:sp>
        <p:nvSpPr>
          <p:cNvPr id="3" name="Footer Placeholder 2"/>
          <p:cNvSpPr>
            <a:spLocks noGrp="1"/>
          </p:cNvSpPr>
          <p:nvPr>
            <p:ph type="ftr" sz="quarter" idx="10"/>
          </p:nvPr>
        </p:nvSpPr>
        <p:spPr/>
        <p:txBody>
          <a:bodyPr/>
          <a:lstStyle/>
          <a:p>
            <a:pPr algn="l"/>
            <a:r>
              <a:rPr lang="en-US" smtClean="0">
                <a:latin typeface="+mj-lt"/>
              </a:rPr>
              <a:t>High throughput DAQ, Niko Neufeld, CERN</a:t>
            </a:r>
            <a:endParaRPr lang="en-US" dirty="0">
              <a:latin typeface="+mj-lt"/>
            </a:endParaRPr>
          </a:p>
        </p:txBody>
      </p:sp>
      <p:sp>
        <p:nvSpPr>
          <p:cNvPr id="6" name="Slide Number Placeholder 5"/>
          <p:cNvSpPr>
            <a:spLocks noGrp="1"/>
          </p:cNvSpPr>
          <p:nvPr>
            <p:ph type="sldNum" sz="quarter" idx="11"/>
          </p:nvPr>
        </p:nvSpPr>
        <p:spPr/>
        <p:txBody>
          <a:bodyPr/>
          <a:lstStyle/>
          <a:p>
            <a:pPr>
              <a:defRPr/>
            </a:pPr>
            <a:fld id="{81965548-D45B-410C-B245-CE1CA6092D31}" type="slidenum">
              <a:rPr lang="en-GB" smtClean="0"/>
              <a:pPr>
                <a:defRPr/>
              </a:pPr>
              <a:t>15</a:t>
            </a:fld>
            <a:endParaRPr lang="en-GB"/>
          </a:p>
        </p:txBody>
      </p:sp>
      <p:sp>
        <p:nvSpPr>
          <p:cNvPr id="5" name="TextBox 4"/>
          <p:cNvSpPr txBox="1"/>
          <p:nvPr/>
        </p:nvSpPr>
        <p:spPr>
          <a:xfrm>
            <a:off x="0" y="1160160"/>
            <a:ext cx="6096000" cy="5509200"/>
          </a:xfrm>
          <a:prstGeom prst="rect">
            <a:avLst/>
          </a:prstGeom>
          <a:noFill/>
        </p:spPr>
        <p:txBody>
          <a:bodyPr wrap="square" rtlCol="0">
            <a:spAutoFit/>
          </a:bodyPr>
          <a:lstStyle/>
          <a:p>
            <a:pPr marL="234950" indent="-234950">
              <a:buBlip>
                <a:blip r:embed="rId2"/>
              </a:buBlip>
            </a:pPr>
            <a:r>
              <a:rPr lang="en-US" sz="2000" dirty="0" smtClean="0">
                <a:latin typeface="+mn-lt"/>
              </a:rPr>
              <a:t>ROC’s contain a Single Board Computer to control the readout.</a:t>
            </a:r>
          </a:p>
          <a:p>
            <a:pPr marL="692150" lvl="1" indent="-234950">
              <a:buBlip>
                <a:blip r:embed="rId2"/>
              </a:buBlip>
            </a:pPr>
            <a:r>
              <a:rPr lang="en-US" sz="2000" dirty="0" smtClean="0">
                <a:latin typeface="+mn-lt"/>
              </a:rPr>
              <a:t>VMIC 7750’s, PIII, 933 MHz</a:t>
            </a:r>
          </a:p>
          <a:p>
            <a:pPr marL="692150" lvl="1" indent="-234950">
              <a:buBlip>
                <a:blip r:embed="rId2"/>
              </a:buBlip>
            </a:pPr>
            <a:r>
              <a:rPr lang="en-US" sz="2000" dirty="0" smtClean="0">
                <a:latin typeface="+mn-lt"/>
              </a:rPr>
              <a:t>128 MB RAM</a:t>
            </a:r>
          </a:p>
          <a:p>
            <a:pPr marL="692150" lvl="1" indent="-234950">
              <a:buBlip>
                <a:blip r:embed="rId2"/>
              </a:buBlip>
            </a:pPr>
            <a:r>
              <a:rPr lang="en-US" sz="2000" dirty="0" smtClean="0">
                <a:latin typeface="+mn-lt"/>
              </a:rPr>
              <a:t>VME via a PCI Universe II chip</a:t>
            </a:r>
          </a:p>
          <a:p>
            <a:pPr marL="692150" lvl="1" indent="-234950">
              <a:buBlip>
                <a:blip r:embed="rId2"/>
              </a:buBlip>
            </a:pPr>
            <a:r>
              <a:rPr lang="en-US" sz="2000" dirty="0" smtClean="0">
                <a:latin typeface="+mn-lt"/>
              </a:rPr>
              <a:t>Dual 100 Mb </a:t>
            </a:r>
            <a:r>
              <a:rPr lang="en-US" sz="2000" dirty="0" err="1" smtClean="0">
                <a:latin typeface="+mn-lt"/>
              </a:rPr>
              <a:t>ethernet</a:t>
            </a:r>
            <a:endParaRPr lang="en-US" sz="2000" dirty="0" smtClean="0">
              <a:latin typeface="+mn-lt"/>
            </a:endParaRPr>
          </a:p>
          <a:p>
            <a:pPr marL="692150" lvl="1" indent="-234950">
              <a:buBlip>
                <a:blip r:embed="rId2"/>
              </a:buBlip>
            </a:pPr>
            <a:r>
              <a:rPr lang="en-US" sz="2000" dirty="0" smtClean="0">
                <a:latin typeface="+mn-lt"/>
              </a:rPr>
              <a:t>4 have been upgraded to </a:t>
            </a:r>
            <a:r>
              <a:rPr lang="en-US" sz="2000" dirty="0" err="1" smtClean="0">
                <a:latin typeface="+mn-lt"/>
              </a:rPr>
              <a:t>Gb</a:t>
            </a:r>
            <a:r>
              <a:rPr lang="en-US" sz="2000" dirty="0" smtClean="0">
                <a:latin typeface="+mn-lt"/>
              </a:rPr>
              <a:t> </a:t>
            </a:r>
            <a:r>
              <a:rPr lang="en-US" sz="2000" dirty="0" err="1" smtClean="0">
                <a:latin typeface="+mn-lt"/>
              </a:rPr>
              <a:t>ethernet</a:t>
            </a:r>
            <a:r>
              <a:rPr lang="en-US" sz="2000" dirty="0" smtClean="0">
                <a:latin typeface="+mn-lt"/>
              </a:rPr>
              <a:t> due to increased data size</a:t>
            </a:r>
          </a:p>
          <a:p>
            <a:pPr marL="234950" indent="-234950">
              <a:buBlip>
                <a:blip r:embed="rId2"/>
              </a:buBlip>
            </a:pPr>
            <a:r>
              <a:rPr lang="en-US" sz="2000" dirty="0" smtClean="0">
                <a:latin typeface="+mn-lt"/>
              </a:rPr>
              <a:t>Farm Nodes: 288 total, 2 and 4 cores per pizza box</a:t>
            </a:r>
          </a:p>
          <a:p>
            <a:pPr marL="692150" lvl="1" indent="-234950">
              <a:buBlip>
                <a:blip r:embed="rId2"/>
              </a:buBlip>
            </a:pPr>
            <a:r>
              <a:rPr lang="en-US" sz="2000" dirty="0" smtClean="0">
                <a:latin typeface="+mn-lt"/>
              </a:rPr>
              <a:t>AMD and Xeon’s of differing classes and speeds</a:t>
            </a:r>
          </a:p>
          <a:p>
            <a:pPr marL="692150" lvl="1" indent="-234950">
              <a:buBlip>
                <a:blip r:embed="rId2"/>
              </a:buBlip>
            </a:pPr>
            <a:r>
              <a:rPr lang="en-US" sz="2000" dirty="0" smtClean="0">
                <a:latin typeface="+mn-lt"/>
              </a:rPr>
              <a:t>Single 100 Mb Ethernet</a:t>
            </a:r>
          </a:p>
          <a:p>
            <a:pPr marL="692150" lvl="1" indent="-234950">
              <a:buBlip>
                <a:blip r:embed="rId2"/>
              </a:buBlip>
            </a:pPr>
            <a:r>
              <a:rPr lang="en-US" sz="2000" dirty="0" smtClean="0">
                <a:latin typeface="+mn-lt"/>
              </a:rPr>
              <a:t>Less than last CHEP!</a:t>
            </a:r>
          </a:p>
          <a:p>
            <a:pPr marL="234950" indent="-234950">
              <a:buBlip>
                <a:blip r:embed="rId2"/>
              </a:buBlip>
            </a:pPr>
            <a:r>
              <a:rPr lang="en-US" sz="2000" dirty="0" smtClean="0">
                <a:latin typeface="+mn-lt"/>
              </a:rPr>
              <a:t>CISCO 6590 switch</a:t>
            </a:r>
          </a:p>
          <a:p>
            <a:pPr marL="692150" lvl="1" indent="-234950">
              <a:buBlip>
                <a:blip r:embed="rId2"/>
              </a:buBlip>
            </a:pPr>
            <a:r>
              <a:rPr lang="en-US" sz="2000" dirty="0" smtClean="0">
                <a:latin typeface="+mn-lt"/>
              </a:rPr>
              <a:t>16 </a:t>
            </a:r>
            <a:r>
              <a:rPr lang="en-US" sz="2000" dirty="0" err="1" smtClean="0">
                <a:latin typeface="+mn-lt"/>
              </a:rPr>
              <a:t>Gb</a:t>
            </a:r>
            <a:r>
              <a:rPr lang="en-US" sz="2000" dirty="0" smtClean="0">
                <a:latin typeface="+mn-lt"/>
              </a:rPr>
              <a:t>/s backplane</a:t>
            </a:r>
          </a:p>
          <a:p>
            <a:pPr marL="692150" lvl="1" indent="-234950">
              <a:buBlip>
                <a:blip r:embed="rId2"/>
              </a:buBlip>
            </a:pPr>
            <a:r>
              <a:rPr lang="en-US" sz="2000" dirty="0" smtClean="0">
                <a:latin typeface="+mn-lt"/>
              </a:rPr>
              <a:t>9 module slots, all full</a:t>
            </a:r>
          </a:p>
          <a:p>
            <a:pPr marL="692150" lvl="1" indent="-234950">
              <a:buBlip>
                <a:blip r:embed="rId2"/>
              </a:buBlip>
            </a:pPr>
            <a:r>
              <a:rPr lang="en-US" sz="2000" dirty="0" smtClean="0">
                <a:latin typeface="+mn-lt"/>
              </a:rPr>
              <a:t>8 port GB</a:t>
            </a:r>
          </a:p>
          <a:p>
            <a:pPr marL="692150" lvl="1" indent="-234950">
              <a:buBlip>
                <a:blip r:embed="rId2"/>
              </a:buBlip>
            </a:pPr>
            <a:r>
              <a:rPr lang="en-US" sz="2000" dirty="0" smtClean="0">
                <a:latin typeface="+mn-lt"/>
              </a:rPr>
              <a:t>112 MB shared output buffer per 48 ports</a:t>
            </a:r>
            <a:endParaRPr lang="en-US" sz="2000" dirty="0">
              <a:latin typeface="+mn-lt"/>
            </a:endParaRPr>
          </a:p>
        </p:txBody>
      </p:sp>
      <p:pic>
        <p:nvPicPr>
          <p:cNvPr id="1026" name="Picture 2"/>
          <p:cNvPicPr>
            <a:picLocks noChangeAspect="1" noChangeArrowheads="1"/>
          </p:cNvPicPr>
          <p:nvPr/>
        </p:nvPicPr>
        <p:blipFill>
          <a:blip r:embed="rId3" cstate="print"/>
          <a:srcRect b="825"/>
          <a:stretch>
            <a:fillRect/>
          </a:stretch>
        </p:blipFill>
        <p:spPr bwMode="auto">
          <a:xfrm>
            <a:off x="6444208" y="1123057"/>
            <a:ext cx="2144313" cy="5042247"/>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LHC DAQ</a:t>
            </a:r>
            <a:endParaRPr lang="en-GB" dirty="0"/>
          </a:p>
        </p:txBody>
      </p:sp>
      <p:sp>
        <p:nvSpPr>
          <p:cNvPr id="3" name="Subtitle 2"/>
          <p:cNvSpPr>
            <a:spLocks noGrp="1"/>
          </p:cNvSpPr>
          <p:nvPr>
            <p:ph type="subTitle" idx="1"/>
          </p:nvPr>
        </p:nvSpPr>
        <p:spPr>
          <a:xfrm>
            <a:off x="1371600" y="3886200"/>
            <a:ext cx="6656784" cy="1752600"/>
          </a:xfrm>
        </p:spPr>
        <p:txBody>
          <a:bodyPr/>
          <a:lstStyle/>
          <a:p>
            <a:r>
              <a:rPr lang="en-US" dirty="0" smtClean="0"/>
              <a:t>DAQ for multi-Gigabyte/s experiments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p:cNvSpPr>
            <a:spLocks noGrp="1"/>
          </p:cNvSpPr>
          <p:nvPr>
            <p:ph type="sldNum" sz="quarter" idx="11"/>
          </p:nvPr>
        </p:nvSpPr>
        <p:spPr>
          <a:noFill/>
        </p:spPr>
        <p:txBody>
          <a:bodyPr/>
          <a:lstStyle/>
          <a:p>
            <a:fld id="{B1CF9226-A167-457D-84C4-8DD1460EDBE8}" type="slidenum">
              <a:rPr lang="en-US"/>
              <a:pPr/>
              <a:t>17</a:t>
            </a:fld>
            <a:endParaRPr lang="en-US"/>
          </a:p>
        </p:txBody>
      </p:sp>
      <p:sp>
        <p:nvSpPr>
          <p:cNvPr id="68611" name="Rectangle 2"/>
          <p:cNvSpPr>
            <a:spLocks noGrp="1" noChangeArrowheads="1"/>
          </p:cNvSpPr>
          <p:nvPr>
            <p:ph type="title"/>
          </p:nvPr>
        </p:nvSpPr>
        <p:spPr/>
        <p:txBody>
          <a:bodyPr/>
          <a:lstStyle/>
          <a:p>
            <a:pPr eaLnBrk="1" hangingPunct="1"/>
            <a:r>
              <a:rPr lang="en-US" smtClean="0"/>
              <a:t>Moving on to Bigger Things…</a:t>
            </a:r>
          </a:p>
        </p:txBody>
      </p:sp>
      <p:pic>
        <p:nvPicPr>
          <p:cNvPr id="203779" name="Picture 3"/>
          <p:cNvPicPr>
            <a:picLocks noChangeAspect="1" noChangeArrowheads="1"/>
          </p:cNvPicPr>
          <p:nvPr/>
        </p:nvPicPr>
        <p:blipFill>
          <a:blip r:embed="rId3"/>
          <a:srcRect/>
          <a:stretch>
            <a:fillRect/>
          </a:stretch>
        </p:blipFill>
        <p:spPr bwMode="auto">
          <a:xfrm>
            <a:off x="1905000" y="1295400"/>
            <a:ext cx="5341938" cy="4198938"/>
          </a:xfrm>
          <a:prstGeom prst="rect">
            <a:avLst/>
          </a:prstGeom>
          <a:noFill/>
          <a:ln w="9525">
            <a:noFill/>
            <a:miter lim="800000"/>
            <a:headEnd/>
            <a:tailEnd/>
          </a:ln>
        </p:spPr>
      </p:pic>
      <p:pic>
        <p:nvPicPr>
          <p:cNvPr id="203780"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514600" y="1371600"/>
            <a:ext cx="3962400" cy="3789363"/>
          </a:xfrm>
          <a:prstGeom prst="rect">
            <a:avLst/>
          </a:prstGeom>
          <a:noFill/>
          <a:ln w="9525">
            <a:noFill/>
            <a:miter lim="800000"/>
            <a:headEnd/>
            <a:tailEnd/>
          </a:ln>
        </p:spPr>
      </p:pic>
      <p:sp>
        <p:nvSpPr>
          <p:cNvPr id="68614" name="Text Box 5"/>
          <p:cNvSpPr txBox="1">
            <a:spLocks noChangeArrowheads="1"/>
          </p:cNvSpPr>
          <p:nvPr/>
        </p:nvSpPr>
        <p:spPr bwMode="auto">
          <a:xfrm>
            <a:off x="3352800" y="6034088"/>
            <a:ext cx="2076450" cy="366712"/>
          </a:xfrm>
          <a:prstGeom prst="rect">
            <a:avLst/>
          </a:prstGeom>
          <a:noFill/>
          <a:ln w="9525">
            <a:noFill/>
            <a:miter lim="800000"/>
            <a:headEnd/>
            <a:tailEnd/>
          </a:ln>
        </p:spPr>
        <p:txBody>
          <a:bodyPr wrap="none">
            <a:spAutoFit/>
          </a:bodyPr>
          <a:lstStyle/>
          <a:p>
            <a:r>
              <a:rPr lang="en-US">
                <a:latin typeface="Arial" charset="0"/>
              </a:rPr>
              <a:t>The CMS Detector</a:t>
            </a:r>
          </a:p>
        </p:txBody>
      </p:sp>
      <p:pic>
        <p:nvPicPr>
          <p:cNvPr id="203782" name="Picture 6"/>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1981200" y="1828800"/>
            <a:ext cx="5943600" cy="3113088"/>
          </a:xfrm>
          <a:prstGeom prst="rect">
            <a:avLst/>
          </a:prstGeom>
          <a:noFill/>
          <a:ln w="9525">
            <a:noFill/>
            <a:miter lim="800000"/>
            <a:headEnd/>
            <a:tailEnd/>
          </a:ln>
        </p:spPr>
      </p:pic>
      <p:sp>
        <p:nvSpPr>
          <p:cNvPr id="68616" name="Footer Placeholder 8"/>
          <p:cNvSpPr>
            <a:spLocks noGrp="1"/>
          </p:cNvSpPr>
          <p:nvPr>
            <p:ph type="ftr" sz="quarter" idx="10"/>
          </p:nvPr>
        </p:nvSpPr>
        <p:spPr>
          <a:noFill/>
        </p:spPr>
        <p:txBody>
          <a:bodyPr/>
          <a:lstStyle/>
          <a:p>
            <a:r>
              <a:rPr lang="en-US" smtClean="0"/>
              <a:t>High throughput DAQ, Niko Neufeld, CERN</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fade">
                                      <p:cBhvr>
                                        <p:cTn id="7" dur="2000"/>
                                        <p:tgtEl>
                                          <p:spTgt spid="203780"/>
                                        </p:tgtEl>
                                      </p:cBhvr>
                                    </p:animEffect>
                                  </p:childTnLst>
                                </p:cTn>
                              </p:par>
                              <p:par>
                                <p:cTn id="8" presetID="10" presetClass="exit" presetSubtype="0" fill="hold" nodeType="withEffect">
                                  <p:stCondLst>
                                    <p:cond delay="0"/>
                                  </p:stCondLst>
                                  <p:childTnLst>
                                    <p:animEffect transition="out" filter="fade">
                                      <p:cBhvr>
                                        <p:cTn id="9" dur="2000"/>
                                        <p:tgtEl>
                                          <p:spTgt spid="203779"/>
                                        </p:tgtEl>
                                      </p:cBhvr>
                                    </p:animEffect>
                                    <p:set>
                                      <p:cBhvr>
                                        <p:cTn id="10" dur="1" fill="hold">
                                          <p:stCondLst>
                                            <p:cond delay="1999"/>
                                          </p:stCondLst>
                                        </p:cTn>
                                        <p:tgtEl>
                                          <p:spTgt spid="203779"/>
                                        </p:tgtEl>
                                        <p:attrNameLst>
                                          <p:attrName>style.visibility</p:attrName>
                                        </p:attrNameLst>
                                      </p:cBhvr>
                                      <p:to>
                                        <p:strVal val="hidden"/>
                                      </p:to>
                                    </p:set>
                                  </p:childTnLst>
                                </p:cTn>
                              </p:par>
                            </p:childTnLst>
                          </p:cTn>
                        </p:par>
                        <p:par>
                          <p:cTn id="11" fill="hold">
                            <p:stCondLst>
                              <p:cond delay="2000"/>
                            </p:stCondLst>
                            <p:childTnLst>
                              <p:par>
                                <p:cTn id="12" presetID="6" presetClass="emph" presetSubtype="0" fill="hold" nodeType="afterEffect">
                                  <p:stCondLst>
                                    <p:cond delay="2000"/>
                                  </p:stCondLst>
                                  <p:childTnLst>
                                    <p:animScale>
                                      <p:cBhvr>
                                        <p:cTn id="13" dur="2000" fill="hold"/>
                                        <p:tgtEl>
                                          <p:spTgt spid="203780"/>
                                        </p:tgtEl>
                                      </p:cBhvr>
                                      <p:by x="300000" y="300000"/>
                                    </p:animScale>
                                  </p:childTnLst>
                                </p:cTn>
                              </p:par>
                              <p:par>
                                <p:cTn id="14" presetID="35" presetClass="path" presetSubtype="0" accel="50000" decel="50000" fill="hold" nodeType="withEffect">
                                  <p:stCondLst>
                                    <p:cond delay="2000"/>
                                  </p:stCondLst>
                                  <p:childTnLst>
                                    <p:animMotion origin="layout" path="M 0 0  L -0.25 0  E" pathEditMode="relative" ptsTypes="">
                                      <p:cBhvr>
                                        <p:cTn id="15" dur="2000" fill="hold"/>
                                        <p:tgtEl>
                                          <p:spTgt spid="203780"/>
                                        </p:tgtEl>
                                        <p:attrNameLst>
                                          <p:attrName>ppt_x</p:attrName>
                                          <p:attrName>ppt_y</p:attrName>
                                        </p:attrNameLst>
                                      </p:cBhvr>
                                    </p:animMotion>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203782"/>
                                        </p:tgtEl>
                                        <p:attrNameLst>
                                          <p:attrName>style.visibility</p:attrName>
                                        </p:attrNameLst>
                                      </p:cBhvr>
                                      <p:to>
                                        <p:strVal val="visible"/>
                                      </p:to>
                                    </p:set>
                                    <p:animEffect transition="in" filter="fade">
                                      <p:cBhvr>
                                        <p:cTn id="19" dur="2000"/>
                                        <p:tgtEl>
                                          <p:spTgt spid="203782"/>
                                        </p:tgtEl>
                                      </p:cBhvr>
                                    </p:animEffect>
                                  </p:childTnLst>
                                </p:cTn>
                              </p:par>
                            </p:childTnLst>
                          </p:cTn>
                        </p:par>
                        <p:par>
                          <p:cTn id="20" fill="hold">
                            <p:stCondLst>
                              <p:cond delay="8000"/>
                            </p:stCondLst>
                            <p:childTnLst>
                              <p:par>
                                <p:cTn id="21" presetID="10" presetClass="exit" presetSubtype="0" fill="hold" nodeType="afterEffect">
                                  <p:stCondLst>
                                    <p:cond delay="0"/>
                                  </p:stCondLst>
                                  <p:childTnLst>
                                    <p:animEffect transition="out" filter="fade">
                                      <p:cBhvr>
                                        <p:cTn id="22" dur="2000"/>
                                        <p:tgtEl>
                                          <p:spTgt spid="203780"/>
                                        </p:tgtEl>
                                      </p:cBhvr>
                                    </p:animEffect>
                                    <p:set>
                                      <p:cBhvr>
                                        <p:cTn id="23" dur="1" fill="hold">
                                          <p:stCondLst>
                                            <p:cond delay="1999"/>
                                          </p:stCondLst>
                                        </p:cTn>
                                        <p:tgtEl>
                                          <p:spTgt spid="2037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Slide Number Placeholder 4"/>
          <p:cNvSpPr>
            <a:spLocks noGrp="1"/>
          </p:cNvSpPr>
          <p:nvPr>
            <p:ph type="sldNum" sz="quarter" idx="11"/>
          </p:nvPr>
        </p:nvSpPr>
        <p:spPr>
          <a:noFill/>
        </p:spPr>
        <p:txBody>
          <a:bodyPr/>
          <a:lstStyle/>
          <a:p>
            <a:fld id="{5AF02478-3C27-48D3-A9C9-F30B0D13FD7D}" type="slidenum">
              <a:rPr lang="en-US"/>
              <a:pPr/>
              <a:t>18</a:t>
            </a:fld>
            <a:endParaRPr lang="en-US"/>
          </a:p>
        </p:txBody>
      </p:sp>
      <p:sp>
        <p:nvSpPr>
          <p:cNvPr id="70660" name="Rectangle 2"/>
          <p:cNvSpPr>
            <a:spLocks noGrp="1" noChangeArrowheads="1"/>
          </p:cNvSpPr>
          <p:nvPr>
            <p:ph type="title"/>
          </p:nvPr>
        </p:nvSpPr>
        <p:spPr>
          <a:noFill/>
        </p:spPr>
        <p:txBody>
          <a:bodyPr/>
          <a:lstStyle/>
          <a:p>
            <a:pPr eaLnBrk="1" hangingPunct="1"/>
            <a:r>
              <a:rPr lang="en-US" smtClean="0"/>
              <a:t>Moving on to Bigger Things…</a:t>
            </a:r>
          </a:p>
        </p:txBody>
      </p:sp>
      <p:grpSp>
        <p:nvGrpSpPr>
          <p:cNvPr id="2" name="Group 3"/>
          <p:cNvGrpSpPr>
            <a:grpSpLocks/>
          </p:cNvGrpSpPr>
          <p:nvPr/>
        </p:nvGrpSpPr>
        <p:grpSpPr bwMode="auto">
          <a:xfrm>
            <a:off x="2057400" y="3276600"/>
            <a:ext cx="5791200" cy="3309938"/>
            <a:chOff x="1296" y="2064"/>
            <a:chExt cx="3648" cy="2085"/>
          </a:xfrm>
        </p:grpSpPr>
        <p:sp>
          <p:nvSpPr>
            <p:cNvPr id="70666" name="Line 4"/>
            <p:cNvSpPr>
              <a:spLocks noChangeShapeType="1"/>
            </p:cNvSpPr>
            <p:nvPr/>
          </p:nvSpPr>
          <p:spPr bwMode="auto">
            <a:xfrm>
              <a:off x="1296" y="2064"/>
              <a:ext cx="0" cy="1584"/>
            </a:xfrm>
            <a:prstGeom prst="line">
              <a:avLst/>
            </a:prstGeom>
            <a:noFill/>
            <a:ln w="9525">
              <a:solidFill>
                <a:schemeClr val="tx1"/>
              </a:solidFill>
              <a:round/>
              <a:headEnd/>
              <a:tailEnd/>
            </a:ln>
          </p:spPr>
          <p:txBody>
            <a:bodyPr/>
            <a:lstStyle/>
            <a:p>
              <a:endParaRPr lang="en-GB"/>
            </a:p>
          </p:txBody>
        </p:sp>
        <p:sp>
          <p:nvSpPr>
            <p:cNvPr id="70667" name="Line 5"/>
            <p:cNvSpPr>
              <a:spLocks noChangeShapeType="1"/>
            </p:cNvSpPr>
            <p:nvPr/>
          </p:nvSpPr>
          <p:spPr bwMode="auto">
            <a:xfrm>
              <a:off x="1392" y="2064"/>
              <a:ext cx="0" cy="1584"/>
            </a:xfrm>
            <a:prstGeom prst="line">
              <a:avLst/>
            </a:prstGeom>
            <a:noFill/>
            <a:ln w="9525">
              <a:solidFill>
                <a:schemeClr val="tx1"/>
              </a:solidFill>
              <a:round/>
              <a:headEnd/>
              <a:tailEnd/>
            </a:ln>
          </p:spPr>
          <p:txBody>
            <a:bodyPr/>
            <a:lstStyle/>
            <a:p>
              <a:endParaRPr lang="en-GB"/>
            </a:p>
          </p:txBody>
        </p:sp>
        <p:sp>
          <p:nvSpPr>
            <p:cNvPr id="70668" name="Line 6"/>
            <p:cNvSpPr>
              <a:spLocks noChangeShapeType="1"/>
            </p:cNvSpPr>
            <p:nvPr/>
          </p:nvSpPr>
          <p:spPr bwMode="auto">
            <a:xfrm>
              <a:off x="1488" y="2112"/>
              <a:ext cx="0" cy="1536"/>
            </a:xfrm>
            <a:prstGeom prst="line">
              <a:avLst/>
            </a:prstGeom>
            <a:noFill/>
            <a:ln w="9525">
              <a:solidFill>
                <a:schemeClr val="tx1"/>
              </a:solidFill>
              <a:round/>
              <a:headEnd/>
              <a:tailEnd/>
            </a:ln>
          </p:spPr>
          <p:txBody>
            <a:bodyPr/>
            <a:lstStyle/>
            <a:p>
              <a:endParaRPr lang="en-GB"/>
            </a:p>
          </p:txBody>
        </p:sp>
        <p:sp>
          <p:nvSpPr>
            <p:cNvPr id="70669" name="Line 7"/>
            <p:cNvSpPr>
              <a:spLocks noChangeShapeType="1"/>
            </p:cNvSpPr>
            <p:nvPr/>
          </p:nvSpPr>
          <p:spPr bwMode="auto">
            <a:xfrm>
              <a:off x="1584" y="2208"/>
              <a:ext cx="0" cy="1440"/>
            </a:xfrm>
            <a:prstGeom prst="line">
              <a:avLst/>
            </a:prstGeom>
            <a:noFill/>
            <a:ln w="9525">
              <a:solidFill>
                <a:schemeClr val="tx1"/>
              </a:solidFill>
              <a:round/>
              <a:headEnd/>
              <a:tailEnd/>
            </a:ln>
          </p:spPr>
          <p:txBody>
            <a:bodyPr/>
            <a:lstStyle/>
            <a:p>
              <a:endParaRPr lang="en-GB"/>
            </a:p>
          </p:txBody>
        </p:sp>
        <p:sp>
          <p:nvSpPr>
            <p:cNvPr id="70670" name="Line 8"/>
            <p:cNvSpPr>
              <a:spLocks noChangeShapeType="1"/>
            </p:cNvSpPr>
            <p:nvPr/>
          </p:nvSpPr>
          <p:spPr bwMode="auto">
            <a:xfrm>
              <a:off x="1680" y="2256"/>
              <a:ext cx="0" cy="1392"/>
            </a:xfrm>
            <a:prstGeom prst="line">
              <a:avLst/>
            </a:prstGeom>
            <a:noFill/>
            <a:ln w="9525">
              <a:solidFill>
                <a:schemeClr val="tx1"/>
              </a:solidFill>
              <a:round/>
              <a:headEnd/>
              <a:tailEnd/>
            </a:ln>
          </p:spPr>
          <p:txBody>
            <a:bodyPr/>
            <a:lstStyle/>
            <a:p>
              <a:endParaRPr lang="en-GB"/>
            </a:p>
          </p:txBody>
        </p:sp>
        <p:sp>
          <p:nvSpPr>
            <p:cNvPr id="70671" name="Line 9"/>
            <p:cNvSpPr>
              <a:spLocks noChangeShapeType="1"/>
            </p:cNvSpPr>
            <p:nvPr/>
          </p:nvSpPr>
          <p:spPr bwMode="auto">
            <a:xfrm>
              <a:off x="1776" y="2256"/>
              <a:ext cx="0" cy="1392"/>
            </a:xfrm>
            <a:prstGeom prst="line">
              <a:avLst/>
            </a:prstGeom>
            <a:noFill/>
            <a:ln w="9525">
              <a:solidFill>
                <a:schemeClr val="tx1"/>
              </a:solidFill>
              <a:round/>
              <a:headEnd/>
              <a:tailEnd/>
            </a:ln>
          </p:spPr>
          <p:txBody>
            <a:bodyPr/>
            <a:lstStyle/>
            <a:p>
              <a:endParaRPr lang="en-GB"/>
            </a:p>
          </p:txBody>
        </p:sp>
        <p:sp>
          <p:nvSpPr>
            <p:cNvPr id="70672" name="Line 10"/>
            <p:cNvSpPr>
              <a:spLocks noChangeShapeType="1"/>
            </p:cNvSpPr>
            <p:nvPr/>
          </p:nvSpPr>
          <p:spPr bwMode="auto">
            <a:xfrm>
              <a:off x="1872" y="2256"/>
              <a:ext cx="0" cy="1392"/>
            </a:xfrm>
            <a:prstGeom prst="line">
              <a:avLst/>
            </a:prstGeom>
            <a:noFill/>
            <a:ln w="9525">
              <a:solidFill>
                <a:schemeClr val="tx1"/>
              </a:solidFill>
              <a:round/>
              <a:headEnd/>
              <a:tailEnd/>
            </a:ln>
          </p:spPr>
          <p:txBody>
            <a:bodyPr/>
            <a:lstStyle/>
            <a:p>
              <a:endParaRPr lang="en-GB"/>
            </a:p>
          </p:txBody>
        </p:sp>
        <p:sp>
          <p:nvSpPr>
            <p:cNvPr id="70673" name="Line 11"/>
            <p:cNvSpPr>
              <a:spLocks noChangeShapeType="1"/>
            </p:cNvSpPr>
            <p:nvPr/>
          </p:nvSpPr>
          <p:spPr bwMode="auto">
            <a:xfrm>
              <a:off x="1968" y="2256"/>
              <a:ext cx="0" cy="1392"/>
            </a:xfrm>
            <a:prstGeom prst="line">
              <a:avLst/>
            </a:prstGeom>
            <a:noFill/>
            <a:ln w="9525">
              <a:solidFill>
                <a:schemeClr val="tx1"/>
              </a:solidFill>
              <a:round/>
              <a:headEnd/>
              <a:tailEnd/>
            </a:ln>
          </p:spPr>
          <p:txBody>
            <a:bodyPr/>
            <a:lstStyle/>
            <a:p>
              <a:endParaRPr lang="en-GB"/>
            </a:p>
          </p:txBody>
        </p:sp>
        <p:sp>
          <p:nvSpPr>
            <p:cNvPr id="70674" name="Line 12"/>
            <p:cNvSpPr>
              <a:spLocks noChangeShapeType="1"/>
            </p:cNvSpPr>
            <p:nvPr/>
          </p:nvSpPr>
          <p:spPr bwMode="auto">
            <a:xfrm>
              <a:off x="2064" y="2256"/>
              <a:ext cx="0" cy="1392"/>
            </a:xfrm>
            <a:prstGeom prst="line">
              <a:avLst/>
            </a:prstGeom>
            <a:noFill/>
            <a:ln w="9525">
              <a:solidFill>
                <a:schemeClr val="tx1"/>
              </a:solidFill>
              <a:round/>
              <a:headEnd/>
              <a:tailEnd/>
            </a:ln>
          </p:spPr>
          <p:txBody>
            <a:bodyPr/>
            <a:lstStyle/>
            <a:p>
              <a:endParaRPr lang="en-GB"/>
            </a:p>
          </p:txBody>
        </p:sp>
        <p:sp>
          <p:nvSpPr>
            <p:cNvPr id="70675" name="Line 13"/>
            <p:cNvSpPr>
              <a:spLocks noChangeShapeType="1"/>
            </p:cNvSpPr>
            <p:nvPr/>
          </p:nvSpPr>
          <p:spPr bwMode="auto">
            <a:xfrm>
              <a:off x="2160" y="2256"/>
              <a:ext cx="0" cy="1392"/>
            </a:xfrm>
            <a:prstGeom prst="line">
              <a:avLst/>
            </a:prstGeom>
            <a:noFill/>
            <a:ln w="9525">
              <a:solidFill>
                <a:schemeClr val="tx1"/>
              </a:solidFill>
              <a:round/>
              <a:headEnd/>
              <a:tailEnd/>
            </a:ln>
          </p:spPr>
          <p:txBody>
            <a:bodyPr/>
            <a:lstStyle/>
            <a:p>
              <a:endParaRPr lang="en-GB"/>
            </a:p>
          </p:txBody>
        </p:sp>
        <p:sp>
          <p:nvSpPr>
            <p:cNvPr id="70676" name="Line 14"/>
            <p:cNvSpPr>
              <a:spLocks noChangeShapeType="1"/>
            </p:cNvSpPr>
            <p:nvPr/>
          </p:nvSpPr>
          <p:spPr bwMode="auto">
            <a:xfrm>
              <a:off x="2256" y="2256"/>
              <a:ext cx="0" cy="1392"/>
            </a:xfrm>
            <a:prstGeom prst="line">
              <a:avLst/>
            </a:prstGeom>
            <a:noFill/>
            <a:ln w="9525">
              <a:solidFill>
                <a:schemeClr val="tx1"/>
              </a:solidFill>
              <a:round/>
              <a:headEnd/>
              <a:tailEnd/>
            </a:ln>
          </p:spPr>
          <p:txBody>
            <a:bodyPr/>
            <a:lstStyle/>
            <a:p>
              <a:endParaRPr lang="en-GB"/>
            </a:p>
          </p:txBody>
        </p:sp>
        <p:sp>
          <p:nvSpPr>
            <p:cNvPr id="70677" name="Line 15"/>
            <p:cNvSpPr>
              <a:spLocks noChangeShapeType="1"/>
            </p:cNvSpPr>
            <p:nvPr/>
          </p:nvSpPr>
          <p:spPr bwMode="auto">
            <a:xfrm>
              <a:off x="2352" y="2256"/>
              <a:ext cx="0" cy="1392"/>
            </a:xfrm>
            <a:prstGeom prst="line">
              <a:avLst/>
            </a:prstGeom>
            <a:noFill/>
            <a:ln w="9525">
              <a:solidFill>
                <a:schemeClr val="tx1"/>
              </a:solidFill>
              <a:round/>
              <a:headEnd/>
              <a:tailEnd/>
            </a:ln>
          </p:spPr>
          <p:txBody>
            <a:bodyPr/>
            <a:lstStyle/>
            <a:p>
              <a:endParaRPr lang="en-GB"/>
            </a:p>
          </p:txBody>
        </p:sp>
        <p:sp>
          <p:nvSpPr>
            <p:cNvPr id="70678" name="Line 16"/>
            <p:cNvSpPr>
              <a:spLocks noChangeShapeType="1"/>
            </p:cNvSpPr>
            <p:nvPr/>
          </p:nvSpPr>
          <p:spPr bwMode="auto">
            <a:xfrm>
              <a:off x="2448" y="2256"/>
              <a:ext cx="0" cy="1392"/>
            </a:xfrm>
            <a:prstGeom prst="line">
              <a:avLst/>
            </a:prstGeom>
            <a:noFill/>
            <a:ln w="9525">
              <a:solidFill>
                <a:schemeClr val="tx1"/>
              </a:solidFill>
              <a:round/>
              <a:headEnd/>
              <a:tailEnd/>
            </a:ln>
          </p:spPr>
          <p:txBody>
            <a:bodyPr/>
            <a:lstStyle/>
            <a:p>
              <a:endParaRPr lang="en-GB"/>
            </a:p>
          </p:txBody>
        </p:sp>
        <p:sp>
          <p:nvSpPr>
            <p:cNvPr id="70679" name="Line 17"/>
            <p:cNvSpPr>
              <a:spLocks noChangeShapeType="1"/>
            </p:cNvSpPr>
            <p:nvPr/>
          </p:nvSpPr>
          <p:spPr bwMode="auto">
            <a:xfrm>
              <a:off x="2544" y="2256"/>
              <a:ext cx="0" cy="1392"/>
            </a:xfrm>
            <a:prstGeom prst="line">
              <a:avLst/>
            </a:prstGeom>
            <a:noFill/>
            <a:ln w="9525">
              <a:solidFill>
                <a:schemeClr val="tx1"/>
              </a:solidFill>
              <a:round/>
              <a:headEnd/>
              <a:tailEnd/>
            </a:ln>
          </p:spPr>
          <p:txBody>
            <a:bodyPr/>
            <a:lstStyle/>
            <a:p>
              <a:endParaRPr lang="en-GB"/>
            </a:p>
          </p:txBody>
        </p:sp>
        <p:sp>
          <p:nvSpPr>
            <p:cNvPr id="70680" name="Line 18"/>
            <p:cNvSpPr>
              <a:spLocks noChangeShapeType="1"/>
            </p:cNvSpPr>
            <p:nvPr/>
          </p:nvSpPr>
          <p:spPr bwMode="auto">
            <a:xfrm>
              <a:off x="2640" y="2256"/>
              <a:ext cx="0" cy="1392"/>
            </a:xfrm>
            <a:prstGeom prst="line">
              <a:avLst/>
            </a:prstGeom>
            <a:noFill/>
            <a:ln w="9525">
              <a:solidFill>
                <a:schemeClr val="tx1"/>
              </a:solidFill>
              <a:round/>
              <a:headEnd/>
              <a:tailEnd/>
            </a:ln>
          </p:spPr>
          <p:txBody>
            <a:bodyPr/>
            <a:lstStyle/>
            <a:p>
              <a:endParaRPr lang="en-GB"/>
            </a:p>
          </p:txBody>
        </p:sp>
        <p:sp>
          <p:nvSpPr>
            <p:cNvPr id="70681" name="Line 19"/>
            <p:cNvSpPr>
              <a:spLocks noChangeShapeType="1"/>
            </p:cNvSpPr>
            <p:nvPr/>
          </p:nvSpPr>
          <p:spPr bwMode="auto">
            <a:xfrm>
              <a:off x="2736" y="2256"/>
              <a:ext cx="0" cy="1392"/>
            </a:xfrm>
            <a:prstGeom prst="line">
              <a:avLst/>
            </a:prstGeom>
            <a:noFill/>
            <a:ln w="9525">
              <a:solidFill>
                <a:schemeClr val="tx1"/>
              </a:solidFill>
              <a:round/>
              <a:headEnd/>
              <a:tailEnd/>
            </a:ln>
          </p:spPr>
          <p:txBody>
            <a:bodyPr/>
            <a:lstStyle/>
            <a:p>
              <a:endParaRPr lang="en-GB"/>
            </a:p>
          </p:txBody>
        </p:sp>
        <p:sp>
          <p:nvSpPr>
            <p:cNvPr id="70682" name="Line 20"/>
            <p:cNvSpPr>
              <a:spLocks noChangeShapeType="1"/>
            </p:cNvSpPr>
            <p:nvPr/>
          </p:nvSpPr>
          <p:spPr bwMode="auto">
            <a:xfrm>
              <a:off x="2832" y="2256"/>
              <a:ext cx="0" cy="1392"/>
            </a:xfrm>
            <a:prstGeom prst="line">
              <a:avLst/>
            </a:prstGeom>
            <a:noFill/>
            <a:ln w="9525">
              <a:solidFill>
                <a:schemeClr val="tx1"/>
              </a:solidFill>
              <a:round/>
              <a:headEnd/>
              <a:tailEnd/>
            </a:ln>
          </p:spPr>
          <p:txBody>
            <a:bodyPr/>
            <a:lstStyle/>
            <a:p>
              <a:endParaRPr lang="en-GB"/>
            </a:p>
          </p:txBody>
        </p:sp>
        <p:sp>
          <p:nvSpPr>
            <p:cNvPr id="70683" name="Line 21"/>
            <p:cNvSpPr>
              <a:spLocks noChangeShapeType="1"/>
            </p:cNvSpPr>
            <p:nvPr/>
          </p:nvSpPr>
          <p:spPr bwMode="auto">
            <a:xfrm>
              <a:off x="2928" y="2256"/>
              <a:ext cx="0" cy="1392"/>
            </a:xfrm>
            <a:prstGeom prst="line">
              <a:avLst/>
            </a:prstGeom>
            <a:noFill/>
            <a:ln w="9525">
              <a:solidFill>
                <a:schemeClr val="tx1"/>
              </a:solidFill>
              <a:round/>
              <a:headEnd/>
              <a:tailEnd/>
            </a:ln>
          </p:spPr>
          <p:txBody>
            <a:bodyPr/>
            <a:lstStyle/>
            <a:p>
              <a:endParaRPr lang="en-GB"/>
            </a:p>
          </p:txBody>
        </p:sp>
        <p:sp>
          <p:nvSpPr>
            <p:cNvPr id="70684" name="Line 22"/>
            <p:cNvSpPr>
              <a:spLocks noChangeShapeType="1"/>
            </p:cNvSpPr>
            <p:nvPr/>
          </p:nvSpPr>
          <p:spPr bwMode="auto">
            <a:xfrm>
              <a:off x="3024" y="2256"/>
              <a:ext cx="0" cy="1392"/>
            </a:xfrm>
            <a:prstGeom prst="line">
              <a:avLst/>
            </a:prstGeom>
            <a:noFill/>
            <a:ln w="9525">
              <a:solidFill>
                <a:schemeClr val="tx1"/>
              </a:solidFill>
              <a:round/>
              <a:headEnd/>
              <a:tailEnd/>
            </a:ln>
          </p:spPr>
          <p:txBody>
            <a:bodyPr/>
            <a:lstStyle/>
            <a:p>
              <a:endParaRPr lang="en-GB"/>
            </a:p>
          </p:txBody>
        </p:sp>
        <p:sp>
          <p:nvSpPr>
            <p:cNvPr id="70685" name="Line 23"/>
            <p:cNvSpPr>
              <a:spLocks noChangeShapeType="1"/>
            </p:cNvSpPr>
            <p:nvPr/>
          </p:nvSpPr>
          <p:spPr bwMode="auto">
            <a:xfrm>
              <a:off x="3120" y="2256"/>
              <a:ext cx="0" cy="1392"/>
            </a:xfrm>
            <a:prstGeom prst="line">
              <a:avLst/>
            </a:prstGeom>
            <a:noFill/>
            <a:ln w="9525">
              <a:solidFill>
                <a:schemeClr val="tx1"/>
              </a:solidFill>
              <a:round/>
              <a:headEnd/>
              <a:tailEnd/>
            </a:ln>
          </p:spPr>
          <p:txBody>
            <a:bodyPr/>
            <a:lstStyle/>
            <a:p>
              <a:endParaRPr lang="en-GB"/>
            </a:p>
          </p:txBody>
        </p:sp>
        <p:sp>
          <p:nvSpPr>
            <p:cNvPr id="70686" name="Line 24"/>
            <p:cNvSpPr>
              <a:spLocks noChangeShapeType="1"/>
            </p:cNvSpPr>
            <p:nvPr/>
          </p:nvSpPr>
          <p:spPr bwMode="auto">
            <a:xfrm>
              <a:off x="3216" y="2256"/>
              <a:ext cx="0" cy="1392"/>
            </a:xfrm>
            <a:prstGeom prst="line">
              <a:avLst/>
            </a:prstGeom>
            <a:noFill/>
            <a:ln w="9525">
              <a:solidFill>
                <a:schemeClr val="tx1"/>
              </a:solidFill>
              <a:round/>
              <a:headEnd/>
              <a:tailEnd/>
            </a:ln>
          </p:spPr>
          <p:txBody>
            <a:bodyPr/>
            <a:lstStyle/>
            <a:p>
              <a:endParaRPr lang="en-GB"/>
            </a:p>
          </p:txBody>
        </p:sp>
        <p:sp>
          <p:nvSpPr>
            <p:cNvPr id="70687" name="Line 25"/>
            <p:cNvSpPr>
              <a:spLocks noChangeShapeType="1"/>
            </p:cNvSpPr>
            <p:nvPr/>
          </p:nvSpPr>
          <p:spPr bwMode="auto">
            <a:xfrm>
              <a:off x="3312" y="2256"/>
              <a:ext cx="0" cy="1392"/>
            </a:xfrm>
            <a:prstGeom prst="line">
              <a:avLst/>
            </a:prstGeom>
            <a:noFill/>
            <a:ln w="9525">
              <a:solidFill>
                <a:schemeClr val="tx1"/>
              </a:solidFill>
              <a:round/>
              <a:headEnd/>
              <a:tailEnd/>
            </a:ln>
          </p:spPr>
          <p:txBody>
            <a:bodyPr/>
            <a:lstStyle/>
            <a:p>
              <a:endParaRPr lang="en-GB"/>
            </a:p>
          </p:txBody>
        </p:sp>
        <p:sp>
          <p:nvSpPr>
            <p:cNvPr id="70688" name="Line 26"/>
            <p:cNvSpPr>
              <a:spLocks noChangeShapeType="1"/>
            </p:cNvSpPr>
            <p:nvPr/>
          </p:nvSpPr>
          <p:spPr bwMode="auto">
            <a:xfrm>
              <a:off x="3408" y="2256"/>
              <a:ext cx="0" cy="1392"/>
            </a:xfrm>
            <a:prstGeom prst="line">
              <a:avLst/>
            </a:prstGeom>
            <a:noFill/>
            <a:ln w="9525">
              <a:solidFill>
                <a:schemeClr val="tx1"/>
              </a:solidFill>
              <a:round/>
              <a:headEnd/>
              <a:tailEnd/>
            </a:ln>
          </p:spPr>
          <p:txBody>
            <a:bodyPr/>
            <a:lstStyle/>
            <a:p>
              <a:endParaRPr lang="en-GB"/>
            </a:p>
          </p:txBody>
        </p:sp>
        <p:sp>
          <p:nvSpPr>
            <p:cNvPr id="70689" name="Line 27"/>
            <p:cNvSpPr>
              <a:spLocks noChangeShapeType="1"/>
            </p:cNvSpPr>
            <p:nvPr/>
          </p:nvSpPr>
          <p:spPr bwMode="auto">
            <a:xfrm>
              <a:off x="3504" y="2256"/>
              <a:ext cx="0" cy="1392"/>
            </a:xfrm>
            <a:prstGeom prst="line">
              <a:avLst/>
            </a:prstGeom>
            <a:noFill/>
            <a:ln w="9525">
              <a:solidFill>
                <a:schemeClr val="tx1"/>
              </a:solidFill>
              <a:round/>
              <a:headEnd/>
              <a:tailEnd/>
            </a:ln>
          </p:spPr>
          <p:txBody>
            <a:bodyPr/>
            <a:lstStyle/>
            <a:p>
              <a:endParaRPr lang="en-GB"/>
            </a:p>
          </p:txBody>
        </p:sp>
        <p:sp>
          <p:nvSpPr>
            <p:cNvPr id="70690" name="Line 28"/>
            <p:cNvSpPr>
              <a:spLocks noChangeShapeType="1"/>
            </p:cNvSpPr>
            <p:nvPr/>
          </p:nvSpPr>
          <p:spPr bwMode="auto">
            <a:xfrm>
              <a:off x="3600" y="2256"/>
              <a:ext cx="0" cy="1392"/>
            </a:xfrm>
            <a:prstGeom prst="line">
              <a:avLst/>
            </a:prstGeom>
            <a:noFill/>
            <a:ln w="9525">
              <a:solidFill>
                <a:schemeClr val="tx1"/>
              </a:solidFill>
              <a:round/>
              <a:headEnd/>
              <a:tailEnd/>
            </a:ln>
          </p:spPr>
          <p:txBody>
            <a:bodyPr/>
            <a:lstStyle/>
            <a:p>
              <a:endParaRPr lang="en-GB"/>
            </a:p>
          </p:txBody>
        </p:sp>
        <p:sp>
          <p:nvSpPr>
            <p:cNvPr id="70691" name="Line 29"/>
            <p:cNvSpPr>
              <a:spLocks noChangeShapeType="1"/>
            </p:cNvSpPr>
            <p:nvPr/>
          </p:nvSpPr>
          <p:spPr bwMode="auto">
            <a:xfrm>
              <a:off x="3696" y="2256"/>
              <a:ext cx="0" cy="1392"/>
            </a:xfrm>
            <a:prstGeom prst="line">
              <a:avLst/>
            </a:prstGeom>
            <a:noFill/>
            <a:ln w="9525">
              <a:solidFill>
                <a:schemeClr val="tx1"/>
              </a:solidFill>
              <a:round/>
              <a:headEnd/>
              <a:tailEnd/>
            </a:ln>
          </p:spPr>
          <p:txBody>
            <a:bodyPr/>
            <a:lstStyle/>
            <a:p>
              <a:endParaRPr lang="en-GB"/>
            </a:p>
          </p:txBody>
        </p:sp>
        <p:sp>
          <p:nvSpPr>
            <p:cNvPr id="70692" name="Line 30"/>
            <p:cNvSpPr>
              <a:spLocks noChangeShapeType="1"/>
            </p:cNvSpPr>
            <p:nvPr/>
          </p:nvSpPr>
          <p:spPr bwMode="auto">
            <a:xfrm>
              <a:off x="3792" y="2256"/>
              <a:ext cx="0" cy="1392"/>
            </a:xfrm>
            <a:prstGeom prst="line">
              <a:avLst/>
            </a:prstGeom>
            <a:noFill/>
            <a:ln w="9525">
              <a:solidFill>
                <a:schemeClr val="tx1"/>
              </a:solidFill>
              <a:round/>
              <a:headEnd/>
              <a:tailEnd/>
            </a:ln>
          </p:spPr>
          <p:txBody>
            <a:bodyPr/>
            <a:lstStyle/>
            <a:p>
              <a:endParaRPr lang="en-GB"/>
            </a:p>
          </p:txBody>
        </p:sp>
        <p:sp>
          <p:nvSpPr>
            <p:cNvPr id="70693" name="Line 31"/>
            <p:cNvSpPr>
              <a:spLocks noChangeShapeType="1"/>
            </p:cNvSpPr>
            <p:nvPr/>
          </p:nvSpPr>
          <p:spPr bwMode="auto">
            <a:xfrm>
              <a:off x="3888" y="2256"/>
              <a:ext cx="0" cy="1392"/>
            </a:xfrm>
            <a:prstGeom prst="line">
              <a:avLst/>
            </a:prstGeom>
            <a:noFill/>
            <a:ln w="9525">
              <a:solidFill>
                <a:schemeClr val="tx1"/>
              </a:solidFill>
              <a:round/>
              <a:headEnd/>
              <a:tailEnd/>
            </a:ln>
          </p:spPr>
          <p:txBody>
            <a:bodyPr/>
            <a:lstStyle/>
            <a:p>
              <a:endParaRPr lang="en-GB"/>
            </a:p>
          </p:txBody>
        </p:sp>
        <p:sp>
          <p:nvSpPr>
            <p:cNvPr id="70694" name="Line 32"/>
            <p:cNvSpPr>
              <a:spLocks noChangeShapeType="1"/>
            </p:cNvSpPr>
            <p:nvPr/>
          </p:nvSpPr>
          <p:spPr bwMode="auto">
            <a:xfrm>
              <a:off x="3984" y="2256"/>
              <a:ext cx="0" cy="1392"/>
            </a:xfrm>
            <a:prstGeom prst="line">
              <a:avLst/>
            </a:prstGeom>
            <a:noFill/>
            <a:ln w="9525">
              <a:solidFill>
                <a:schemeClr val="tx1"/>
              </a:solidFill>
              <a:round/>
              <a:headEnd/>
              <a:tailEnd/>
            </a:ln>
          </p:spPr>
          <p:txBody>
            <a:bodyPr/>
            <a:lstStyle/>
            <a:p>
              <a:endParaRPr lang="en-GB"/>
            </a:p>
          </p:txBody>
        </p:sp>
        <p:sp>
          <p:nvSpPr>
            <p:cNvPr id="70695" name="Line 33"/>
            <p:cNvSpPr>
              <a:spLocks noChangeShapeType="1"/>
            </p:cNvSpPr>
            <p:nvPr/>
          </p:nvSpPr>
          <p:spPr bwMode="auto">
            <a:xfrm>
              <a:off x="4080" y="2256"/>
              <a:ext cx="0" cy="1392"/>
            </a:xfrm>
            <a:prstGeom prst="line">
              <a:avLst/>
            </a:prstGeom>
            <a:noFill/>
            <a:ln w="9525">
              <a:solidFill>
                <a:schemeClr val="tx1"/>
              </a:solidFill>
              <a:round/>
              <a:headEnd/>
              <a:tailEnd/>
            </a:ln>
          </p:spPr>
          <p:txBody>
            <a:bodyPr/>
            <a:lstStyle/>
            <a:p>
              <a:endParaRPr lang="en-GB"/>
            </a:p>
          </p:txBody>
        </p:sp>
        <p:sp>
          <p:nvSpPr>
            <p:cNvPr id="70696" name="Line 34"/>
            <p:cNvSpPr>
              <a:spLocks noChangeShapeType="1"/>
            </p:cNvSpPr>
            <p:nvPr/>
          </p:nvSpPr>
          <p:spPr bwMode="auto">
            <a:xfrm>
              <a:off x="4176" y="2256"/>
              <a:ext cx="0" cy="1392"/>
            </a:xfrm>
            <a:prstGeom prst="line">
              <a:avLst/>
            </a:prstGeom>
            <a:noFill/>
            <a:ln w="9525">
              <a:solidFill>
                <a:schemeClr val="tx1"/>
              </a:solidFill>
              <a:round/>
              <a:headEnd/>
              <a:tailEnd/>
            </a:ln>
          </p:spPr>
          <p:txBody>
            <a:bodyPr/>
            <a:lstStyle/>
            <a:p>
              <a:endParaRPr lang="en-GB"/>
            </a:p>
          </p:txBody>
        </p:sp>
        <p:sp>
          <p:nvSpPr>
            <p:cNvPr id="70697" name="Line 35"/>
            <p:cNvSpPr>
              <a:spLocks noChangeShapeType="1"/>
            </p:cNvSpPr>
            <p:nvPr/>
          </p:nvSpPr>
          <p:spPr bwMode="auto">
            <a:xfrm>
              <a:off x="4272" y="2256"/>
              <a:ext cx="0" cy="1392"/>
            </a:xfrm>
            <a:prstGeom prst="line">
              <a:avLst/>
            </a:prstGeom>
            <a:noFill/>
            <a:ln w="9525">
              <a:solidFill>
                <a:schemeClr val="tx1"/>
              </a:solidFill>
              <a:round/>
              <a:headEnd/>
              <a:tailEnd/>
            </a:ln>
          </p:spPr>
          <p:txBody>
            <a:bodyPr/>
            <a:lstStyle/>
            <a:p>
              <a:endParaRPr lang="en-GB"/>
            </a:p>
          </p:txBody>
        </p:sp>
        <p:sp>
          <p:nvSpPr>
            <p:cNvPr id="70698" name="Line 36"/>
            <p:cNvSpPr>
              <a:spLocks noChangeShapeType="1"/>
            </p:cNvSpPr>
            <p:nvPr/>
          </p:nvSpPr>
          <p:spPr bwMode="auto">
            <a:xfrm>
              <a:off x="4368" y="2256"/>
              <a:ext cx="0" cy="1392"/>
            </a:xfrm>
            <a:prstGeom prst="line">
              <a:avLst/>
            </a:prstGeom>
            <a:noFill/>
            <a:ln w="9525">
              <a:solidFill>
                <a:schemeClr val="tx1"/>
              </a:solidFill>
              <a:round/>
              <a:headEnd/>
              <a:tailEnd/>
            </a:ln>
          </p:spPr>
          <p:txBody>
            <a:bodyPr/>
            <a:lstStyle/>
            <a:p>
              <a:endParaRPr lang="en-GB"/>
            </a:p>
          </p:txBody>
        </p:sp>
        <p:sp>
          <p:nvSpPr>
            <p:cNvPr id="70699" name="Line 37"/>
            <p:cNvSpPr>
              <a:spLocks noChangeShapeType="1"/>
            </p:cNvSpPr>
            <p:nvPr/>
          </p:nvSpPr>
          <p:spPr bwMode="auto">
            <a:xfrm>
              <a:off x="4464" y="2256"/>
              <a:ext cx="0" cy="1392"/>
            </a:xfrm>
            <a:prstGeom prst="line">
              <a:avLst/>
            </a:prstGeom>
            <a:noFill/>
            <a:ln w="9525">
              <a:solidFill>
                <a:schemeClr val="tx1"/>
              </a:solidFill>
              <a:round/>
              <a:headEnd/>
              <a:tailEnd/>
            </a:ln>
          </p:spPr>
          <p:txBody>
            <a:bodyPr/>
            <a:lstStyle/>
            <a:p>
              <a:endParaRPr lang="en-GB"/>
            </a:p>
          </p:txBody>
        </p:sp>
        <p:sp>
          <p:nvSpPr>
            <p:cNvPr id="70700" name="Line 38"/>
            <p:cNvSpPr>
              <a:spLocks noChangeShapeType="1"/>
            </p:cNvSpPr>
            <p:nvPr/>
          </p:nvSpPr>
          <p:spPr bwMode="auto">
            <a:xfrm>
              <a:off x="4560" y="2256"/>
              <a:ext cx="0" cy="1392"/>
            </a:xfrm>
            <a:prstGeom prst="line">
              <a:avLst/>
            </a:prstGeom>
            <a:noFill/>
            <a:ln w="9525">
              <a:solidFill>
                <a:schemeClr val="tx1"/>
              </a:solidFill>
              <a:round/>
              <a:headEnd/>
              <a:tailEnd/>
            </a:ln>
          </p:spPr>
          <p:txBody>
            <a:bodyPr/>
            <a:lstStyle/>
            <a:p>
              <a:endParaRPr lang="en-GB"/>
            </a:p>
          </p:txBody>
        </p:sp>
        <p:sp>
          <p:nvSpPr>
            <p:cNvPr id="70701" name="Line 39"/>
            <p:cNvSpPr>
              <a:spLocks noChangeShapeType="1"/>
            </p:cNvSpPr>
            <p:nvPr/>
          </p:nvSpPr>
          <p:spPr bwMode="auto">
            <a:xfrm>
              <a:off x="4656" y="2256"/>
              <a:ext cx="0" cy="1392"/>
            </a:xfrm>
            <a:prstGeom prst="line">
              <a:avLst/>
            </a:prstGeom>
            <a:noFill/>
            <a:ln w="9525">
              <a:solidFill>
                <a:schemeClr val="tx1"/>
              </a:solidFill>
              <a:round/>
              <a:headEnd/>
              <a:tailEnd/>
            </a:ln>
          </p:spPr>
          <p:txBody>
            <a:bodyPr/>
            <a:lstStyle/>
            <a:p>
              <a:endParaRPr lang="en-GB"/>
            </a:p>
          </p:txBody>
        </p:sp>
        <p:sp>
          <p:nvSpPr>
            <p:cNvPr id="70702" name="Line 40"/>
            <p:cNvSpPr>
              <a:spLocks noChangeShapeType="1"/>
            </p:cNvSpPr>
            <p:nvPr/>
          </p:nvSpPr>
          <p:spPr bwMode="auto">
            <a:xfrm>
              <a:off x="4752" y="2256"/>
              <a:ext cx="0" cy="1392"/>
            </a:xfrm>
            <a:prstGeom prst="line">
              <a:avLst/>
            </a:prstGeom>
            <a:noFill/>
            <a:ln w="9525">
              <a:solidFill>
                <a:schemeClr val="tx1"/>
              </a:solidFill>
              <a:round/>
              <a:headEnd/>
              <a:tailEnd/>
            </a:ln>
          </p:spPr>
          <p:txBody>
            <a:bodyPr/>
            <a:lstStyle/>
            <a:p>
              <a:endParaRPr lang="en-GB"/>
            </a:p>
          </p:txBody>
        </p:sp>
        <p:sp>
          <p:nvSpPr>
            <p:cNvPr id="70703" name="Line 41"/>
            <p:cNvSpPr>
              <a:spLocks noChangeShapeType="1"/>
            </p:cNvSpPr>
            <p:nvPr/>
          </p:nvSpPr>
          <p:spPr bwMode="auto">
            <a:xfrm>
              <a:off x="4848" y="2256"/>
              <a:ext cx="0" cy="1392"/>
            </a:xfrm>
            <a:prstGeom prst="line">
              <a:avLst/>
            </a:prstGeom>
            <a:noFill/>
            <a:ln w="9525">
              <a:solidFill>
                <a:schemeClr val="tx1"/>
              </a:solidFill>
              <a:round/>
              <a:headEnd/>
              <a:tailEnd/>
            </a:ln>
          </p:spPr>
          <p:txBody>
            <a:bodyPr/>
            <a:lstStyle/>
            <a:p>
              <a:endParaRPr lang="en-GB"/>
            </a:p>
          </p:txBody>
        </p:sp>
        <p:sp>
          <p:nvSpPr>
            <p:cNvPr id="70704" name="Line 42"/>
            <p:cNvSpPr>
              <a:spLocks noChangeShapeType="1"/>
            </p:cNvSpPr>
            <p:nvPr/>
          </p:nvSpPr>
          <p:spPr bwMode="auto">
            <a:xfrm>
              <a:off x="4944" y="2256"/>
              <a:ext cx="0" cy="1392"/>
            </a:xfrm>
            <a:prstGeom prst="line">
              <a:avLst/>
            </a:prstGeom>
            <a:noFill/>
            <a:ln w="9525">
              <a:solidFill>
                <a:schemeClr val="tx1"/>
              </a:solidFill>
              <a:round/>
              <a:headEnd/>
              <a:tailEnd/>
            </a:ln>
          </p:spPr>
          <p:txBody>
            <a:bodyPr/>
            <a:lstStyle/>
            <a:p>
              <a:endParaRPr lang="en-GB"/>
            </a:p>
          </p:txBody>
        </p:sp>
        <p:sp>
          <p:nvSpPr>
            <p:cNvPr id="70705" name="Line 43"/>
            <p:cNvSpPr>
              <a:spLocks noChangeShapeType="1"/>
            </p:cNvSpPr>
            <p:nvPr/>
          </p:nvSpPr>
          <p:spPr bwMode="auto">
            <a:xfrm>
              <a:off x="1296" y="3648"/>
              <a:ext cx="3648" cy="0"/>
            </a:xfrm>
            <a:prstGeom prst="line">
              <a:avLst/>
            </a:prstGeom>
            <a:noFill/>
            <a:ln w="9525">
              <a:solidFill>
                <a:schemeClr val="tx1"/>
              </a:solidFill>
              <a:round/>
              <a:headEnd/>
              <a:tailEnd/>
            </a:ln>
          </p:spPr>
          <p:txBody>
            <a:bodyPr/>
            <a:lstStyle/>
            <a:p>
              <a:endParaRPr lang="en-GB"/>
            </a:p>
          </p:txBody>
        </p:sp>
        <p:sp>
          <p:nvSpPr>
            <p:cNvPr id="70706" name="Line 44"/>
            <p:cNvSpPr>
              <a:spLocks noChangeShapeType="1"/>
            </p:cNvSpPr>
            <p:nvPr/>
          </p:nvSpPr>
          <p:spPr bwMode="auto">
            <a:xfrm>
              <a:off x="3072" y="3648"/>
              <a:ext cx="0" cy="144"/>
            </a:xfrm>
            <a:prstGeom prst="line">
              <a:avLst/>
            </a:prstGeom>
            <a:noFill/>
            <a:ln w="9525">
              <a:solidFill>
                <a:schemeClr val="tx1"/>
              </a:solidFill>
              <a:round/>
              <a:headEnd/>
              <a:tailEnd/>
            </a:ln>
          </p:spPr>
          <p:txBody>
            <a:bodyPr/>
            <a:lstStyle/>
            <a:p>
              <a:endParaRPr lang="en-GB"/>
            </a:p>
          </p:txBody>
        </p:sp>
        <p:graphicFrame>
          <p:nvGraphicFramePr>
            <p:cNvPr id="70658" name="Object 2"/>
            <p:cNvGraphicFramePr>
              <a:graphicFrameLocks noChangeAspect="1"/>
            </p:cNvGraphicFramePr>
            <p:nvPr/>
          </p:nvGraphicFramePr>
          <p:xfrm>
            <a:off x="2928" y="3696"/>
            <a:ext cx="327" cy="453"/>
          </p:xfrm>
          <a:graphic>
            <a:graphicData uri="http://schemas.openxmlformats.org/presentationml/2006/ole">
              <mc:AlternateContent xmlns:mc="http://schemas.openxmlformats.org/markup-compatibility/2006">
                <mc:Choice xmlns:v="urn:schemas-microsoft-com:vml" Requires="v">
                  <p:oleObj spid="_x0000_s87051" name="Visio" r:id="rId4" imgW="738378" imgH="941388" progId="Visio.Drawing.11">
                    <p:embed/>
                  </p:oleObj>
                </mc:Choice>
                <mc:Fallback>
                  <p:oleObj name="Visio" r:id="rId4" imgW="738378" imgH="941388"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3696"/>
                          <a:ext cx="327"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sp>
        <p:nvSpPr>
          <p:cNvPr id="204846" name="Text Box 46"/>
          <p:cNvSpPr txBox="1">
            <a:spLocks noChangeArrowheads="1"/>
          </p:cNvSpPr>
          <p:nvPr/>
        </p:nvSpPr>
        <p:spPr bwMode="auto">
          <a:xfrm>
            <a:off x="4495800" y="4495800"/>
            <a:ext cx="990600" cy="1555750"/>
          </a:xfrm>
          <a:prstGeom prst="rect">
            <a:avLst/>
          </a:prstGeom>
          <a:noFill/>
          <a:ln w="9525">
            <a:noFill/>
            <a:miter lim="800000"/>
            <a:headEnd/>
            <a:tailEnd/>
          </a:ln>
        </p:spPr>
        <p:txBody>
          <a:bodyPr>
            <a:spAutoFit/>
          </a:bodyPr>
          <a:lstStyle/>
          <a:p>
            <a:r>
              <a:rPr lang="en-US" sz="9600" b="1" i="1">
                <a:solidFill>
                  <a:srgbClr val="CC9900"/>
                </a:solidFill>
                <a:latin typeface="Arial" charset="0"/>
              </a:rPr>
              <a:t>?</a:t>
            </a:r>
          </a:p>
        </p:txBody>
      </p:sp>
      <p:pic>
        <p:nvPicPr>
          <p:cNvPr id="204847" name="Picture 47"/>
          <p:cNvPicPr>
            <a:picLocks noChangeAspect="1" noChangeArrowheads="1"/>
          </p:cNvPicPr>
          <p:nvPr/>
        </p:nvPicPr>
        <p:blipFill>
          <a:blip r:embed="rId6">
            <a:clrChange>
              <a:clrFrom>
                <a:srgbClr val="FFFFFE"/>
              </a:clrFrom>
              <a:clrTo>
                <a:srgbClr val="FFFFFE">
                  <a:alpha val="0"/>
                </a:srgbClr>
              </a:clrTo>
            </a:clrChange>
          </a:blip>
          <a:srcRect/>
          <a:stretch>
            <a:fillRect/>
          </a:stretch>
        </p:blipFill>
        <p:spPr bwMode="auto">
          <a:xfrm>
            <a:off x="1981200" y="1828800"/>
            <a:ext cx="5943600" cy="3113088"/>
          </a:xfrm>
          <a:prstGeom prst="rect">
            <a:avLst/>
          </a:prstGeom>
          <a:noFill/>
          <a:ln w="9525">
            <a:noFill/>
            <a:miter lim="800000"/>
            <a:headEnd/>
            <a:tailEnd/>
          </a:ln>
        </p:spPr>
      </p:pic>
      <p:sp>
        <p:nvSpPr>
          <p:cNvPr id="204848" name="Text Box 48"/>
          <p:cNvSpPr txBox="1">
            <a:spLocks noChangeArrowheads="1"/>
          </p:cNvSpPr>
          <p:nvPr/>
        </p:nvSpPr>
        <p:spPr bwMode="auto">
          <a:xfrm>
            <a:off x="2895600" y="2743200"/>
            <a:ext cx="4657725" cy="2074863"/>
          </a:xfrm>
          <a:prstGeom prst="rect">
            <a:avLst/>
          </a:prstGeom>
          <a:noFill/>
          <a:ln w="9525">
            <a:noFill/>
            <a:miter lim="800000"/>
            <a:headEnd/>
            <a:tailEnd/>
          </a:ln>
        </p:spPr>
        <p:txBody>
          <a:bodyPr wrap="none">
            <a:spAutoFit/>
          </a:bodyPr>
          <a:lstStyle/>
          <a:p>
            <a:pPr marL="342900" indent="-342900">
              <a:buFontTx/>
              <a:buChar char="•"/>
            </a:pPr>
            <a:r>
              <a:rPr lang="en-US">
                <a:latin typeface="Arial" charset="0"/>
              </a:rPr>
              <a:t>15 million detector channels</a:t>
            </a:r>
          </a:p>
          <a:p>
            <a:pPr marL="342900" indent="-342900">
              <a:buFontTx/>
              <a:buChar char="•"/>
            </a:pPr>
            <a:r>
              <a:rPr lang="en-US">
                <a:latin typeface="Arial" charset="0"/>
              </a:rPr>
              <a:t>@ 40 MHz</a:t>
            </a:r>
          </a:p>
          <a:p>
            <a:pPr marL="342900" indent="-342900">
              <a:buFontTx/>
              <a:buChar char="•"/>
            </a:pPr>
            <a:r>
              <a:rPr lang="en-US">
                <a:latin typeface="Arial" charset="0"/>
              </a:rPr>
              <a:t>= ~15 * 1,000,000 * 40 * 1,000,000 bytes</a:t>
            </a:r>
          </a:p>
          <a:p>
            <a:pPr marL="342900" indent="-342900">
              <a:buFontTx/>
              <a:buChar char="•"/>
            </a:pPr>
            <a:endParaRPr lang="en-US">
              <a:latin typeface="Arial" charset="0"/>
            </a:endParaRPr>
          </a:p>
          <a:p>
            <a:pPr marL="342900" indent="-342900">
              <a:buFontTx/>
              <a:buChar char="•"/>
            </a:pPr>
            <a:r>
              <a:rPr lang="en-US" sz="2000">
                <a:latin typeface="Arial" charset="0"/>
              </a:rPr>
              <a:t>= ~ 600 TB/sec</a:t>
            </a:r>
          </a:p>
          <a:p>
            <a:pPr marL="342900" indent="-342900">
              <a:buFontTx/>
              <a:buChar char="•"/>
            </a:pPr>
            <a:endParaRPr lang="en-US" sz="2000">
              <a:latin typeface="Arial" charset="0"/>
            </a:endParaRPr>
          </a:p>
          <a:p>
            <a:pPr marL="342900" indent="-342900"/>
            <a:endParaRPr lang="en-US">
              <a:latin typeface="Arial" charset="0"/>
            </a:endParaRPr>
          </a:p>
        </p:txBody>
      </p:sp>
      <p:sp>
        <p:nvSpPr>
          <p:cNvPr id="70665" name="Footer Placeholder 50"/>
          <p:cNvSpPr>
            <a:spLocks noGrp="1"/>
          </p:cNvSpPr>
          <p:nvPr>
            <p:ph type="ftr" sz="quarter" idx="10"/>
          </p:nvPr>
        </p:nvSpPr>
        <p:spPr>
          <a:noFill/>
        </p:spPr>
        <p:txBody>
          <a:bodyPr/>
          <a:lstStyle/>
          <a:p>
            <a:r>
              <a:rPr lang="en-US" smtClean="0"/>
              <a:t>High throughput DAQ, Niko Neufeld, CERN</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204847"/>
                                        </p:tgtEl>
                                        <p:attrNameLst>
                                          <p:attrName>style.opacity</p:attrName>
                                        </p:attrNameLst>
                                      </p:cBhvr>
                                      <p:to>
                                        <p:strVal val="0.15"/>
                                      </p:to>
                                    </p:set>
                                    <p:animEffect filter="image" prLst="opacity: 0.15">
                                      <p:cBhvr rctx="IE">
                                        <p:cTn id="12" dur="indefinite"/>
                                        <p:tgtEl>
                                          <p:spTgt spid="204847"/>
                                        </p:tgtEl>
                                      </p:cBhvr>
                                    </p:animEffect>
                                  </p:childTnLst>
                                </p:cTn>
                              </p:par>
                              <p:par>
                                <p:cTn id="13" presetID="9" presetClass="emph" presetSubtype="0" nodeType="withEffect">
                                  <p:stCondLst>
                                    <p:cond delay="0"/>
                                  </p:stCondLst>
                                  <p:childTnLst>
                                    <p:set>
                                      <p:cBhvr rctx="PPT">
                                        <p:cTn id="14" dur="indefinite"/>
                                        <p:tgtEl>
                                          <p:spTgt spid="2"/>
                                        </p:tgtEl>
                                        <p:attrNameLst>
                                          <p:attrName>style.opacity</p:attrName>
                                        </p:attrNameLst>
                                      </p:cBhvr>
                                      <p:to>
                                        <p:strVal val="0.15"/>
                                      </p:to>
                                    </p:set>
                                    <p:animEffect filter="image" prLst="opacity: 0.15">
                                      <p:cBhvr rctx="IE">
                                        <p:cTn id="15" dur="indefinite"/>
                                        <p:tgtEl>
                                          <p:spTgt spid="2"/>
                                        </p:tgtEl>
                                      </p:cBhvr>
                                    </p:animEffect>
                                  </p:childTnLst>
                                </p:cTn>
                              </p:par>
                            </p:childTnLst>
                          </p:cTn>
                        </p:par>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204848"/>
                                        </p:tgtEl>
                                        <p:attrNameLst>
                                          <p:attrName>style.visibility</p:attrName>
                                        </p:attrNameLst>
                                      </p:cBhvr>
                                      <p:to>
                                        <p:strVal val="visible"/>
                                      </p:to>
                                    </p:set>
                                    <p:animEffect transition="in" filter="fade">
                                      <p:cBhvr>
                                        <p:cTn id="19" dur="2000"/>
                                        <p:tgtEl>
                                          <p:spTgt spid="2048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4846"/>
                                        </p:tgtEl>
                                        <p:attrNameLst>
                                          <p:attrName>style.visibility</p:attrName>
                                        </p:attrNameLst>
                                      </p:cBhvr>
                                      <p:to>
                                        <p:strVal val="visible"/>
                                      </p:to>
                                    </p:set>
                                    <p:animEffect transition="in" filter="fade">
                                      <p:cBhvr>
                                        <p:cTn id="24" dur="500"/>
                                        <p:tgtEl>
                                          <p:spTgt spid="204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6" grpId="0"/>
      <p:bldP spid="2048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4"/>
          <p:cNvSpPr>
            <a:spLocks noGrp="1"/>
          </p:cNvSpPr>
          <p:nvPr>
            <p:ph type="sldNum" sz="quarter" idx="11"/>
          </p:nvPr>
        </p:nvSpPr>
        <p:spPr>
          <a:noFill/>
        </p:spPr>
        <p:txBody>
          <a:bodyPr/>
          <a:lstStyle/>
          <a:p>
            <a:fld id="{E2AAC115-E37D-486E-87B4-6E3E34787B3F}" type="slidenum">
              <a:rPr lang="en-US"/>
              <a:pPr/>
              <a:t>19</a:t>
            </a:fld>
            <a:endParaRPr lang="en-US"/>
          </a:p>
        </p:txBody>
      </p:sp>
      <p:sp>
        <p:nvSpPr>
          <p:cNvPr id="103427" name="Rectangle 2"/>
          <p:cNvSpPr>
            <a:spLocks noGrp="1" noChangeArrowheads="1"/>
          </p:cNvSpPr>
          <p:nvPr>
            <p:ph type="title"/>
          </p:nvPr>
        </p:nvSpPr>
        <p:spPr>
          <a:xfrm>
            <a:off x="0" y="109538"/>
            <a:ext cx="8407400" cy="990600"/>
          </a:xfrm>
        </p:spPr>
        <p:txBody>
          <a:bodyPr>
            <a:normAutofit fontScale="90000"/>
          </a:bodyPr>
          <a:lstStyle/>
          <a:p>
            <a:pPr eaLnBrk="1" hangingPunct="1"/>
            <a:r>
              <a:rPr lang="en-US" sz="3600" smtClean="0"/>
              <a:t>Know Your Enemy: pp Collisions at 14 TeV at 10</a:t>
            </a:r>
            <a:r>
              <a:rPr lang="en-US" sz="3600" baseline="30000" smtClean="0"/>
              <a:t>34</a:t>
            </a:r>
            <a:r>
              <a:rPr lang="en-US" sz="3600" smtClean="0"/>
              <a:t> cm</a:t>
            </a:r>
            <a:r>
              <a:rPr lang="en-US" sz="3600" baseline="30000" smtClean="0"/>
              <a:t>-2</a:t>
            </a:r>
            <a:r>
              <a:rPr lang="en-US" sz="3600" smtClean="0"/>
              <a:t>s</a:t>
            </a:r>
            <a:r>
              <a:rPr lang="en-US" sz="3600" baseline="30000" smtClean="0"/>
              <a:t>-1</a:t>
            </a:r>
          </a:p>
        </p:txBody>
      </p:sp>
      <p:sp>
        <p:nvSpPr>
          <p:cNvPr id="176131" name="Rectangle 3"/>
          <p:cNvSpPr>
            <a:spLocks noGrp="1" noChangeArrowheads="1"/>
          </p:cNvSpPr>
          <p:nvPr>
            <p:ph type="body" idx="1"/>
          </p:nvPr>
        </p:nvSpPr>
        <p:spPr>
          <a:xfrm>
            <a:off x="284163" y="1054100"/>
            <a:ext cx="2076450" cy="4495800"/>
          </a:xfrm>
        </p:spPr>
        <p:txBody>
          <a:bodyPr/>
          <a:lstStyle/>
          <a:p>
            <a:pPr eaLnBrk="1" hangingPunct="1">
              <a:lnSpc>
                <a:spcPct val="90000"/>
              </a:lnSpc>
            </a:pPr>
            <a:r>
              <a:rPr lang="en-US" sz="2000" smtClean="0">
                <a:sym typeface="Symbol" pitchFamily="18" charset="2"/>
              </a:rPr>
              <a:t>(pp) = 70 mb --&gt; &gt;7 x 10</a:t>
            </a:r>
            <a:r>
              <a:rPr lang="en-US" sz="2000" baseline="30000" smtClean="0">
                <a:sym typeface="Symbol" pitchFamily="18" charset="2"/>
              </a:rPr>
              <a:t>8 </a:t>
            </a:r>
            <a:r>
              <a:rPr lang="en-US" sz="2000" smtClean="0">
                <a:sym typeface="Symbol" pitchFamily="18" charset="2"/>
              </a:rPr>
              <a:t>/s (!)</a:t>
            </a:r>
            <a:endParaRPr lang="en-US" sz="2000" smtClean="0"/>
          </a:p>
          <a:p>
            <a:pPr eaLnBrk="1" hangingPunct="1">
              <a:lnSpc>
                <a:spcPct val="90000"/>
              </a:lnSpc>
            </a:pPr>
            <a:r>
              <a:rPr lang="en-US" sz="2000" smtClean="0"/>
              <a:t>In ATLAS and CMS</a:t>
            </a:r>
            <a:r>
              <a:rPr lang="en-US" sz="2000" baseline="30000" smtClean="0"/>
              <a:t>*</a:t>
            </a:r>
            <a:r>
              <a:rPr lang="en-US" sz="2000" smtClean="0"/>
              <a:t> 20 </a:t>
            </a:r>
            <a:r>
              <a:rPr lang="en-US" sz="2000" smtClean="0">
                <a:solidFill>
                  <a:srgbClr val="FF0000"/>
                </a:solidFill>
              </a:rPr>
              <a:t>min bias</a:t>
            </a:r>
            <a:r>
              <a:rPr lang="en-US" sz="2000" smtClean="0"/>
              <a:t> events will overlap</a:t>
            </a:r>
          </a:p>
          <a:p>
            <a:pPr eaLnBrk="1" hangingPunct="1">
              <a:lnSpc>
                <a:spcPct val="90000"/>
              </a:lnSpc>
            </a:pPr>
            <a:r>
              <a:rPr lang="en-US" sz="2000" smtClean="0"/>
              <a:t>H</a:t>
            </a:r>
            <a:r>
              <a:rPr lang="en-US" sz="2000" smtClean="0">
                <a:sym typeface="Symbol" pitchFamily="18" charset="2"/>
              </a:rPr>
              <a:t>ZZ</a:t>
            </a:r>
          </a:p>
          <a:p>
            <a:pPr eaLnBrk="1" hangingPunct="1">
              <a:lnSpc>
                <a:spcPct val="90000"/>
              </a:lnSpc>
              <a:buFontTx/>
              <a:buNone/>
            </a:pPr>
            <a:r>
              <a:rPr lang="en-US" sz="2000" smtClean="0">
                <a:sym typeface="Symbol" pitchFamily="18" charset="2"/>
              </a:rPr>
              <a:t>Z </a:t>
            </a:r>
            <a:r>
              <a:rPr lang="en-US" sz="2000" smtClean="0">
                <a:latin typeface="Symbol" pitchFamily="18" charset="2"/>
                <a:sym typeface="Symbol" pitchFamily="18" charset="2"/>
              </a:rPr>
              <a:t>mm</a:t>
            </a:r>
          </a:p>
          <a:p>
            <a:pPr eaLnBrk="1" hangingPunct="1">
              <a:lnSpc>
                <a:spcPct val="90000"/>
              </a:lnSpc>
              <a:buFontTx/>
              <a:buNone/>
            </a:pPr>
            <a:r>
              <a:rPr lang="en-US" sz="2000" smtClean="0">
                <a:solidFill>
                  <a:srgbClr val="003399"/>
                </a:solidFill>
                <a:sym typeface="Symbol" pitchFamily="18" charset="2"/>
              </a:rPr>
              <a:t>H 4 muons:</a:t>
            </a:r>
          </a:p>
          <a:p>
            <a:pPr eaLnBrk="1" hangingPunct="1">
              <a:lnSpc>
                <a:spcPct val="90000"/>
              </a:lnSpc>
              <a:buFontTx/>
              <a:buNone/>
            </a:pPr>
            <a:r>
              <a:rPr lang="en-US" sz="2000" smtClean="0">
                <a:solidFill>
                  <a:srgbClr val="003399"/>
                </a:solidFill>
                <a:sym typeface="Symbol" pitchFamily="18" charset="2"/>
              </a:rPr>
              <a:t>the cleanest</a:t>
            </a:r>
          </a:p>
          <a:p>
            <a:pPr eaLnBrk="1" hangingPunct="1">
              <a:lnSpc>
                <a:spcPct val="90000"/>
              </a:lnSpc>
              <a:buFontTx/>
              <a:buNone/>
            </a:pPr>
            <a:r>
              <a:rPr lang="en-US" sz="2000" smtClean="0">
                <a:solidFill>
                  <a:srgbClr val="003399"/>
                </a:solidFill>
                <a:sym typeface="Symbol" pitchFamily="18" charset="2"/>
              </a:rPr>
              <a:t>(“golden”)</a:t>
            </a:r>
          </a:p>
          <a:p>
            <a:pPr eaLnBrk="1" hangingPunct="1">
              <a:lnSpc>
                <a:spcPct val="90000"/>
              </a:lnSpc>
              <a:buFontTx/>
              <a:buNone/>
            </a:pPr>
            <a:r>
              <a:rPr lang="en-US" sz="2000" smtClean="0">
                <a:solidFill>
                  <a:srgbClr val="003399"/>
                </a:solidFill>
                <a:sym typeface="Symbol" pitchFamily="18" charset="2"/>
              </a:rPr>
              <a:t>signature</a:t>
            </a:r>
          </a:p>
          <a:p>
            <a:pPr eaLnBrk="1" hangingPunct="1">
              <a:lnSpc>
                <a:spcPct val="90000"/>
              </a:lnSpc>
              <a:buFontTx/>
              <a:buNone/>
            </a:pPr>
            <a:endParaRPr lang="en-US" sz="2000" smtClean="0">
              <a:solidFill>
                <a:srgbClr val="003399"/>
              </a:solidFill>
              <a:sym typeface="Symbol" pitchFamily="18" charset="2"/>
            </a:endParaRPr>
          </a:p>
        </p:txBody>
      </p:sp>
      <p:pic>
        <p:nvPicPr>
          <p:cNvPr id="176132" name="Picture 4"/>
          <p:cNvPicPr>
            <a:picLocks noChangeAspect="1" noChangeArrowheads="1"/>
          </p:cNvPicPr>
          <p:nvPr/>
        </p:nvPicPr>
        <p:blipFill>
          <a:blip r:embed="rId3"/>
          <a:srcRect/>
          <a:stretch>
            <a:fillRect/>
          </a:stretch>
        </p:blipFill>
        <p:spPr bwMode="auto">
          <a:xfrm>
            <a:off x="2605088" y="1219200"/>
            <a:ext cx="6453187" cy="2471738"/>
          </a:xfrm>
          <a:prstGeom prst="rect">
            <a:avLst/>
          </a:prstGeom>
          <a:noFill/>
          <a:ln w="9525">
            <a:noFill/>
            <a:miter lim="800000"/>
            <a:headEnd/>
            <a:tailEnd/>
          </a:ln>
        </p:spPr>
      </p:pic>
      <p:pic>
        <p:nvPicPr>
          <p:cNvPr id="176133" name="Picture 5"/>
          <p:cNvPicPr>
            <a:picLocks noChangeAspect="1" noChangeArrowheads="1"/>
          </p:cNvPicPr>
          <p:nvPr/>
        </p:nvPicPr>
        <p:blipFill>
          <a:blip r:embed="rId4"/>
          <a:srcRect/>
          <a:stretch>
            <a:fillRect/>
          </a:stretch>
        </p:blipFill>
        <p:spPr bwMode="auto">
          <a:xfrm>
            <a:off x="2605088" y="3560763"/>
            <a:ext cx="6462712" cy="2535237"/>
          </a:xfrm>
          <a:prstGeom prst="rect">
            <a:avLst/>
          </a:prstGeom>
          <a:noFill/>
          <a:ln w="9525">
            <a:noFill/>
            <a:miter lim="800000"/>
            <a:headEnd/>
            <a:tailEnd/>
          </a:ln>
        </p:spPr>
      </p:pic>
      <p:sp>
        <p:nvSpPr>
          <p:cNvPr id="176134" name="Rectangle 6"/>
          <p:cNvSpPr>
            <a:spLocks noChangeArrowheads="1"/>
          </p:cNvSpPr>
          <p:nvPr/>
        </p:nvSpPr>
        <p:spPr bwMode="auto">
          <a:xfrm>
            <a:off x="3348038" y="4149725"/>
            <a:ext cx="4679950" cy="1187450"/>
          </a:xfrm>
          <a:prstGeom prst="rect">
            <a:avLst/>
          </a:prstGeom>
          <a:solidFill>
            <a:schemeClr val="accent2"/>
          </a:solidFill>
          <a:ln w="9525">
            <a:noFill/>
            <a:miter lim="800000"/>
            <a:headEnd/>
            <a:tailEnd/>
          </a:ln>
        </p:spPr>
        <p:txBody>
          <a:bodyPr>
            <a:spAutoFit/>
          </a:bodyPr>
          <a:lstStyle/>
          <a:p>
            <a:pPr algn="ctr" eaLnBrk="0" hangingPunct="0"/>
            <a:r>
              <a:rPr kumimoji="1" lang="en-US" sz="2400" b="1">
                <a:solidFill>
                  <a:srgbClr val="FF0000"/>
                </a:solidFill>
                <a:latin typeface="Arial" charset="0"/>
                <a:sym typeface="Symbol" pitchFamily="18" charset="2"/>
              </a:rPr>
              <a:t>And this </a:t>
            </a:r>
          </a:p>
          <a:p>
            <a:pPr algn="ctr" eaLnBrk="0" hangingPunct="0"/>
            <a:r>
              <a:rPr kumimoji="1" lang="en-US" sz="2400" b="1">
                <a:solidFill>
                  <a:srgbClr val="FF0000"/>
                </a:solidFill>
                <a:latin typeface="Arial" charset="0"/>
                <a:sym typeface="Symbol" pitchFamily="18" charset="2"/>
              </a:rPr>
              <a:t>(not the H though…)</a:t>
            </a:r>
          </a:p>
          <a:p>
            <a:pPr algn="ctr" eaLnBrk="0" hangingPunct="0"/>
            <a:r>
              <a:rPr kumimoji="1" lang="en-US" sz="2400" b="1">
                <a:solidFill>
                  <a:srgbClr val="FF0000"/>
                </a:solidFill>
                <a:latin typeface="Arial" charset="0"/>
                <a:sym typeface="Symbol" pitchFamily="18" charset="2"/>
              </a:rPr>
              <a:t>repeats every 25 ns…</a:t>
            </a:r>
          </a:p>
        </p:txBody>
      </p:sp>
      <p:sp>
        <p:nvSpPr>
          <p:cNvPr id="103432" name="Text Box 7"/>
          <p:cNvSpPr txBox="1">
            <a:spLocks noChangeArrowheads="1"/>
          </p:cNvSpPr>
          <p:nvPr/>
        </p:nvSpPr>
        <p:spPr bwMode="auto">
          <a:xfrm>
            <a:off x="1839913" y="6218238"/>
            <a:ext cx="6940550" cy="304800"/>
          </a:xfrm>
          <a:prstGeom prst="rect">
            <a:avLst/>
          </a:prstGeom>
          <a:noFill/>
          <a:ln w="9525">
            <a:noFill/>
            <a:miter lim="800000"/>
            <a:headEnd/>
            <a:tailEnd/>
          </a:ln>
        </p:spPr>
        <p:txBody>
          <a:bodyPr wrap="none">
            <a:spAutoFit/>
          </a:bodyPr>
          <a:lstStyle/>
          <a:p>
            <a:pPr eaLnBrk="0" hangingPunct="0"/>
            <a:r>
              <a:rPr lang="en-US" sz="1400" baseline="30000"/>
              <a:t>*)</a:t>
            </a:r>
            <a:r>
              <a:rPr lang="en-US" sz="1400"/>
              <a:t>LHCb @2x10</a:t>
            </a:r>
            <a:r>
              <a:rPr lang="en-US" sz="1400" b="1" baseline="30000"/>
              <a:t>33</a:t>
            </a:r>
            <a:r>
              <a:rPr lang="en-US" sz="1400"/>
              <a:t> cm</a:t>
            </a:r>
            <a:r>
              <a:rPr lang="en-US" sz="1400" baseline="30000"/>
              <a:t>-2</a:t>
            </a:r>
            <a:r>
              <a:rPr lang="en-US" sz="1400"/>
              <a:t>-1 isn’t much nicer and in Alice (PbPb) it will be even worse</a:t>
            </a:r>
          </a:p>
        </p:txBody>
      </p:sp>
      <p:sp>
        <p:nvSpPr>
          <p:cNvPr id="103433" name="Footer Placeholder 9"/>
          <p:cNvSpPr>
            <a:spLocks noGrp="1"/>
          </p:cNvSpPr>
          <p:nvPr>
            <p:ph type="ftr" sz="quarter" idx="10"/>
          </p:nvPr>
        </p:nvSpPr>
        <p:spPr>
          <a:noFill/>
        </p:spPr>
        <p:txBody>
          <a:bodyPr/>
          <a:lstStyle/>
          <a:p>
            <a:r>
              <a:rPr lang="en-US" smtClean="0"/>
              <a:t>High throughput DAQ, Niko Neufeld, CERN</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animEffect transition="in" filter="box(in)">
                                      <p:cBhvr>
                                        <p:cTn id="7" dur="500"/>
                                        <p:tgtEl>
                                          <p:spTgt spid="176131">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176132"/>
                                        </p:tgtEl>
                                        <p:attrNameLst>
                                          <p:attrName>style.visibility</p:attrName>
                                        </p:attrNameLst>
                                      </p:cBhvr>
                                      <p:to>
                                        <p:strVal val="visible"/>
                                      </p:to>
                                    </p:set>
                                    <p:anim calcmode="lin" valueType="num">
                                      <p:cBhvr additive="base">
                                        <p:cTn id="10" dur="500" fill="hold"/>
                                        <p:tgtEl>
                                          <p:spTgt spid="176132"/>
                                        </p:tgtEl>
                                        <p:attrNameLst>
                                          <p:attrName>ppt_x</p:attrName>
                                        </p:attrNameLst>
                                      </p:cBhvr>
                                      <p:tavLst>
                                        <p:tav tm="0">
                                          <p:val>
                                            <p:strVal val="#ppt_x"/>
                                          </p:val>
                                        </p:tav>
                                        <p:tav tm="100000">
                                          <p:val>
                                            <p:strVal val="#ppt_x"/>
                                          </p:val>
                                        </p:tav>
                                      </p:tavLst>
                                    </p:anim>
                                    <p:anim calcmode="lin" valueType="num">
                                      <p:cBhvr additive="base">
                                        <p:cTn id="11" dur="500" fill="hold"/>
                                        <p:tgtEl>
                                          <p:spTgt spid="17613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176131">
                                            <p:txEl>
                                              <p:pRg st="1" end="1"/>
                                            </p:txEl>
                                          </p:spTgt>
                                        </p:tgtEl>
                                        <p:attrNameLst>
                                          <p:attrName>style.visibility</p:attrName>
                                        </p:attrNameLst>
                                      </p:cBhvr>
                                      <p:to>
                                        <p:strVal val="visible"/>
                                      </p:to>
                                    </p:set>
                                    <p:animEffect transition="in" filter="box(in)">
                                      <p:cBhvr>
                                        <p:cTn id="16" dur="500"/>
                                        <p:tgtEl>
                                          <p:spTgt spid="17613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6133"/>
                                        </p:tgtEl>
                                        <p:attrNameLst>
                                          <p:attrName>style.visibility</p:attrName>
                                        </p:attrNameLst>
                                      </p:cBhvr>
                                      <p:to>
                                        <p:strVal val="visible"/>
                                      </p:to>
                                    </p:set>
                                    <p:anim calcmode="lin" valueType="num">
                                      <p:cBhvr additive="base">
                                        <p:cTn id="21" dur="500" fill="hold"/>
                                        <p:tgtEl>
                                          <p:spTgt spid="176133"/>
                                        </p:tgtEl>
                                        <p:attrNameLst>
                                          <p:attrName>ppt_x</p:attrName>
                                        </p:attrNameLst>
                                      </p:cBhvr>
                                      <p:tavLst>
                                        <p:tav tm="0">
                                          <p:val>
                                            <p:strVal val="#ppt_x"/>
                                          </p:val>
                                        </p:tav>
                                        <p:tav tm="100000">
                                          <p:val>
                                            <p:strVal val="#ppt_x"/>
                                          </p:val>
                                        </p:tav>
                                      </p:tavLst>
                                    </p:anim>
                                    <p:anim calcmode="lin" valueType="num">
                                      <p:cBhvr additive="base">
                                        <p:cTn id="22" dur="500" fill="hold"/>
                                        <p:tgtEl>
                                          <p:spTgt spid="176133"/>
                                        </p:tgtEl>
                                        <p:attrNameLst>
                                          <p:attrName>ppt_y</p:attrName>
                                        </p:attrNameLst>
                                      </p:cBhvr>
                                      <p:tavLst>
                                        <p:tav tm="0">
                                          <p:val>
                                            <p:strVal val="1+#ppt_h/2"/>
                                          </p:val>
                                        </p:tav>
                                        <p:tav tm="100000">
                                          <p:val>
                                            <p:strVal val="#ppt_y"/>
                                          </p:val>
                                        </p:tav>
                                      </p:tavLst>
                                    </p:anim>
                                  </p:childTnLst>
                                </p:cTn>
                              </p:par>
                              <p:par>
                                <p:cTn id="23" presetID="3" presetClass="entr" presetSubtype="10" fill="hold" nodeType="withEffect">
                                  <p:stCondLst>
                                    <p:cond delay="0"/>
                                  </p:stCondLst>
                                  <p:childTnLst>
                                    <p:set>
                                      <p:cBhvr>
                                        <p:cTn id="24" dur="1" fill="hold">
                                          <p:stCondLst>
                                            <p:cond delay="0"/>
                                          </p:stCondLst>
                                        </p:cTn>
                                        <p:tgtEl>
                                          <p:spTgt spid="176131">
                                            <p:txEl>
                                              <p:pRg st="2" end="2"/>
                                            </p:txEl>
                                          </p:spTgt>
                                        </p:tgtEl>
                                        <p:attrNameLst>
                                          <p:attrName>style.visibility</p:attrName>
                                        </p:attrNameLst>
                                      </p:cBhvr>
                                      <p:to>
                                        <p:strVal val="visible"/>
                                      </p:to>
                                    </p:set>
                                    <p:animEffect transition="in" filter="blinds(horizontal)">
                                      <p:cBhvr>
                                        <p:cTn id="25" dur="500"/>
                                        <p:tgtEl>
                                          <p:spTgt spid="176131">
                                            <p:txEl>
                                              <p:pRg st="2" end="2"/>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76131">
                                            <p:txEl>
                                              <p:pRg st="3" end="3"/>
                                            </p:txEl>
                                          </p:spTgt>
                                        </p:tgtEl>
                                        <p:attrNameLst>
                                          <p:attrName>style.visibility</p:attrName>
                                        </p:attrNameLst>
                                      </p:cBhvr>
                                      <p:to>
                                        <p:strVal val="visible"/>
                                      </p:to>
                                    </p:set>
                                    <p:animEffect transition="in" filter="blinds(horizontal)">
                                      <p:cBhvr>
                                        <p:cTn id="28" dur="500"/>
                                        <p:tgtEl>
                                          <p:spTgt spid="176131">
                                            <p:txEl>
                                              <p:pRg st="3" end="3"/>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76131">
                                            <p:txEl>
                                              <p:pRg st="4" end="4"/>
                                            </p:txEl>
                                          </p:spTgt>
                                        </p:tgtEl>
                                        <p:attrNameLst>
                                          <p:attrName>style.visibility</p:attrName>
                                        </p:attrNameLst>
                                      </p:cBhvr>
                                      <p:to>
                                        <p:strVal val="visible"/>
                                      </p:to>
                                    </p:set>
                                    <p:animEffect transition="in" filter="blinds(horizontal)">
                                      <p:cBhvr>
                                        <p:cTn id="31" dur="500"/>
                                        <p:tgtEl>
                                          <p:spTgt spid="176131">
                                            <p:txEl>
                                              <p:pRg st="4" end="4"/>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76131">
                                            <p:txEl>
                                              <p:pRg st="5" end="5"/>
                                            </p:txEl>
                                          </p:spTgt>
                                        </p:tgtEl>
                                        <p:attrNameLst>
                                          <p:attrName>style.visibility</p:attrName>
                                        </p:attrNameLst>
                                      </p:cBhvr>
                                      <p:to>
                                        <p:strVal val="visible"/>
                                      </p:to>
                                    </p:set>
                                    <p:animEffect transition="in" filter="blinds(horizontal)">
                                      <p:cBhvr>
                                        <p:cTn id="34" dur="500"/>
                                        <p:tgtEl>
                                          <p:spTgt spid="176131">
                                            <p:txEl>
                                              <p:pRg st="5" end="5"/>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176131">
                                            <p:txEl>
                                              <p:pRg st="6" end="6"/>
                                            </p:txEl>
                                          </p:spTgt>
                                        </p:tgtEl>
                                        <p:attrNameLst>
                                          <p:attrName>style.visibility</p:attrName>
                                        </p:attrNameLst>
                                      </p:cBhvr>
                                      <p:to>
                                        <p:strVal val="visible"/>
                                      </p:to>
                                    </p:set>
                                    <p:animEffect transition="in" filter="blinds(horizontal)">
                                      <p:cBhvr>
                                        <p:cTn id="37" dur="500"/>
                                        <p:tgtEl>
                                          <p:spTgt spid="176131">
                                            <p:txEl>
                                              <p:pRg st="6" end="6"/>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176131">
                                            <p:txEl>
                                              <p:pRg st="7" end="7"/>
                                            </p:txEl>
                                          </p:spTgt>
                                        </p:tgtEl>
                                        <p:attrNameLst>
                                          <p:attrName>style.visibility</p:attrName>
                                        </p:attrNameLst>
                                      </p:cBhvr>
                                      <p:to>
                                        <p:strVal val="visible"/>
                                      </p:to>
                                    </p:set>
                                    <p:animEffect transition="in" filter="blinds(horizontal)">
                                      <p:cBhvr>
                                        <p:cTn id="40" dur="500"/>
                                        <p:tgtEl>
                                          <p:spTgt spid="176131">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6134"/>
                                        </p:tgtEl>
                                        <p:attrNameLst>
                                          <p:attrName>style.visibility</p:attrName>
                                        </p:attrNameLst>
                                      </p:cBhvr>
                                      <p:to>
                                        <p:strVal val="visible"/>
                                      </p:to>
                                    </p:set>
                                    <p:anim calcmode="lin" valueType="num">
                                      <p:cBhvr additive="base">
                                        <p:cTn id="45" dur="500" fill="hold"/>
                                        <p:tgtEl>
                                          <p:spTgt spid="176134"/>
                                        </p:tgtEl>
                                        <p:attrNameLst>
                                          <p:attrName>ppt_x</p:attrName>
                                        </p:attrNameLst>
                                      </p:cBhvr>
                                      <p:tavLst>
                                        <p:tav tm="0">
                                          <p:val>
                                            <p:strVal val="#ppt_x"/>
                                          </p:val>
                                        </p:tav>
                                        <p:tav tm="100000">
                                          <p:val>
                                            <p:strVal val="#ppt_x"/>
                                          </p:val>
                                        </p:tav>
                                      </p:tavLst>
                                    </p:anim>
                                    <p:anim calcmode="lin" valueType="num">
                                      <p:cBhvr additive="base">
                                        <p:cTn id="46" dur="500" fill="hold"/>
                                        <p:tgtEl>
                                          <p:spTgt spid="17613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55" presetClass="entr" presetSubtype="0" repeatCount="indefinite" fill="hold" nodeType="afterEffect">
                                  <p:stCondLst>
                                    <p:cond delay="0"/>
                                  </p:stCondLst>
                                  <p:endCondLst>
                                    <p:cond evt="onNext" delay="0">
                                      <p:tgtEl>
                                        <p:sldTgt/>
                                      </p:tgtEl>
                                    </p:cond>
                                  </p:endCondLst>
                                  <p:childTnLst>
                                    <p:set>
                                      <p:cBhvr>
                                        <p:cTn id="49" dur="1" fill="hold">
                                          <p:stCondLst>
                                            <p:cond delay="0"/>
                                          </p:stCondLst>
                                        </p:cTn>
                                        <p:tgtEl>
                                          <p:spTgt spid="176132"/>
                                        </p:tgtEl>
                                        <p:attrNameLst>
                                          <p:attrName>style.visibility</p:attrName>
                                        </p:attrNameLst>
                                      </p:cBhvr>
                                      <p:to>
                                        <p:strVal val="visible"/>
                                      </p:to>
                                    </p:set>
                                    <p:anim calcmode="lin" valueType="num">
                                      <p:cBhvr>
                                        <p:cTn id="50" dur="500" fill="hold"/>
                                        <p:tgtEl>
                                          <p:spTgt spid="176132"/>
                                        </p:tgtEl>
                                        <p:attrNameLst>
                                          <p:attrName>ppt_w</p:attrName>
                                        </p:attrNameLst>
                                      </p:cBhvr>
                                      <p:tavLst>
                                        <p:tav tm="0">
                                          <p:val>
                                            <p:strVal val="#ppt_w*0.70"/>
                                          </p:val>
                                        </p:tav>
                                        <p:tav tm="100000">
                                          <p:val>
                                            <p:strVal val="#ppt_w"/>
                                          </p:val>
                                        </p:tav>
                                      </p:tavLst>
                                    </p:anim>
                                    <p:anim calcmode="lin" valueType="num">
                                      <p:cBhvr>
                                        <p:cTn id="51" dur="500" fill="hold"/>
                                        <p:tgtEl>
                                          <p:spTgt spid="176132"/>
                                        </p:tgtEl>
                                        <p:attrNameLst>
                                          <p:attrName>ppt_h</p:attrName>
                                        </p:attrNameLst>
                                      </p:cBhvr>
                                      <p:tavLst>
                                        <p:tav tm="0">
                                          <p:val>
                                            <p:strVal val="#ppt_h"/>
                                          </p:val>
                                        </p:tav>
                                        <p:tav tm="100000">
                                          <p:val>
                                            <p:strVal val="#ppt_h"/>
                                          </p:val>
                                        </p:tav>
                                      </p:tavLst>
                                    </p:anim>
                                    <p:animEffect transition="in" filter="fade">
                                      <p:cBhvr>
                                        <p:cTn id="52" dur="500"/>
                                        <p:tgtEl>
                                          <p:spTgt spid="176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History </a:t>
            </a:r>
            <a:r>
              <a:rPr lang="en-US" dirty="0" smtClean="0"/>
              <a:t> &amp; </a:t>
            </a:r>
            <a:r>
              <a:rPr lang="en-US" dirty="0" smtClean="0"/>
              <a:t>t</a:t>
            </a:r>
            <a:r>
              <a:rPr lang="en-US" dirty="0" smtClean="0"/>
              <a:t>raditional </a:t>
            </a:r>
            <a:r>
              <a:rPr lang="en-US" dirty="0" smtClean="0"/>
              <a:t>DAQ</a:t>
            </a:r>
          </a:p>
          <a:p>
            <a:pPr lvl="1"/>
            <a:r>
              <a:rPr lang="en-US" dirty="0" smtClean="0"/>
              <a:t>Buses </a:t>
            </a:r>
          </a:p>
          <a:p>
            <a:pPr lvl="1"/>
            <a:r>
              <a:rPr lang="en-US" dirty="0" smtClean="0"/>
              <a:t>LEP / </a:t>
            </a:r>
            <a:r>
              <a:rPr lang="en-US" dirty="0" err="1" smtClean="0"/>
              <a:t>Tevatron</a:t>
            </a:r>
            <a:endParaRPr lang="en-US" dirty="0" smtClean="0"/>
          </a:p>
          <a:p>
            <a:r>
              <a:rPr lang="en-US" dirty="0" smtClean="0"/>
              <a:t>LHC DAQ</a:t>
            </a:r>
          </a:p>
          <a:p>
            <a:pPr lvl="1"/>
            <a:r>
              <a:rPr lang="en-US" dirty="0" smtClean="0"/>
              <a:t>Introduction</a:t>
            </a:r>
          </a:p>
          <a:p>
            <a:pPr lvl="1"/>
            <a:r>
              <a:rPr lang="en-US" dirty="0" smtClean="0"/>
              <a:t>Network based DAQ </a:t>
            </a:r>
          </a:p>
          <a:p>
            <a:pPr lvl="1"/>
            <a:r>
              <a:rPr lang="en-US" dirty="0" smtClean="0"/>
              <a:t>Ethernet</a:t>
            </a:r>
          </a:p>
          <a:p>
            <a:pPr lvl="1"/>
            <a:r>
              <a:rPr lang="en-US" dirty="0" smtClean="0"/>
              <a:t>Scaling Challenges</a:t>
            </a:r>
          </a:p>
          <a:p>
            <a:pPr lvl="2"/>
            <a:r>
              <a:rPr lang="en-US" dirty="0" smtClean="0"/>
              <a:t>Switches</a:t>
            </a:r>
          </a:p>
          <a:p>
            <a:pPr lvl="2"/>
            <a:r>
              <a:rPr lang="en-US" dirty="0" smtClean="0"/>
              <a:t>Nodes</a:t>
            </a:r>
          </a:p>
          <a:p>
            <a:pPr lvl="2"/>
            <a:r>
              <a:rPr lang="en-US" dirty="0" smtClean="0"/>
              <a:t>Challenges (buffer occupancy) Packet-sizes</a:t>
            </a:r>
          </a:p>
          <a:p>
            <a:pPr lvl="2"/>
            <a:r>
              <a:rPr lang="en-US" dirty="0" smtClean="0"/>
              <a:t>Push &amp; Pull</a:t>
            </a:r>
          </a:p>
          <a:p>
            <a:pPr lvl="2"/>
            <a:endParaRPr lang="en-US" dirty="0" smtClean="0"/>
          </a:p>
        </p:txBody>
      </p:sp>
      <p:sp>
        <p:nvSpPr>
          <p:cNvPr id="6" name="Content Placeholder 5"/>
          <p:cNvSpPr>
            <a:spLocks noGrp="1"/>
          </p:cNvSpPr>
          <p:nvPr>
            <p:ph sz="half" idx="2"/>
          </p:nvPr>
        </p:nvSpPr>
        <p:spPr/>
        <p:txBody>
          <a:bodyPr>
            <a:normAutofit fontScale="92500" lnSpcReduction="20000"/>
          </a:bodyPr>
          <a:lstStyle/>
          <a:p>
            <a:pPr lvl="1"/>
            <a:r>
              <a:rPr lang="en-US" dirty="0" smtClean="0"/>
              <a:t>Real LHC DAQ architectures (bandwidth </a:t>
            </a:r>
            <a:r>
              <a:rPr lang="en-US" dirty="0" err="1" smtClean="0"/>
              <a:t>vs</a:t>
            </a:r>
            <a:r>
              <a:rPr lang="en-US" dirty="0" smtClean="0"/>
              <a:t> complexity)</a:t>
            </a:r>
          </a:p>
          <a:p>
            <a:pPr lvl="1"/>
            <a:r>
              <a:rPr lang="en-US" dirty="0" err="1" smtClean="0"/>
              <a:t>Eventfilterfarms</a:t>
            </a:r>
            <a:endParaRPr lang="en-US" dirty="0" smtClean="0"/>
          </a:p>
          <a:p>
            <a:r>
              <a:rPr lang="en-US" dirty="0" smtClean="0"/>
              <a:t>“Ultimate” DAQ</a:t>
            </a:r>
          </a:p>
          <a:p>
            <a:pPr lvl="1"/>
            <a:r>
              <a:rPr lang="en-US" dirty="0" smtClean="0"/>
              <a:t>Trigger-free / </a:t>
            </a:r>
            <a:r>
              <a:rPr lang="en-US" dirty="0" smtClean="0"/>
              <a:t>Sampling, ILC, </a:t>
            </a:r>
            <a:r>
              <a:rPr lang="en-US" dirty="0" err="1" smtClean="0"/>
              <a:t>Clic</a:t>
            </a:r>
            <a:endParaRPr lang="en-US" dirty="0" smtClean="0"/>
          </a:p>
          <a:p>
            <a:pPr lvl="1"/>
            <a:r>
              <a:rPr lang="en-US" dirty="0" smtClean="0"/>
              <a:t>Almost there: CMB</a:t>
            </a:r>
          </a:p>
          <a:p>
            <a:pPr lvl="1"/>
            <a:r>
              <a:rPr lang="en-US" dirty="0" err="1" smtClean="0"/>
              <a:t>Longterm</a:t>
            </a:r>
            <a:r>
              <a:rPr lang="en-US" dirty="0" smtClean="0"/>
              <a:t>: LHC upgrade </a:t>
            </a:r>
          </a:p>
          <a:p>
            <a:pPr lvl="1"/>
            <a:r>
              <a:rPr lang="en-US" dirty="0" smtClean="0"/>
              <a:t>Ethernet (again)? / </a:t>
            </a:r>
            <a:r>
              <a:rPr lang="en-US" dirty="0" err="1" smtClean="0"/>
              <a:t>InfiniBand</a:t>
            </a:r>
            <a:endParaRPr lang="en-US" dirty="0" smtClean="0"/>
          </a:p>
          <a:p>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2</a:t>
            </a:fld>
            <a:endParaRPr lang="en-GB"/>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dirty="0" smtClean="0">
                <a:effectLst>
                  <a:outerShdw blurRad="38100" dist="38100" dir="2700000" algn="tl">
                    <a:srgbClr val="C0C0C0"/>
                  </a:outerShdw>
                </a:effectLst>
              </a:rPr>
              <a:t>LHC Trigger/DAQ parameters</a:t>
            </a:r>
          </a:p>
        </p:txBody>
      </p:sp>
      <p:pic>
        <p:nvPicPr>
          <p:cNvPr id="160771" name="Picture 7"/>
          <p:cNvPicPr>
            <a:picLocks noChangeAspect="1" noChangeArrowheads="1"/>
          </p:cNvPicPr>
          <p:nvPr/>
        </p:nvPicPr>
        <p:blipFill>
          <a:blip r:embed="rId3"/>
          <a:srcRect/>
          <a:stretch>
            <a:fillRect/>
          </a:stretch>
        </p:blipFill>
        <p:spPr bwMode="auto">
          <a:xfrm>
            <a:off x="244475" y="2571750"/>
            <a:ext cx="1889125" cy="1341438"/>
          </a:xfrm>
          <a:prstGeom prst="rect">
            <a:avLst/>
          </a:prstGeom>
          <a:noFill/>
          <a:ln w="9525">
            <a:noFill/>
            <a:miter lim="800000"/>
            <a:headEnd/>
            <a:tailEnd/>
          </a:ln>
        </p:spPr>
      </p:pic>
      <p:pic>
        <p:nvPicPr>
          <p:cNvPr id="160772" name="Picture 8"/>
          <p:cNvPicPr>
            <a:picLocks noChangeAspect="1" noChangeArrowheads="1"/>
          </p:cNvPicPr>
          <p:nvPr/>
        </p:nvPicPr>
        <p:blipFill>
          <a:blip r:embed="rId4"/>
          <a:srcRect/>
          <a:stretch>
            <a:fillRect/>
          </a:stretch>
        </p:blipFill>
        <p:spPr bwMode="auto">
          <a:xfrm>
            <a:off x="228600" y="3886200"/>
            <a:ext cx="1547813" cy="1122363"/>
          </a:xfrm>
          <a:prstGeom prst="rect">
            <a:avLst/>
          </a:prstGeom>
          <a:noFill/>
          <a:ln w="9525">
            <a:noFill/>
            <a:miter lim="800000"/>
            <a:headEnd/>
            <a:tailEnd/>
          </a:ln>
        </p:spPr>
      </p:pic>
      <p:pic>
        <p:nvPicPr>
          <p:cNvPr id="160773" name="Picture 10"/>
          <p:cNvPicPr>
            <a:picLocks noChangeAspect="1" noChangeArrowheads="1"/>
          </p:cNvPicPr>
          <p:nvPr/>
        </p:nvPicPr>
        <p:blipFill>
          <a:blip r:embed="rId5"/>
          <a:srcRect/>
          <a:stretch>
            <a:fillRect/>
          </a:stretch>
        </p:blipFill>
        <p:spPr bwMode="auto">
          <a:xfrm>
            <a:off x="415925" y="1468438"/>
            <a:ext cx="1717675" cy="1046162"/>
          </a:xfrm>
          <a:prstGeom prst="rect">
            <a:avLst/>
          </a:prstGeom>
          <a:noFill/>
          <a:ln w="9525">
            <a:noFill/>
            <a:miter lim="800000"/>
            <a:headEnd/>
            <a:tailEnd/>
          </a:ln>
        </p:spPr>
      </p:pic>
      <p:sp>
        <p:nvSpPr>
          <p:cNvPr id="160774" name="Text Box 12"/>
          <p:cNvSpPr txBox="1">
            <a:spLocks noChangeArrowheads="1"/>
          </p:cNvSpPr>
          <p:nvPr/>
        </p:nvSpPr>
        <p:spPr bwMode="auto">
          <a:xfrm>
            <a:off x="1728192" y="990600"/>
            <a:ext cx="7524328" cy="4914166"/>
          </a:xfrm>
          <a:prstGeom prst="rect">
            <a:avLst/>
          </a:prstGeom>
          <a:noFill/>
          <a:ln w="12700">
            <a:noFill/>
            <a:miter lim="800000"/>
            <a:headEnd/>
            <a:tailEnd/>
          </a:ln>
        </p:spPr>
        <p:txBody>
          <a:bodyPr wrap="square">
            <a:spAutoFit/>
          </a:bodyPr>
          <a:lstStyle/>
          <a:p>
            <a:pPr>
              <a:tabLst>
                <a:tab pos="1136650" algn="l"/>
                <a:tab pos="1520825" algn="l"/>
                <a:tab pos="3044825" algn="l"/>
                <a:tab pos="4287838" algn="l"/>
                <a:tab pos="5715000" algn="l"/>
              </a:tabLst>
            </a:pPr>
            <a:r>
              <a:rPr lang="en-US" sz="2800" b="1" dirty="0" smtClean="0">
                <a:latin typeface="+mj-lt"/>
              </a:rPr>
              <a:t>#</a:t>
            </a:r>
            <a:r>
              <a:rPr lang="en-US" sz="2800" b="1" dirty="0">
                <a:latin typeface="+mj-lt"/>
              </a:rPr>
              <a:t>	Level-0,1,2	Event 	</a:t>
            </a:r>
            <a:r>
              <a:rPr lang="en-US" sz="2800" b="1" dirty="0" smtClean="0">
                <a:latin typeface="+mj-lt"/>
              </a:rPr>
              <a:t>Network    Storage</a:t>
            </a:r>
            <a:endParaRPr lang="en-US" sz="2800" b="1" dirty="0">
              <a:latin typeface="+mj-lt"/>
            </a:endParaRPr>
          </a:p>
          <a:p>
            <a:pPr>
              <a:tabLst>
                <a:tab pos="1136650" algn="l"/>
                <a:tab pos="1520825" algn="l"/>
                <a:tab pos="3044825" algn="l"/>
                <a:tab pos="4287838" algn="l"/>
                <a:tab pos="5715000" algn="l"/>
              </a:tabLst>
            </a:pPr>
            <a:r>
              <a:rPr lang="en-US" sz="1800" dirty="0">
                <a:latin typeface="+mj-lt"/>
              </a:rPr>
              <a:t>Trigger		Rate (Hz)	Size (Byte) 	</a:t>
            </a:r>
            <a:r>
              <a:rPr lang="en-US" sz="1800" dirty="0" err="1">
                <a:latin typeface="+mj-lt"/>
              </a:rPr>
              <a:t>Bandw</a:t>
            </a:r>
            <a:r>
              <a:rPr lang="en-US" sz="1800" dirty="0">
                <a:latin typeface="+mj-lt"/>
              </a:rPr>
              <a:t>.(GB/s)	MB/s (Event/s</a:t>
            </a:r>
            <a:r>
              <a:rPr lang="en-US" sz="1800" dirty="0" smtClean="0">
                <a:latin typeface="+mj-lt"/>
              </a:rPr>
              <a:t>)</a:t>
            </a:r>
            <a:endParaRPr lang="en-US" sz="2800" b="1" dirty="0">
              <a:latin typeface="+mj-lt"/>
            </a:endParaRPr>
          </a:p>
          <a:p>
            <a:pPr>
              <a:tabLst>
                <a:tab pos="1136650" algn="l"/>
                <a:tab pos="1520825" algn="l"/>
                <a:tab pos="3044825" algn="l"/>
                <a:tab pos="4287838" algn="l"/>
                <a:tab pos="5715000" algn="l"/>
              </a:tabLst>
            </a:pPr>
            <a:r>
              <a:rPr lang="en-US" sz="2800" b="1" dirty="0">
                <a:latin typeface="+mj-lt"/>
              </a:rPr>
              <a:t>   4	</a:t>
            </a:r>
            <a:r>
              <a:rPr lang="en-US" sz="1100" b="1" dirty="0" err="1">
                <a:latin typeface="+mj-lt"/>
              </a:rPr>
              <a:t>Pb-Pb</a:t>
            </a:r>
            <a:r>
              <a:rPr lang="en-US" sz="2800" b="1" dirty="0">
                <a:latin typeface="+mj-lt"/>
              </a:rPr>
              <a:t> 500	5x10</a:t>
            </a:r>
            <a:r>
              <a:rPr lang="en-US" sz="2800" b="1" baseline="30000" dirty="0">
                <a:latin typeface="+mj-lt"/>
              </a:rPr>
              <a:t>7</a:t>
            </a:r>
            <a:r>
              <a:rPr lang="en-US" sz="2800" b="1" dirty="0">
                <a:latin typeface="+mj-lt"/>
              </a:rPr>
              <a:t>	</a:t>
            </a:r>
            <a:r>
              <a:rPr lang="en-US" sz="2800" b="1" dirty="0" smtClean="0">
                <a:latin typeface="+mj-lt"/>
              </a:rPr>
              <a:t>25          1250 </a:t>
            </a:r>
            <a:r>
              <a:rPr lang="en-US" sz="2800" dirty="0">
                <a:latin typeface="+mj-lt"/>
              </a:rPr>
              <a:t>(10</a:t>
            </a:r>
            <a:r>
              <a:rPr lang="en-US" sz="2800" baseline="30000" dirty="0">
                <a:latin typeface="+mj-lt"/>
              </a:rPr>
              <a:t>2</a:t>
            </a:r>
            <a:r>
              <a:rPr lang="en-US" sz="2800" dirty="0">
                <a:latin typeface="+mj-lt"/>
              </a:rPr>
              <a:t>)</a:t>
            </a:r>
          </a:p>
          <a:p>
            <a:pPr>
              <a:tabLst>
                <a:tab pos="1136650" algn="l"/>
                <a:tab pos="1520825" algn="l"/>
                <a:tab pos="3044825" algn="l"/>
                <a:tab pos="4287838" algn="l"/>
                <a:tab pos="5715000" algn="l"/>
              </a:tabLst>
            </a:pPr>
            <a:r>
              <a:rPr lang="en-US" sz="2800" b="1" dirty="0">
                <a:latin typeface="+mj-lt"/>
              </a:rPr>
              <a:t> 	</a:t>
            </a:r>
            <a:r>
              <a:rPr lang="en-US" sz="1100" b="1" dirty="0">
                <a:latin typeface="+mj-lt"/>
              </a:rPr>
              <a:t>p-p</a:t>
            </a:r>
            <a:r>
              <a:rPr lang="en-US" sz="2800" b="1" dirty="0">
                <a:latin typeface="+mj-lt"/>
              </a:rPr>
              <a:t>    10</a:t>
            </a:r>
            <a:r>
              <a:rPr lang="en-US" sz="2800" b="1" baseline="30000" dirty="0">
                <a:latin typeface="+mj-lt"/>
              </a:rPr>
              <a:t>3</a:t>
            </a:r>
            <a:r>
              <a:rPr lang="en-US" sz="2800" b="1" dirty="0">
                <a:latin typeface="+mj-lt"/>
              </a:rPr>
              <a:t>	2x10</a:t>
            </a:r>
            <a:r>
              <a:rPr lang="en-US" sz="2800" b="1" baseline="30000" dirty="0">
                <a:latin typeface="+mj-lt"/>
              </a:rPr>
              <a:t>6</a:t>
            </a:r>
            <a:r>
              <a:rPr lang="en-US" sz="2800" b="1" dirty="0">
                <a:latin typeface="+mj-lt"/>
              </a:rPr>
              <a:t>	</a:t>
            </a:r>
            <a:r>
              <a:rPr lang="en-US" sz="2800" b="1" dirty="0" smtClean="0">
                <a:latin typeface="+mj-lt"/>
              </a:rPr>
              <a:t>               200   </a:t>
            </a:r>
            <a:r>
              <a:rPr lang="en-US" sz="2800" dirty="0">
                <a:latin typeface="+mj-lt"/>
              </a:rPr>
              <a:t>(10</a:t>
            </a:r>
            <a:r>
              <a:rPr lang="en-US" sz="2800" baseline="30000" dirty="0">
                <a:latin typeface="+mj-lt"/>
              </a:rPr>
              <a:t>2</a:t>
            </a:r>
            <a:r>
              <a:rPr lang="en-US" sz="2800" dirty="0" smtClean="0">
                <a:latin typeface="+mj-lt"/>
              </a:rPr>
              <a:t>)</a:t>
            </a:r>
            <a:endParaRPr lang="en-US" sz="2800" b="1" dirty="0">
              <a:latin typeface="+mj-lt"/>
            </a:endParaRPr>
          </a:p>
          <a:p>
            <a:pPr>
              <a:tabLst>
                <a:tab pos="1136650" algn="l"/>
                <a:tab pos="1520825" algn="l"/>
                <a:tab pos="3044825" algn="l"/>
                <a:tab pos="4287838" algn="l"/>
                <a:tab pos="5715000" algn="l"/>
              </a:tabLst>
            </a:pPr>
            <a:endParaRPr lang="en-US" sz="2800" b="1" dirty="0">
              <a:latin typeface="+mj-lt"/>
            </a:endParaRPr>
          </a:p>
          <a:p>
            <a:pPr>
              <a:tabLst>
                <a:tab pos="1136650" algn="l"/>
                <a:tab pos="1520825" algn="l"/>
                <a:tab pos="3044825" algn="l"/>
                <a:tab pos="4287838" algn="l"/>
                <a:tab pos="5715000" algn="l"/>
              </a:tabLst>
            </a:pPr>
            <a:r>
              <a:rPr lang="en-US" sz="2800" b="1" dirty="0">
                <a:latin typeface="+mj-lt"/>
              </a:rPr>
              <a:t>   3	 </a:t>
            </a:r>
            <a:r>
              <a:rPr lang="en-US" sz="1100" b="1" dirty="0">
                <a:latin typeface="+mj-lt"/>
              </a:rPr>
              <a:t>LV-1 </a:t>
            </a:r>
            <a:r>
              <a:rPr lang="en-US" sz="2800" b="1" dirty="0">
                <a:latin typeface="+mj-lt"/>
              </a:rPr>
              <a:t>10</a:t>
            </a:r>
            <a:r>
              <a:rPr lang="en-US" sz="2800" b="1" baseline="30000" dirty="0">
                <a:latin typeface="+mj-lt"/>
              </a:rPr>
              <a:t>5</a:t>
            </a:r>
            <a:r>
              <a:rPr lang="en-US" sz="2800" b="1" dirty="0">
                <a:latin typeface="+mj-lt"/>
              </a:rPr>
              <a:t>	1.5x10</a:t>
            </a:r>
            <a:r>
              <a:rPr lang="en-US" sz="2800" b="1" baseline="30000" dirty="0">
                <a:latin typeface="+mj-lt"/>
              </a:rPr>
              <a:t>6</a:t>
            </a:r>
            <a:r>
              <a:rPr lang="en-US" sz="2800" b="1" dirty="0">
                <a:latin typeface="+mj-lt"/>
              </a:rPr>
              <a:t>	</a:t>
            </a:r>
            <a:r>
              <a:rPr lang="en-US" sz="2800" b="1" dirty="0" smtClean="0">
                <a:latin typeface="+mj-lt"/>
              </a:rPr>
              <a:t>4.5      300</a:t>
            </a:r>
            <a:r>
              <a:rPr lang="en-US" sz="3200" dirty="0" smtClean="0">
                <a:latin typeface="+mj-lt"/>
              </a:rPr>
              <a:t> </a:t>
            </a:r>
            <a:r>
              <a:rPr lang="en-US" sz="3200" dirty="0">
                <a:latin typeface="+mj-lt"/>
              </a:rPr>
              <a:t>(2x10</a:t>
            </a:r>
            <a:r>
              <a:rPr lang="en-US" sz="3200" baseline="30000" dirty="0">
                <a:latin typeface="+mj-lt"/>
              </a:rPr>
              <a:t>2</a:t>
            </a:r>
            <a:r>
              <a:rPr lang="en-US" sz="3200" dirty="0">
                <a:latin typeface="+mj-lt"/>
              </a:rPr>
              <a:t>)</a:t>
            </a:r>
            <a:endParaRPr lang="en-US" sz="3200" baseline="30000" dirty="0">
              <a:latin typeface="+mj-lt"/>
            </a:endParaRPr>
          </a:p>
          <a:p>
            <a:pPr>
              <a:tabLst>
                <a:tab pos="1136650" algn="l"/>
                <a:tab pos="1520825" algn="l"/>
                <a:tab pos="3044825" algn="l"/>
                <a:tab pos="4287838" algn="l"/>
                <a:tab pos="5715000" algn="l"/>
              </a:tabLst>
            </a:pPr>
            <a:r>
              <a:rPr lang="en-US" sz="2800" b="1" dirty="0">
                <a:latin typeface="+mj-lt"/>
              </a:rPr>
              <a:t>	 </a:t>
            </a:r>
            <a:r>
              <a:rPr lang="en-US" sz="1100" b="1" dirty="0">
                <a:latin typeface="+mj-lt"/>
              </a:rPr>
              <a:t>LV-2</a:t>
            </a:r>
            <a:r>
              <a:rPr lang="en-US" sz="2800" b="1" dirty="0">
                <a:latin typeface="+mj-lt"/>
              </a:rPr>
              <a:t> 3x10</a:t>
            </a:r>
            <a:r>
              <a:rPr lang="en-US" sz="2800" b="1" baseline="30000" dirty="0">
                <a:latin typeface="+mj-lt"/>
              </a:rPr>
              <a:t>3</a:t>
            </a:r>
            <a:r>
              <a:rPr lang="en-US" sz="2800" b="1" dirty="0">
                <a:latin typeface="+mj-lt"/>
              </a:rPr>
              <a:t> 	</a:t>
            </a:r>
          </a:p>
          <a:p>
            <a:pPr>
              <a:tabLst>
                <a:tab pos="1136650" algn="l"/>
                <a:tab pos="1520825" algn="l"/>
                <a:tab pos="3044825" algn="l"/>
                <a:tab pos="4287838" algn="l"/>
                <a:tab pos="5715000" algn="l"/>
              </a:tabLst>
            </a:pPr>
            <a:r>
              <a:rPr lang="en-US" sz="2800" b="1" dirty="0">
                <a:latin typeface="+mj-lt"/>
              </a:rPr>
              <a:t>   2	 </a:t>
            </a:r>
            <a:r>
              <a:rPr lang="en-US" sz="1100" b="1" dirty="0">
                <a:latin typeface="+mj-lt"/>
              </a:rPr>
              <a:t>LV-1</a:t>
            </a:r>
            <a:r>
              <a:rPr lang="en-US" sz="2800" b="1" dirty="0">
                <a:latin typeface="+mj-lt"/>
              </a:rPr>
              <a:t> 10</a:t>
            </a:r>
            <a:r>
              <a:rPr lang="en-US" sz="2800" b="1" baseline="30000" dirty="0">
                <a:latin typeface="+mj-lt"/>
              </a:rPr>
              <a:t>5</a:t>
            </a:r>
            <a:r>
              <a:rPr lang="en-US" sz="2800" b="1" dirty="0">
                <a:latin typeface="+mj-lt"/>
              </a:rPr>
              <a:t>	10</a:t>
            </a:r>
            <a:r>
              <a:rPr lang="en-US" sz="2800" b="1" baseline="30000" dirty="0">
                <a:latin typeface="+mj-lt"/>
              </a:rPr>
              <a:t>6</a:t>
            </a:r>
            <a:r>
              <a:rPr lang="en-US" sz="2800" b="1" dirty="0">
                <a:latin typeface="+mj-lt"/>
              </a:rPr>
              <a:t>	</a:t>
            </a:r>
            <a:r>
              <a:rPr lang="en-US" sz="2800" b="1" dirty="0" smtClean="0">
                <a:latin typeface="+mj-lt"/>
              </a:rPr>
              <a:t>100     ~1000</a:t>
            </a:r>
            <a:r>
              <a:rPr lang="en-US" sz="3200" b="1" dirty="0" smtClean="0">
                <a:latin typeface="+mj-lt"/>
              </a:rPr>
              <a:t> </a:t>
            </a:r>
            <a:r>
              <a:rPr lang="en-US" sz="3200" dirty="0">
                <a:latin typeface="+mj-lt"/>
              </a:rPr>
              <a:t>(10</a:t>
            </a:r>
            <a:r>
              <a:rPr lang="en-US" sz="3200" baseline="30000" dirty="0">
                <a:latin typeface="+mj-lt"/>
              </a:rPr>
              <a:t>2</a:t>
            </a:r>
            <a:r>
              <a:rPr lang="en-US" sz="3200" dirty="0">
                <a:latin typeface="+mj-lt"/>
              </a:rPr>
              <a:t>)</a:t>
            </a:r>
            <a:endParaRPr lang="en-US" sz="2800" b="1" baseline="30000" dirty="0">
              <a:latin typeface="+mj-lt"/>
            </a:endParaRPr>
          </a:p>
          <a:p>
            <a:pPr>
              <a:tabLst>
                <a:tab pos="1136650" algn="l"/>
                <a:tab pos="1520825" algn="l"/>
                <a:tab pos="3044825" algn="l"/>
                <a:tab pos="4287838" algn="l"/>
                <a:tab pos="5715000" algn="l"/>
              </a:tabLst>
            </a:pPr>
            <a:r>
              <a:rPr lang="en-US" sz="2800" b="1" baseline="30000" dirty="0">
                <a:latin typeface="+mj-lt"/>
              </a:rPr>
              <a:t> 					</a:t>
            </a:r>
            <a:endParaRPr lang="en-US" sz="2800" b="1" dirty="0">
              <a:latin typeface="+mj-lt"/>
            </a:endParaRPr>
          </a:p>
          <a:p>
            <a:pPr>
              <a:tabLst>
                <a:tab pos="1136650" algn="l"/>
                <a:tab pos="1520825" algn="l"/>
                <a:tab pos="3044825" algn="l"/>
                <a:tab pos="4287838" algn="l"/>
                <a:tab pos="5715000" algn="l"/>
              </a:tabLst>
            </a:pPr>
            <a:r>
              <a:rPr lang="en-US" sz="2800" b="1" dirty="0">
                <a:latin typeface="+mj-lt"/>
              </a:rPr>
              <a:t>   2	</a:t>
            </a:r>
            <a:r>
              <a:rPr lang="en-US" sz="1100" b="1" dirty="0">
                <a:latin typeface="+mj-lt"/>
              </a:rPr>
              <a:t>LV-0</a:t>
            </a:r>
            <a:r>
              <a:rPr lang="en-US" sz="2800" b="1" dirty="0">
                <a:latin typeface="+mj-lt"/>
              </a:rPr>
              <a:t>  10</a:t>
            </a:r>
            <a:r>
              <a:rPr lang="en-US" sz="2800" b="1" baseline="30000" dirty="0">
                <a:latin typeface="+mj-lt"/>
              </a:rPr>
              <a:t>6</a:t>
            </a:r>
            <a:r>
              <a:rPr lang="en-US" sz="2800" b="1" dirty="0">
                <a:latin typeface="+mj-lt"/>
              </a:rPr>
              <a:t>	</a:t>
            </a:r>
            <a:r>
              <a:rPr lang="en-US" sz="2800" b="1" dirty="0" smtClean="0">
                <a:latin typeface="+mj-lt"/>
              </a:rPr>
              <a:t>5.5x10</a:t>
            </a:r>
            <a:r>
              <a:rPr lang="en-US" sz="2800" b="1" baseline="30000" dirty="0" smtClean="0">
                <a:latin typeface="+mj-lt"/>
              </a:rPr>
              <a:t>4</a:t>
            </a:r>
            <a:r>
              <a:rPr lang="en-US" sz="2800" b="1" dirty="0">
                <a:latin typeface="+mj-lt"/>
              </a:rPr>
              <a:t>	</a:t>
            </a:r>
            <a:r>
              <a:rPr lang="en-US" sz="2800" b="1" dirty="0" smtClean="0">
                <a:latin typeface="+mj-lt"/>
              </a:rPr>
              <a:t>55</a:t>
            </a:r>
            <a:r>
              <a:rPr lang="en-US" sz="2800" b="1" dirty="0">
                <a:latin typeface="+mj-lt"/>
              </a:rPr>
              <a:t> </a:t>
            </a:r>
            <a:r>
              <a:rPr lang="en-US" sz="2800" b="1" dirty="0" smtClean="0">
                <a:latin typeface="+mj-lt"/>
              </a:rPr>
              <a:t>      150 </a:t>
            </a:r>
            <a:r>
              <a:rPr lang="en-US" sz="3200" dirty="0" smtClean="0">
                <a:latin typeface="+mj-lt"/>
              </a:rPr>
              <a:t>(2x10</a:t>
            </a:r>
            <a:r>
              <a:rPr lang="en-US" sz="3200" baseline="30000" dirty="0" smtClean="0">
                <a:latin typeface="+mj-lt"/>
              </a:rPr>
              <a:t>3</a:t>
            </a:r>
            <a:r>
              <a:rPr lang="en-US" sz="3200" dirty="0">
                <a:latin typeface="+mj-lt"/>
              </a:rPr>
              <a:t>)</a:t>
            </a:r>
            <a:br>
              <a:rPr lang="en-US" sz="3200" dirty="0">
                <a:latin typeface="+mj-lt"/>
              </a:rPr>
            </a:br>
            <a:endParaRPr lang="en-US" sz="3200" baseline="30000" dirty="0">
              <a:latin typeface="+mj-lt"/>
            </a:endParaRPr>
          </a:p>
        </p:txBody>
      </p:sp>
      <p:pic>
        <p:nvPicPr>
          <p:cNvPr id="160775" name="Picture 7" descr="lhcbicon.gif"/>
          <p:cNvPicPr>
            <a:picLocks noChangeAspect="1"/>
          </p:cNvPicPr>
          <p:nvPr/>
        </p:nvPicPr>
        <p:blipFill>
          <a:blip r:embed="rId6"/>
          <a:srcRect/>
          <a:stretch>
            <a:fillRect/>
          </a:stretch>
        </p:blipFill>
        <p:spPr bwMode="auto">
          <a:xfrm>
            <a:off x="214313" y="5013176"/>
            <a:ext cx="1785937" cy="1381125"/>
          </a:xfrm>
          <a:prstGeom prst="rect">
            <a:avLst/>
          </a:prstGeom>
          <a:noFill/>
          <a:ln w="9525">
            <a:noFill/>
            <a:miter lim="800000"/>
            <a:headEnd/>
            <a:tailEnd/>
          </a:ln>
        </p:spPr>
      </p:pic>
      <p:sp>
        <p:nvSpPr>
          <p:cNvPr id="160776" name="TextBox 8"/>
          <p:cNvSpPr txBox="1">
            <a:spLocks noChangeArrowheads="1"/>
          </p:cNvSpPr>
          <p:nvPr/>
        </p:nvSpPr>
        <p:spPr bwMode="auto">
          <a:xfrm rot="-5400000">
            <a:off x="-256843" y="1705918"/>
            <a:ext cx="883575" cy="461665"/>
          </a:xfrm>
          <a:prstGeom prst="rect">
            <a:avLst/>
          </a:prstGeom>
          <a:noFill/>
          <a:ln w="9525">
            <a:noFill/>
            <a:miter lim="800000"/>
            <a:headEnd/>
            <a:tailEnd/>
          </a:ln>
        </p:spPr>
        <p:txBody>
          <a:bodyPr wrap="none">
            <a:spAutoFit/>
          </a:bodyPr>
          <a:lstStyle/>
          <a:p>
            <a:r>
              <a:rPr lang="en-GB" dirty="0">
                <a:latin typeface="+mj-lt"/>
              </a:rPr>
              <a:t>ALICE</a:t>
            </a:r>
          </a:p>
        </p:txBody>
      </p:sp>
      <p:sp>
        <p:nvSpPr>
          <p:cNvPr id="160777" name="TextBox 9"/>
          <p:cNvSpPr txBox="1">
            <a:spLocks noChangeArrowheads="1"/>
          </p:cNvSpPr>
          <p:nvPr/>
        </p:nvSpPr>
        <p:spPr bwMode="auto">
          <a:xfrm rot="-5400000">
            <a:off x="-284094" y="2925912"/>
            <a:ext cx="938077" cy="461665"/>
          </a:xfrm>
          <a:prstGeom prst="rect">
            <a:avLst/>
          </a:prstGeom>
          <a:noFill/>
          <a:ln w="9525">
            <a:noFill/>
            <a:miter lim="800000"/>
            <a:headEnd/>
            <a:tailEnd/>
          </a:ln>
        </p:spPr>
        <p:txBody>
          <a:bodyPr wrap="none">
            <a:spAutoFit/>
          </a:bodyPr>
          <a:lstStyle/>
          <a:p>
            <a:r>
              <a:rPr lang="en-GB">
                <a:latin typeface="+mj-lt"/>
              </a:rPr>
              <a:t>ATLAS</a:t>
            </a:r>
          </a:p>
        </p:txBody>
      </p:sp>
      <p:sp>
        <p:nvSpPr>
          <p:cNvPr id="160778" name="TextBox 10"/>
          <p:cNvSpPr txBox="1">
            <a:spLocks noChangeArrowheads="1"/>
          </p:cNvSpPr>
          <p:nvPr/>
        </p:nvSpPr>
        <p:spPr bwMode="auto">
          <a:xfrm rot="-5400000">
            <a:off x="-191120" y="4081612"/>
            <a:ext cx="752129" cy="461665"/>
          </a:xfrm>
          <a:prstGeom prst="rect">
            <a:avLst/>
          </a:prstGeom>
          <a:noFill/>
          <a:ln w="9525">
            <a:noFill/>
            <a:miter lim="800000"/>
            <a:headEnd/>
            <a:tailEnd/>
          </a:ln>
        </p:spPr>
        <p:txBody>
          <a:bodyPr wrap="none">
            <a:spAutoFit/>
          </a:bodyPr>
          <a:lstStyle/>
          <a:p>
            <a:r>
              <a:rPr lang="en-GB">
                <a:latin typeface="+mj-lt"/>
              </a:rPr>
              <a:t>CMS</a:t>
            </a:r>
          </a:p>
        </p:txBody>
      </p:sp>
      <p:sp>
        <p:nvSpPr>
          <p:cNvPr id="160779" name="TextBox 11"/>
          <p:cNvSpPr txBox="1">
            <a:spLocks noChangeArrowheads="1"/>
          </p:cNvSpPr>
          <p:nvPr/>
        </p:nvSpPr>
        <p:spPr bwMode="auto">
          <a:xfrm rot="-5400000">
            <a:off x="-231195" y="5576243"/>
            <a:ext cx="832279" cy="461665"/>
          </a:xfrm>
          <a:prstGeom prst="rect">
            <a:avLst/>
          </a:prstGeom>
          <a:noFill/>
          <a:ln w="9525">
            <a:noFill/>
            <a:miter lim="800000"/>
            <a:headEnd/>
            <a:tailEnd/>
          </a:ln>
        </p:spPr>
        <p:txBody>
          <a:bodyPr wrap="none">
            <a:spAutoFit/>
          </a:bodyPr>
          <a:lstStyle/>
          <a:p>
            <a:r>
              <a:rPr lang="en-GB">
                <a:latin typeface="+mj-lt"/>
              </a:rPr>
              <a:t>LHCb</a:t>
            </a:r>
          </a:p>
        </p:txBody>
      </p:sp>
      <p:sp>
        <p:nvSpPr>
          <p:cNvPr id="160780" name="Slide Number Placeholder 12"/>
          <p:cNvSpPr>
            <a:spLocks noGrp="1"/>
          </p:cNvSpPr>
          <p:nvPr>
            <p:ph type="sldNum" sz="quarter" idx="11"/>
          </p:nvPr>
        </p:nvSpPr>
        <p:spPr>
          <a:noFill/>
        </p:spPr>
        <p:txBody>
          <a:bodyPr/>
          <a:lstStyle/>
          <a:p>
            <a:fld id="{DDA50AFF-8CAA-4B9C-AC47-F7C09593778B}" type="slidenum">
              <a:rPr lang="en-US"/>
              <a:pPr/>
              <a:t>20</a:t>
            </a:fld>
            <a:endParaRPr lang="en-US"/>
          </a:p>
        </p:txBody>
      </p:sp>
      <p:sp>
        <p:nvSpPr>
          <p:cNvPr id="160781" name="Footer Placeholder 14"/>
          <p:cNvSpPr>
            <a:spLocks noGrp="1"/>
          </p:cNvSpPr>
          <p:nvPr>
            <p:ph type="ftr" sz="quarter" idx="10"/>
          </p:nvPr>
        </p:nvSpPr>
        <p:spPr>
          <a:noFill/>
        </p:spPr>
        <p:txBody>
          <a:bodyPr/>
          <a:lstStyle/>
          <a:p>
            <a:r>
              <a:rPr lang="en-US" smtClean="0"/>
              <a:t>High throughput DAQ, Niko Neufeld, CERN</a:t>
            </a:r>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825" y="-27384"/>
            <a:ext cx="7975600" cy="1143000"/>
          </a:xfrm>
        </p:spPr>
        <p:txBody>
          <a:bodyPr/>
          <a:lstStyle/>
          <a:p>
            <a:r>
              <a:rPr lang="en-US" dirty="0" smtClean="0"/>
              <a:t>DAQ implemented on a LAN</a:t>
            </a:r>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21</a:t>
            </a:fld>
            <a:endParaRPr lang="en-GB"/>
          </a:p>
        </p:txBody>
      </p:sp>
      <p:pic>
        <p:nvPicPr>
          <p:cNvPr id="88067" name="Picture 3"/>
          <p:cNvPicPr>
            <a:picLocks noGrp="1" noChangeAspect="1" noChangeArrowheads="1"/>
          </p:cNvPicPr>
          <p:nvPr>
            <p:ph idx="1"/>
          </p:nvPr>
        </p:nvPicPr>
        <p:blipFill>
          <a:blip r:embed="rId2">
            <a:clrChange>
              <a:clrFrom>
                <a:srgbClr val="FFFFFF"/>
              </a:clrFrom>
              <a:clrTo>
                <a:srgbClr val="FFFFFF">
                  <a:alpha val="0"/>
                </a:srgbClr>
              </a:clrTo>
            </a:clrChange>
          </a:blip>
          <a:srcRect/>
          <a:stretch>
            <a:fillRect/>
          </a:stretch>
        </p:blipFill>
        <p:spPr bwMode="auto">
          <a:xfrm>
            <a:off x="1907704" y="684235"/>
            <a:ext cx="4608512" cy="5992819"/>
          </a:xfrm>
          <a:prstGeom prst="rect">
            <a:avLst/>
          </a:prstGeom>
          <a:noFill/>
          <a:ln w="9525">
            <a:noFill/>
            <a:miter lim="800000"/>
            <a:headEnd/>
            <a:tailEnd/>
          </a:ln>
        </p:spPr>
      </p:pic>
      <p:sp>
        <p:nvSpPr>
          <p:cNvPr id="8" name="TextBox 7"/>
          <p:cNvSpPr txBox="1"/>
          <p:nvPr/>
        </p:nvSpPr>
        <p:spPr>
          <a:xfrm>
            <a:off x="827584" y="3140968"/>
            <a:ext cx="2242986" cy="369332"/>
          </a:xfrm>
          <a:prstGeom prst="rect">
            <a:avLst/>
          </a:prstGeom>
          <a:noFill/>
        </p:spPr>
        <p:txBody>
          <a:bodyPr wrap="none" rtlCol="0">
            <a:spAutoFit/>
          </a:bodyPr>
          <a:lstStyle/>
          <a:p>
            <a:r>
              <a:rPr lang="en-US" sz="1800" dirty="0" smtClean="0">
                <a:latin typeface="+mn-lt"/>
              </a:rPr>
              <a:t>Powerful Core routers</a:t>
            </a:r>
            <a:endParaRPr lang="en-GB" sz="1800" dirty="0" smtClean="0">
              <a:latin typeface="+mn-lt"/>
            </a:endParaRPr>
          </a:p>
        </p:txBody>
      </p:sp>
      <p:sp>
        <p:nvSpPr>
          <p:cNvPr id="9" name="TextBox 8"/>
          <p:cNvSpPr txBox="1"/>
          <p:nvPr/>
        </p:nvSpPr>
        <p:spPr>
          <a:xfrm>
            <a:off x="838585" y="2348880"/>
            <a:ext cx="2365263" cy="646331"/>
          </a:xfrm>
          <a:prstGeom prst="rect">
            <a:avLst/>
          </a:prstGeom>
          <a:noFill/>
        </p:spPr>
        <p:txBody>
          <a:bodyPr wrap="none" rtlCol="0">
            <a:spAutoFit/>
          </a:bodyPr>
          <a:lstStyle/>
          <a:p>
            <a:r>
              <a:rPr lang="en-US" sz="1800" dirty="0" smtClean="0">
                <a:latin typeface="+mn-lt"/>
              </a:rPr>
              <a:t>“Readout Units”</a:t>
            </a:r>
          </a:p>
          <a:p>
            <a:r>
              <a:rPr lang="en-US" sz="1800" dirty="0" smtClean="0">
                <a:latin typeface="+mn-lt"/>
              </a:rPr>
              <a:t>for protocol adaptation</a:t>
            </a:r>
            <a:endParaRPr lang="en-GB" sz="1800" dirty="0" smtClean="0">
              <a:latin typeface="+mn-lt"/>
            </a:endParaRPr>
          </a:p>
        </p:txBody>
      </p:sp>
      <p:sp>
        <p:nvSpPr>
          <p:cNvPr id="10" name="TextBox 9"/>
          <p:cNvSpPr txBox="1"/>
          <p:nvPr/>
        </p:nvSpPr>
        <p:spPr>
          <a:xfrm>
            <a:off x="899592" y="1556792"/>
            <a:ext cx="2243499" cy="646331"/>
          </a:xfrm>
          <a:prstGeom prst="rect">
            <a:avLst/>
          </a:prstGeom>
          <a:noFill/>
        </p:spPr>
        <p:txBody>
          <a:bodyPr wrap="none" rtlCol="0">
            <a:spAutoFit/>
          </a:bodyPr>
          <a:lstStyle/>
          <a:p>
            <a:r>
              <a:rPr lang="en-US" sz="1800" dirty="0" smtClean="0">
                <a:latin typeface="+mn-lt"/>
              </a:rPr>
              <a:t>Custom links from the</a:t>
            </a:r>
          </a:p>
          <a:p>
            <a:r>
              <a:rPr lang="en-US" sz="1800" dirty="0" smtClean="0">
                <a:latin typeface="+mn-lt"/>
              </a:rPr>
              <a:t>detector</a:t>
            </a:r>
          </a:p>
        </p:txBody>
      </p:sp>
      <p:sp>
        <p:nvSpPr>
          <p:cNvPr id="11" name="TextBox 10"/>
          <p:cNvSpPr txBox="1"/>
          <p:nvPr/>
        </p:nvSpPr>
        <p:spPr>
          <a:xfrm>
            <a:off x="755576" y="3789040"/>
            <a:ext cx="1496243" cy="369332"/>
          </a:xfrm>
          <a:prstGeom prst="rect">
            <a:avLst/>
          </a:prstGeom>
          <a:noFill/>
        </p:spPr>
        <p:txBody>
          <a:bodyPr wrap="none" rtlCol="0">
            <a:spAutoFit/>
          </a:bodyPr>
          <a:lstStyle/>
          <a:p>
            <a:r>
              <a:rPr lang="en-US" sz="1800" dirty="0" smtClean="0">
                <a:latin typeface="+mn-lt"/>
              </a:rPr>
              <a:t>Edge switches</a:t>
            </a:r>
            <a:endParaRPr lang="en-GB" sz="1800" dirty="0" smtClean="0">
              <a:latin typeface="+mn-lt"/>
            </a:endParaRPr>
          </a:p>
        </p:txBody>
      </p:sp>
      <p:sp>
        <p:nvSpPr>
          <p:cNvPr id="12" name="TextBox 11"/>
          <p:cNvSpPr txBox="1"/>
          <p:nvPr/>
        </p:nvSpPr>
        <p:spPr>
          <a:xfrm>
            <a:off x="251520" y="4797152"/>
            <a:ext cx="1773178" cy="646331"/>
          </a:xfrm>
          <a:prstGeom prst="rect">
            <a:avLst/>
          </a:prstGeom>
          <a:noFill/>
        </p:spPr>
        <p:txBody>
          <a:bodyPr wrap="none" rtlCol="0">
            <a:spAutoFit/>
          </a:bodyPr>
          <a:lstStyle/>
          <a:p>
            <a:r>
              <a:rPr lang="en-US" sz="1800" dirty="0" smtClean="0">
                <a:latin typeface="+mn-lt"/>
              </a:rPr>
              <a:t>Servers for event</a:t>
            </a:r>
          </a:p>
          <a:p>
            <a:r>
              <a:rPr lang="en-US" sz="1800" dirty="0" smtClean="0">
                <a:latin typeface="+mn-lt"/>
              </a:rPr>
              <a:t>filtering</a:t>
            </a:r>
            <a:endParaRPr lang="en-GB" sz="1800" dirty="0" smtClean="0">
              <a:latin typeface="+mn-lt"/>
            </a:endParaRPr>
          </a:p>
        </p:txBody>
      </p:sp>
      <p:sp>
        <p:nvSpPr>
          <p:cNvPr id="13" name="TextBox 12"/>
          <p:cNvSpPr txBox="1"/>
          <p:nvPr/>
        </p:nvSpPr>
        <p:spPr>
          <a:xfrm>
            <a:off x="6372200" y="836712"/>
            <a:ext cx="2514278" cy="369332"/>
          </a:xfrm>
          <a:prstGeom prst="rect">
            <a:avLst/>
          </a:prstGeom>
          <a:noFill/>
        </p:spPr>
        <p:txBody>
          <a:bodyPr wrap="none" rtlCol="0">
            <a:spAutoFit/>
          </a:bodyPr>
          <a:lstStyle/>
          <a:p>
            <a:r>
              <a:rPr lang="en-US" sz="1800" dirty="0" smtClean="0">
                <a:latin typeface="+mn-lt"/>
              </a:rPr>
              <a:t>Typical number of pieces</a:t>
            </a:r>
          </a:p>
        </p:txBody>
      </p:sp>
      <p:sp>
        <p:nvSpPr>
          <p:cNvPr id="14" name="TextBox 13"/>
          <p:cNvSpPr txBox="1"/>
          <p:nvPr/>
        </p:nvSpPr>
        <p:spPr>
          <a:xfrm>
            <a:off x="1259632" y="980728"/>
            <a:ext cx="1005853" cy="369332"/>
          </a:xfrm>
          <a:prstGeom prst="rect">
            <a:avLst/>
          </a:prstGeom>
          <a:noFill/>
        </p:spPr>
        <p:txBody>
          <a:bodyPr wrap="none" rtlCol="0">
            <a:spAutoFit/>
          </a:bodyPr>
          <a:lstStyle/>
          <a:p>
            <a:r>
              <a:rPr lang="en-US" sz="1800" dirty="0" smtClean="0">
                <a:latin typeface="+mn-lt"/>
              </a:rPr>
              <a:t>Detector</a:t>
            </a:r>
          </a:p>
        </p:txBody>
      </p:sp>
      <p:sp>
        <p:nvSpPr>
          <p:cNvPr id="15" name="TextBox 14"/>
          <p:cNvSpPr txBox="1"/>
          <p:nvPr/>
        </p:nvSpPr>
        <p:spPr>
          <a:xfrm>
            <a:off x="7378476" y="1196752"/>
            <a:ext cx="301686" cy="369332"/>
          </a:xfrm>
          <a:prstGeom prst="rect">
            <a:avLst/>
          </a:prstGeom>
          <a:noFill/>
        </p:spPr>
        <p:txBody>
          <a:bodyPr wrap="none" rtlCol="0">
            <a:spAutoFit/>
          </a:bodyPr>
          <a:lstStyle/>
          <a:p>
            <a:r>
              <a:rPr lang="en-US" sz="1800" dirty="0" smtClean="0">
                <a:latin typeface="+mn-lt"/>
              </a:rPr>
              <a:t>1</a:t>
            </a:r>
          </a:p>
        </p:txBody>
      </p:sp>
      <p:sp>
        <p:nvSpPr>
          <p:cNvPr id="16" name="TextBox 15"/>
          <p:cNvSpPr txBox="1"/>
          <p:nvPr/>
        </p:nvSpPr>
        <p:spPr>
          <a:xfrm>
            <a:off x="7202948" y="1844824"/>
            <a:ext cx="652743" cy="369332"/>
          </a:xfrm>
          <a:prstGeom prst="rect">
            <a:avLst/>
          </a:prstGeom>
          <a:noFill/>
        </p:spPr>
        <p:txBody>
          <a:bodyPr wrap="none" rtlCol="0">
            <a:spAutoFit/>
          </a:bodyPr>
          <a:lstStyle/>
          <a:p>
            <a:r>
              <a:rPr lang="en-US" sz="1800" dirty="0" smtClean="0">
                <a:latin typeface="+mn-lt"/>
              </a:rPr>
              <a:t>1000</a:t>
            </a:r>
          </a:p>
        </p:txBody>
      </p:sp>
      <p:sp>
        <p:nvSpPr>
          <p:cNvPr id="17" name="TextBox 16"/>
          <p:cNvSpPr txBox="1"/>
          <p:nvPr/>
        </p:nvSpPr>
        <p:spPr>
          <a:xfrm>
            <a:off x="6876256" y="2420888"/>
            <a:ext cx="1306127" cy="369332"/>
          </a:xfrm>
          <a:prstGeom prst="rect">
            <a:avLst/>
          </a:prstGeom>
          <a:noFill/>
        </p:spPr>
        <p:txBody>
          <a:bodyPr wrap="none" rtlCol="0">
            <a:spAutoFit/>
          </a:bodyPr>
          <a:lstStyle/>
          <a:p>
            <a:r>
              <a:rPr lang="en-US" sz="1800" dirty="0" smtClean="0">
                <a:latin typeface="+mn-lt"/>
              </a:rPr>
              <a:t>100 to 1000</a:t>
            </a:r>
          </a:p>
        </p:txBody>
      </p:sp>
      <p:sp>
        <p:nvSpPr>
          <p:cNvPr id="18" name="TextBox 17"/>
          <p:cNvSpPr txBox="1"/>
          <p:nvPr/>
        </p:nvSpPr>
        <p:spPr>
          <a:xfrm>
            <a:off x="7168804" y="3284984"/>
            <a:ext cx="721031" cy="369332"/>
          </a:xfrm>
          <a:prstGeom prst="rect">
            <a:avLst/>
          </a:prstGeom>
          <a:noFill/>
        </p:spPr>
        <p:txBody>
          <a:bodyPr wrap="none" rtlCol="0">
            <a:spAutoFit/>
          </a:bodyPr>
          <a:lstStyle/>
          <a:p>
            <a:r>
              <a:rPr lang="en-US" sz="1800" dirty="0" smtClean="0">
                <a:latin typeface="+mn-lt"/>
              </a:rPr>
              <a:t>2 to 8</a:t>
            </a:r>
          </a:p>
        </p:txBody>
      </p:sp>
      <p:sp>
        <p:nvSpPr>
          <p:cNvPr id="19" name="TextBox 18"/>
          <p:cNvSpPr txBox="1"/>
          <p:nvPr/>
        </p:nvSpPr>
        <p:spPr>
          <a:xfrm>
            <a:off x="6993275" y="4221088"/>
            <a:ext cx="1072088" cy="369332"/>
          </a:xfrm>
          <a:prstGeom prst="rect">
            <a:avLst/>
          </a:prstGeom>
          <a:noFill/>
        </p:spPr>
        <p:txBody>
          <a:bodyPr wrap="none" rtlCol="0">
            <a:spAutoFit/>
          </a:bodyPr>
          <a:lstStyle/>
          <a:p>
            <a:r>
              <a:rPr lang="en-US" sz="1800" dirty="0" smtClean="0">
                <a:latin typeface="+mn-lt"/>
              </a:rPr>
              <a:t>50 to 100</a:t>
            </a:r>
          </a:p>
        </p:txBody>
      </p:sp>
      <p:sp>
        <p:nvSpPr>
          <p:cNvPr id="20" name="TextBox 19"/>
          <p:cNvSpPr txBox="1"/>
          <p:nvPr/>
        </p:nvSpPr>
        <p:spPr>
          <a:xfrm>
            <a:off x="7118790" y="5301208"/>
            <a:ext cx="821059" cy="369332"/>
          </a:xfrm>
          <a:prstGeom prst="rect">
            <a:avLst/>
          </a:prstGeom>
          <a:noFill/>
        </p:spPr>
        <p:txBody>
          <a:bodyPr wrap="none" rtlCol="0">
            <a:spAutoFit/>
          </a:bodyPr>
          <a:lstStyle/>
          <a:p>
            <a:r>
              <a:rPr lang="en-US" sz="1800" dirty="0" smtClean="0">
                <a:latin typeface="+mn-lt"/>
              </a:rPr>
              <a:t>&gt; 1000</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50" name="Slide Number Placeholder 2"/>
          <p:cNvSpPr>
            <a:spLocks noGrp="1"/>
          </p:cNvSpPr>
          <p:nvPr>
            <p:ph type="sldNum" sz="quarter" idx="11"/>
          </p:nvPr>
        </p:nvSpPr>
        <p:spPr>
          <a:noFill/>
        </p:spPr>
        <p:txBody>
          <a:bodyPr/>
          <a:lstStyle/>
          <a:p>
            <a:fld id="{B9458545-2FC1-4CD1-9F9C-A839FFFE0F62}" type="slidenum">
              <a:rPr lang="en-US"/>
              <a:pPr/>
              <a:t>22</a:t>
            </a:fld>
            <a:endParaRPr lang="en-US"/>
          </a:p>
        </p:txBody>
      </p:sp>
      <p:sp>
        <p:nvSpPr>
          <p:cNvPr id="138251" name="AutoShape 1026"/>
          <p:cNvSpPr>
            <a:spLocks noChangeArrowheads="1"/>
          </p:cNvSpPr>
          <p:nvPr/>
        </p:nvSpPr>
        <p:spPr bwMode="auto">
          <a:xfrm>
            <a:off x="1600200" y="3886200"/>
            <a:ext cx="2438400" cy="381000"/>
          </a:xfrm>
          <a:prstGeom prst="rightArrow">
            <a:avLst>
              <a:gd name="adj1" fmla="val 39583"/>
              <a:gd name="adj2" fmla="val 56474"/>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38252" name="AutoShape 1027"/>
          <p:cNvSpPr>
            <a:spLocks noChangeArrowheads="1"/>
          </p:cNvSpPr>
          <p:nvPr/>
        </p:nvSpPr>
        <p:spPr bwMode="auto">
          <a:xfrm>
            <a:off x="1752600" y="3429000"/>
            <a:ext cx="2286000" cy="381000"/>
          </a:xfrm>
          <a:prstGeom prst="rightArrow">
            <a:avLst>
              <a:gd name="adj1" fmla="val 39583"/>
              <a:gd name="adj2" fmla="val 52944"/>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38253" name="AutoShape 1028"/>
          <p:cNvSpPr>
            <a:spLocks noChangeArrowheads="1"/>
          </p:cNvSpPr>
          <p:nvPr/>
        </p:nvSpPr>
        <p:spPr bwMode="auto">
          <a:xfrm>
            <a:off x="1905000" y="2971800"/>
            <a:ext cx="2133600" cy="381000"/>
          </a:xfrm>
          <a:prstGeom prst="rightArrow">
            <a:avLst>
              <a:gd name="adj1" fmla="val 39583"/>
              <a:gd name="adj2" fmla="val 4941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38254" name="AutoShape 1029"/>
          <p:cNvSpPr>
            <a:spLocks noChangeArrowheads="1"/>
          </p:cNvSpPr>
          <p:nvPr/>
        </p:nvSpPr>
        <p:spPr bwMode="auto">
          <a:xfrm>
            <a:off x="2057400" y="2514600"/>
            <a:ext cx="1981200" cy="381000"/>
          </a:xfrm>
          <a:prstGeom prst="rightArrow">
            <a:avLst>
              <a:gd name="adj1" fmla="val 39583"/>
              <a:gd name="adj2" fmla="val 4588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38255" name="AutoShape 1030"/>
          <p:cNvSpPr>
            <a:spLocks noChangeArrowheads="1"/>
          </p:cNvSpPr>
          <p:nvPr/>
        </p:nvSpPr>
        <p:spPr bwMode="auto">
          <a:xfrm rot="751635">
            <a:off x="5557838" y="3074988"/>
            <a:ext cx="1100137" cy="377825"/>
          </a:xfrm>
          <a:prstGeom prst="rightArrow">
            <a:avLst>
              <a:gd name="adj1" fmla="val 39583"/>
              <a:gd name="adj2" fmla="val 25694"/>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38256" name="AutoShape 1031"/>
          <p:cNvSpPr>
            <a:spLocks noChangeArrowheads="1"/>
          </p:cNvSpPr>
          <p:nvPr/>
        </p:nvSpPr>
        <p:spPr bwMode="auto">
          <a:xfrm rot="-768452">
            <a:off x="5573713" y="2471738"/>
            <a:ext cx="1201737" cy="377825"/>
          </a:xfrm>
          <a:prstGeom prst="rightArrow">
            <a:avLst>
              <a:gd name="adj1" fmla="val 39583"/>
              <a:gd name="adj2" fmla="val 28066"/>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38257" name="AutoShape 1032"/>
          <p:cNvSpPr>
            <a:spLocks noChangeArrowheads="1"/>
          </p:cNvSpPr>
          <p:nvPr/>
        </p:nvSpPr>
        <p:spPr bwMode="auto">
          <a:xfrm rot="1654418">
            <a:off x="5399088" y="3617913"/>
            <a:ext cx="1387475" cy="371475"/>
          </a:xfrm>
          <a:prstGeom prst="rightArrow">
            <a:avLst>
              <a:gd name="adj1" fmla="val 39583"/>
              <a:gd name="adj2" fmla="val 32958"/>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200713" name="AutoShape 1033"/>
          <p:cNvSpPr>
            <a:spLocks noChangeArrowheads="1"/>
          </p:cNvSpPr>
          <p:nvPr/>
        </p:nvSpPr>
        <p:spPr bwMode="auto">
          <a:xfrm>
            <a:off x="7696200" y="1457325"/>
            <a:ext cx="1333500" cy="371475"/>
          </a:xfrm>
          <a:prstGeom prst="rightArrow">
            <a:avLst>
              <a:gd name="adj1" fmla="val 39583"/>
              <a:gd name="adj2" fmla="val 31676"/>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38259" name="Rectangle 1037"/>
          <p:cNvSpPr>
            <a:spLocks noGrp="1" noChangeArrowheads="1"/>
          </p:cNvSpPr>
          <p:nvPr>
            <p:ph type="title" sz="quarter" idx="4294967295"/>
          </p:nvPr>
        </p:nvSpPr>
        <p:spPr>
          <a:xfrm>
            <a:off x="0" y="0"/>
            <a:ext cx="8229600" cy="1143000"/>
          </a:xfrm>
          <a:noFill/>
        </p:spPr>
        <p:txBody>
          <a:bodyPr/>
          <a:lstStyle/>
          <a:p>
            <a:pPr eaLnBrk="1" hangingPunct="1"/>
            <a:r>
              <a:rPr lang="en-US" dirty="0" smtClean="0"/>
              <a:t>Event Building over a LAN</a:t>
            </a:r>
          </a:p>
        </p:txBody>
      </p:sp>
      <p:graphicFrame>
        <p:nvGraphicFramePr>
          <p:cNvPr id="138242" name="Object 2"/>
          <p:cNvGraphicFramePr>
            <a:graphicFrameLocks noGrp="1" noChangeAspect="1"/>
          </p:cNvGraphicFramePr>
          <p:nvPr>
            <p:ph sz="quarter" idx="4294967295"/>
          </p:nvPr>
        </p:nvGraphicFramePr>
        <p:xfrm>
          <a:off x="4260850" y="2598738"/>
          <a:ext cx="1066800" cy="930275"/>
        </p:xfrm>
        <a:graphic>
          <a:graphicData uri="http://schemas.openxmlformats.org/presentationml/2006/ole">
            <mc:AlternateContent xmlns:mc="http://schemas.openxmlformats.org/markup-compatibility/2006">
              <mc:Choice xmlns:v="urn:schemas-microsoft-com:vml" Requires="v">
                <p:oleObj spid="_x0000_s89155" name="Visio" r:id="rId4" imgW="1415796" imgH="1235710" progId="Visio.Drawing.11">
                  <p:embed/>
                </p:oleObj>
              </mc:Choice>
              <mc:Fallback>
                <p:oleObj name="Visio" r:id="rId4" imgW="1415796" imgH="1235710"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850" y="2598738"/>
                        <a:ext cx="10668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8260" name="Text Box 1039"/>
          <p:cNvSpPr txBox="1">
            <a:spLocks noChangeArrowheads="1"/>
          </p:cNvSpPr>
          <p:nvPr/>
        </p:nvSpPr>
        <p:spPr bwMode="auto">
          <a:xfrm>
            <a:off x="4035425" y="3505200"/>
            <a:ext cx="1587500" cy="517525"/>
          </a:xfrm>
          <a:prstGeom prst="rect">
            <a:avLst/>
          </a:prstGeom>
          <a:noFill/>
          <a:ln w="9525">
            <a:noFill/>
            <a:miter lim="800000"/>
            <a:headEnd/>
            <a:tailEnd/>
          </a:ln>
        </p:spPr>
        <p:txBody>
          <a:bodyPr wrap="none">
            <a:spAutoFit/>
          </a:bodyPr>
          <a:lstStyle/>
          <a:p>
            <a:pPr algn="ctr"/>
            <a:r>
              <a:rPr lang="en-US" sz="1400" b="1">
                <a:latin typeface="Arial" charset="0"/>
              </a:rPr>
              <a:t>Data Acquisition</a:t>
            </a:r>
          </a:p>
          <a:p>
            <a:pPr algn="ctr"/>
            <a:r>
              <a:rPr lang="en-US" sz="1400" b="1">
                <a:latin typeface="Arial" charset="0"/>
              </a:rPr>
              <a:t>Switch</a:t>
            </a:r>
          </a:p>
        </p:txBody>
      </p:sp>
      <p:grpSp>
        <p:nvGrpSpPr>
          <p:cNvPr id="2" name="Group 1046"/>
          <p:cNvGrpSpPr>
            <a:grpSpLocks/>
          </p:cNvGrpSpPr>
          <p:nvPr/>
        </p:nvGrpSpPr>
        <p:grpSpPr bwMode="auto">
          <a:xfrm>
            <a:off x="6781800" y="1017588"/>
            <a:ext cx="668338" cy="582612"/>
            <a:chOff x="2784" y="864"/>
            <a:chExt cx="421" cy="367"/>
          </a:xfrm>
        </p:grpSpPr>
        <p:pic>
          <p:nvPicPr>
            <p:cNvPr id="138292" name="Picture 104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784" y="1056"/>
              <a:ext cx="288" cy="175"/>
            </a:xfrm>
            <a:prstGeom prst="rect">
              <a:avLst/>
            </a:prstGeom>
            <a:noFill/>
            <a:ln w="9525">
              <a:noFill/>
              <a:miter lim="800000"/>
              <a:headEnd/>
              <a:tailEnd/>
            </a:ln>
          </p:spPr>
        </p:pic>
        <p:pic>
          <p:nvPicPr>
            <p:cNvPr id="138293" name="Picture 1048"/>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2832" y="864"/>
              <a:ext cx="180" cy="282"/>
            </a:xfrm>
            <a:prstGeom prst="rect">
              <a:avLst/>
            </a:prstGeom>
            <a:noFill/>
            <a:ln w="9525">
              <a:noFill/>
              <a:miter lim="800000"/>
              <a:headEnd/>
              <a:tailEnd/>
            </a:ln>
          </p:spPr>
        </p:pic>
        <p:pic>
          <p:nvPicPr>
            <p:cNvPr id="138294" name="Picture 1049"/>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2936" y="864"/>
              <a:ext cx="269" cy="226"/>
            </a:xfrm>
            <a:prstGeom prst="rect">
              <a:avLst/>
            </a:prstGeom>
            <a:noFill/>
            <a:ln w="9525">
              <a:noFill/>
              <a:miter lim="800000"/>
              <a:headEnd/>
              <a:tailEnd/>
            </a:ln>
          </p:spPr>
        </p:pic>
        <p:pic>
          <p:nvPicPr>
            <p:cNvPr id="138295" name="Picture 1050"/>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976" y="992"/>
              <a:ext cx="184" cy="236"/>
            </a:xfrm>
            <a:prstGeom prst="rect">
              <a:avLst/>
            </a:prstGeom>
            <a:noFill/>
            <a:ln w="9525">
              <a:noFill/>
              <a:miter lim="800000"/>
              <a:headEnd/>
              <a:tailEnd/>
            </a:ln>
          </p:spPr>
        </p:pic>
      </p:grpSp>
      <p:sp>
        <p:nvSpPr>
          <p:cNvPr id="200731" name="Text Box 1051"/>
          <p:cNvSpPr txBox="1">
            <a:spLocks noChangeArrowheads="1"/>
          </p:cNvSpPr>
          <p:nvPr/>
        </p:nvSpPr>
        <p:spPr bwMode="auto">
          <a:xfrm>
            <a:off x="7639050" y="1701800"/>
            <a:ext cx="989013" cy="457200"/>
          </a:xfrm>
          <a:prstGeom prst="rect">
            <a:avLst/>
          </a:prstGeom>
          <a:noFill/>
          <a:ln w="9525">
            <a:noFill/>
            <a:miter lim="800000"/>
            <a:headEnd/>
            <a:tailEnd/>
          </a:ln>
        </p:spPr>
        <p:txBody>
          <a:bodyPr wrap="none">
            <a:spAutoFit/>
          </a:bodyPr>
          <a:lstStyle/>
          <a:p>
            <a:r>
              <a:rPr lang="en-US" sz="1200" b="1">
                <a:latin typeface="Arial" charset="0"/>
              </a:rPr>
              <a:t>To Trigger </a:t>
            </a:r>
          </a:p>
          <a:p>
            <a:r>
              <a:rPr lang="en-US" sz="1200" b="1">
                <a:latin typeface="Arial" charset="0"/>
              </a:rPr>
              <a:t>Algorithms</a:t>
            </a:r>
          </a:p>
        </p:txBody>
      </p:sp>
      <p:grpSp>
        <p:nvGrpSpPr>
          <p:cNvPr id="3" name="Group 1052"/>
          <p:cNvGrpSpPr>
            <a:grpSpLocks/>
          </p:cNvGrpSpPr>
          <p:nvPr/>
        </p:nvGrpSpPr>
        <p:grpSpPr bwMode="auto">
          <a:xfrm>
            <a:off x="-76200" y="5403850"/>
            <a:ext cx="2667000" cy="1433513"/>
            <a:chOff x="2736" y="3192"/>
            <a:chExt cx="1680" cy="903"/>
          </a:xfrm>
        </p:grpSpPr>
        <p:sp>
          <p:nvSpPr>
            <p:cNvPr id="138290" name="Text Box 1053"/>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1</a:t>
              </a:r>
            </a:p>
          </p:txBody>
        </p:sp>
        <p:sp>
          <p:nvSpPr>
            <p:cNvPr id="138291" name="Text Box 1054"/>
            <p:cNvSpPr txBox="1">
              <a:spLocks noChangeArrowheads="1"/>
            </p:cNvSpPr>
            <p:nvPr/>
          </p:nvSpPr>
          <p:spPr bwMode="auto">
            <a:xfrm>
              <a:off x="3158" y="3335"/>
              <a:ext cx="1258" cy="460"/>
            </a:xfrm>
            <a:prstGeom prst="rect">
              <a:avLst/>
            </a:prstGeom>
            <a:noFill/>
            <a:ln w="9525">
              <a:noFill/>
              <a:miter lim="800000"/>
              <a:headEnd/>
              <a:tailEnd/>
            </a:ln>
          </p:spPr>
          <p:txBody>
            <a:bodyPr>
              <a:spAutoFit/>
            </a:bodyPr>
            <a:lstStyle/>
            <a:p>
              <a:r>
                <a:rPr lang="en-US" sz="1400" b="1">
                  <a:latin typeface="Arial" charset="0"/>
                </a:rPr>
                <a:t>Event fragments are received from detector front-end</a:t>
              </a:r>
            </a:p>
          </p:txBody>
        </p:sp>
      </p:grpSp>
      <p:graphicFrame>
        <p:nvGraphicFramePr>
          <p:cNvPr id="138243" name="Object 3"/>
          <p:cNvGraphicFramePr>
            <a:graphicFrameLocks noChangeAspect="1"/>
          </p:cNvGraphicFramePr>
          <p:nvPr/>
        </p:nvGraphicFramePr>
        <p:xfrm>
          <a:off x="1752600" y="1447800"/>
          <a:ext cx="371475" cy="1447800"/>
        </p:xfrm>
        <a:graphic>
          <a:graphicData uri="http://schemas.openxmlformats.org/presentationml/2006/ole">
            <mc:AlternateContent xmlns:mc="http://schemas.openxmlformats.org/markup-compatibility/2006">
              <mc:Choice xmlns:v="urn:schemas-microsoft-com:vml" Requires="v">
                <p:oleObj spid="_x0000_s89156" name="Visio" r:id="rId10" imgW="371094" imgH="4067810" progId="Visio.Drawing.11">
                  <p:embed/>
                </p:oleObj>
              </mc:Choice>
              <mc:Fallback>
                <p:oleObj name="Visio" r:id="rId10" imgW="371094" imgH="4067810" progId="Visio.Drawing.11">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52600" y="14478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8244" name="Object 4"/>
          <p:cNvGraphicFramePr>
            <a:graphicFrameLocks noChangeAspect="1"/>
          </p:cNvGraphicFramePr>
          <p:nvPr/>
        </p:nvGraphicFramePr>
        <p:xfrm>
          <a:off x="1600200" y="1905000"/>
          <a:ext cx="371475" cy="1447800"/>
        </p:xfrm>
        <a:graphic>
          <a:graphicData uri="http://schemas.openxmlformats.org/presentationml/2006/ole">
            <mc:AlternateContent xmlns:mc="http://schemas.openxmlformats.org/markup-compatibility/2006">
              <mc:Choice xmlns:v="urn:schemas-microsoft-com:vml" Requires="v">
                <p:oleObj spid="_x0000_s89157" name="Visio" r:id="rId12" imgW="371094" imgH="4067810" progId="Visio.Drawing.11">
                  <p:embed/>
                </p:oleObj>
              </mc:Choice>
              <mc:Fallback>
                <p:oleObj name="Visio" r:id="rId12" imgW="371094" imgH="4067810" progId="Visio.Drawing.11">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0200" y="19050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8245" name="Object 5"/>
          <p:cNvGraphicFramePr>
            <a:graphicFrameLocks noChangeAspect="1"/>
          </p:cNvGraphicFramePr>
          <p:nvPr/>
        </p:nvGraphicFramePr>
        <p:xfrm>
          <a:off x="1447800" y="2362200"/>
          <a:ext cx="371475" cy="1447800"/>
        </p:xfrm>
        <a:graphic>
          <a:graphicData uri="http://schemas.openxmlformats.org/presentationml/2006/ole">
            <mc:AlternateContent xmlns:mc="http://schemas.openxmlformats.org/markup-compatibility/2006">
              <mc:Choice xmlns:v="urn:schemas-microsoft-com:vml" Requires="v">
                <p:oleObj spid="_x0000_s89158" name="Visio" r:id="rId13" imgW="371094" imgH="4067810" progId="Visio.Drawing.11">
                  <p:embed/>
                </p:oleObj>
              </mc:Choice>
              <mc:Fallback>
                <p:oleObj name="Visio" r:id="rId13" imgW="371094" imgH="4067810" progId="Visio.Drawing.11">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47800" y="23622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38246" name="Object 6"/>
          <p:cNvGraphicFramePr>
            <a:graphicFrameLocks noChangeAspect="1"/>
          </p:cNvGraphicFramePr>
          <p:nvPr/>
        </p:nvGraphicFramePr>
        <p:xfrm>
          <a:off x="1295400" y="2819400"/>
          <a:ext cx="371475" cy="1447800"/>
        </p:xfrm>
        <a:graphic>
          <a:graphicData uri="http://schemas.openxmlformats.org/presentationml/2006/ole">
            <mc:AlternateContent xmlns:mc="http://schemas.openxmlformats.org/markup-compatibility/2006">
              <mc:Choice xmlns:v="urn:schemas-microsoft-com:vml" Requires="v">
                <p:oleObj spid="_x0000_s89159" name="Visio" r:id="rId14" imgW="371094" imgH="4067810" progId="Visio.Drawing.11">
                  <p:embed/>
                </p:oleObj>
              </mc:Choice>
              <mc:Fallback>
                <p:oleObj name="Visio" r:id="rId14" imgW="371094" imgH="4067810" progId="Visio.Drawing.11">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5400" y="28194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00739" name="Picture 1059"/>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1676400" y="3886200"/>
            <a:ext cx="457200" cy="277813"/>
          </a:xfrm>
          <a:prstGeom prst="rect">
            <a:avLst/>
          </a:prstGeom>
          <a:noFill/>
          <a:ln w="9525">
            <a:noFill/>
            <a:miter lim="800000"/>
            <a:headEnd/>
            <a:tailEnd/>
          </a:ln>
        </p:spPr>
      </p:pic>
      <p:pic>
        <p:nvPicPr>
          <p:cNvPr id="200740" name="Picture 1060"/>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1771650" y="3352800"/>
            <a:ext cx="285750" cy="447675"/>
          </a:xfrm>
          <a:prstGeom prst="rect">
            <a:avLst/>
          </a:prstGeom>
          <a:noFill/>
          <a:ln w="9525">
            <a:noFill/>
            <a:miter lim="800000"/>
            <a:headEnd/>
            <a:tailEnd/>
          </a:ln>
        </p:spPr>
      </p:pic>
      <p:pic>
        <p:nvPicPr>
          <p:cNvPr id="200741" name="Picture 1061"/>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828800" y="2917825"/>
            <a:ext cx="427038" cy="358775"/>
          </a:xfrm>
          <a:prstGeom prst="rect">
            <a:avLst/>
          </a:prstGeom>
          <a:noFill/>
          <a:ln w="9525">
            <a:noFill/>
            <a:miter lim="800000"/>
            <a:headEnd/>
            <a:tailEnd/>
          </a:ln>
        </p:spPr>
      </p:pic>
      <p:pic>
        <p:nvPicPr>
          <p:cNvPr id="200742" name="Picture 1062"/>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2057400" y="2438400"/>
            <a:ext cx="292100" cy="374650"/>
          </a:xfrm>
          <a:prstGeom prst="rect">
            <a:avLst/>
          </a:prstGeom>
          <a:noFill/>
          <a:ln w="9525">
            <a:noFill/>
            <a:miter lim="800000"/>
            <a:headEnd/>
            <a:tailEnd/>
          </a:ln>
        </p:spPr>
      </p:pic>
      <p:grpSp>
        <p:nvGrpSpPr>
          <p:cNvPr id="4" name="Group 1063"/>
          <p:cNvGrpSpPr>
            <a:grpSpLocks/>
          </p:cNvGrpSpPr>
          <p:nvPr/>
        </p:nvGrpSpPr>
        <p:grpSpPr bwMode="auto">
          <a:xfrm>
            <a:off x="2133600" y="5410200"/>
            <a:ext cx="2667000" cy="1433513"/>
            <a:chOff x="2736" y="3192"/>
            <a:chExt cx="1680" cy="903"/>
          </a:xfrm>
        </p:grpSpPr>
        <p:sp>
          <p:nvSpPr>
            <p:cNvPr id="138288" name="Text Box 1064"/>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2</a:t>
              </a:r>
            </a:p>
          </p:txBody>
        </p:sp>
        <p:sp>
          <p:nvSpPr>
            <p:cNvPr id="138289" name="Text Box 1065"/>
            <p:cNvSpPr txBox="1">
              <a:spLocks noChangeArrowheads="1"/>
            </p:cNvSpPr>
            <p:nvPr/>
          </p:nvSpPr>
          <p:spPr bwMode="auto">
            <a:xfrm>
              <a:off x="3158" y="3335"/>
              <a:ext cx="1258" cy="594"/>
            </a:xfrm>
            <a:prstGeom prst="rect">
              <a:avLst/>
            </a:prstGeom>
            <a:noFill/>
            <a:ln w="9525">
              <a:noFill/>
              <a:miter lim="800000"/>
              <a:headEnd/>
              <a:tailEnd/>
            </a:ln>
          </p:spPr>
          <p:txBody>
            <a:bodyPr>
              <a:spAutoFit/>
            </a:bodyPr>
            <a:lstStyle/>
            <a:p>
              <a:r>
                <a:rPr lang="en-US" sz="1400" b="1">
                  <a:latin typeface="Arial" charset="0"/>
                </a:rPr>
                <a:t>Event fragments are read out over a network to an event builder</a:t>
              </a:r>
            </a:p>
          </p:txBody>
        </p:sp>
      </p:grpSp>
      <p:grpSp>
        <p:nvGrpSpPr>
          <p:cNvPr id="5" name="Group 1066"/>
          <p:cNvGrpSpPr>
            <a:grpSpLocks/>
          </p:cNvGrpSpPr>
          <p:nvPr/>
        </p:nvGrpSpPr>
        <p:grpSpPr bwMode="auto">
          <a:xfrm>
            <a:off x="4191000" y="5424488"/>
            <a:ext cx="2667000" cy="1433512"/>
            <a:chOff x="2736" y="3192"/>
            <a:chExt cx="1680" cy="903"/>
          </a:xfrm>
        </p:grpSpPr>
        <p:sp>
          <p:nvSpPr>
            <p:cNvPr id="138286" name="Text Box 1067"/>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3</a:t>
              </a:r>
            </a:p>
          </p:txBody>
        </p:sp>
        <p:sp>
          <p:nvSpPr>
            <p:cNvPr id="138287" name="Text Box 1068"/>
            <p:cNvSpPr txBox="1">
              <a:spLocks noChangeArrowheads="1"/>
            </p:cNvSpPr>
            <p:nvPr/>
          </p:nvSpPr>
          <p:spPr bwMode="auto">
            <a:xfrm>
              <a:off x="3158" y="3335"/>
              <a:ext cx="1258" cy="594"/>
            </a:xfrm>
            <a:prstGeom prst="rect">
              <a:avLst/>
            </a:prstGeom>
            <a:noFill/>
            <a:ln w="9525">
              <a:noFill/>
              <a:miter lim="800000"/>
              <a:headEnd/>
              <a:tailEnd/>
            </a:ln>
          </p:spPr>
          <p:txBody>
            <a:bodyPr>
              <a:spAutoFit/>
            </a:bodyPr>
            <a:lstStyle/>
            <a:p>
              <a:r>
                <a:rPr lang="en-US" sz="1400" b="1">
                  <a:latin typeface="Arial" charset="0"/>
                </a:rPr>
                <a:t>Event builder assembles fragments into a complete event</a:t>
              </a:r>
            </a:p>
          </p:txBody>
        </p:sp>
      </p:grpSp>
      <p:grpSp>
        <p:nvGrpSpPr>
          <p:cNvPr id="6" name="Group 1069"/>
          <p:cNvGrpSpPr>
            <a:grpSpLocks/>
          </p:cNvGrpSpPr>
          <p:nvPr/>
        </p:nvGrpSpPr>
        <p:grpSpPr bwMode="auto">
          <a:xfrm>
            <a:off x="6324600" y="5424488"/>
            <a:ext cx="2667000" cy="1433512"/>
            <a:chOff x="2736" y="3192"/>
            <a:chExt cx="1680" cy="903"/>
          </a:xfrm>
        </p:grpSpPr>
        <p:sp>
          <p:nvSpPr>
            <p:cNvPr id="138284" name="Text Box 1070"/>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4</a:t>
              </a:r>
            </a:p>
          </p:txBody>
        </p:sp>
        <p:sp>
          <p:nvSpPr>
            <p:cNvPr id="138285" name="Text Box 1071"/>
            <p:cNvSpPr txBox="1">
              <a:spLocks noChangeArrowheads="1"/>
            </p:cNvSpPr>
            <p:nvPr/>
          </p:nvSpPr>
          <p:spPr bwMode="auto">
            <a:xfrm>
              <a:off x="3158" y="3335"/>
              <a:ext cx="1258" cy="460"/>
            </a:xfrm>
            <a:prstGeom prst="rect">
              <a:avLst/>
            </a:prstGeom>
            <a:noFill/>
            <a:ln w="9525">
              <a:noFill/>
              <a:miter lim="800000"/>
              <a:headEnd/>
              <a:tailEnd/>
            </a:ln>
          </p:spPr>
          <p:txBody>
            <a:bodyPr>
              <a:spAutoFit/>
            </a:bodyPr>
            <a:lstStyle/>
            <a:p>
              <a:r>
                <a:rPr lang="en-US" sz="1400" b="1">
                  <a:latin typeface="Arial" charset="0"/>
                </a:rPr>
                <a:t>Complete events are processed by trigger algorithms</a:t>
              </a:r>
            </a:p>
          </p:txBody>
        </p:sp>
      </p:grpSp>
      <p:grpSp>
        <p:nvGrpSpPr>
          <p:cNvPr id="7" name="Group 1072"/>
          <p:cNvGrpSpPr>
            <a:grpSpLocks/>
          </p:cNvGrpSpPr>
          <p:nvPr/>
        </p:nvGrpSpPr>
        <p:grpSpPr bwMode="auto">
          <a:xfrm>
            <a:off x="-1295400" y="1600200"/>
            <a:ext cx="1295400" cy="1828800"/>
            <a:chOff x="-624" y="960"/>
            <a:chExt cx="816" cy="1152"/>
          </a:xfrm>
        </p:grpSpPr>
        <p:sp>
          <p:nvSpPr>
            <p:cNvPr id="138276" name="AutoShape 1073"/>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38277" name="AutoShape 1074"/>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38278" name="AutoShape 1075"/>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38279" name="AutoShape 1076"/>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38280" name="Picture 107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38281" name="Picture 1078"/>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38282" name="Picture 1079"/>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38283" name="Picture 1080"/>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graphicFrame>
        <p:nvGraphicFramePr>
          <p:cNvPr id="138247" name="Object 7"/>
          <p:cNvGraphicFramePr>
            <a:graphicFrameLocks noChangeAspect="1"/>
          </p:cNvGraphicFramePr>
          <p:nvPr/>
        </p:nvGraphicFramePr>
        <p:xfrm>
          <a:off x="6935788" y="3976688"/>
          <a:ext cx="552450" cy="723900"/>
        </p:xfrm>
        <a:graphic>
          <a:graphicData uri="http://schemas.openxmlformats.org/presentationml/2006/ole">
            <mc:AlternateContent xmlns:mc="http://schemas.openxmlformats.org/markup-compatibility/2006">
              <mc:Choice xmlns:v="urn:schemas-microsoft-com:vml" Requires="v">
                <p:oleObj spid="_x0000_s89160" name="Visio" r:id="rId15" imgW="733120" imgH="961954" progId="Visio.Drawing.11">
                  <p:embed/>
                </p:oleObj>
              </mc:Choice>
              <mc:Fallback>
                <p:oleObj name="Visio" r:id="rId15" imgW="733120" imgH="961954" progId="Visio.Drawing.11">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35788" y="3976688"/>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8272" name="Text Box 1087"/>
          <p:cNvSpPr txBox="1">
            <a:spLocks noChangeArrowheads="1"/>
          </p:cNvSpPr>
          <p:nvPr/>
        </p:nvSpPr>
        <p:spPr bwMode="auto">
          <a:xfrm>
            <a:off x="7497763" y="4144963"/>
            <a:ext cx="1293812" cy="274637"/>
          </a:xfrm>
          <a:prstGeom prst="rect">
            <a:avLst/>
          </a:prstGeom>
          <a:noFill/>
          <a:ln w="9525">
            <a:noFill/>
            <a:miter lim="800000"/>
            <a:headEnd/>
            <a:tailEnd/>
          </a:ln>
        </p:spPr>
        <p:txBody>
          <a:bodyPr wrap="none">
            <a:spAutoFit/>
          </a:bodyPr>
          <a:lstStyle/>
          <a:p>
            <a:r>
              <a:rPr lang="en-US" sz="1200" b="1" dirty="0">
                <a:latin typeface="Arial" charset="0"/>
              </a:rPr>
              <a:t>Event Builder 3</a:t>
            </a:r>
            <a:endParaRPr lang="en-US" dirty="0"/>
          </a:p>
        </p:txBody>
      </p:sp>
      <p:graphicFrame>
        <p:nvGraphicFramePr>
          <p:cNvPr id="138248" name="Object 8"/>
          <p:cNvGraphicFramePr>
            <a:graphicFrameLocks noChangeAspect="1"/>
          </p:cNvGraphicFramePr>
          <p:nvPr/>
        </p:nvGraphicFramePr>
        <p:xfrm>
          <a:off x="6978650" y="3082925"/>
          <a:ext cx="552450" cy="723900"/>
        </p:xfrm>
        <a:graphic>
          <a:graphicData uri="http://schemas.openxmlformats.org/presentationml/2006/ole">
            <mc:AlternateContent xmlns:mc="http://schemas.openxmlformats.org/markup-compatibility/2006">
              <mc:Choice xmlns:v="urn:schemas-microsoft-com:vml" Requires="v">
                <p:oleObj spid="_x0000_s89161" name="Visio" r:id="rId17" imgW="733120" imgH="961954" progId="Visio.Drawing.11">
                  <p:embed/>
                </p:oleObj>
              </mc:Choice>
              <mc:Fallback>
                <p:oleObj name="Visio" r:id="rId17" imgW="733120" imgH="961954" progId="Visio.Drawing.11">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78650" y="3082925"/>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8273" name="Text Box 1089"/>
          <p:cNvSpPr txBox="1">
            <a:spLocks noChangeArrowheads="1"/>
          </p:cNvSpPr>
          <p:nvPr/>
        </p:nvSpPr>
        <p:spPr bwMode="auto">
          <a:xfrm>
            <a:off x="7497763" y="3263900"/>
            <a:ext cx="1305165" cy="276999"/>
          </a:xfrm>
          <a:prstGeom prst="rect">
            <a:avLst/>
          </a:prstGeom>
          <a:noFill/>
          <a:ln w="9525">
            <a:noFill/>
            <a:miter lim="800000"/>
            <a:headEnd/>
            <a:tailEnd/>
          </a:ln>
        </p:spPr>
        <p:txBody>
          <a:bodyPr wrap="none">
            <a:spAutoFit/>
          </a:bodyPr>
          <a:lstStyle/>
          <a:p>
            <a:r>
              <a:rPr lang="en-US" sz="1200" b="1" dirty="0">
                <a:latin typeface="Arial" charset="0"/>
              </a:rPr>
              <a:t>Event Builder </a:t>
            </a:r>
            <a:r>
              <a:rPr lang="en-US" sz="1200" b="1" dirty="0" smtClean="0">
                <a:latin typeface="Arial" charset="0"/>
              </a:rPr>
              <a:t>2</a:t>
            </a:r>
            <a:endParaRPr lang="en-US" dirty="0"/>
          </a:p>
        </p:txBody>
      </p:sp>
      <p:graphicFrame>
        <p:nvGraphicFramePr>
          <p:cNvPr id="138249" name="Object 9"/>
          <p:cNvGraphicFramePr>
            <a:graphicFrameLocks noChangeAspect="1"/>
          </p:cNvGraphicFramePr>
          <p:nvPr/>
        </p:nvGraphicFramePr>
        <p:xfrm>
          <a:off x="6978650" y="2160588"/>
          <a:ext cx="552450" cy="723900"/>
        </p:xfrm>
        <a:graphic>
          <a:graphicData uri="http://schemas.openxmlformats.org/presentationml/2006/ole">
            <mc:AlternateContent xmlns:mc="http://schemas.openxmlformats.org/markup-compatibility/2006">
              <mc:Choice xmlns:v="urn:schemas-microsoft-com:vml" Requires="v">
                <p:oleObj spid="_x0000_s89162" name="Visio" r:id="rId18" imgW="733120" imgH="961954" progId="Visio.Drawing.11">
                  <p:embed/>
                </p:oleObj>
              </mc:Choice>
              <mc:Fallback>
                <p:oleObj name="Visio" r:id="rId18" imgW="733120" imgH="961954" progId="Visio.Drawing.11">
                  <p:embed/>
                  <p:pic>
                    <p:nvPicPr>
                      <p:cNvPr id="0"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78650" y="2160588"/>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38274" name="Text Box 1091"/>
          <p:cNvSpPr txBox="1">
            <a:spLocks noChangeArrowheads="1"/>
          </p:cNvSpPr>
          <p:nvPr/>
        </p:nvSpPr>
        <p:spPr bwMode="auto">
          <a:xfrm>
            <a:off x="7497763" y="2470150"/>
            <a:ext cx="1305165" cy="276999"/>
          </a:xfrm>
          <a:prstGeom prst="rect">
            <a:avLst/>
          </a:prstGeom>
          <a:noFill/>
          <a:ln w="9525">
            <a:noFill/>
            <a:miter lim="800000"/>
            <a:headEnd/>
            <a:tailEnd/>
          </a:ln>
        </p:spPr>
        <p:txBody>
          <a:bodyPr wrap="none">
            <a:spAutoFit/>
          </a:bodyPr>
          <a:lstStyle/>
          <a:p>
            <a:r>
              <a:rPr lang="en-US" sz="1200" b="1" dirty="0">
                <a:latin typeface="Arial" charset="0"/>
              </a:rPr>
              <a:t>Event Builder </a:t>
            </a:r>
            <a:r>
              <a:rPr lang="en-US" sz="1200" b="1" dirty="0" smtClean="0">
                <a:latin typeface="Arial" charset="0"/>
              </a:rPr>
              <a:t>1</a:t>
            </a:r>
            <a:endParaRPr lang="en-US" dirty="0"/>
          </a:p>
        </p:txBody>
      </p:sp>
      <p:sp>
        <p:nvSpPr>
          <p:cNvPr id="138275" name="Footer Placeholder 55"/>
          <p:cNvSpPr>
            <a:spLocks noGrp="1"/>
          </p:cNvSpPr>
          <p:nvPr>
            <p:ph type="ftr" sz="quarter" idx="10"/>
          </p:nvPr>
        </p:nvSpPr>
        <p:spPr>
          <a:noFill/>
        </p:spPr>
        <p:txBody>
          <a:bodyPr/>
          <a:lstStyle/>
          <a:p>
            <a:r>
              <a:rPr lang="en-US" smtClean="0"/>
              <a:t>High throughput DAQ, Niko Neufeld, CERN</a:t>
            </a:r>
            <a:endParaRPr lang="en-US"/>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0" presetClass="path" presetSubtype="0" accel="50000" decel="50000" fill="hold" nodeType="afterEffect">
                                  <p:stCondLst>
                                    <p:cond delay="0"/>
                                  </p:stCondLst>
                                  <p:childTnLst>
                                    <p:animMotion origin="layout" path="M -0.05417 3.33333E-6 L 0.1875 3.33333E-6 " pathEditMode="relative" rAng="0" ptsTypes="AA">
                                      <p:cBhvr>
                                        <p:cTn id="10" dur="2000" fill="hold"/>
                                        <p:tgtEl>
                                          <p:spTgt spid="7"/>
                                        </p:tgtEl>
                                        <p:attrNameLst>
                                          <p:attrName>ppt_x</p:attrName>
                                          <p:attrName>ppt_y</p:attrName>
                                        </p:attrNameLst>
                                      </p:cBhvr>
                                      <p:rCtr x="121" y="0"/>
                                    </p:animMotion>
                                  </p:childTnLst>
                                </p:cTn>
                              </p:par>
                            </p:childTnLst>
                          </p:cTn>
                        </p:par>
                        <p:par>
                          <p:cTn id="11" fill="hold">
                            <p:stCondLst>
                              <p:cond delay="4000"/>
                            </p:stCondLst>
                            <p:childTnLst>
                              <p:par>
                                <p:cTn id="12" presetID="0" presetClass="path" presetSubtype="0" accel="50000" decel="50000" fill="hold" nodeType="afterEffect">
                                  <p:stCondLst>
                                    <p:cond delay="0"/>
                                  </p:stCondLst>
                                  <p:childTnLst>
                                    <p:animMotion origin="layout" path="M 0.1875 3.33333E-6 L 0.2375 3.33333E-6 " pathEditMode="relative" rAng="0" ptsTypes="AA">
                                      <p:cBhvr>
                                        <p:cTn id="13" dur="2000" fill="hold"/>
                                        <p:tgtEl>
                                          <p:spTgt spid="7"/>
                                        </p:tgtEl>
                                        <p:attrNameLst>
                                          <p:attrName>ppt_x</p:attrName>
                                          <p:attrName>ppt_y</p:attrName>
                                        </p:attrNameLst>
                                      </p:cBhvr>
                                      <p:rCtr x="25" y="0"/>
                                    </p:animMotion>
                                  </p:childTnLst>
                                </p:cTn>
                              </p:par>
                              <p:par>
                                <p:cTn id="14" presetID="10" presetClass="exit" presetSubtype="0" fill="hold" nodeType="withEffect">
                                  <p:stCondLst>
                                    <p:cond delay="0"/>
                                  </p:stCondLst>
                                  <p:childTnLst>
                                    <p:animEffect transition="out" filter="fade">
                                      <p:cBhvr>
                                        <p:cTn id="15" dur="2000"/>
                                        <p:tgtEl>
                                          <p:spTgt spid="7"/>
                                        </p:tgtEl>
                                      </p:cBhvr>
                                    </p:animEffect>
                                    <p:set>
                                      <p:cBhvr>
                                        <p:cTn id="16" dur="1" fill="hold">
                                          <p:stCondLst>
                                            <p:cond delay="1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3"/>
                                        </p:tgtEl>
                                      </p:cBhvr>
                                    </p:animEffect>
                                    <p:set>
                                      <p:cBhvr>
                                        <p:cTn id="21" dur="1" fill="hold">
                                          <p:stCondLst>
                                            <p:cond delay="1999"/>
                                          </p:stCondLst>
                                        </p:cTn>
                                        <p:tgtEl>
                                          <p:spTgt spid="3"/>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0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200739"/>
                                        </p:tgtEl>
                                        <p:attrNameLst>
                                          <p:attrName>style.visibility</p:attrName>
                                        </p:attrNameLst>
                                      </p:cBhvr>
                                      <p:to>
                                        <p:strVal val="visible"/>
                                      </p:to>
                                    </p:set>
                                    <p:animEffect transition="in" filter="fade">
                                      <p:cBhvr>
                                        <p:cTn id="27" dur="2000"/>
                                        <p:tgtEl>
                                          <p:spTgt spid="200739"/>
                                        </p:tgtEl>
                                      </p:cBhvr>
                                    </p:animEffect>
                                  </p:childTnLst>
                                </p:cTn>
                              </p:par>
                              <p:par>
                                <p:cTn id="28" presetID="10" presetClass="entr" presetSubtype="0" fill="hold" nodeType="withEffect">
                                  <p:stCondLst>
                                    <p:cond delay="0"/>
                                  </p:stCondLst>
                                  <p:childTnLst>
                                    <p:set>
                                      <p:cBhvr>
                                        <p:cTn id="29" dur="1" fill="hold">
                                          <p:stCondLst>
                                            <p:cond delay="0"/>
                                          </p:stCondLst>
                                        </p:cTn>
                                        <p:tgtEl>
                                          <p:spTgt spid="200740"/>
                                        </p:tgtEl>
                                        <p:attrNameLst>
                                          <p:attrName>style.visibility</p:attrName>
                                        </p:attrNameLst>
                                      </p:cBhvr>
                                      <p:to>
                                        <p:strVal val="visible"/>
                                      </p:to>
                                    </p:set>
                                    <p:animEffect transition="in" filter="fade">
                                      <p:cBhvr>
                                        <p:cTn id="30" dur="2000"/>
                                        <p:tgtEl>
                                          <p:spTgt spid="200740"/>
                                        </p:tgtEl>
                                      </p:cBhvr>
                                    </p:animEffect>
                                  </p:childTnLst>
                                </p:cTn>
                              </p:par>
                              <p:par>
                                <p:cTn id="31" presetID="10" presetClass="entr" presetSubtype="0" fill="hold" nodeType="withEffect">
                                  <p:stCondLst>
                                    <p:cond delay="0"/>
                                  </p:stCondLst>
                                  <p:childTnLst>
                                    <p:set>
                                      <p:cBhvr>
                                        <p:cTn id="32" dur="1" fill="hold">
                                          <p:stCondLst>
                                            <p:cond delay="0"/>
                                          </p:stCondLst>
                                        </p:cTn>
                                        <p:tgtEl>
                                          <p:spTgt spid="200741"/>
                                        </p:tgtEl>
                                        <p:attrNameLst>
                                          <p:attrName>style.visibility</p:attrName>
                                        </p:attrNameLst>
                                      </p:cBhvr>
                                      <p:to>
                                        <p:strVal val="visible"/>
                                      </p:to>
                                    </p:set>
                                    <p:animEffect transition="in" filter="fade">
                                      <p:cBhvr>
                                        <p:cTn id="33" dur="2000"/>
                                        <p:tgtEl>
                                          <p:spTgt spid="200741"/>
                                        </p:tgtEl>
                                      </p:cBhvr>
                                    </p:animEffect>
                                  </p:childTnLst>
                                </p:cTn>
                              </p:par>
                              <p:par>
                                <p:cTn id="34" presetID="10" presetClass="entr" presetSubtype="0" fill="hold" nodeType="withEffect">
                                  <p:stCondLst>
                                    <p:cond delay="0"/>
                                  </p:stCondLst>
                                  <p:childTnLst>
                                    <p:set>
                                      <p:cBhvr>
                                        <p:cTn id="35" dur="1" fill="hold">
                                          <p:stCondLst>
                                            <p:cond delay="0"/>
                                          </p:stCondLst>
                                        </p:cTn>
                                        <p:tgtEl>
                                          <p:spTgt spid="200742"/>
                                        </p:tgtEl>
                                        <p:attrNameLst>
                                          <p:attrName>style.visibility</p:attrName>
                                        </p:attrNameLst>
                                      </p:cBhvr>
                                      <p:to>
                                        <p:strVal val="visible"/>
                                      </p:to>
                                    </p:set>
                                    <p:animEffect transition="in" filter="fade">
                                      <p:cBhvr>
                                        <p:cTn id="36" dur="2000"/>
                                        <p:tgtEl>
                                          <p:spTgt spid="200742"/>
                                        </p:tgtEl>
                                      </p:cBhvr>
                                    </p:animEffect>
                                  </p:childTnLst>
                                </p:cTn>
                              </p:par>
                            </p:childTnLst>
                          </p:cTn>
                        </p:par>
                        <p:par>
                          <p:cTn id="37" fill="hold">
                            <p:stCondLst>
                              <p:cond delay="2000"/>
                            </p:stCondLst>
                            <p:childTnLst>
                              <p:par>
                                <p:cTn id="38" presetID="0" presetClass="path" presetSubtype="0" accel="50000" decel="50000" fill="hold" nodeType="afterEffect">
                                  <p:stCondLst>
                                    <p:cond delay="0"/>
                                  </p:stCondLst>
                                  <p:childTnLst>
                                    <p:animMotion origin="layout" path="M 1.11111E-6 -7.40741E-7 C 0.07188 0.00972 0.14393 0.01967 0.19445 -0.00186 C 0.24497 -0.02338 0.28038 -0.08866 0.30278 -0.12963 C 0.32518 -0.17061 0.32709 -0.20949 0.32917 -0.24815 " pathEditMode="relative" ptsTypes="aaaA">
                                      <p:cBhvr>
                                        <p:cTn id="39" dur="2000" fill="hold"/>
                                        <p:tgtEl>
                                          <p:spTgt spid="200739"/>
                                        </p:tgtEl>
                                        <p:attrNameLst>
                                          <p:attrName>ppt_x</p:attrName>
                                          <p:attrName>ppt_y</p:attrName>
                                        </p:attrNameLst>
                                      </p:cBhvr>
                                    </p:animMotion>
                                  </p:childTnLst>
                                </p:cTn>
                              </p:par>
                              <p:par>
                                <p:cTn id="40" presetID="0" presetClass="path" presetSubtype="0" accel="50000" decel="50000" fill="hold" nodeType="withEffect">
                                  <p:stCondLst>
                                    <p:cond delay="0"/>
                                  </p:stCondLst>
                                  <p:childTnLst>
                                    <p:animMotion origin="layout" path="M 9.44444E-6 -6.2963E-6 C 0.08942 0.01273 0.179 0.02569 0.23056 0.00185 C 0.28212 -0.022 0.29098 -0.11112 0.30973 -0.1426 C 0.32848 -0.17408 0.33768 -0.17987 0.34306 -0.18704 " pathEditMode="relative" ptsTypes="aaaA">
                                      <p:cBhvr>
                                        <p:cTn id="41" dur="2000" fill="hold"/>
                                        <p:tgtEl>
                                          <p:spTgt spid="200740"/>
                                        </p:tgtEl>
                                        <p:attrNameLst>
                                          <p:attrName>ppt_x</p:attrName>
                                          <p:attrName>ppt_y</p:attrName>
                                        </p:attrNameLst>
                                      </p:cBhvr>
                                    </p:animMotion>
                                  </p:childTnLst>
                                </p:cTn>
                              </p:par>
                              <p:par>
                                <p:cTn id="42" presetID="0" presetClass="path" presetSubtype="0" accel="50000" decel="50000" fill="hold" nodeType="withEffect">
                                  <p:stCondLst>
                                    <p:cond delay="0"/>
                                  </p:stCondLst>
                                  <p:childTnLst>
                                    <p:animMotion origin="layout" path="M 7.22222E-6 3.7037E-7 C 0.08143 0.00556 0.16303 0.01134 0.20973 0.0037 C 0.25643 -0.00394 0.26806 -0.02662 0.28056 -0.0463 C 0.29306 -0.06597 0.2889 -0.09051 0.28473 -0.11481 " pathEditMode="relative" ptsTypes="aaaA">
                                      <p:cBhvr>
                                        <p:cTn id="43" dur="2000" fill="hold"/>
                                        <p:tgtEl>
                                          <p:spTgt spid="200741"/>
                                        </p:tgtEl>
                                        <p:attrNameLst>
                                          <p:attrName>ppt_x</p:attrName>
                                          <p:attrName>ppt_y</p:attrName>
                                        </p:attrNameLst>
                                      </p:cBhvr>
                                    </p:animMotion>
                                  </p:childTnLst>
                                </p:cTn>
                              </p:par>
                              <p:par>
                                <p:cTn id="44" presetID="0" presetClass="path" presetSubtype="0" accel="50000" decel="50000" fill="hold" nodeType="withEffect">
                                  <p:stCondLst>
                                    <p:cond delay="0"/>
                                  </p:stCondLst>
                                  <p:childTnLst>
                                    <p:animMotion origin="layout" path="M 2.22222E-6 -3.7037E-7 C 0.09306 -0.00139 0.18628 -0.00255 0.24861 -3.7037E-7 C 0.31094 0.00255 0.32066 0.025 0.37361 0.01482 C 0.42656 0.00463 0.53351 -0.03241 0.56667 -0.06111 C 0.59983 -0.08981 0.58594 -0.12361 0.57222 -0.15741 " pathEditMode="relative" ptsTypes="aaaaA">
                                      <p:cBhvr>
                                        <p:cTn id="45" dur="2000" fill="hold"/>
                                        <p:tgtEl>
                                          <p:spTgt spid="200742"/>
                                        </p:tgtEl>
                                        <p:attrNameLst>
                                          <p:attrName>ppt_x</p:attrName>
                                          <p:attrName>ppt_y</p:attrName>
                                        </p:attrNameLst>
                                      </p:cBhvr>
                                    </p:animMotion>
                                  </p:childTnLst>
                                </p:cTn>
                              </p:par>
                            </p:childTnLst>
                          </p:cTn>
                        </p:par>
                        <p:par>
                          <p:cTn id="46" fill="hold">
                            <p:stCondLst>
                              <p:cond delay="4000"/>
                            </p:stCondLst>
                            <p:childTnLst>
                              <p:par>
                                <p:cTn id="47" presetID="0" presetClass="path" presetSubtype="0" accel="50000" decel="50000" fill="hold" nodeType="afterEffect">
                                  <p:stCondLst>
                                    <p:cond delay="0"/>
                                  </p:stCondLst>
                                  <p:childTnLst>
                                    <p:animMotion origin="layout" path="M 0.31424 -0.11296 C 0.32726 -0.08981 0.34046 -0.06666 0.37813 -0.06296 C 0.4158 -0.05925 0.50504 -0.07662 0.54063 -0.09074 C 0.57622 -0.10486 0.58594 -0.13032 0.59202 -0.14814 C 0.5981 -0.16597 0.58733 -0.18217 0.57674 -0.19814 " pathEditMode="relative" ptsTypes="aaaaA">
                                      <p:cBhvr>
                                        <p:cTn id="48" dur="2000" fill="hold"/>
                                        <p:tgtEl>
                                          <p:spTgt spid="200741"/>
                                        </p:tgtEl>
                                        <p:attrNameLst>
                                          <p:attrName>ppt_x</p:attrName>
                                          <p:attrName>ppt_y</p:attrName>
                                        </p:attrNameLst>
                                      </p:cBhvr>
                                    </p:animMotion>
                                  </p:childTnLst>
                                </p:cTn>
                              </p:par>
                            </p:childTnLst>
                          </p:cTn>
                        </p:par>
                        <p:par>
                          <p:cTn id="49" fill="hold">
                            <p:stCondLst>
                              <p:cond delay="6000"/>
                            </p:stCondLst>
                            <p:childTnLst>
                              <p:par>
                                <p:cTn id="50" presetID="0" presetClass="path" presetSubtype="0" accel="50000" decel="50000" fill="hold" nodeType="afterEffect">
                                  <p:stCondLst>
                                    <p:cond delay="0"/>
                                  </p:stCondLst>
                                  <p:childTnLst>
                                    <p:animMotion origin="layout" path="M 0.32813 -0.18287 C 0.32987 -0.16759 0.3316 -0.15208 0.37258 -0.15695 C 0.41355 -0.16181 0.53525 -0.18912 0.57397 -0.2125 C 0.61268 -0.23588 0.604 -0.27847 0.60452 -0.29769 C 0.60504 -0.3169 0.59081 -0.32222 0.57674 -0.32732 " pathEditMode="relative" ptsTypes="aaaaA">
                                      <p:cBhvr>
                                        <p:cTn id="51" dur="2000" fill="hold"/>
                                        <p:tgtEl>
                                          <p:spTgt spid="200740"/>
                                        </p:tgtEl>
                                        <p:attrNameLst>
                                          <p:attrName>ppt_x</p:attrName>
                                          <p:attrName>ppt_y</p:attrName>
                                        </p:attrNameLst>
                                      </p:cBhvr>
                                    </p:animMotion>
                                  </p:childTnLst>
                                </p:cTn>
                              </p:par>
                            </p:childTnLst>
                          </p:cTn>
                        </p:par>
                        <p:par>
                          <p:cTn id="52" fill="hold">
                            <p:stCondLst>
                              <p:cond delay="8000"/>
                            </p:stCondLst>
                            <p:childTnLst>
                              <p:par>
                                <p:cTn id="53" presetID="0" presetClass="path" presetSubtype="0" accel="50000" decel="50000" fill="hold" nodeType="afterEffect">
                                  <p:stCondLst>
                                    <p:cond delay="0"/>
                                  </p:stCondLst>
                                  <p:childTnLst>
                                    <p:animMotion origin="layout" path="M 0.3441 -0.25232 C 0.35556 -0.22107 0.36719 -0.18959 0.40521 -0.18751 C 0.44323 -0.18542 0.53629 -0.2169 0.57188 -0.23936 C 0.60747 -0.26181 0.61719 -0.30394 0.6191 -0.32269 C 0.62101 -0.34144 0.60191 -0.347 0.58299 -0.35232 " pathEditMode="relative" ptsTypes="aaaaA">
                                      <p:cBhvr>
                                        <p:cTn id="54" dur="2000" fill="hold"/>
                                        <p:tgtEl>
                                          <p:spTgt spid="200739"/>
                                        </p:tgtEl>
                                        <p:attrNameLst>
                                          <p:attrName>ppt_x</p:attrName>
                                          <p:attrName>ppt_y</p:attrName>
                                        </p:attrNameLst>
                                      </p:cBhvr>
                                    </p:animMotion>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2000"/>
                                        <p:tgtEl>
                                          <p:spTgt spid="4"/>
                                        </p:tgtEl>
                                      </p:cBhvr>
                                    </p:animEffect>
                                    <p:set>
                                      <p:cBhvr>
                                        <p:cTn id="59" dur="1" fill="hold">
                                          <p:stCondLst>
                                            <p:cond delay="1999"/>
                                          </p:stCondLst>
                                        </p:cTn>
                                        <p:tgtEl>
                                          <p:spTgt spid="4"/>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2000"/>
                                        <p:tgtEl>
                                          <p:spTgt spid="5"/>
                                        </p:tgtEl>
                                      </p:cBhvr>
                                    </p:animEffect>
                                  </p:childTnLst>
                                </p:cTn>
                              </p:par>
                              <p:par>
                                <p:cTn id="63" presetID="10" presetClass="exit" presetSubtype="0" fill="hold" nodeType="withEffect">
                                  <p:stCondLst>
                                    <p:cond delay="0"/>
                                  </p:stCondLst>
                                  <p:childTnLst>
                                    <p:animEffect transition="out" filter="fade">
                                      <p:cBhvr>
                                        <p:cTn id="64" dur="2000"/>
                                        <p:tgtEl>
                                          <p:spTgt spid="200739"/>
                                        </p:tgtEl>
                                      </p:cBhvr>
                                    </p:animEffect>
                                    <p:set>
                                      <p:cBhvr>
                                        <p:cTn id="65" dur="1" fill="hold">
                                          <p:stCondLst>
                                            <p:cond delay="1999"/>
                                          </p:stCondLst>
                                        </p:cTn>
                                        <p:tgtEl>
                                          <p:spTgt spid="20073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2000"/>
                                        <p:tgtEl>
                                          <p:spTgt spid="200740"/>
                                        </p:tgtEl>
                                      </p:cBhvr>
                                    </p:animEffect>
                                    <p:set>
                                      <p:cBhvr>
                                        <p:cTn id="68" dur="1" fill="hold">
                                          <p:stCondLst>
                                            <p:cond delay="1999"/>
                                          </p:stCondLst>
                                        </p:cTn>
                                        <p:tgtEl>
                                          <p:spTgt spid="20074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2000"/>
                                        <p:tgtEl>
                                          <p:spTgt spid="200741"/>
                                        </p:tgtEl>
                                      </p:cBhvr>
                                    </p:animEffect>
                                    <p:set>
                                      <p:cBhvr>
                                        <p:cTn id="71" dur="1" fill="hold">
                                          <p:stCondLst>
                                            <p:cond delay="1999"/>
                                          </p:stCondLst>
                                        </p:cTn>
                                        <p:tgtEl>
                                          <p:spTgt spid="200741"/>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000"/>
                                        <p:tgtEl>
                                          <p:spTgt spid="200742"/>
                                        </p:tgtEl>
                                      </p:cBhvr>
                                    </p:animEffect>
                                    <p:set>
                                      <p:cBhvr>
                                        <p:cTn id="74" dur="1" fill="hold">
                                          <p:stCondLst>
                                            <p:cond delay="1999"/>
                                          </p:stCondLst>
                                        </p:cTn>
                                        <p:tgtEl>
                                          <p:spTgt spid="200742"/>
                                        </p:tgtEl>
                                        <p:attrNameLst>
                                          <p:attrName>style.visibility</p:attrName>
                                        </p:attrNameLst>
                                      </p:cBhvr>
                                      <p:to>
                                        <p:strVal val="hidden"/>
                                      </p:to>
                                    </p:set>
                                  </p:childTnLst>
                                </p:cTn>
                              </p:par>
                            </p:childTnLst>
                          </p:cTn>
                        </p:par>
                        <p:par>
                          <p:cTn id="75" fill="hold">
                            <p:stCondLst>
                              <p:cond delay="2000"/>
                            </p:stCondLst>
                            <p:childTnLst>
                              <p:par>
                                <p:cTn id="76" presetID="5" presetClass="entr" presetSubtype="10" fill="hold" nodeType="after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checkerboard(across)">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2000"/>
                                        <p:tgtEl>
                                          <p:spTgt spid="5"/>
                                        </p:tgtEl>
                                      </p:cBhvr>
                                    </p:animEffect>
                                    <p:set>
                                      <p:cBhvr>
                                        <p:cTn id="83" dur="1" fill="hold">
                                          <p:stCondLst>
                                            <p:cond delay="1999"/>
                                          </p:stCondLst>
                                        </p:cTn>
                                        <p:tgtEl>
                                          <p:spTgt spid="5"/>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fade">
                                      <p:cBhvr>
                                        <p:cTn id="86" dur="2000"/>
                                        <p:tgtEl>
                                          <p:spTgt spid="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00713"/>
                                        </p:tgtEl>
                                        <p:attrNameLst>
                                          <p:attrName>style.visibility</p:attrName>
                                        </p:attrNameLst>
                                      </p:cBhvr>
                                      <p:to>
                                        <p:strVal val="visible"/>
                                      </p:to>
                                    </p:set>
                                    <p:animEffect transition="in" filter="fade">
                                      <p:cBhvr>
                                        <p:cTn id="89" dur="2000"/>
                                        <p:tgtEl>
                                          <p:spTgt spid="20071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00731"/>
                                        </p:tgtEl>
                                        <p:attrNameLst>
                                          <p:attrName>style.visibility</p:attrName>
                                        </p:attrNameLst>
                                      </p:cBhvr>
                                      <p:to>
                                        <p:strVal val="visible"/>
                                      </p:to>
                                    </p:set>
                                    <p:animEffect transition="in" filter="fade">
                                      <p:cBhvr>
                                        <p:cTn id="92" dur="2000"/>
                                        <p:tgtEl>
                                          <p:spTgt spid="200731"/>
                                        </p:tgtEl>
                                      </p:cBhvr>
                                    </p:animEffect>
                                  </p:childTnLst>
                                </p:cTn>
                              </p:par>
                            </p:childTnLst>
                          </p:cTn>
                        </p:par>
                        <p:par>
                          <p:cTn id="93" fill="hold">
                            <p:stCondLst>
                              <p:cond delay="2000"/>
                            </p:stCondLst>
                            <p:childTnLst>
                              <p:par>
                                <p:cTn id="94" presetID="0" presetClass="path" presetSubtype="0" accel="50000" decel="50000" fill="hold" nodeType="afterEffect">
                                  <p:stCondLst>
                                    <p:cond delay="0"/>
                                  </p:stCondLst>
                                  <p:childTnLst>
                                    <p:animMotion origin="layout" path="M 5.55556E-7 1.11111E-6 C 0.05035 -0.0088 0.10087 -0.01759 0.13056 -0.01296 C 0.16025 -0.00833 0.17987 0.01574 0.17778 0.02778 C 0.1757 0.03981 0.13056 0.06018 0.11806 0.05926 C 0.10556 0.05833 0.09671 0.03079 0.10278 0.02222 C 0.10886 0.01366 0.13143 0.00995 0.15417 0.00741 C 0.17691 0.00486 0.21389 0.00718 0.23889 0.00741 C 0.26389 0.00764 0.28976 0.00926 0.30417 0.00926 C 0.31858 0.00926 0.32171 0.00833 0.325 0.00741 " pathEditMode="relative" ptsTypes="aaaaaaaaA">
                                      <p:cBhvr>
                                        <p:cTn id="95" dur="20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3" grpId="0" animBg="1"/>
      <p:bldP spid="2007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p:cNvPicPr>
            <a:picLocks noChangeAspect="1" noChangeArrowheads="1"/>
          </p:cNvPicPr>
          <p:nvPr/>
        </p:nvPicPr>
        <p:blipFill>
          <a:blip r:embed="rId2"/>
          <a:srcRect/>
          <a:stretch>
            <a:fillRect/>
          </a:stretch>
        </p:blipFill>
        <p:spPr bwMode="auto">
          <a:xfrm>
            <a:off x="755576" y="5085184"/>
            <a:ext cx="3543300" cy="12287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One network to rule the all</a:t>
            </a:r>
            <a:endParaRPr lang="en-GB" dirty="0"/>
          </a:p>
        </p:txBody>
      </p:sp>
      <p:sp>
        <p:nvSpPr>
          <p:cNvPr id="3" name="Content Placeholder 2"/>
          <p:cNvSpPr>
            <a:spLocks noGrp="1"/>
          </p:cNvSpPr>
          <p:nvPr>
            <p:ph idx="1"/>
          </p:nvPr>
        </p:nvSpPr>
        <p:spPr>
          <a:xfrm>
            <a:off x="107504" y="1124744"/>
            <a:ext cx="4834880" cy="4525963"/>
          </a:xfrm>
        </p:spPr>
        <p:txBody>
          <a:bodyPr>
            <a:normAutofit fontScale="62500" lnSpcReduction="20000"/>
          </a:bodyPr>
          <a:lstStyle/>
          <a:p>
            <a:r>
              <a:rPr lang="en-US" dirty="0" smtClean="0"/>
              <a:t>Ethernet, IEEE 802.3xx, has almost become synonymous with Local Area Networking</a:t>
            </a:r>
          </a:p>
          <a:p>
            <a:r>
              <a:rPr lang="en-US" dirty="0" smtClean="0"/>
              <a:t>Ethernet has many nice features: cheap, simple, cheap, etc…</a:t>
            </a:r>
          </a:p>
          <a:p>
            <a:r>
              <a:rPr lang="en-US" dirty="0" smtClean="0"/>
              <a:t>Ethernet does not: </a:t>
            </a:r>
          </a:p>
          <a:p>
            <a:pPr lvl="1"/>
            <a:r>
              <a:rPr lang="en-US" dirty="0" smtClean="0"/>
              <a:t>guarantee delivery of messages </a:t>
            </a:r>
          </a:p>
          <a:p>
            <a:pPr lvl="1"/>
            <a:r>
              <a:rPr lang="en-US" dirty="0" smtClean="0"/>
              <a:t>allow multiple network paths</a:t>
            </a:r>
          </a:p>
          <a:p>
            <a:pPr lvl="1"/>
            <a:r>
              <a:rPr lang="en-US" dirty="0" smtClean="0"/>
              <a:t>provide quality of service or bandwidth assignment (albeit to a varying degree this is provided by many switches)</a:t>
            </a:r>
          </a:p>
          <a:p>
            <a:r>
              <a:rPr lang="en-US" dirty="0" smtClean="0"/>
              <a:t>Because of this raw Ethernet is rarely used, usually it serves as a transport medium for IP, UDP, TCP etc…</a:t>
            </a:r>
          </a:p>
          <a:p>
            <a:pPr lvl="1">
              <a:buNone/>
            </a:pPr>
            <a:r>
              <a:rPr lang="en-US" dirty="0" smtClean="0"/>
              <a:t>	</a:t>
            </a:r>
          </a:p>
          <a:p>
            <a:pPr lvl="1"/>
            <a:endParaRPr lang="en-US" dirty="0" smtClean="0"/>
          </a:p>
          <a:p>
            <a:pPr lvl="1"/>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23</a:t>
            </a:fld>
            <a:endParaRPr lang="en-GB"/>
          </a:p>
        </p:txBody>
      </p:sp>
      <p:grpSp>
        <p:nvGrpSpPr>
          <p:cNvPr id="8" name="Group 7"/>
          <p:cNvGrpSpPr/>
          <p:nvPr/>
        </p:nvGrpSpPr>
        <p:grpSpPr>
          <a:xfrm>
            <a:off x="5334000" y="1052736"/>
            <a:ext cx="3810000" cy="2857500"/>
            <a:chOff x="5334000" y="2060848"/>
            <a:chExt cx="3810000" cy="2857500"/>
          </a:xfrm>
        </p:grpSpPr>
        <p:pic>
          <p:nvPicPr>
            <p:cNvPr id="139266" name="Picture 2" descr="http://www.freewebs.com/ohyea101/the-one-ring.jpg"/>
            <p:cNvPicPr>
              <a:picLocks noChangeAspect="1" noChangeArrowheads="1"/>
            </p:cNvPicPr>
            <p:nvPr/>
          </p:nvPicPr>
          <p:blipFill>
            <a:blip r:embed="rId3"/>
            <a:srcRect/>
            <a:stretch>
              <a:fillRect/>
            </a:stretch>
          </p:blipFill>
          <p:spPr bwMode="auto">
            <a:xfrm>
              <a:off x="5334000" y="2060848"/>
              <a:ext cx="3810000" cy="2857500"/>
            </a:xfrm>
            <a:prstGeom prst="rect">
              <a:avLst/>
            </a:prstGeom>
            <a:noFill/>
          </p:spPr>
        </p:pic>
        <p:sp>
          <p:nvSpPr>
            <p:cNvPr id="7" name="Rectangle 6"/>
            <p:cNvSpPr/>
            <p:nvPr/>
          </p:nvSpPr>
          <p:spPr>
            <a:xfrm rot="19120313">
              <a:off x="6717951" y="3539150"/>
              <a:ext cx="1816219" cy="461665"/>
            </a:xfrm>
            <a:prstGeom prst="rect">
              <a:avLst/>
            </a:prstGeom>
            <a:noFill/>
          </p:spPr>
          <p:txBody>
            <a:bodyPr wrap="square" lIns="91440" tIns="45720" rIns="91440" bIns="45720">
              <a:spAutoFit/>
            </a:bodyPr>
            <a:lstStyle/>
            <a:p>
              <a:pPr algn="ctr"/>
              <a:r>
                <a:rPr lang="en-US"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Ethernet</a:t>
              </a:r>
              <a:endParaRPr lang="en-US"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grpSp>
      <p:sp>
        <p:nvSpPr>
          <p:cNvPr id="9" name="Content Placeholder 2"/>
          <p:cNvSpPr txBox="1">
            <a:spLocks/>
          </p:cNvSpPr>
          <p:nvPr/>
        </p:nvSpPr>
        <p:spPr bwMode="auto">
          <a:xfrm>
            <a:off x="4716016" y="3933056"/>
            <a:ext cx="4330824" cy="24726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noProof="0" dirty="0" smtClean="0">
                <a:latin typeface="+mn-lt"/>
                <a:ea typeface="ＭＳ Ｐゴシック" pitchFamily="24" charset="-128"/>
                <a:cs typeface="ＭＳ Ｐゴシック" pitchFamily="24" charset="-128"/>
              </a:rPr>
              <a:t>Flow-control in standard </a:t>
            </a:r>
            <a:r>
              <a:rPr lang="en-US" sz="2000" kern="0" noProof="0" dirty="0" err="1" smtClean="0">
                <a:latin typeface="+mn-lt"/>
                <a:ea typeface="ＭＳ Ｐゴシック" pitchFamily="24" charset="-128"/>
                <a:cs typeface="ＭＳ Ｐゴシック" pitchFamily="24" charset="-128"/>
              </a:rPr>
              <a:t>Ethe</a:t>
            </a:r>
            <a:r>
              <a:rPr lang="en-US" sz="2000" kern="0" dirty="0" err="1" smtClean="0">
                <a:latin typeface="+mn-lt"/>
                <a:ea typeface="ＭＳ Ｐゴシック" pitchFamily="24" charset="-128"/>
                <a:cs typeface="ＭＳ Ｐゴシック" pitchFamily="24" charset="-128"/>
              </a:rPr>
              <a:t>rnet</a:t>
            </a:r>
            <a:r>
              <a:rPr lang="en-US" sz="2000" kern="0" dirty="0" smtClean="0">
                <a:latin typeface="+mn-lt"/>
                <a:ea typeface="ＭＳ Ｐゴシック" pitchFamily="24" charset="-128"/>
                <a:cs typeface="ＭＳ Ｐゴシック" pitchFamily="24" charset="-128"/>
              </a:rPr>
              <a:t> is only def</a:t>
            </a:r>
            <a:r>
              <a:rPr lang="en-US" sz="2000" kern="0" noProof="0" dirty="0" err="1" smtClean="0">
                <a:latin typeface="+mn-lt"/>
                <a:ea typeface="ＭＳ Ｐゴシック" pitchFamily="24" charset="-128"/>
                <a:cs typeface="ＭＳ Ｐゴシック" pitchFamily="24" charset="-128"/>
              </a:rPr>
              <a:t>ined</a:t>
            </a:r>
            <a:r>
              <a:rPr lang="en-US" sz="2000" kern="0" noProof="0" dirty="0" smtClean="0">
                <a:latin typeface="+mn-lt"/>
                <a:ea typeface="ＭＳ Ｐゴシック" pitchFamily="24" charset="-128"/>
                <a:cs typeface="ＭＳ Ｐゴシック" pitchFamily="24" charset="-128"/>
              </a:rPr>
              <a:t> between immediate neighbors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latin typeface="+mn-lt"/>
                <a:ea typeface="ＭＳ Ｐゴシック" pitchFamily="24" charset="-128"/>
                <a:cs typeface="ＭＳ Ｐゴシック" pitchFamily="24" charset="-128"/>
              </a:rPr>
              <a:t>Sending station is free to throw away x-</a:t>
            </a:r>
            <a:r>
              <a:rPr lang="en-US" sz="2000" kern="0" dirty="0" err="1" smtClean="0">
                <a:latin typeface="+mn-lt"/>
                <a:ea typeface="ＭＳ Ｐゴシック" pitchFamily="24" charset="-128"/>
                <a:cs typeface="ＭＳ Ｐゴシック" pitchFamily="24" charset="-128"/>
              </a:rPr>
              <a:t>offed</a:t>
            </a:r>
            <a:r>
              <a:rPr lang="en-US" sz="2000" kern="0" dirty="0" smtClean="0">
                <a:latin typeface="+mn-lt"/>
                <a:ea typeface="ＭＳ Ｐゴシック" pitchFamily="24" charset="-128"/>
                <a:cs typeface="ＭＳ Ｐゴシック" pitchFamily="24" charset="-128"/>
              </a:rPr>
              <a:t> frames (and often does </a:t>
            </a:r>
            <a:r>
              <a:rPr lang="en-US" sz="2000" kern="0" dirty="0" smtClean="0">
                <a:latin typeface="+mn-lt"/>
                <a:ea typeface="ＭＳ Ｐゴシック" pitchFamily="24" charset="-128"/>
                <a:cs typeface="ＭＳ Ｐゴシック" pitchFamily="24" charset="-128"/>
                <a:sym typeface="Wingdings" pitchFamily="2" charset="2"/>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kern="0" dirty="0" smtClean="0">
              <a:latin typeface="+mn-lt"/>
              <a:ea typeface="ＭＳ Ｐゴシック" pitchFamily="24" charset="-128"/>
              <a:cs typeface="ＭＳ Ｐゴシック" pitchFamily="2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ＭＳ Ｐゴシック" pitchFamily="24" charset="-128"/>
              <a:cs typeface="ＭＳ Ｐゴシック" pitchFamily="24" charset="-128"/>
            </a:endParaRP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rPr>
              <a:t>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ＭＳ Ｐゴシック" charset="-128"/>
            </a:endParaRP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GB" sz="2000" b="0" i="0" u="none" strike="noStrike" kern="0" cap="none" spc="0" normalizeH="0" baseline="0" noProof="0" dirty="0">
              <a:ln>
                <a:noFill/>
              </a:ln>
              <a:solidFill>
                <a:schemeClr val="tx1"/>
              </a:solidFill>
              <a:effectLst/>
              <a:uLnTx/>
              <a:uFillTx/>
              <a:latin typeface="+mn-lt"/>
              <a:ea typeface="ＭＳ Ｐゴシック" charset="-128"/>
            </a:endParaRPr>
          </a:p>
        </p:txBody>
      </p:sp>
      <p:sp>
        <p:nvSpPr>
          <p:cNvPr id="11" name="TextBox 10"/>
          <p:cNvSpPr txBox="1"/>
          <p:nvPr/>
        </p:nvSpPr>
        <p:spPr>
          <a:xfrm>
            <a:off x="1475656" y="5085184"/>
            <a:ext cx="561244" cy="369332"/>
          </a:xfrm>
          <a:prstGeom prst="rect">
            <a:avLst/>
          </a:prstGeom>
          <a:noFill/>
        </p:spPr>
        <p:txBody>
          <a:bodyPr wrap="none" rtlCol="0">
            <a:spAutoFit/>
          </a:bodyPr>
          <a:lstStyle/>
          <a:p>
            <a:r>
              <a:rPr lang="en-US" sz="1800" dirty="0" err="1" smtClean="0">
                <a:latin typeface="+mn-lt"/>
              </a:rPr>
              <a:t>Xoff</a:t>
            </a:r>
            <a:endParaRPr lang="en-GB" sz="1800" dirty="0" smtClean="0">
              <a:latin typeface="+mn-lt"/>
            </a:endParaRPr>
          </a:p>
        </p:txBody>
      </p:sp>
      <p:cxnSp>
        <p:nvCxnSpPr>
          <p:cNvPr id="13" name="Straight Arrow Connector 12"/>
          <p:cNvCxnSpPr/>
          <p:nvPr/>
        </p:nvCxnSpPr>
        <p:spPr>
          <a:xfrm>
            <a:off x="1115616" y="5517232"/>
            <a:ext cx="72008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771800" y="5517232"/>
            <a:ext cx="936104" cy="144016"/>
          </a:xfrm>
          <a:prstGeom prst="straightConnector1">
            <a:avLst/>
          </a:prstGeom>
          <a:ln w="38100">
            <a:solidFill>
              <a:schemeClr val="tx1"/>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059832" y="5085184"/>
            <a:ext cx="599716" cy="369332"/>
          </a:xfrm>
          <a:prstGeom prst="rect">
            <a:avLst/>
          </a:prstGeom>
          <a:noFill/>
        </p:spPr>
        <p:txBody>
          <a:bodyPr wrap="none" rtlCol="0">
            <a:spAutoFit/>
          </a:bodyPr>
          <a:lstStyle/>
          <a:p>
            <a:r>
              <a:rPr lang="en-US" sz="1800" dirty="0" smtClean="0">
                <a:latin typeface="+mn-lt"/>
              </a:rPr>
              <a:t>data</a:t>
            </a:r>
            <a:endParaRPr lang="en-GB" sz="1800" dirty="0" smtClean="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03-06a"/>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a:xfrm>
            <a:off x="785786" y="928670"/>
            <a:ext cx="7543800" cy="5657850"/>
          </a:xfrm>
          <a:prstGeom prst="rect">
            <a:avLst/>
          </a:prstGeom>
        </p:spPr>
      </p:pic>
      <p:sp>
        <p:nvSpPr>
          <p:cNvPr id="2" name="Title 1"/>
          <p:cNvSpPr>
            <a:spLocks noGrp="1"/>
          </p:cNvSpPr>
          <p:nvPr>
            <p:ph type="title"/>
          </p:nvPr>
        </p:nvSpPr>
        <p:spPr>
          <a:xfrm>
            <a:off x="425450" y="-71462"/>
            <a:ext cx="8229600" cy="1143000"/>
          </a:xfrm>
        </p:spPr>
        <p:txBody>
          <a:bodyPr/>
          <a:lstStyle/>
          <a:p>
            <a:r>
              <a:rPr lang="en-US" dirty="0" smtClean="0"/>
              <a:t>CMS Data Acquisition</a:t>
            </a:r>
            <a:endParaRPr lang="en-US" dirty="0"/>
          </a:p>
        </p:txBody>
      </p:sp>
      <p:sp>
        <p:nvSpPr>
          <p:cNvPr id="3" name="Footer Placeholder 2"/>
          <p:cNvSpPr>
            <a:spLocks noGrp="1"/>
          </p:cNvSpPr>
          <p:nvPr>
            <p:ph type="ftr" sz="quarter" idx="10"/>
          </p:nvPr>
        </p:nvSpPr>
        <p:spPr/>
        <p:txBody>
          <a:bodyPr/>
          <a:lstStyle/>
          <a:p>
            <a:r>
              <a:rPr lang="en-US" smtClean="0"/>
              <a:t>High throughput DAQ, Niko Neufeld, CERN</a:t>
            </a:r>
            <a:endParaRPr lang="en-US"/>
          </a:p>
        </p:txBody>
      </p:sp>
      <p:sp>
        <p:nvSpPr>
          <p:cNvPr id="4" name="Slide Number Placeholder 3"/>
          <p:cNvSpPr>
            <a:spLocks noGrp="1"/>
          </p:cNvSpPr>
          <p:nvPr>
            <p:ph type="sldNum" sz="quarter" idx="11"/>
          </p:nvPr>
        </p:nvSpPr>
        <p:spPr/>
        <p:txBody>
          <a:bodyPr/>
          <a:lstStyle/>
          <a:p>
            <a:fld id="{131BA9DC-8AF3-4F48-B316-63208D16C497}" type="slidenum">
              <a:rPr lang="en-US" smtClean="0"/>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2-Stage Event Builder </a:t>
            </a:r>
            <a:endParaRPr lang="en-US" dirty="0"/>
          </a:p>
        </p:txBody>
      </p:sp>
      <p:sp>
        <p:nvSpPr>
          <p:cNvPr id="3" name="Content Placeholder 2"/>
          <p:cNvSpPr>
            <a:spLocks noGrp="1"/>
          </p:cNvSpPr>
          <p:nvPr>
            <p:ph idx="1"/>
          </p:nvPr>
        </p:nvSpPr>
        <p:spPr>
          <a:xfrm>
            <a:off x="431800" y="1625605"/>
            <a:ext cx="8229600" cy="4525963"/>
          </a:xfrm>
        </p:spPr>
        <p:txBody>
          <a:bodyPr/>
          <a:lstStyle/>
          <a:p>
            <a:endParaRPr lang="en-US"/>
          </a:p>
        </p:txBody>
      </p:sp>
      <p:sp>
        <p:nvSpPr>
          <p:cNvPr id="5" name="Slide Number Placeholder 4"/>
          <p:cNvSpPr>
            <a:spLocks noGrp="1"/>
          </p:cNvSpPr>
          <p:nvPr>
            <p:ph type="sldNum" sz="quarter" idx="4294967295"/>
          </p:nvPr>
        </p:nvSpPr>
        <p:spPr>
          <a:xfrm>
            <a:off x="6681789" y="6634163"/>
            <a:ext cx="1906587" cy="133350"/>
          </a:xfrm>
          <a:prstGeom prst="rect">
            <a:avLst/>
          </a:prstGeom>
        </p:spPr>
        <p:txBody>
          <a:bodyPr/>
          <a:lstStyle/>
          <a:p>
            <a:pPr>
              <a:defRPr/>
            </a:pPr>
            <a:fld id="{15885290-9635-B34B-9A5A-3616903F5C49}" type="slidenum">
              <a:rPr lang="en-US" smtClean="0"/>
              <a:pPr>
                <a:defRPr/>
              </a:pPr>
              <a:t>25</a:t>
            </a:fld>
            <a:endParaRPr lang="en-US"/>
          </a:p>
        </p:txBody>
      </p:sp>
      <p:grpSp>
        <p:nvGrpSpPr>
          <p:cNvPr id="6" name="Group 12"/>
          <p:cNvGrpSpPr>
            <a:grpSpLocks/>
          </p:cNvGrpSpPr>
          <p:nvPr/>
        </p:nvGrpSpPr>
        <p:grpSpPr bwMode="auto">
          <a:xfrm>
            <a:off x="114300" y="901700"/>
            <a:ext cx="9005888" cy="5403846"/>
            <a:chOff x="404450" y="993772"/>
            <a:chExt cx="7391400" cy="4439057"/>
          </a:xfrm>
        </p:grpSpPr>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450" y="993772"/>
              <a:ext cx="73914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9"/>
            <p:cNvSpPr>
              <a:spLocks noChangeArrowheads="1"/>
            </p:cNvSpPr>
            <p:nvPr/>
          </p:nvSpPr>
          <p:spPr bwMode="auto">
            <a:xfrm>
              <a:off x="1292369" y="5129437"/>
              <a:ext cx="909827" cy="30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a:t>12.5 kHz</a:t>
              </a:r>
            </a:p>
          </p:txBody>
        </p:sp>
        <p:sp>
          <p:nvSpPr>
            <p:cNvPr id="9" name="Rectangle 11"/>
            <p:cNvSpPr>
              <a:spLocks noChangeArrowheads="1"/>
            </p:cNvSpPr>
            <p:nvPr/>
          </p:nvSpPr>
          <p:spPr bwMode="auto">
            <a:xfrm>
              <a:off x="3599936" y="5139869"/>
              <a:ext cx="825575" cy="27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lvl="0"/>
              <a:r>
                <a:rPr lang="en-US" sz="1600" dirty="0"/>
                <a:t>12.5 kHz</a:t>
              </a:r>
            </a:p>
          </p:txBody>
        </p:sp>
        <p:sp>
          <p:nvSpPr>
            <p:cNvPr id="10" name="Rectangle 12"/>
            <p:cNvSpPr>
              <a:spLocks noChangeArrowheads="1"/>
            </p:cNvSpPr>
            <p:nvPr/>
          </p:nvSpPr>
          <p:spPr bwMode="auto">
            <a:xfrm>
              <a:off x="6447412" y="2210718"/>
              <a:ext cx="857192" cy="30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dirty="0" smtClean="0"/>
                <a:t>100 kHz</a:t>
              </a:r>
              <a:endParaRPr lang="en-US" sz="1800" dirty="0"/>
            </a:p>
          </p:txBody>
        </p:sp>
      </p:grpSp>
      <p:sp>
        <p:nvSpPr>
          <p:cNvPr id="11" name="Rectangle 10"/>
          <p:cNvSpPr/>
          <p:nvPr/>
        </p:nvSpPr>
        <p:spPr>
          <a:xfrm>
            <a:off x="7455938" y="6019512"/>
            <a:ext cx="1108559" cy="369332"/>
          </a:xfrm>
          <a:prstGeom prst="rect">
            <a:avLst/>
          </a:prstGeom>
        </p:spPr>
        <p:txBody>
          <a:bodyPr wrap="none">
            <a:spAutoFit/>
          </a:bodyPr>
          <a:lstStyle/>
          <a:p>
            <a:r>
              <a:rPr lang="en-US" sz="1800" dirty="0" smtClean="0"/>
              <a:t>12.5 kHz</a:t>
            </a:r>
            <a:endParaRPr lang="en-US" sz="1800" dirty="0"/>
          </a:p>
        </p:txBody>
      </p:sp>
      <p:sp>
        <p:nvSpPr>
          <p:cNvPr id="12" name="Rectangle 11"/>
          <p:cNvSpPr/>
          <p:nvPr/>
        </p:nvSpPr>
        <p:spPr>
          <a:xfrm>
            <a:off x="6086074" y="5981412"/>
            <a:ext cx="415498" cy="369332"/>
          </a:xfrm>
          <a:prstGeom prst="rect">
            <a:avLst/>
          </a:prstGeom>
        </p:spPr>
        <p:txBody>
          <a:bodyPr wrap="none">
            <a:spAutoFit/>
          </a:bodyPr>
          <a:lstStyle/>
          <a:p>
            <a:r>
              <a:rPr lang="en-US" sz="1800" dirty="0" smtClean="0"/>
              <a:t>…</a:t>
            </a:r>
            <a:endParaRPr lang="en-US" sz="1800" dirty="0"/>
          </a:p>
        </p:txBody>
      </p:sp>
      <p:sp>
        <p:nvSpPr>
          <p:cNvPr id="14" name="Rectangle 13"/>
          <p:cNvSpPr/>
          <p:nvPr/>
        </p:nvSpPr>
        <p:spPr bwMode="auto">
          <a:xfrm>
            <a:off x="2133601" y="1765301"/>
            <a:ext cx="4991100" cy="1041400"/>
          </a:xfrm>
          <a:prstGeom prst="rect">
            <a:avLst/>
          </a:prstGeom>
          <a:solidFill>
            <a:srgbClr val="CBDCF4">
              <a:alpha val="80000"/>
            </a:srgbClr>
          </a:solidFill>
          <a:ln w="9525" cap="flat" cmpd="sng" algn="ctr">
            <a:solidFill>
              <a:schemeClr val="tx1"/>
            </a:solidFill>
            <a:prstDash val="solid"/>
            <a:round/>
            <a:headEnd type="none" w="med" len="med"/>
            <a:tailEnd type="none" w="med" len="med"/>
          </a:ln>
          <a:effectLst/>
          <a:extLst/>
        </p:spPr>
        <p:txBody>
          <a:bodyPr/>
          <a:lstStyle/>
          <a:p>
            <a:pPr algn="l" eaLnBrk="1" hangingPunct="1"/>
            <a:r>
              <a:rPr lang="en-US" sz="2000" dirty="0" smtClean="0">
                <a:solidFill>
                  <a:srgbClr val="000000"/>
                </a:solidFill>
                <a:latin typeface="Arial" charset="0"/>
                <a:ea typeface="ヒラギノ角ゴ ProN W3" charset="0"/>
                <a:cs typeface="ヒラギノ角ゴ ProN W3" charset="0"/>
                <a:sym typeface="Arial" charset="0"/>
              </a:rPr>
              <a:t>                1st stage “FED-builder”</a:t>
            </a:r>
          </a:p>
          <a:p>
            <a:pPr algn="l" eaLnBrk="1" hangingPunct="1"/>
            <a:r>
              <a:rPr lang="en-US" sz="2000" dirty="0" smtClean="0">
                <a:solidFill>
                  <a:srgbClr val="000000"/>
                </a:solidFill>
                <a:latin typeface="Arial" charset="0"/>
                <a:ea typeface="ヒラギノ角ゴ ProN W3" charset="0"/>
                <a:cs typeface="ヒラギノ角ゴ ProN W3" charset="0"/>
                <a:sym typeface="Arial" charset="0"/>
              </a:rPr>
              <a:t>Assemble data from 8 front-ends into</a:t>
            </a:r>
          </a:p>
          <a:p>
            <a:pPr algn="l" eaLnBrk="1" hangingPunct="1"/>
            <a:r>
              <a:rPr lang="en-US" sz="2000" dirty="0">
                <a:solidFill>
                  <a:srgbClr val="000000"/>
                </a:solidFill>
                <a:latin typeface="Arial" charset="0"/>
                <a:ea typeface="ヒラギノ角ゴ ProN W3" charset="0"/>
                <a:cs typeface="ヒラギノ角ゴ ProN W3" charset="0"/>
                <a:sym typeface="Arial" charset="0"/>
              </a:rPr>
              <a:t> </a:t>
            </a:r>
            <a:r>
              <a:rPr lang="en-US" sz="2000" dirty="0" smtClean="0">
                <a:solidFill>
                  <a:srgbClr val="000000"/>
                </a:solidFill>
                <a:latin typeface="Arial" charset="0"/>
                <a:ea typeface="ヒラギノ角ゴ ProN W3" charset="0"/>
                <a:cs typeface="ヒラギノ角ゴ ProN W3" charset="0"/>
                <a:sym typeface="Arial" charset="0"/>
              </a:rPr>
              <a:t>   one super-fragment at 100 kHz</a:t>
            </a:r>
          </a:p>
          <a:p>
            <a:pPr marL="285750" indent="-285750" algn="l" eaLnBrk="1" hangingPunct="1">
              <a:buFont typeface="Arial"/>
              <a:buChar char="•"/>
              <a:defRPr/>
            </a:pPr>
            <a:endParaRPr lang="en-US" sz="2000" dirty="0">
              <a:solidFill>
                <a:schemeClr val="tx1"/>
              </a:solidFill>
            </a:endParaRPr>
          </a:p>
        </p:txBody>
      </p:sp>
      <p:sp>
        <p:nvSpPr>
          <p:cNvPr id="15" name="Rectangle 14"/>
          <p:cNvSpPr/>
          <p:nvPr/>
        </p:nvSpPr>
        <p:spPr bwMode="auto">
          <a:xfrm>
            <a:off x="2197101" y="5054601"/>
            <a:ext cx="5372100" cy="787400"/>
          </a:xfrm>
          <a:prstGeom prst="rect">
            <a:avLst/>
          </a:prstGeom>
          <a:solidFill>
            <a:srgbClr val="CBDCF4">
              <a:alpha val="80000"/>
            </a:srgbClr>
          </a:solidFill>
          <a:ln w="9525" cap="flat" cmpd="sng" algn="ctr">
            <a:solidFill>
              <a:schemeClr val="tx1"/>
            </a:solidFill>
            <a:prstDash val="solid"/>
            <a:round/>
            <a:headEnd type="none" w="med" len="med"/>
            <a:tailEnd type="none" w="med" len="med"/>
          </a:ln>
          <a:effectLst/>
          <a:extLst/>
        </p:spPr>
        <p:txBody>
          <a:bodyPr/>
          <a:lstStyle/>
          <a:p>
            <a:pPr algn="l" eaLnBrk="1" hangingPunct="1"/>
            <a:r>
              <a:rPr lang="en-US" sz="2000" dirty="0" smtClean="0">
                <a:solidFill>
                  <a:srgbClr val="000000"/>
                </a:solidFill>
                <a:latin typeface="Arial" charset="0"/>
                <a:ea typeface="ヒラギノ角ゴ ProN W3" charset="0"/>
                <a:cs typeface="ヒラギノ角ゴ ProN W3" charset="0"/>
                <a:sym typeface="Arial" charset="0"/>
              </a:rPr>
              <a:t>                8 independent “DAQ slices”</a:t>
            </a:r>
          </a:p>
          <a:p>
            <a:pPr algn="l" eaLnBrk="1" hangingPunct="1"/>
            <a:r>
              <a:rPr lang="en-US" sz="2000" dirty="0" smtClean="0">
                <a:solidFill>
                  <a:srgbClr val="000000"/>
                </a:solidFill>
                <a:latin typeface="Arial" charset="0"/>
                <a:ea typeface="ヒラギノ角ゴ ProN W3" charset="0"/>
                <a:cs typeface="ヒラギノ角ゴ ProN W3" charset="0"/>
                <a:sym typeface="Arial" charset="0"/>
              </a:rPr>
              <a:t>Assemble super-fragments into full events</a:t>
            </a:r>
            <a:endParaRPr lang="en-US" sz="2000" dirty="0">
              <a:solidFill>
                <a:schemeClr val="tx1"/>
              </a:solidFill>
            </a:endParaRPr>
          </a:p>
        </p:txBody>
      </p:sp>
      <p:sp>
        <p:nvSpPr>
          <p:cNvPr id="16" name="Footer Placeholder 15"/>
          <p:cNvSpPr>
            <a:spLocks noGrp="1"/>
          </p:cNvSpPr>
          <p:nvPr>
            <p:ph type="ftr" sz="quarter" idx="10"/>
          </p:nvPr>
        </p:nvSpPr>
        <p:spPr/>
        <p:txBody>
          <a:bodyPr/>
          <a:lstStyle/>
          <a:p>
            <a:pPr>
              <a:defRPr/>
            </a:pPr>
            <a:r>
              <a:rPr lang="en-US" smtClean="0"/>
              <a:t>High throughput DAQ, Niko Neufeld, CERN</a:t>
            </a:r>
            <a:endParaRPr lang="en-GB" sz="1200"/>
          </a:p>
        </p:txBody>
      </p:sp>
    </p:spTree>
    <p:extLst>
      <p:ext uri="{BB962C8B-B14F-4D97-AF65-F5344CB8AC3E}">
        <p14:creationId xmlns:p14="http://schemas.microsoft.com/office/powerpoint/2010/main" val="365553542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alphaModFix amt="94000"/>
            <a:extLst>
              <a:ext uri="{28A0092B-C50C-407E-A947-70E740481C1C}">
                <a14:useLocalDpi xmlns:a14="http://schemas.microsoft.com/office/drawing/2010/main" val="0"/>
              </a:ext>
            </a:extLst>
          </a:blip>
          <a:srcRect/>
          <a:stretch>
            <a:fillRect/>
          </a:stretch>
        </p:blipFill>
        <p:spPr bwMode="auto">
          <a:xfrm>
            <a:off x="114300" y="863600"/>
            <a:ext cx="8961437" cy="5943600"/>
          </a:xfrm>
          <a:prstGeom prst="rect">
            <a:avLst/>
          </a:prstGeom>
          <a:noFill/>
          <a:ln>
            <a:noFill/>
          </a:ln>
          <a:extLst>
            <a:ext uri="{909E8E84-426E-40dd-AFC4-6F175D3DCCD1}">
              <a14:hiddenFill xmlns:a14="http://schemas.microsoft.com/office/drawing/2010/main">
                <a:solidFill>
                  <a:srgbClr val="FFFFFF">
                    <a:alpha val="94116"/>
                  </a:srgbClr>
                </a:solidFill>
              </a14:hiddenFill>
            </a:ext>
            <a:ext uri="{91240B29-F687-4f45-9708-019B960494DF}">
              <a14:hiddenLine xmlns:a14="http://schemas.microsoft.com/office/drawing/2010/main" w="12700">
                <a:solidFill>
                  <a:schemeClr val="tx1">
                    <a:alpha val="94116"/>
                  </a:schemeClr>
                </a:solidFill>
                <a:round/>
                <a:headEnd/>
                <a:tailEnd/>
              </a14:hiddenLine>
            </a:ext>
          </a:extLst>
        </p:spPr>
      </p:pic>
      <p:sp>
        <p:nvSpPr>
          <p:cNvPr id="5122" name="Rectangle 2"/>
          <p:cNvSpPr>
            <a:spLocks noGrp="1" noChangeArrowheads="1"/>
          </p:cNvSpPr>
          <p:nvPr>
            <p:ph type="title"/>
          </p:nvPr>
        </p:nvSpPr>
        <p:spPr/>
        <p:txBody>
          <a:bodyPr rIns="119380">
            <a:normAutofit fontScale="90000"/>
          </a:bodyPr>
          <a:lstStyle/>
          <a:p>
            <a:pPr marL="39688">
              <a:defRPr/>
            </a:pPr>
            <a:r>
              <a:rPr lang="en-US" dirty="0" smtClean="0"/>
              <a:t>Super-Fragment Builder (1st stage)</a:t>
            </a:r>
            <a:endParaRPr lang="en-US" dirty="0"/>
          </a:p>
        </p:txBody>
      </p:sp>
      <p:sp>
        <p:nvSpPr>
          <p:cNvPr id="34820" name="AutoShape 16"/>
          <p:cNvSpPr>
            <a:spLocks/>
          </p:cNvSpPr>
          <p:nvPr/>
        </p:nvSpPr>
        <p:spPr bwMode="auto">
          <a:xfrm>
            <a:off x="965201" y="1600201"/>
            <a:ext cx="673100" cy="3492500"/>
          </a:xfrm>
          <a:prstGeom prst="roundRect">
            <a:avLst>
              <a:gd name="adj" fmla="val 4491"/>
            </a:avLst>
          </a:prstGeom>
          <a:noFill/>
          <a:ln w="63500">
            <a:solidFill>
              <a:srgbClr val="0D0451">
                <a:alpha val="67058"/>
              </a:srgbClr>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Rectangle 1"/>
          <p:cNvSpPr/>
          <p:nvPr/>
        </p:nvSpPr>
        <p:spPr bwMode="auto">
          <a:xfrm>
            <a:off x="2984501" y="1371600"/>
            <a:ext cx="5981700" cy="4343400"/>
          </a:xfrm>
          <a:prstGeom prst="rect">
            <a:avLst/>
          </a:prstGeom>
          <a:solidFill>
            <a:srgbClr val="CBDCF4">
              <a:alpha val="80000"/>
            </a:srgbClr>
          </a:solidFill>
          <a:ln w="9525" cap="flat" cmpd="sng" algn="ctr">
            <a:solidFill>
              <a:schemeClr val="tx1"/>
            </a:solidFill>
            <a:prstDash val="solid"/>
            <a:round/>
            <a:headEnd type="none" w="med" len="med"/>
            <a:tailEnd type="none" w="med" len="med"/>
          </a:ln>
          <a:effectLst/>
          <a:extLst/>
        </p:spPr>
        <p:txBody>
          <a:bodyPr/>
          <a:lstStyle/>
          <a:p>
            <a:pPr marL="285750" indent="-285750" algn="l" eaLnBrk="1" hangingPunct="1">
              <a:buFont typeface="Arial"/>
              <a:buChar char="•"/>
              <a:defRPr/>
            </a:pPr>
            <a:r>
              <a:rPr lang="en-US" sz="2000" dirty="0">
                <a:solidFill>
                  <a:schemeClr val="tx1"/>
                </a:solidFill>
              </a:rPr>
              <a:t>based on </a:t>
            </a:r>
            <a:r>
              <a:rPr lang="en-US" sz="2000" dirty="0" err="1">
                <a:solidFill>
                  <a:schemeClr val="tx1"/>
                </a:solidFill>
              </a:rPr>
              <a:t>Myrinet</a:t>
            </a:r>
            <a:r>
              <a:rPr lang="en-US" sz="2000" dirty="0">
                <a:solidFill>
                  <a:schemeClr val="tx1"/>
                </a:solidFill>
              </a:rPr>
              <a:t> technology (NICs and wormhole routed crossbar switches)</a:t>
            </a:r>
          </a:p>
          <a:p>
            <a:pPr marL="285750" indent="-285750" algn="l" eaLnBrk="1" hangingPunct="1">
              <a:buFont typeface="Arial"/>
              <a:buChar char="•"/>
              <a:defRPr/>
            </a:pPr>
            <a:r>
              <a:rPr lang="en-US" sz="2000" dirty="0">
                <a:solidFill>
                  <a:schemeClr val="tx1"/>
                </a:solidFill>
              </a:rPr>
              <a:t>NIC hosted by </a:t>
            </a:r>
            <a:r>
              <a:rPr lang="en-US" sz="2000" dirty="0" smtClean="0">
                <a:solidFill>
                  <a:schemeClr val="tx1"/>
                </a:solidFill>
              </a:rPr>
              <a:t>FRL </a:t>
            </a:r>
            <a:r>
              <a:rPr lang="en-US" sz="2000" dirty="0">
                <a:solidFill>
                  <a:schemeClr val="tx1"/>
                </a:solidFill>
              </a:rPr>
              <a:t>module at sources</a:t>
            </a:r>
          </a:p>
          <a:p>
            <a:pPr marL="285750" indent="-285750" algn="l" eaLnBrk="1" hangingPunct="1">
              <a:buFont typeface="Arial"/>
              <a:buChar char="•"/>
              <a:defRPr/>
            </a:pPr>
            <a:r>
              <a:rPr lang="en-US" sz="2000" dirty="0">
                <a:solidFill>
                  <a:schemeClr val="tx1"/>
                </a:solidFill>
              </a:rPr>
              <a:t>NIC hosted by PC (“RU”) at destination</a:t>
            </a:r>
          </a:p>
          <a:p>
            <a:pPr marL="285750" indent="-285750" algn="l" eaLnBrk="1" hangingPunct="1">
              <a:buFont typeface="Arial"/>
              <a:buChar char="•"/>
              <a:defRPr/>
            </a:pPr>
            <a:r>
              <a:rPr lang="en-US" sz="2000" dirty="0">
                <a:solidFill>
                  <a:schemeClr val="tx1"/>
                </a:solidFill>
              </a:rPr>
              <a:t>~1500 </a:t>
            </a:r>
            <a:r>
              <a:rPr lang="en-US" sz="2000" dirty="0" err="1">
                <a:solidFill>
                  <a:schemeClr val="tx1"/>
                </a:solidFill>
              </a:rPr>
              <a:t>Myrinet</a:t>
            </a:r>
            <a:r>
              <a:rPr lang="en-US" sz="2000" dirty="0">
                <a:solidFill>
                  <a:schemeClr val="tx1"/>
                </a:solidFill>
              </a:rPr>
              <a:t> </a:t>
            </a:r>
            <a:r>
              <a:rPr lang="en-US" sz="2000" dirty="0" err="1">
                <a:solidFill>
                  <a:schemeClr val="tx1"/>
                </a:solidFill>
              </a:rPr>
              <a:t>fibre</a:t>
            </a:r>
            <a:r>
              <a:rPr lang="en-US" sz="2000" dirty="0">
                <a:solidFill>
                  <a:schemeClr val="tx1"/>
                </a:solidFill>
              </a:rPr>
              <a:t> pairs (2.5 </a:t>
            </a:r>
            <a:r>
              <a:rPr lang="en-US" sz="2000" dirty="0" err="1">
                <a:solidFill>
                  <a:schemeClr val="tx1"/>
                </a:solidFill>
              </a:rPr>
              <a:t>Gbps</a:t>
            </a:r>
            <a:r>
              <a:rPr lang="en-US" sz="2000" dirty="0">
                <a:solidFill>
                  <a:schemeClr val="tx1"/>
                </a:solidFill>
              </a:rPr>
              <a:t> signal rate) from underground to surface</a:t>
            </a:r>
          </a:p>
          <a:p>
            <a:pPr marL="342900" indent="-342900" algn="l" eaLnBrk="1" hangingPunct="1">
              <a:buFont typeface="Arial"/>
              <a:buChar char="•"/>
              <a:defRPr/>
            </a:pPr>
            <a:r>
              <a:rPr lang="en-US" sz="2000" dirty="0">
                <a:solidFill>
                  <a:schemeClr val="tx1"/>
                </a:solidFill>
              </a:rPr>
              <a:t>Typically 64 times 8x8 EVB configuration</a:t>
            </a:r>
          </a:p>
          <a:p>
            <a:pPr marL="342900" indent="-342900" algn="l" eaLnBrk="1" hangingPunct="1">
              <a:buFont typeface="Arial"/>
              <a:buChar char="•"/>
              <a:defRPr/>
            </a:pPr>
            <a:r>
              <a:rPr lang="en-US" sz="2000" dirty="0">
                <a:solidFill>
                  <a:schemeClr val="tx1"/>
                </a:solidFill>
              </a:rPr>
              <a:t>Packets routed through independent switches (conceptually 64)</a:t>
            </a:r>
          </a:p>
          <a:p>
            <a:pPr algn="l" eaLnBrk="1" hangingPunct="1">
              <a:buFont typeface="Arial" charset="0"/>
              <a:buChar char="•"/>
              <a:defRPr/>
            </a:pPr>
            <a:r>
              <a:rPr lang="en-US" sz="2000" dirty="0">
                <a:solidFill>
                  <a:schemeClr val="tx1"/>
                </a:solidFill>
              </a:rPr>
              <a:t> Working point ~</a:t>
            </a:r>
            <a:r>
              <a:rPr lang="en-US" sz="2000" dirty="0" smtClean="0">
                <a:solidFill>
                  <a:schemeClr val="tx1"/>
                </a:solidFill>
              </a:rPr>
              <a:t>2 </a:t>
            </a:r>
            <a:r>
              <a:rPr lang="en-US" sz="2000" dirty="0" err="1" smtClean="0">
                <a:solidFill>
                  <a:schemeClr val="tx1"/>
                </a:solidFill>
              </a:rPr>
              <a:t>kB</a:t>
            </a:r>
            <a:r>
              <a:rPr lang="en-US" sz="2000" dirty="0" smtClean="0">
                <a:solidFill>
                  <a:schemeClr val="tx1"/>
                </a:solidFill>
              </a:rPr>
              <a:t> fragments </a:t>
            </a:r>
            <a:r>
              <a:rPr lang="en-US" sz="2000" dirty="0">
                <a:solidFill>
                  <a:schemeClr val="tx1"/>
                </a:solidFill>
              </a:rPr>
              <a:t>at 100 kHz</a:t>
            </a:r>
          </a:p>
          <a:p>
            <a:pPr algn="l" eaLnBrk="1" hangingPunct="1">
              <a:buFont typeface="Arial" charset="0"/>
              <a:buChar char="•"/>
              <a:defRPr/>
            </a:pPr>
            <a:r>
              <a:rPr lang="en-US" sz="2000" dirty="0">
                <a:solidFill>
                  <a:schemeClr val="tx1"/>
                </a:solidFill>
              </a:rPr>
              <a:t> Destination assignment: round-robin</a:t>
            </a:r>
          </a:p>
          <a:p>
            <a:pPr algn="l" eaLnBrk="1" hangingPunct="1">
              <a:buFont typeface="Arial" charset="0"/>
              <a:buChar char="•"/>
              <a:defRPr/>
            </a:pPr>
            <a:r>
              <a:rPr lang="en-US" sz="2000" dirty="0">
                <a:solidFill>
                  <a:schemeClr val="tx1"/>
                </a:solidFill>
              </a:rPr>
              <a:t> loss-less and backpressure when congested</a:t>
            </a:r>
          </a:p>
        </p:txBody>
      </p:sp>
      <p:sp>
        <p:nvSpPr>
          <p:cNvPr id="34823" name="Freeform 17"/>
          <p:cNvSpPr>
            <a:spLocks/>
          </p:cNvSpPr>
          <p:nvPr/>
        </p:nvSpPr>
        <p:spPr bwMode="auto">
          <a:xfrm>
            <a:off x="1613021" y="1320801"/>
            <a:ext cx="1384179" cy="4406900"/>
          </a:xfrm>
          <a:custGeom>
            <a:avLst/>
            <a:gdLst>
              <a:gd name="T0" fmla="*/ 15168 w 13118"/>
              <a:gd name="T1" fmla="*/ 597015 h 23549"/>
              <a:gd name="T2" fmla="*/ 1566682 w 13118"/>
              <a:gd name="T3" fmla="*/ 0 h 23549"/>
              <a:gd name="T4" fmla="*/ 1552948 w 13118"/>
              <a:gd name="T5" fmla="*/ 5372225 h 23549"/>
              <a:gd name="T6" fmla="*/ 40009 w 13118"/>
              <a:gd name="T7" fmla="*/ 4089452 h 23549"/>
              <a:gd name="T8" fmla="*/ 28902 w 13118"/>
              <a:gd name="T9" fmla="*/ 711308 h 23549"/>
              <a:gd name="T10" fmla="*/ 15168 w 13118"/>
              <a:gd name="T11" fmla="*/ 597015 h 23549"/>
              <a:gd name="T12" fmla="*/ 954962 w 13118"/>
              <a:gd name="T13" fmla="*/ 444625 h 23549"/>
              <a:gd name="T14" fmla="*/ 0 60000 65536"/>
              <a:gd name="T15" fmla="*/ 0 60000 65536"/>
              <a:gd name="T16" fmla="*/ 0 60000 65536"/>
              <a:gd name="T17" fmla="*/ 0 60000 65536"/>
              <a:gd name="T18" fmla="*/ 0 60000 65536"/>
              <a:gd name="T19" fmla="*/ 0 60000 65536"/>
              <a:gd name="T20" fmla="*/ 0 60000 65536"/>
              <a:gd name="connsiteX0" fmla="*/ 156 w 13147"/>
              <a:gd name="connsiteY0" fmla="*/ 2617 h 23549"/>
              <a:gd name="connsiteX1" fmla="*/ 13147 w 13147"/>
              <a:gd name="connsiteY1" fmla="*/ 0 h 23549"/>
              <a:gd name="connsiteX2" fmla="*/ 13032 w 13147"/>
              <a:gd name="connsiteY2" fmla="*/ 23549 h 23549"/>
              <a:gd name="connsiteX3" fmla="*/ 2 w 13147"/>
              <a:gd name="connsiteY3" fmla="*/ 19826 h 23549"/>
              <a:gd name="connsiteX4" fmla="*/ 271 w 13147"/>
              <a:gd name="connsiteY4" fmla="*/ 3118 h 23549"/>
              <a:gd name="connsiteX5" fmla="*/ 156 w 13147"/>
              <a:gd name="connsiteY5" fmla="*/ 2617 h 23549"/>
              <a:gd name="connsiteX6" fmla="*/ 8025 w 13147"/>
              <a:gd name="connsiteY6" fmla="*/ 1949 h 23549"/>
              <a:gd name="connsiteX0" fmla="*/ 156 w 13147"/>
              <a:gd name="connsiteY0" fmla="*/ 1531 h 23549"/>
              <a:gd name="connsiteX1" fmla="*/ 13147 w 13147"/>
              <a:gd name="connsiteY1" fmla="*/ 0 h 23549"/>
              <a:gd name="connsiteX2" fmla="*/ 13032 w 13147"/>
              <a:gd name="connsiteY2" fmla="*/ 23549 h 23549"/>
              <a:gd name="connsiteX3" fmla="*/ 2 w 13147"/>
              <a:gd name="connsiteY3" fmla="*/ 19826 h 23549"/>
              <a:gd name="connsiteX4" fmla="*/ 271 w 13147"/>
              <a:gd name="connsiteY4" fmla="*/ 3118 h 23549"/>
              <a:gd name="connsiteX5" fmla="*/ 156 w 13147"/>
              <a:gd name="connsiteY5" fmla="*/ 1531 h 23549"/>
              <a:gd name="connsiteX6" fmla="*/ 8025 w 13147"/>
              <a:gd name="connsiteY6" fmla="*/ 1949 h 2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47" h="23549">
                <a:moveTo>
                  <a:pt x="156" y="1531"/>
                </a:moveTo>
                <a:cubicBezTo>
                  <a:pt x="20" y="1661"/>
                  <a:pt x="8817" y="872"/>
                  <a:pt x="13147" y="0"/>
                </a:cubicBezTo>
                <a:cubicBezTo>
                  <a:pt x="13109" y="7850"/>
                  <a:pt x="13070" y="15699"/>
                  <a:pt x="13032" y="23549"/>
                </a:cubicBezTo>
                <a:lnTo>
                  <a:pt x="2" y="19826"/>
                </a:lnTo>
                <a:cubicBezTo>
                  <a:pt x="-29" y="14890"/>
                  <a:pt x="302" y="8054"/>
                  <a:pt x="271" y="3118"/>
                </a:cubicBezTo>
                <a:cubicBezTo>
                  <a:pt x="304" y="1504"/>
                  <a:pt x="-196" y="1419"/>
                  <a:pt x="156" y="1531"/>
                </a:cubicBezTo>
                <a:close/>
                <a:moveTo>
                  <a:pt x="8025" y="1949"/>
                </a:moveTo>
              </a:path>
            </a:pathLst>
          </a:custGeom>
          <a:solidFill>
            <a:srgbClr val="FFFFFF">
              <a:alpha val="66666"/>
            </a:srgbClr>
          </a:solidFill>
          <a:ln w="3175" cap="flat" cmpd="sng">
            <a:solidFill>
              <a:schemeClr val="tx1"/>
            </a:solidFill>
            <a:prstDash val="solid"/>
            <a:round/>
            <a:headEnd type="none" w="med" len="med"/>
            <a:tailEnd type="none" w="med" len="med"/>
          </a:ln>
        </p:spPr>
        <p:txBody>
          <a:bodyPr lIns="0" tIns="0" rIns="0" bIns="0"/>
          <a:lstStyle/>
          <a:p>
            <a:endParaRPr lang="en-US"/>
          </a:p>
        </p:txBody>
      </p:sp>
      <p:sp>
        <p:nvSpPr>
          <p:cNvPr id="7" name="Slide Number Placeholder 6"/>
          <p:cNvSpPr>
            <a:spLocks noGrp="1"/>
          </p:cNvSpPr>
          <p:nvPr>
            <p:ph type="sldNum" sz="quarter" idx="11"/>
          </p:nvPr>
        </p:nvSpPr>
        <p:spPr/>
        <p:txBody>
          <a:bodyPr/>
          <a:lstStyle/>
          <a:p>
            <a:pPr>
              <a:defRPr/>
            </a:pPr>
            <a:r>
              <a:rPr lang="en-GB" dirty="0" smtClean="0"/>
              <a:t> </a:t>
            </a:r>
            <a:fld id="{E5B4A213-182E-4865-9052-6E7FBF0972B9}" type="slidenum">
              <a:rPr lang="en-GB" smtClean="0"/>
              <a:pPr>
                <a:defRPr/>
              </a:pPr>
              <a:t>26</a:t>
            </a:fld>
            <a:endParaRPr lang="en-GB" dirty="0"/>
          </a:p>
        </p:txBody>
      </p:sp>
      <p:sp>
        <p:nvSpPr>
          <p:cNvPr id="8" name="Footer Placeholder 7"/>
          <p:cNvSpPr>
            <a:spLocks noGrp="1"/>
          </p:cNvSpPr>
          <p:nvPr>
            <p:ph type="ftr" sz="quarter" idx="10"/>
          </p:nvPr>
        </p:nvSpPr>
        <p:spPr>
          <a:xfrm>
            <a:off x="1736725" y="6629797"/>
            <a:ext cx="4694238" cy="255587"/>
          </a:xfrm>
        </p:spPr>
        <p:txBody>
          <a:bodyPr/>
          <a:lstStyle/>
          <a:p>
            <a:pPr>
              <a:defRPr/>
            </a:pPr>
            <a:r>
              <a:rPr lang="en-US" smtClean="0"/>
              <a:t>High throughput DAQ, Niko Neufeld, CERN</a:t>
            </a:r>
            <a:endParaRPr lang="en-GB" sz="1200" dirty="0"/>
          </a:p>
        </p:txBody>
      </p:sp>
    </p:spTree>
    <p:extLst>
      <p:ext uri="{BB962C8B-B14F-4D97-AF65-F5344CB8AC3E}">
        <p14:creationId xmlns:p14="http://schemas.microsoft.com/office/powerpoint/2010/main" val="185843344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Scaling in LAN based DAQ</a:t>
            </a:r>
            <a:endParaRPr lang="en-GB" dirty="0"/>
          </a:p>
        </p:txBody>
      </p:sp>
      <p:sp>
        <p:nvSpPr>
          <p:cNvPr id="3" name="Subtitle 2"/>
          <p:cNvSpPr>
            <a:spLocks noGrp="1"/>
          </p:cNvSpPr>
          <p:nvPr>
            <p:ph type="subTitle" idx="1"/>
          </p:nvPr>
        </p:nvSpPr>
        <p:spPr/>
        <p:txBody>
          <a:bodyPr/>
          <a:lstStyle/>
          <a:p>
            <a:endParaRPr lang="en-GB"/>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40" name="Object 4"/>
          <p:cNvGraphicFramePr>
            <a:graphicFrameLocks noChangeAspect="1"/>
          </p:cNvGraphicFramePr>
          <p:nvPr/>
        </p:nvGraphicFramePr>
        <p:xfrm>
          <a:off x="2699792" y="836712"/>
          <a:ext cx="371475" cy="1447800"/>
        </p:xfrm>
        <a:graphic>
          <a:graphicData uri="http://schemas.openxmlformats.org/presentationml/2006/ole">
            <mc:AlternateContent xmlns:mc="http://schemas.openxmlformats.org/markup-compatibility/2006">
              <mc:Choice xmlns:v="urn:schemas-microsoft-com:vml" Requires="v">
                <p:oleObj spid="_x0000_s91171" name="Visio" r:id="rId4" imgW="371094" imgH="4067810" progId="Visio.Drawing.11">
                  <p:embed/>
                </p:oleObj>
              </mc:Choice>
              <mc:Fallback>
                <p:oleObj name="Visio" r:id="rId4" imgW="371094" imgH="4067810"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9792" y="836712"/>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2338" name="Object 2"/>
          <p:cNvGraphicFramePr>
            <a:graphicFrameLocks noChangeAspect="1"/>
          </p:cNvGraphicFramePr>
          <p:nvPr/>
        </p:nvGraphicFramePr>
        <p:xfrm>
          <a:off x="914400" y="2230438"/>
          <a:ext cx="2500313" cy="2179637"/>
        </p:xfrm>
        <a:graphic>
          <a:graphicData uri="http://schemas.openxmlformats.org/presentationml/2006/ole">
            <mc:AlternateContent xmlns:mc="http://schemas.openxmlformats.org/markup-compatibility/2006">
              <mc:Choice xmlns:v="urn:schemas-microsoft-com:vml" Requires="v">
                <p:oleObj spid="_x0000_s91172" name="Visio" r:id="rId6" imgW="1415796" imgH="1235710" progId="Visio.Drawing.11">
                  <p:embed/>
                </p:oleObj>
              </mc:Choice>
              <mc:Fallback>
                <p:oleObj name="Visio" r:id="rId6" imgW="1415796" imgH="1235710"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230438"/>
                        <a:ext cx="2500313" cy="217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1141" name="Object 5"/>
          <p:cNvGraphicFramePr>
            <a:graphicFrameLocks noChangeAspect="1"/>
          </p:cNvGraphicFramePr>
          <p:nvPr/>
        </p:nvGraphicFramePr>
        <p:xfrm>
          <a:off x="3419872" y="5487436"/>
          <a:ext cx="792088" cy="1037908"/>
        </p:xfrm>
        <a:graphic>
          <a:graphicData uri="http://schemas.openxmlformats.org/presentationml/2006/ole">
            <mc:AlternateContent xmlns:mc="http://schemas.openxmlformats.org/markup-compatibility/2006">
              <mc:Choice xmlns:v="urn:schemas-microsoft-com:vml" Requires="v">
                <p:oleObj spid="_x0000_s91173" name="Visio" r:id="rId8" imgW="733120" imgH="961954" progId="Visio.Drawing.11">
                  <p:embed/>
                </p:oleObj>
              </mc:Choice>
              <mc:Fallback>
                <p:oleObj name="Visio" r:id="rId8" imgW="733120" imgH="961954" progId="Visio.Drawing.11">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9872" y="5487436"/>
                        <a:ext cx="792088" cy="103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1139" name="Object 3"/>
          <p:cNvGraphicFramePr>
            <a:graphicFrameLocks noChangeAspect="1"/>
          </p:cNvGraphicFramePr>
          <p:nvPr/>
        </p:nvGraphicFramePr>
        <p:xfrm>
          <a:off x="1187624" y="980728"/>
          <a:ext cx="371475" cy="1447800"/>
        </p:xfrm>
        <a:graphic>
          <a:graphicData uri="http://schemas.openxmlformats.org/presentationml/2006/ole">
            <mc:AlternateContent xmlns:mc="http://schemas.openxmlformats.org/markup-compatibility/2006">
              <mc:Choice xmlns:v="urn:schemas-microsoft-com:vml" Requires="v">
                <p:oleObj spid="_x0000_s91174" name="Visio" r:id="rId10" imgW="371094" imgH="4067810" progId="Visio.Drawing.11">
                  <p:embed/>
                </p:oleObj>
              </mc:Choice>
              <mc:Fallback>
                <p:oleObj name="Visio" r:id="rId10" imgW="371094" imgH="4067810" progId="Visio.Drawing.11">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980728"/>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2339" name="Slide Number Placeholder 4"/>
          <p:cNvSpPr>
            <a:spLocks noGrp="1"/>
          </p:cNvSpPr>
          <p:nvPr>
            <p:ph type="sldNum" sz="quarter" idx="11"/>
          </p:nvPr>
        </p:nvSpPr>
        <p:spPr>
          <a:noFill/>
        </p:spPr>
        <p:txBody>
          <a:bodyPr/>
          <a:lstStyle/>
          <a:p>
            <a:fld id="{6A7E6CA6-1BCE-483F-A8C3-2FB07D7F8EDB}" type="slidenum">
              <a:rPr lang="en-US"/>
              <a:pPr/>
              <a:t>28</a:t>
            </a:fld>
            <a:endParaRPr lang="en-US"/>
          </a:p>
        </p:txBody>
      </p:sp>
      <p:sp>
        <p:nvSpPr>
          <p:cNvPr id="142340" name="Rectangle 2"/>
          <p:cNvSpPr>
            <a:spLocks noGrp="1" noChangeArrowheads="1"/>
          </p:cNvSpPr>
          <p:nvPr>
            <p:ph type="title"/>
          </p:nvPr>
        </p:nvSpPr>
        <p:spPr/>
        <p:txBody>
          <a:bodyPr/>
          <a:lstStyle/>
          <a:p>
            <a:pPr eaLnBrk="1" hangingPunct="1"/>
            <a:r>
              <a:rPr lang="en-US" smtClean="0"/>
              <a:t>Congestion</a:t>
            </a:r>
          </a:p>
        </p:txBody>
      </p:sp>
      <p:cxnSp>
        <p:nvCxnSpPr>
          <p:cNvPr id="142342" name="AutoShape 7"/>
          <p:cNvCxnSpPr>
            <a:cxnSpLocks noChangeShapeType="1"/>
          </p:cNvCxnSpPr>
          <p:nvPr/>
        </p:nvCxnSpPr>
        <p:spPr bwMode="auto">
          <a:xfrm rot="16200000" flipH="1">
            <a:off x="1979714" y="4581130"/>
            <a:ext cx="1728190" cy="1440158"/>
          </a:xfrm>
          <a:prstGeom prst="bentConnector3">
            <a:avLst>
              <a:gd name="adj1" fmla="val 50000"/>
            </a:avLst>
          </a:prstGeom>
          <a:noFill/>
          <a:ln w="9525">
            <a:solidFill>
              <a:schemeClr val="tx1"/>
            </a:solidFill>
            <a:miter lim="800000"/>
            <a:headEnd/>
            <a:tailEnd type="triangle" w="med" len="med"/>
          </a:ln>
        </p:spPr>
      </p:cxnSp>
      <p:grpSp>
        <p:nvGrpSpPr>
          <p:cNvPr id="26" name="Group 25"/>
          <p:cNvGrpSpPr/>
          <p:nvPr/>
        </p:nvGrpSpPr>
        <p:grpSpPr>
          <a:xfrm>
            <a:off x="2699792" y="1412776"/>
            <a:ext cx="505277" cy="648072"/>
            <a:chOff x="3275856" y="1412776"/>
            <a:chExt cx="505277" cy="648072"/>
          </a:xfrm>
        </p:grpSpPr>
        <p:pic>
          <p:nvPicPr>
            <p:cNvPr id="23" name="Picture 1062"/>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3275856" y="1412776"/>
              <a:ext cx="505277" cy="648072"/>
            </a:xfrm>
            <a:prstGeom prst="rect">
              <a:avLst/>
            </a:prstGeom>
            <a:noFill/>
            <a:ln w="9525">
              <a:noFill/>
              <a:miter lim="800000"/>
              <a:headEnd/>
              <a:tailEnd/>
            </a:ln>
          </p:spPr>
        </p:pic>
        <p:sp>
          <p:nvSpPr>
            <p:cNvPr id="117775" name="Rectangle 15"/>
            <p:cNvSpPr>
              <a:spLocks noChangeArrowheads="1"/>
            </p:cNvSpPr>
            <p:nvPr/>
          </p:nvSpPr>
          <p:spPr bwMode="auto">
            <a:xfrm>
              <a:off x="3419872" y="1499891"/>
              <a:ext cx="225425" cy="495300"/>
            </a:xfrm>
            <a:prstGeom prst="rect">
              <a:avLst/>
            </a:prstGeom>
            <a:noFill/>
            <a:ln w="12700">
              <a:noFill/>
              <a:miter lim="800000"/>
              <a:headEnd/>
              <a:tailEnd/>
            </a:ln>
          </p:spPr>
          <p:txBody>
            <a:bodyPr wrap="none" anchor="ctr"/>
            <a:lstStyle/>
            <a:p>
              <a:pPr algn="ctr" eaLnBrk="0" hangingPunct="0"/>
              <a:r>
                <a:rPr lang="en-US" sz="1800" dirty="0">
                  <a:latin typeface="+mj-lt"/>
                </a:rPr>
                <a:t>2</a:t>
              </a:r>
            </a:p>
          </p:txBody>
        </p:sp>
      </p:grpSp>
      <p:sp>
        <p:nvSpPr>
          <p:cNvPr id="117777" name="Rectangle 17"/>
          <p:cNvSpPr>
            <a:spLocks noGrp="1" noChangeArrowheads="1"/>
          </p:cNvSpPr>
          <p:nvPr>
            <p:ph type="body" idx="1"/>
          </p:nvPr>
        </p:nvSpPr>
        <p:spPr>
          <a:xfrm>
            <a:off x="4572000" y="1284288"/>
            <a:ext cx="4291013" cy="5114925"/>
          </a:xfrm>
          <a:effectLst>
            <a:outerShdw blurRad="63500" dist="25399" dir="2700000" algn="ctr" rotWithShape="0">
              <a:srgbClr val="FFFFFF">
                <a:alpha val="99962"/>
              </a:srgbClr>
            </a:outerShdw>
          </a:effectLst>
        </p:spPr>
        <p:txBody>
          <a:bodyPr/>
          <a:lstStyle/>
          <a:p>
            <a:pPr eaLnBrk="1" hangingPunct="1">
              <a:lnSpc>
                <a:spcPct val="80000"/>
              </a:lnSpc>
            </a:pPr>
            <a:r>
              <a:rPr lang="en-US" sz="2400" dirty="0" smtClean="0"/>
              <a:t>"Bang" translates into random, uncontrolled packet-loss</a:t>
            </a:r>
          </a:p>
          <a:p>
            <a:pPr eaLnBrk="1" hangingPunct="1">
              <a:lnSpc>
                <a:spcPct val="80000"/>
              </a:lnSpc>
            </a:pPr>
            <a:r>
              <a:rPr lang="en-US" sz="2400" dirty="0" smtClean="0"/>
              <a:t>In Ethernet this is perfectly valid behavior and implemented by many low-latency devices</a:t>
            </a:r>
          </a:p>
          <a:p>
            <a:pPr eaLnBrk="1" hangingPunct="1">
              <a:lnSpc>
                <a:spcPct val="80000"/>
              </a:lnSpc>
            </a:pPr>
            <a:r>
              <a:rPr lang="en-US" sz="2400" dirty="0" smtClean="0"/>
              <a:t>Higher Level protocols are supposed to handle the packet loss due to </a:t>
            </a:r>
            <a:r>
              <a:rPr lang="en-US" sz="2400" i="1" dirty="0" smtClean="0">
                <a:solidFill>
                  <a:srgbClr val="FF0000"/>
                </a:solidFill>
              </a:rPr>
              <a:t>lack of buffering</a:t>
            </a:r>
          </a:p>
          <a:p>
            <a:pPr eaLnBrk="1" hangingPunct="1">
              <a:lnSpc>
                <a:spcPct val="80000"/>
              </a:lnSpc>
            </a:pPr>
            <a:r>
              <a:rPr lang="en-US" sz="2400" dirty="0" smtClean="0">
                <a:solidFill>
                  <a:srgbClr val="FF0000"/>
                </a:solidFill>
              </a:rPr>
              <a:t>This problem comes from </a:t>
            </a:r>
            <a:r>
              <a:rPr lang="en-US" sz="2400" b="1" i="1" dirty="0" smtClean="0">
                <a:solidFill>
                  <a:srgbClr val="FF0000"/>
                </a:solidFill>
              </a:rPr>
              <a:t>synchronized</a:t>
            </a:r>
            <a:r>
              <a:rPr lang="en-US" sz="2400" dirty="0" smtClean="0">
                <a:solidFill>
                  <a:srgbClr val="FF0000"/>
                </a:solidFill>
              </a:rPr>
              <a:t> sources </a:t>
            </a:r>
            <a:r>
              <a:rPr lang="en-US" sz="2400" b="1" i="1" dirty="0" smtClean="0">
                <a:solidFill>
                  <a:srgbClr val="FF0000"/>
                </a:solidFill>
              </a:rPr>
              <a:t>sending</a:t>
            </a:r>
            <a:r>
              <a:rPr lang="en-US" sz="2400" dirty="0" smtClean="0">
                <a:solidFill>
                  <a:srgbClr val="FF0000"/>
                </a:solidFill>
              </a:rPr>
              <a:t> to the same destination at the </a:t>
            </a:r>
            <a:r>
              <a:rPr lang="en-US" sz="2400" b="1" i="1" dirty="0" smtClean="0">
                <a:solidFill>
                  <a:srgbClr val="FF0000"/>
                </a:solidFill>
              </a:rPr>
              <a:t>same time</a:t>
            </a:r>
          </a:p>
        </p:txBody>
      </p:sp>
      <p:sp>
        <p:nvSpPr>
          <p:cNvPr id="142353" name="Footer Placeholder 17"/>
          <p:cNvSpPr>
            <a:spLocks noGrp="1"/>
          </p:cNvSpPr>
          <p:nvPr>
            <p:ph type="ftr" sz="quarter" idx="10"/>
          </p:nvPr>
        </p:nvSpPr>
        <p:spPr>
          <a:noFill/>
        </p:spPr>
        <p:txBody>
          <a:bodyPr/>
          <a:lstStyle/>
          <a:p>
            <a:r>
              <a:rPr lang="en-US" smtClean="0"/>
              <a:t>High throughput DAQ, Niko Neufeld, CERN</a:t>
            </a:r>
            <a:endParaRPr lang="en-US"/>
          </a:p>
        </p:txBody>
      </p:sp>
      <p:sp>
        <p:nvSpPr>
          <p:cNvPr id="22" name="TextBox 21"/>
          <p:cNvSpPr txBox="1"/>
          <p:nvPr/>
        </p:nvSpPr>
        <p:spPr>
          <a:xfrm>
            <a:off x="3779912" y="5867980"/>
            <a:ext cx="301686" cy="369332"/>
          </a:xfrm>
          <a:prstGeom prst="rect">
            <a:avLst/>
          </a:prstGeom>
          <a:noFill/>
        </p:spPr>
        <p:txBody>
          <a:bodyPr wrap="none" rtlCol="0">
            <a:spAutoFit/>
          </a:bodyPr>
          <a:lstStyle/>
          <a:p>
            <a:r>
              <a:rPr lang="en-US" sz="1800" dirty="0" smtClean="0">
                <a:latin typeface="+mn-lt"/>
              </a:rPr>
              <a:t>2</a:t>
            </a:r>
            <a:endParaRPr lang="en-GB" sz="1800" dirty="0" smtClean="0">
              <a:latin typeface="+mn-lt"/>
            </a:endParaRPr>
          </a:p>
        </p:txBody>
      </p:sp>
      <p:grpSp>
        <p:nvGrpSpPr>
          <p:cNvPr id="35" name="Group 34"/>
          <p:cNvGrpSpPr/>
          <p:nvPr/>
        </p:nvGrpSpPr>
        <p:grpSpPr>
          <a:xfrm>
            <a:off x="1043608" y="1412776"/>
            <a:ext cx="740677" cy="622278"/>
            <a:chOff x="1619671" y="1412776"/>
            <a:chExt cx="740677" cy="622278"/>
          </a:xfrm>
        </p:grpSpPr>
        <p:pic>
          <p:nvPicPr>
            <p:cNvPr id="33" name="Picture 1061"/>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1619671" y="1412776"/>
              <a:ext cx="740677" cy="622278"/>
            </a:xfrm>
            <a:prstGeom prst="rect">
              <a:avLst/>
            </a:prstGeom>
            <a:noFill/>
            <a:ln w="9525">
              <a:noFill/>
              <a:miter lim="800000"/>
              <a:headEnd/>
              <a:tailEnd/>
            </a:ln>
          </p:spPr>
        </p:pic>
        <p:sp>
          <p:nvSpPr>
            <p:cNvPr id="34" name="Rectangle 15"/>
            <p:cNvSpPr>
              <a:spLocks noChangeArrowheads="1"/>
            </p:cNvSpPr>
            <p:nvPr/>
          </p:nvSpPr>
          <p:spPr bwMode="auto">
            <a:xfrm>
              <a:off x="1835696" y="1412776"/>
              <a:ext cx="225425" cy="495300"/>
            </a:xfrm>
            <a:prstGeom prst="rect">
              <a:avLst/>
            </a:prstGeom>
            <a:noFill/>
            <a:ln w="12700">
              <a:noFill/>
              <a:miter lim="800000"/>
              <a:headEnd/>
              <a:tailEnd/>
            </a:ln>
          </p:spPr>
          <p:txBody>
            <a:bodyPr wrap="none" anchor="ctr"/>
            <a:lstStyle/>
            <a:p>
              <a:pPr algn="ctr" eaLnBrk="0" hangingPunct="0"/>
              <a:r>
                <a:rPr lang="en-US" sz="1800" dirty="0">
                  <a:latin typeface="+mj-lt"/>
                </a:rPr>
                <a:t>2</a:t>
              </a:r>
            </a:p>
          </p:txBody>
        </p:sp>
      </p:grpSp>
      <p:sp>
        <p:nvSpPr>
          <p:cNvPr id="117776" name="AutoShape 16"/>
          <p:cNvSpPr>
            <a:spLocks noChangeArrowheads="1"/>
          </p:cNvSpPr>
          <p:nvPr/>
        </p:nvSpPr>
        <p:spPr bwMode="auto">
          <a:xfrm>
            <a:off x="1781175" y="4329113"/>
            <a:ext cx="914400" cy="914400"/>
          </a:xfrm>
          <a:prstGeom prst="irregularSeal1">
            <a:avLst/>
          </a:prstGeom>
          <a:solidFill>
            <a:srgbClr val="FFFF00"/>
          </a:solidFill>
          <a:ln w="9525">
            <a:solidFill>
              <a:schemeClr val="tx1"/>
            </a:solidFill>
            <a:miter lim="800000"/>
            <a:headEnd/>
            <a:tailEnd/>
          </a:ln>
        </p:spPr>
        <p:txBody>
          <a:bodyPr wrap="none" anchor="ctr"/>
          <a:lstStyle/>
          <a:p>
            <a:pPr algn="ctr" eaLnBrk="0" hangingPunct="0"/>
            <a:r>
              <a:rPr lang="en-US" sz="2400">
                <a:latin typeface="Times" pitchFamily="18" charset="0"/>
              </a:rPr>
              <a:t>Bang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par>
                                <p:cTn id="8" presetID="3"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nodeType="clickEffect">
                                  <p:stCondLst>
                                    <p:cond delay="0"/>
                                  </p:stCondLst>
                                  <p:childTnLst>
                                    <p:animMotion origin="layout" path="M 1.66667E-6 -4.81481E-6 L 0.07083 0.41991 " pathEditMode="relative" rAng="0" ptsTypes="AA">
                                      <p:cBhvr>
                                        <p:cTn id="14" dur="2000" fill="hold"/>
                                        <p:tgtEl>
                                          <p:spTgt spid="35"/>
                                        </p:tgtEl>
                                        <p:attrNameLst>
                                          <p:attrName>ppt_x</p:attrName>
                                          <p:attrName>ppt_y</p:attrName>
                                        </p:attrNameLst>
                                      </p:cBhvr>
                                      <p:rCtr x="3500" y="21000"/>
                                    </p:animMotion>
                                  </p:childTnLst>
                                </p:cTn>
                              </p:par>
                              <p:par>
                                <p:cTn id="15" presetID="49" presetClass="path" presetSubtype="0" accel="50000" decel="50000" fill="hold" nodeType="withEffect">
                                  <p:stCondLst>
                                    <p:cond delay="0"/>
                                  </p:stCondLst>
                                  <p:childTnLst>
                                    <p:animMotion origin="layout" path="M 3.33333E-6 -7.40741E-7 L -0.08282 0.41482 " pathEditMode="relative" rAng="0" ptsTypes="AA">
                                      <p:cBhvr>
                                        <p:cTn id="16" dur="2000" fill="hold"/>
                                        <p:tgtEl>
                                          <p:spTgt spid="26"/>
                                        </p:tgtEl>
                                        <p:attrNameLst>
                                          <p:attrName>ppt_x</p:attrName>
                                          <p:attrName>ppt_y</p:attrName>
                                        </p:attrNameLst>
                                      </p:cBhvr>
                                      <p:rCtr x="-4100" y="20700"/>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7776"/>
                                        </p:tgtEl>
                                        <p:attrNameLst>
                                          <p:attrName>style.visibility</p:attrName>
                                        </p:attrNameLst>
                                      </p:cBhvr>
                                      <p:to>
                                        <p:strVal val="visible"/>
                                      </p:to>
                                    </p:set>
                                  </p:childTnLst>
                                </p:cTn>
                              </p:par>
                            </p:childTnLst>
                          </p:cTn>
                        </p:par>
                        <p:par>
                          <p:cTn id="21" fill="hold">
                            <p:stCondLst>
                              <p:cond delay="0"/>
                            </p:stCondLst>
                            <p:childTnLst>
                              <p:par>
                                <p:cTn id="22" presetID="3" presetClass="entr" presetSubtype="10" fill="hold" nodeType="afterEffect">
                                  <p:stCondLst>
                                    <p:cond delay="0"/>
                                  </p:stCondLst>
                                  <p:childTnLst>
                                    <p:set>
                                      <p:cBhvr>
                                        <p:cTn id="23" dur="1" fill="hold">
                                          <p:stCondLst>
                                            <p:cond delay="0"/>
                                          </p:stCondLst>
                                        </p:cTn>
                                        <p:tgtEl>
                                          <p:spTgt spid="117777">
                                            <p:txEl>
                                              <p:pRg st="0" end="0"/>
                                            </p:txEl>
                                          </p:spTgt>
                                        </p:tgtEl>
                                        <p:attrNameLst>
                                          <p:attrName>style.visibility</p:attrName>
                                        </p:attrNameLst>
                                      </p:cBhvr>
                                      <p:to>
                                        <p:strVal val="visible"/>
                                      </p:to>
                                    </p:set>
                                    <p:animEffect transition="in" filter="blinds(horizontal)">
                                      <p:cBhvr>
                                        <p:cTn id="24" dur="1000"/>
                                        <p:tgtEl>
                                          <p:spTgt spid="117777">
                                            <p:txEl>
                                              <p:pRg st="0" end="0"/>
                                            </p:txEl>
                                          </p:spTgt>
                                        </p:tgtEl>
                                      </p:cBhvr>
                                    </p:animEffect>
                                  </p:childTnLst>
                                </p:cTn>
                              </p:par>
                            </p:childTnLst>
                          </p:cTn>
                        </p:par>
                        <p:par>
                          <p:cTn id="25" fill="hold">
                            <p:stCondLst>
                              <p:cond delay="1000"/>
                            </p:stCondLst>
                            <p:childTnLst>
                              <p:par>
                                <p:cTn id="26" presetID="3" presetClass="entr" presetSubtype="10" fill="hold" nodeType="afterEffect">
                                  <p:stCondLst>
                                    <p:cond delay="0"/>
                                  </p:stCondLst>
                                  <p:childTnLst>
                                    <p:set>
                                      <p:cBhvr>
                                        <p:cTn id="27" dur="1" fill="hold">
                                          <p:stCondLst>
                                            <p:cond delay="0"/>
                                          </p:stCondLst>
                                        </p:cTn>
                                        <p:tgtEl>
                                          <p:spTgt spid="117777">
                                            <p:txEl>
                                              <p:pRg st="1" end="1"/>
                                            </p:txEl>
                                          </p:spTgt>
                                        </p:tgtEl>
                                        <p:attrNameLst>
                                          <p:attrName>style.visibility</p:attrName>
                                        </p:attrNameLst>
                                      </p:cBhvr>
                                      <p:to>
                                        <p:strVal val="visible"/>
                                      </p:to>
                                    </p:set>
                                    <p:animEffect transition="in" filter="blinds(horizontal)">
                                      <p:cBhvr>
                                        <p:cTn id="28" dur="2000"/>
                                        <p:tgtEl>
                                          <p:spTgt spid="117777">
                                            <p:txEl>
                                              <p:pRg st="1" end="1"/>
                                            </p:txEl>
                                          </p:spTgt>
                                        </p:tgtEl>
                                      </p:cBhvr>
                                    </p:animEffect>
                                  </p:childTnLst>
                                </p:cTn>
                              </p:par>
                            </p:childTnLst>
                          </p:cTn>
                        </p:par>
                        <p:par>
                          <p:cTn id="29" fill="hold">
                            <p:stCondLst>
                              <p:cond delay="3000"/>
                            </p:stCondLst>
                            <p:childTnLst>
                              <p:par>
                                <p:cTn id="30" presetID="3" presetClass="entr" presetSubtype="10" fill="hold" nodeType="afterEffect">
                                  <p:stCondLst>
                                    <p:cond delay="0"/>
                                  </p:stCondLst>
                                  <p:childTnLst>
                                    <p:set>
                                      <p:cBhvr>
                                        <p:cTn id="31" dur="1" fill="hold">
                                          <p:stCondLst>
                                            <p:cond delay="0"/>
                                          </p:stCondLst>
                                        </p:cTn>
                                        <p:tgtEl>
                                          <p:spTgt spid="117777">
                                            <p:txEl>
                                              <p:pRg st="2" end="2"/>
                                            </p:txEl>
                                          </p:spTgt>
                                        </p:tgtEl>
                                        <p:attrNameLst>
                                          <p:attrName>style.visibility</p:attrName>
                                        </p:attrNameLst>
                                      </p:cBhvr>
                                      <p:to>
                                        <p:strVal val="visible"/>
                                      </p:to>
                                    </p:set>
                                    <p:animEffect transition="in" filter="blinds(horizontal)">
                                      <p:cBhvr>
                                        <p:cTn id="32" dur="2000"/>
                                        <p:tgtEl>
                                          <p:spTgt spid="117777">
                                            <p:txEl>
                                              <p:pRg st="2" end="2"/>
                                            </p:txEl>
                                          </p:spTgt>
                                        </p:tgtEl>
                                      </p:cBhvr>
                                    </p:animEffect>
                                  </p:childTnLst>
                                </p:cTn>
                              </p:par>
                            </p:childTnLst>
                          </p:cTn>
                        </p:par>
                        <p:par>
                          <p:cTn id="33" fill="hold">
                            <p:stCondLst>
                              <p:cond delay="5000"/>
                            </p:stCondLst>
                            <p:childTnLst>
                              <p:par>
                                <p:cTn id="34" presetID="3" presetClass="entr" presetSubtype="10" fill="hold" nodeType="afterEffect">
                                  <p:stCondLst>
                                    <p:cond delay="0"/>
                                  </p:stCondLst>
                                  <p:childTnLst>
                                    <p:set>
                                      <p:cBhvr>
                                        <p:cTn id="35" dur="1" fill="hold">
                                          <p:stCondLst>
                                            <p:cond delay="0"/>
                                          </p:stCondLst>
                                        </p:cTn>
                                        <p:tgtEl>
                                          <p:spTgt spid="117777">
                                            <p:txEl>
                                              <p:pRg st="3" end="3"/>
                                            </p:txEl>
                                          </p:spTgt>
                                        </p:tgtEl>
                                        <p:attrNameLst>
                                          <p:attrName>style.visibility</p:attrName>
                                        </p:attrNameLst>
                                      </p:cBhvr>
                                      <p:to>
                                        <p:strVal val="visible"/>
                                      </p:to>
                                    </p:set>
                                    <p:animEffect transition="in" filter="blinds(horizontal)">
                                      <p:cBhvr>
                                        <p:cTn id="36" dur="2000"/>
                                        <p:tgtEl>
                                          <p:spTgt spid="1177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7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8" name="Slide Number Placeholder 2"/>
          <p:cNvSpPr>
            <a:spLocks noGrp="1"/>
          </p:cNvSpPr>
          <p:nvPr>
            <p:ph type="sldNum" sz="quarter" idx="11"/>
          </p:nvPr>
        </p:nvSpPr>
        <p:spPr>
          <a:noFill/>
        </p:spPr>
        <p:txBody>
          <a:bodyPr/>
          <a:lstStyle/>
          <a:p>
            <a:fld id="{8F3EA69C-D56F-429E-A163-3462287A8B26}" type="slidenum">
              <a:rPr lang="en-US"/>
              <a:pPr/>
              <a:t>29</a:t>
            </a:fld>
            <a:endParaRPr lang="en-US"/>
          </a:p>
        </p:txBody>
      </p:sp>
      <p:sp>
        <p:nvSpPr>
          <p:cNvPr id="201730" name="AutoShape 1026"/>
          <p:cNvSpPr>
            <a:spLocks noChangeArrowheads="1"/>
          </p:cNvSpPr>
          <p:nvPr/>
        </p:nvSpPr>
        <p:spPr bwMode="auto">
          <a:xfrm>
            <a:off x="4038600" y="1447800"/>
            <a:ext cx="16002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1200" b="1">
                <a:latin typeface="Arial" charset="0"/>
              </a:rPr>
              <a:t>Switch Buffer</a:t>
            </a:r>
          </a:p>
          <a:p>
            <a:pPr algn="ctr"/>
            <a:endParaRPr lang="en-US" sz="1200" b="1">
              <a:latin typeface="Arial" charset="0"/>
            </a:endParaRPr>
          </a:p>
          <a:p>
            <a:pPr algn="ctr"/>
            <a:endParaRPr lang="en-US" sz="1200" b="1">
              <a:latin typeface="Arial" charset="0"/>
            </a:endParaRPr>
          </a:p>
          <a:p>
            <a:pPr algn="ctr"/>
            <a:endParaRPr lang="en-US" sz="1200" b="1">
              <a:latin typeface="Arial" charset="0"/>
            </a:endParaRPr>
          </a:p>
          <a:p>
            <a:pPr algn="ctr"/>
            <a:endParaRPr lang="en-US" sz="1200" b="1">
              <a:latin typeface="Arial" charset="0"/>
            </a:endParaRPr>
          </a:p>
        </p:txBody>
      </p:sp>
      <p:sp>
        <p:nvSpPr>
          <p:cNvPr id="201731" name="AutoShape 1027"/>
          <p:cNvSpPr>
            <a:spLocks noChangeArrowheads="1"/>
          </p:cNvSpPr>
          <p:nvPr/>
        </p:nvSpPr>
        <p:spPr bwMode="auto">
          <a:xfrm>
            <a:off x="1143000" y="4191000"/>
            <a:ext cx="685800" cy="685800"/>
          </a:xfrm>
          <a:prstGeom prst="upArrow">
            <a:avLst>
              <a:gd name="adj1" fmla="val 50000"/>
              <a:gd name="adj2" fmla="val 25000"/>
            </a:avLst>
          </a:prstGeom>
          <a:gradFill rotWithShape="1">
            <a:gsLst>
              <a:gs pos="0">
                <a:schemeClr val="accent1">
                  <a:gamma/>
                  <a:shade val="46275"/>
                  <a:invGamma/>
                </a:schemeClr>
              </a:gs>
              <a:gs pos="100000">
                <a:schemeClr val="accent1"/>
              </a:gs>
            </a:gsLst>
            <a:lin ang="5400000" scaled="1"/>
          </a:gradFill>
          <a:ln w="9525">
            <a:noFill/>
            <a:miter lim="800000"/>
            <a:headEnd/>
            <a:tailEnd/>
          </a:ln>
          <a:effectLst/>
        </p:spPr>
        <p:txBody>
          <a:bodyPr vert="eaVert" wrap="none" anchor="ctr"/>
          <a:lstStyle/>
          <a:p>
            <a:endParaRPr lang="en-GB"/>
          </a:p>
        </p:txBody>
      </p:sp>
      <p:sp>
        <p:nvSpPr>
          <p:cNvPr id="140301" name="AutoShape 1028"/>
          <p:cNvSpPr>
            <a:spLocks noChangeArrowheads="1"/>
          </p:cNvSpPr>
          <p:nvPr/>
        </p:nvSpPr>
        <p:spPr bwMode="auto">
          <a:xfrm>
            <a:off x="1600200" y="3657600"/>
            <a:ext cx="2438400" cy="381000"/>
          </a:xfrm>
          <a:prstGeom prst="rightArrow">
            <a:avLst>
              <a:gd name="adj1" fmla="val 39583"/>
              <a:gd name="adj2" fmla="val 56474"/>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40302" name="AutoShape 1029"/>
          <p:cNvSpPr>
            <a:spLocks noChangeArrowheads="1"/>
          </p:cNvSpPr>
          <p:nvPr/>
        </p:nvSpPr>
        <p:spPr bwMode="auto">
          <a:xfrm>
            <a:off x="1752600" y="3200400"/>
            <a:ext cx="2286000" cy="381000"/>
          </a:xfrm>
          <a:prstGeom prst="rightArrow">
            <a:avLst>
              <a:gd name="adj1" fmla="val 39583"/>
              <a:gd name="adj2" fmla="val 52944"/>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40303" name="AutoShape 1030"/>
          <p:cNvSpPr>
            <a:spLocks noChangeArrowheads="1"/>
          </p:cNvSpPr>
          <p:nvPr/>
        </p:nvSpPr>
        <p:spPr bwMode="auto">
          <a:xfrm>
            <a:off x="1905000" y="2743200"/>
            <a:ext cx="2133600" cy="381000"/>
          </a:xfrm>
          <a:prstGeom prst="rightArrow">
            <a:avLst>
              <a:gd name="adj1" fmla="val 39583"/>
              <a:gd name="adj2" fmla="val 4941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40304" name="AutoShape 1031"/>
          <p:cNvSpPr>
            <a:spLocks noChangeArrowheads="1"/>
          </p:cNvSpPr>
          <p:nvPr/>
        </p:nvSpPr>
        <p:spPr bwMode="auto">
          <a:xfrm>
            <a:off x="2057400" y="2286000"/>
            <a:ext cx="1981200" cy="381000"/>
          </a:xfrm>
          <a:prstGeom prst="rightArrow">
            <a:avLst>
              <a:gd name="adj1" fmla="val 39583"/>
              <a:gd name="adj2" fmla="val 4588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40305" name="AutoShape 1032"/>
          <p:cNvSpPr>
            <a:spLocks noChangeArrowheads="1"/>
          </p:cNvSpPr>
          <p:nvPr/>
        </p:nvSpPr>
        <p:spPr bwMode="auto">
          <a:xfrm rot="751635">
            <a:off x="5557838" y="3082925"/>
            <a:ext cx="1171575" cy="377825"/>
          </a:xfrm>
          <a:prstGeom prst="rightArrow">
            <a:avLst>
              <a:gd name="adj1" fmla="val 39583"/>
              <a:gd name="adj2" fmla="val 27362"/>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40306" name="AutoShape 1033"/>
          <p:cNvSpPr>
            <a:spLocks noChangeArrowheads="1"/>
          </p:cNvSpPr>
          <p:nvPr/>
        </p:nvSpPr>
        <p:spPr bwMode="auto">
          <a:xfrm rot="-768452">
            <a:off x="5573713" y="2473325"/>
            <a:ext cx="1181100" cy="377825"/>
          </a:xfrm>
          <a:prstGeom prst="rightArrow">
            <a:avLst>
              <a:gd name="adj1" fmla="val 39583"/>
              <a:gd name="adj2" fmla="val 2758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40307" name="Rectangle 1037"/>
          <p:cNvSpPr>
            <a:spLocks noGrp="1" noChangeArrowheads="1"/>
          </p:cNvSpPr>
          <p:nvPr>
            <p:ph type="title" idx="4294967295"/>
          </p:nvPr>
        </p:nvSpPr>
        <p:spPr>
          <a:xfrm>
            <a:off x="0" y="0"/>
            <a:ext cx="8229600" cy="1143000"/>
          </a:xfrm>
          <a:noFill/>
        </p:spPr>
        <p:txBody>
          <a:bodyPr/>
          <a:lstStyle/>
          <a:p>
            <a:pPr eaLnBrk="1" hangingPunct="1"/>
            <a:r>
              <a:rPr lang="en-US" smtClean="0"/>
              <a:t>Push-Based Event Building</a:t>
            </a:r>
          </a:p>
        </p:txBody>
      </p:sp>
      <p:graphicFrame>
        <p:nvGraphicFramePr>
          <p:cNvPr id="140290" name="Object 2"/>
          <p:cNvGraphicFramePr>
            <a:graphicFrameLocks noGrp="1" noChangeAspect="1"/>
          </p:cNvGraphicFramePr>
          <p:nvPr>
            <p:ph sz="half" idx="4294967295"/>
          </p:nvPr>
        </p:nvGraphicFramePr>
        <p:xfrm>
          <a:off x="4119563" y="2374900"/>
          <a:ext cx="1416050" cy="1235075"/>
        </p:xfrm>
        <a:graphic>
          <a:graphicData uri="http://schemas.openxmlformats.org/presentationml/2006/ole">
            <mc:AlternateContent xmlns:mc="http://schemas.openxmlformats.org/markup-compatibility/2006">
              <mc:Choice xmlns:v="urn:schemas-microsoft-com:vml" Requires="v">
                <p:oleObj spid="_x0000_s90179" name="Visio" r:id="rId4" imgW="1415796" imgH="1235710" progId="Visio.Drawing.11">
                  <p:embed/>
                </p:oleObj>
              </mc:Choice>
              <mc:Fallback>
                <p:oleObj name="Visio" r:id="rId4" imgW="1415796" imgH="1235710"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63" y="2374900"/>
                        <a:ext cx="14160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0308" name="Text Box 1039"/>
          <p:cNvSpPr txBox="1">
            <a:spLocks noChangeArrowheads="1"/>
          </p:cNvSpPr>
          <p:nvPr/>
        </p:nvSpPr>
        <p:spPr bwMode="auto">
          <a:xfrm>
            <a:off x="4035425" y="3505200"/>
            <a:ext cx="1587500" cy="517525"/>
          </a:xfrm>
          <a:prstGeom prst="rect">
            <a:avLst/>
          </a:prstGeom>
          <a:noFill/>
          <a:ln w="9525">
            <a:noFill/>
            <a:miter lim="800000"/>
            <a:headEnd/>
            <a:tailEnd/>
          </a:ln>
        </p:spPr>
        <p:txBody>
          <a:bodyPr wrap="none">
            <a:spAutoFit/>
          </a:bodyPr>
          <a:lstStyle/>
          <a:p>
            <a:pPr algn="ctr"/>
            <a:r>
              <a:rPr lang="en-US" sz="1400" b="1">
                <a:latin typeface="Arial" charset="0"/>
              </a:rPr>
              <a:t>Data Acquisition</a:t>
            </a:r>
          </a:p>
          <a:p>
            <a:pPr algn="ctr"/>
            <a:r>
              <a:rPr lang="en-US" sz="1400" b="1">
                <a:latin typeface="Arial" charset="0"/>
              </a:rPr>
              <a:t>Switch</a:t>
            </a:r>
          </a:p>
        </p:txBody>
      </p:sp>
      <p:grpSp>
        <p:nvGrpSpPr>
          <p:cNvPr id="2" name="Group 1043"/>
          <p:cNvGrpSpPr>
            <a:grpSpLocks/>
          </p:cNvGrpSpPr>
          <p:nvPr/>
        </p:nvGrpSpPr>
        <p:grpSpPr bwMode="auto">
          <a:xfrm>
            <a:off x="-76200" y="5403850"/>
            <a:ext cx="2667000" cy="1433513"/>
            <a:chOff x="2736" y="3192"/>
            <a:chExt cx="1680" cy="903"/>
          </a:xfrm>
        </p:grpSpPr>
        <p:sp>
          <p:nvSpPr>
            <p:cNvPr id="140357" name="Text Box 1044"/>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1</a:t>
              </a:r>
            </a:p>
          </p:txBody>
        </p:sp>
        <p:sp>
          <p:nvSpPr>
            <p:cNvPr id="140358" name="Text Box 1045"/>
            <p:cNvSpPr txBox="1">
              <a:spLocks noChangeArrowheads="1"/>
            </p:cNvSpPr>
            <p:nvPr/>
          </p:nvSpPr>
          <p:spPr bwMode="auto">
            <a:xfrm>
              <a:off x="3158" y="3335"/>
              <a:ext cx="1258" cy="601"/>
            </a:xfrm>
            <a:prstGeom prst="rect">
              <a:avLst/>
            </a:prstGeom>
            <a:noFill/>
            <a:ln w="9525">
              <a:noFill/>
              <a:miter lim="800000"/>
              <a:headEnd/>
              <a:tailEnd/>
            </a:ln>
          </p:spPr>
          <p:txBody>
            <a:bodyPr>
              <a:spAutoFit/>
            </a:bodyPr>
            <a:lstStyle/>
            <a:p>
              <a:r>
                <a:rPr lang="en-US" sz="1400" b="1" dirty="0" smtClean="0">
                  <a:latin typeface="Arial" charset="0"/>
                </a:rPr>
                <a:t>Event Manager tells </a:t>
              </a:r>
              <a:r>
                <a:rPr lang="en-US" sz="1400" b="1" dirty="0">
                  <a:latin typeface="Arial" charset="0"/>
                </a:rPr>
                <a:t>readout boards where events must be sent (round-robin)</a:t>
              </a:r>
            </a:p>
          </p:txBody>
        </p:sp>
      </p:grpSp>
      <p:graphicFrame>
        <p:nvGraphicFramePr>
          <p:cNvPr id="140291" name="Object 3"/>
          <p:cNvGraphicFramePr>
            <a:graphicFrameLocks noChangeAspect="1"/>
          </p:cNvGraphicFramePr>
          <p:nvPr/>
        </p:nvGraphicFramePr>
        <p:xfrm>
          <a:off x="1752600" y="1219200"/>
          <a:ext cx="371475" cy="1447800"/>
        </p:xfrm>
        <a:graphic>
          <a:graphicData uri="http://schemas.openxmlformats.org/presentationml/2006/ole">
            <mc:AlternateContent xmlns:mc="http://schemas.openxmlformats.org/markup-compatibility/2006">
              <mc:Choice xmlns:v="urn:schemas-microsoft-com:vml" Requires="v">
                <p:oleObj spid="_x0000_s90180" name="Visio" r:id="rId6" imgW="371094" imgH="4067810" progId="Visio.Drawing.11">
                  <p:embed/>
                </p:oleObj>
              </mc:Choice>
              <mc:Fallback>
                <p:oleObj name="Visio" r:id="rId6" imgW="371094" imgH="4067810" progId="Visio.Drawing.11">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2600" y="12192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0292" name="Object 4"/>
          <p:cNvGraphicFramePr>
            <a:graphicFrameLocks noChangeAspect="1"/>
          </p:cNvGraphicFramePr>
          <p:nvPr/>
        </p:nvGraphicFramePr>
        <p:xfrm>
          <a:off x="1600200" y="1676400"/>
          <a:ext cx="371475" cy="1447800"/>
        </p:xfrm>
        <a:graphic>
          <a:graphicData uri="http://schemas.openxmlformats.org/presentationml/2006/ole">
            <mc:AlternateContent xmlns:mc="http://schemas.openxmlformats.org/markup-compatibility/2006">
              <mc:Choice xmlns:v="urn:schemas-microsoft-com:vml" Requires="v">
                <p:oleObj spid="_x0000_s90181" name="Visio" r:id="rId8" imgW="371094" imgH="4067810" progId="Visio.Drawing.11">
                  <p:embed/>
                </p:oleObj>
              </mc:Choice>
              <mc:Fallback>
                <p:oleObj name="Visio" r:id="rId8" imgW="371094" imgH="4067810" progId="Visio.Drawing.11">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16764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0293" name="Object 5"/>
          <p:cNvGraphicFramePr>
            <a:graphicFrameLocks noChangeAspect="1"/>
          </p:cNvGraphicFramePr>
          <p:nvPr/>
        </p:nvGraphicFramePr>
        <p:xfrm>
          <a:off x="1447800" y="2133600"/>
          <a:ext cx="371475" cy="1447800"/>
        </p:xfrm>
        <a:graphic>
          <a:graphicData uri="http://schemas.openxmlformats.org/presentationml/2006/ole">
            <mc:AlternateContent xmlns:mc="http://schemas.openxmlformats.org/markup-compatibility/2006">
              <mc:Choice xmlns:v="urn:schemas-microsoft-com:vml" Requires="v">
                <p:oleObj spid="_x0000_s90182" name="Visio" r:id="rId9" imgW="371094" imgH="4067810" progId="Visio.Drawing.11">
                  <p:embed/>
                </p:oleObj>
              </mc:Choice>
              <mc:Fallback>
                <p:oleObj name="Visio" r:id="rId9" imgW="371094" imgH="4067810" progId="Visio.Drawing.11">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21336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40294" name="Object 6"/>
          <p:cNvGraphicFramePr>
            <a:graphicFrameLocks noChangeAspect="1"/>
          </p:cNvGraphicFramePr>
          <p:nvPr/>
        </p:nvGraphicFramePr>
        <p:xfrm>
          <a:off x="1295400" y="2590800"/>
          <a:ext cx="371475" cy="1447800"/>
        </p:xfrm>
        <a:graphic>
          <a:graphicData uri="http://schemas.openxmlformats.org/presentationml/2006/ole">
            <mc:AlternateContent xmlns:mc="http://schemas.openxmlformats.org/markup-compatibility/2006">
              <mc:Choice xmlns:v="urn:schemas-microsoft-com:vml" Requires="v">
                <p:oleObj spid="_x0000_s90183" name="Visio" r:id="rId10" imgW="371094" imgH="4067810" progId="Visio.Drawing.11">
                  <p:embed/>
                </p:oleObj>
              </mc:Choice>
              <mc:Fallback>
                <p:oleObj name="Visio" r:id="rId10" imgW="371094" imgH="4067810" progId="Visio.Drawing.11">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25908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01754" name="Picture 1050"/>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1676400" y="3657600"/>
            <a:ext cx="457200" cy="277813"/>
          </a:xfrm>
          <a:prstGeom prst="rect">
            <a:avLst/>
          </a:prstGeom>
          <a:noFill/>
          <a:ln w="9525">
            <a:noFill/>
            <a:miter lim="800000"/>
            <a:headEnd/>
            <a:tailEnd/>
          </a:ln>
        </p:spPr>
      </p:pic>
      <p:pic>
        <p:nvPicPr>
          <p:cNvPr id="201755" name="Picture 1051"/>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1771650" y="3124200"/>
            <a:ext cx="285750" cy="447675"/>
          </a:xfrm>
          <a:prstGeom prst="rect">
            <a:avLst/>
          </a:prstGeom>
          <a:noFill/>
          <a:ln w="9525">
            <a:noFill/>
            <a:miter lim="800000"/>
            <a:headEnd/>
            <a:tailEnd/>
          </a:ln>
        </p:spPr>
      </p:pic>
      <p:pic>
        <p:nvPicPr>
          <p:cNvPr id="201756" name="Picture 1052"/>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828800" y="2689225"/>
            <a:ext cx="427038" cy="358775"/>
          </a:xfrm>
          <a:prstGeom prst="rect">
            <a:avLst/>
          </a:prstGeom>
          <a:noFill/>
          <a:ln w="9525">
            <a:noFill/>
            <a:miter lim="800000"/>
            <a:headEnd/>
            <a:tailEnd/>
          </a:ln>
        </p:spPr>
      </p:pic>
      <p:pic>
        <p:nvPicPr>
          <p:cNvPr id="201757" name="Picture 1053"/>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2057400" y="2209800"/>
            <a:ext cx="292100" cy="374650"/>
          </a:xfrm>
          <a:prstGeom prst="rect">
            <a:avLst/>
          </a:prstGeom>
          <a:noFill/>
          <a:ln w="9525">
            <a:noFill/>
            <a:miter lim="800000"/>
            <a:headEnd/>
            <a:tailEnd/>
          </a:ln>
        </p:spPr>
      </p:pic>
      <p:grpSp>
        <p:nvGrpSpPr>
          <p:cNvPr id="3" name="Group 1054"/>
          <p:cNvGrpSpPr>
            <a:grpSpLocks/>
          </p:cNvGrpSpPr>
          <p:nvPr/>
        </p:nvGrpSpPr>
        <p:grpSpPr bwMode="auto">
          <a:xfrm>
            <a:off x="3200400" y="5410200"/>
            <a:ext cx="2667000" cy="1433513"/>
            <a:chOff x="2736" y="3192"/>
            <a:chExt cx="1680" cy="903"/>
          </a:xfrm>
        </p:grpSpPr>
        <p:sp>
          <p:nvSpPr>
            <p:cNvPr id="140355" name="Text Box 1055"/>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2</a:t>
              </a:r>
            </a:p>
          </p:txBody>
        </p:sp>
        <p:sp>
          <p:nvSpPr>
            <p:cNvPr id="140356" name="Text Box 1056"/>
            <p:cNvSpPr txBox="1">
              <a:spLocks noChangeArrowheads="1"/>
            </p:cNvSpPr>
            <p:nvPr/>
          </p:nvSpPr>
          <p:spPr bwMode="auto">
            <a:xfrm>
              <a:off x="3158" y="3335"/>
              <a:ext cx="1258" cy="460"/>
            </a:xfrm>
            <a:prstGeom prst="rect">
              <a:avLst/>
            </a:prstGeom>
            <a:noFill/>
            <a:ln w="9525">
              <a:noFill/>
              <a:miter lim="800000"/>
              <a:headEnd/>
              <a:tailEnd/>
            </a:ln>
          </p:spPr>
          <p:txBody>
            <a:bodyPr>
              <a:spAutoFit/>
            </a:bodyPr>
            <a:lstStyle/>
            <a:p>
              <a:r>
                <a:rPr lang="en-US" sz="1400" b="1">
                  <a:latin typeface="Arial" charset="0"/>
                </a:rPr>
                <a:t>Readout boards do not buffer, so switch must</a:t>
              </a:r>
            </a:p>
          </p:txBody>
        </p:sp>
      </p:grpSp>
      <p:grpSp>
        <p:nvGrpSpPr>
          <p:cNvPr id="4" name="Group 1057"/>
          <p:cNvGrpSpPr>
            <a:grpSpLocks/>
          </p:cNvGrpSpPr>
          <p:nvPr/>
        </p:nvGrpSpPr>
        <p:grpSpPr bwMode="auto">
          <a:xfrm>
            <a:off x="6096000" y="5424488"/>
            <a:ext cx="2667000" cy="1433512"/>
            <a:chOff x="2736" y="3192"/>
            <a:chExt cx="1680" cy="903"/>
          </a:xfrm>
        </p:grpSpPr>
        <p:sp>
          <p:nvSpPr>
            <p:cNvPr id="140353" name="Text Box 1058"/>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3</a:t>
              </a:r>
            </a:p>
          </p:txBody>
        </p:sp>
        <p:sp>
          <p:nvSpPr>
            <p:cNvPr id="140354" name="Text Box 1059"/>
            <p:cNvSpPr txBox="1">
              <a:spLocks noChangeArrowheads="1"/>
            </p:cNvSpPr>
            <p:nvPr/>
          </p:nvSpPr>
          <p:spPr bwMode="auto">
            <a:xfrm>
              <a:off x="3158" y="3335"/>
              <a:ext cx="1258" cy="460"/>
            </a:xfrm>
            <a:prstGeom prst="rect">
              <a:avLst/>
            </a:prstGeom>
            <a:noFill/>
            <a:ln w="9525">
              <a:noFill/>
              <a:miter lim="800000"/>
              <a:headEnd/>
              <a:tailEnd/>
            </a:ln>
          </p:spPr>
          <p:txBody>
            <a:bodyPr>
              <a:spAutoFit/>
            </a:bodyPr>
            <a:lstStyle/>
            <a:p>
              <a:r>
                <a:rPr lang="en-US" sz="1400" b="1">
                  <a:latin typeface="Arial" charset="0"/>
                </a:rPr>
                <a:t>No feedback from Event Builders to Readout system</a:t>
              </a:r>
            </a:p>
          </p:txBody>
        </p:sp>
      </p:grpSp>
      <p:grpSp>
        <p:nvGrpSpPr>
          <p:cNvPr id="5" name="Group 1060"/>
          <p:cNvGrpSpPr>
            <a:grpSpLocks/>
          </p:cNvGrpSpPr>
          <p:nvPr/>
        </p:nvGrpSpPr>
        <p:grpSpPr bwMode="auto">
          <a:xfrm>
            <a:off x="-1295400" y="1219200"/>
            <a:ext cx="1295400" cy="1828800"/>
            <a:chOff x="-624" y="960"/>
            <a:chExt cx="816" cy="1152"/>
          </a:xfrm>
        </p:grpSpPr>
        <p:sp>
          <p:nvSpPr>
            <p:cNvPr id="140345" name="AutoShape 1061"/>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40346" name="AutoShape 1062"/>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40347" name="AutoShape 1063"/>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40348" name="AutoShape 1064"/>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40349" name="Picture 1065"/>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40350" name="Picture 1066"/>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40351" name="Picture 1067"/>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40352" name="Picture 1068"/>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sp>
        <p:nvSpPr>
          <p:cNvPr id="201776" name="AutoShape 1072"/>
          <p:cNvSpPr>
            <a:spLocks noChangeArrowheads="1"/>
          </p:cNvSpPr>
          <p:nvPr/>
        </p:nvSpPr>
        <p:spPr bwMode="auto">
          <a:xfrm>
            <a:off x="3962400" y="4191000"/>
            <a:ext cx="1447800" cy="914400"/>
          </a:xfrm>
          <a:prstGeom prst="wedgeEllipseCallout">
            <a:avLst>
              <a:gd name="adj1" fmla="val -98134"/>
              <a:gd name="adj2" fmla="val 11634"/>
            </a:avLst>
          </a:prstGeom>
          <a:solidFill>
            <a:schemeClr val="accent1"/>
          </a:solidFill>
          <a:ln w="9525">
            <a:solidFill>
              <a:schemeClr val="tx1"/>
            </a:solidFill>
            <a:miter lim="800000"/>
            <a:headEnd/>
            <a:tailEnd/>
          </a:ln>
        </p:spPr>
        <p:txBody>
          <a:bodyPr/>
          <a:lstStyle/>
          <a:p>
            <a:pPr algn="ctr"/>
            <a:r>
              <a:rPr lang="en-US" sz="1400" i="1">
                <a:latin typeface="Arial" charset="0"/>
              </a:rPr>
              <a:t>“Send next event to </a:t>
            </a:r>
            <a:r>
              <a:rPr lang="en-US" sz="1400" b="1" i="1">
                <a:latin typeface="Arial" charset="0"/>
              </a:rPr>
              <a:t>EB1</a:t>
            </a:r>
            <a:r>
              <a:rPr lang="en-US" sz="1400" i="1">
                <a:latin typeface="Arial" charset="0"/>
              </a:rPr>
              <a:t>”</a:t>
            </a:r>
          </a:p>
        </p:txBody>
      </p:sp>
      <p:grpSp>
        <p:nvGrpSpPr>
          <p:cNvPr id="6" name="Group 1073"/>
          <p:cNvGrpSpPr>
            <a:grpSpLocks/>
          </p:cNvGrpSpPr>
          <p:nvPr/>
        </p:nvGrpSpPr>
        <p:grpSpPr bwMode="auto">
          <a:xfrm>
            <a:off x="-1371600" y="1295400"/>
            <a:ext cx="1295400" cy="1828800"/>
            <a:chOff x="-624" y="960"/>
            <a:chExt cx="816" cy="1152"/>
          </a:xfrm>
        </p:grpSpPr>
        <p:sp>
          <p:nvSpPr>
            <p:cNvPr id="140337" name="AutoShape 1074"/>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40338" name="AutoShape 1075"/>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40339" name="AutoShape 1076"/>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40340" name="AutoShape 1077"/>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40341" name="Picture 1078"/>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40342" name="Picture 1079"/>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40343" name="Picture 1080"/>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40344" name="Picture 1081"/>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pic>
        <p:nvPicPr>
          <p:cNvPr id="201786" name="Picture 1082"/>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2133600" y="3711575"/>
            <a:ext cx="457200" cy="277813"/>
          </a:xfrm>
          <a:prstGeom prst="rect">
            <a:avLst/>
          </a:prstGeom>
          <a:noFill/>
          <a:ln w="9525">
            <a:noFill/>
            <a:miter lim="800000"/>
            <a:headEnd/>
            <a:tailEnd/>
          </a:ln>
        </p:spPr>
      </p:pic>
      <p:pic>
        <p:nvPicPr>
          <p:cNvPr id="201787" name="Picture 1083"/>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2209800" y="3200400"/>
            <a:ext cx="285750" cy="447675"/>
          </a:xfrm>
          <a:prstGeom prst="rect">
            <a:avLst/>
          </a:prstGeom>
          <a:noFill/>
          <a:ln w="9525">
            <a:noFill/>
            <a:miter lim="800000"/>
            <a:headEnd/>
            <a:tailEnd/>
          </a:ln>
        </p:spPr>
      </p:pic>
      <p:pic>
        <p:nvPicPr>
          <p:cNvPr id="201788" name="Picture 1084"/>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2286000" y="2743200"/>
            <a:ext cx="427038" cy="358775"/>
          </a:xfrm>
          <a:prstGeom prst="rect">
            <a:avLst/>
          </a:prstGeom>
          <a:noFill/>
          <a:ln w="9525">
            <a:noFill/>
            <a:miter lim="800000"/>
            <a:headEnd/>
            <a:tailEnd/>
          </a:ln>
        </p:spPr>
      </p:pic>
      <p:pic>
        <p:nvPicPr>
          <p:cNvPr id="201789" name="Picture 1085"/>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2514600" y="2263775"/>
            <a:ext cx="292100" cy="374650"/>
          </a:xfrm>
          <a:prstGeom prst="rect">
            <a:avLst/>
          </a:prstGeom>
          <a:noFill/>
          <a:ln w="9525">
            <a:noFill/>
            <a:miter lim="800000"/>
            <a:headEnd/>
            <a:tailEnd/>
          </a:ln>
        </p:spPr>
      </p:pic>
      <p:sp>
        <p:nvSpPr>
          <p:cNvPr id="201790" name="AutoShape 1086"/>
          <p:cNvSpPr>
            <a:spLocks noChangeArrowheads="1"/>
          </p:cNvSpPr>
          <p:nvPr/>
        </p:nvSpPr>
        <p:spPr bwMode="auto">
          <a:xfrm>
            <a:off x="4267200" y="4343400"/>
            <a:ext cx="1447800" cy="914400"/>
          </a:xfrm>
          <a:prstGeom prst="wedgeEllipseCallout">
            <a:avLst>
              <a:gd name="adj1" fmla="val -98134"/>
              <a:gd name="adj2" fmla="val 11634"/>
            </a:avLst>
          </a:prstGeom>
          <a:solidFill>
            <a:schemeClr val="accent1"/>
          </a:solidFill>
          <a:ln w="9525">
            <a:solidFill>
              <a:schemeClr val="tx1"/>
            </a:solidFill>
            <a:miter lim="800000"/>
            <a:headEnd/>
            <a:tailEnd/>
          </a:ln>
        </p:spPr>
        <p:txBody>
          <a:bodyPr/>
          <a:lstStyle/>
          <a:p>
            <a:pPr algn="ctr"/>
            <a:r>
              <a:rPr lang="en-US" sz="1400" i="1">
                <a:latin typeface="Arial" charset="0"/>
              </a:rPr>
              <a:t>“Send next event to </a:t>
            </a:r>
            <a:r>
              <a:rPr lang="en-US" sz="1400" b="1" i="1">
                <a:latin typeface="Arial" charset="0"/>
              </a:rPr>
              <a:t>EB2</a:t>
            </a:r>
            <a:r>
              <a:rPr lang="en-US" sz="1400" i="1">
                <a:latin typeface="Arial" charset="0"/>
              </a:rPr>
              <a:t>”</a:t>
            </a:r>
          </a:p>
        </p:txBody>
      </p:sp>
      <p:grpSp>
        <p:nvGrpSpPr>
          <p:cNvPr id="7" name="Group 1087"/>
          <p:cNvGrpSpPr>
            <a:grpSpLocks/>
          </p:cNvGrpSpPr>
          <p:nvPr/>
        </p:nvGrpSpPr>
        <p:grpSpPr bwMode="auto">
          <a:xfrm>
            <a:off x="-1371600" y="1447800"/>
            <a:ext cx="1295400" cy="1828800"/>
            <a:chOff x="-624" y="960"/>
            <a:chExt cx="816" cy="1152"/>
          </a:xfrm>
        </p:grpSpPr>
        <p:sp>
          <p:nvSpPr>
            <p:cNvPr id="140329" name="AutoShape 1088"/>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40330" name="AutoShape 1089"/>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40331" name="AutoShape 1090"/>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40332" name="AutoShape 1091"/>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40333" name="Picture 1092"/>
            <p:cNvPicPr>
              <a:picLocks noChangeAspect="1" noChangeArrowheads="1"/>
            </p:cNvPicPr>
            <p:nvPr/>
          </p:nvPicPr>
          <p:blipFill>
            <a:blip r:embed="rId11">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40334" name="Picture 1093"/>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40335" name="Picture 1094"/>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40336" name="Picture 1095"/>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graphicFrame>
        <p:nvGraphicFramePr>
          <p:cNvPr id="140295" name="Object 7"/>
          <p:cNvGraphicFramePr>
            <a:graphicFrameLocks noChangeAspect="1"/>
          </p:cNvGraphicFramePr>
          <p:nvPr/>
        </p:nvGraphicFramePr>
        <p:xfrm>
          <a:off x="6910388" y="3122613"/>
          <a:ext cx="552450" cy="723900"/>
        </p:xfrm>
        <a:graphic>
          <a:graphicData uri="http://schemas.openxmlformats.org/presentationml/2006/ole">
            <mc:AlternateContent xmlns:mc="http://schemas.openxmlformats.org/markup-compatibility/2006">
              <mc:Choice xmlns:v="urn:schemas-microsoft-com:vml" Requires="v">
                <p:oleObj spid="_x0000_s90184" name="Visio" r:id="rId15" imgW="733120" imgH="961954" progId="Visio.Drawing.11">
                  <p:embed/>
                </p:oleObj>
              </mc:Choice>
              <mc:Fallback>
                <p:oleObj name="Visio" r:id="rId15" imgW="733120" imgH="961954" progId="Visio.Drawing.11">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10388" y="3122613"/>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0325" name="Text Box 1108"/>
          <p:cNvSpPr txBox="1">
            <a:spLocks noChangeArrowheads="1"/>
          </p:cNvSpPr>
          <p:nvPr/>
        </p:nvSpPr>
        <p:spPr bwMode="auto">
          <a:xfrm>
            <a:off x="7472363" y="3290888"/>
            <a:ext cx="1293812" cy="274637"/>
          </a:xfrm>
          <a:prstGeom prst="rect">
            <a:avLst/>
          </a:prstGeom>
          <a:noFill/>
          <a:ln w="9525">
            <a:noFill/>
            <a:miter lim="800000"/>
            <a:headEnd/>
            <a:tailEnd/>
          </a:ln>
        </p:spPr>
        <p:txBody>
          <a:bodyPr wrap="none">
            <a:spAutoFit/>
          </a:bodyPr>
          <a:lstStyle/>
          <a:p>
            <a:r>
              <a:rPr lang="en-US" sz="1200" b="1">
                <a:latin typeface="Arial" charset="0"/>
              </a:rPr>
              <a:t>Event Builder 2</a:t>
            </a:r>
            <a:endParaRPr lang="en-US"/>
          </a:p>
        </p:txBody>
      </p:sp>
      <p:graphicFrame>
        <p:nvGraphicFramePr>
          <p:cNvPr id="140296" name="Object 8"/>
          <p:cNvGraphicFramePr>
            <a:graphicFrameLocks noChangeAspect="1"/>
          </p:cNvGraphicFramePr>
          <p:nvPr/>
        </p:nvGraphicFramePr>
        <p:xfrm>
          <a:off x="6899275" y="2220913"/>
          <a:ext cx="552450" cy="723900"/>
        </p:xfrm>
        <a:graphic>
          <a:graphicData uri="http://schemas.openxmlformats.org/presentationml/2006/ole">
            <mc:AlternateContent xmlns:mc="http://schemas.openxmlformats.org/markup-compatibility/2006">
              <mc:Choice xmlns:v="urn:schemas-microsoft-com:vml" Requires="v">
                <p:oleObj spid="_x0000_s90185" name="Visio" r:id="rId17" imgW="733120" imgH="961954" progId="Visio.Drawing.11">
                  <p:embed/>
                </p:oleObj>
              </mc:Choice>
              <mc:Fallback>
                <p:oleObj name="Visio" r:id="rId17" imgW="733120" imgH="961954" progId="Visio.Drawing.11">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99275" y="2220913"/>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0326" name="Text Box 1110"/>
          <p:cNvSpPr txBox="1">
            <a:spLocks noChangeArrowheads="1"/>
          </p:cNvSpPr>
          <p:nvPr/>
        </p:nvSpPr>
        <p:spPr bwMode="auto">
          <a:xfrm>
            <a:off x="7461250" y="2389188"/>
            <a:ext cx="1293813" cy="274637"/>
          </a:xfrm>
          <a:prstGeom prst="rect">
            <a:avLst/>
          </a:prstGeom>
          <a:noFill/>
          <a:ln w="9525">
            <a:noFill/>
            <a:miter lim="800000"/>
            <a:headEnd/>
            <a:tailEnd/>
          </a:ln>
        </p:spPr>
        <p:txBody>
          <a:bodyPr wrap="none">
            <a:spAutoFit/>
          </a:bodyPr>
          <a:lstStyle/>
          <a:p>
            <a:r>
              <a:rPr lang="en-US" sz="1200" b="1">
                <a:latin typeface="Arial" charset="0"/>
              </a:rPr>
              <a:t>Event Builder 1</a:t>
            </a:r>
            <a:endParaRPr lang="en-US"/>
          </a:p>
        </p:txBody>
      </p:sp>
      <p:graphicFrame>
        <p:nvGraphicFramePr>
          <p:cNvPr id="140297" name="Object 9"/>
          <p:cNvGraphicFramePr>
            <a:graphicFrameLocks noChangeAspect="1"/>
          </p:cNvGraphicFramePr>
          <p:nvPr/>
        </p:nvGraphicFramePr>
        <p:xfrm>
          <a:off x="2020888" y="4184650"/>
          <a:ext cx="552450" cy="723900"/>
        </p:xfrm>
        <a:graphic>
          <a:graphicData uri="http://schemas.openxmlformats.org/presentationml/2006/ole">
            <mc:AlternateContent xmlns:mc="http://schemas.openxmlformats.org/markup-compatibility/2006">
              <mc:Choice xmlns:v="urn:schemas-microsoft-com:vml" Requires="v">
                <p:oleObj spid="_x0000_s90186" name="Visio" r:id="rId18" imgW="733120" imgH="961954" progId="Visio.Drawing.11">
                  <p:embed/>
                </p:oleObj>
              </mc:Choice>
              <mc:Fallback>
                <p:oleObj name="Visio" r:id="rId18" imgW="733120" imgH="961954" progId="Visio.Drawing.11">
                  <p:embed/>
                  <p:pic>
                    <p:nvPicPr>
                      <p:cNvPr id="0"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20888" y="4184650"/>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0327" name="Text Box 1112"/>
          <p:cNvSpPr txBox="1">
            <a:spLocks noChangeArrowheads="1"/>
          </p:cNvSpPr>
          <p:nvPr/>
        </p:nvSpPr>
        <p:spPr bwMode="auto">
          <a:xfrm>
            <a:off x="2582863" y="4352925"/>
            <a:ext cx="816249" cy="461665"/>
          </a:xfrm>
          <a:prstGeom prst="rect">
            <a:avLst/>
          </a:prstGeom>
          <a:noFill/>
          <a:ln w="9525">
            <a:noFill/>
            <a:miter lim="800000"/>
            <a:headEnd/>
            <a:tailEnd/>
          </a:ln>
        </p:spPr>
        <p:txBody>
          <a:bodyPr wrap="none">
            <a:spAutoFit/>
          </a:bodyPr>
          <a:lstStyle/>
          <a:p>
            <a:r>
              <a:rPr lang="en-US" sz="1200" b="1" dirty="0" smtClean="0">
                <a:latin typeface="Arial" charset="0"/>
              </a:rPr>
              <a:t>Event</a:t>
            </a:r>
            <a:endParaRPr lang="en-US" sz="1200" b="1" dirty="0">
              <a:latin typeface="Arial" charset="0"/>
            </a:endParaRPr>
          </a:p>
          <a:p>
            <a:r>
              <a:rPr lang="en-US" sz="1200" b="1" dirty="0" smtClean="0">
                <a:latin typeface="Arial" charset="0"/>
              </a:rPr>
              <a:t>Manager</a:t>
            </a:r>
            <a:endParaRPr lang="en-US" dirty="0"/>
          </a:p>
        </p:txBody>
      </p:sp>
      <p:sp>
        <p:nvSpPr>
          <p:cNvPr id="140328" name="Footer Placeholder 70"/>
          <p:cNvSpPr>
            <a:spLocks noGrp="1"/>
          </p:cNvSpPr>
          <p:nvPr>
            <p:ph type="ftr" sz="quarter" idx="10"/>
          </p:nvPr>
        </p:nvSpPr>
        <p:spPr>
          <a:noFill/>
        </p:spPr>
        <p:txBody>
          <a:bodyPr/>
          <a:lstStyle/>
          <a:p>
            <a:r>
              <a:rPr lang="en-US" smtClean="0"/>
              <a:t>High throughput DAQ, Niko Neufeld, CERN</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1776"/>
                                        </p:tgtEl>
                                        <p:attrNameLst>
                                          <p:attrName>style.visibility</p:attrName>
                                        </p:attrNameLst>
                                      </p:cBhvr>
                                      <p:to>
                                        <p:strVal val="visible"/>
                                      </p:to>
                                    </p:set>
                                    <p:animEffect transition="in" filter="fade">
                                      <p:cBhvr>
                                        <p:cTn id="7" dur="2000"/>
                                        <p:tgtEl>
                                          <p:spTgt spid="20177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4000"/>
                            </p:stCondLst>
                            <p:childTnLst>
                              <p:par>
                                <p:cTn id="13" presetID="0" presetClass="path" presetSubtype="0" accel="50000" decel="50000" fill="hold" nodeType="afterEffect">
                                  <p:stCondLst>
                                    <p:cond delay="0"/>
                                  </p:stCondLst>
                                  <p:childTnLst>
                                    <p:animMotion origin="layout" path="M -0.05417 3.33333E-6 L 0.1875 3.33333E-6 " pathEditMode="relative" rAng="0" ptsTypes="AA">
                                      <p:cBhvr>
                                        <p:cTn id="14" dur="2000" fill="hold"/>
                                        <p:tgtEl>
                                          <p:spTgt spid="5"/>
                                        </p:tgtEl>
                                        <p:attrNameLst>
                                          <p:attrName>ppt_x</p:attrName>
                                          <p:attrName>ppt_y</p:attrName>
                                        </p:attrNameLst>
                                      </p:cBhvr>
                                      <p:rCtr x="121" y="0"/>
                                    </p:animMotion>
                                  </p:childTnLst>
                                </p:cTn>
                              </p:par>
                            </p:childTnLst>
                          </p:cTn>
                        </p:par>
                        <p:par>
                          <p:cTn id="15" fill="hold">
                            <p:stCondLst>
                              <p:cond delay="6000"/>
                            </p:stCondLst>
                            <p:childTnLst>
                              <p:par>
                                <p:cTn id="16" presetID="0" presetClass="path" presetSubtype="0" accel="50000" decel="50000" fill="hold" nodeType="afterEffect">
                                  <p:stCondLst>
                                    <p:cond delay="0"/>
                                  </p:stCondLst>
                                  <p:childTnLst>
                                    <p:animMotion origin="layout" path="M 0.1875 3.33333E-6 L 0.2375 3.33333E-6 " pathEditMode="relative" rAng="0" ptsTypes="AA">
                                      <p:cBhvr>
                                        <p:cTn id="17" dur="2000" fill="hold"/>
                                        <p:tgtEl>
                                          <p:spTgt spid="5"/>
                                        </p:tgtEl>
                                        <p:attrNameLst>
                                          <p:attrName>ppt_x</p:attrName>
                                          <p:attrName>ppt_y</p:attrName>
                                        </p:attrNameLst>
                                      </p:cBhvr>
                                      <p:rCtr x="25" y="0"/>
                                    </p:animMotion>
                                  </p:childTnLst>
                                </p:cTn>
                              </p:par>
                              <p:par>
                                <p:cTn id="18" presetID="10" presetClass="exit" presetSubtype="0" fill="hold" nodeType="withEffect">
                                  <p:stCondLst>
                                    <p:cond delay="0"/>
                                  </p:stCondLst>
                                  <p:childTnLst>
                                    <p:animEffect transition="out" filter="fade">
                                      <p:cBhvr>
                                        <p:cTn id="19" dur="2000"/>
                                        <p:tgtEl>
                                          <p:spTgt spid="5"/>
                                        </p:tgtEl>
                                      </p:cBhvr>
                                    </p:animEffect>
                                    <p:set>
                                      <p:cBhvr>
                                        <p:cTn id="20" dur="1" fill="hold">
                                          <p:stCondLst>
                                            <p:cond delay="1999"/>
                                          </p:stCondLst>
                                        </p:cTn>
                                        <p:tgtEl>
                                          <p:spTgt spid="5"/>
                                        </p:tgtEl>
                                        <p:attrNameLst>
                                          <p:attrName>style.visibility</p:attrName>
                                        </p:attrNameLst>
                                      </p:cBhvr>
                                      <p:to>
                                        <p:strVal val="hidden"/>
                                      </p:to>
                                    </p:set>
                                  </p:childTnLst>
                                </p:cTn>
                              </p:par>
                            </p:childTnLst>
                          </p:cTn>
                        </p:par>
                        <p:par>
                          <p:cTn id="21" fill="hold">
                            <p:stCondLst>
                              <p:cond delay="8000"/>
                            </p:stCondLst>
                            <p:childTnLst>
                              <p:par>
                                <p:cTn id="22" presetID="10" presetClass="exit" presetSubtype="0" fill="hold" nodeType="afterEffect">
                                  <p:stCondLst>
                                    <p:cond delay="0"/>
                                  </p:stCondLst>
                                  <p:childTnLst>
                                    <p:animEffect transition="out" filter="fade">
                                      <p:cBhvr>
                                        <p:cTn id="23" dur="2000"/>
                                        <p:tgtEl>
                                          <p:spTgt spid="2"/>
                                        </p:tgtEl>
                                      </p:cBhvr>
                                    </p:animEffect>
                                    <p:set>
                                      <p:cBhvr>
                                        <p:cTn id="24" dur="1" fill="hold">
                                          <p:stCondLst>
                                            <p:cond delay="19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2000"/>
                                        <p:tgtEl>
                                          <p:spTgt spid="201776"/>
                                        </p:tgtEl>
                                      </p:cBhvr>
                                    </p:animEffect>
                                    <p:set>
                                      <p:cBhvr>
                                        <p:cTn id="27" dur="1" fill="hold">
                                          <p:stCondLst>
                                            <p:cond delay="1999"/>
                                          </p:stCondLst>
                                        </p:cTn>
                                        <p:tgtEl>
                                          <p:spTgt spid="201776"/>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01790"/>
                                        </p:tgtEl>
                                        <p:attrNameLst>
                                          <p:attrName>style.visibility</p:attrName>
                                        </p:attrNameLst>
                                      </p:cBhvr>
                                      <p:to>
                                        <p:strVal val="visible"/>
                                      </p:to>
                                    </p:set>
                                    <p:animEffect transition="in" filter="fade">
                                      <p:cBhvr>
                                        <p:cTn id="30" dur="2000"/>
                                        <p:tgtEl>
                                          <p:spTgt spid="201790"/>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201754"/>
                                        </p:tgtEl>
                                        <p:attrNameLst>
                                          <p:attrName>style.visibility</p:attrName>
                                        </p:attrNameLst>
                                      </p:cBhvr>
                                      <p:to>
                                        <p:strVal val="visible"/>
                                      </p:to>
                                    </p:set>
                                    <p:animEffect transition="in" filter="fade">
                                      <p:cBhvr>
                                        <p:cTn id="36" dur="2000"/>
                                        <p:tgtEl>
                                          <p:spTgt spid="201754"/>
                                        </p:tgtEl>
                                      </p:cBhvr>
                                    </p:animEffect>
                                  </p:childTnLst>
                                </p:cTn>
                              </p:par>
                              <p:par>
                                <p:cTn id="37" presetID="10" presetClass="entr" presetSubtype="0" fill="hold" nodeType="withEffect">
                                  <p:stCondLst>
                                    <p:cond delay="0"/>
                                  </p:stCondLst>
                                  <p:childTnLst>
                                    <p:set>
                                      <p:cBhvr>
                                        <p:cTn id="38" dur="1" fill="hold">
                                          <p:stCondLst>
                                            <p:cond delay="0"/>
                                          </p:stCondLst>
                                        </p:cTn>
                                        <p:tgtEl>
                                          <p:spTgt spid="201755"/>
                                        </p:tgtEl>
                                        <p:attrNameLst>
                                          <p:attrName>style.visibility</p:attrName>
                                        </p:attrNameLst>
                                      </p:cBhvr>
                                      <p:to>
                                        <p:strVal val="visible"/>
                                      </p:to>
                                    </p:set>
                                    <p:animEffect transition="in" filter="fade">
                                      <p:cBhvr>
                                        <p:cTn id="39" dur="2000"/>
                                        <p:tgtEl>
                                          <p:spTgt spid="201755"/>
                                        </p:tgtEl>
                                      </p:cBhvr>
                                    </p:animEffect>
                                  </p:childTnLst>
                                </p:cTn>
                              </p:par>
                              <p:par>
                                <p:cTn id="40" presetID="10" presetClass="entr" presetSubtype="0" fill="hold" nodeType="withEffect">
                                  <p:stCondLst>
                                    <p:cond delay="0"/>
                                  </p:stCondLst>
                                  <p:childTnLst>
                                    <p:set>
                                      <p:cBhvr>
                                        <p:cTn id="41" dur="1" fill="hold">
                                          <p:stCondLst>
                                            <p:cond delay="0"/>
                                          </p:stCondLst>
                                        </p:cTn>
                                        <p:tgtEl>
                                          <p:spTgt spid="201756"/>
                                        </p:tgtEl>
                                        <p:attrNameLst>
                                          <p:attrName>style.visibility</p:attrName>
                                        </p:attrNameLst>
                                      </p:cBhvr>
                                      <p:to>
                                        <p:strVal val="visible"/>
                                      </p:to>
                                    </p:set>
                                    <p:animEffect transition="in" filter="fade">
                                      <p:cBhvr>
                                        <p:cTn id="42" dur="2000"/>
                                        <p:tgtEl>
                                          <p:spTgt spid="201756"/>
                                        </p:tgtEl>
                                      </p:cBhvr>
                                    </p:animEffect>
                                  </p:childTnLst>
                                </p:cTn>
                              </p:par>
                              <p:par>
                                <p:cTn id="43" presetID="10" presetClass="entr" presetSubtype="0" fill="hold" nodeType="withEffect">
                                  <p:stCondLst>
                                    <p:cond delay="0"/>
                                  </p:stCondLst>
                                  <p:childTnLst>
                                    <p:set>
                                      <p:cBhvr>
                                        <p:cTn id="44" dur="1" fill="hold">
                                          <p:stCondLst>
                                            <p:cond delay="0"/>
                                          </p:stCondLst>
                                        </p:cTn>
                                        <p:tgtEl>
                                          <p:spTgt spid="201757"/>
                                        </p:tgtEl>
                                        <p:attrNameLst>
                                          <p:attrName>style.visibility</p:attrName>
                                        </p:attrNameLst>
                                      </p:cBhvr>
                                      <p:to>
                                        <p:strVal val="visible"/>
                                      </p:to>
                                    </p:set>
                                    <p:animEffect transition="in" filter="fade">
                                      <p:cBhvr>
                                        <p:cTn id="45" dur="2000"/>
                                        <p:tgtEl>
                                          <p:spTgt spid="201757"/>
                                        </p:tgtEl>
                                      </p:cBhvr>
                                    </p:animEffect>
                                  </p:childTnLst>
                                </p:cTn>
                              </p:par>
                            </p:childTnLst>
                          </p:cTn>
                        </p:par>
                        <p:par>
                          <p:cTn id="46" fill="hold">
                            <p:stCondLst>
                              <p:cond delay="10000"/>
                            </p:stCondLst>
                            <p:childTnLst>
                              <p:par>
                                <p:cTn id="47" presetID="0" presetClass="path" presetSubtype="0" accel="50000" decel="50000" fill="hold" nodeType="afterEffect">
                                  <p:stCondLst>
                                    <p:cond delay="0"/>
                                  </p:stCondLst>
                                  <p:childTnLst>
                                    <p:animMotion origin="layout" path="M -3.33333E-6 -0.00649 C 0.07188 0.00324 0.14393 0.01319 0.19445 -0.00834 C 0.24497 -0.02987 0.28039 -0.09514 0.30278 -0.13612 C 0.32518 -0.17709 0.32709 -0.21598 0.32917 -0.25463 " pathEditMode="relative" rAng="0" ptsTypes="aaaA">
                                      <p:cBhvr>
                                        <p:cTn id="48" dur="2000" fill="hold"/>
                                        <p:tgtEl>
                                          <p:spTgt spid="201754"/>
                                        </p:tgtEl>
                                        <p:attrNameLst>
                                          <p:attrName>ppt_x</p:attrName>
                                          <p:attrName>ppt_y</p:attrName>
                                        </p:attrNameLst>
                                      </p:cBhvr>
                                      <p:rCtr x="165" y="-114"/>
                                    </p:animMotion>
                                  </p:childTnLst>
                                </p:cTn>
                              </p:par>
                              <p:par>
                                <p:cTn id="49" presetID="10" presetClass="entr" presetSubtype="0" fill="hold" grpId="0" nodeType="withEffect">
                                  <p:stCondLst>
                                    <p:cond delay="0"/>
                                  </p:stCondLst>
                                  <p:childTnLst>
                                    <p:set>
                                      <p:cBhvr>
                                        <p:cTn id="50" dur="1" fill="hold">
                                          <p:stCondLst>
                                            <p:cond delay="0"/>
                                          </p:stCondLst>
                                        </p:cTn>
                                        <p:tgtEl>
                                          <p:spTgt spid="201730"/>
                                        </p:tgtEl>
                                        <p:attrNameLst>
                                          <p:attrName>style.visibility</p:attrName>
                                        </p:attrNameLst>
                                      </p:cBhvr>
                                      <p:to>
                                        <p:strVal val="visible"/>
                                      </p:to>
                                    </p:set>
                                    <p:animEffect transition="in" filter="fade">
                                      <p:cBhvr>
                                        <p:cTn id="51" dur="2000"/>
                                        <p:tgtEl>
                                          <p:spTgt spid="201730"/>
                                        </p:tgtEl>
                                      </p:cBhvr>
                                    </p:animEffect>
                                  </p:childTnLst>
                                </p:cTn>
                              </p:par>
                              <p:par>
                                <p:cTn id="52" presetID="0" presetClass="path" presetSubtype="0" accel="50000" decel="50000" fill="hold" nodeType="withEffect">
                                  <p:stCondLst>
                                    <p:cond delay="0"/>
                                  </p:stCondLst>
                                  <p:childTnLst>
                                    <p:animMotion origin="layout" path="M 9.44444E-6 -6.2963E-6 C 0.08942 0.01273 0.179 0.02569 0.23056 0.00185 C 0.28212 -0.022 0.29098 -0.11112 0.30973 -0.1426 C 0.32848 -0.17408 0.33768 -0.17987 0.34306 -0.18704 " pathEditMode="relative" ptsTypes="aaaA">
                                      <p:cBhvr>
                                        <p:cTn id="53" dur="2000" fill="hold"/>
                                        <p:tgtEl>
                                          <p:spTgt spid="201755"/>
                                        </p:tgtEl>
                                        <p:attrNameLst>
                                          <p:attrName>ppt_x</p:attrName>
                                          <p:attrName>ppt_y</p:attrName>
                                        </p:attrNameLst>
                                      </p:cBhvr>
                                    </p:animMotion>
                                  </p:childTnLst>
                                </p:cTn>
                              </p:par>
                              <p:par>
                                <p:cTn id="54" presetID="0" presetClass="path" presetSubtype="0" accel="50000" decel="50000" fill="hold" nodeType="withEffect">
                                  <p:stCondLst>
                                    <p:cond delay="0"/>
                                  </p:stCondLst>
                                  <p:childTnLst>
                                    <p:animMotion origin="layout" path="M 7.22222E-6 3.7037E-7 C 0.08143 0.00556 0.16303 0.01134 0.20973 0.0037 C 0.25643 -0.00394 0.26806 -0.02662 0.28056 -0.0463 C 0.29306 -0.06597 0.2889 -0.09051 0.28473 -0.11481 " pathEditMode="relative" ptsTypes="aaaA">
                                      <p:cBhvr>
                                        <p:cTn id="55" dur="2000" fill="hold"/>
                                        <p:tgtEl>
                                          <p:spTgt spid="201756"/>
                                        </p:tgtEl>
                                        <p:attrNameLst>
                                          <p:attrName>ppt_x</p:attrName>
                                          <p:attrName>ppt_y</p:attrName>
                                        </p:attrNameLst>
                                      </p:cBhvr>
                                    </p:animMotion>
                                  </p:childTnLst>
                                </p:cTn>
                              </p:par>
                              <p:par>
                                <p:cTn id="56" presetID="0" presetClass="path" presetSubtype="0" accel="50000" decel="50000" fill="hold" nodeType="withEffect">
                                  <p:stCondLst>
                                    <p:cond delay="0"/>
                                  </p:stCondLst>
                                  <p:childTnLst>
                                    <p:animMotion origin="layout" path="M -2.22222E-6 2.96296E-6 C 0.04271 -0.00741 0.19479 -0.03889 0.25625 -0.04398 C 0.31771 -0.04908 0.31702 -0.02824 0.36875 -0.03102 C 0.42049 -0.0338 0.53281 -0.04005 0.56667 -0.06111 C 0.60052 -0.08218 0.58594 -0.12361 0.57222 -0.15741 " pathEditMode="relative" rAng="0" ptsTypes="aaaaa">
                                      <p:cBhvr>
                                        <p:cTn id="57" dur="2000" fill="hold"/>
                                        <p:tgtEl>
                                          <p:spTgt spid="201757"/>
                                        </p:tgtEl>
                                        <p:attrNameLst>
                                          <p:attrName>ppt_x</p:attrName>
                                          <p:attrName>ppt_y</p:attrName>
                                        </p:attrNameLst>
                                      </p:cBhvr>
                                      <p:rCtr x="300" y="-79"/>
                                    </p:animMotion>
                                  </p:childTnLst>
                                </p:cTn>
                              </p:par>
                              <p:par>
                                <p:cTn id="58" presetID="0" presetClass="path" presetSubtype="0" accel="50000" decel="50000" fill="hold" nodeType="withEffect">
                                  <p:stCondLst>
                                    <p:cond delay="0"/>
                                  </p:stCondLst>
                                  <p:childTnLst>
                                    <p:animMotion origin="layout" path="M -0.05417 3.33333E-6 L 0.1875 3.33333E-6 " pathEditMode="relative" rAng="0" ptsTypes="AA">
                                      <p:cBhvr>
                                        <p:cTn id="59" dur="2000" fill="hold"/>
                                        <p:tgtEl>
                                          <p:spTgt spid="6"/>
                                        </p:tgtEl>
                                        <p:attrNameLst>
                                          <p:attrName>ppt_x</p:attrName>
                                          <p:attrName>ppt_y</p:attrName>
                                        </p:attrNameLst>
                                      </p:cBhvr>
                                      <p:rCtr x="121" y="0"/>
                                    </p:animMotion>
                                  </p:childTnLst>
                                </p:cTn>
                              </p:par>
                            </p:childTnLst>
                          </p:cTn>
                        </p:par>
                        <p:par>
                          <p:cTn id="60" fill="hold">
                            <p:stCondLst>
                              <p:cond delay="12000"/>
                            </p:stCondLst>
                            <p:childTnLst>
                              <p:par>
                                <p:cTn id="61" presetID="0" presetClass="path" presetSubtype="0" accel="50000" decel="50000" fill="hold" nodeType="afterEffect">
                                  <p:stCondLst>
                                    <p:cond delay="0"/>
                                  </p:stCondLst>
                                  <p:childTnLst>
                                    <p:animMotion origin="layout" path="M 0.1875 3.33333E-6 L 0.2375 3.33333E-6 " pathEditMode="relative" rAng="0" ptsTypes="AA">
                                      <p:cBhvr>
                                        <p:cTn id="62" dur="2000" fill="hold"/>
                                        <p:tgtEl>
                                          <p:spTgt spid="6"/>
                                        </p:tgtEl>
                                        <p:attrNameLst>
                                          <p:attrName>ppt_x</p:attrName>
                                          <p:attrName>ppt_y</p:attrName>
                                        </p:attrNameLst>
                                      </p:cBhvr>
                                      <p:rCtr x="25" y="0"/>
                                    </p:animMotion>
                                  </p:childTnLst>
                                </p:cTn>
                              </p:par>
                            </p:childTnLst>
                          </p:cTn>
                        </p:par>
                        <p:par>
                          <p:cTn id="63" fill="hold">
                            <p:stCondLst>
                              <p:cond delay="14000"/>
                            </p:stCondLst>
                            <p:childTnLst>
                              <p:par>
                                <p:cTn id="64" presetID="10" presetClass="exit" presetSubtype="0" fill="hold" nodeType="afterEffect">
                                  <p:stCondLst>
                                    <p:cond delay="0"/>
                                  </p:stCondLst>
                                  <p:childTnLst>
                                    <p:animEffect transition="out" filter="fade">
                                      <p:cBhvr>
                                        <p:cTn id="65" dur="2000"/>
                                        <p:tgtEl>
                                          <p:spTgt spid="6"/>
                                        </p:tgtEl>
                                      </p:cBhvr>
                                    </p:animEffect>
                                    <p:set>
                                      <p:cBhvr>
                                        <p:cTn id="66" dur="1" fill="hold">
                                          <p:stCondLst>
                                            <p:cond delay="1999"/>
                                          </p:stCondLst>
                                        </p:cTn>
                                        <p:tgtEl>
                                          <p:spTgt spid="6"/>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201786"/>
                                        </p:tgtEl>
                                        <p:attrNameLst>
                                          <p:attrName>style.visibility</p:attrName>
                                        </p:attrNameLst>
                                      </p:cBhvr>
                                      <p:to>
                                        <p:strVal val="visible"/>
                                      </p:to>
                                    </p:set>
                                    <p:animEffect transition="in" filter="fade">
                                      <p:cBhvr>
                                        <p:cTn id="69" dur="2000"/>
                                        <p:tgtEl>
                                          <p:spTgt spid="201786"/>
                                        </p:tgtEl>
                                      </p:cBhvr>
                                    </p:animEffect>
                                  </p:childTnLst>
                                </p:cTn>
                              </p:par>
                              <p:par>
                                <p:cTn id="70" presetID="10" presetClass="entr" presetSubtype="0" fill="hold" nodeType="withEffect">
                                  <p:stCondLst>
                                    <p:cond delay="0"/>
                                  </p:stCondLst>
                                  <p:childTnLst>
                                    <p:set>
                                      <p:cBhvr>
                                        <p:cTn id="71" dur="1" fill="hold">
                                          <p:stCondLst>
                                            <p:cond delay="0"/>
                                          </p:stCondLst>
                                        </p:cTn>
                                        <p:tgtEl>
                                          <p:spTgt spid="201787"/>
                                        </p:tgtEl>
                                        <p:attrNameLst>
                                          <p:attrName>style.visibility</p:attrName>
                                        </p:attrNameLst>
                                      </p:cBhvr>
                                      <p:to>
                                        <p:strVal val="visible"/>
                                      </p:to>
                                    </p:set>
                                    <p:animEffect transition="in" filter="fade">
                                      <p:cBhvr>
                                        <p:cTn id="72" dur="2000"/>
                                        <p:tgtEl>
                                          <p:spTgt spid="201787"/>
                                        </p:tgtEl>
                                      </p:cBhvr>
                                    </p:animEffect>
                                  </p:childTnLst>
                                </p:cTn>
                              </p:par>
                              <p:par>
                                <p:cTn id="73" presetID="10" presetClass="entr" presetSubtype="0" fill="hold" nodeType="withEffect">
                                  <p:stCondLst>
                                    <p:cond delay="0"/>
                                  </p:stCondLst>
                                  <p:childTnLst>
                                    <p:set>
                                      <p:cBhvr>
                                        <p:cTn id="74" dur="1" fill="hold">
                                          <p:stCondLst>
                                            <p:cond delay="0"/>
                                          </p:stCondLst>
                                        </p:cTn>
                                        <p:tgtEl>
                                          <p:spTgt spid="201788"/>
                                        </p:tgtEl>
                                        <p:attrNameLst>
                                          <p:attrName>style.visibility</p:attrName>
                                        </p:attrNameLst>
                                      </p:cBhvr>
                                      <p:to>
                                        <p:strVal val="visible"/>
                                      </p:to>
                                    </p:set>
                                    <p:animEffect transition="in" filter="fade">
                                      <p:cBhvr>
                                        <p:cTn id="75" dur="2000"/>
                                        <p:tgtEl>
                                          <p:spTgt spid="201788"/>
                                        </p:tgtEl>
                                      </p:cBhvr>
                                    </p:animEffect>
                                  </p:childTnLst>
                                </p:cTn>
                              </p:par>
                              <p:par>
                                <p:cTn id="76" presetID="10" presetClass="entr" presetSubtype="0" fill="hold" nodeType="withEffect">
                                  <p:stCondLst>
                                    <p:cond delay="0"/>
                                  </p:stCondLst>
                                  <p:childTnLst>
                                    <p:set>
                                      <p:cBhvr>
                                        <p:cTn id="77" dur="1" fill="hold">
                                          <p:stCondLst>
                                            <p:cond delay="0"/>
                                          </p:stCondLst>
                                        </p:cTn>
                                        <p:tgtEl>
                                          <p:spTgt spid="201789"/>
                                        </p:tgtEl>
                                        <p:attrNameLst>
                                          <p:attrName>style.visibility</p:attrName>
                                        </p:attrNameLst>
                                      </p:cBhvr>
                                      <p:to>
                                        <p:strVal val="visible"/>
                                      </p:to>
                                    </p:set>
                                    <p:animEffect transition="in" filter="fade">
                                      <p:cBhvr>
                                        <p:cTn id="78" dur="2000"/>
                                        <p:tgtEl>
                                          <p:spTgt spid="201789"/>
                                        </p:tgtEl>
                                      </p:cBhvr>
                                    </p:animEffect>
                                  </p:childTnLst>
                                </p:cTn>
                              </p:par>
                            </p:childTnLst>
                          </p:cTn>
                        </p:par>
                        <p:par>
                          <p:cTn id="79" fill="hold">
                            <p:stCondLst>
                              <p:cond delay="16000"/>
                            </p:stCondLst>
                            <p:childTnLst>
                              <p:par>
                                <p:cTn id="80" presetID="0" presetClass="path" presetSubtype="0" accel="50000" decel="50000" fill="hold" nodeType="afterEffect">
                                  <p:stCondLst>
                                    <p:cond delay="0"/>
                                  </p:stCondLst>
                                  <p:childTnLst>
                                    <p:animMotion origin="layout" path="M -2.22222E-6 2.59259E-6 C 0.07188 0.00972 0.14375 0.01944 0.18334 0.00555 C 0.22292 -0.00834 0.23733 -0.06736 0.2375 -0.08334 C 0.23768 -0.09931 0.19514 -0.08912 0.18403 -0.09074 " pathEditMode="relative" rAng="0" ptsTypes="aaaa">
                                      <p:cBhvr>
                                        <p:cTn id="81" dur="2000" fill="hold"/>
                                        <p:tgtEl>
                                          <p:spTgt spid="201789"/>
                                        </p:tgtEl>
                                        <p:attrNameLst>
                                          <p:attrName>ppt_x</p:attrName>
                                          <p:attrName>ppt_y</p:attrName>
                                        </p:attrNameLst>
                                      </p:cBhvr>
                                      <p:rCtr x="119" y="-40"/>
                                    </p:animMotion>
                                  </p:childTnLst>
                                </p:cTn>
                              </p:par>
                              <p:par>
                                <p:cTn id="82" presetID="0" presetClass="path" presetSubtype="0" accel="50000" decel="50000" fill="hold" nodeType="withEffect">
                                  <p:stCondLst>
                                    <p:cond delay="0"/>
                                  </p:stCondLst>
                                  <p:childTnLst>
                                    <p:animMotion origin="layout" path="M 5E-6 -4.81481E-6 C 0.07188 0.00973 0.14376 0.01945 0.18334 0.00556 C 0.22292 -0.00833 0.23438 -0.04953 0.23751 -0.08333 C 0.24063 -0.11712 0.20921 -0.17407 0.20174 -0.19791 " pathEditMode="relative" rAng="0" ptsTypes="aaaa">
                                      <p:cBhvr>
                                        <p:cTn id="83" dur="2000" fill="hold"/>
                                        <p:tgtEl>
                                          <p:spTgt spid="201787"/>
                                        </p:tgtEl>
                                        <p:attrNameLst>
                                          <p:attrName>ppt_x</p:attrName>
                                          <p:attrName>ppt_y</p:attrName>
                                        </p:attrNameLst>
                                      </p:cBhvr>
                                      <p:rCtr x="120" y="-89"/>
                                    </p:animMotion>
                                  </p:childTnLst>
                                </p:cTn>
                              </p:par>
                              <p:par>
                                <p:cTn id="84" presetID="0" presetClass="path" presetSubtype="0" accel="50000" decel="50000" fill="hold" nodeType="withEffect">
                                  <p:stCondLst>
                                    <p:cond delay="0"/>
                                  </p:stCondLst>
                                  <p:childTnLst>
                                    <p:animMotion origin="layout" path="M 0 0 C 0.07188 0.00972 0.14375 0.01944 0.18334 0.00555 C 0.22292 -0.00834 0.23455 -0.05834 0.2375 -0.08334 C 0.24045 -0.10834 0.20747 -0.13426 0.20139 -0.14445 " pathEditMode="relative" ptsTypes="aaaA">
                                      <p:cBhvr>
                                        <p:cTn id="85" dur="2000" fill="hold"/>
                                        <p:tgtEl>
                                          <p:spTgt spid="201788"/>
                                        </p:tgtEl>
                                        <p:attrNameLst>
                                          <p:attrName>ppt_x</p:attrName>
                                          <p:attrName>ppt_y</p:attrName>
                                        </p:attrNameLst>
                                      </p:cBhvr>
                                    </p:animMotion>
                                  </p:childTnLst>
                                </p:cTn>
                              </p:par>
                              <p:par>
                                <p:cTn id="86" presetID="0" presetClass="path" presetSubtype="0" accel="50000" decel="50000" fill="hold" nodeType="withEffect">
                                  <p:stCondLst>
                                    <p:cond delay="0"/>
                                  </p:stCondLst>
                                  <p:childTnLst>
                                    <p:animMotion origin="layout" path="M 2.22222E-6 2.22222E-6 C 0.06042 0.00949 0.12101 0.01921 0.1625 -0.00926 C 0.20399 -0.03773 0.24236 -0.12222 0.24861 -0.17037 C 0.25486 -0.21852 0.22743 -0.25833 0.2 -0.29815 " pathEditMode="relative" ptsTypes="aaaA">
                                      <p:cBhvr>
                                        <p:cTn id="87" dur="2000" fill="hold"/>
                                        <p:tgtEl>
                                          <p:spTgt spid="201786"/>
                                        </p:tgtEl>
                                        <p:attrNameLst>
                                          <p:attrName>ppt_x</p:attrName>
                                          <p:attrName>ppt_y</p:attrName>
                                        </p:attrNameLst>
                                      </p:cBhvr>
                                    </p:animMotion>
                                  </p:childTnLst>
                                </p:cTn>
                              </p:par>
                              <p:par>
                                <p:cTn id="88" presetID="0" presetClass="path" presetSubtype="0" accel="50000" decel="50000" fill="hold" nodeType="withEffect">
                                  <p:stCondLst>
                                    <p:cond delay="0"/>
                                  </p:stCondLst>
                                  <p:childTnLst>
                                    <p:animMotion origin="layout" path="M 0.31424 -0.11296 C 0.32726 -0.08981 0.34046 -0.06666 0.37813 -0.06296 C 0.4158 -0.05925 0.50504 -0.07662 0.54063 -0.09074 C 0.57622 -0.10486 0.58594 -0.13032 0.59202 -0.14814 C 0.5981 -0.16597 0.58733 -0.18217 0.57674 -0.19814 " pathEditMode="relative" ptsTypes="aaaaA">
                                      <p:cBhvr>
                                        <p:cTn id="89" dur="2000" fill="hold"/>
                                        <p:tgtEl>
                                          <p:spTgt spid="201756"/>
                                        </p:tgtEl>
                                        <p:attrNameLst>
                                          <p:attrName>ppt_x</p:attrName>
                                          <p:attrName>ppt_y</p:attrName>
                                        </p:attrNameLst>
                                      </p:cBhvr>
                                    </p:animMotion>
                                  </p:childTnLst>
                                </p:cTn>
                              </p:par>
                            </p:childTnLst>
                          </p:cTn>
                        </p:par>
                        <p:par>
                          <p:cTn id="90" fill="hold">
                            <p:stCondLst>
                              <p:cond delay="18000"/>
                            </p:stCondLst>
                            <p:childTnLst>
                              <p:par>
                                <p:cTn id="91" presetID="0" presetClass="path" presetSubtype="0" accel="50000" decel="50000" fill="hold" nodeType="afterEffect">
                                  <p:stCondLst>
                                    <p:cond delay="0"/>
                                  </p:stCondLst>
                                  <p:childTnLst>
                                    <p:animMotion origin="layout" path="M 0.17014 -0.05926 C 0.2 -0.00509 0.23003 0.04907 0.26458 0.08703 C 0.29913 0.125 0.32587 0.16481 0.37708 0.16852 C 0.4283 0.17222 0.49982 0.14074 0.57153 0.10926 " pathEditMode="relative" ptsTypes="aaaA">
                                      <p:cBhvr>
                                        <p:cTn id="92" dur="2000" fill="hold"/>
                                        <p:tgtEl>
                                          <p:spTgt spid="201789"/>
                                        </p:tgtEl>
                                        <p:attrNameLst>
                                          <p:attrName>ppt_x</p:attrName>
                                          <p:attrName>ppt_y</p:attrName>
                                        </p:attrNameLst>
                                      </p:cBhvr>
                                    </p:animMotion>
                                  </p:childTnLst>
                                </p:cTn>
                              </p:par>
                              <p:par>
                                <p:cTn id="93" presetID="0" presetClass="path" presetSubtype="0" accel="50000" decel="50000" fill="hold" nodeType="withEffect">
                                  <p:stCondLst>
                                    <p:cond delay="0"/>
                                  </p:stCondLst>
                                  <p:childTnLst>
                                    <p:animMotion origin="layout" path="M 0.32813 -0.18287 C 0.32987 -0.16759 0.3316 -0.15208 0.37258 -0.15695 C 0.41355 -0.16181 0.53525 -0.18912 0.57397 -0.2125 C 0.61268 -0.23588 0.604 -0.27847 0.60452 -0.29769 C 0.60504 -0.3169 0.59081 -0.32222 0.57674 -0.32732 " pathEditMode="relative" ptsTypes="aaaaA">
                                      <p:cBhvr>
                                        <p:cTn id="94" dur="2000" fill="hold"/>
                                        <p:tgtEl>
                                          <p:spTgt spid="201755"/>
                                        </p:tgtEl>
                                        <p:attrNameLst>
                                          <p:attrName>ppt_x</p:attrName>
                                          <p:attrName>ppt_y</p:attrName>
                                        </p:attrNameLst>
                                      </p:cBhvr>
                                    </p:animMotion>
                                  </p:childTnLst>
                                </p:cTn>
                              </p:par>
                              <p:par>
                                <p:cTn id="95" presetID="0" presetClass="path" presetSubtype="0" accel="50000" decel="50000" fill="hold" nodeType="withEffect">
                                  <p:stCondLst>
                                    <p:cond delay="0"/>
                                  </p:stCondLst>
                                  <p:childTnLst>
                                    <p:animMotion origin="layout" path="M -0.05417 3.33333E-6 L 0.1875 3.33333E-6 " pathEditMode="relative" rAng="0" ptsTypes="AA">
                                      <p:cBhvr>
                                        <p:cTn id="96" dur="2000" fill="hold"/>
                                        <p:tgtEl>
                                          <p:spTgt spid="7"/>
                                        </p:tgtEl>
                                        <p:attrNameLst>
                                          <p:attrName>ppt_x</p:attrName>
                                          <p:attrName>ppt_y</p:attrName>
                                        </p:attrNameLst>
                                      </p:cBhvr>
                                      <p:rCtr x="121" y="0"/>
                                    </p:animMotion>
                                  </p:childTnLst>
                                </p:cTn>
                              </p:par>
                            </p:childTnLst>
                          </p:cTn>
                        </p:par>
                        <p:par>
                          <p:cTn id="97" fill="hold">
                            <p:stCondLst>
                              <p:cond delay="20000"/>
                            </p:stCondLst>
                            <p:childTnLst>
                              <p:par>
                                <p:cTn id="98" presetID="0" presetClass="path" presetSubtype="0" accel="50000" decel="50000" fill="hold" nodeType="afterEffect">
                                  <p:stCondLst>
                                    <p:cond delay="0"/>
                                  </p:stCondLst>
                                  <p:childTnLst>
                                    <p:animMotion origin="layout" path="M 0.1875 3.33333E-6 L 0.2375 3.33333E-6 " pathEditMode="relative" rAng="0" ptsTypes="AA">
                                      <p:cBhvr>
                                        <p:cTn id="99" dur="2000" fill="hold"/>
                                        <p:tgtEl>
                                          <p:spTgt spid="7"/>
                                        </p:tgtEl>
                                        <p:attrNameLst>
                                          <p:attrName>ppt_x</p:attrName>
                                          <p:attrName>ppt_y</p:attrName>
                                        </p:attrNameLst>
                                      </p:cBhvr>
                                      <p:rCtr x="25" y="0"/>
                                    </p:animMotion>
                                  </p:childTnLst>
                                </p:cTn>
                              </p:par>
                              <p:par>
                                <p:cTn id="100" presetID="10" presetClass="exit" presetSubtype="0" fill="hold" nodeType="withEffect">
                                  <p:stCondLst>
                                    <p:cond delay="0"/>
                                  </p:stCondLst>
                                  <p:childTnLst>
                                    <p:animEffect transition="out" filter="fade">
                                      <p:cBhvr>
                                        <p:cTn id="101" dur="2000"/>
                                        <p:tgtEl>
                                          <p:spTgt spid="7"/>
                                        </p:tgtEl>
                                      </p:cBhvr>
                                    </p:animEffect>
                                    <p:set>
                                      <p:cBhvr>
                                        <p:cTn id="102" dur="1" fill="hold">
                                          <p:stCondLst>
                                            <p:cond delay="1999"/>
                                          </p:stCondLst>
                                        </p:cTn>
                                        <p:tgtEl>
                                          <p:spTgt spid="7"/>
                                        </p:tgtEl>
                                        <p:attrNameLst>
                                          <p:attrName>style.visibility</p:attrName>
                                        </p:attrNameLst>
                                      </p:cBhvr>
                                      <p:to>
                                        <p:strVal val="hidden"/>
                                      </p:to>
                                    </p:set>
                                  </p:childTnLst>
                                </p:cTn>
                              </p:par>
                            </p:childTnLst>
                          </p:cTn>
                        </p:par>
                        <p:par>
                          <p:cTn id="103" fill="hold">
                            <p:stCondLst>
                              <p:cond delay="22000"/>
                            </p:stCondLst>
                            <p:childTnLst>
                              <p:par>
                                <p:cTn id="104" presetID="0" presetClass="path" presetSubtype="0" accel="50000" decel="50000" fill="hold" nodeType="afterEffect">
                                  <p:stCondLst>
                                    <p:cond delay="0"/>
                                  </p:stCondLst>
                                  <p:childTnLst>
                                    <p:animMotion origin="layout" path="M 0.3441 -0.25232 C 0.35556 -0.22107 0.36719 -0.18959 0.40521 -0.18751 C 0.44323 -0.18542 0.53629 -0.2169 0.57188 -0.23936 C 0.60747 -0.26181 0.61719 -0.30394 0.6191 -0.32269 C 0.62101 -0.34144 0.60191 -0.347 0.58299 -0.35232 " pathEditMode="relative" ptsTypes="aaaaA">
                                      <p:cBhvr>
                                        <p:cTn id="105" dur="2000" fill="hold"/>
                                        <p:tgtEl>
                                          <p:spTgt spid="201754"/>
                                        </p:tgtEl>
                                        <p:attrNameLst>
                                          <p:attrName>ppt_x</p:attrName>
                                          <p:attrName>ppt_y</p:attrName>
                                        </p:attrNameLst>
                                      </p:cBhvr>
                                    </p:animMotion>
                                  </p:childTnLst>
                                </p:cTn>
                              </p:par>
                              <p:par>
                                <p:cTn id="106" presetID="0" presetClass="path" presetSubtype="0" accel="50000" decel="50000" fill="hold" nodeType="withEffect">
                                  <p:stCondLst>
                                    <p:cond delay="0"/>
                                  </p:stCondLst>
                                  <p:childTnLst>
                                    <p:animMotion origin="layout" path="M 0.18785 -0.12801 C 0.2007 -0.10278 0.21355 -0.07732 0.23785 -0.04468 C 0.26216 -0.01204 0.28646 0.04166 0.33369 0.06828 C 0.38091 0.0949 0.47553 0.11018 0.52119 0.11458 C 0.56685 0.11898 0.58698 0.10648 0.6073 0.09421 " pathEditMode="relative" ptsTypes="aaaaA">
                                      <p:cBhvr>
                                        <p:cTn id="107" dur="2000" fill="hold"/>
                                        <p:tgtEl>
                                          <p:spTgt spid="201788"/>
                                        </p:tgtEl>
                                        <p:attrNameLst>
                                          <p:attrName>ppt_x</p:attrName>
                                          <p:attrName>ppt_y</p:attrName>
                                        </p:attrNameLst>
                                      </p:cBhvr>
                                    </p:animMotion>
                                  </p:childTnLst>
                                </p:cTn>
                              </p:par>
                            </p:childTnLst>
                          </p:cTn>
                        </p:par>
                        <p:par>
                          <p:cTn id="108" fill="hold">
                            <p:stCondLst>
                              <p:cond delay="24000"/>
                            </p:stCondLst>
                            <p:childTnLst>
                              <p:par>
                                <p:cTn id="109" presetID="0" presetClass="path" presetSubtype="0" accel="50000" decel="50000" fill="hold" nodeType="afterEffect">
                                  <p:stCondLst>
                                    <p:cond delay="0"/>
                                  </p:stCondLst>
                                  <p:childTnLst>
                                    <p:animMotion origin="layout" path="M 0.20174 -0.19791 C 0.21754 -0.12013 0.23351 -0.04213 0.2948 -0.00347 C 0.35608 0.03519 0.51285 0.03473 0.5698 0.03357 C 0.62674 0.03241 0.6316 0.01065 0.63646 -0.01088 " pathEditMode="relative" ptsTypes="aaaA">
                                      <p:cBhvr>
                                        <p:cTn id="110" dur="2000" fill="hold"/>
                                        <p:tgtEl>
                                          <p:spTgt spid="201787"/>
                                        </p:tgtEl>
                                        <p:attrNameLst>
                                          <p:attrName>ppt_x</p:attrName>
                                          <p:attrName>ppt_y</p:attrName>
                                        </p:attrNameLst>
                                      </p:cBhvr>
                                    </p:animMotion>
                                  </p:childTnLst>
                                </p:cTn>
                              </p:par>
                            </p:childTnLst>
                          </p:cTn>
                        </p:par>
                        <p:par>
                          <p:cTn id="111" fill="hold">
                            <p:stCondLst>
                              <p:cond delay="26000"/>
                            </p:stCondLst>
                            <p:childTnLst>
                              <p:par>
                                <p:cTn id="112" presetID="0" presetClass="path" presetSubtype="0" accel="50000" decel="50000" fill="hold" nodeType="afterEffect">
                                  <p:stCondLst>
                                    <p:cond delay="0"/>
                                  </p:stCondLst>
                                  <p:childTnLst>
                                    <p:animMotion origin="layout" path="M 0.20278 -0.2632 C 0.20521 -0.20996 0.20781 -0.15648 0.26528 -0.11875 C 0.32274 -0.08102 0.48594 -0.04097 0.54722 -0.03727 C 0.60851 -0.03357 0.61875 -0.08658 0.63333 -0.09653 " pathEditMode="relative" ptsTypes="aaaA">
                                      <p:cBhvr>
                                        <p:cTn id="113" dur="2000" fill="hold"/>
                                        <p:tgtEl>
                                          <p:spTgt spid="201786"/>
                                        </p:tgtEl>
                                        <p:attrNameLst>
                                          <p:attrName>ppt_x</p:attrName>
                                          <p:attrName>ppt_y</p:attrName>
                                        </p:attrNameLst>
                                      </p:cBhvr>
                                    </p:animMotion>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nodeType="clickEffect">
                                  <p:stCondLst>
                                    <p:cond delay="0"/>
                                  </p:stCondLst>
                                  <p:childTnLst>
                                    <p:animEffect transition="out" filter="fade">
                                      <p:cBhvr>
                                        <p:cTn id="117" dur="2000"/>
                                        <p:tgtEl>
                                          <p:spTgt spid="3"/>
                                        </p:tgtEl>
                                      </p:cBhvr>
                                    </p:animEffect>
                                    <p:set>
                                      <p:cBhvr>
                                        <p:cTn id="118" dur="1" fill="hold">
                                          <p:stCondLst>
                                            <p:cond delay="1999"/>
                                          </p:stCondLst>
                                        </p:cTn>
                                        <p:tgtEl>
                                          <p:spTgt spid="3"/>
                                        </p:tgtEl>
                                        <p:attrNameLst>
                                          <p:attrName>style.visibility</p:attrName>
                                        </p:attrNameLst>
                                      </p:cBhvr>
                                      <p:to>
                                        <p:strVal val="hidden"/>
                                      </p:to>
                                    </p:set>
                                  </p:childTnLst>
                                </p:cTn>
                              </p:par>
                              <p:par>
                                <p:cTn id="119" presetID="10" presetClass="entr" presetSubtype="0" fill="hold" nodeType="withEffect">
                                  <p:stCondLst>
                                    <p:cond delay="0"/>
                                  </p:stCondLst>
                                  <p:childTnLst>
                                    <p:set>
                                      <p:cBhvr>
                                        <p:cTn id="120" dur="1" fill="hold">
                                          <p:stCondLst>
                                            <p:cond delay="0"/>
                                          </p:stCondLst>
                                        </p:cTn>
                                        <p:tgtEl>
                                          <p:spTgt spid="4"/>
                                        </p:tgtEl>
                                        <p:attrNameLst>
                                          <p:attrName>style.visibility</p:attrName>
                                        </p:attrNameLst>
                                      </p:cBhvr>
                                      <p:to>
                                        <p:strVal val="visible"/>
                                      </p:to>
                                    </p:set>
                                    <p:animEffect transition="in" filter="fade">
                                      <p:cBhvr>
                                        <p:cTn id="1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animBg="1"/>
      <p:bldP spid="201776" grpId="0" animBg="1"/>
      <p:bldP spid="201776" grpId="1" animBg="1"/>
      <p:bldP spid="20179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Disclaimer</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I have been working in this field since 11 years and admit readily to a biased view</a:t>
            </a:r>
          </a:p>
          <a:p>
            <a:r>
              <a:rPr lang="en-US" dirty="0" smtClean="0"/>
              <a:t>I have selected DAQ systems mostly to illustrate throughput / performance </a:t>
            </a:r>
            <a:r>
              <a:rPr lang="en-US" dirty="0" smtClean="0">
                <a:sym typeface="Wingdings"/>
              </a:rPr>
              <a:t> not mentioned does not mean that it is not an interesting system</a:t>
            </a:r>
          </a:p>
          <a:p>
            <a:r>
              <a:rPr lang="en-US" dirty="0" smtClean="0">
                <a:sym typeface="Wingdings"/>
              </a:rPr>
              <a:t>“High throughput” brings a focus on large experiments: the greatest </a:t>
            </a:r>
            <a:r>
              <a:rPr lang="en-US" i="1" dirty="0" smtClean="0">
                <a:sym typeface="Wingdings"/>
              </a:rPr>
              <a:t>heroism in DAQ </a:t>
            </a:r>
            <a:r>
              <a:rPr lang="en-US" dirty="0" smtClean="0">
                <a:sym typeface="Wingdings"/>
              </a:rPr>
              <a:t>is found in small experiments, where the DAQ is done by one or two people part-time and in test-beams. I pay my respects to them!</a:t>
            </a:r>
          </a:p>
          <a:p>
            <a:endParaRPr lang="en-US" dirty="0" smtClean="0"/>
          </a:p>
        </p:txBody>
      </p:sp>
      <p:sp>
        <p:nvSpPr>
          <p:cNvPr id="5" name="Footer Placeholder 4"/>
          <p:cNvSpPr>
            <a:spLocks noGrp="1"/>
          </p:cNvSpPr>
          <p:nvPr>
            <p:ph type="ftr" sz="quarter" idx="10"/>
          </p:nvPr>
        </p:nvSpPr>
        <p:spPr/>
        <p:txBody>
          <a:bodyPr/>
          <a:lstStyle/>
          <a:p>
            <a:pPr>
              <a:defRPr/>
            </a:pPr>
            <a:r>
              <a:rPr lang="en-US" smtClean="0"/>
              <a:t>High throughput DAQ, Niko Neufeld, CERN</a:t>
            </a:r>
            <a:endParaRPr lang="en-GB" sz="1200"/>
          </a:p>
        </p:txBody>
      </p:sp>
      <p:sp>
        <p:nvSpPr>
          <p:cNvPr id="6" name="Slide Number Placeholder 5"/>
          <p:cNvSpPr>
            <a:spLocks noGrp="1"/>
          </p:cNvSpPr>
          <p:nvPr>
            <p:ph type="sldNum" sz="quarter" idx="11"/>
          </p:nvPr>
        </p:nvSpPr>
        <p:spPr/>
        <p:txBody>
          <a:bodyPr/>
          <a:lstStyle/>
          <a:p>
            <a:pPr>
              <a:defRPr/>
            </a:pPr>
            <a:fld id="{F42D611D-4A20-4476-B464-7DA6F4278282}" type="slidenum">
              <a:rPr lang="en-GB" smtClean="0"/>
              <a:pPr>
                <a:defRPr/>
              </a:pPr>
              <a:t>3</a:t>
            </a:fld>
            <a:endParaRPr lang="en-GB"/>
          </a:p>
        </p:txBody>
      </p:sp>
    </p:spTree>
    <p:extLst>
      <p:ext uri="{BB962C8B-B14F-4D97-AF65-F5344CB8AC3E}">
        <p14:creationId xmlns:p14="http://schemas.microsoft.com/office/powerpoint/2010/main" val="102940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3189" name="Object 5"/>
          <p:cNvGraphicFramePr>
            <a:graphicFrameLocks noChangeAspect="1"/>
          </p:cNvGraphicFramePr>
          <p:nvPr/>
        </p:nvGraphicFramePr>
        <p:xfrm>
          <a:off x="2771800" y="1412776"/>
          <a:ext cx="552450" cy="723900"/>
        </p:xfrm>
        <a:graphic>
          <a:graphicData uri="http://schemas.openxmlformats.org/presentationml/2006/ole">
            <mc:AlternateContent xmlns:mc="http://schemas.openxmlformats.org/markup-compatibility/2006">
              <mc:Choice xmlns:v="urn:schemas-microsoft-com:vml" Requires="v">
                <p:oleObj spid="_x0000_s93219" name="Visio" r:id="rId4" imgW="733120" imgH="961954" progId="Visio.Drawing.11">
                  <p:embed/>
                </p:oleObj>
              </mc:Choice>
              <mc:Fallback>
                <p:oleObj name="Visio" r:id="rId4" imgW="733120" imgH="961954" progId="Visio.Drawing.11">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1412776"/>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3188" name="Object 4"/>
          <p:cNvGraphicFramePr>
            <a:graphicFrameLocks noChangeAspect="1"/>
          </p:cNvGraphicFramePr>
          <p:nvPr/>
        </p:nvGraphicFramePr>
        <p:xfrm>
          <a:off x="1259632" y="1412776"/>
          <a:ext cx="552450" cy="723900"/>
        </p:xfrm>
        <a:graphic>
          <a:graphicData uri="http://schemas.openxmlformats.org/presentationml/2006/ole">
            <mc:AlternateContent xmlns:mc="http://schemas.openxmlformats.org/markup-compatibility/2006">
              <mc:Choice xmlns:v="urn:schemas-microsoft-com:vml" Requires="v">
                <p:oleObj spid="_x0000_s93220" name="Visio" r:id="rId6" imgW="733120" imgH="961954" progId="Visio.Drawing.11">
                  <p:embed/>
                </p:oleObj>
              </mc:Choice>
              <mc:Fallback>
                <p:oleObj name="Visio" r:id="rId6" imgW="733120" imgH="961954"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1412776"/>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46455" name="Picture 25"/>
          <p:cNvPicPr>
            <a:picLocks noChangeAspect="1" noChangeArrowheads="1"/>
          </p:cNvPicPr>
          <p:nvPr/>
        </p:nvPicPr>
        <p:blipFill>
          <a:blip r:embed="rId7"/>
          <a:srcRect/>
          <a:stretch>
            <a:fillRect/>
          </a:stretch>
        </p:blipFill>
        <p:spPr bwMode="auto">
          <a:xfrm>
            <a:off x="630238" y="2455863"/>
            <a:ext cx="3070225" cy="2774950"/>
          </a:xfrm>
          <a:prstGeom prst="rect">
            <a:avLst/>
          </a:prstGeom>
          <a:noFill/>
          <a:ln w="9525">
            <a:noFill/>
            <a:miter lim="800000"/>
            <a:headEnd/>
            <a:tailEnd/>
          </a:ln>
        </p:spPr>
      </p:pic>
      <p:sp>
        <p:nvSpPr>
          <p:cNvPr id="146434" name="Slide Number Placeholder 4"/>
          <p:cNvSpPr>
            <a:spLocks noGrp="1"/>
          </p:cNvSpPr>
          <p:nvPr>
            <p:ph type="sldNum" sz="quarter" idx="11"/>
          </p:nvPr>
        </p:nvSpPr>
        <p:spPr>
          <a:noFill/>
        </p:spPr>
        <p:txBody>
          <a:bodyPr/>
          <a:lstStyle/>
          <a:p>
            <a:fld id="{32BCD79F-D4CB-4F56-A313-6DDB4D38DB36}" type="slidenum">
              <a:rPr lang="en-US"/>
              <a:pPr/>
              <a:t>30</a:t>
            </a:fld>
            <a:endParaRPr lang="en-US"/>
          </a:p>
        </p:txBody>
      </p:sp>
      <p:sp>
        <p:nvSpPr>
          <p:cNvPr id="146435" name="Rectangle 2"/>
          <p:cNvSpPr>
            <a:spLocks noGrp="1" noChangeArrowheads="1"/>
          </p:cNvSpPr>
          <p:nvPr>
            <p:ph type="title"/>
          </p:nvPr>
        </p:nvSpPr>
        <p:spPr>
          <a:xfrm>
            <a:off x="611560" y="0"/>
            <a:ext cx="7975600" cy="1143000"/>
          </a:xfrm>
        </p:spPr>
        <p:txBody>
          <a:bodyPr>
            <a:normAutofit fontScale="90000"/>
          </a:bodyPr>
          <a:lstStyle/>
          <a:p>
            <a:pPr eaLnBrk="1" hangingPunct="1"/>
            <a:r>
              <a:rPr lang="en-US" dirty="0" smtClean="0"/>
              <a:t>Cut-through switching</a:t>
            </a:r>
            <a:br>
              <a:rPr lang="en-US" dirty="0" smtClean="0"/>
            </a:br>
            <a:r>
              <a:rPr lang="en-US" dirty="0" smtClean="0"/>
              <a:t>Head of Line Blocking</a:t>
            </a:r>
          </a:p>
        </p:txBody>
      </p:sp>
      <p:cxnSp>
        <p:nvCxnSpPr>
          <p:cNvPr id="146437" name="AutoShape 6"/>
          <p:cNvCxnSpPr>
            <a:cxnSpLocks noChangeShapeType="1"/>
            <a:stCxn id="146447" idx="4"/>
          </p:cNvCxnSpPr>
          <p:nvPr/>
        </p:nvCxnSpPr>
        <p:spPr bwMode="auto">
          <a:xfrm rot="16200000" flipH="1">
            <a:off x="2882107" y="4885531"/>
            <a:ext cx="827088" cy="619125"/>
          </a:xfrm>
          <a:prstGeom prst="bentConnector2">
            <a:avLst/>
          </a:prstGeom>
          <a:noFill/>
          <a:ln w="9525">
            <a:solidFill>
              <a:schemeClr val="tx1"/>
            </a:solidFill>
            <a:miter lim="800000"/>
            <a:headEnd/>
            <a:tailEnd type="triangle" w="med" len="med"/>
          </a:ln>
        </p:spPr>
      </p:cxnSp>
      <p:sp>
        <p:nvSpPr>
          <p:cNvPr id="146438" name="Oval 7"/>
          <p:cNvSpPr>
            <a:spLocks noChangeArrowheads="1"/>
          </p:cNvSpPr>
          <p:nvPr/>
        </p:nvSpPr>
        <p:spPr bwMode="auto">
          <a:xfrm>
            <a:off x="1433513" y="2692400"/>
            <a:ext cx="152400" cy="152400"/>
          </a:xfrm>
          <a:prstGeom prst="ellipse">
            <a:avLst/>
          </a:prstGeom>
          <a:solidFill>
            <a:schemeClr val="accent1"/>
          </a:solidFill>
          <a:ln w="9525">
            <a:solidFill>
              <a:schemeClr val="tx1"/>
            </a:solidFill>
            <a:round/>
            <a:headEnd/>
            <a:tailEnd/>
          </a:ln>
        </p:spPr>
        <p:txBody>
          <a:bodyPr wrap="none" anchor="ctr"/>
          <a:lstStyle/>
          <a:p>
            <a:endParaRPr lang="en-GB"/>
          </a:p>
        </p:txBody>
      </p:sp>
      <p:sp>
        <p:nvSpPr>
          <p:cNvPr id="146439" name="Oval 8"/>
          <p:cNvSpPr>
            <a:spLocks noChangeArrowheads="1"/>
          </p:cNvSpPr>
          <p:nvPr/>
        </p:nvSpPr>
        <p:spPr bwMode="auto">
          <a:xfrm>
            <a:off x="2957513" y="2844552"/>
            <a:ext cx="152400" cy="152400"/>
          </a:xfrm>
          <a:prstGeom prst="ellipse">
            <a:avLst/>
          </a:prstGeom>
          <a:solidFill>
            <a:schemeClr val="accent1"/>
          </a:solidFill>
          <a:ln w="9525">
            <a:solidFill>
              <a:schemeClr val="tx1"/>
            </a:solidFill>
            <a:round/>
            <a:headEnd/>
            <a:tailEnd/>
          </a:ln>
        </p:spPr>
        <p:txBody>
          <a:bodyPr wrap="none" anchor="ctr"/>
          <a:lstStyle/>
          <a:p>
            <a:endParaRPr lang="en-GB"/>
          </a:p>
        </p:txBody>
      </p:sp>
      <p:cxnSp>
        <p:nvCxnSpPr>
          <p:cNvPr id="146442" name="AutoShape 11"/>
          <p:cNvCxnSpPr>
            <a:cxnSpLocks noChangeShapeType="1"/>
            <a:stCxn id="146440" idx="2"/>
            <a:endCxn id="146438" idx="0"/>
          </p:cNvCxnSpPr>
          <p:nvPr/>
        </p:nvCxnSpPr>
        <p:spPr bwMode="auto">
          <a:xfrm flipH="1">
            <a:off x="1509713" y="2094384"/>
            <a:ext cx="127099" cy="598016"/>
          </a:xfrm>
          <a:prstGeom prst="straightConnector1">
            <a:avLst/>
          </a:prstGeom>
          <a:noFill/>
          <a:ln w="9525">
            <a:solidFill>
              <a:schemeClr val="tx1"/>
            </a:solidFill>
            <a:round/>
            <a:headEnd/>
            <a:tailEnd type="triangle" w="med" len="med"/>
          </a:ln>
        </p:spPr>
      </p:cxnSp>
      <p:cxnSp>
        <p:nvCxnSpPr>
          <p:cNvPr id="146443" name="AutoShape 12"/>
          <p:cNvCxnSpPr>
            <a:cxnSpLocks noChangeShapeType="1"/>
            <a:stCxn id="146441" idx="2"/>
            <a:endCxn id="146439" idx="0"/>
          </p:cNvCxnSpPr>
          <p:nvPr/>
        </p:nvCxnSpPr>
        <p:spPr bwMode="auto">
          <a:xfrm flipH="1">
            <a:off x="3033713" y="2094384"/>
            <a:ext cx="80987" cy="750168"/>
          </a:xfrm>
          <a:prstGeom prst="straightConnector1">
            <a:avLst/>
          </a:prstGeom>
          <a:noFill/>
          <a:ln w="9525">
            <a:solidFill>
              <a:schemeClr val="tx1"/>
            </a:solidFill>
            <a:round/>
            <a:headEnd/>
            <a:tailEnd type="triangle" w="med" len="med"/>
          </a:ln>
        </p:spPr>
      </p:cxnSp>
      <p:sp>
        <p:nvSpPr>
          <p:cNvPr id="30733" name="Rectangle 13"/>
          <p:cNvSpPr>
            <a:spLocks noChangeArrowheads="1"/>
          </p:cNvSpPr>
          <p:nvPr/>
        </p:nvSpPr>
        <p:spPr bwMode="auto">
          <a:xfrm>
            <a:off x="1423988" y="1806575"/>
            <a:ext cx="225425" cy="495300"/>
          </a:xfrm>
          <a:prstGeom prst="rect">
            <a:avLst/>
          </a:prstGeom>
          <a:noFill/>
          <a:ln w="12700">
            <a:solidFill>
              <a:schemeClr val="tx1"/>
            </a:solidFill>
            <a:miter lim="800000"/>
            <a:headEnd/>
            <a:tailEnd/>
          </a:ln>
        </p:spPr>
        <p:txBody>
          <a:bodyPr wrap="none" anchor="ctr"/>
          <a:lstStyle/>
          <a:p>
            <a:pPr algn="ctr" eaLnBrk="0" hangingPunct="0"/>
            <a:r>
              <a:rPr lang="en-US" sz="2400">
                <a:latin typeface="Times" pitchFamily="18" charset="0"/>
              </a:rPr>
              <a:t>2</a:t>
            </a:r>
          </a:p>
        </p:txBody>
      </p:sp>
      <p:sp>
        <p:nvSpPr>
          <p:cNvPr id="30734" name="Rectangle 14"/>
          <p:cNvSpPr>
            <a:spLocks noChangeArrowheads="1"/>
          </p:cNvSpPr>
          <p:nvPr/>
        </p:nvSpPr>
        <p:spPr bwMode="auto">
          <a:xfrm>
            <a:off x="2909888" y="1806575"/>
            <a:ext cx="225425" cy="495300"/>
          </a:xfrm>
          <a:prstGeom prst="rect">
            <a:avLst/>
          </a:prstGeom>
          <a:noFill/>
          <a:ln w="12700">
            <a:solidFill>
              <a:schemeClr val="tx1"/>
            </a:solidFill>
            <a:miter lim="800000"/>
            <a:headEnd/>
            <a:tailEnd/>
          </a:ln>
        </p:spPr>
        <p:txBody>
          <a:bodyPr wrap="none" anchor="ctr"/>
          <a:lstStyle/>
          <a:p>
            <a:pPr algn="ctr" eaLnBrk="0" hangingPunct="0"/>
            <a:r>
              <a:rPr lang="en-US" sz="2400">
                <a:latin typeface="Times" pitchFamily="18" charset="0"/>
              </a:rPr>
              <a:t>2</a:t>
            </a:r>
          </a:p>
        </p:txBody>
      </p:sp>
      <p:sp>
        <p:nvSpPr>
          <p:cNvPr id="146446" name="Oval 15"/>
          <p:cNvSpPr>
            <a:spLocks noChangeArrowheads="1"/>
          </p:cNvSpPr>
          <p:nvPr/>
        </p:nvSpPr>
        <p:spPr bwMode="auto">
          <a:xfrm>
            <a:off x="1379538" y="4708525"/>
            <a:ext cx="152400" cy="152400"/>
          </a:xfrm>
          <a:prstGeom prst="ellipse">
            <a:avLst/>
          </a:prstGeom>
          <a:solidFill>
            <a:schemeClr val="accent1"/>
          </a:solidFill>
          <a:ln w="9525">
            <a:solidFill>
              <a:schemeClr val="tx1"/>
            </a:solidFill>
            <a:round/>
            <a:headEnd/>
            <a:tailEnd/>
          </a:ln>
        </p:spPr>
        <p:txBody>
          <a:bodyPr wrap="none" anchor="ctr"/>
          <a:lstStyle/>
          <a:p>
            <a:endParaRPr lang="en-GB"/>
          </a:p>
        </p:txBody>
      </p:sp>
      <p:sp>
        <p:nvSpPr>
          <p:cNvPr id="146447" name="Oval 16"/>
          <p:cNvSpPr>
            <a:spLocks noChangeArrowheads="1"/>
          </p:cNvSpPr>
          <p:nvPr/>
        </p:nvSpPr>
        <p:spPr bwMode="auto">
          <a:xfrm>
            <a:off x="2909888" y="4629150"/>
            <a:ext cx="152400" cy="152400"/>
          </a:xfrm>
          <a:prstGeom prst="ellipse">
            <a:avLst/>
          </a:prstGeom>
          <a:solidFill>
            <a:schemeClr val="accent1"/>
          </a:solidFill>
          <a:ln w="9525">
            <a:solidFill>
              <a:schemeClr val="tx1"/>
            </a:solidFill>
            <a:round/>
            <a:headEnd/>
            <a:tailEnd/>
          </a:ln>
        </p:spPr>
        <p:txBody>
          <a:bodyPr wrap="none" anchor="ctr"/>
          <a:lstStyle/>
          <a:p>
            <a:endParaRPr lang="en-GB"/>
          </a:p>
        </p:txBody>
      </p:sp>
      <p:sp>
        <p:nvSpPr>
          <p:cNvPr id="30738" name="Rectangle 18"/>
          <p:cNvSpPr>
            <a:spLocks noChangeArrowheads="1"/>
          </p:cNvSpPr>
          <p:nvPr/>
        </p:nvSpPr>
        <p:spPr bwMode="auto">
          <a:xfrm>
            <a:off x="2909888" y="1808163"/>
            <a:ext cx="225425" cy="495300"/>
          </a:xfrm>
          <a:prstGeom prst="rect">
            <a:avLst/>
          </a:prstGeom>
          <a:noFill/>
          <a:ln w="12700">
            <a:solidFill>
              <a:schemeClr val="tx1"/>
            </a:solidFill>
            <a:miter lim="800000"/>
            <a:headEnd/>
            <a:tailEnd/>
          </a:ln>
        </p:spPr>
        <p:txBody>
          <a:bodyPr wrap="none" anchor="ctr"/>
          <a:lstStyle/>
          <a:p>
            <a:pPr algn="ctr" eaLnBrk="0" hangingPunct="0"/>
            <a:r>
              <a:rPr lang="en-US" sz="2400">
                <a:latin typeface="Times" pitchFamily="18" charset="0"/>
              </a:rPr>
              <a:t>4</a:t>
            </a:r>
          </a:p>
        </p:txBody>
      </p:sp>
      <p:cxnSp>
        <p:nvCxnSpPr>
          <p:cNvPr id="146450" name="AutoShape 19"/>
          <p:cNvCxnSpPr>
            <a:cxnSpLocks noChangeShapeType="1"/>
            <a:endCxn id="146446" idx="4"/>
          </p:cNvCxnSpPr>
          <p:nvPr/>
        </p:nvCxnSpPr>
        <p:spPr bwMode="auto">
          <a:xfrm rot="5400000" flipH="1" flipV="1">
            <a:off x="633488" y="5199038"/>
            <a:ext cx="1160363" cy="484138"/>
          </a:xfrm>
          <a:prstGeom prst="bentConnector3">
            <a:avLst>
              <a:gd name="adj1" fmla="val 2421"/>
            </a:avLst>
          </a:prstGeom>
          <a:noFill/>
          <a:ln w="9525">
            <a:solidFill>
              <a:schemeClr val="tx1"/>
            </a:solidFill>
            <a:miter lim="800000"/>
            <a:headEnd/>
            <a:tailEnd/>
          </a:ln>
        </p:spPr>
      </p:cxnSp>
      <p:grpSp>
        <p:nvGrpSpPr>
          <p:cNvPr id="2" name="Group 22"/>
          <p:cNvGrpSpPr>
            <a:grpSpLocks/>
          </p:cNvGrpSpPr>
          <p:nvPr/>
        </p:nvGrpSpPr>
        <p:grpSpPr bwMode="auto">
          <a:xfrm>
            <a:off x="3851275" y="3108325"/>
            <a:ext cx="5086350" cy="641350"/>
            <a:chOff x="2426" y="1958"/>
            <a:chExt cx="3204" cy="404"/>
          </a:xfrm>
        </p:grpSpPr>
        <p:sp>
          <p:nvSpPr>
            <p:cNvPr id="146456" name="AutoShape 20"/>
            <p:cNvSpPr>
              <a:spLocks noChangeArrowheads="1"/>
            </p:cNvSpPr>
            <p:nvPr/>
          </p:nvSpPr>
          <p:spPr bwMode="auto">
            <a:xfrm>
              <a:off x="2426" y="2007"/>
              <a:ext cx="615" cy="306"/>
            </a:xfrm>
            <a:prstGeom prst="leftArrow">
              <a:avLst>
                <a:gd name="adj1" fmla="val 50000"/>
                <a:gd name="adj2" fmla="val 50245"/>
              </a:avLst>
            </a:prstGeom>
            <a:solidFill>
              <a:srgbClr val="FFFF00"/>
            </a:solidFill>
            <a:ln w="9525">
              <a:solidFill>
                <a:schemeClr val="tx1"/>
              </a:solidFill>
              <a:miter lim="800000"/>
              <a:headEnd/>
              <a:tailEnd/>
            </a:ln>
          </p:spPr>
          <p:txBody>
            <a:bodyPr wrap="none" anchor="ctr"/>
            <a:lstStyle/>
            <a:p>
              <a:endParaRPr lang="en-GB"/>
            </a:p>
          </p:txBody>
        </p:sp>
        <p:sp>
          <p:nvSpPr>
            <p:cNvPr id="146457" name="Text Box 21"/>
            <p:cNvSpPr txBox="1">
              <a:spLocks noChangeArrowheads="1"/>
            </p:cNvSpPr>
            <p:nvPr/>
          </p:nvSpPr>
          <p:spPr bwMode="auto">
            <a:xfrm>
              <a:off x="3135" y="1958"/>
              <a:ext cx="2495" cy="404"/>
            </a:xfrm>
            <a:prstGeom prst="rect">
              <a:avLst/>
            </a:prstGeom>
            <a:noFill/>
            <a:ln w="9525">
              <a:noFill/>
              <a:miter lim="800000"/>
              <a:headEnd/>
              <a:tailEnd/>
            </a:ln>
          </p:spPr>
          <p:txBody>
            <a:bodyPr wrap="none">
              <a:spAutoFit/>
            </a:bodyPr>
            <a:lstStyle/>
            <a:p>
              <a:pPr eaLnBrk="0" hangingPunct="0"/>
              <a:r>
                <a:rPr lang="en-US"/>
                <a:t>Packet to node 4 must wait</a:t>
              </a:r>
            </a:p>
            <a:p>
              <a:pPr eaLnBrk="0" hangingPunct="0"/>
              <a:r>
                <a:rPr lang="en-US"/>
                <a:t>even though port to node 4 is free</a:t>
              </a:r>
            </a:p>
          </p:txBody>
        </p:sp>
      </p:grpSp>
      <p:sp>
        <p:nvSpPr>
          <p:cNvPr id="30743" name="Rectangle 23"/>
          <p:cNvSpPr>
            <a:spLocks noGrp="1" noChangeArrowheads="1"/>
          </p:cNvSpPr>
          <p:nvPr>
            <p:ph type="body" idx="1"/>
          </p:nvPr>
        </p:nvSpPr>
        <p:spPr>
          <a:xfrm>
            <a:off x="4257675" y="1600200"/>
            <a:ext cx="4454525" cy="4843463"/>
          </a:xfrm>
        </p:spPr>
        <p:txBody>
          <a:bodyPr/>
          <a:lstStyle/>
          <a:p>
            <a:pPr eaLnBrk="1" hangingPunct="1">
              <a:lnSpc>
                <a:spcPct val="90000"/>
              </a:lnSpc>
            </a:pPr>
            <a:r>
              <a:rPr lang="en-US" sz="2400" smtClean="0"/>
              <a:t>The reason for this is the First in First Out (FIFO) structure of the input buffer</a:t>
            </a:r>
          </a:p>
          <a:p>
            <a:pPr eaLnBrk="1" hangingPunct="1">
              <a:lnSpc>
                <a:spcPct val="90000"/>
              </a:lnSpc>
            </a:pPr>
            <a:r>
              <a:rPr lang="en-US" sz="2400" smtClean="0"/>
              <a:t>Queuing theory tells us* that for random traffic </a:t>
            </a:r>
            <a:r>
              <a:rPr lang="en-US" sz="2000" smtClean="0"/>
              <a:t>(and infinitely many switch ports)</a:t>
            </a:r>
            <a:r>
              <a:rPr lang="en-US" sz="2400" smtClean="0"/>
              <a:t> the throughput of the switch will go down to 58.6% </a:t>
            </a:r>
            <a:r>
              <a:rPr lang="en-US" sz="2400" smtClean="0">
                <a:sym typeface="Wingdings" pitchFamily="2" charset="2"/>
              </a:rPr>
              <a:t> that means on 100 MBit/s network the nodes will "see" effectively only ~ 58 MBit/s</a:t>
            </a:r>
            <a:endParaRPr lang="en-US" sz="2400" smtClean="0"/>
          </a:p>
        </p:txBody>
      </p:sp>
      <p:sp>
        <p:nvSpPr>
          <p:cNvPr id="30744" name="Text Box 24"/>
          <p:cNvSpPr txBox="1">
            <a:spLocks noChangeArrowheads="1"/>
          </p:cNvSpPr>
          <p:nvPr/>
        </p:nvSpPr>
        <p:spPr bwMode="auto">
          <a:xfrm>
            <a:off x="5111750" y="5949950"/>
            <a:ext cx="3871913" cy="639763"/>
          </a:xfrm>
          <a:prstGeom prst="rect">
            <a:avLst/>
          </a:prstGeom>
          <a:noFill/>
          <a:ln w="9525">
            <a:noFill/>
            <a:miter lim="800000"/>
            <a:headEnd/>
            <a:tailEnd/>
          </a:ln>
        </p:spPr>
        <p:txBody>
          <a:bodyPr>
            <a:spAutoFit/>
          </a:bodyPr>
          <a:lstStyle/>
          <a:p>
            <a:pPr eaLnBrk="0" hangingPunct="0"/>
            <a:r>
              <a:rPr lang="en-US" sz="1200"/>
              <a:t>*) "Input Versus Output Queueing on a Space-Division Packet Switch"; Karol, M. et al. ; IEEE Trans. Comm., 35/12</a:t>
            </a:r>
          </a:p>
        </p:txBody>
      </p:sp>
      <p:sp>
        <p:nvSpPr>
          <p:cNvPr id="146454" name="Footer Placeholder 25"/>
          <p:cNvSpPr>
            <a:spLocks noGrp="1"/>
          </p:cNvSpPr>
          <p:nvPr>
            <p:ph type="ftr" sz="quarter" idx="10"/>
          </p:nvPr>
        </p:nvSpPr>
        <p:spPr>
          <a:noFill/>
        </p:spPr>
        <p:txBody>
          <a:bodyPr/>
          <a:lstStyle/>
          <a:p>
            <a:r>
              <a:rPr lang="en-US" smtClean="0"/>
              <a:t>High throughput DAQ, Niko Neufeld, CERN</a:t>
            </a:r>
            <a:endParaRPr lang="en-US"/>
          </a:p>
        </p:txBody>
      </p:sp>
      <p:graphicFrame>
        <p:nvGraphicFramePr>
          <p:cNvPr id="93186" name="Object 2"/>
          <p:cNvGraphicFramePr>
            <a:graphicFrameLocks noChangeAspect="1"/>
          </p:cNvGraphicFramePr>
          <p:nvPr/>
        </p:nvGraphicFramePr>
        <p:xfrm>
          <a:off x="467544" y="5589240"/>
          <a:ext cx="552450" cy="723900"/>
        </p:xfrm>
        <a:graphic>
          <a:graphicData uri="http://schemas.openxmlformats.org/presentationml/2006/ole">
            <mc:AlternateContent xmlns:mc="http://schemas.openxmlformats.org/markup-compatibility/2006">
              <mc:Choice xmlns:v="urn:schemas-microsoft-com:vml" Requires="v">
                <p:oleObj spid="_x0000_s93221" name="Visio" r:id="rId8" imgW="733120" imgH="961954" progId="Visio.Drawing.11">
                  <p:embed/>
                </p:oleObj>
              </mc:Choice>
              <mc:Fallback>
                <p:oleObj name="Visio" r:id="rId8" imgW="733120" imgH="961954"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5589240"/>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6448" name="Rectangle 17"/>
          <p:cNvSpPr>
            <a:spLocks noChangeArrowheads="1"/>
          </p:cNvSpPr>
          <p:nvPr/>
        </p:nvSpPr>
        <p:spPr bwMode="auto">
          <a:xfrm>
            <a:off x="501824" y="5699720"/>
            <a:ext cx="685800" cy="609600"/>
          </a:xfrm>
          <a:prstGeom prst="rect">
            <a:avLst/>
          </a:prstGeom>
          <a:noFill/>
          <a:ln w="9525">
            <a:noFill/>
            <a:miter lim="800000"/>
            <a:headEnd/>
            <a:tailEnd/>
          </a:ln>
        </p:spPr>
        <p:txBody>
          <a:bodyPr wrap="none" anchor="ctr"/>
          <a:lstStyle/>
          <a:p>
            <a:pPr algn="ctr" eaLnBrk="0" hangingPunct="0"/>
            <a:r>
              <a:rPr lang="en-US" sz="2400" dirty="0">
                <a:latin typeface="Times" pitchFamily="18" charset="0"/>
              </a:rPr>
              <a:t>4</a:t>
            </a:r>
          </a:p>
        </p:txBody>
      </p:sp>
      <p:graphicFrame>
        <p:nvGraphicFramePr>
          <p:cNvPr id="93187" name="Object 3"/>
          <p:cNvGraphicFramePr>
            <a:graphicFrameLocks noChangeAspect="1"/>
          </p:cNvGraphicFramePr>
          <p:nvPr/>
        </p:nvGraphicFramePr>
        <p:xfrm>
          <a:off x="3635896" y="5301208"/>
          <a:ext cx="552450" cy="724124"/>
        </p:xfrm>
        <a:graphic>
          <a:graphicData uri="http://schemas.openxmlformats.org/presentationml/2006/ole">
            <mc:AlternateContent xmlns:mc="http://schemas.openxmlformats.org/markup-compatibility/2006">
              <mc:Choice xmlns:v="urn:schemas-microsoft-com:vml" Requires="v">
                <p:oleObj spid="_x0000_s93222" name="Visio" r:id="rId9" imgW="733120" imgH="961954" progId="Visio.Drawing.11">
                  <p:embed/>
                </p:oleObj>
              </mc:Choice>
              <mc:Fallback>
                <p:oleObj name="Visio" r:id="rId9" imgW="733120" imgH="961954" progId="Visio.Drawing.11">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896" y="5301208"/>
                        <a:ext cx="552450" cy="724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6436" name="Rectangle 5"/>
          <p:cNvSpPr>
            <a:spLocks noChangeArrowheads="1"/>
          </p:cNvSpPr>
          <p:nvPr/>
        </p:nvSpPr>
        <p:spPr bwMode="auto">
          <a:xfrm>
            <a:off x="3670176" y="5411688"/>
            <a:ext cx="685800" cy="609600"/>
          </a:xfrm>
          <a:prstGeom prst="rect">
            <a:avLst/>
          </a:prstGeom>
          <a:noFill/>
          <a:ln w="9525">
            <a:noFill/>
            <a:miter lim="800000"/>
            <a:headEnd/>
            <a:tailEnd/>
          </a:ln>
        </p:spPr>
        <p:txBody>
          <a:bodyPr wrap="none" anchor="ctr"/>
          <a:lstStyle/>
          <a:p>
            <a:pPr algn="ctr" eaLnBrk="0" hangingPunct="0"/>
            <a:r>
              <a:rPr lang="en-US" sz="2400" dirty="0">
                <a:latin typeface="Times" pitchFamily="18" charset="0"/>
              </a:rPr>
              <a:t>2</a:t>
            </a:r>
          </a:p>
        </p:txBody>
      </p:sp>
      <p:sp>
        <p:nvSpPr>
          <p:cNvPr id="146440" name="Rectangle 9"/>
          <p:cNvSpPr>
            <a:spLocks noChangeArrowheads="1"/>
          </p:cNvSpPr>
          <p:nvPr/>
        </p:nvSpPr>
        <p:spPr bwMode="auto">
          <a:xfrm>
            <a:off x="1293912" y="1484784"/>
            <a:ext cx="685800" cy="609600"/>
          </a:xfrm>
          <a:prstGeom prst="rect">
            <a:avLst/>
          </a:prstGeom>
          <a:noFill/>
          <a:ln w="9525">
            <a:noFill/>
            <a:miter lim="800000"/>
            <a:headEnd/>
            <a:tailEnd/>
          </a:ln>
        </p:spPr>
        <p:txBody>
          <a:bodyPr wrap="none" anchor="ctr"/>
          <a:lstStyle/>
          <a:p>
            <a:pPr algn="ctr" eaLnBrk="0" hangingPunct="0"/>
            <a:r>
              <a:rPr lang="en-US" sz="2400" dirty="0">
                <a:latin typeface="Times" pitchFamily="18" charset="0"/>
              </a:rPr>
              <a:t>1</a:t>
            </a:r>
          </a:p>
        </p:txBody>
      </p:sp>
      <p:sp>
        <p:nvSpPr>
          <p:cNvPr id="146441" name="Rectangle 10"/>
          <p:cNvSpPr>
            <a:spLocks noChangeArrowheads="1"/>
          </p:cNvSpPr>
          <p:nvPr/>
        </p:nvSpPr>
        <p:spPr bwMode="auto">
          <a:xfrm>
            <a:off x="2771800" y="1484784"/>
            <a:ext cx="685800" cy="609600"/>
          </a:xfrm>
          <a:prstGeom prst="rect">
            <a:avLst/>
          </a:prstGeom>
          <a:noFill/>
          <a:ln w="9525">
            <a:noFill/>
            <a:miter lim="800000"/>
            <a:headEnd/>
            <a:tailEnd/>
          </a:ln>
        </p:spPr>
        <p:txBody>
          <a:bodyPr wrap="none" anchor="ctr"/>
          <a:lstStyle/>
          <a:p>
            <a:pPr algn="ctr" eaLnBrk="0" hangingPunct="0"/>
            <a:r>
              <a:rPr lang="en-US" sz="2400" dirty="0">
                <a:latin typeface="Times" pitchFamily="18" charset="0"/>
              </a:rPr>
              <a:t>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1" nodeType="clickEffect">
                                  <p:stCondLst>
                                    <p:cond delay="0"/>
                                  </p:stCondLst>
                                  <p:childTnLst>
                                    <p:animMotion origin="layout" path="M 0.00035 -0.00162 L -0.00243 0.26411 " pathEditMode="relative" rAng="0" ptsTypes="AA">
                                      <p:cBhvr>
                                        <p:cTn id="12" dur="2000" fill="hold"/>
                                        <p:tgtEl>
                                          <p:spTgt spid="30733"/>
                                        </p:tgtEl>
                                        <p:attrNameLst>
                                          <p:attrName>ppt_x</p:attrName>
                                          <p:attrName>ppt_y</p:attrName>
                                        </p:attrNameLst>
                                      </p:cBhvr>
                                      <p:rCtr x="-1" y="133"/>
                                    </p:animMotion>
                                  </p:childTnLst>
                                </p:cTn>
                              </p:par>
                              <p:par>
                                <p:cTn id="13" presetID="42" presetClass="path" presetSubtype="0" accel="50000" decel="50000" fill="hold" grpId="1" nodeType="withEffect">
                                  <p:stCondLst>
                                    <p:cond delay="0"/>
                                  </p:stCondLst>
                                  <p:childTnLst>
                                    <p:animMotion origin="layout" path="M 1.11111E-6 1.97965E-6 L 0.00035 0.30134 " pathEditMode="relative" rAng="0" ptsTypes="AA">
                                      <p:cBhvr>
                                        <p:cTn id="14" dur="2000" fill="hold"/>
                                        <p:tgtEl>
                                          <p:spTgt spid="30734"/>
                                        </p:tgtEl>
                                        <p:attrNameLst>
                                          <p:attrName>ppt_x</p:attrName>
                                          <p:attrName>ppt_y</p:attrName>
                                        </p:attrNameLst>
                                      </p:cBhvr>
                                      <p:rCtr x="0" y="151"/>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2" nodeType="clickEffect">
                                  <p:stCondLst>
                                    <p:cond delay="0"/>
                                  </p:stCondLst>
                                  <p:childTnLst>
                                    <p:animMotion origin="layout" path="M -0.00243 0.26411 L 0.16007 0.42969 " pathEditMode="relative" rAng="0" ptsTypes="AA">
                                      <p:cBhvr>
                                        <p:cTn id="18" dur="2000" fill="hold"/>
                                        <p:tgtEl>
                                          <p:spTgt spid="30733"/>
                                        </p:tgtEl>
                                        <p:attrNameLst>
                                          <p:attrName>ppt_x</p:attrName>
                                          <p:attrName>ppt_y</p:attrName>
                                        </p:attrNameLst>
                                      </p:cBhvr>
                                      <p:rCtr x="81" y="83"/>
                                    </p:animMotion>
                                  </p:childTnLst>
                                </p:cTn>
                              </p:par>
                              <p:par>
                                <p:cTn id="19" presetID="1" presetClass="entr" presetSubtype="0" fill="hold" grpId="0" nodeType="withEffect">
                                  <p:stCondLst>
                                    <p:cond delay="0"/>
                                  </p:stCondLst>
                                  <p:childTnLst>
                                    <p:set>
                                      <p:cBhvr>
                                        <p:cTn id="20" dur="1" fill="hold">
                                          <p:stCondLst>
                                            <p:cond delay="0"/>
                                          </p:stCondLst>
                                        </p:cTn>
                                        <p:tgtEl>
                                          <p:spTgt spid="30738"/>
                                        </p:tgtEl>
                                        <p:attrNameLst>
                                          <p:attrName>style.visibility</p:attrName>
                                        </p:attrNameLst>
                                      </p:cBhvr>
                                      <p:to>
                                        <p:strVal val="visible"/>
                                      </p:to>
                                    </p:set>
                                  </p:childTnLst>
                                </p:cTn>
                              </p:par>
                              <p:par>
                                <p:cTn id="21" presetID="42" presetClass="path" presetSubtype="0" accel="50000" decel="50000" fill="hold" grpId="1" nodeType="withEffect">
                                  <p:stCondLst>
                                    <p:cond delay="500"/>
                                  </p:stCondLst>
                                  <p:childTnLst>
                                    <p:animMotion origin="layout" path="M 3.88889E-6 -2.96296E-6 L 0.00034 0.20973 " pathEditMode="relative" rAng="0" ptsTypes="AA">
                                      <p:cBhvr>
                                        <p:cTn id="22" dur="2000" fill="hold"/>
                                        <p:tgtEl>
                                          <p:spTgt spid="30738"/>
                                        </p:tgtEl>
                                        <p:attrNameLst>
                                          <p:attrName>ppt_x</p:attrName>
                                          <p:attrName>ppt_y</p:attrName>
                                        </p:attrNameLst>
                                      </p:cBhvr>
                                      <p:rCtr x="0" y="105"/>
                                    </p:animMotion>
                                  </p:childTnLst>
                                </p:cTn>
                              </p:par>
                            </p:childTnLst>
                          </p:cTn>
                        </p:par>
                        <p:par>
                          <p:cTn id="23" fill="hold">
                            <p:stCondLst>
                              <p:cond delay="250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7" presetClass="path" presetSubtype="0" accel="50000" decel="50000" fill="hold" nodeType="clickEffect">
                                  <p:stCondLst>
                                    <p:cond delay="0"/>
                                  </p:stCondLst>
                                  <p:childTnLst>
                                    <p:animMotion origin="layout" path="M 0.16007 0.42969 L 0.16007 0.49399 C 0.16007 0.5229 0.17621 0.5592 0.18958 0.5592 L 0.21927 0.5592 " pathEditMode="relative" rAng="0" ptsTypes="FfFF">
                                      <p:cBhvr>
                                        <p:cTn id="29" dur="2000" fill="hold"/>
                                        <p:tgtEl>
                                          <p:spTgt spid="30733"/>
                                        </p:tgtEl>
                                        <p:attrNameLst>
                                          <p:attrName>ppt_x</p:attrName>
                                          <p:attrName>ppt_y</p:attrName>
                                        </p:attrNameLst>
                                      </p:cBhvr>
                                      <p:rCtr x="30" y="65"/>
                                    </p:animMotion>
                                  </p:childTnLst>
                                </p:cTn>
                              </p:par>
                            </p:childTnLst>
                          </p:cTn>
                        </p:par>
                        <p:par>
                          <p:cTn id="30" fill="hold">
                            <p:stCondLst>
                              <p:cond delay="2000"/>
                            </p:stCondLst>
                            <p:childTnLst>
                              <p:par>
                                <p:cTn id="31" presetID="4" presetClass="exit" presetSubtype="16" fill="hold" grpId="3" nodeType="afterEffect">
                                  <p:stCondLst>
                                    <p:cond delay="0"/>
                                  </p:stCondLst>
                                  <p:childTnLst>
                                    <p:animEffect transition="out" filter="box(in)">
                                      <p:cBhvr>
                                        <p:cTn id="32" dur="500"/>
                                        <p:tgtEl>
                                          <p:spTgt spid="30733"/>
                                        </p:tgtEl>
                                      </p:cBhvr>
                                    </p:animEffect>
                                    <p:set>
                                      <p:cBhvr>
                                        <p:cTn id="33" dur="1" fill="hold">
                                          <p:stCondLst>
                                            <p:cond delay="499"/>
                                          </p:stCondLst>
                                        </p:cTn>
                                        <p:tgtEl>
                                          <p:spTgt spid="307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9" presetClass="path" presetSubtype="0" accel="50000" decel="50000" fill="hold" grpId="2" nodeType="clickEffect">
                                  <p:stCondLst>
                                    <p:cond delay="0"/>
                                  </p:stCondLst>
                                  <p:childTnLst>
                                    <p:animMotion origin="layout" path="M 0.00034 0.30134 L -0.00278 0.4364 " pathEditMode="relative" rAng="0" ptsTypes="AA">
                                      <p:cBhvr>
                                        <p:cTn id="37" dur="2000" fill="hold"/>
                                        <p:tgtEl>
                                          <p:spTgt spid="30734"/>
                                        </p:tgtEl>
                                        <p:attrNameLst>
                                          <p:attrName>ppt_x</p:attrName>
                                          <p:attrName>ppt_y</p:attrName>
                                        </p:attrNameLst>
                                      </p:cBhvr>
                                      <p:rCtr x="-2" y="68"/>
                                    </p:animMotion>
                                  </p:childTnLst>
                                </p:cTn>
                              </p:par>
                              <p:par>
                                <p:cTn id="38" presetID="49" presetClass="path" presetSubtype="0" accel="50000" decel="50000" fill="hold" grpId="2" nodeType="withEffect">
                                  <p:stCondLst>
                                    <p:cond delay="0"/>
                                  </p:stCondLst>
                                  <p:childTnLst>
                                    <p:animMotion origin="layout" path="M 0.00035 0.20976 L -0.17014 0.44542 " pathEditMode="relative" rAng="0" ptsTypes="AA">
                                      <p:cBhvr>
                                        <p:cTn id="39" dur="2000" fill="hold"/>
                                        <p:tgtEl>
                                          <p:spTgt spid="30738"/>
                                        </p:tgtEl>
                                        <p:attrNameLst>
                                          <p:attrName>ppt_x</p:attrName>
                                          <p:attrName>ppt_y</p:attrName>
                                        </p:attrNameLst>
                                      </p:cBhvr>
                                      <p:rCtr x="-85" y="118"/>
                                    </p:animMotion>
                                  </p:childTnLst>
                                </p:cTn>
                              </p:par>
                            </p:childTnLst>
                          </p:cTn>
                        </p:par>
                      </p:childTnLst>
                    </p:cTn>
                  </p:par>
                  <p:par>
                    <p:cTn id="40" fill="hold">
                      <p:stCondLst>
                        <p:cond delay="indefinite"/>
                      </p:stCondLst>
                      <p:childTnLst>
                        <p:par>
                          <p:cTn id="41" fill="hold">
                            <p:stCondLst>
                              <p:cond delay="0"/>
                            </p:stCondLst>
                            <p:childTnLst>
                              <p:par>
                                <p:cTn id="42" presetID="57" presetClass="path" presetSubtype="0" accel="50000" decel="50000" fill="hold" grpId="3" nodeType="clickEffect">
                                  <p:stCondLst>
                                    <p:cond delay="0"/>
                                  </p:stCondLst>
                                  <p:childTnLst>
                                    <p:animMotion origin="layout" path="M -0.00243 0.42969 L -0.00243 0.49191 C -0.00243 0.51989 0.01493 0.55458 0.02916 0.55458 L 0.06111 0.55458 " pathEditMode="relative" rAng="0" ptsTypes="FfFF">
                                      <p:cBhvr>
                                        <p:cTn id="43" dur="2000" fill="hold"/>
                                        <p:tgtEl>
                                          <p:spTgt spid="30734"/>
                                        </p:tgtEl>
                                        <p:attrNameLst>
                                          <p:attrName>ppt_x</p:attrName>
                                          <p:attrName>ppt_y</p:attrName>
                                        </p:attrNameLst>
                                      </p:cBhvr>
                                      <p:rCtr x="32" y="62"/>
                                    </p:animMotion>
                                  </p:childTnLst>
                                </p:cTn>
                              </p:par>
                              <p:par>
                                <p:cTn id="44" presetID="57" presetClass="path" presetSubtype="0" accel="50000" decel="50000" fill="hold" nodeType="withEffect">
                                  <p:stCondLst>
                                    <p:cond delay="0"/>
                                  </p:stCondLst>
                                  <p:childTnLst>
                                    <p:animMotion origin="layout" path="M -0.17014 0.44537 L -0.17014 0.51667 C -0.17014 0.54861 -0.18577 0.58866 -0.1974 0.58866 L -0.22431 0.58866 " pathEditMode="relative" rAng="0" ptsTypes="FfFF">
                                      <p:cBhvr>
                                        <p:cTn id="45" dur="2000" fill="hold"/>
                                        <p:tgtEl>
                                          <p:spTgt spid="30738"/>
                                        </p:tgtEl>
                                        <p:attrNameLst>
                                          <p:attrName>ppt_x</p:attrName>
                                          <p:attrName>ppt_y</p:attrName>
                                        </p:attrNameLst>
                                      </p:cBhvr>
                                      <p:rCtr x="-27" y="72"/>
                                    </p:animMotion>
                                  </p:childTnLst>
                                </p:cTn>
                              </p:par>
                            </p:childTnLst>
                          </p:cTn>
                        </p:par>
                        <p:par>
                          <p:cTn id="46" fill="hold">
                            <p:stCondLst>
                              <p:cond delay="2000"/>
                            </p:stCondLst>
                            <p:childTnLst>
                              <p:par>
                                <p:cTn id="47" presetID="4" presetClass="exit" presetSubtype="16" fill="hold" nodeType="afterEffect">
                                  <p:stCondLst>
                                    <p:cond delay="0"/>
                                  </p:stCondLst>
                                  <p:childTnLst>
                                    <p:animEffect transition="out" filter="box(in)">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0743">
                                            <p:txEl>
                                              <p:pRg st="0" end="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0743">
                                            <p:txEl>
                                              <p:pRg st="1" end="1"/>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0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3" grpId="0" animBg="1"/>
      <p:bldP spid="30733" grpId="1" animBg="1"/>
      <p:bldP spid="30733" grpId="2" animBg="1"/>
      <p:bldP spid="30733" grpId="3" animBg="1"/>
      <p:bldP spid="30734" grpId="0" animBg="1"/>
      <p:bldP spid="30734" grpId="1" animBg="1"/>
      <p:bldP spid="30734" grpId="2" animBg="1"/>
      <p:bldP spid="30734" grpId="3" animBg="1"/>
      <p:bldP spid="30738" grpId="0" animBg="1"/>
      <p:bldP spid="30738" grpId="1" animBg="1"/>
      <p:bldP spid="30738" grpId="2" animBg="1"/>
      <p:bldP spid="30743" grpId="0" build="p"/>
      <p:bldP spid="307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Using more of that bandwidth</a:t>
            </a:r>
            <a:endParaRPr lang="en-GB" dirty="0"/>
          </a:p>
        </p:txBody>
      </p:sp>
      <p:sp>
        <p:nvSpPr>
          <p:cNvPr id="3" name="Content Placeholder 2"/>
          <p:cNvSpPr>
            <a:spLocks noGrp="1"/>
          </p:cNvSpPr>
          <p:nvPr>
            <p:ph idx="1"/>
          </p:nvPr>
        </p:nvSpPr>
        <p:spPr/>
        <p:txBody>
          <a:bodyPr>
            <a:normAutofit fontScale="77500" lnSpcReduction="20000"/>
          </a:bodyPr>
          <a:lstStyle/>
          <a:p>
            <a:r>
              <a:rPr lang="en-US" dirty="0" smtClean="0"/>
              <a:t>Cut-through switching is excellent for low-latency (no buffering) and reduces cost (no buffer memories</a:t>
            </a:r>
            <a:r>
              <a:rPr lang="en-US" dirty="0" smtClean="0"/>
              <a:t>), but “wastes” bandwidth</a:t>
            </a:r>
          </a:p>
          <a:p>
            <a:pPr lvl="1"/>
            <a:r>
              <a:rPr lang="en-US" dirty="0" smtClean="0"/>
              <a:t>It’s like building more roads than required just so that everybody can go whenever they want immediately  </a:t>
            </a:r>
            <a:endParaRPr lang="en-US" dirty="0" smtClean="0"/>
          </a:p>
          <a:p>
            <a:r>
              <a:rPr lang="en-US" dirty="0" smtClean="0"/>
              <a:t>For optimal usage of installed bandwidth there are in general two strategies:</a:t>
            </a:r>
          </a:p>
          <a:p>
            <a:pPr lvl="1"/>
            <a:r>
              <a:rPr lang="en-US" dirty="0" smtClean="0"/>
              <a:t>Use store-and-forward switching (next slide)</a:t>
            </a:r>
          </a:p>
          <a:p>
            <a:pPr lvl="1"/>
            <a:r>
              <a:rPr lang="en-US" dirty="0" smtClean="0"/>
              <a:t>Use traffic-</a:t>
            </a:r>
            <a:r>
              <a:rPr lang="en-US" dirty="0" smtClean="0"/>
              <a:t>shaping / traffic-control</a:t>
            </a:r>
            <a:endParaRPr lang="en-US" dirty="0" smtClean="0"/>
          </a:p>
          <a:p>
            <a:pPr lvl="2"/>
            <a:r>
              <a:rPr lang="en-US" dirty="0" smtClean="0"/>
              <a:t>Different protocols (“pull-based event-building”</a:t>
            </a:r>
            <a:r>
              <a:rPr lang="en-US" dirty="0" smtClean="0"/>
              <a:t>), multi-level readout</a:t>
            </a:r>
            <a:endParaRPr lang="en-US" dirty="0" smtClean="0"/>
          </a:p>
          <a:p>
            <a:pPr lvl="2"/>
            <a:r>
              <a:rPr lang="en-US" dirty="0" smtClean="0"/>
              <a:t>end-to-end flow control</a:t>
            </a:r>
          </a:p>
          <a:p>
            <a:pPr lvl="2"/>
            <a:r>
              <a:rPr lang="en-US" dirty="0" smtClean="0"/>
              <a:t>virtual circuits (with credit-scheme) (</a:t>
            </a:r>
            <a:r>
              <a:rPr lang="en-US" dirty="0" err="1" smtClean="0"/>
              <a:t>InfiniBand</a:t>
            </a:r>
            <a:r>
              <a:rPr lang="en-US" dirty="0" smtClean="0"/>
              <a:t>)</a:t>
            </a:r>
          </a:p>
          <a:p>
            <a:pPr lvl="2"/>
            <a:r>
              <a:rPr lang="en-US" dirty="0" smtClean="0"/>
              <a:t>Barrel-shifter</a:t>
            </a:r>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31</a:t>
            </a:fld>
            <a:endParaRPr lang="en-GB"/>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3" name="Object 5"/>
          <p:cNvGraphicFramePr>
            <a:graphicFrameLocks noChangeAspect="1"/>
          </p:cNvGraphicFramePr>
          <p:nvPr/>
        </p:nvGraphicFramePr>
        <p:xfrm>
          <a:off x="3587502" y="5445224"/>
          <a:ext cx="552450" cy="723900"/>
        </p:xfrm>
        <a:graphic>
          <a:graphicData uri="http://schemas.openxmlformats.org/presentationml/2006/ole">
            <mc:AlternateContent xmlns:mc="http://schemas.openxmlformats.org/markup-compatibility/2006">
              <mc:Choice xmlns:v="urn:schemas-microsoft-com:vml" Requires="v">
                <p:oleObj spid="_x0000_s94243" name="Visio" r:id="rId4" imgW="733120" imgH="961954" progId="Visio.Drawing.11">
                  <p:embed/>
                </p:oleObj>
              </mc:Choice>
              <mc:Fallback>
                <p:oleObj name="Visio" r:id="rId4" imgW="733120" imgH="961954" progId="Visio.Drawing.11">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502" y="5445224"/>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4212" name="Object 4"/>
          <p:cNvGraphicFramePr>
            <a:graphicFrameLocks noChangeAspect="1"/>
          </p:cNvGraphicFramePr>
          <p:nvPr/>
        </p:nvGraphicFramePr>
        <p:xfrm>
          <a:off x="491158" y="5445224"/>
          <a:ext cx="552450" cy="723900"/>
        </p:xfrm>
        <a:graphic>
          <a:graphicData uri="http://schemas.openxmlformats.org/presentationml/2006/ole">
            <mc:AlternateContent xmlns:mc="http://schemas.openxmlformats.org/markup-compatibility/2006">
              <mc:Choice xmlns:v="urn:schemas-microsoft-com:vml" Requires="v">
                <p:oleObj spid="_x0000_s94244" name="Visio" r:id="rId6" imgW="733120" imgH="961954" progId="Visio.Drawing.11">
                  <p:embed/>
                </p:oleObj>
              </mc:Choice>
              <mc:Fallback>
                <p:oleObj name="Visio" r:id="rId6" imgW="733120" imgH="961954" progId="Visio.Drawing.11">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58" y="5445224"/>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4211" name="Object 3"/>
          <p:cNvGraphicFramePr>
            <a:graphicFrameLocks noChangeAspect="1"/>
          </p:cNvGraphicFramePr>
          <p:nvPr/>
        </p:nvGraphicFramePr>
        <p:xfrm>
          <a:off x="2651398" y="1480964"/>
          <a:ext cx="552450" cy="723900"/>
        </p:xfrm>
        <a:graphic>
          <a:graphicData uri="http://schemas.openxmlformats.org/presentationml/2006/ole">
            <mc:AlternateContent xmlns:mc="http://schemas.openxmlformats.org/markup-compatibility/2006">
              <mc:Choice xmlns:v="urn:schemas-microsoft-com:vml" Requires="v">
                <p:oleObj spid="_x0000_s94245" name="Visio" r:id="rId7" imgW="733120" imgH="961954" progId="Visio.Drawing.11">
                  <p:embed/>
                </p:oleObj>
              </mc:Choice>
              <mc:Fallback>
                <p:oleObj name="Visio" r:id="rId7" imgW="733120" imgH="961954" progId="Visio.Drawing.11">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398" y="1480964"/>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4210" name="Object 2"/>
          <p:cNvGraphicFramePr>
            <a:graphicFrameLocks noChangeAspect="1"/>
          </p:cNvGraphicFramePr>
          <p:nvPr/>
        </p:nvGraphicFramePr>
        <p:xfrm>
          <a:off x="1187624" y="1484784"/>
          <a:ext cx="552450" cy="723900"/>
        </p:xfrm>
        <a:graphic>
          <a:graphicData uri="http://schemas.openxmlformats.org/presentationml/2006/ole">
            <mc:AlternateContent xmlns:mc="http://schemas.openxmlformats.org/markup-compatibility/2006">
              <mc:Choice xmlns:v="urn:schemas-microsoft-com:vml" Requires="v">
                <p:oleObj spid="_x0000_s94246" name="Visio" r:id="rId8" imgW="733120" imgH="961954" progId="Visio.Drawing.11">
                  <p:embed/>
                </p:oleObj>
              </mc:Choice>
              <mc:Fallback>
                <p:oleObj name="Visio" r:id="rId8" imgW="733120" imgH="961954"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484784"/>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8482" name="Slide Number Placeholder 4"/>
          <p:cNvSpPr>
            <a:spLocks noGrp="1"/>
          </p:cNvSpPr>
          <p:nvPr>
            <p:ph type="sldNum" sz="quarter" idx="11"/>
          </p:nvPr>
        </p:nvSpPr>
        <p:spPr>
          <a:noFill/>
        </p:spPr>
        <p:txBody>
          <a:bodyPr/>
          <a:lstStyle/>
          <a:p>
            <a:fld id="{3E653918-45F8-4E60-BCCD-3202A1025F24}" type="slidenum">
              <a:rPr lang="en-US"/>
              <a:pPr/>
              <a:t>32</a:t>
            </a:fld>
            <a:endParaRPr lang="en-US"/>
          </a:p>
        </p:txBody>
      </p:sp>
      <p:sp>
        <p:nvSpPr>
          <p:cNvPr id="148483" name="Rectangle 2"/>
          <p:cNvSpPr>
            <a:spLocks noGrp="1" noChangeArrowheads="1"/>
          </p:cNvSpPr>
          <p:nvPr>
            <p:ph type="title"/>
          </p:nvPr>
        </p:nvSpPr>
        <p:spPr>
          <a:xfrm>
            <a:off x="685800" y="190500"/>
            <a:ext cx="7772400" cy="990600"/>
          </a:xfrm>
        </p:spPr>
        <p:txBody>
          <a:bodyPr/>
          <a:lstStyle/>
          <a:p>
            <a:pPr eaLnBrk="1" hangingPunct="1"/>
            <a:r>
              <a:rPr lang="en-US" smtClean="0"/>
              <a:t>Output Queuing</a:t>
            </a:r>
          </a:p>
        </p:txBody>
      </p:sp>
      <p:sp>
        <p:nvSpPr>
          <p:cNvPr id="119811" name="Rectangle 3"/>
          <p:cNvSpPr>
            <a:spLocks noGrp="1" noChangeArrowheads="1"/>
          </p:cNvSpPr>
          <p:nvPr>
            <p:ph type="body" idx="1"/>
          </p:nvPr>
        </p:nvSpPr>
        <p:spPr>
          <a:xfrm>
            <a:off x="4797425" y="1358900"/>
            <a:ext cx="3944938" cy="4495800"/>
          </a:xfrm>
        </p:spPr>
        <p:txBody>
          <a:bodyPr/>
          <a:lstStyle/>
          <a:p>
            <a:pPr eaLnBrk="1" hangingPunct="1">
              <a:lnSpc>
                <a:spcPct val="90000"/>
              </a:lnSpc>
            </a:pPr>
            <a:r>
              <a:rPr lang="en-US" sz="2400" smtClean="0"/>
              <a:t>In practice virtual output queueing is used: at each input there is a queue </a:t>
            </a:r>
            <a:r>
              <a:rPr lang="en-US" sz="2400" smtClean="0">
                <a:sym typeface="Wingdings" pitchFamily="2" charset="2"/>
              </a:rPr>
              <a:t> for </a:t>
            </a:r>
            <a:r>
              <a:rPr lang="en-US" sz="2400" i="1" smtClean="0">
                <a:sym typeface="Wingdings" pitchFamily="2" charset="2"/>
              </a:rPr>
              <a:t>n</a:t>
            </a:r>
            <a:r>
              <a:rPr lang="en-US" sz="2400" smtClean="0">
                <a:sym typeface="Wingdings" pitchFamily="2" charset="2"/>
              </a:rPr>
              <a:t> ports O(</a:t>
            </a:r>
            <a:r>
              <a:rPr lang="en-US" sz="2400" i="1" smtClean="0">
                <a:sym typeface="Wingdings" pitchFamily="2" charset="2"/>
              </a:rPr>
              <a:t>n</a:t>
            </a:r>
            <a:r>
              <a:rPr lang="en-US" sz="2400" baseline="30000" smtClean="0">
                <a:sym typeface="Wingdings" pitchFamily="2" charset="2"/>
              </a:rPr>
              <a:t>2</a:t>
            </a:r>
            <a:r>
              <a:rPr lang="en-US" sz="2400" smtClean="0">
                <a:sym typeface="Wingdings" pitchFamily="2" charset="2"/>
              </a:rPr>
              <a:t>) queues must be managed</a:t>
            </a:r>
          </a:p>
          <a:p>
            <a:pPr eaLnBrk="1" hangingPunct="1">
              <a:lnSpc>
                <a:spcPct val="90000"/>
              </a:lnSpc>
            </a:pPr>
            <a:r>
              <a:rPr lang="en-US" sz="2400" smtClean="0">
                <a:sym typeface="Wingdings" pitchFamily="2" charset="2"/>
              </a:rPr>
              <a:t>Assuming the buffers are large enough(!) such a switch will sustain random traffic at 100% nominal link load</a:t>
            </a:r>
          </a:p>
          <a:p>
            <a:pPr eaLnBrk="1" hangingPunct="1">
              <a:lnSpc>
                <a:spcPct val="90000"/>
              </a:lnSpc>
            </a:pPr>
            <a:endParaRPr lang="en-US" sz="2400" baseline="30000" smtClean="0"/>
          </a:p>
        </p:txBody>
      </p:sp>
      <p:sp>
        <p:nvSpPr>
          <p:cNvPr id="148485" name="Rectangle 4"/>
          <p:cNvSpPr>
            <a:spLocks noChangeArrowheads="1"/>
          </p:cNvSpPr>
          <p:nvPr/>
        </p:nvSpPr>
        <p:spPr bwMode="auto">
          <a:xfrm>
            <a:off x="884238" y="2751138"/>
            <a:ext cx="2743200" cy="2209800"/>
          </a:xfrm>
          <a:prstGeom prst="rect">
            <a:avLst/>
          </a:prstGeom>
          <a:solidFill>
            <a:schemeClr val="accent1"/>
          </a:solidFill>
          <a:ln w="9525">
            <a:solidFill>
              <a:schemeClr val="tx1"/>
            </a:solidFill>
            <a:miter lim="800000"/>
            <a:headEnd/>
            <a:tailEnd/>
          </a:ln>
        </p:spPr>
        <p:txBody>
          <a:bodyPr wrap="none" anchor="ctr"/>
          <a:lstStyle/>
          <a:p>
            <a:endParaRPr lang="en-GB"/>
          </a:p>
        </p:txBody>
      </p:sp>
      <p:cxnSp>
        <p:nvCxnSpPr>
          <p:cNvPr id="148487" name="AutoShape 6"/>
          <p:cNvCxnSpPr>
            <a:cxnSpLocks noChangeShapeType="1"/>
            <a:stCxn id="148497" idx="4"/>
            <a:endCxn id="148486" idx="1"/>
          </p:cNvCxnSpPr>
          <p:nvPr/>
        </p:nvCxnSpPr>
        <p:spPr bwMode="auto">
          <a:xfrm rot="16200000" flipH="1">
            <a:off x="2864644" y="5142707"/>
            <a:ext cx="850900" cy="608012"/>
          </a:xfrm>
          <a:prstGeom prst="bentConnector2">
            <a:avLst/>
          </a:prstGeom>
          <a:noFill/>
          <a:ln w="9525">
            <a:solidFill>
              <a:schemeClr val="tx1"/>
            </a:solidFill>
            <a:miter lim="800000"/>
            <a:headEnd/>
            <a:tailEnd type="triangle" w="med" len="med"/>
          </a:ln>
        </p:spPr>
      </p:cxnSp>
      <p:sp>
        <p:nvSpPr>
          <p:cNvPr id="148488" name="Oval 7"/>
          <p:cNvSpPr>
            <a:spLocks noChangeArrowheads="1"/>
          </p:cNvSpPr>
          <p:nvPr/>
        </p:nvSpPr>
        <p:spPr bwMode="auto">
          <a:xfrm>
            <a:off x="1433513" y="2692400"/>
            <a:ext cx="152400" cy="152400"/>
          </a:xfrm>
          <a:prstGeom prst="ellipse">
            <a:avLst/>
          </a:prstGeom>
          <a:solidFill>
            <a:schemeClr val="accent1"/>
          </a:solidFill>
          <a:ln w="9525">
            <a:solidFill>
              <a:schemeClr val="tx1"/>
            </a:solidFill>
            <a:round/>
            <a:headEnd/>
            <a:tailEnd/>
          </a:ln>
        </p:spPr>
        <p:txBody>
          <a:bodyPr wrap="none" anchor="ctr"/>
          <a:lstStyle/>
          <a:p>
            <a:endParaRPr lang="en-GB"/>
          </a:p>
        </p:txBody>
      </p:sp>
      <p:sp>
        <p:nvSpPr>
          <p:cNvPr id="148489" name="Oval 8"/>
          <p:cNvSpPr>
            <a:spLocks noChangeArrowheads="1"/>
          </p:cNvSpPr>
          <p:nvPr/>
        </p:nvSpPr>
        <p:spPr bwMode="auto">
          <a:xfrm>
            <a:off x="2957513" y="2692400"/>
            <a:ext cx="152400" cy="152400"/>
          </a:xfrm>
          <a:prstGeom prst="ellipse">
            <a:avLst/>
          </a:prstGeom>
          <a:solidFill>
            <a:schemeClr val="accent1"/>
          </a:solidFill>
          <a:ln w="9525">
            <a:solidFill>
              <a:schemeClr val="tx1"/>
            </a:solidFill>
            <a:round/>
            <a:headEnd/>
            <a:tailEnd/>
          </a:ln>
        </p:spPr>
        <p:txBody>
          <a:bodyPr wrap="none" anchor="ctr"/>
          <a:lstStyle/>
          <a:p>
            <a:endParaRPr lang="en-GB"/>
          </a:p>
        </p:txBody>
      </p:sp>
      <p:cxnSp>
        <p:nvCxnSpPr>
          <p:cNvPr id="148492" name="AutoShape 11"/>
          <p:cNvCxnSpPr>
            <a:cxnSpLocks noChangeShapeType="1"/>
            <a:stCxn id="148490" idx="2"/>
            <a:endCxn id="148488" idx="0"/>
          </p:cNvCxnSpPr>
          <p:nvPr/>
        </p:nvCxnSpPr>
        <p:spPr bwMode="auto">
          <a:xfrm flipH="1">
            <a:off x="1509713" y="2159000"/>
            <a:ext cx="20811" cy="533400"/>
          </a:xfrm>
          <a:prstGeom prst="straightConnector1">
            <a:avLst/>
          </a:prstGeom>
          <a:noFill/>
          <a:ln w="9525">
            <a:solidFill>
              <a:schemeClr val="tx1"/>
            </a:solidFill>
            <a:round/>
            <a:headEnd/>
            <a:tailEnd type="triangle" w="med" len="med"/>
          </a:ln>
        </p:spPr>
      </p:cxnSp>
      <p:cxnSp>
        <p:nvCxnSpPr>
          <p:cNvPr id="148493" name="AutoShape 12"/>
          <p:cNvCxnSpPr>
            <a:cxnSpLocks noChangeShapeType="1"/>
            <a:stCxn id="148491" idx="2"/>
            <a:endCxn id="148489" idx="0"/>
          </p:cNvCxnSpPr>
          <p:nvPr/>
        </p:nvCxnSpPr>
        <p:spPr bwMode="auto">
          <a:xfrm>
            <a:off x="3027363" y="2159000"/>
            <a:ext cx="6350" cy="533400"/>
          </a:xfrm>
          <a:prstGeom prst="straightConnector1">
            <a:avLst/>
          </a:prstGeom>
          <a:noFill/>
          <a:ln w="9525">
            <a:solidFill>
              <a:schemeClr val="tx1"/>
            </a:solidFill>
            <a:round/>
            <a:headEnd/>
            <a:tailEnd type="triangle" w="med" len="med"/>
          </a:ln>
        </p:spPr>
      </p:cxnSp>
      <p:sp>
        <p:nvSpPr>
          <p:cNvPr id="119821" name="Rectangle 13"/>
          <p:cNvSpPr>
            <a:spLocks noChangeArrowheads="1"/>
          </p:cNvSpPr>
          <p:nvPr/>
        </p:nvSpPr>
        <p:spPr bwMode="auto">
          <a:xfrm>
            <a:off x="1423988" y="1806575"/>
            <a:ext cx="225425" cy="495300"/>
          </a:xfrm>
          <a:prstGeom prst="rect">
            <a:avLst/>
          </a:prstGeom>
          <a:noFill/>
          <a:ln w="12700">
            <a:solidFill>
              <a:schemeClr val="tx1"/>
            </a:solidFill>
            <a:miter lim="800000"/>
            <a:headEnd/>
            <a:tailEnd/>
          </a:ln>
        </p:spPr>
        <p:txBody>
          <a:bodyPr wrap="none" anchor="ctr"/>
          <a:lstStyle/>
          <a:p>
            <a:pPr algn="ctr" eaLnBrk="0" hangingPunct="0"/>
            <a:r>
              <a:rPr lang="en-US" sz="2400">
                <a:latin typeface="Times" pitchFamily="18" charset="0"/>
              </a:rPr>
              <a:t>2</a:t>
            </a:r>
          </a:p>
        </p:txBody>
      </p:sp>
      <p:sp>
        <p:nvSpPr>
          <p:cNvPr id="119822" name="Rectangle 14"/>
          <p:cNvSpPr>
            <a:spLocks noChangeArrowheads="1"/>
          </p:cNvSpPr>
          <p:nvPr/>
        </p:nvSpPr>
        <p:spPr bwMode="auto">
          <a:xfrm>
            <a:off x="2909888" y="1806575"/>
            <a:ext cx="225425" cy="495300"/>
          </a:xfrm>
          <a:prstGeom prst="rect">
            <a:avLst/>
          </a:prstGeom>
          <a:noFill/>
          <a:ln w="12700">
            <a:solidFill>
              <a:schemeClr val="tx1"/>
            </a:solidFill>
            <a:miter lim="800000"/>
            <a:headEnd/>
            <a:tailEnd/>
          </a:ln>
        </p:spPr>
        <p:txBody>
          <a:bodyPr wrap="none" anchor="ctr"/>
          <a:lstStyle/>
          <a:p>
            <a:pPr algn="ctr" eaLnBrk="0" hangingPunct="0"/>
            <a:r>
              <a:rPr lang="en-US" sz="2400">
                <a:latin typeface="Times" pitchFamily="18" charset="0"/>
              </a:rPr>
              <a:t>2</a:t>
            </a:r>
          </a:p>
        </p:txBody>
      </p:sp>
      <p:sp>
        <p:nvSpPr>
          <p:cNvPr id="148496" name="Oval 15"/>
          <p:cNvSpPr>
            <a:spLocks noChangeArrowheads="1"/>
          </p:cNvSpPr>
          <p:nvPr/>
        </p:nvSpPr>
        <p:spPr bwMode="auto">
          <a:xfrm>
            <a:off x="1379538" y="4868863"/>
            <a:ext cx="152400" cy="152400"/>
          </a:xfrm>
          <a:prstGeom prst="ellipse">
            <a:avLst/>
          </a:prstGeom>
          <a:solidFill>
            <a:schemeClr val="accent1"/>
          </a:solidFill>
          <a:ln w="9525">
            <a:solidFill>
              <a:schemeClr val="tx1"/>
            </a:solidFill>
            <a:round/>
            <a:headEnd/>
            <a:tailEnd/>
          </a:ln>
        </p:spPr>
        <p:txBody>
          <a:bodyPr wrap="none" anchor="ctr"/>
          <a:lstStyle/>
          <a:p>
            <a:endParaRPr lang="en-GB"/>
          </a:p>
        </p:txBody>
      </p:sp>
      <p:sp>
        <p:nvSpPr>
          <p:cNvPr id="148497" name="Oval 16"/>
          <p:cNvSpPr>
            <a:spLocks noChangeArrowheads="1"/>
          </p:cNvSpPr>
          <p:nvPr/>
        </p:nvSpPr>
        <p:spPr bwMode="auto">
          <a:xfrm>
            <a:off x="2909888" y="4868863"/>
            <a:ext cx="152400" cy="152400"/>
          </a:xfrm>
          <a:prstGeom prst="ellipse">
            <a:avLst/>
          </a:prstGeom>
          <a:solidFill>
            <a:schemeClr val="accent1"/>
          </a:solidFill>
          <a:ln w="9525">
            <a:solidFill>
              <a:schemeClr val="tx1"/>
            </a:solidFill>
            <a:round/>
            <a:headEnd/>
            <a:tailEnd/>
          </a:ln>
        </p:spPr>
        <p:txBody>
          <a:bodyPr wrap="none" anchor="ctr"/>
          <a:lstStyle/>
          <a:p>
            <a:endParaRPr lang="en-GB"/>
          </a:p>
        </p:txBody>
      </p:sp>
      <p:cxnSp>
        <p:nvCxnSpPr>
          <p:cNvPr id="148500" name="AutoShape 19"/>
          <p:cNvCxnSpPr>
            <a:cxnSpLocks noChangeShapeType="1"/>
            <a:endCxn id="148496" idx="4"/>
          </p:cNvCxnSpPr>
          <p:nvPr/>
        </p:nvCxnSpPr>
        <p:spPr bwMode="auto">
          <a:xfrm rot="5400000" flipH="1" flipV="1">
            <a:off x="785665" y="5207199"/>
            <a:ext cx="856009" cy="484138"/>
          </a:xfrm>
          <a:prstGeom prst="bentConnector3">
            <a:avLst>
              <a:gd name="adj1" fmla="val -3411"/>
            </a:avLst>
          </a:prstGeom>
          <a:noFill/>
          <a:ln w="9525">
            <a:solidFill>
              <a:schemeClr val="tx1"/>
            </a:solidFill>
            <a:miter lim="800000"/>
            <a:headEnd type="arrow"/>
            <a:tailEnd type="none"/>
          </a:ln>
        </p:spPr>
      </p:cxnSp>
      <p:grpSp>
        <p:nvGrpSpPr>
          <p:cNvPr id="2" name="Group 20"/>
          <p:cNvGrpSpPr>
            <a:grpSpLocks/>
          </p:cNvGrpSpPr>
          <p:nvPr/>
        </p:nvGrpSpPr>
        <p:grpSpPr bwMode="auto">
          <a:xfrm>
            <a:off x="3736975" y="3933825"/>
            <a:ext cx="5238750" cy="641350"/>
            <a:chOff x="2426" y="1958"/>
            <a:chExt cx="3300" cy="404"/>
          </a:xfrm>
        </p:grpSpPr>
        <p:sp>
          <p:nvSpPr>
            <p:cNvPr id="148503" name="AutoShape 21"/>
            <p:cNvSpPr>
              <a:spLocks noChangeArrowheads="1"/>
            </p:cNvSpPr>
            <p:nvPr/>
          </p:nvSpPr>
          <p:spPr bwMode="auto">
            <a:xfrm>
              <a:off x="2426" y="2007"/>
              <a:ext cx="615" cy="306"/>
            </a:xfrm>
            <a:prstGeom prst="leftArrow">
              <a:avLst>
                <a:gd name="adj1" fmla="val 50000"/>
                <a:gd name="adj2" fmla="val 50245"/>
              </a:avLst>
            </a:prstGeom>
            <a:solidFill>
              <a:srgbClr val="FFFF00"/>
            </a:solidFill>
            <a:ln w="9525">
              <a:solidFill>
                <a:schemeClr val="tx1"/>
              </a:solidFill>
              <a:miter lim="800000"/>
              <a:headEnd/>
              <a:tailEnd/>
            </a:ln>
          </p:spPr>
          <p:txBody>
            <a:bodyPr wrap="none" anchor="ctr"/>
            <a:lstStyle/>
            <a:p>
              <a:endParaRPr lang="en-GB"/>
            </a:p>
          </p:txBody>
        </p:sp>
        <p:sp>
          <p:nvSpPr>
            <p:cNvPr id="148504" name="Text Box 22"/>
            <p:cNvSpPr txBox="1">
              <a:spLocks noChangeArrowheads="1"/>
            </p:cNvSpPr>
            <p:nvPr/>
          </p:nvSpPr>
          <p:spPr bwMode="auto">
            <a:xfrm>
              <a:off x="3135" y="1958"/>
              <a:ext cx="2591" cy="404"/>
            </a:xfrm>
            <a:prstGeom prst="rect">
              <a:avLst/>
            </a:prstGeom>
            <a:noFill/>
            <a:ln w="9525">
              <a:noFill/>
              <a:miter lim="800000"/>
              <a:headEnd/>
              <a:tailEnd/>
            </a:ln>
          </p:spPr>
          <p:txBody>
            <a:bodyPr wrap="none">
              <a:spAutoFit/>
            </a:bodyPr>
            <a:lstStyle/>
            <a:p>
              <a:pPr eaLnBrk="0" hangingPunct="0"/>
              <a:r>
                <a:rPr lang="en-US"/>
                <a:t>Packet to node 2 waits at output to</a:t>
              </a:r>
            </a:p>
            <a:p>
              <a:pPr eaLnBrk="0" hangingPunct="0"/>
              <a:r>
                <a:rPr lang="en-US"/>
                <a:t>port 2. Way to node 4 is free</a:t>
              </a:r>
            </a:p>
          </p:txBody>
        </p:sp>
      </p:grpSp>
      <p:sp>
        <p:nvSpPr>
          <p:cNvPr id="148502" name="Footer Placeholder 24"/>
          <p:cNvSpPr>
            <a:spLocks noGrp="1"/>
          </p:cNvSpPr>
          <p:nvPr>
            <p:ph type="ftr" sz="quarter" idx="10"/>
          </p:nvPr>
        </p:nvSpPr>
        <p:spPr>
          <a:noFill/>
        </p:spPr>
        <p:txBody>
          <a:bodyPr/>
          <a:lstStyle/>
          <a:p>
            <a:r>
              <a:rPr lang="en-US" smtClean="0"/>
              <a:t>High throughput DAQ, Niko Neufeld, CERN</a:t>
            </a:r>
            <a:endParaRPr lang="en-US"/>
          </a:p>
        </p:txBody>
      </p:sp>
      <p:sp>
        <p:nvSpPr>
          <p:cNvPr id="148486" name="Rectangle 5"/>
          <p:cNvSpPr>
            <a:spLocks noChangeArrowheads="1"/>
          </p:cNvSpPr>
          <p:nvPr/>
        </p:nvSpPr>
        <p:spPr bwMode="auto">
          <a:xfrm>
            <a:off x="3594100" y="5567363"/>
            <a:ext cx="685800" cy="609600"/>
          </a:xfrm>
          <a:prstGeom prst="rect">
            <a:avLst/>
          </a:prstGeom>
          <a:noFill/>
          <a:ln w="9525">
            <a:noFill/>
            <a:miter lim="800000"/>
            <a:headEnd/>
            <a:tailEnd/>
          </a:ln>
        </p:spPr>
        <p:txBody>
          <a:bodyPr wrap="none" anchor="ctr"/>
          <a:lstStyle/>
          <a:p>
            <a:pPr algn="ctr" eaLnBrk="0" hangingPunct="0"/>
            <a:r>
              <a:rPr lang="en-US" sz="2400">
                <a:latin typeface="Times" pitchFamily="18" charset="0"/>
              </a:rPr>
              <a:t>2</a:t>
            </a:r>
          </a:p>
        </p:txBody>
      </p:sp>
      <p:sp>
        <p:nvSpPr>
          <p:cNvPr id="148490" name="Rectangle 9"/>
          <p:cNvSpPr>
            <a:spLocks noChangeArrowheads="1"/>
          </p:cNvSpPr>
          <p:nvPr/>
        </p:nvSpPr>
        <p:spPr bwMode="auto">
          <a:xfrm>
            <a:off x="1187624" y="1549400"/>
            <a:ext cx="685800" cy="609600"/>
          </a:xfrm>
          <a:prstGeom prst="rect">
            <a:avLst/>
          </a:prstGeom>
          <a:noFill/>
          <a:ln w="9525">
            <a:noFill/>
            <a:miter lim="800000"/>
            <a:headEnd/>
            <a:tailEnd/>
          </a:ln>
        </p:spPr>
        <p:txBody>
          <a:bodyPr wrap="none" anchor="ctr"/>
          <a:lstStyle/>
          <a:p>
            <a:pPr algn="ctr" eaLnBrk="0" hangingPunct="0"/>
            <a:r>
              <a:rPr lang="en-US" sz="2400">
                <a:latin typeface="Times" pitchFamily="18" charset="0"/>
              </a:rPr>
              <a:t>1</a:t>
            </a:r>
          </a:p>
        </p:txBody>
      </p:sp>
      <p:sp>
        <p:nvSpPr>
          <p:cNvPr id="148491" name="Rectangle 10"/>
          <p:cNvSpPr>
            <a:spLocks noChangeArrowheads="1"/>
          </p:cNvSpPr>
          <p:nvPr/>
        </p:nvSpPr>
        <p:spPr bwMode="auto">
          <a:xfrm>
            <a:off x="2684463" y="1549400"/>
            <a:ext cx="685800" cy="609600"/>
          </a:xfrm>
          <a:prstGeom prst="rect">
            <a:avLst/>
          </a:prstGeom>
          <a:noFill/>
          <a:ln w="9525">
            <a:noFill/>
            <a:miter lim="800000"/>
            <a:headEnd/>
            <a:tailEnd/>
          </a:ln>
        </p:spPr>
        <p:txBody>
          <a:bodyPr wrap="none" anchor="ctr"/>
          <a:lstStyle/>
          <a:p>
            <a:pPr algn="ctr" eaLnBrk="0" hangingPunct="0"/>
            <a:r>
              <a:rPr lang="en-US" sz="2400">
                <a:latin typeface="Times" pitchFamily="18" charset="0"/>
              </a:rPr>
              <a:t>3</a:t>
            </a:r>
          </a:p>
        </p:txBody>
      </p:sp>
      <p:sp>
        <p:nvSpPr>
          <p:cNvPr id="148498" name="Rectangle 17"/>
          <p:cNvSpPr>
            <a:spLocks noChangeArrowheads="1"/>
          </p:cNvSpPr>
          <p:nvPr/>
        </p:nvSpPr>
        <p:spPr bwMode="auto">
          <a:xfrm>
            <a:off x="488950" y="5567363"/>
            <a:ext cx="685800" cy="609600"/>
          </a:xfrm>
          <a:prstGeom prst="rect">
            <a:avLst/>
          </a:prstGeom>
          <a:noFill/>
          <a:ln w="9525">
            <a:noFill/>
            <a:miter lim="800000"/>
            <a:headEnd/>
            <a:tailEnd/>
          </a:ln>
        </p:spPr>
        <p:txBody>
          <a:bodyPr wrap="none" anchor="ctr"/>
          <a:lstStyle/>
          <a:p>
            <a:pPr algn="ctr" eaLnBrk="0" hangingPunct="0"/>
            <a:r>
              <a:rPr lang="en-US" sz="2400">
                <a:latin typeface="Times" pitchFamily="18" charset="0"/>
              </a:rPr>
              <a:t>4</a:t>
            </a:r>
          </a:p>
        </p:txBody>
      </p:sp>
      <p:sp>
        <p:nvSpPr>
          <p:cNvPr id="119826" name="Rectangle 18"/>
          <p:cNvSpPr>
            <a:spLocks noChangeArrowheads="1"/>
          </p:cNvSpPr>
          <p:nvPr/>
        </p:nvSpPr>
        <p:spPr bwMode="auto">
          <a:xfrm>
            <a:off x="2915816" y="1844824"/>
            <a:ext cx="225425" cy="495300"/>
          </a:xfrm>
          <a:prstGeom prst="rect">
            <a:avLst/>
          </a:prstGeom>
          <a:noFill/>
          <a:ln w="12700">
            <a:solidFill>
              <a:schemeClr val="tx1"/>
            </a:solidFill>
            <a:miter lim="800000"/>
            <a:headEnd/>
            <a:tailEnd/>
          </a:ln>
        </p:spPr>
        <p:txBody>
          <a:bodyPr wrap="none" anchor="ctr"/>
          <a:lstStyle/>
          <a:p>
            <a:pPr algn="ctr" eaLnBrk="0" hangingPunct="0"/>
            <a:r>
              <a:rPr lang="en-US" sz="2400">
                <a:latin typeface="Times" pitchFamily="18" charset="0"/>
              </a:rPr>
              <a:t>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8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8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1" nodeType="clickEffect">
                                  <p:stCondLst>
                                    <p:cond delay="0"/>
                                  </p:stCondLst>
                                  <p:childTnLst>
                                    <p:animMotion origin="layout" path="M 4.44444E-6 2.96296E-6 L -0.00278 0.20046 " pathEditMode="relative" rAng="0" ptsTypes="AA">
                                      <p:cBhvr>
                                        <p:cTn id="12" dur="2000" fill="hold"/>
                                        <p:tgtEl>
                                          <p:spTgt spid="119821"/>
                                        </p:tgtEl>
                                        <p:attrNameLst>
                                          <p:attrName>ppt_x</p:attrName>
                                          <p:attrName>ppt_y</p:attrName>
                                        </p:attrNameLst>
                                      </p:cBhvr>
                                      <p:rCtr x="-1" y="100"/>
                                    </p:animMotion>
                                  </p:childTnLst>
                                </p:cTn>
                              </p:par>
                              <p:par>
                                <p:cTn id="13" presetID="42" presetClass="path" presetSubtype="0" accel="50000" decel="50000" fill="hold" nodeType="withEffect">
                                  <p:stCondLst>
                                    <p:cond delay="0"/>
                                  </p:stCondLst>
                                  <p:childTnLst>
                                    <p:animMotion origin="layout" path="M 4.44444E-6 0.00949 L 0.00034 0.20995 " pathEditMode="relative" rAng="0" ptsTypes="AA">
                                      <p:cBhvr>
                                        <p:cTn id="14" dur="2000" fill="hold"/>
                                        <p:tgtEl>
                                          <p:spTgt spid="119822"/>
                                        </p:tgtEl>
                                        <p:attrNameLst>
                                          <p:attrName>ppt_x</p:attrName>
                                          <p:attrName>ppt_y</p:attrName>
                                        </p:attrNameLst>
                                      </p:cBhvr>
                                      <p:rCtr x="0" y="100"/>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2" nodeType="clickEffect">
                                  <p:stCondLst>
                                    <p:cond delay="0"/>
                                  </p:stCondLst>
                                  <p:childTnLst>
                                    <p:animMotion origin="layout" path="M -0.00277 0.20046 L 0.15834 0.42106 " pathEditMode="relative" rAng="0" ptsTypes="AA">
                                      <p:cBhvr>
                                        <p:cTn id="18" dur="2000" fill="hold"/>
                                        <p:tgtEl>
                                          <p:spTgt spid="119821"/>
                                        </p:tgtEl>
                                        <p:attrNameLst>
                                          <p:attrName>ppt_x</p:attrName>
                                          <p:attrName>ppt_y</p:attrName>
                                        </p:attrNameLst>
                                      </p:cBhvr>
                                      <p:rCtr x="81" y="110"/>
                                    </p:animMotion>
                                  </p:childTnLst>
                                </p:cTn>
                              </p:par>
                              <p:par>
                                <p:cTn id="19" presetID="49" presetClass="path" presetSubtype="0" accel="50000" decel="50000" fill="hold" grpId="0" nodeType="withEffect">
                                  <p:stCondLst>
                                    <p:cond delay="0"/>
                                  </p:stCondLst>
                                  <p:childTnLst>
                                    <p:animMotion origin="layout" path="M 0.00034 0.20995 L 4.44444E-6 0.3449 " pathEditMode="relative" rAng="0" ptsTypes="AA">
                                      <p:cBhvr>
                                        <p:cTn id="20" dur="2000" fill="hold"/>
                                        <p:tgtEl>
                                          <p:spTgt spid="119822"/>
                                        </p:tgtEl>
                                        <p:attrNameLst>
                                          <p:attrName>ppt_x</p:attrName>
                                          <p:attrName>ppt_y</p:attrName>
                                        </p:attrNameLst>
                                      </p:cBhvr>
                                      <p:rCtr x="0" y="67"/>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9826"/>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4.44444E-6 -1.11111E-6 C -0.00035 0.01158 4.44444E-6 -0.00116 4.44444E-6 0.02732 C 4.44444E-6 0.05949 -0.00018 0.0919 -0.00018 0.12431 C -0.00018 0.12801 -0.00018 0.13171 -0.00035 0.13495 C -0.00053 0.14028 -0.00087 0.13704 -0.00122 0.1375 C -0.00122 0.14074 -0.00122 0.14468 -0.00139 0.14792 C -0.00139 0.15255 -0.00157 0.15093 -0.00174 0.15301 C -0.00209 0.15695 -0.00174 0.15695 -0.00243 0.1588 C -0.00261 0.16273 -0.00261 0.16783 -0.00243 0.17153 C -0.00261 0.17292 -0.00296 0.17523 -0.00296 0.17546 C -0.00313 0.17986 -0.00296 0.18264 -0.0033 0.18472 C -0.00365 0.18866 -0.00348 0.18611 -0.00382 0.19306 C -0.00382 0.19329 -0.00417 0.19514 -0.00417 0.1956 C -0.00434 0.19722 -0.00452 0.20046 -0.00469 0.20232 C -0.00487 0.2081 -0.00487 0.21343 -0.00521 0.21551 C -0.00556 0.22338 -0.00591 0.2287 -0.00625 0.23565 C -0.0066 0.24306 -0.00678 0.2507 -0.00712 0.25579 C -0.00712 0.25857 -0.0073 0.26435 -0.0073 0.26458 L -0.00764 0.26296 " pathEditMode="relative" rAng="0" ptsTypes="fffffffffffffffffAA">
                                      <p:cBhvr>
                                        <p:cTn id="26" dur="2000" fill="hold"/>
                                        <p:tgtEl>
                                          <p:spTgt spid="119826"/>
                                        </p:tgtEl>
                                        <p:attrNameLst>
                                          <p:attrName>ppt_x</p:attrName>
                                          <p:attrName>ppt_y</p:attrName>
                                        </p:attrNameLst>
                                      </p:cBhvr>
                                      <p:rCtr x="-4" y="131"/>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9" presetClass="path" presetSubtype="0" accel="50000" decel="50000" fill="hold" grpId="0" nodeType="clickEffect">
                                  <p:stCondLst>
                                    <p:cond delay="0"/>
                                  </p:stCondLst>
                                  <p:childTnLst>
                                    <p:animMotion origin="layout" path="M -0.03177 0.2044 L -0.18559 0.37338 " pathEditMode="relative" rAng="0" ptsTypes="AA">
                                      <p:cBhvr>
                                        <p:cTn id="34" dur="2000" fill="hold"/>
                                        <p:tgtEl>
                                          <p:spTgt spid="119826"/>
                                        </p:tgtEl>
                                        <p:attrNameLst>
                                          <p:attrName>ppt_x</p:attrName>
                                          <p:attrName>ppt_y</p:attrName>
                                        </p:attrNameLst>
                                      </p:cBhvr>
                                      <p:rCtr x="-77" y="84"/>
                                    </p:animMotion>
                                  </p:childTnLst>
                                </p:cTn>
                              </p:par>
                            </p:childTnLst>
                          </p:cTn>
                        </p:par>
                      </p:childTnLst>
                    </p:cTn>
                  </p:par>
                  <p:par>
                    <p:cTn id="35" fill="hold">
                      <p:stCondLst>
                        <p:cond delay="indefinite"/>
                      </p:stCondLst>
                      <p:childTnLst>
                        <p:par>
                          <p:cTn id="36" fill="hold">
                            <p:stCondLst>
                              <p:cond delay="0"/>
                            </p:stCondLst>
                            <p:childTnLst>
                              <p:par>
                                <p:cTn id="37" presetID="57" presetClass="path" presetSubtype="0" accel="50000" decel="50000" fill="hold" nodeType="clickEffect">
                                  <p:stCondLst>
                                    <p:cond delay="0"/>
                                  </p:stCondLst>
                                  <p:childTnLst>
                                    <p:animMotion origin="layout" path="M 0.15834 0.42113 L 0.15834 0.48381 C 0.15834 0.51202 0.17448 0.54741 0.18785 0.54741 L 0.21754 0.54741 " pathEditMode="relative" rAng="0" ptsTypes="FfFF">
                                      <p:cBhvr>
                                        <p:cTn id="38" dur="2000" fill="hold"/>
                                        <p:tgtEl>
                                          <p:spTgt spid="119821"/>
                                        </p:tgtEl>
                                        <p:attrNameLst>
                                          <p:attrName>ppt_x</p:attrName>
                                          <p:attrName>ppt_y</p:attrName>
                                        </p:attrNameLst>
                                      </p:cBhvr>
                                      <p:rCtr x="30" y="63"/>
                                    </p:animMotion>
                                  </p:childTnLst>
                                </p:cTn>
                              </p:par>
                              <p:par>
                                <p:cTn id="39" presetID="57" presetClass="path" presetSubtype="0" accel="50000" decel="50000" fill="hold" nodeType="withEffect">
                                  <p:stCondLst>
                                    <p:cond delay="0"/>
                                  </p:stCondLst>
                                  <p:childTnLst>
                                    <p:animMotion origin="layout" path="M -0.17292 0.42292 L -0.17292 0.48958 C -0.17292 0.51967 -0.18803 0.55717 -0.19896 0.55717 L -0.22431 0.55717 " pathEditMode="relative" rAng="0" ptsTypes="FfFF">
                                      <p:cBhvr>
                                        <p:cTn id="40" dur="2000" fill="hold"/>
                                        <p:tgtEl>
                                          <p:spTgt spid="119826"/>
                                        </p:tgtEl>
                                        <p:attrNameLst>
                                          <p:attrName>ppt_x</p:attrName>
                                          <p:attrName>ppt_y</p:attrName>
                                        </p:attrNameLst>
                                      </p:cBhvr>
                                      <p:rCtr x="-26" y="67"/>
                                    </p:animMotion>
                                  </p:childTnLst>
                                </p:cTn>
                              </p:par>
                            </p:childTnLst>
                          </p:cTn>
                        </p:par>
                        <p:par>
                          <p:cTn id="41" fill="hold">
                            <p:stCondLst>
                              <p:cond delay="2000"/>
                            </p:stCondLst>
                            <p:childTnLst>
                              <p:par>
                                <p:cTn id="42" presetID="4" presetClass="exit" presetSubtype="16" fill="hold" grpId="3" nodeType="afterEffect">
                                  <p:stCondLst>
                                    <p:cond delay="0"/>
                                  </p:stCondLst>
                                  <p:childTnLst>
                                    <p:animEffect transition="out" filter="box(in)">
                                      <p:cBhvr>
                                        <p:cTn id="43" dur="500"/>
                                        <p:tgtEl>
                                          <p:spTgt spid="119821"/>
                                        </p:tgtEl>
                                      </p:cBhvr>
                                    </p:animEffect>
                                    <p:set>
                                      <p:cBhvr>
                                        <p:cTn id="44" dur="1" fill="hold">
                                          <p:stCondLst>
                                            <p:cond delay="499"/>
                                          </p:stCondLst>
                                        </p:cTn>
                                        <p:tgtEl>
                                          <p:spTgt spid="1198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7" presetClass="path" presetSubtype="0" accel="50000" decel="50000" fill="hold" grpId="1" nodeType="clickEffect">
                                  <p:stCondLst>
                                    <p:cond delay="0"/>
                                  </p:stCondLst>
                                  <p:childTnLst>
                                    <p:animMotion origin="layout" path="M -0.00416 0.42113 L -0.00416 0.48335 C -0.00416 0.51133 0.0132 0.54602 0.02743 0.54602 L 0.05938 0.54602 " pathEditMode="relative" rAng="0" ptsTypes="FfFF">
                                      <p:cBhvr>
                                        <p:cTn id="48" dur="2000" fill="hold"/>
                                        <p:tgtEl>
                                          <p:spTgt spid="119822"/>
                                        </p:tgtEl>
                                        <p:attrNameLst>
                                          <p:attrName>ppt_x</p:attrName>
                                          <p:attrName>ppt_y</p:attrName>
                                        </p:attrNameLst>
                                      </p:cBhvr>
                                      <p:rCtr x="32" y="62"/>
                                    </p:animMotion>
                                  </p:childTnLst>
                                </p:cTn>
                              </p:par>
                            </p:childTnLst>
                          </p:cTn>
                        </p:par>
                        <p:par>
                          <p:cTn id="49" fill="hold">
                            <p:stCondLst>
                              <p:cond delay="2000"/>
                            </p:stCondLst>
                            <p:childTnLst>
                              <p:par>
                                <p:cTn id="50" presetID="4" presetClass="exit" presetSubtype="16" fill="hold" nodeType="afterEffect">
                                  <p:stCondLst>
                                    <p:cond delay="0"/>
                                  </p:stCondLst>
                                  <p:childTnLst>
                                    <p:animEffect transition="out" filter="box(in)">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19811">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198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p:bldP spid="119821" grpId="0" animBg="1"/>
      <p:bldP spid="119821" grpId="1" animBg="1"/>
      <p:bldP spid="119821" grpId="2" animBg="1"/>
      <p:bldP spid="119821" grpId="3" animBg="1"/>
      <p:bldP spid="119822" grpId="0" animBg="1"/>
      <p:bldP spid="119822" grpId="1" animBg="1"/>
      <p:bldP spid="1198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Store-and-Forward in the LHC DAQs</a:t>
            </a:r>
            <a:endParaRPr lang="en-GB" dirty="0"/>
          </a:p>
        </p:txBody>
      </p:sp>
      <p:sp>
        <p:nvSpPr>
          <p:cNvPr id="3" name="Content Placeholder 2"/>
          <p:cNvSpPr>
            <a:spLocks noGrp="1"/>
          </p:cNvSpPr>
          <p:nvPr>
            <p:ph idx="1"/>
          </p:nvPr>
        </p:nvSpPr>
        <p:spPr>
          <a:xfrm>
            <a:off x="457200" y="1511300"/>
            <a:ext cx="4186808" cy="4525963"/>
          </a:xfrm>
        </p:spPr>
        <p:txBody>
          <a:bodyPr>
            <a:normAutofit fontScale="85000" lnSpcReduction="20000"/>
          </a:bodyPr>
          <a:lstStyle/>
          <a:p>
            <a:r>
              <a:rPr lang="en-US" b="1" dirty="0" smtClean="0"/>
              <a:t>256 MB shared memory / 48 ports</a:t>
            </a:r>
          </a:p>
          <a:p>
            <a:r>
              <a:rPr lang="en-US" dirty="0" smtClean="0"/>
              <a:t>Up to 1260 ports (1000 </a:t>
            </a:r>
            <a:r>
              <a:rPr lang="en-US" dirty="0" err="1" smtClean="0"/>
              <a:t>BaseT</a:t>
            </a:r>
            <a:r>
              <a:rPr lang="en-US" dirty="0" smtClean="0"/>
              <a:t>)</a:t>
            </a:r>
          </a:p>
          <a:p>
            <a:r>
              <a:rPr lang="en-US" dirty="0" smtClean="0"/>
              <a:t>Price / port ~ 500 - 1000 USD</a:t>
            </a:r>
          </a:p>
          <a:p>
            <a:r>
              <a:rPr lang="en-US" dirty="0" smtClean="0"/>
              <a:t>Used by all LHC experiments</a:t>
            </a:r>
          </a:p>
          <a:p>
            <a:r>
              <a:rPr lang="en-US" dirty="0" smtClean="0"/>
              <a:t>6 kW power, 21 U high</a:t>
            </a:r>
          </a:p>
          <a:p>
            <a:r>
              <a:rPr lang="en-US" dirty="0" smtClean="0"/>
              <a:t>Loads of features (most of them unused </a:t>
            </a:r>
            <a:r>
              <a:rPr lang="en-US" dirty="0" smtClean="0">
                <a:sym typeface="Wingdings" pitchFamily="2" charset="2"/>
              </a:rPr>
              <a:t> in the experiments)</a:t>
            </a:r>
          </a:p>
          <a:p>
            <a:pPr>
              <a:buNone/>
            </a:pPr>
            <a:endParaRPr lang="en-US" dirty="0" smtClean="0"/>
          </a:p>
          <a:p>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33</a:t>
            </a:fld>
            <a:endParaRPr lang="en-GB"/>
          </a:p>
        </p:txBody>
      </p:sp>
      <p:pic>
        <p:nvPicPr>
          <p:cNvPr id="95235" name="Picture 3"/>
          <p:cNvPicPr>
            <a:picLocks noChangeAspect="1" noChangeArrowheads="1"/>
          </p:cNvPicPr>
          <p:nvPr/>
        </p:nvPicPr>
        <p:blipFill>
          <a:blip r:embed="rId2"/>
          <a:srcRect/>
          <a:stretch>
            <a:fillRect/>
          </a:stretch>
        </p:blipFill>
        <p:spPr bwMode="auto">
          <a:xfrm>
            <a:off x="5292080" y="1052736"/>
            <a:ext cx="3267075" cy="48482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Buffer Usage in F10 E1200i</a:t>
            </a:r>
            <a:endParaRPr lang="en-US"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34</a:t>
            </a:fld>
            <a:endParaRPr lang="en-GB"/>
          </a:p>
        </p:txBody>
      </p:sp>
      <p:graphicFrame>
        <p:nvGraphicFramePr>
          <p:cNvPr id="6" name="Content Placeholder 5"/>
          <p:cNvGraphicFramePr>
            <a:graphicFrameLocks noGrp="1"/>
          </p:cNvGraphicFramePr>
          <p:nvPr>
            <p:ph idx="1"/>
          </p:nvPr>
        </p:nvGraphicFramePr>
        <p:xfrm>
          <a:off x="1457300" y="2071678"/>
          <a:ext cx="7686700" cy="413227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88222" y="1428736"/>
            <a:ext cx="8741496" cy="369332"/>
          </a:xfrm>
          <a:prstGeom prst="rect">
            <a:avLst/>
          </a:prstGeom>
          <a:noFill/>
        </p:spPr>
        <p:txBody>
          <a:bodyPr wrap="none" rtlCol="0">
            <a:spAutoFit/>
          </a:bodyPr>
          <a:lstStyle/>
          <a:p>
            <a:r>
              <a:rPr lang="en-US" sz="1800" dirty="0" smtClean="0">
                <a:latin typeface="+mn-lt"/>
              </a:rPr>
              <a:t>Buffer usage in core-router with a test using 270 sources @ 350 kHz event-rate</a:t>
            </a:r>
          </a:p>
        </p:txBody>
      </p:sp>
      <p:sp>
        <p:nvSpPr>
          <p:cNvPr id="8" name="TextBox 7"/>
          <p:cNvSpPr txBox="1"/>
          <p:nvPr/>
        </p:nvSpPr>
        <p:spPr>
          <a:xfrm>
            <a:off x="0" y="2500306"/>
            <a:ext cx="1785917" cy="3357586"/>
          </a:xfrm>
          <a:prstGeom prst="rect">
            <a:avLst/>
          </a:prstGeom>
          <a:noFill/>
        </p:spPr>
        <p:txBody>
          <a:bodyPr wrap="square" rtlCol="0">
            <a:normAutofit lnSpcReduction="10000"/>
          </a:bodyPr>
          <a:lstStyle/>
          <a:p>
            <a:pPr marL="182880" indent="-182880">
              <a:spcBef>
                <a:spcPts val="0"/>
              </a:spcBef>
              <a:buFont typeface="Arial" pitchFamily="34" charset="0"/>
              <a:buChar char="•"/>
            </a:pPr>
            <a:r>
              <a:rPr lang="en-US" sz="1800" dirty="0" smtClean="0">
                <a:latin typeface="+mn-lt"/>
              </a:rPr>
              <a:t>256 MB shared between 48 ports</a:t>
            </a:r>
          </a:p>
          <a:p>
            <a:pPr marL="182880" indent="-182880">
              <a:spcBef>
                <a:spcPts val="0"/>
              </a:spcBef>
              <a:buFont typeface="Arial" pitchFamily="34" charset="0"/>
              <a:buChar char="•"/>
            </a:pPr>
            <a:r>
              <a:rPr lang="en-US" sz="1800" dirty="0" smtClean="0">
                <a:latin typeface="+mn-lt"/>
              </a:rPr>
              <a:t>17 ports used as “output”</a:t>
            </a:r>
          </a:p>
          <a:p>
            <a:pPr marL="182880" indent="-182880">
              <a:spcBef>
                <a:spcPts val="0"/>
              </a:spcBef>
              <a:buFont typeface="Arial" pitchFamily="34" charset="0"/>
              <a:buChar char="•"/>
            </a:pPr>
            <a:r>
              <a:rPr lang="en-US" sz="1800" b="1" dirty="0" smtClean="0">
                <a:latin typeface="+mn-lt"/>
              </a:rPr>
              <a:t>This measurement for small LHCb events (50 </a:t>
            </a:r>
            <a:r>
              <a:rPr lang="en-US" sz="1800" b="1" dirty="0" err="1" smtClean="0">
                <a:latin typeface="+mn-lt"/>
              </a:rPr>
              <a:t>kB</a:t>
            </a:r>
            <a:r>
              <a:rPr lang="en-US" sz="1800" b="1" dirty="0" smtClean="0">
                <a:latin typeface="+mn-lt"/>
              </a:rPr>
              <a:t>) at 1/3 of nominal capacity</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40" name="Slide Number Placeholder 2"/>
          <p:cNvSpPr>
            <a:spLocks noGrp="1"/>
          </p:cNvSpPr>
          <p:nvPr>
            <p:ph type="sldNum" sz="quarter" idx="11"/>
          </p:nvPr>
        </p:nvSpPr>
        <p:spPr>
          <a:noFill/>
        </p:spPr>
        <p:txBody>
          <a:bodyPr/>
          <a:lstStyle/>
          <a:p>
            <a:fld id="{FB61219E-BB8E-4388-9D09-21FAEE1D2344}" type="slidenum">
              <a:rPr lang="en-US"/>
              <a:pPr/>
              <a:t>35</a:t>
            </a:fld>
            <a:endParaRPr lang="en-US"/>
          </a:p>
        </p:txBody>
      </p:sp>
      <p:sp>
        <p:nvSpPr>
          <p:cNvPr id="202754" name="AutoShape 1026"/>
          <p:cNvSpPr>
            <a:spLocks noChangeArrowheads="1"/>
          </p:cNvSpPr>
          <p:nvPr/>
        </p:nvSpPr>
        <p:spPr bwMode="auto">
          <a:xfrm>
            <a:off x="1143000" y="4191000"/>
            <a:ext cx="685800" cy="685800"/>
          </a:xfrm>
          <a:prstGeom prst="upArrow">
            <a:avLst>
              <a:gd name="adj1" fmla="val 50000"/>
              <a:gd name="adj2" fmla="val 25000"/>
            </a:avLst>
          </a:prstGeom>
          <a:gradFill rotWithShape="1">
            <a:gsLst>
              <a:gs pos="0">
                <a:schemeClr val="accent1">
                  <a:gamma/>
                  <a:shade val="46275"/>
                  <a:invGamma/>
                </a:schemeClr>
              </a:gs>
              <a:gs pos="100000">
                <a:schemeClr val="accent1"/>
              </a:gs>
            </a:gsLst>
            <a:lin ang="5400000" scaled="1"/>
          </a:gradFill>
          <a:ln w="9525">
            <a:noFill/>
            <a:miter lim="800000"/>
            <a:headEnd/>
            <a:tailEnd/>
          </a:ln>
          <a:effectLst/>
        </p:spPr>
        <p:txBody>
          <a:bodyPr vert="eaVert" wrap="none" anchor="ctr"/>
          <a:lstStyle/>
          <a:p>
            <a:endParaRPr lang="en-GB"/>
          </a:p>
        </p:txBody>
      </p:sp>
      <p:sp>
        <p:nvSpPr>
          <p:cNvPr id="150542" name="AutoShape 1027"/>
          <p:cNvSpPr>
            <a:spLocks noChangeArrowheads="1"/>
          </p:cNvSpPr>
          <p:nvPr/>
        </p:nvSpPr>
        <p:spPr bwMode="auto">
          <a:xfrm>
            <a:off x="1600200" y="3657600"/>
            <a:ext cx="2438400" cy="381000"/>
          </a:xfrm>
          <a:prstGeom prst="rightArrow">
            <a:avLst>
              <a:gd name="adj1" fmla="val 39583"/>
              <a:gd name="adj2" fmla="val 56474"/>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3" name="AutoShape 1028"/>
          <p:cNvSpPr>
            <a:spLocks noChangeArrowheads="1"/>
          </p:cNvSpPr>
          <p:nvPr/>
        </p:nvSpPr>
        <p:spPr bwMode="auto">
          <a:xfrm>
            <a:off x="1752600" y="3200400"/>
            <a:ext cx="2286000" cy="381000"/>
          </a:xfrm>
          <a:prstGeom prst="rightArrow">
            <a:avLst>
              <a:gd name="adj1" fmla="val 39583"/>
              <a:gd name="adj2" fmla="val 52944"/>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4" name="AutoShape 1029"/>
          <p:cNvSpPr>
            <a:spLocks noChangeArrowheads="1"/>
          </p:cNvSpPr>
          <p:nvPr/>
        </p:nvSpPr>
        <p:spPr bwMode="auto">
          <a:xfrm>
            <a:off x="1905000" y="2743200"/>
            <a:ext cx="2133600" cy="381000"/>
          </a:xfrm>
          <a:prstGeom prst="rightArrow">
            <a:avLst>
              <a:gd name="adj1" fmla="val 39583"/>
              <a:gd name="adj2" fmla="val 4941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5" name="AutoShape 1030"/>
          <p:cNvSpPr>
            <a:spLocks noChangeArrowheads="1"/>
          </p:cNvSpPr>
          <p:nvPr/>
        </p:nvSpPr>
        <p:spPr bwMode="auto">
          <a:xfrm>
            <a:off x="2057400" y="2286000"/>
            <a:ext cx="1981200" cy="381000"/>
          </a:xfrm>
          <a:prstGeom prst="rightArrow">
            <a:avLst>
              <a:gd name="adj1" fmla="val 39583"/>
              <a:gd name="adj2" fmla="val 4588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6" name="AutoShape 1031"/>
          <p:cNvSpPr>
            <a:spLocks noChangeArrowheads="1"/>
          </p:cNvSpPr>
          <p:nvPr/>
        </p:nvSpPr>
        <p:spPr bwMode="auto">
          <a:xfrm rot="751635">
            <a:off x="5557838" y="3082925"/>
            <a:ext cx="1171575" cy="377825"/>
          </a:xfrm>
          <a:prstGeom prst="rightArrow">
            <a:avLst>
              <a:gd name="adj1" fmla="val 39583"/>
              <a:gd name="adj2" fmla="val 27362"/>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7" name="AutoShape 1032"/>
          <p:cNvSpPr>
            <a:spLocks noChangeArrowheads="1"/>
          </p:cNvSpPr>
          <p:nvPr/>
        </p:nvSpPr>
        <p:spPr bwMode="auto">
          <a:xfrm rot="-768452">
            <a:off x="5573713" y="2473325"/>
            <a:ext cx="1181100" cy="377825"/>
          </a:xfrm>
          <a:prstGeom prst="rightArrow">
            <a:avLst>
              <a:gd name="adj1" fmla="val 39583"/>
              <a:gd name="adj2" fmla="val 2758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grpSp>
        <p:nvGrpSpPr>
          <p:cNvPr id="2" name="Group 1033"/>
          <p:cNvGrpSpPr>
            <a:grpSpLocks/>
          </p:cNvGrpSpPr>
          <p:nvPr/>
        </p:nvGrpSpPr>
        <p:grpSpPr bwMode="auto">
          <a:xfrm>
            <a:off x="8529638" y="552450"/>
            <a:ext cx="614362" cy="4637088"/>
            <a:chOff x="-107221" y="1344"/>
            <a:chExt cx="107989" cy="1508"/>
          </a:xfrm>
        </p:grpSpPr>
        <p:sp>
          <p:nvSpPr>
            <p:cNvPr id="150613" name="Text Box 1034"/>
            <p:cNvSpPr txBox="1">
              <a:spLocks noChangeArrowheads="1"/>
            </p:cNvSpPr>
            <p:nvPr/>
          </p:nvSpPr>
          <p:spPr bwMode="auto">
            <a:xfrm>
              <a:off x="-107221" y="1785"/>
              <a:ext cx="32369" cy="1067"/>
            </a:xfrm>
            <a:prstGeom prst="rect">
              <a:avLst/>
            </a:prstGeom>
            <a:noFill/>
            <a:ln w="9525">
              <a:noFill/>
              <a:miter lim="800000"/>
              <a:headEnd/>
              <a:tailEnd/>
            </a:ln>
          </p:spPr>
          <p:txBody>
            <a:bodyPr>
              <a:spAutoFit/>
            </a:bodyPr>
            <a:lstStyle/>
            <a:p>
              <a:r>
                <a:rPr lang="en-US" altLang="zh-TW" sz="1400" b="1">
                  <a:latin typeface="Arial" charset="0"/>
                  <a:ea typeface="新細明體"/>
                  <a:cs typeface="新細明體"/>
                </a:rPr>
                <a:t>Event Builder 1</a:t>
              </a:r>
            </a:p>
          </p:txBody>
        </p:sp>
        <p:graphicFrame>
          <p:nvGraphicFramePr>
            <p:cNvPr id="150539" name="Object 11"/>
            <p:cNvGraphicFramePr>
              <a:graphicFrameLocks noChangeAspect="1"/>
            </p:cNvGraphicFramePr>
            <p:nvPr/>
          </p:nvGraphicFramePr>
          <p:xfrm>
            <a:off x="441" y="1344"/>
            <a:ext cx="327" cy="453"/>
          </p:xfrm>
          <a:graphic>
            <a:graphicData uri="http://schemas.openxmlformats.org/presentationml/2006/ole">
              <mc:AlternateContent xmlns:mc="http://schemas.openxmlformats.org/markup-compatibility/2006">
                <mc:Choice xmlns:v="urn:schemas-microsoft-com:vml" Requires="v">
                  <p:oleObj spid="_x0000_s92243" name="Visio" r:id="rId4" imgW="738378" imgH="941388" progId="Visio.Drawing.11">
                    <p:embed/>
                  </p:oleObj>
                </mc:Choice>
                <mc:Fallback>
                  <p:oleObj name="Visio" r:id="rId4" imgW="738378" imgH="941388" progId="Visio.Drawing.11">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 y="1344"/>
                          <a:ext cx="327"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50549" name="Rectangle 1036"/>
          <p:cNvSpPr>
            <a:spLocks noGrp="1" noChangeArrowheads="1"/>
          </p:cNvSpPr>
          <p:nvPr>
            <p:ph type="title" sz="quarter" idx="4294967295"/>
          </p:nvPr>
        </p:nvSpPr>
        <p:spPr>
          <a:xfrm>
            <a:off x="0" y="0"/>
            <a:ext cx="8892480" cy="1143000"/>
          </a:xfrm>
          <a:noFill/>
        </p:spPr>
        <p:txBody>
          <a:bodyPr>
            <a:noAutofit/>
          </a:bodyPr>
          <a:lstStyle/>
          <a:p>
            <a:pPr eaLnBrk="1" hangingPunct="1"/>
            <a:r>
              <a:rPr lang="en-US" sz="3600" dirty="0" smtClean="0"/>
              <a:t>Push-Based Event Building with</a:t>
            </a:r>
            <a:br>
              <a:rPr lang="en-US" sz="3600" dirty="0" smtClean="0"/>
            </a:br>
            <a:r>
              <a:rPr lang="en-US" sz="3600" dirty="0" smtClean="0"/>
              <a:t> store&amp; forward switching and load-balancing</a:t>
            </a:r>
          </a:p>
        </p:txBody>
      </p:sp>
      <p:graphicFrame>
        <p:nvGraphicFramePr>
          <p:cNvPr id="150530" name="Object 2"/>
          <p:cNvGraphicFramePr>
            <a:graphicFrameLocks noChangeAspect="1"/>
          </p:cNvGraphicFramePr>
          <p:nvPr/>
        </p:nvGraphicFramePr>
        <p:xfrm>
          <a:off x="4191000" y="2590800"/>
          <a:ext cx="1066800" cy="930275"/>
        </p:xfrm>
        <a:graphic>
          <a:graphicData uri="http://schemas.openxmlformats.org/presentationml/2006/ole">
            <mc:AlternateContent xmlns:mc="http://schemas.openxmlformats.org/markup-compatibility/2006">
              <mc:Choice xmlns:v="urn:schemas-microsoft-com:vml" Requires="v">
                <p:oleObj spid="_x0000_s92244" name="Visio" r:id="rId6" imgW="1415796" imgH="1235710" progId="Visio.Drawing.11">
                  <p:embed/>
                </p:oleObj>
              </mc:Choice>
              <mc:Fallback>
                <p:oleObj name="Visio" r:id="rId6" imgW="1415796" imgH="1235710"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590800"/>
                        <a:ext cx="10668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50" name="Text Box 1038"/>
          <p:cNvSpPr txBox="1">
            <a:spLocks noChangeArrowheads="1"/>
          </p:cNvSpPr>
          <p:nvPr/>
        </p:nvSpPr>
        <p:spPr bwMode="auto">
          <a:xfrm>
            <a:off x="4035425" y="3505200"/>
            <a:ext cx="1587500" cy="517525"/>
          </a:xfrm>
          <a:prstGeom prst="rect">
            <a:avLst/>
          </a:prstGeom>
          <a:noFill/>
          <a:ln w="9525">
            <a:noFill/>
            <a:miter lim="800000"/>
            <a:headEnd/>
            <a:tailEnd/>
          </a:ln>
        </p:spPr>
        <p:txBody>
          <a:bodyPr wrap="none">
            <a:spAutoFit/>
          </a:bodyPr>
          <a:lstStyle/>
          <a:p>
            <a:pPr algn="ctr"/>
            <a:r>
              <a:rPr lang="en-US" sz="1400" b="1">
                <a:latin typeface="Arial" charset="0"/>
              </a:rPr>
              <a:t>Data Acquisition</a:t>
            </a:r>
          </a:p>
          <a:p>
            <a:pPr algn="ctr"/>
            <a:r>
              <a:rPr lang="en-US" sz="1400" b="1">
                <a:latin typeface="Arial" charset="0"/>
              </a:rPr>
              <a:t>Switch</a:t>
            </a:r>
          </a:p>
        </p:txBody>
      </p:sp>
      <p:grpSp>
        <p:nvGrpSpPr>
          <p:cNvPr id="3" name="Group 1042"/>
          <p:cNvGrpSpPr>
            <a:grpSpLocks/>
          </p:cNvGrpSpPr>
          <p:nvPr/>
        </p:nvGrpSpPr>
        <p:grpSpPr bwMode="auto">
          <a:xfrm>
            <a:off x="-76200" y="5403850"/>
            <a:ext cx="2667000" cy="1433513"/>
            <a:chOff x="2736" y="3192"/>
            <a:chExt cx="1680" cy="903"/>
          </a:xfrm>
        </p:grpSpPr>
        <p:sp>
          <p:nvSpPr>
            <p:cNvPr id="150611" name="Text Box 1043"/>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1</a:t>
              </a:r>
            </a:p>
          </p:txBody>
        </p:sp>
        <p:sp>
          <p:nvSpPr>
            <p:cNvPr id="150612" name="Text Box 1044"/>
            <p:cNvSpPr txBox="1">
              <a:spLocks noChangeArrowheads="1"/>
            </p:cNvSpPr>
            <p:nvPr/>
          </p:nvSpPr>
          <p:spPr bwMode="auto">
            <a:xfrm>
              <a:off x="3158" y="3335"/>
              <a:ext cx="1258" cy="465"/>
            </a:xfrm>
            <a:prstGeom prst="rect">
              <a:avLst/>
            </a:prstGeom>
            <a:noFill/>
            <a:ln w="9525">
              <a:noFill/>
              <a:miter lim="800000"/>
              <a:headEnd/>
              <a:tailEnd/>
            </a:ln>
          </p:spPr>
          <p:txBody>
            <a:bodyPr>
              <a:spAutoFit/>
            </a:bodyPr>
            <a:lstStyle/>
            <a:p>
              <a:r>
                <a:rPr lang="en-US" sz="1400" b="1" dirty="0">
                  <a:latin typeface="Arial" charset="0"/>
                </a:rPr>
                <a:t>Event Builders notify </a:t>
              </a:r>
              <a:r>
                <a:rPr lang="en-US" sz="1400" b="1" dirty="0" smtClean="0">
                  <a:latin typeface="Arial" charset="0"/>
                </a:rPr>
                <a:t>Event Manager </a:t>
              </a:r>
              <a:r>
                <a:rPr lang="en-US" sz="1400" b="1" dirty="0">
                  <a:latin typeface="Arial" charset="0"/>
                </a:rPr>
                <a:t>available capacity</a:t>
              </a:r>
            </a:p>
          </p:txBody>
        </p:sp>
      </p:grpSp>
      <p:graphicFrame>
        <p:nvGraphicFramePr>
          <p:cNvPr id="150531" name="Object 3"/>
          <p:cNvGraphicFramePr>
            <a:graphicFrameLocks noChangeAspect="1"/>
          </p:cNvGraphicFramePr>
          <p:nvPr/>
        </p:nvGraphicFramePr>
        <p:xfrm>
          <a:off x="1752600" y="1219200"/>
          <a:ext cx="371475" cy="1447800"/>
        </p:xfrm>
        <a:graphic>
          <a:graphicData uri="http://schemas.openxmlformats.org/presentationml/2006/ole">
            <mc:AlternateContent xmlns:mc="http://schemas.openxmlformats.org/markup-compatibility/2006">
              <mc:Choice xmlns:v="urn:schemas-microsoft-com:vml" Requires="v">
                <p:oleObj spid="_x0000_s92245" name="Visio" r:id="rId8" imgW="371094" imgH="4067810" progId="Visio.Drawing.11">
                  <p:embed/>
                </p:oleObj>
              </mc:Choice>
              <mc:Fallback>
                <p:oleObj name="Visio" r:id="rId8" imgW="371094" imgH="4067810" progId="Visio.Drawing.11">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12192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0532" name="Object 4"/>
          <p:cNvGraphicFramePr>
            <a:graphicFrameLocks noChangeAspect="1"/>
          </p:cNvGraphicFramePr>
          <p:nvPr/>
        </p:nvGraphicFramePr>
        <p:xfrm>
          <a:off x="1600200" y="1676400"/>
          <a:ext cx="371475" cy="1447800"/>
        </p:xfrm>
        <a:graphic>
          <a:graphicData uri="http://schemas.openxmlformats.org/presentationml/2006/ole">
            <mc:AlternateContent xmlns:mc="http://schemas.openxmlformats.org/markup-compatibility/2006">
              <mc:Choice xmlns:v="urn:schemas-microsoft-com:vml" Requires="v">
                <p:oleObj spid="_x0000_s92246" name="Visio" r:id="rId10" imgW="371094" imgH="4067810" progId="Visio.Drawing.11">
                  <p:embed/>
                </p:oleObj>
              </mc:Choice>
              <mc:Fallback>
                <p:oleObj name="Visio" r:id="rId10" imgW="371094" imgH="4067810" progId="Visio.Drawing.11">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16764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0533" name="Object 5"/>
          <p:cNvGraphicFramePr>
            <a:graphicFrameLocks noChangeAspect="1"/>
          </p:cNvGraphicFramePr>
          <p:nvPr/>
        </p:nvGraphicFramePr>
        <p:xfrm>
          <a:off x="1447800" y="2133600"/>
          <a:ext cx="371475" cy="1447800"/>
        </p:xfrm>
        <a:graphic>
          <a:graphicData uri="http://schemas.openxmlformats.org/presentationml/2006/ole">
            <mc:AlternateContent xmlns:mc="http://schemas.openxmlformats.org/markup-compatibility/2006">
              <mc:Choice xmlns:v="urn:schemas-microsoft-com:vml" Requires="v">
                <p:oleObj spid="_x0000_s92247" name="Visio" r:id="rId11" imgW="371094" imgH="4067810" progId="Visio.Drawing.11">
                  <p:embed/>
                </p:oleObj>
              </mc:Choice>
              <mc:Fallback>
                <p:oleObj name="Visio" r:id="rId11" imgW="371094" imgH="4067810" progId="Visio.Drawing.11">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21336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0534" name="Object 6"/>
          <p:cNvGraphicFramePr>
            <a:graphicFrameLocks noChangeAspect="1"/>
          </p:cNvGraphicFramePr>
          <p:nvPr/>
        </p:nvGraphicFramePr>
        <p:xfrm>
          <a:off x="1295400" y="2590800"/>
          <a:ext cx="371475" cy="1447800"/>
        </p:xfrm>
        <a:graphic>
          <a:graphicData uri="http://schemas.openxmlformats.org/presentationml/2006/ole">
            <mc:AlternateContent xmlns:mc="http://schemas.openxmlformats.org/markup-compatibility/2006">
              <mc:Choice xmlns:v="urn:schemas-microsoft-com:vml" Requires="v">
                <p:oleObj spid="_x0000_s92248" name="Visio" r:id="rId12" imgW="371094" imgH="4067810" progId="Visio.Drawing.11">
                  <p:embed/>
                </p:oleObj>
              </mc:Choice>
              <mc:Fallback>
                <p:oleObj name="Visio" r:id="rId12" imgW="371094" imgH="4067810" progId="Visio.Drawing.11">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25908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02777" name="Picture 1049"/>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676400" y="3657600"/>
            <a:ext cx="457200" cy="277813"/>
          </a:xfrm>
          <a:prstGeom prst="rect">
            <a:avLst/>
          </a:prstGeom>
          <a:noFill/>
          <a:ln w="9525">
            <a:noFill/>
            <a:miter lim="800000"/>
            <a:headEnd/>
            <a:tailEnd/>
          </a:ln>
        </p:spPr>
      </p:pic>
      <p:pic>
        <p:nvPicPr>
          <p:cNvPr id="202778" name="Picture 1050"/>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771650" y="3124200"/>
            <a:ext cx="285750" cy="447675"/>
          </a:xfrm>
          <a:prstGeom prst="rect">
            <a:avLst/>
          </a:prstGeom>
          <a:noFill/>
          <a:ln w="9525">
            <a:noFill/>
            <a:miter lim="800000"/>
            <a:headEnd/>
            <a:tailEnd/>
          </a:ln>
        </p:spPr>
      </p:pic>
      <p:pic>
        <p:nvPicPr>
          <p:cNvPr id="202779" name="Picture 1051"/>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1828800" y="2689225"/>
            <a:ext cx="427038" cy="358775"/>
          </a:xfrm>
          <a:prstGeom prst="rect">
            <a:avLst/>
          </a:prstGeom>
          <a:noFill/>
          <a:ln w="9525">
            <a:noFill/>
            <a:miter lim="800000"/>
            <a:headEnd/>
            <a:tailEnd/>
          </a:ln>
        </p:spPr>
      </p:pic>
      <p:pic>
        <p:nvPicPr>
          <p:cNvPr id="202780" name="Picture 1052"/>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2057400" y="2209800"/>
            <a:ext cx="292100" cy="374650"/>
          </a:xfrm>
          <a:prstGeom prst="rect">
            <a:avLst/>
          </a:prstGeom>
          <a:noFill/>
          <a:ln w="9525">
            <a:noFill/>
            <a:miter lim="800000"/>
            <a:headEnd/>
            <a:tailEnd/>
          </a:ln>
        </p:spPr>
      </p:pic>
      <p:grpSp>
        <p:nvGrpSpPr>
          <p:cNvPr id="4" name="Group 1053"/>
          <p:cNvGrpSpPr>
            <a:grpSpLocks/>
          </p:cNvGrpSpPr>
          <p:nvPr/>
        </p:nvGrpSpPr>
        <p:grpSpPr bwMode="auto">
          <a:xfrm>
            <a:off x="3200400" y="5410200"/>
            <a:ext cx="2914650" cy="1433513"/>
            <a:chOff x="2736" y="3192"/>
            <a:chExt cx="1680" cy="903"/>
          </a:xfrm>
        </p:grpSpPr>
        <p:sp>
          <p:nvSpPr>
            <p:cNvPr id="150609" name="Text Box 1054"/>
            <p:cNvSpPr txBox="1">
              <a:spLocks noChangeArrowheads="1"/>
            </p:cNvSpPr>
            <p:nvPr/>
          </p:nvSpPr>
          <p:spPr bwMode="auto">
            <a:xfrm>
              <a:off x="2736" y="3192"/>
              <a:ext cx="465"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2</a:t>
              </a:r>
            </a:p>
          </p:txBody>
        </p:sp>
        <p:sp>
          <p:nvSpPr>
            <p:cNvPr id="150610" name="Text Box 1055"/>
            <p:cNvSpPr txBox="1">
              <a:spLocks noChangeArrowheads="1"/>
            </p:cNvSpPr>
            <p:nvPr/>
          </p:nvSpPr>
          <p:spPr bwMode="auto">
            <a:xfrm>
              <a:off x="3158" y="3335"/>
              <a:ext cx="1258" cy="601"/>
            </a:xfrm>
            <a:prstGeom prst="rect">
              <a:avLst/>
            </a:prstGeom>
            <a:noFill/>
            <a:ln w="9525">
              <a:noFill/>
              <a:miter lim="800000"/>
              <a:headEnd/>
              <a:tailEnd/>
            </a:ln>
          </p:spPr>
          <p:txBody>
            <a:bodyPr>
              <a:spAutoFit/>
            </a:bodyPr>
            <a:lstStyle/>
            <a:p>
              <a:r>
                <a:rPr lang="en-US" sz="1400" b="1" dirty="0" smtClean="0">
                  <a:latin typeface="Arial" charset="0"/>
                </a:rPr>
                <a:t>Event Manager</a:t>
              </a:r>
            </a:p>
            <a:p>
              <a:r>
                <a:rPr lang="en-US" sz="1400" b="1" dirty="0" smtClean="0">
                  <a:latin typeface="Arial" charset="0"/>
                </a:rPr>
                <a:t>ensures </a:t>
              </a:r>
              <a:r>
                <a:rPr lang="en-US" sz="1400" b="1" dirty="0">
                  <a:latin typeface="Arial" charset="0"/>
                </a:rPr>
                <a:t>that data are sent only to nodes with available capacity</a:t>
              </a:r>
            </a:p>
          </p:txBody>
        </p:sp>
      </p:grpSp>
      <p:grpSp>
        <p:nvGrpSpPr>
          <p:cNvPr id="5" name="Group 1056"/>
          <p:cNvGrpSpPr>
            <a:grpSpLocks/>
          </p:cNvGrpSpPr>
          <p:nvPr/>
        </p:nvGrpSpPr>
        <p:grpSpPr bwMode="auto">
          <a:xfrm>
            <a:off x="6096000" y="5424488"/>
            <a:ext cx="2667000" cy="1433512"/>
            <a:chOff x="2736" y="3192"/>
            <a:chExt cx="1680" cy="903"/>
          </a:xfrm>
        </p:grpSpPr>
        <p:sp>
          <p:nvSpPr>
            <p:cNvPr id="150607" name="Text Box 1057"/>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3</a:t>
              </a:r>
            </a:p>
          </p:txBody>
        </p:sp>
        <p:sp>
          <p:nvSpPr>
            <p:cNvPr id="150608" name="Text Box 1058"/>
            <p:cNvSpPr txBox="1">
              <a:spLocks noChangeArrowheads="1"/>
            </p:cNvSpPr>
            <p:nvPr/>
          </p:nvSpPr>
          <p:spPr bwMode="auto">
            <a:xfrm>
              <a:off x="3158" y="3335"/>
              <a:ext cx="1258" cy="460"/>
            </a:xfrm>
            <a:prstGeom prst="rect">
              <a:avLst/>
            </a:prstGeom>
            <a:noFill/>
            <a:ln w="9525">
              <a:noFill/>
              <a:miter lim="800000"/>
              <a:headEnd/>
              <a:tailEnd/>
            </a:ln>
          </p:spPr>
          <p:txBody>
            <a:bodyPr>
              <a:spAutoFit/>
            </a:bodyPr>
            <a:lstStyle/>
            <a:p>
              <a:r>
                <a:rPr lang="en-US" sz="1400" b="1">
                  <a:latin typeface="Arial" charset="0"/>
                </a:rPr>
                <a:t>Readout system relies on feedback from Event Builders</a:t>
              </a:r>
            </a:p>
          </p:txBody>
        </p:sp>
      </p:grpSp>
      <p:grpSp>
        <p:nvGrpSpPr>
          <p:cNvPr id="6" name="Group 1059"/>
          <p:cNvGrpSpPr>
            <a:grpSpLocks/>
          </p:cNvGrpSpPr>
          <p:nvPr/>
        </p:nvGrpSpPr>
        <p:grpSpPr bwMode="auto">
          <a:xfrm>
            <a:off x="-1295400" y="1219200"/>
            <a:ext cx="1295400" cy="1828800"/>
            <a:chOff x="-624" y="960"/>
            <a:chExt cx="816" cy="1152"/>
          </a:xfrm>
        </p:grpSpPr>
        <p:sp>
          <p:nvSpPr>
            <p:cNvPr id="150599" name="AutoShape 1060"/>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600" name="AutoShape 1061"/>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601" name="AutoShape 1062"/>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602" name="AutoShape 1063"/>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50603" name="Picture 1064"/>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50604" name="Picture 1065"/>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50605" name="Picture 1066"/>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50606" name="Picture 1067"/>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sp>
        <p:nvSpPr>
          <p:cNvPr id="202799" name="AutoShape 1071"/>
          <p:cNvSpPr>
            <a:spLocks noChangeArrowheads="1"/>
          </p:cNvSpPr>
          <p:nvPr/>
        </p:nvSpPr>
        <p:spPr bwMode="auto">
          <a:xfrm>
            <a:off x="3962400" y="4191000"/>
            <a:ext cx="1447800" cy="914400"/>
          </a:xfrm>
          <a:prstGeom prst="wedgeEllipseCallout">
            <a:avLst>
              <a:gd name="adj1" fmla="val -98134"/>
              <a:gd name="adj2" fmla="val 11634"/>
            </a:avLst>
          </a:prstGeom>
          <a:solidFill>
            <a:schemeClr val="accent1"/>
          </a:solidFill>
          <a:ln w="9525">
            <a:solidFill>
              <a:schemeClr val="tx1"/>
            </a:solidFill>
            <a:miter lim="800000"/>
            <a:headEnd/>
            <a:tailEnd/>
          </a:ln>
        </p:spPr>
        <p:txBody>
          <a:bodyPr/>
          <a:lstStyle/>
          <a:p>
            <a:pPr algn="ctr"/>
            <a:r>
              <a:rPr lang="en-US" sz="1400" i="1">
                <a:latin typeface="Arial" charset="0"/>
              </a:rPr>
              <a:t>“Send next event to </a:t>
            </a:r>
            <a:r>
              <a:rPr lang="en-US" sz="1400" b="1" i="1">
                <a:latin typeface="Arial" charset="0"/>
              </a:rPr>
              <a:t>EB1</a:t>
            </a:r>
            <a:r>
              <a:rPr lang="en-US" sz="1400" i="1">
                <a:latin typeface="Arial" charset="0"/>
              </a:rPr>
              <a:t>”</a:t>
            </a:r>
          </a:p>
        </p:txBody>
      </p:sp>
      <p:grpSp>
        <p:nvGrpSpPr>
          <p:cNvPr id="7" name="Group 1072"/>
          <p:cNvGrpSpPr>
            <a:grpSpLocks/>
          </p:cNvGrpSpPr>
          <p:nvPr/>
        </p:nvGrpSpPr>
        <p:grpSpPr bwMode="auto">
          <a:xfrm>
            <a:off x="-1371600" y="1295400"/>
            <a:ext cx="1295400" cy="1828800"/>
            <a:chOff x="-624" y="960"/>
            <a:chExt cx="816" cy="1152"/>
          </a:xfrm>
        </p:grpSpPr>
        <p:sp>
          <p:nvSpPr>
            <p:cNvPr id="150591" name="AutoShape 1073"/>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92" name="AutoShape 1074"/>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93" name="AutoShape 1075"/>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94" name="AutoShape 1076"/>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50595" name="Picture 1077"/>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50596" name="Picture 1078"/>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50597" name="Picture 1079"/>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50598" name="Picture 1080"/>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pic>
        <p:nvPicPr>
          <p:cNvPr id="202809" name="Picture 1081"/>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2133600" y="3711575"/>
            <a:ext cx="457200" cy="277813"/>
          </a:xfrm>
          <a:prstGeom prst="rect">
            <a:avLst/>
          </a:prstGeom>
          <a:noFill/>
          <a:ln w="9525">
            <a:noFill/>
            <a:miter lim="800000"/>
            <a:headEnd/>
            <a:tailEnd/>
          </a:ln>
        </p:spPr>
      </p:pic>
      <p:pic>
        <p:nvPicPr>
          <p:cNvPr id="202810" name="Picture 1082"/>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2209800" y="3200400"/>
            <a:ext cx="285750" cy="447675"/>
          </a:xfrm>
          <a:prstGeom prst="rect">
            <a:avLst/>
          </a:prstGeom>
          <a:noFill/>
          <a:ln w="9525">
            <a:noFill/>
            <a:miter lim="800000"/>
            <a:headEnd/>
            <a:tailEnd/>
          </a:ln>
        </p:spPr>
      </p:pic>
      <p:pic>
        <p:nvPicPr>
          <p:cNvPr id="202811" name="Picture 1083"/>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2286000" y="2743200"/>
            <a:ext cx="427038" cy="358775"/>
          </a:xfrm>
          <a:prstGeom prst="rect">
            <a:avLst/>
          </a:prstGeom>
          <a:noFill/>
          <a:ln w="9525">
            <a:noFill/>
            <a:miter lim="800000"/>
            <a:headEnd/>
            <a:tailEnd/>
          </a:ln>
        </p:spPr>
      </p:pic>
      <p:pic>
        <p:nvPicPr>
          <p:cNvPr id="202812" name="Picture 1084"/>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2514600" y="2263775"/>
            <a:ext cx="292100" cy="374650"/>
          </a:xfrm>
          <a:prstGeom prst="rect">
            <a:avLst/>
          </a:prstGeom>
          <a:noFill/>
          <a:ln w="9525">
            <a:noFill/>
            <a:miter lim="800000"/>
            <a:headEnd/>
            <a:tailEnd/>
          </a:ln>
        </p:spPr>
      </p:pic>
      <p:sp>
        <p:nvSpPr>
          <p:cNvPr id="202813" name="AutoShape 1085"/>
          <p:cNvSpPr>
            <a:spLocks noChangeArrowheads="1"/>
          </p:cNvSpPr>
          <p:nvPr/>
        </p:nvSpPr>
        <p:spPr bwMode="auto">
          <a:xfrm>
            <a:off x="4191000" y="4343400"/>
            <a:ext cx="1447800" cy="914400"/>
          </a:xfrm>
          <a:prstGeom prst="wedgeEllipseCallout">
            <a:avLst>
              <a:gd name="adj1" fmla="val -98134"/>
              <a:gd name="adj2" fmla="val 11634"/>
            </a:avLst>
          </a:prstGeom>
          <a:solidFill>
            <a:schemeClr val="accent1"/>
          </a:solidFill>
          <a:ln w="9525">
            <a:solidFill>
              <a:schemeClr val="tx1"/>
            </a:solidFill>
            <a:miter lim="800000"/>
            <a:headEnd/>
            <a:tailEnd/>
          </a:ln>
        </p:spPr>
        <p:txBody>
          <a:bodyPr/>
          <a:lstStyle/>
          <a:p>
            <a:pPr algn="ctr"/>
            <a:r>
              <a:rPr lang="en-US" sz="1400" i="1">
                <a:latin typeface="Arial" charset="0"/>
              </a:rPr>
              <a:t>“Send next event to </a:t>
            </a:r>
            <a:r>
              <a:rPr lang="en-US" sz="1400" b="1" i="1">
                <a:latin typeface="Arial" charset="0"/>
              </a:rPr>
              <a:t>EB2</a:t>
            </a:r>
            <a:r>
              <a:rPr lang="en-US" sz="1400" i="1">
                <a:latin typeface="Arial" charset="0"/>
              </a:rPr>
              <a:t>”</a:t>
            </a:r>
          </a:p>
        </p:txBody>
      </p:sp>
      <p:grpSp>
        <p:nvGrpSpPr>
          <p:cNvPr id="8" name="Group 1086"/>
          <p:cNvGrpSpPr>
            <a:grpSpLocks/>
          </p:cNvGrpSpPr>
          <p:nvPr/>
        </p:nvGrpSpPr>
        <p:grpSpPr bwMode="auto">
          <a:xfrm>
            <a:off x="-1371600" y="1447800"/>
            <a:ext cx="1295400" cy="1828800"/>
            <a:chOff x="-624" y="960"/>
            <a:chExt cx="816" cy="1152"/>
          </a:xfrm>
        </p:grpSpPr>
        <p:sp>
          <p:nvSpPr>
            <p:cNvPr id="150583" name="AutoShape 1087"/>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84" name="AutoShape 1088"/>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85" name="AutoShape 1089"/>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86" name="AutoShape 1090"/>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50587" name="Picture 1091"/>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50588" name="Picture 1092"/>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50589" name="Picture 1093"/>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50590" name="Picture 1094"/>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sp>
        <p:nvSpPr>
          <p:cNvPr id="150567" name="Text Box 1095"/>
          <p:cNvSpPr txBox="1">
            <a:spLocks noChangeArrowheads="1"/>
          </p:cNvSpPr>
          <p:nvPr/>
        </p:nvSpPr>
        <p:spPr bwMode="auto">
          <a:xfrm>
            <a:off x="228600" y="4191000"/>
            <a:ext cx="603250" cy="730250"/>
          </a:xfrm>
          <a:prstGeom prst="rect">
            <a:avLst/>
          </a:prstGeom>
          <a:noFill/>
          <a:ln w="9525">
            <a:noFill/>
            <a:miter lim="800000"/>
            <a:headEnd/>
            <a:tailEnd/>
          </a:ln>
        </p:spPr>
        <p:txBody>
          <a:bodyPr>
            <a:spAutoFit/>
          </a:bodyPr>
          <a:lstStyle/>
          <a:p>
            <a:r>
              <a:rPr lang="en-US" sz="1400" b="1">
                <a:latin typeface="Arial" charset="0"/>
              </a:rPr>
              <a:t>EB1: </a:t>
            </a:r>
          </a:p>
          <a:p>
            <a:r>
              <a:rPr lang="en-US" sz="1400" b="1">
                <a:latin typeface="Arial" charset="0"/>
              </a:rPr>
              <a:t>EB2:</a:t>
            </a:r>
          </a:p>
          <a:p>
            <a:r>
              <a:rPr lang="en-US" sz="1400" b="1">
                <a:latin typeface="Arial" charset="0"/>
              </a:rPr>
              <a:t>EB3:</a:t>
            </a:r>
          </a:p>
        </p:txBody>
      </p:sp>
      <p:sp>
        <p:nvSpPr>
          <p:cNvPr id="202824" name="Text Box 1096"/>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0 </a:t>
            </a:r>
          </a:p>
          <a:p>
            <a:r>
              <a:rPr lang="en-US" sz="1400" b="1">
                <a:latin typeface="Arial" charset="0"/>
              </a:rPr>
              <a:t>0</a:t>
            </a:r>
          </a:p>
          <a:p>
            <a:r>
              <a:rPr lang="en-US" sz="1400" b="1">
                <a:latin typeface="Arial" charset="0"/>
              </a:rPr>
              <a:t>0</a:t>
            </a:r>
          </a:p>
        </p:txBody>
      </p:sp>
      <p:sp>
        <p:nvSpPr>
          <p:cNvPr id="202825" name="Oval 1097"/>
          <p:cNvSpPr>
            <a:spLocks noChangeArrowheads="1"/>
          </p:cNvSpPr>
          <p:nvPr/>
        </p:nvSpPr>
        <p:spPr bwMode="auto">
          <a:xfrm>
            <a:off x="7848600" y="1600200"/>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a:latin typeface="Arial" charset="0"/>
              </a:rPr>
              <a:t>“Send me</a:t>
            </a:r>
          </a:p>
          <a:p>
            <a:pPr algn="ctr"/>
            <a:r>
              <a:rPr lang="en-US" sz="1400" b="1">
                <a:latin typeface="Arial" charset="0"/>
              </a:rPr>
              <a:t> an event!”</a:t>
            </a:r>
          </a:p>
        </p:txBody>
      </p:sp>
      <p:sp>
        <p:nvSpPr>
          <p:cNvPr id="202826" name="Oval 1098"/>
          <p:cNvSpPr>
            <a:spLocks noChangeArrowheads="1"/>
          </p:cNvSpPr>
          <p:nvPr/>
        </p:nvSpPr>
        <p:spPr bwMode="auto">
          <a:xfrm>
            <a:off x="7848600" y="3048000"/>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a:latin typeface="Arial" charset="0"/>
              </a:rPr>
              <a:t>“Send me</a:t>
            </a:r>
          </a:p>
          <a:p>
            <a:pPr algn="ctr"/>
            <a:r>
              <a:rPr lang="en-US" sz="1400" b="1">
                <a:latin typeface="Arial" charset="0"/>
              </a:rPr>
              <a:t> an event!”</a:t>
            </a:r>
          </a:p>
        </p:txBody>
      </p:sp>
      <p:sp>
        <p:nvSpPr>
          <p:cNvPr id="202827" name="Text Box 1099"/>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1 </a:t>
            </a:r>
          </a:p>
          <a:p>
            <a:r>
              <a:rPr lang="en-US" sz="1400" b="1">
                <a:latin typeface="Arial" charset="0"/>
              </a:rPr>
              <a:t>1</a:t>
            </a:r>
          </a:p>
          <a:p>
            <a:r>
              <a:rPr lang="en-US" sz="1400" b="1">
                <a:latin typeface="Arial" charset="0"/>
              </a:rPr>
              <a:t>1</a:t>
            </a:r>
          </a:p>
        </p:txBody>
      </p:sp>
      <p:sp>
        <p:nvSpPr>
          <p:cNvPr id="150572" name="AutoShape 1100"/>
          <p:cNvSpPr>
            <a:spLocks noChangeArrowheads="1"/>
          </p:cNvSpPr>
          <p:nvPr/>
        </p:nvSpPr>
        <p:spPr bwMode="auto">
          <a:xfrm rot="751635">
            <a:off x="5486400" y="3810000"/>
            <a:ext cx="1171575" cy="377825"/>
          </a:xfrm>
          <a:prstGeom prst="rightArrow">
            <a:avLst>
              <a:gd name="adj1" fmla="val 39583"/>
              <a:gd name="adj2" fmla="val 27362"/>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202832" name="Oval 1104"/>
          <p:cNvSpPr>
            <a:spLocks noChangeArrowheads="1"/>
          </p:cNvSpPr>
          <p:nvPr/>
        </p:nvSpPr>
        <p:spPr bwMode="auto">
          <a:xfrm>
            <a:off x="7924800" y="3962400"/>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a:latin typeface="Arial" charset="0"/>
              </a:rPr>
              <a:t>“Send me</a:t>
            </a:r>
          </a:p>
          <a:p>
            <a:pPr algn="ctr"/>
            <a:r>
              <a:rPr lang="en-US" sz="1400" b="1">
                <a:latin typeface="Arial" charset="0"/>
              </a:rPr>
              <a:t> an event!”</a:t>
            </a:r>
          </a:p>
        </p:txBody>
      </p:sp>
      <p:sp>
        <p:nvSpPr>
          <p:cNvPr id="202833" name="Oval 1105"/>
          <p:cNvSpPr>
            <a:spLocks noChangeArrowheads="1"/>
          </p:cNvSpPr>
          <p:nvPr/>
        </p:nvSpPr>
        <p:spPr bwMode="auto">
          <a:xfrm>
            <a:off x="7924800" y="1524000"/>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a:latin typeface="Arial" charset="0"/>
              </a:rPr>
              <a:t>“Send me</a:t>
            </a:r>
          </a:p>
          <a:p>
            <a:pPr algn="ctr"/>
            <a:r>
              <a:rPr lang="en-US" sz="1400" b="1">
                <a:latin typeface="Arial" charset="0"/>
              </a:rPr>
              <a:t> an event!”</a:t>
            </a:r>
          </a:p>
        </p:txBody>
      </p:sp>
      <p:sp>
        <p:nvSpPr>
          <p:cNvPr id="202834" name="Text Box 1106"/>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0 </a:t>
            </a:r>
          </a:p>
          <a:p>
            <a:r>
              <a:rPr lang="en-US" sz="1400" b="1">
                <a:latin typeface="Arial" charset="0"/>
              </a:rPr>
              <a:t>1</a:t>
            </a:r>
          </a:p>
          <a:p>
            <a:r>
              <a:rPr lang="en-US" sz="1400" b="1">
                <a:latin typeface="Arial" charset="0"/>
              </a:rPr>
              <a:t>1</a:t>
            </a:r>
          </a:p>
        </p:txBody>
      </p:sp>
      <p:sp>
        <p:nvSpPr>
          <p:cNvPr id="202835" name="Text Box 1107"/>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0 </a:t>
            </a:r>
          </a:p>
          <a:p>
            <a:r>
              <a:rPr lang="en-US" sz="1400" b="1">
                <a:latin typeface="Arial" charset="0"/>
              </a:rPr>
              <a:t>0</a:t>
            </a:r>
          </a:p>
          <a:p>
            <a:r>
              <a:rPr lang="en-US" sz="1400" b="1">
                <a:latin typeface="Arial" charset="0"/>
              </a:rPr>
              <a:t>1</a:t>
            </a:r>
          </a:p>
        </p:txBody>
      </p:sp>
      <p:sp>
        <p:nvSpPr>
          <p:cNvPr id="202836" name="AutoShape 1108"/>
          <p:cNvSpPr>
            <a:spLocks noChangeArrowheads="1"/>
          </p:cNvSpPr>
          <p:nvPr/>
        </p:nvSpPr>
        <p:spPr bwMode="auto">
          <a:xfrm>
            <a:off x="4267200" y="4495800"/>
            <a:ext cx="1447800" cy="914400"/>
          </a:xfrm>
          <a:prstGeom prst="wedgeEllipseCallout">
            <a:avLst>
              <a:gd name="adj1" fmla="val -98134"/>
              <a:gd name="adj2" fmla="val 11634"/>
            </a:avLst>
          </a:prstGeom>
          <a:solidFill>
            <a:schemeClr val="accent1"/>
          </a:solidFill>
          <a:ln w="9525">
            <a:solidFill>
              <a:schemeClr val="tx1"/>
            </a:solidFill>
            <a:miter lim="800000"/>
            <a:headEnd/>
            <a:tailEnd/>
          </a:ln>
        </p:spPr>
        <p:txBody>
          <a:bodyPr/>
          <a:lstStyle/>
          <a:p>
            <a:pPr algn="ctr"/>
            <a:r>
              <a:rPr lang="en-US" sz="1400" i="1">
                <a:latin typeface="Arial" charset="0"/>
              </a:rPr>
              <a:t>“Send next event to </a:t>
            </a:r>
            <a:r>
              <a:rPr lang="en-US" sz="1400" b="1" i="1">
                <a:latin typeface="Arial" charset="0"/>
              </a:rPr>
              <a:t>EB3</a:t>
            </a:r>
            <a:r>
              <a:rPr lang="en-US" sz="1400" i="1">
                <a:latin typeface="Arial" charset="0"/>
              </a:rPr>
              <a:t>”</a:t>
            </a:r>
          </a:p>
        </p:txBody>
      </p:sp>
      <p:sp>
        <p:nvSpPr>
          <p:cNvPr id="202837" name="Text Box 1109"/>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1 </a:t>
            </a:r>
          </a:p>
          <a:p>
            <a:r>
              <a:rPr lang="en-US" sz="1400" b="1">
                <a:latin typeface="Arial" charset="0"/>
              </a:rPr>
              <a:t>0</a:t>
            </a:r>
          </a:p>
          <a:p>
            <a:r>
              <a:rPr lang="en-US" sz="1400" b="1">
                <a:latin typeface="Arial" charset="0"/>
              </a:rPr>
              <a:t>1</a:t>
            </a:r>
          </a:p>
        </p:txBody>
      </p:sp>
      <p:graphicFrame>
        <p:nvGraphicFramePr>
          <p:cNvPr id="150535" name="Object 7"/>
          <p:cNvGraphicFramePr>
            <a:graphicFrameLocks noChangeAspect="1"/>
          </p:cNvGraphicFramePr>
          <p:nvPr/>
        </p:nvGraphicFramePr>
        <p:xfrm>
          <a:off x="6813550" y="2185988"/>
          <a:ext cx="552450" cy="723900"/>
        </p:xfrm>
        <a:graphic>
          <a:graphicData uri="http://schemas.openxmlformats.org/presentationml/2006/ole">
            <mc:AlternateContent xmlns:mc="http://schemas.openxmlformats.org/markup-compatibility/2006">
              <mc:Choice xmlns:v="urn:schemas-microsoft-com:vml" Requires="v">
                <p:oleObj spid="_x0000_s92249" name="Visio" r:id="rId17" imgW="733120" imgH="961954" progId="Visio.Drawing.11">
                  <p:embed/>
                </p:oleObj>
              </mc:Choice>
              <mc:Fallback>
                <p:oleObj name="Visio" r:id="rId17" imgW="733120" imgH="961954" progId="Visio.Drawing.11">
                  <p:embed/>
                  <p:pic>
                    <p:nvPicPr>
                      <p:cNvPr id="0"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13550" y="2185988"/>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79" name="Text Box 1111"/>
          <p:cNvSpPr txBox="1">
            <a:spLocks noChangeArrowheads="1"/>
          </p:cNvSpPr>
          <p:nvPr/>
        </p:nvSpPr>
        <p:spPr bwMode="auto">
          <a:xfrm>
            <a:off x="7375525" y="2354263"/>
            <a:ext cx="1293813" cy="274637"/>
          </a:xfrm>
          <a:prstGeom prst="rect">
            <a:avLst/>
          </a:prstGeom>
          <a:noFill/>
          <a:ln w="9525">
            <a:noFill/>
            <a:miter lim="800000"/>
            <a:headEnd/>
            <a:tailEnd/>
          </a:ln>
        </p:spPr>
        <p:txBody>
          <a:bodyPr wrap="none">
            <a:spAutoFit/>
          </a:bodyPr>
          <a:lstStyle/>
          <a:p>
            <a:r>
              <a:rPr lang="en-US" sz="1200" b="1">
                <a:latin typeface="Arial" charset="0"/>
              </a:rPr>
              <a:t>Event Builder 1</a:t>
            </a:r>
            <a:endParaRPr lang="en-US"/>
          </a:p>
        </p:txBody>
      </p:sp>
      <p:graphicFrame>
        <p:nvGraphicFramePr>
          <p:cNvPr id="150536" name="Object 8"/>
          <p:cNvGraphicFramePr>
            <a:graphicFrameLocks noChangeAspect="1"/>
          </p:cNvGraphicFramePr>
          <p:nvPr/>
        </p:nvGraphicFramePr>
        <p:xfrm>
          <a:off x="6788150" y="3014663"/>
          <a:ext cx="552450" cy="723900"/>
        </p:xfrm>
        <a:graphic>
          <a:graphicData uri="http://schemas.openxmlformats.org/presentationml/2006/ole">
            <mc:AlternateContent xmlns:mc="http://schemas.openxmlformats.org/markup-compatibility/2006">
              <mc:Choice xmlns:v="urn:schemas-microsoft-com:vml" Requires="v">
                <p:oleObj spid="_x0000_s92250" name="Visio" r:id="rId19" imgW="733120" imgH="961954" progId="Visio.Drawing.11">
                  <p:embed/>
                </p:oleObj>
              </mc:Choice>
              <mc:Fallback>
                <p:oleObj name="Visio" r:id="rId19" imgW="733120" imgH="961954" progId="Visio.Drawing.11">
                  <p:embed/>
                  <p:pic>
                    <p:nvPicPr>
                      <p:cNvPr id="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88150" y="3014663"/>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80" name="Text Box 1113"/>
          <p:cNvSpPr txBox="1">
            <a:spLocks noChangeArrowheads="1"/>
          </p:cNvSpPr>
          <p:nvPr/>
        </p:nvSpPr>
        <p:spPr bwMode="auto">
          <a:xfrm>
            <a:off x="7350125" y="3182938"/>
            <a:ext cx="1293813" cy="274637"/>
          </a:xfrm>
          <a:prstGeom prst="rect">
            <a:avLst/>
          </a:prstGeom>
          <a:noFill/>
          <a:ln w="9525">
            <a:noFill/>
            <a:miter lim="800000"/>
            <a:headEnd/>
            <a:tailEnd/>
          </a:ln>
        </p:spPr>
        <p:txBody>
          <a:bodyPr wrap="none">
            <a:spAutoFit/>
          </a:bodyPr>
          <a:lstStyle/>
          <a:p>
            <a:r>
              <a:rPr lang="en-US" sz="1200" b="1">
                <a:latin typeface="Arial" charset="0"/>
              </a:rPr>
              <a:t>Event Builder 2</a:t>
            </a:r>
            <a:endParaRPr lang="en-US"/>
          </a:p>
        </p:txBody>
      </p:sp>
      <p:graphicFrame>
        <p:nvGraphicFramePr>
          <p:cNvPr id="150537" name="Object 9"/>
          <p:cNvGraphicFramePr>
            <a:graphicFrameLocks noChangeAspect="1"/>
          </p:cNvGraphicFramePr>
          <p:nvPr/>
        </p:nvGraphicFramePr>
        <p:xfrm>
          <a:off x="6788150" y="3817938"/>
          <a:ext cx="552450" cy="723900"/>
        </p:xfrm>
        <a:graphic>
          <a:graphicData uri="http://schemas.openxmlformats.org/presentationml/2006/ole">
            <mc:AlternateContent xmlns:mc="http://schemas.openxmlformats.org/markup-compatibility/2006">
              <mc:Choice xmlns:v="urn:schemas-microsoft-com:vml" Requires="v">
                <p:oleObj spid="_x0000_s92251" name="Visio" r:id="rId20" imgW="733120" imgH="961954" progId="Visio.Drawing.11">
                  <p:embed/>
                </p:oleObj>
              </mc:Choice>
              <mc:Fallback>
                <p:oleObj name="Visio" r:id="rId20" imgW="733120" imgH="961954" progId="Visio.Drawing.11">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88150" y="3817938"/>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81" name="Text Box 1115"/>
          <p:cNvSpPr txBox="1">
            <a:spLocks noChangeArrowheads="1"/>
          </p:cNvSpPr>
          <p:nvPr/>
        </p:nvSpPr>
        <p:spPr bwMode="auto">
          <a:xfrm>
            <a:off x="7350125" y="3986213"/>
            <a:ext cx="1293813" cy="274637"/>
          </a:xfrm>
          <a:prstGeom prst="rect">
            <a:avLst/>
          </a:prstGeom>
          <a:noFill/>
          <a:ln w="9525">
            <a:noFill/>
            <a:miter lim="800000"/>
            <a:headEnd/>
            <a:tailEnd/>
          </a:ln>
        </p:spPr>
        <p:txBody>
          <a:bodyPr wrap="none">
            <a:spAutoFit/>
          </a:bodyPr>
          <a:lstStyle/>
          <a:p>
            <a:r>
              <a:rPr lang="en-US" sz="1200" b="1">
                <a:latin typeface="Arial" charset="0"/>
              </a:rPr>
              <a:t>Event Builder 3</a:t>
            </a:r>
            <a:endParaRPr lang="en-US"/>
          </a:p>
        </p:txBody>
      </p:sp>
      <p:graphicFrame>
        <p:nvGraphicFramePr>
          <p:cNvPr id="150538" name="Object 10"/>
          <p:cNvGraphicFramePr>
            <a:graphicFrameLocks noChangeAspect="1"/>
          </p:cNvGraphicFramePr>
          <p:nvPr/>
        </p:nvGraphicFramePr>
        <p:xfrm>
          <a:off x="2020888" y="4184650"/>
          <a:ext cx="552450" cy="723900"/>
        </p:xfrm>
        <a:graphic>
          <a:graphicData uri="http://schemas.openxmlformats.org/presentationml/2006/ole">
            <mc:AlternateContent xmlns:mc="http://schemas.openxmlformats.org/markup-compatibility/2006">
              <mc:Choice xmlns:v="urn:schemas-microsoft-com:vml" Requires="v">
                <p:oleObj spid="_x0000_s92252" name="Visio" r:id="rId21" imgW="733120" imgH="961954" progId="Visio.Drawing.11">
                  <p:embed/>
                </p:oleObj>
              </mc:Choice>
              <mc:Fallback>
                <p:oleObj name="Visio" r:id="rId21" imgW="733120" imgH="961954" progId="Visio.Drawing.11">
                  <p:embed/>
                  <p:pic>
                    <p:nvPicPr>
                      <p:cNvPr id="0" name="Picture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20888" y="4184650"/>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82" name="Footer Placeholder 85"/>
          <p:cNvSpPr>
            <a:spLocks noGrp="1"/>
          </p:cNvSpPr>
          <p:nvPr>
            <p:ph type="ftr" sz="quarter" idx="10"/>
          </p:nvPr>
        </p:nvSpPr>
        <p:spPr>
          <a:noFill/>
        </p:spPr>
        <p:txBody>
          <a:bodyPr/>
          <a:lstStyle/>
          <a:p>
            <a:r>
              <a:rPr lang="en-US" smtClean="0"/>
              <a:t>High throughput DAQ, Niko Neufeld, CERN</a:t>
            </a:r>
            <a:endParaRPr lang="en-US"/>
          </a:p>
        </p:txBody>
      </p:sp>
      <p:sp>
        <p:nvSpPr>
          <p:cNvPr id="86" name="TextBox 85"/>
          <p:cNvSpPr txBox="1"/>
          <p:nvPr/>
        </p:nvSpPr>
        <p:spPr>
          <a:xfrm>
            <a:off x="1619672" y="4797152"/>
            <a:ext cx="1442190" cy="338554"/>
          </a:xfrm>
          <a:prstGeom prst="rect">
            <a:avLst/>
          </a:prstGeom>
          <a:noFill/>
        </p:spPr>
        <p:txBody>
          <a:bodyPr wrap="none" rtlCol="0">
            <a:spAutoFit/>
          </a:bodyPr>
          <a:lstStyle/>
          <a:p>
            <a:r>
              <a:rPr lang="en-US" sz="1600" dirty="0" smtClean="0">
                <a:latin typeface="+mn-lt"/>
              </a:rPr>
              <a:t>Event Manager</a:t>
            </a:r>
            <a:endParaRPr lang="en-GB" sz="1600" dirty="0" smtClean="0">
              <a:latin typeface="+mn-l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2825"/>
                                        </p:tgtEl>
                                        <p:attrNameLst>
                                          <p:attrName>style.visibility</p:attrName>
                                        </p:attrNameLst>
                                      </p:cBhvr>
                                      <p:to>
                                        <p:strVal val="visible"/>
                                      </p:to>
                                    </p:set>
                                    <p:animEffect transition="in" filter="fade">
                                      <p:cBhvr>
                                        <p:cTn id="11" dur="2000"/>
                                        <p:tgtEl>
                                          <p:spTgt spid="2028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2826"/>
                                        </p:tgtEl>
                                        <p:attrNameLst>
                                          <p:attrName>style.visibility</p:attrName>
                                        </p:attrNameLst>
                                      </p:cBhvr>
                                      <p:to>
                                        <p:strVal val="visible"/>
                                      </p:to>
                                    </p:set>
                                    <p:animEffect transition="in" filter="fade">
                                      <p:cBhvr>
                                        <p:cTn id="14" dur="2000"/>
                                        <p:tgtEl>
                                          <p:spTgt spid="2028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2832"/>
                                        </p:tgtEl>
                                        <p:attrNameLst>
                                          <p:attrName>style.visibility</p:attrName>
                                        </p:attrNameLst>
                                      </p:cBhvr>
                                      <p:to>
                                        <p:strVal val="visible"/>
                                      </p:to>
                                    </p:set>
                                    <p:animEffect transition="in" filter="fade">
                                      <p:cBhvr>
                                        <p:cTn id="17" dur="2000"/>
                                        <p:tgtEl>
                                          <p:spTgt spid="202832"/>
                                        </p:tgtEl>
                                      </p:cBhvr>
                                    </p:animEffect>
                                  </p:childTnLst>
                                </p:cTn>
                              </p:par>
                            </p:childTnLst>
                          </p:cTn>
                        </p:par>
                        <p:par>
                          <p:cTn id="18" fill="hold">
                            <p:stCondLst>
                              <p:cond delay="4000"/>
                            </p:stCondLst>
                            <p:childTnLst>
                              <p:par>
                                <p:cTn id="19" presetID="0" presetClass="path" presetSubtype="0" accel="50000" decel="50000" fill="hold" grpId="1" nodeType="afterEffect">
                                  <p:stCondLst>
                                    <p:cond delay="0"/>
                                  </p:stCondLst>
                                  <p:childTnLst>
                                    <p:animMotion origin="layout" path="M 0 0 C -0.00035 0.05764 -0.00069 0.11551 -0.00972 0.14445 C -0.01875 0.17338 0.04809 0.16829 -0.05417 0.17408 C -0.15642 0.17987 -0.50417 0.17477 -0.62361 0.17963 C -0.74305 0.1845 -0.75694 0.19399 -0.77083 0.20371 " pathEditMode="relative" ptsTypes="aaaaA">
                                      <p:cBhvr>
                                        <p:cTn id="20" dur="2000" fill="hold"/>
                                        <p:tgtEl>
                                          <p:spTgt spid="202826"/>
                                        </p:tgtEl>
                                        <p:attrNameLst>
                                          <p:attrName>ppt_x</p:attrName>
                                          <p:attrName>ppt_y</p:attrName>
                                        </p:attrNameLst>
                                      </p:cBhvr>
                                    </p:animMotion>
                                  </p:childTnLst>
                                </p:cTn>
                              </p:par>
                              <p:par>
                                <p:cTn id="21" presetID="0" presetClass="path" presetSubtype="0" accel="50000" decel="50000" fill="hold" grpId="1" nodeType="withEffect">
                                  <p:stCondLst>
                                    <p:cond delay="0"/>
                                  </p:stCondLst>
                                  <p:childTnLst>
                                    <p:animMotion origin="layout" path="M -0.00034 2.22222E-6 C -0.00069 0.02037 -0.00104 0.04074 -0.01007 0.05116 C -0.01909 0.06134 0.04809 0.05949 -0.05468 0.06157 C -0.15746 0.06366 -0.50711 0.0618 -0.62708 0.06366 C -0.74722 0.06528 -0.76111 0.06875 -0.775 0.07222 " pathEditMode="relative" rAng="0" ptsTypes="aaaaA">
                                      <p:cBhvr>
                                        <p:cTn id="22" dur="2000" fill="hold"/>
                                        <p:tgtEl>
                                          <p:spTgt spid="202832"/>
                                        </p:tgtEl>
                                        <p:attrNameLst>
                                          <p:attrName>ppt_x</p:attrName>
                                          <p:attrName>ppt_y</p:attrName>
                                        </p:attrNameLst>
                                      </p:cBhvr>
                                      <p:rCtr x="-363" y="36"/>
                                    </p:animMotion>
                                  </p:childTnLst>
                                </p:cTn>
                              </p:par>
                              <p:par>
                                <p:cTn id="23" presetID="0" presetClass="path" presetSubtype="0" accel="50000" decel="50000" fill="hold" grpId="1" nodeType="withEffect">
                                  <p:stCondLst>
                                    <p:cond delay="0"/>
                                  </p:stCondLst>
                                  <p:childTnLst>
                                    <p:animMotion origin="layout" path="M 0 0 C 0.025 0.14143 0.05 0.2831 0.01111 0.34815 C -0.02778 0.41319 -0.13889 0.38796 -0.23334 0.39074 C -0.32778 0.39352 -0.46337 0.3618 -0.55556 0.36481 C -0.64775 0.36782 -0.71702 0.38843 -0.78611 0.40926 " pathEditMode="relative" ptsTypes="aaaaA">
                                      <p:cBhvr>
                                        <p:cTn id="24" dur="2000" fill="hold"/>
                                        <p:tgtEl>
                                          <p:spTgt spid="202825"/>
                                        </p:tgtEl>
                                        <p:attrNameLst>
                                          <p:attrName>ppt_x</p:attrName>
                                          <p:attrName>ppt_y</p:attrName>
                                        </p:attrNameLst>
                                      </p:cBhvr>
                                    </p:animMotion>
                                  </p:childTnLst>
                                </p:cTn>
                              </p:par>
                            </p:childTnLst>
                          </p:cTn>
                        </p:par>
                        <p:par>
                          <p:cTn id="25" fill="hold">
                            <p:stCondLst>
                              <p:cond delay="6000"/>
                            </p:stCondLst>
                            <p:childTnLst>
                              <p:par>
                                <p:cTn id="26" presetID="10" presetClass="exit" presetSubtype="0" fill="hold" grpId="2" nodeType="afterEffect">
                                  <p:stCondLst>
                                    <p:cond delay="0"/>
                                  </p:stCondLst>
                                  <p:childTnLst>
                                    <p:animEffect transition="out" filter="fade">
                                      <p:cBhvr>
                                        <p:cTn id="27" dur="500"/>
                                        <p:tgtEl>
                                          <p:spTgt spid="202832"/>
                                        </p:tgtEl>
                                      </p:cBhvr>
                                    </p:animEffect>
                                    <p:set>
                                      <p:cBhvr>
                                        <p:cTn id="28" dur="1" fill="hold">
                                          <p:stCondLst>
                                            <p:cond delay="499"/>
                                          </p:stCondLst>
                                        </p:cTn>
                                        <p:tgtEl>
                                          <p:spTgt spid="202832"/>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202825"/>
                                        </p:tgtEl>
                                      </p:cBhvr>
                                    </p:animEffect>
                                    <p:set>
                                      <p:cBhvr>
                                        <p:cTn id="31" dur="1" fill="hold">
                                          <p:stCondLst>
                                            <p:cond delay="499"/>
                                          </p:stCondLst>
                                        </p:cTn>
                                        <p:tgtEl>
                                          <p:spTgt spid="202825"/>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202826"/>
                                        </p:tgtEl>
                                      </p:cBhvr>
                                    </p:animEffect>
                                    <p:set>
                                      <p:cBhvr>
                                        <p:cTn id="34" dur="1" fill="hold">
                                          <p:stCondLst>
                                            <p:cond delay="499"/>
                                          </p:stCondLst>
                                        </p:cTn>
                                        <p:tgtEl>
                                          <p:spTgt spid="202826"/>
                                        </p:tgtEl>
                                        <p:attrNameLst>
                                          <p:attrName>style.visibility</p:attrName>
                                        </p:attrNameLst>
                                      </p:cBhvr>
                                      <p:to>
                                        <p:strVal val="hidden"/>
                                      </p:to>
                                    </p:set>
                                  </p:childTnLst>
                                </p:cTn>
                              </p:par>
                            </p:childTnLst>
                          </p:cTn>
                        </p:par>
                        <p:par>
                          <p:cTn id="35" fill="hold">
                            <p:stCondLst>
                              <p:cond delay="6500"/>
                            </p:stCondLst>
                            <p:childTnLst>
                              <p:par>
                                <p:cTn id="36" presetID="10" presetClass="exit" presetSubtype="0" fill="hold" grpId="0" nodeType="afterEffect">
                                  <p:stCondLst>
                                    <p:cond delay="0"/>
                                  </p:stCondLst>
                                  <p:childTnLst>
                                    <p:animEffect transition="out" filter="fade">
                                      <p:cBhvr>
                                        <p:cTn id="37" dur="500"/>
                                        <p:tgtEl>
                                          <p:spTgt spid="202824"/>
                                        </p:tgtEl>
                                      </p:cBhvr>
                                    </p:animEffect>
                                    <p:set>
                                      <p:cBhvr>
                                        <p:cTn id="38" dur="1" fill="hold">
                                          <p:stCondLst>
                                            <p:cond delay="499"/>
                                          </p:stCondLst>
                                        </p:cTn>
                                        <p:tgtEl>
                                          <p:spTgt spid="202824"/>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202827"/>
                                        </p:tgtEl>
                                        <p:attrNameLst>
                                          <p:attrName>style.visibility</p:attrName>
                                        </p:attrNameLst>
                                      </p:cBhvr>
                                      <p:to>
                                        <p:strVal val="visible"/>
                                      </p:to>
                                    </p:set>
                                    <p:animEffect transition="in" filter="fade">
                                      <p:cBhvr>
                                        <p:cTn id="41" dur="500"/>
                                        <p:tgtEl>
                                          <p:spTgt spid="2028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2799"/>
                                        </p:tgtEl>
                                        <p:attrNameLst>
                                          <p:attrName>style.visibility</p:attrName>
                                        </p:attrNameLst>
                                      </p:cBhvr>
                                      <p:to>
                                        <p:strVal val="visible"/>
                                      </p:to>
                                    </p:set>
                                    <p:animEffect transition="in" filter="fade">
                                      <p:cBhvr>
                                        <p:cTn id="46" dur="2000"/>
                                        <p:tgtEl>
                                          <p:spTgt spid="202799"/>
                                        </p:tgtEl>
                                      </p:cBhvr>
                                    </p:animEffect>
                                  </p:childTnLst>
                                </p:cTn>
                              </p:par>
                            </p:childTnLst>
                          </p:cTn>
                        </p:par>
                        <p:par>
                          <p:cTn id="47" fill="hold">
                            <p:stCondLst>
                              <p:cond delay="4000"/>
                            </p:stCondLst>
                            <p:childTnLst>
                              <p:par>
                                <p:cTn id="48" presetID="0" presetClass="path" presetSubtype="0" accel="50000" decel="50000" fill="hold" nodeType="afterEffect">
                                  <p:stCondLst>
                                    <p:cond delay="0"/>
                                  </p:stCondLst>
                                  <p:childTnLst>
                                    <p:animMotion origin="layout" path="M -0.05417 3.33333E-6 L 0.1875 3.33333E-6 " pathEditMode="relative" rAng="0" ptsTypes="AA">
                                      <p:cBhvr>
                                        <p:cTn id="49" dur="2000" fill="hold"/>
                                        <p:tgtEl>
                                          <p:spTgt spid="6"/>
                                        </p:tgtEl>
                                        <p:attrNameLst>
                                          <p:attrName>ppt_x</p:attrName>
                                          <p:attrName>ppt_y</p:attrName>
                                        </p:attrNameLst>
                                      </p:cBhvr>
                                      <p:rCtr x="121" y="0"/>
                                    </p:animMotion>
                                  </p:childTnLst>
                                </p:cTn>
                              </p:par>
                            </p:childTnLst>
                          </p:cTn>
                        </p:par>
                        <p:par>
                          <p:cTn id="50" fill="hold">
                            <p:stCondLst>
                              <p:cond delay="6000"/>
                            </p:stCondLst>
                            <p:childTnLst>
                              <p:par>
                                <p:cTn id="51" presetID="0" presetClass="path" presetSubtype="0" accel="50000" decel="50000" fill="hold" nodeType="afterEffect">
                                  <p:stCondLst>
                                    <p:cond delay="0"/>
                                  </p:stCondLst>
                                  <p:childTnLst>
                                    <p:animMotion origin="layout" path="M 0.1875 3.33333E-6 L 0.2375 3.33333E-6 " pathEditMode="relative" rAng="0" ptsTypes="AA">
                                      <p:cBhvr>
                                        <p:cTn id="52" dur="2000" fill="hold"/>
                                        <p:tgtEl>
                                          <p:spTgt spid="6"/>
                                        </p:tgtEl>
                                        <p:attrNameLst>
                                          <p:attrName>ppt_x</p:attrName>
                                          <p:attrName>ppt_y</p:attrName>
                                        </p:attrNameLst>
                                      </p:cBhvr>
                                      <p:rCtr x="25" y="0"/>
                                    </p:animMotion>
                                  </p:childTnLst>
                                </p:cTn>
                              </p:par>
                              <p:par>
                                <p:cTn id="53" presetID="10" presetClass="exit" presetSubtype="0" fill="hold" nodeType="withEffect">
                                  <p:stCondLst>
                                    <p:cond delay="0"/>
                                  </p:stCondLst>
                                  <p:childTnLst>
                                    <p:animEffect transition="out" filter="fade">
                                      <p:cBhvr>
                                        <p:cTn id="54" dur="2000"/>
                                        <p:tgtEl>
                                          <p:spTgt spid="6"/>
                                        </p:tgtEl>
                                      </p:cBhvr>
                                    </p:animEffect>
                                    <p:set>
                                      <p:cBhvr>
                                        <p:cTn id="55" dur="1" fill="hold">
                                          <p:stCondLst>
                                            <p:cond delay="19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02827"/>
                                        </p:tgtEl>
                                      </p:cBhvr>
                                    </p:animEffect>
                                    <p:set>
                                      <p:cBhvr>
                                        <p:cTn id="58" dur="1" fill="hold">
                                          <p:stCondLst>
                                            <p:cond delay="499"/>
                                          </p:stCondLst>
                                        </p:cTn>
                                        <p:tgtEl>
                                          <p:spTgt spid="202827"/>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02834"/>
                                        </p:tgtEl>
                                        <p:attrNameLst>
                                          <p:attrName>style.visibility</p:attrName>
                                        </p:attrNameLst>
                                      </p:cBhvr>
                                      <p:to>
                                        <p:strVal val="visible"/>
                                      </p:to>
                                    </p:set>
                                    <p:animEffect transition="in" filter="fade">
                                      <p:cBhvr>
                                        <p:cTn id="61" dur="500"/>
                                        <p:tgtEl>
                                          <p:spTgt spid="202834"/>
                                        </p:tgtEl>
                                      </p:cBhvr>
                                    </p:animEffect>
                                  </p:childTnLst>
                                </p:cTn>
                              </p:par>
                            </p:childTnLst>
                          </p:cTn>
                        </p:par>
                        <p:par>
                          <p:cTn id="62" fill="hold">
                            <p:stCondLst>
                              <p:cond delay="8000"/>
                            </p:stCondLst>
                            <p:childTnLst>
                              <p:par>
                                <p:cTn id="63" presetID="10" presetClass="exit" presetSubtype="0" fill="hold" nodeType="afterEffect">
                                  <p:stCondLst>
                                    <p:cond delay="0"/>
                                  </p:stCondLst>
                                  <p:childTnLst>
                                    <p:animEffect transition="out" filter="fade">
                                      <p:cBhvr>
                                        <p:cTn id="64" dur="2000"/>
                                        <p:tgtEl>
                                          <p:spTgt spid="3"/>
                                        </p:tgtEl>
                                      </p:cBhvr>
                                    </p:animEffect>
                                    <p:set>
                                      <p:cBhvr>
                                        <p:cTn id="65" dur="1" fill="hold">
                                          <p:stCondLst>
                                            <p:cond delay="1999"/>
                                          </p:stCondLst>
                                        </p:cTn>
                                        <p:tgtEl>
                                          <p:spTgt spid="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2000"/>
                                        <p:tgtEl>
                                          <p:spTgt spid="202799"/>
                                        </p:tgtEl>
                                      </p:cBhvr>
                                    </p:animEffect>
                                    <p:set>
                                      <p:cBhvr>
                                        <p:cTn id="68" dur="1" fill="hold">
                                          <p:stCondLst>
                                            <p:cond delay="1999"/>
                                          </p:stCondLst>
                                        </p:cTn>
                                        <p:tgtEl>
                                          <p:spTgt spid="202799"/>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02813"/>
                                        </p:tgtEl>
                                        <p:attrNameLst>
                                          <p:attrName>style.visibility</p:attrName>
                                        </p:attrNameLst>
                                      </p:cBhvr>
                                      <p:to>
                                        <p:strVal val="visible"/>
                                      </p:to>
                                    </p:set>
                                    <p:animEffect transition="in" filter="fade">
                                      <p:cBhvr>
                                        <p:cTn id="71" dur="2000"/>
                                        <p:tgtEl>
                                          <p:spTgt spid="202813"/>
                                        </p:tgtEl>
                                      </p:cBhvr>
                                    </p:animEffect>
                                  </p:childTnLst>
                                </p:cTn>
                              </p:par>
                              <p:par>
                                <p:cTn id="72" presetID="10" presetClass="entr" presetSubtype="0"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2000"/>
                                        <p:tgtEl>
                                          <p:spTgt spid="4"/>
                                        </p:tgtEl>
                                      </p:cBhvr>
                                    </p:animEffect>
                                  </p:childTnLst>
                                </p:cTn>
                              </p:par>
                              <p:par>
                                <p:cTn id="75" presetID="10" presetClass="entr" presetSubtype="0" fill="hold" nodeType="withEffect">
                                  <p:stCondLst>
                                    <p:cond delay="0"/>
                                  </p:stCondLst>
                                  <p:childTnLst>
                                    <p:set>
                                      <p:cBhvr>
                                        <p:cTn id="76" dur="1" fill="hold">
                                          <p:stCondLst>
                                            <p:cond delay="0"/>
                                          </p:stCondLst>
                                        </p:cTn>
                                        <p:tgtEl>
                                          <p:spTgt spid="202777"/>
                                        </p:tgtEl>
                                        <p:attrNameLst>
                                          <p:attrName>style.visibility</p:attrName>
                                        </p:attrNameLst>
                                      </p:cBhvr>
                                      <p:to>
                                        <p:strVal val="visible"/>
                                      </p:to>
                                    </p:set>
                                    <p:animEffect transition="in" filter="fade">
                                      <p:cBhvr>
                                        <p:cTn id="77" dur="2000"/>
                                        <p:tgtEl>
                                          <p:spTgt spid="202777"/>
                                        </p:tgtEl>
                                      </p:cBhvr>
                                    </p:animEffect>
                                  </p:childTnLst>
                                </p:cTn>
                              </p:par>
                              <p:par>
                                <p:cTn id="78" presetID="10" presetClass="entr" presetSubtype="0" fill="hold" nodeType="withEffect">
                                  <p:stCondLst>
                                    <p:cond delay="0"/>
                                  </p:stCondLst>
                                  <p:childTnLst>
                                    <p:set>
                                      <p:cBhvr>
                                        <p:cTn id="79" dur="1" fill="hold">
                                          <p:stCondLst>
                                            <p:cond delay="0"/>
                                          </p:stCondLst>
                                        </p:cTn>
                                        <p:tgtEl>
                                          <p:spTgt spid="202778"/>
                                        </p:tgtEl>
                                        <p:attrNameLst>
                                          <p:attrName>style.visibility</p:attrName>
                                        </p:attrNameLst>
                                      </p:cBhvr>
                                      <p:to>
                                        <p:strVal val="visible"/>
                                      </p:to>
                                    </p:set>
                                    <p:animEffect transition="in" filter="fade">
                                      <p:cBhvr>
                                        <p:cTn id="80" dur="2000"/>
                                        <p:tgtEl>
                                          <p:spTgt spid="202778"/>
                                        </p:tgtEl>
                                      </p:cBhvr>
                                    </p:animEffect>
                                  </p:childTnLst>
                                </p:cTn>
                              </p:par>
                              <p:par>
                                <p:cTn id="81" presetID="10" presetClass="entr" presetSubtype="0" fill="hold" nodeType="withEffect">
                                  <p:stCondLst>
                                    <p:cond delay="0"/>
                                  </p:stCondLst>
                                  <p:childTnLst>
                                    <p:set>
                                      <p:cBhvr>
                                        <p:cTn id="82" dur="1" fill="hold">
                                          <p:stCondLst>
                                            <p:cond delay="0"/>
                                          </p:stCondLst>
                                        </p:cTn>
                                        <p:tgtEl>
                                          <p:spTgt spid="202779"/>
                                        </p:tgtEl>
                                        <p:attrNameLst>
                                          <p:attrName>style.visibility</p:attrName>
                                        </p:attrNameLst>
                                      </p:cBhvr>
                                      <p:to>
                                        <p:strVal val="visible"/>
                                      </p:to>
                                    </p:set>
                                    <p:animEffect transition="in" filter="fade">
                                      <p:cBhvr>
                                        <p:cTn id="83" dur="2000"/>
                                        <p:tgtEl>
                                          <p:spTgt spid="202779"/>
                                        </p:tgtEl>
                                      </p:cBhvr>
                                    </p:animEffect>
                                  </p:childTnLst>
                                </p:cTn>
                              </p:par>
                              <p:par>
                                <p:cTn id="84" presetID="10" presetClass="entr" presetSubtype="0" fill="hold" nodeType="withEffect">
                                  <p:stCondLst>
                                    <p:cond delay="0"/>
                                  </p:stCondLst>
                                  <p:childTnLst>
                                    <p:set>
                                      <p:cBhvr>
                                        <p:cTn id="85" dur="1" fill="hold">
                                          <p:stCondLst>
                                            <p:cond delay="0"/>
                                          </p:stCondLst>
                                        </p:cTn>
                                        <p:tgtEl>
                                          <p:spTgt spid="202780"/>
                                        </p:tgtEl>
                                        <p:attrNameLst>
                                          <p:attrName>style.visibility</p:attrName>
                                        </p:attrNameLst>
                                      </p:cBhvr>
                                      <p:to>
                                        <p:strVal val="visible"/>
                                      </p:to>
                                    </p:set>
                                    <p:animEffect transition="in" filter="fade">
                                      <p:cBhvr>
                                        <p:cTn id="86" dur="2000"/>
                                        <p:tgtEl>
                                          <p:spTgt spid="202780"/>
                                        </p:tgtEl>
                                      </p:cBhvr>
                                    </p:animEffect>
                                  </p:childTnLst>
                                </p:cTn>
                              </p:par>
                            </p:childTnLst>
                          </p:cTn>
                        </p:par>
                        <p:par>
                          <p:cTn id="87" fill="hold">
                            <p:stCondLst>
                              <p:cond delay="10000"/>
                            </p:stCondLst>
                            <p:childTnLst>
                              <p:par>
                                <p:cTn id="88" presetID="0" presetClass="path" presetSubtype="0" accel="50000" decel="50000" fill="hold" nodeType="afterEffect">
                                  <p:stCondLst>
                                    <p:cond delay="0"/>
                                  </p:stCondLst>
                                  <p:childTnLst>
                                    <p:animMotion origin="layout" path="M -3.33333E-6 -0.00649 C 0.07188 0.00324 0.14393 0.01319 0.19445 -0.00834 C 0.24497 -0.02987 0.28039 -0.09514 0.30278 -0.13612 C 0.32518 -0.17709 0.32709 -0.21598 0.32917 -0.25463 " pathEditMode="relative" rAng="0" ptsTypes="aaaA">
                                      <p:cBhvr>
                                        <p:cTn id="89" dur="2000" fill="hold"/>
                                        <p:tgtEl>
                                          <p:spTgt spid="202777"/>
                                        </p:tgtEl>
                                        <p:attrNameLst>
                                          <p:attrName>ppt_x</p:attrName>
                                          <p:attrName>ppt_y</p:attrName>
                                        </p:attrNameLst>
                                      </p:cBhvr>
                                      <p:rCtr x="165" y="-114"/>
                                    </p:animMotion>
                                  </p:childTnLst>
                                </p:cTn>
                              </p:par>
                              <p:par>
                                <p:cTn id="90" presetID="0" presetClass="path" presetSubtype="0" accel="50000" decel="50000" fill="hold" nodeType="withEffect">
                                  <p:stCondLst>
                                    <p:cond delay="0"/>
                                  </p:stCondLst>
                                  <p:childTnLst>
                                    <p:animMotion origin="layout" path="M 9.44444E-6 -6.2963E-6 C 0.08942 0.01273 0.179 0.02569 0.23056 0.00185 C 0.28212 -0.022 0.29098 -0.11112 0.30973 -0.1426 C 0.32848 -0.17408 0.33768 -0.17987 0.34306 -0.18704 " pathEditMode="relative" ptsTypes="aaaA">
                                      <p:cBhvr>
                                        <p:cTn id="91" dur="2000" fill="hold"/>
                                        <p:tgtEl>
                                          <p:spTgt spid="202778"/>
                                        </p:tgtEl>
                                        <p:attrNameLst>
                                          <p:attrName>ppt_x</p:attrName>
                                          <p:attrName>ppt_y</p:attrName>
                                        </p:attrNameLst>
                                      </p:cBhvr>
                                    </p:animMotion>
                                  </p:childTnLst>
                                </p:cTn>
                              </p:par>
                              <p:par>
                                <p:cTn id="92" presetID="0" presetClass="path" presetSubtype="0" accel="50000" decel="50000" fill="hold" nodeType="withEffect">
                                  <p:stCondLst>
                                    <p:cond delay="0"/>
                                  </p:stCondLst>
                                  <p:childTnLst>
                                    <p:animMotion origin="layout" path="M 7.22222E-6 3.7037E-7 C 0.08143 0.00556 0.16303 0.01134 0.20973 0.0037 C 0.25643 -0.00394 0.26806 -0.02662 0.28056 -0.0463 C 0.29306 -0.06597 0.2889 -0.09051 0.28473 -0.11481 " pathEditMode="relative" ptsTypes="aaaA">
                                      <p:cBhvr>
                                        <p:cTn id="93" dur="2000" fill="hold"/>
                                        <p:tgtEl>
                                          <p:spTgt spid="202779"/>
                                        </p:tgtEl>
                                        <p:attrNameLst>
                                          <p:attrName>ppt_x</p:attrName>
                                          <p:attrName>ppt_y</p:attrName>
                                        </p:attrNameLst>
                                      </p:cBhvr>
                                    </p:animMotion>
                                  </p:childTnLst>
                                </p:cTn>
                              </p:par>
                              <p:par>
                                <p:cTn id="94" presetID="0" presetClass="path" presetSubtype="0" accel="50000" decel="50000" fill="hold" nodeType="withEffect">
                                  <p:stCondLst>
                                    <p:cond delay="0"/>
                                  </p:stCondLst>
                                  <p:childTnLst>
                                    <p:animMotion origin="layout" path="M -2.22222E-6 2.96296E-6 C 0.04271 -0.00741 0.19479 -0.03889 0.25625 -0.04398 C 0.31771 -0.04908 0.31702 -0.02824 0.36875 -0.03102 C 0.42049 -0.0338 0.53281 -0.04005 0.56667 -0.06111 C 0.60052 -0.08218 0.58594 -0.12361 0.57222 -0.15741 " pathEditMode="relative" rAng="0" ptsTypes="aaaaa">
                                      <p:cBhvr>
                                        <p:cTn id="95" dur="2000" fill="hold"/>
                                        <p:tgtEl>
                                          <p:spTgt spid="202780"/>
                                        </p:tgtEl>
                                        <p:attrNameLst>
                                          <p:attrName>ppt_x</p:attrName>
                                          <p:attrName>ppt_y</p:attrName>
                                        </p:attrNameLst>
                                      </p:cBhvr>
                                      <p:rCtr x="300" y="-79"/>
                                    </p:animMotion>
                                  </p:childTnLst>
                                </p:cTn>
                              </p:par>
                              <p:par>
                                <p:cTn id="96" presetID="0" presetClass="path" presetSubtype="0" accel="50000" decel="50000" fill="hold" nodeType="withEffect">
                                  <p:stCondLst>
                                    <p:cond delay="0"/>
                                  </p:stCondLst>
                                  <p:childTnLst>
                                    <p:animMotion origin="layout" path="M -0.05417 3.33333E-6 L 0.1875 3.33333E-6 " pathEditMode="relative" rAng="0" ptsTypes="AA">
                                      <p:cBhvr>
                                        <p:cTn id="97" dur="2000" fill="hold"/>
                                        <p:tgtEl>
                                          <p:spTgt spid="7"/>
                                        </p:tgtEl>
                                        <p:attrNameLst>
                                          <p:attrName>ppt_x</p:attrName>
                                          <p:attrName>ppt_y</p:attrName>
                                        </p:attrNameLst>
                                      </p:cBhvr>
                                      <p:rCtr x="121" y="0"/>
                                    </p:animMotion>
                                  </p:childTnLst>
                                </p:cTn>
                              </p:par>
                            </p:childTnLst>
                          </p:cTn>
                        </p:par>
                        <p:par>
                          <p:cTn id="98" fill="hold">
                            <p:stCondLst>
                              <p:cond delay="12000"/>
                            </p:stCondLst>
                            <p:childTnLst>
                              <p:par>
                                <p:cTn id="99" presetID="0" presetClass="path" presetSubtype="0" accel="50000" decel="50000" fill="hold" nodeType="afterEffect">
                                  <p:stCondLst>
                                    <p:cond delay="0"/>
                                  </p:stCondLst>
                                  <p:childTnLst>
                                    <p:animMotion origin="layout" path="M 0.1875 3.33333E-6 L 0.2375 3.33333E-6 " pathEditMode="relative" rAng="0" ptsTypes="AA">
                                      <p:cBhvr>
                                        <p:cTn id="100" dur="2000" fill="hold"/>
                                        <p:tgtEl>
                                          <p:spTgt spid="7"/>
                                        </p:tgtEl>
                                        <p:attrNameLst>
                                          <p:attrName>ppt_x</p:attrName>
                                          <p:attrName>ppt_y</p:attrName>
                                        </p:attrNameLst>
                                      </p:cBhvr>
                                      <p:rCtr x="25" y="0"/>
                                    </p:animMotion>
                                  </p:childTnLst>
                                </p:cTn>
                              </p:par>
                            </p:childTnLst>
                          </p:cTn>
                        </p:par>
                        <p:par>
                          <p:cTn id="101" fill="hold">
                            <p:stCondLst>
                              <p:cond delay="14000"/>
                            </p:stCondLst>
                            <p:childTnLst>
                              <p:par>
                                <p:cTn id="102" presetID="10" presetClass="exit" presetSubtype="0" fill="hold" nodeType="afterEffect">
                                  <p:stCondLst>
                                    <p:cond delay="0"/>
                                  </p:stCondLst>
                                  <p:childTnLst>
                                    <p:animEffect transition="out" filter="fade">
                                      <p:cBhvr>
                                        <p:cTn id="103" dur="2000"/>
                                        <p:tgtEl>
                                          <p:spTgt spid="7"/>
                                        </p:tgtEl>
                                      </p:cBhvr>
                                    </p:animEffect>
                                    <p:set>
                                      <p:cBhvr>
                                        <p:cTn id="104" dur="1" fill="hold">
                                          <p:stCondLst>
                                            <p:cond delay="1999"/>
                                          </p:stCondLst>
                                        </p:cTn>
                                        <p:tgtEl>
                                          <p:spTgt spid="7"/>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202809"/>
                                        </p:tgtEl>
                                        <p:attrNameLst>
                                          <p:attrName>style.visibility</p:attrName>
                                        </p:attrNameLst>
                                      </p:cBhvr>
                                      <p:to>
                                        <p:strVal val="visible"/>
                                      </p:to>
                                    </p:set>
                                    <p:animEffect transition="in" filter="fade">
                                      <p:cBhvr>
                                        <p:cTn id="107" dur="2000"/>
                                        <p:tgtEl>
                                          <p:spTgt spid="202809"/>
                                        </p:tgtEl>
                                      </p:cBhvr>
                                    </p:animEffect>
                                  </p:childTnLst>
                                </p:cTn>
                              </p:par>
                              <p:par>
                                <p:cTn id="108" presetID="10" presetClass="entr" presetSubtype="0" fill="hold" nodeType="withEffect">
                                  <p:stCondLst>
                                    <p:cond delay="0"/>
                                  </p:stCondLst>
                                  <p:childTnLst>
                                    <p:set>
                                      <p:cBhvr>
                                        <p:cTn id="109" dur="1" fill="hold">
                                          <p:stCondLst>
                                            <p:cond delay="0"/>
                                          </p:stCondLst>
                                        </p:cTn>
                                        <p:tgtEl>
                                          <p:spTgt spid="202810"/>
                                        </p:tgtEl>
                                        <p:attrNameLst>
                                          <p:attrName>style.visibility</p:attrName>
                                        </p:attrNameLst>
                                      </p:cBhvr>
                                      <p:to>
                                        <p:strVal val="visible"/>
                                      </p:to>
                                    </p:set>
                                    <p:animEffect transition="in" filter="fade">
                                      <p:cBhvr>
                                        <p:cTn id="110" dur="2000"/>
                                        <p:tgtEl>
                                          <p:spTgt spid="202810"/>
                                        </p:tgtEl>
                                      </p:cBhvr>
                                    </p:animEffect>
                                  </p:childTnLst>
                                </p:cTn>
                              </p:par>
                              <p:par>
                                <p:cTn id="111" presetID="10" presetClass="entr" presetSubtype="0" fill="hold" nodeType="withEffect">
                                  <p:stCondLst>
                                    <p:cond delay="0"/>
                                  </p:stCondLst>
                                  <p:childTnLst>
                                    <p:set>
                                      <p:cBhvr>
                                        <p:cTn id="112" dur="1" fill="hold">
                                          <p:stCondLst>
                                            <p:cond delay="0"/>
                                          </p:stCondLst>
                                        </p:cTn>
                                        <p:tgtEl>
                                          <p:spTgt spid="202811"/>
                                        </p:tgtEl>
                                        <p:attrNameLst>
                                          <p:attrName>style.visibility</p:attrName>
                                        </p:attrNameLst>
                                      </p:cBhvr>
                                      <p:to>
                                        <p:strVal val="visible"/>
                                      </p:to>
                                    </p:set>
                                    <p:animEffect transition="in" filter="fade">
                                      <p:cBhvr>
                                        <p:cTn id="113" dur="2000"/>
                                        <p:tgtEl>
                                          <p:spTgt spid="202811"/>
                                        </p:tgtEl>
                                      </p:cBhvr>
                                    </p:animEffect>
                                  </p:childTnLst>
                                </p:cTn>
                              </p:par>
                              <p:par>
                                <p:cTn id="114" presetID="10" presetClass="entr" presetSubtype="0" fill="hold" nodeType="withEffect">
                                  <p:stCondLst>
                                    <p:cond delay="0"/>
                                  </p:stCondLst>
                                  <p:childTnLst>
                                    <p:set>
                                      <p:cBhvr>
                                        <p:cTn id="115" dur="1" fill="hold">
                                          <p:stCondLst>
                                            <p:cond delay="0"/>
                                          </p:stCondLst>
                                        </p:cTn>
                                        <p:tgtEl>
                                          <p:spTgt spid="202812"/>
                                        </p:tgtEl>
                                        <p:attrNameLst>
                                          <p:attrName>style.visibility</p:attrName>
                                        </p:attrNameLst>
                                      </p:cBhvr>
                                      <p:to>
                                        <p:strVal val="visible"/>
                                      </p:to>
                                    </p:set>
                                    <p:animEffect transition="in" filter="fade">
                                      <p:cBhvr>
                                        <p:cTn id="116" dur="2000"/>
                                        <p:tgtEl>
                                          <p:spTgt spid="202812"/>
                                        </p:tgtEl>
                                      </p:cBhvr>
                                    </p:animEffect>
                                  </p:childTnLst>
                                </p:cTn>
                              </p:par>
                              <p:par>
                                <p:cTn id="117" presetID="10" presetClass="exit" presetSubtype="0" fill="hold" grpId="1" nodeType="withEffect">
                                  <p:stCondLst>
                                    <p:cond delay="0"/>
                                  </p:stCondLst>
                                  <p:childTnLst>
                                    <p:animEffect transition="out" filter="fade">
                                      <p:cBhvr>
                                        <p:cTn id="118" dur="500"/>
                                        <p:tgtEl>
                                          <p:spTgt spid="202834"/>
                                        </p:tgtEl>
                                      </p:cBhvr>
                                    </p:animEffect>
                                    <p:set>
                                      <p:cBhvr>
                                        <p:cTn id="119" dur="1" fill="hold">
                                          <p:stCondLst>
                                            <p:cond delay="499"/>
                                          </p:stCondLst>
                                        </p:cTn>
                                        <p:tgtEl>
                                          <p:spTgt spid="202834"/>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202835"/>
                                        </p:tgtEl>
                                        <p:attrNameLst>
                                          <p:attrName>style.visibility</p:attrName>
                                        </p:attrNameLst>
                                      </p:cBhvr>
                                      <p:to>
                                        <p:strVal val="visible"/>
                                      </p:to>
                                    </p:set>
                                    <p:animEffect transition="in" filter="fade">
                                      <p:cBhvr>
                                        <p:cTn id="122" dur="500"/>
                                        <p:tgtEl>
                                          <p:spTgt spid="20283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202836"/>
                                        </p:tgtEl>
                                        <p:attrNameLst>
                                          <p:attrName>style.visibility</p:attrName>
                                        </p:attrNameLst>
                                      </p:cBhvr>
                                      <p:to>
                                        <p:strVal val="visible"/>
                                      </p:to>
                                    </p:set>
                                    <p:animEffect transition="in" filter="fade">
                                      <p:cBhvr>
                                        <p:cTn id="125" dur="2000"/>
                                        <p:tgtEl>
                                          <p:spTgt spid="202836"/>
                                        </p:tgtEl>
                                      </p:cBhvr>
                                    </p:animEffect>
                                  </p:childTnLst>
                                </p:cTn>
                              </p:par>
                              <p:par>
                                <p:cTn id="126" presetID="10" presetClass="exit" presetSubtype="0" fill="hold" grpId="1" nodeType="withEffect">
                                  <p:stCondLst>
                                    <p:cond delay="0"/>
                                  </p:stCondLst>
                                  <p:childTnLst>
                                    <p:animEffect transition="out" filter="fade">
                                      <p:cBhvr>
                                        <p:cTn id="127" dur="2000"/>
                                        <p:tgtEl>
                                          <p:spTgt spid="202813"/>
                                        </p:tgtEl>
                                      </p:cBhvr>
                                    </p:animEffect>
                                    <p:set>
                                      <p:cBhvr>
                                        <p:cTn id="128" dur="1" fill="hold">
                                          <p:stCondLst>
                                            <p:cond delay="1999"/>
                                          </p:stCondLst>
                                        </p:cTn>
                                        <p:tgtEl>
                                          <p:spTgt spid="202813"/>
                                        </p:tgtEl>
                                        <p:attrNameLst>
                                          <p:attrName>style.visibility</p:attrName>
                                        </p:attrNameLst>
                                      </p:cBhvr>
                                      <p:to>
                                        <p:strVal val="hidden"/>
                                      </p:to>
                                    </p:set>
                                  </p:childTnLst>
                                </p:cTn>
                              </p:par>
                              <p:par>
                                <p:cTn id="129" presetID="10" presetClass="entr" presetSubtype="0" fill="hold" grpId="1" nodeType="withEffect">
                                  <p:stCondLst>
                                    <p:cond delay="0"/>
                                  </p:stCondLst>
                                  <p:childTnLst>
                                    <p:set>
                                      <p:cBhvr>
                                        <p:cTn id="130" dur="1" fill="hold">
                                          <p:stCondLst>
                                            <p:cond delay="0"/>
                                          </p:stCondLst>
                                        </p:cTn>
                                        <p:tgtEl>
                                          <p:spTgt spid="202836"/>
                                        </p:tgtEl>
                                        <p:attrNameLst>
                                          <p:attrName>style.visibility</p:attrName>
                                        </p:attrNameLst>
                                      </p:cBhvr>
                                      <p:to>
                                        <p:strVal val="visible"/>
                                      </p:to>
                                    </p:set>
                                    <p:animEffect transition="in" filter="fade">
                                      <p:cBhvr>
                                        <p:cTn id="131" dur="2000"/>
                                        <p:tgtEl>
                                          <p:spTgt spid="202836"/>
                                        </p:tgtEl>
                                      </p:cBhvr>
                                    </p:animEffect>
                                  </p:childTnLst>
                                </p:cTn>
                              </p:par>
                            </p:childTnLst>
                          </p:cTn>
                        </p:par>
                        <p:par>
                          <p:cTn id="132" fill="hold">
                            <p:stCondLst>
                              <p:cond delay="16000"/>
                            </p:stCondLst>
                            <p:childTnLst>
                              <p:par>
                                <p:cTn id="133" presetID="0" presetClass="path" presetSubtype="0" accel="50000" decel="50000" fill="hold" nodeType="afterEffect">
                                  <p:stCondLst>
                                    <p:cond delay="0"/>
                                  </p:stCondLst>
                                  <p:childTnLst>
                                    <p:animMotion origin="layout" path="M -2.22222E-6 2.59259E-6 C 0.07188 0.00972 0.14375 0.01944 0.18334 0.00555 C 0.22292 -0.00834 0.23733 -0.06736 0.2375 -0.08334 C 0.23768 -0.09931 0.19514 -0.08912 0.18403 -0.09074 " pathEditMode="relative" rAng="0" ptsTypes="aaaa">
                                      <p:cBhvr>
                                        <p:cTn id="134" dur="2000" fill="hold"/>
                                        <p:tgtEl>
                                          <p:spTgt spid="202812"/>
                                        </p:tgtEl>
                                        <p:attrNameLst>
                                          <p:attrName>ppt_x</p:attrName>
                                          <p:attrName>ppt_y</p:attrName>
                                        </p:attrNameLst>
                                      </p:cBhvr>
                                      <p:rCtr x="119" y="-40"/>
                                    </p:animMotion>
                                  </p:childTnLst>
                                </p:cTn>
                              </p:par>
                              <p:par>
                                <p:cTn id="135" presetID="0" presetClass="path" presetSubtype="0" accel="50000" decel="50000" fill="hold" nodeType="withEffect">
                                  <p:stCondLst>
                                    <p:cond delay="0"/>
                                  </p:stCondLst>
                                  <p:childTnLst>
                                    <p:animMotion origin="layout" path="M 5E-6 -4.81481E-6 C 0.07188 0.00973 0.14376 0.01945 0.18334 0.00556 C 0.22292 -0.00833 0.23438 -0.04953 0.23751 -0.08333 C 0.24063 -0.11712 0.20921 -0.17407 0.20174 -0.19791 " pathEditMode="relative" rAng="0" ptsTypes="aaaa">
                                      <p:cBhvr>
                                        <p:cTn id="136" dur="2000" fill="hold"/>
                                        <p:tgtEl>
                                          <p:spTgt spid="202810"/>
                                        </p:tgtEl>
                                        <p:attrNameLst>
                                          <p:attrName>ppt_x</p:attrName>
                                          <p:attrName>ppt_y</p:attrName>
                                        </p:attrNameLst>
                                      </p:cBhvr>
                                      <p:rCtr x="120" y="-89"/>
                                    </p:animMotion>
                                  </p:childTnLst>
                                </p:cTn>
                              </p:par>
                              <p:par>
                                <p:cTn id="137" presetID="0" presetClass="path" presetSubtype="0" accel="50000" decel="50000" fill="hold" nodeType="withEffect">
                                  <p:stCondLst>
                                    <p:cond delay="0"/>
                                  </p:stCondLst>
                                  <p:childTnLst>
                                    <p:animMotion origin="layout" path="M 0 0 C 0.07188 0.00972 0.14375 0.01944 0.18334 0.00555 C 0.22292 -0.00834 0.23455 -0.05834 0.2375 -0.08334 C 0.24045 -0.10834 0.20747 -0.13426 0.20139 -0.14445 " pathEditMode="relative" ptsTypes="aaaA">
                                      <p:cBhvr>
                                        <p:cTn id="138" dur="2000" fill="hold"/>
                                        <p:tgtEl>
                                          <p:spTgt spid="202811"/>
                                        </p:tgtEl>
                                        <p:attrNameLst>
                                          <p:attrName>ppt_x</p:attrName>
                                          <p:attrName>ppt_y</p:attrName>
                                        </p:attrNameLst>
                                      </p:cBhvr>
                                    </p:animMotion>
                                  </p:childTnLst>
                                </p:cTn>
                              </p:par>
                              <p:par>
                                <p:cTn id="139" presetID="0" presetClass="path" presetSubtype="0" accel="50000" decel="50000" fill="hold" nodeType="withEffect">
                                  <p:stCondLst>
                                    <p:cond delay="0"/>
                                  </p:stCondLst>
                                  <p:childTnLst>
                                    <p:animMotion origin="layout" path="M 2.22222E-6 2.22222E-6 C 0.06042 0.00949 0.12101 0.01921 0.1625 -0.00926 C 0.20399 -0.03773 0.24236 -0.12222 0.24861 -0.17037 C 0.25486 -0.21852 0.22743 -0.25833 0.2 -0.29815 " pathEditMode="relative" ptsTypes="aaaA">
                                      <p:cBhvr>
                                        <p:cTn id="140" dur="2000" fill="hold"/>
                                        <p:tgtEl>
                                          <p:spTgt spid="202809"/>
                                        </p:tgtEl>
                                        <p:attrNameLst>
                                          <p:attrName>ppt_x</p:attrName>
                                          <p:attrName>ppt_y</p:attrName>
                                        </p:attrNameLst>
                                      </p:cBhvr>
                                    </p:animMotion>
                                  </p:childTnLst>
                                </p:cTn>
                              </p:par>
                              <p:par>
                                <p:cTn id="141" presetID="0" presetClass="path" presetSubtype="0" accel="50000" decel="50000" fill="hold" nodeType="withEffect">
                                  <p:stCondLst>
                                    <p:cond delay="0"/>
                                  </p:stCondLst>
                                  <p:childTnLst>
                                    <p:animMotion origin="layout" path="M 0.31424 -0.11296 C 0.32726 -0.08981 0.34046 -0.06666 0.37813 -0.06296 C 0.4158 -0.05925 0.50504 -0.07662 0.54063 -0.09074 C 0.57622 -0.10486 0.58594 -0.13032 0.59202 -0.14814 C 0.5981 -0.16597 0.58733 -0.18217 0.57674 -0.19814 " pathEditMode="relative" ptsTypes="aaaaA">
                                      <p:cBhvr>
                                        <p:cTn id="142" dur="2000" fill="hold"/>
                                        <p:tgtEl>
                                          <p:spTgt spid="202779"/>
                                        </p:tgtEl>
                                        <p:attrNameLst>
                                          <p:attrName>ppt_x</p:attrName>
                                          <p:attrName>ppt_y</p:attrName>
                                        </p:attrNameLst>
                                      </p:cBhvr>
                                    </p:animMotion>
                                  </p:childTnLst>
                                </p:cTn>
                              </p:par>
                            </p:childTnLst>
                          </p:cTn>
                        </p:par>
                        <p:par>
                          <p:cTn id="143" fill="hold">
                            <p:stCondLst>
                              <p:cond delay="18000"/>
                            </p:stCondLst>
                            <p:childTnLst>
                              <p:par>
                                <p:cTn id="144" presetID="0" presetClass="path" presetSubtype="0" accel="50000" decel="50000" fill="hold" nodeType="afterEffect">
                                  <p:stCondLst>
                                    <p:cond delay="0"/>
                                  </p:stCondLst>
                                  <p:childTnLst>
                                    <p:animMotion origin="layout" path="M 0.17014 -0.05926 C 0.2 -0.00509 0.23003 0.04907 0.26458 0.08703 C 0.29913 0.125 0.32587 0.16481 0.37708 0.16852 C 0.4283 0.17222 0.49982 0.14074 0.57153 0.10926 " pathEditMode="relative" ptsTypes="aaaA">
                                      <p:cBhvr>
                                        <p:cTn id="145" dur="2000" fill="hold"/>
                                        <p:tgtEl>
                                          <p:spTgt spid="202812"/>
                                        </p:tgtEl>
                                        <p:attrNameLst>
                                          <p:attrName>ppt_x</p:attrName>
                                          <p:attrName>ppt_y</p:attrName>
                                        </p:attrNameLst>
                                      </p:cBhvr>
                                    </p:animMotion>
                                  </p:childTnLst>
                                </p:cTn>
                              </p:par>
                              <p:par>
                                <p:cTn id="146" presetID="0" presetClass="path" presetSubtype="0" accel="50000" decel="50000" fill="hold" nodeType="withEffect">
                                  <p:stCondLst>
                                    <p:cond delay="0"/>
                                  </p:stCondLst>
                                  <p:childTnLst>
                                    <p:animMotion origin="layout" path="M 0.32813 -0.18287 C 0.32987 -0.16759 0.3316 -0.15208 0.37258 -0.15695 C 0.41355 -0.16181 0.53525 -0.18912 0.57397 -0.2125 C 0.61268 -0.23588 0.604 -0.27847 0.60452 -0.29769 C 0.60504 -0.3169 0.59081 -0.32222 0.57674 -0.32732 " pathEditMode="relative" ptsTypes="aaaaA">
                                      <p:cBhvr>
                                        <p:cTn id="147" dur="2000" fill="hold"/>
                                        <p:tgtEl>
                                          <p:spTgt spid="202778"/>
                                        </p:tgtEl>
                                        <p:attrNameLst>
                                          <p:attrName>ppt_x</p:attrName>
                                          <p:attrName>ppt_y</p:attrName>
                                        </p:attrNameLst>
                                      </p:cBhvr>
                                    </p:animMotion>
                                  </p:childTnLst>
                                </p:cTn>
                              </p:par>
                              <p:par>
                                <p:cTn id="148" presetID="0" presetClass="path" presetSubtype="0" accel="50000" decel="50000" fill="hold" nodeType="withEffect">
                                  <p:stCondLst>
                                    <p:cond delay="0"/>
                                  </p:stCondLst>
                                  <p:childTnLst>
                                    <p:animMotion origin="layout" path="M -0.05417 3.33333E-6 L 0.1875 3.33333E-6 " pathEditMode="relative" rAng="0" ptsTypes="AA">
                                      <p:cBhvr>
                                        <p:cTn id="149" dur="2000" fill="hold"/>
                                        <p:tgtEl>
                                          <p:spTgt spid="8"/>
                                        </p:tgtEl>
                                        <p:attrNameLst>
                                          <p:attrName>ppt_x</p:attrName>
                                          <p:attrName>ppt_y</p:attrName>
                                        </p:attrNameLst>
                                      </p:cBhvr>
                                      <p:rCtr x="121" y="0"/>
                                    </p:animMotion>
                                  </p:childTnLst>
                                </p:cTn>
                              </p:par>
                            </p:childTnLst>
                          </p:cTn>
                        </p:par>
                        <p:par>
                          <p:cTn id="150" fill="hold">
                            <p:stCondLst>
                              <p:cond delay="20000"/>
                            </p:stCondLst>
                            <p:childTnLst>
                              <p:par>
                                <p:cTn id="151" presetID="0" presetClass="path" presetSubtype="0" accel="50000" decel="50000" fill="hold" nodeType="afterEffect">
                                  <p:stCondLst>
                                    <p:cond delay="0"/>
                                  </p:stCondLst>
                                  <p:childTnLst>
                                    <p:animMotion origin="layout" path="M 0.1875 3.33333E-6 L 0.2375 3.33333E-6 " pathEditMode="relative" rAng="0" ptsTypes="AA">
                                      <p:cBhvr>
                                        <p:cTn id="152" dur="2000" fill="hold"/>
                                        <p:tgtEl>
                                          <p:spTgt spid="8"/>
                                        </p:tgtEl>
                                        <p:attrNameLst>
                                          <p:attrName>ppt_x</p:attrName>
                                          <p:attrName>ppt_y</p:attrName>
                                        </p:attrNameLst>
                                      </p:cBhvr>
                                      <p:rCtr x="25" y="0"/>
                                    </p:animMotion>
                                  </p:childTnLst>
                                </p:cTn>
                              </p:par>
                              <p:par>
                                <p:cTn id="153" presetID="10" presetClass="exit" presetSubtype="0" fill="hold" nodeType="withEffect">
                                  <p:stCondLst>
                                    <p:cond delay="0"/>
                                  </p:stCondLst>
                                  <p:childTnLst>
                                    <p:animEffect transition="out" filter="fade">
                                      <p:cBhvr>
                                        <p:cTn id="154" dur="2000"/>
                                        <p:tgtEl>
                                          <p:spTgt spid="8"/>
                                        </p:tgtEl>
                                      </p:cBhvr>
                                    </p:animEffect>
                                    <p:set>
                                      <p:cBhvr>
                                        <p:cTn id="155" dur="1" fill="hold">
                                          <p:stCondLst>
                                            <p:cond delay="1999"/>
                                          </p:stCondLst>
                                        </p:cTn>
                                        <p:tgtEl>
                                          <p:spTgt spid="8"/>
                                        </p:tgtEl>
                                        <p:attrNameLst>
                                          <p:attrName>style.visibility</p:attrName>
                                        </p:attrNameLst>
                                      </p:cBhvr>
                                      <p:to>
                                        <p:strVal val="hidden"/>
                                      </p:to>
                                    </p:set>
                                  </p:childTnLst>
                                </p:cTn>
                              </p:par>
                            </p:childTnLst>
                          </p:cTn>
                        </p:par>
                        <p:par>
                          <p:cTn id="156" fill="hold">
                            <p:stCondLst>
                              <p:cond delay="22000"/>
                            </p:stCondLst>
                            <p:childTnLst>
                              <p:par>
                                <p:cTn id="157" presetID="0" presetClass="path" presetSubtype="0" accel="50000" decel="50000" fill="hold" nodeType="afterEffect">
                                  <p:stCondLst>
                                    <p:cond delay="0"/>
                                  </p:stCondLst>
                                  <p:childTnLst>
                                    <p:animMotion origin="layout" path="M 0.3441 -0.25232 C 0.35556 -0.22107 0.36719 -0.18959 0.40521 -0.18751 C 0.44323 -0.18542 0.53629 -0.2169 0.57188 -0.23936 C 0.60747 -0.26181 0.61719 -0.30394 0.6191 -0.32269 C 0.62101 -0.34144 0.60191 -0.347 0.58299 -0.35232 " pathEditMode="relative" ptsTypes="aaaaA">
                                      <p:cBhvr>
                                        <p:cTn id="158" dur="2000" fill="hold"/>
                                        <p:tgtEl>
                                          <p:spTgt spid="202777"/>
                                        </p:tgtEl>
                                        <p:attrNameLst>
                                          <p:attrName>ppt_x</p:attrName>
                                          <p:attrName>ppt_y</p:attrName>
                                        </p:attrNameLst>
                                      </p:cBhvr>
                                    </p:animMotion>
                                  </p:childTnLst>
                                </p:cTn>
                              </p:par>
                            </p:childTnLst>
                          </p:cTn>
                        </p:par>
                        <p:par>
                          <p:cTn id="159" fill="hold">
                            <p:stCondLst>
                              <p:cond delay="24000"/>
                            </p:stCondLst>
                            <p:childTnLst>
                              <p:par>
                                <p:cTn id="160" presetID="10" presetClass="entr" presetSubtype="0" fill="hold" grpId="0" nodeType="afterEffect">
                                  <p:stCondLst>
                                    <p:cond delay="0"/>
                                  </p:stCondLst>
                                  <p:childTnLst>
                                    <p:set>
                                      <p:cBhvr>
                                        <p:cTn id="161" dur="1" fill="hold">
                                          <p:stCondLst>
                                            <p:cond delay="0"/>
                                          </p:stCondLst>
                                        </p:cTn>
                                        <p:tgtEl>
                                          <p:spTgt spid="202833"/>
                                        </p:tgtEl>
                                        <p:attrNameLst>
                                          <p:attrName>style.visibility</p:attrName>
                                        </p:attrNameLst>
                                      </p:cBhvr>
                                      <p:to>
                                        <p:strVal val="visible"/>
                                      </p:to>
                                    </p:set>
                                    <p:animEffect transition="in" filter="fade">
                                      <p:cBhvr>
                                        <p:cTn id="162" dur="2000"/>
                                        <p:tgtEl>
                                          <p:spTgt spid="202833"/>
                                        </p:tgtEl>
                                      </p:cBhvr>
                                    </p:animEffect>
                                  </p:childTnLst>
                                </p:cTn>
                              </p:par>
                              <p:par>
                                <p:cTn id="163" presetID="0" presetClass="path" presetSubtype="0" accel="50000" decel="50000" fill="hold" nodeType="withEffect">
                                  <p:stCondLst>
                                    <p:cond delay="0"/>
                                  </p:stCondLst>
                                  <p:childTnLst>
                                    <p:animMotion origin="layout" path="M 0.18785 -0.12801 C 0.2007 -0.10278 0.21355 -0.07732 0.23785 -0.04468 C 0.26216 -0.01204 0.28646 0.04166 0.33369 0.06828 C 0.38091 0.0949 0.47553 0.11018 0.52119 0.11458 C 0.56685 0.11898 0.58698 0.10648 0.6073 0.09421 " pathEditMode="relative" ptsTypes="aaaaA">
                                      <p:cBhvr>
                                        <p:cTn id="164" dur="2000" fill="hold"/>
                                        <p:tgtEl>
                                          <p:spTgt spid="202811"/>
                                        </p:tgtEl>
                                        <p:attrNameLst>
                                          <p:attrName>ppt_x</p:attrName>
                                          <p:attrName>ppt_y</p:attrName>
                                        </p:attrNameLst>
                                      </p:cBhvr>
                                    </p:animMotion>
                                  </p:childTnLst>
                                </p:cTn>
                              </p:par>
                              <p:par>
                                <p:cTn id="165" presetID="0" presetClass="path" presetSubtype="0" accel="50000" decel="50000" fill="hold" grpId="1" nodeType="withEffect">
                                  <p:stCondLst>
                                    <p:cond delay="0"/>
                                  </p:stCondLst>
                                  <p:childTnLst>
                                    <p:animMotion origin="layout" path="M 0 0 C 0.025 0.14143 0.05 0.2831 0.01111 0.34815 C -0.02778 0.41319 -0.13889 0.38796 -0.23334 0.39074 C -0.32778 0.39352 -0.46337 0.3618 -0.55556 0.36481 C -0.64775 0.36782 -0.71702 0.38843 -0.78611 0.40926 " pathEditMode="relative" ptsTypes="aaaaA">
                                      <p:cBhvr>
                                        <p:cTn id="166" dur="2000" fill="hold"/>
                                        <p:tgtEl>
                                          <p:spTgt spid="202833"/>
                                        </p:tgtEl>
                                        <p:attrNameLst>
                                          <p:attrName>ppt_x</p:attrName>
                                          <p:attrName>ppt_y</p:attrName>
                                        </p:attrNameLst>
                                      </p:cBhvr>
                                    </p:animMotion>
                                  </p:childTnLst>
                                </p:cTn>
                              </p:par>
                            </p:childTnLst>
                          </p:cTn>
                        </p:par>
                        <p:par>
                          <p:cTn id="167" fill="hold">
                            <p:stCondLst>
                              <p:cond delay="26000"/>
                            </p:stCondLst>
                            <p:childTnLst>
                              <p:par>
                                <p:cTn id="168" presetID="10" presetClass="exit" presetSubtype="0" fill="hold" grpId="2" nodeType="afterEffect">
                                  <p:stCondLst>
                                    <p:cond delay="0"/>
                                  </p:stCondLst>
                                  <p:childTnLst>
                                    <p:animEffect transition="out" filter="fade">
                                      <p:cBhvr>
                                        <p:cTn id="169" dur="500"/>
                                        <p:tgtEl>
                                          <p:spTgt spid="202833"/>
                                        </p:tgtEl>
                                      </p:cBhvr>
                                    </p:animEffect>
                                    <p:set>
                                      <p:cBhvr>
                                        <p:cTn id="170" dur="1" fill="hold">
                                          <p:stCondLst>
                                            <p:cond delay="499"/>
                                          </p:stCondLst>
                                        </p:cTn>
                                        <p:tgtEl>
                                          <p:spTgt spid="202833"/>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02835"/>
                                        </p:tgtEl>
                                      </p:cBhvr>
                                    </p:animEffect>
                                    <p:set>
                                      <p:cBhvr>
                                        <p:cTn id="173" dur="1" fill="hold">
                                          <p:stCondLst>
                                            <p:cond delay="499"/>
                                          </p:stCondLst>
                                        </p:cTn>
                                        <p:tgtEl>
                                          <p:spTgt spid="202835"/>
                                        </p:tgtEl>
                                        <p:attrNameLst>
                                          <p:attrName>style.visibility</p:attrName>
                                        </p:attrNameLst>
                                      </p:cBhvr>
                                      <p:to>
                                        <p:strVal val="hidden"/>
                                      </p:to>
                                    </p:set>
                                  </p:childTnLst>
                                </p:cTn>
                              </p:par>
                              <p:par>
                                <p:cTn id="174" presetID="10" presetClass="entr" presetSubtype="0" fill="hold" grpId="1" nodeType="withEffect">
                                  <p:stCondLst>
                                    <p:cond delay="0"/>
                                  </p:stCondLst>
                                  <p:childTnLst>
                                    <p:set>
                                      <p:cBhvr>
                                        <p:cTn id="175" dur="1" fill="hold">
                                          <p:stCondLst>
                                            <p:cond delay="0"/>
                                          </p:stCondLst>
                                        </p:cTn>
                                        <p:tgtEl>
                                          <p:spTgt spid="202837"/>
                                        </p:tgtEl>
                                        <p:attrNameLst>
                                          <p:attrName>style.visibility</p:attrName>
                                        </p:attrNameLst>
                                      </p:cBhvr>
                                      <p:to>
                                        <p:strVal val="visible"/>
                                      </p:to>
                                    </p:set>
                                    <p:animEffect transition="in" filter="fade">
                                      <p:cBhvr>
                                        <p:cTn id="176" dur="500"/>
                                        <p:tgtEl>
                                          <p:spTgt spid="202837"/>
                                        </p:tgtEl>
                                      </p:cBhvr>
                                    </p:animEffect>
                                  </p:childTnLst>
                                </p:cTn>
                              </p:par>
                            </p:childTnLst>
                          </p:cTn>
                        </p:par>
                        <p:par>
                          <p:cTn id="177" fill="hold">
                            <p:stCondLst>
                              <p:cond delay="26500"/>
                            </p:stCondLst>
                            <p:childTnLst>
                              <p:par>
                                <p:cTn id="178" presetID="0" presetClass="path" presetSubtype="0" accel="50000" decel="50000" fill="hold" nodeType="afterEffect">
                                  <p:stCondLst>
                                    <p:cond delay="0"/>
                                  </p:stCondLst>
                                  <p:childTnLst>
                                    <p:animMotion origin="layout" path="M 0.20174 -0.19791 C 0.21754 -0.12013 0.23351 -0.04213 0.2948 -0.00347 C 0.35608 0.03519 0.51285 0.03473 0.5698 0.03357 C 0.62674 0.03241 0.6316 0.01065 0.63646 -0.01088 " pathEditMode="relative" ptsTypes="aaaA">
                                      <p:cBhvr>
                                        <p:cTn id="179" dur="2000" fill="hold"/>
                                        <p:tgtEl>
                                          <p:spTgt spid="202810"/>
                                        </p:tgtEl>
                                        <p:attrNameLst>
                                          <p:attrName>ppt_x</p:attrName>
                                          <p:attrName>ppt_y</p:attrName>
                                        </p:attrNameLst>
                                      </p:cBhvr>
                                    </p:animMotion>
                                  </p:childTnLst>
                                </p:cTn>
                              </p:par>
                            </p:childTnLst>
                          </p:cTn>
                        </p:par>
                        <p:par>
                          <p:cTn id="180" fill="hold">
                            <p:stCondLst>
                              <p:cond delay="28500"/>
                            </p:stCondLst>
                            <p:childTnLst>
                              <p:par>
                                <p:cTn id="181" presetID="0" presetClass="path" presetSubtype="0" accel="50000" decel="50000" fill="hold" nodeType="afterEffect">
                                  <p:stCondLst>
                                    <p:cond delay="0"/>
                                  </p:stCondLst>
                                  <p:childTnLst>
                                    <p:animMotion origin="layout" path="M 0.20278 -0.2632 C 0.20521 -0.20996 0.20781 -0.15648 0.26528 -0.11875 C 0.32274 -0.08102 0.48594 -0.04097 0.54722 -0.03727 C 0.60851 -0.03357 0.61875 -0.08658 0.63333 -0.09653 " pathEditMode="relative" ptsTypes="aaaA">
                                      <p:cBhvr>
                                        <p:cTn id="182" dur="2000" fill="hold"/>
                                        <p:tgtEl>
                                          <p:spTgt spid="202809"/>
                                        </p:tgtEl>
                                        <p:attrNameLst>
                                          <p:attrName>ppt_x</p:attrName>
                                          <p:attrName>ppt_y</p:attrName>
                                        </p:attrNameLst>
                                      </p:cBhvr>
                                    </p:animMotion>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2000"/>
                                        <p:tgtEl>
                                          <p:spTgt spid="4"/>
                                        </p:tgtEl>
                                      </p:cBhvr>
                                    </p:animEffect>
                                    <p:set>
                                      <p:cBhvr>
                                        <p:cTn id="187" dur="1" fill="hold">
                                          <p:stCondLst>
                                            <p:cond delay="1999"/>
                                          </p:stCondLst>
                                        </p:cTn>
                                        <p:tgtEl>
                                          <p:spTgt spid="4"/>
                                        </p:tgtEl>
                                        <p:attrNameLst>
                                          <p:attrName>style.visibility</p:attrName>
                                        </p:attrNameLst>
                                      </p:cBhvr>
                                      <p:to>
                                        <p:strVal val="hidden"/>
                                      </p:to>
                                    </p:set>
                                  </p:childTnLst>
                                </p:cTn>
                              </p:par>
                              <p:par>
                                <p:cTn id="188" presetID="10" presetClass="entr" presetSubtype="0" fill="hold" nodeType="withEffect">
                                  <p:stCondLst>
                                    <p:cond delay="0"/>
                                  </p:stCondLst>
                                  <p:childTnLst>
                                    <p:set>
                                      <p:cBhvr>
                                        <p:cTn id="189" dur="1" fill="hold">
                                          <p:stCondLst>
                                            <p:cond delay="0"/>
                                          </p:stCondLst>
                                        </p:cTn>
                                        <p:tgtEl>
                                          <p:spTgt spid="5"/>
                                        </p:tgtEl>
                                        <p:attrNameLst>
                                          <p:attrName>style.visibility</p:attrName>
                                        </p:attrNameLst>
                                      </p:cBhvr>
                                      <p:to>
                                        <p:strVal val="visible"/>
                                      </p:to>
                                    </p:set>
                                    <p:animEffect transition="in" filter="fade">
                                      <p:cBhvr>
                                        <p:cTn id="190" dur="2000"/>
                                        <p:tgtEl>
                                          <p:spTgt spid="5"/>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202837"/>
                                        </p:tgtEl>
                                        <p:attrNameLst>
                                          <p:attrName>style.visibility</p:attrName>
                                        </p:attrNameLst>
                                      </p:cBhvr>
                                      <p:to>
                                        <p:strVal val="visible"/>
                                      </p:to>
                                    </p:set>
                                    <p:animEffect transition="in" filter="fade">
                                      <p:cBhvr>
                                        <p:cTn id="193" dur="500"/>
                                        <p:tgtEl>
                                          <p:spTgt spid="202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99" grpId="0" animBg="1"/>
      <p:bldP spid="202799" grpId="1" animBg="1"/>
      <p:bldP spid="202813" grpId="0" animBg="1"/>
      <p:bldP spid="202813" grpId="1" animBg="1"/>
      <p:bldP spid="202824" grpId="0"/>
      <p:bldP spid="202825" grpId="0" animBg="1"/>
      <p:bldP spid="202825" grpId="1" animBg="1"/>
      <p:bldP spid="202825" grpId="2" animBg="1"/>
      <p:bldP spid="202826" grpId="0" animBg="1"/>
      <p:bldP spid="202826" grpId="1" animBg="1"/>
      <p:bldP spid="202826" grpId="2" animBg="1"/>
      <p:bldP spid="202827" grpId="0"/>
      <p:bldP spid="202827" grpId="1"/>
      <p:bldP spid="202832" grpId="0" animBg="1"/>
      <p:bldP spid="202832" grpId="1" animBg="1"/>
      <p:bldP spid="202832" grpId="2" animBg="1"/>
      <p:bldP spid="202833" grpId="0" animBg="1"/>
      <p:bldP spid="202833" grpId="1" animBg="1"/>
      <p:bldP spid="202833" grpId="2" animBg="1"/>
      <p:bldP spid="202834" grpId="0"/>
      <p:bldP spid="202834" grpId="1"/>
      <p:bldP spid="202835" grpId="0"/>
      <p:bldP spid="202835" grpId="1"/>
      <p:bldP spid="202836" grpId="0" animBg="1"/>
      <p:bldP spid="202836" grpId="1" animBg="1"/>
      <p:bldP spid="202837" grpId="0"/>
      <p:bldP spid="20283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DAQ networks beyond push and store &amp; forward</a:t>
            </a:r>
            <a:endParaRPr lang="en-GB" dirty="0"/>
          </a:p>
        </p:txBody>
      </p:sp>
      <p:sp>
        <p:nvSpPr>
          <p:cNvPr id="3" name="Subtitle 2"/>
          <p:cNvSpPr>
            <a:spLocks noGrp="1"/>
          </p:cNvSpPr>
          <p:nvPr>
            <p:ph type="subTitle" idx="1"/>
          </p:nvPr>
        </p:nvSpPr>
        <p:spPr/>
        <p:txBody>
          <a:bodyPr/>
          <a:lstStyle/>
          <a:p>
            <a:pPr indent="-182880">
              <a:buFont typeface="Arial" pitchFamily="34" charset="0"/>
              <a:buChar char="•"/>
            </a:pPr>
            <a:r>
              <a:rPr lang="en-US" dirty="0" smtClean="0"/>
              <a:t>Reducing network load</a:t>
            </a:r>
          </a:p>
          <a:p>
            <a:pPr indent="-182880">
              <a:buFont typeface="Arial" pitchFamily="34" charset="0"/>
              <a:buChar char="•"/>
            </a:pPr>
            <a:r>
              <a:rPr lang="en-US" dirty="0" smtClean="0"/>
              <a:t>Pull-based event-building</a:t>
            </a:r>
          </a:p>
          <a:p>
            <a:pPr indent="-182880">
              <a:buFont typeface="Arial" pitchFamily="34" charset="0"/>
              <a:buChar char="•"/>
            </a:pPr>
            <a:r>
              <a:rPr lang="en-US" dirty="0" smtClean="0"/>
              <a:t>Advanced flow-control</a:t>
            </a:r>
          </a:p>
          <a:p>
            <a:pPr indent="-182880">
              <a:buFont typeface="Arial" pitchFamily="34" charset="0"/>
              <a:buChar char="•"/>
            </a:pPr>
            <a:endParaRPr lang="en-US" dirty="0" smtClean="0"/>
          </a:p>
          <a:p>
            <a:pPr indent="-182880">
              <a:buFont typeface="Arial" pitchFamily="34" charset="0"/>
              <a:buChar char="•"/>
            </a:pP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Progressive refinement: ATLAS</a:t>
            </a:r>
            <a:endParaRPr lang="en-GB" dirty="0"/>
          </a:p>
        </p:txBody>
      </p:sp>
      <p:sp>
        <p:nvSpPr>
          <p:cNvPr id="3" name="Content Placeholder 2"/>
          <p:cNvSpPr>
            <a:spLocks noGrp="1"/>
          </p:cNvSpPr>
          <p:nvPr>
            <p:ph idx="1"/>
          </p:nvPr>
        </p:nvSpPr>
        <p:spPr>
          <a:xfrm>
            <a:off x="457200" y="1511300"/>
            <a:ext cx="3970784" cy="4525963"/>
          </a:xfrm>
        </p:spPr>
        <p:txBody>
          <a:bodyPr/>
          <a:lstStyle/>
          <a:p>
            <a:r>
              <a:rPr lang="en-US" dirty="0" smtClean="0"/>
              <a:t>3-level trigger</a:t>
            </a:r>
          </a:p>
          <a:p>
            <a:r>
              <a:rPr lang="en-US" dirty="0" smtClean="0"/>
              <a:t>Partial read-out (possible because of the nature of ATLAS physics) at high rate</a:t>
            </a:r>
          </a:p>
          <a:p>
            <a:r>
              <a:rPr lang="en-US" dirty="0" smtClean="0"/>
              <a:t>Full read-out at relatively low rate</a:t>
            </a:r>
          </a:p>
          <a:p>
            <a:r>
              <a:rPr lang="en-US" dirty="0" smtClean="0">
                <a:sym typeface="Wingdings" pitchFamily="2" charset="2"/>
              </a:rPr>
              <a:t> smaller network</a:t>
            </a:r>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37</a:t>
            </a:fld>
            <a:endParaRPr lang="en-GB"/>
          </a:p>
        </p:txBody>
      </p:sp>
      <p:pic>
        <p:nvPicPr>
          <p:cNvPr id="6" name="Picture 5" descr="ATLAS_overview"/>
          <p:cNvPicPr>
            <a:picLocks noChangeAspect="1" noChangeArrowheads="1"/>
          </p:cNvPicPr>
          <p:nvPr/>
        </p:nvPicPr>
        <p:blipFill>
          <a:blip r:embed="rId2">
            <a:clrChange>
              <a:clrFrom>
                <a:srgbClr val="FFFFFF"/>
              </a:clrFrom>
              <a:clrTo>
                <a:srgbClr val="FFFFFF">
                  <a:alpha val="0"/>
                </a:srgbClr>
              </a:clrTo>
            </a:clrChange>
          </a:blip>
          <a:srcRect l="25546" t="38242" r="23361" b="29454"/>
          <a:stretch>
            <a:fillRect/>
          </a:stretch>
        </p:blipFill>
        <p:spPr bwMode="auto">
          <a:xfrm>
            <a:off x="4567773" y="1318250"/>
            <a:ext cx="4468723" cy="4847054"/>
          </a:xfrm>
          <a:prstGeom prst="rect">
            <a:avLst/>
          </a:prstGeom>
          <a:noFill/>
        </p:spPr>
      </p:pic>
      <p:pic>
        <p:nvPicPr>
          <p:cNvPr id="156674" name="Picture 2" descr="http://atlas.ch/atlas_photos/selected-photos/logos/ATLAS_NoText_475x760.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 y="0"/>
            <a:ext cx="1151044" cy="16288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p:txBody>
          <a:bodyPr/>
          <a:lstStyle/>
          <a:p>
            <a:pPr eaLnBrk="1" hangingPunct="1"/>
            <a:r>
              <a:rPr lang="en-US" sz="3200" dirty="0" smtClean="0"/>
              <a:t>ATLAS DAQ (network view)</a:t>
            </a:r>
          </a:p>
        </p:txBody>
      </p:sp>
      <p:sp>
        <p:nvSpPr>
          <p:cNvPr id="3074" name="Footer Placeholder 4"/>
          <p:cNvSpPr>
            <a:spLocks noGrp="1"/>
          </p:cNvSpPr>
          <p:nvPr>
            <p:ph type="ftr" sz="quarter" idx="10"/>
          </p:nvPr>
        </p:nvSpPr>
        <p:spPr>
          <a:noFill/>
        </p:spPr>
        <p:txBody>
          <a:bodyPr/>
          <a:lstStyle/>
          <a:p>
            <a:r>
              <a:rPr lang="en-US" smtClean="0">
                <a:latin typeface="+mj-lt"/>
              </a:rPr>
              <a:t>High throughput DAQ, Niko Neufeld, CERN</a:t>
            </a:r>
            <a:endParaRPr lang="en-US" dirty="0">
              <a:latin typeface="+mj-lt"/>
            </a:endParaRPr>
          </a:p>
        </p:txBody>
      </p:sp>
      <p:sp>
        <p:nvSpPr>
          <p:cNvPr id="3075" name="Slide Number Placeholder 5"/>
          <p:cNvSpPr>
            <a:spLocks noGrp="1"/>
          </p:cNvSpPr>
          <p:nvPr>
            <p:ph type="sldNum" sz="quarter" idx="11"/>
          </p:nvPr>
        </p:nvSpPr>
        <p:spPr>
          <a:prstGeom prst="rect">
            <a:avLst/>
          </a:prstGeom>
          <a:noFill/>
        </p:spPr>
        <p:txBody>
          <a:bodyPr/>
          <a:lstStyle/>
          <a:p>
            <a:fld id="{71A06CB7-7BD1-4946-970A-3FD99BD16C15}" type="slidenum">
              <a:rPr lang="en-US">
                <a:latin typeface="+mj-lt"/>
              </a:rPr>
              <a:pPr/>
              <a:t>38</a:t>
            </a:fld>
            <a:endParaRPr lang="en-US" dirty="0">
              <a:latin typeface="+mj-lt"/>
            </a:endParaRPr>
          </a:p>
        </p:txBody>
      </p:sp>
      <p:sp>
        <p:nvSpPr>
          <p:cNvPr id="3233" name="Text Box 885"/>
          <p:cNvSpPr txBox="1">
            <a:spLocks noChangeArrowheads="1"/>
          </p:cNvSpPr>
          <p:nvPr/>
        </p:nvSpPr>
        <p:spPr bwMode="auto">
          <a:xfrm>
            <a:off x="0" y="3573463"/>
            <a:ext cx="2555875" cy="2062103"/>
          </a:xfrm>
          <a:prstGeom prst="rect">
            <a:avLst/>
          </a:prstGeom>
          <a:noFill/>
          <a:ln w="38100" algn="ctr">
            <a:noFill/>
            <a:miter lim="800000"/>
            <a:headEnd/>
            <a:tailEnd/>
          </a:ln>
        </p:spPr>
        <p:txBody>
          <a:bodyPr>
            <a:spAutoFit/>
          </a:bodyPr>
          <a:lstStyle/>
          <a:p>
            <a:r>
              <a:rPr lang="en-US" sz="1600" dirty="0">
                <a:latin typeface="+mj-lt"/>
              </a:rPr>
              <a:t>Farm interface processors</a:t>
            </a:r>
          </a:p>
          <a:p>
            <a:r>
              <a:rPr lang="en-US" sz="1600" dirty="0">
                <a:latin typeface="+mj-lt"/>
              </a:rPr>
              <a:t>collect full data of accepted events from buffers and distribute them though backend core chassis to third level trigger processor farms</a:t>
            </a:r>
          </a:p>
          <a:p>
            <a:r>
              <a:rPr lang="en-US" sz="1600" dirty="0">
                <a:latin typeface="+mj-lt"/>
              </a:rPr>
              <a:t>over a TCP routed network</a:t>
            </a:r>
          </a:p>
        </p:txBody>
      </p:sp>
      <p:sp>
        <p:nvSpPr>
          <p:cNvPr id="3238" name="Text Box 890"/>
          <p:cNvSpPr txBox="1">
            <a:spLocks noChangeArrowheads="1"/>
          </p:cNvSpPr>
          <p:nvPr/>
        </p:nvSpPr>
        <p:spPr bwMode="auto">
          <a:xfrm>
            <a:off x="7658794" y="3367137"/>
            <a:ext cx="1305694" cy="1323439"/>
          </a:xfrm>
          <a:prstGeom prst="rect">
            <a:avLst/>
          </a:prstGeom>
          <a:noFill/>
          <a:ln w="38100" algn="ctr">
            <a:noFill/>
            <a:miter lim="800000"/>
            <a:headEnd/>
            <a:tailEnd/>
          </a:ln>
        </p:spPr>
        <p:txBody>
          <a:bodyPr wrap="square">
            <a:spAutoFit/>
          </a:bodyPr>
          <a:lstStyle/>
          <a:p>
            <a:r>
              <a:rPr lang="en-US" sz="1600" dirty="0">
                <a:latin typeface="+mj-lt"/>
              </a:rPr>
              <a:t>Optional connection to use Level 2 farms for Level 3 use</a:t>
            </a:r>
          </a:p>
        </p:txBody>
      </p:sp>
      <p:grpSp>
        <p:nvGrpSpPr>
          <p:cNvPr id="171" name="Group 170"/>
          <p:cNvGrpSpPr/>
          <p:nvPr/>
        </p:nvGrpSpPr>
        <p:grpSpPr>
          <a:xfrm>
            <a:off x="2339975" y="1781571"/>
            <a:ext cx="6515100" cy="4864835"/>
            <a:chOff x="2339975" y="1339850"/>
            <a:chExt cx="6515100" cy="4864835"/>
          </a:xfrm>
        </p:grpSpPr>
        <p:sp>
          <p:nvSpPr>
            <p:cNvPr id="3077" name="Line 311"/>
            <p:cNvSpPr>
              <a:spLocks noChangeShapeType="1"/>
            </p:cNvSpPr>
            <p:nvPr/>
          </p:nvSpPr>
          <p:spPr bwMode="auto">
            <a:xfrm flipH="1">
              <a:off x="6732588" y="2636838"/>
              <a:ext cx="576262" cy="144462"/>
            </a:xfrm>
            <a:prstGeom prst="line">
              <a:avLst/>
            </a:prstGeom>
            <a:noFill/>
            <a:ln w="19050">
              <a:solidFill>
                <a:srgbClr val="FF3300"/>
              </a:solidFill>
              <a:round/>
              <a:headEnd/>
              <a:tailEnd/>
            </a:ln>
          </p:spPr>
          <p:txBody>
            <a:bodyPr wrap="none" anchor="ctr"/>
            <a:lstStyle/>
            <a:p>
              <a:endParaRPr lang="en-GB">
                <a:latin typeface="+mj-lt"/>
              </a:endParaRPr>
            </a:p>
          </p:txBody>
        </p:sp>
        <p:sp>
          <p:nvSpPr>
            <p:cNvPr id="3078" name="Line 313"/>
            <p:cNvSpPr>
              <a:spLocks noChangeShapeType="1"/>
            </p:cNvSpPr>
            <p:nvPr/>
          </p:nvSpPr>
          <p:spPr bwMode="auto">
            <a:xfrm>
              <a:off x="4211638" y="3213100"/>
              <a:ext cx="504825" cy="360363"/>
            </a:xfrm>
            <a:prstGeom prst="line">
              <a:avLst/>
            </a:prstGeom>
            <a:noFill/>
            <a:ln w="12700">
              <a:solidFill>
                <a:srgbClr val="FF3300"/>
              </a:solidFill>
              <a:round/>
              <a:headEnd/>
              <a:tailEnd/>
            </a:ln>
          </p:spPr>
          <p:txBody>
            <a:bodyPr wrap="none" anchor="ctr"/>
            <a:lstStyle/>
            <a:p>
              <a:endParaRPr lang="en-GB">
                <a:latin typeface="+mj-lt"/>
              </a:endParaRPr>
            </a:p>
          </p:txBody>
        </p:sp>
        <p:sp>
          <p:nvSpPr>
            <p:cNvPr id="3079" name="Line 314"/>
            <p:cNvSpPr>
              <a:spLocks noChangeShapeType="1"/>
            </p:cNvSpPr>
            <p:nvPr/>
          </p:nvSpPr>
          <p:spPr bwMode="auto">
            <a:xfrm flipH="1">
              <a:off x="5651500" y="3213100"/>
              <a:ext cx="504825" cy="360363"/>
            </a:xfrm>
            <a:prstGeom prst="line">
              <a:avLst/>
            </a:prstGeom>
            <a:noFill/>
            <a:ln w="12700">
              <a:solidFill>
                <a:srgbClr val="FF3300"/>
              </a:solidFill>
              <a:round/>
              <a:headEnd/>
              <a:tailEnd/>
            </a:ln>
          </p:spPr>
          <p:txBody>
            <a:bodyPr wrap="none" anchor="ctr"/>
            <a:lstStyle/>
            <a:p>
              <a:endParaRPr lang="en-GB">
                <a:latin typeface="+mj-lt"/>
              </a:endParaRPr>
            </a:p>
          </p:txBody>
        </p:sp>
        <p:sp>
          <p:nvSpPr>
            <p:cNvPr id="3080" name="Line 315"/>
            <p:cNvSpPr>
              <a:spLocks noChangeShapeType="1"/>
            </p:cNvSpPr>
            <p:nvPr/>
          </p:nvSpPr>
          <p:spPr bwMode="auto">
            <a:xfrm>
              <a:off x="3203575" y="1771650"/>
              <a:ext cx="287338" cy="215900"/>
            </a:xfrm>
            <a:prstGeom prst="line">
              <a:avLst/>
            </a:prstGeom>
            <a:noFill/>
            <a:ln w="12700">
              <a:solidFill>
                <a:srgbClr val="FF3300"/>
              </a:solidFill>
              <a:round/>
              <a:headEnd/>
              <a:tailEnd/>
            </a:ln>
          </p:spPr>
          <p:txBody>
            <a:bodyPr wrap="none" anchor="ctr"/>
            <a:lstStyle/>
            <a:p>
              <a:endParaRPr lang="en-GB">
                <a:latin typeface="+mj-lt"/>
              </a:endParaRPr>
            </a:p>
          </p:txBody>
        </p:sp>
        <p:sp>
          <p:nvSpPr>
            <p:cNvPr id="3081" name="AutoShape 316"/>
            <p:cNvSpPr>
              <a:spLocks noChangeArrowheads="1"/>
            </p:cNvSpPr>
            <p:nvPr/>
          </p:nvSpPr>
          <p:spPr bwMode="auto">
            <a:xfrm>
              <a:off x="3348038" y="1916113"/>
              <a:ext cx="503237" cy="144462"/>
            </a:xfrm>
            <a:prstGeom prst="can">
              <a:avLst>
                <a:gd name="adj" fmla="val 49634"/>
              </a:avLst>
            </a:prstGeom>
            <a:solidFill>
              <a:srgbClr val="FF9900"/>
            </a:solidFill>
            <a:ln w="12700">
              <a:solidFill>
                <a:schemeClr val="tx1"/>
              </a:solidFill>
              <a:round/>
              <a:headEnd/>
              <a:tailEnd/>
            </a:ln>
          </p:spPr>
          <p:txBody>
            <a:bodyPr wrap="none" anchor="ctr"/>
            <a:lstStyle/>
            <a:p>
              <a:endParaRPr lang="en-US">
                <a:solidFill>
                  <a:srgbClr val="FF9900"/>
                </a:solidFill>
                <a:latin typeface="+mj-lt"/>
              </a:endParaRPr>
            </a:p>
          </p:txBody>
        </p:sp>
        <p:sp>
          <p:nvSpPr>
            <p:cNvPr id="3082" name="AutoShape 317"/>
            <p:cNvSpPr>
              <a:spLocks noChangeArrowheads="1"/>
            </p:cNvSpPr>
            <p:nvPr/>
          </p:nvSpPr>
          <p:spPr bwMode="auto">
            <a:xfrm>
              <a:off x="2987675" y="155575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083" name="AutoShape 318"/>
            <p:cNvSpPr>
              <a:spLocks noChangeArrowheads="1"/>
            </p:cNvSpPr>
            <p:nvPr/>
          </p:nvSpPr>
          <p:spPr bwMode="auto">
            <a:xfrm>
              <a:off x="3203575" y="1339850"/>
              <a:ext cx="71438" cy="215900"/>
            </a:xfrm>
            <a:prstGeom prst="downArrow">
              <a:avLst>
                <a:gd name="adj1" fmla="val 50000"/>
                <a:gd name="adj2" fmla="val 75555"/>
              </a:avLst>
            </a:prstGeom>
            <a:solidFill>
              <a:srgbClr val="FF9900"/>
            </a:solidFill>
            <a:ln w="3175" algn="ctr">
              <a:solidFill>
                <a:schemeClr val="tx1"/>
              </a:solidFill>
              <a:miter lim="800000"/>
              <a:headEnd/>
              <a:tailEnd/>
            </a:ln>
          </p:spPr>
          <p:txBody>
            <a:bodyPr wrap="none" anchor="ctr"/>
            <a:lstStyle/>
            <a:p>
              <a:endParaRPr lang="en-US">
                <a:latin typeface="+mj-lt"/>
              </a:endParaRPr>
            </a:p>
          </p:txBody>
        </p:sp>
        <p:sp>
          <p:nvSpPr>
            <p:cNvPr id="3084" name="AutoShape 319"/>
            <p:cNvSpPr>
              <a:spLocks noChangeArrowheads="1"/>
            </p:cNvSpPr>
            <p:nvPr/>
          </p:nvSpPr>
          <p:spPr bwMode="auto">
            <a:xfrm>
              <a:off x="3419475" y="155575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085" name="AutoShape 320"/>
            <p:cNvSpPr>
              <a:spLocks noChangeArrowheads="1"/>
            </p:cNvSpPr>
            <p:nvPr/>
          </p:nvSpPr>
          <p:spPr bwMode="auto">
            <a:xfrm>
              <a:off x="3635375" y="1339850"/>
              <a:ext cx="71438" cy="215900"/>
            </a:xfrm>
            <a:prstGeom prst="downArrow">
              <a:avLst>
                <a:gd name="adj1" fmla="val 50000"/>
                <a:gd name="adj2" fmla="val 75555"/>
              </a:avLst>
            </a:prstGeom>
            <a:solidFill>
              <a:srgbClr val="FF9900"/>
            </a:solidFill>
            <a:ln w="3175" algn="ctr">
              <a:solidFill>
                <a:schemeClr val="tx1"/>
              </a:solidFill>
              <a:miter lim="800000"/>
              <a:headEnd/>
              <a:tailEnd/>
            </a:ln>
          </p:spPr>
          <p:txBody>
            <a:bodyPr wrap="none" anchor="ctr"/>
            <a:lstStyle/>
            <a:p>
              <a:endParaRPr lang="en-US">
                <a:latin typeface="+mj-lt"/>
              </a:endParaRPr>
            </a:p>
          </p:txBody>
        </p:sp>
        <p:sp>
          <p:nvSpPr>
            <p:cNvPr id="3086" name="AutoShape 321"/>
            <p:cNvSpPr>
              <a:spLocks noChangeArrowheads="1"/>
            </p:cNvSpPr>
            <p:nvPr/>
          </p:nvSpPr>
          <p:spPr bwMode="auto">
            <a:xfrm>
              <a:off x="3851275" y="155575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087" name="AutoShape 322"/>
            <p:cNvSpPr>
              <a:spLocks noChangeArrowheads="1"/>
            </p:cNvSpPr>
            <p:nvPr/>
          </p:nvSpPr>
          <p:spPr bwMode="auto">
            <a:xfrm>
              <a:off x="4067175" y="1339850"/>
              <a:ext cx="71438" cy="215900"/>
            </a:xfrm>
            <a:prstGeom prst="downArrow">
              <a:avLst>
                <a:gd name="adj1" fmla="val 50000"/>
                <a:gd name="adj2" fmla="val 75555"/>
              </a:avLst>
            </a:prstGeom>
            <a:solidFill>
              <a:srgbClr val="FF9900"/>
            </a:solidFill>
            <a:ln w="3175" algn="ctr">
              <a:solidFill>
                <a:schemeClr val="tx1"/>
              </a:solidFill>
              <a:miter lim="800000"/>
              <a:headEnd/>
              <a:tailEnd/>
            </a:ln>
          </p:spPr>
          <p:txBody>
            <a:bodyPr wrap="none" anchor="ctr"/>
            <a:lstStyle/>
            <a:p>
              <a:endParaRPr lang="en-US">
                <a:latin typeface="+mj-lt"/>
              </a:endParaRPr>
            </a:p>
          </p:txBody>
        </p:sp>
        <p:sp>
          <p:nvSpPr>
            <p:cNvPr id="3088" name="Line 324"/>
            <p:cNvSpPr>
              <a:spLocks noChangeShapeType="1"/>
            </p:cNvSpPr>
            <p:nvPr/>
          </p:nvSpPr>
          <p:spPr bwMode="auto">
            <a:xfrm>
              <a:off x="3563938" y="1771650"/>
              <a:ext cx="71437" cy="144463"/>
            </a:xfrm>
            <a:prstGeom prst="line">
              <a:avLst/>
            </a:prstGeom>
            <a:noFill/>
            <a:ln w="12700">
              <a:solidFill>
                <a:srgbClr val="FF3300"/>
              </a:solidFill>
              <a:round/>
              <a:headEnd/>
              <a:tailEnd/>
            </a:ln>
          </p:spPr>
          <p:txBody>
            <a:bodyPr wrap="none" anchor="ctr"/>
            <a:lstStyle/>
            <a:p>
              <a:endParaRPr lang="en-GB">
                <a:latin typeface="+mj-lt"/>
              </a:endParaRPr>
            </a:p>
          </p:txBody>
        </p:sp>
        <p:sp>
          <p:nvSpPr>
            <p:cNvPr id="3089" name="Line 325"/>
            <p:cNvSpPr>
              <a:spLocks noChangeShapeType="1"/>
            </p:cNvSpPr>
            <p:nvPr/>
          </p:nvSpPr>
          <p:spPr bwMode="auto">
            <a:xfrm flipH="1">
              <a:off x="3779838" y="1771650"/>
              <a:ext cx="215900" cy="144463"/>
            </a:xfrm>
            <a:prstGeom prst="line">
              <a:avLst/>
            </a:prstGeom>
            <a:noFill/>
            <a:ln w="12700">
              <a:solidFill>
                <a:srgbClr val="FF3300"/>
              </a:solidFill>
              <a:round/>
              <a:headEnd/>
              <a:tailEnd/>
            </a:ln>
          </p:spPr>
          <p:txBody>
            <a:bodyPr wrap="none" anchor="ctr"/>
            <a:lstStyle/>
            <a:p>
              <a:endParaRPr lang="en-GB">
                <a:latin typeface="+mj-lt"/>
              </a:endParaRPr>
            </a:p>
          </p:txBody>
        </p:sp>
        <p:sp>
          <p:nvSpPr>
            <p:cNvPr id="3090" name="AutoShape 326"/>
            <p:cNvSpPr>
              <a:spLocks noChangeArrowheads="1"/>
            </p:cNvSpPr>
            <p:nvPr/>
          </p:nvSpPr>
          <p:spPr bwMode="auto">
            <a:xfrm>
              <a:off x="6588125" y="155575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091" name="AutoShape 327"/>
            <p:cNvSpPr>
              <a:spLocks noChangeArrowheads="1"/>
            </p:cNvSpPr>
            <p:nvPr/>
          </p:nvSpPr>
          <p:spPr bwMode="auto">
            <a:xfrm>
              <a:off x="6804025" y="1339850"/>
              <a:ext cx="71438" cy="215900"/>
            </a:xfrm>
            <a:prstGeom prst="downArrow">
              <a:avLst>
                <a:gd name="adj1" fmla="val 50000"/>
                <a:gd name="adj2" fmla="val 75555"/>
              </a:avLst>
            </a:prstGeom>
            <a:solidFill>
              <a:srgbClr val="FF9900"/>
            </a:solidFill>
            <a:ln w="12700" algn="ctr">
              <a:solidFill>
                <a:schemeClr val="tx1"/>
              </a:solidFill>
              <a:miter lim="800000"/>
              <a:headEnd/>
              <a:tailEnd/>
            </a:ln>
          </p:spPr>
          <p:txBody>
            <a:bodyPr wrap="none" anchor="ctr"/>
            <a:lstStyle/>
            <a:p>
              <a:endParaRPr lang="en-US">
                <a:latin typeface="+mj-lt"/>
              </a:endParaRPr>
            </a:p>
          </p:txBody>
        </p:sp>
        <p:sp>
          <p:nvSpPr>
            <p:cNvPr id="3092" name="AutoShape 328"/>
            <p:cNvSpPr>
              <a:spLocks noChangeArrowheads="1"/>
            </p:cNvSpPr>
            <p:nvPr/>
          </p:nvSpPr>
          <p:spPr bwMode="auto">
            <a:xfrm>
              <a:off x="7019925" y="155575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093" name="AutoShape 329"/>
            <p:cNvSpPr>
              <a:spLocks noChangeArrowheads="1"/>
            </p:cNvSpPr>
            <p:nvPr/>
          </p:nvSpPr>
          <p:spPr bwMode="auto">
            <a:xfrm>
              <a:off x="7235825" y="1339850"/>
              <a:ext cx="71438" cy="215900"/>
            </a:xfrm>
            <a:prstGeom prst="downArrow">
              <a:avLst>
                <a:gd name="adj1" fmla="val 50000"/>
                <a:gd name="adj2" fmla="val 75555"/>
              </a:avLst>
            </a:prstGeom>
            <a:solidFill>
              <a:srgbClr val="FF9900"/>
            </a:solidFill>
            <a:ln w="12700" algn="ctr">
              <a:solidFill>
                <a:schemeClr val="tx1"/>
              </a:solidFill>
              <a:miter lim="800000"/>
              <a:headEnd/>
              <a:tailEnd/>
            </a:ln>
          </p:spPr>
          <p:txBody>
            <a:bodyPr wrap="none" anchor="ctr"/>
            <a:lstStyle/>
            <a:p>
              <a:endParaRPr lang="en-US">
                <a:latin typeface="+mj-lt"/>
              </a:endParaRPr>
            </a:p>
          </p:txBody>
        </p:sp>
        <p:sp>
          <p:nvSpPr>
            <p:cNvPr id="3094" name="Line 330"/>
            <p:cNvSpPr>
              <a:spLocks noChangeShapeType="1"/>
            </p:cNvSpPr>
            <p:nvPr/>
          </p:nvSpPr>
          <p:spPr bwMode="auto">
            <a:xfrm flipV="1">
              <a:off x="6875463" y="1771650"/>
              <a:ext cx="431800" cy="144463"/>
            </a:xfrm>
            <a:prstGeom prst="line">
              <a:avLst/>
            </a:prstGeom>
            <a:noFill/>
            <a:ln w="12700">
              <a:solidFill>
                <a:srgbClr val="FF3300"/>
              </a:solidFill>
              <a:round/>
              <a:headEnd/>
              <a:tailEnd/>
            </a:ln>
          </p:spPr>
          <p:txBody>
            <a:bodyPr wrap="none" anchor="ctr"/>
            <a:lstStyle/>
            <a:p>
              <a:endParaRPr lang="en-GB">
                <a:latin typeface="+mj-lt"/>
              </a:endParaRPr>
            </a:p>
          </p:txBody>
        </p:sp>
        <p:sp>
          <p:nvSpPr>
            <p:cNvPr id="3095" name="Line 331"/>
            <p:cNvSpPr>
              <a:spLocks noChangeShapeType="1"/>
            </p:cNvSpPr>
            <p:nvPr/>
          </p:nvSpPr>
          <p:spPr bwMode="auto">
            <a:xfrm flipV="1">
              <a:off x="6732588" y="1771650"/>
              <a:ext cx="71437" cy="144463"/>
            </a:xfrm>
            <a:prstGeom prst="line">
              <a:avLst/>
            </a:prstGeom>
            <a:noFill/>
            <a:ln w="12700">
              <a:solidFill>
                <a:srgbClr val="FF3300"/>
              </a:solidFill>
              <a:round/>
              <a:headEnd/>
              <a:tailEnd/>
            </a:ln>
          </p:spPr>
          <p:txBody>
            <a:bodyPr wrap="none" anchor="ctr"/>
            <a:lstStyle/>
            <a:p>
              <a:endParaRPr lang="en-GB">
                <a:latin typeface="+mj-lt"/>
              </a:endParaRPr>
            </a:p>
          </p:txBody>
        </p:sp>
        <p:sp>
          <p:nvSpPr>
            <p:cNvPr id="3096" name="AutoShape 332"/>
            <p:cNvSpPr>
              <a:spLocks noChangeArrowheads="1"/>
            </p:cNvSpPr>
            <p:nvPr/>
          </p:nvSpPr>
          <p:spPr bwMode="auto">
            <a:xfrm>
              <a:off x="4356100" y="2492375"/>
              <a:ext cx="793750" cy="217488"/>
            </a:xfrm>
            <a:prstGeom prst="can">
              <a:avLst>
                <a:gd name="adj" fmla="val 49634"/>
              </a:avLst>
            </a:prstGeom>
            <a:solidFill>
              <a:srgbClr val="FF0066"/>
            </a:solidFill>
            <a:ln w="12700">
              <a:solidFill>
                <a:schemeClr val="tx1"/>
              </a:solidFill>
              <a:round/>
              <a:headEnd/>
              <a:tailEnd/>
            </a:ln>
          </p:spPr>
          <p:txBody>
            <a:bodyPr wrap="none" anchor="ctr"/>
            <a:lstStyle/>
            <a:p>
              <a:endParaRPr lang="en-US">
                <a:latin typeface="+mj-lt"/>
              </a:endParaRPr>
            </a:p>
          </p:txBody>
        </p:sp>
        <p:sp>
          <p:nvSpPr>
            <p:cNvPr id="3097" name="AutoShape 333"/>
            <p:cNvSpPr>
              <a:spLocks noChangeArrowheads="1"/>
            </p:cNvSpPr>
            <p:nvPr/>
          </p:nvSpPr>
          <p:spPr bwMode="auto">
            <a:xfrm>
              <a:off x="5291138" y="2492375"/>
              <a:ext cx="793750" cy="217488"/>
            </a:xfrm>
            <a:prstGeom prst="can">
              <a:avLst>
                <a:gd name="adj" fmla="val 49634"/>
              </a:avLst>
            </a:prstGeom>
            <a:solidFill>
              <a:srgbClr val="FF0066"/>
            </a:solidFill>
            <a:ln w="12700">
              <a:solidFill>
                <a:schemeClr val="tx1"/>
              </a:solidFill>
              <a:round/>
              <a:headEnd/>
              <a:tailEnd/>
            </a:ln>
          </p:spPr>
          <p:txBody>
            <a:bodyPr wrap="none" anchor="ctr"/>
            <a:lstStyle/>
            <a:p>
              <a:endParaRPr lang="en-US">
                <a:latin typeface="+mj-lt"/>
              </a:endParaRPr>
            </a:p>
          </p:txBody>
        </p:sp>
        <p:sp>
          <p:nvSpPr>
            <p:cNvPr id="3098" name="Line 334"/>
            <p:cNvSpPr>
              <a:spLocks noChangeShapeType="1"/>
            </p:cNvSpPr>
            <p:nvPr/>
          </p:nvSpPr>
          <p:spPr bwMode="auto">
            <a:xfrm>
              <a:off x="3635375" y="2060575"/>
              <a:ext cx="1008063" cy="431800"/>
            </a:xfrm>
            <a:prstGeom prst="line">
              <a:avLst/>
            </a:prstGeom>
            <a:noFill/>
            <a:ln w="28575">
              <a:solidFill>
                <a:srgbClr val="FF9900"/>
              </a:solidFill>
              <a:round/>
              <a:headEnd/>
              <a:tailEnd/>
            </a:ln>
          </p:spPr>
          <p:txBody>
            <a:bodyPr wrap="none" anchor="ctr"/>
            <a:lstStyle/>
            <a:p>
              <a:endParaRPr lang="en-GB">
                <a:latin typeface="+mj-lt"/>
              </a:endParaRPr>
            </a:p>
          </p:txBody>
        </p:sp>
        <p:sp>
          <p:nvSpPr>
            <p:cNvPr id="3099" name="Line 335"/>
            <p:cNvSpPr>
              <a:spLocks noChangeShapeType="1"/>
            </p:cNvSpPr>
            <p:nvPr/>
          </p:nvSpPr>
          <p:spPr bwMode="auto">
            <a:xfrm>
              <a:off x="3779838" y="2060575"/>
              <a:ext cx="1655762" cy="431800"/>
            </a:xfrm>
            <a:prstGeom prst="line">
              <a:avLst/>
            </a:prstGeom>
            <a:noFill/>
            <a:ln w="28575">
              <a:solidFill>
                <a:srgbClr val="FF9900"/>
              </a:solidFill>
              <a:round/>
              <a:headEnd/>
              <a:tailEnd/>
            </a:ln>
          </p:spPr>
          <p:txBody>
            <a:bodyPr wrap="none" anchor="ctr"/>
            <a:lstStyle/>
            <a:p>
              <a:endParaRPr lang="en-GB">
                <a:latin typeface="+mj-lt"/>
              </a:endParaRPr>
            </a:p>
          </p:txBody>
        </p:sp>
        <p:sp>
          <p:nvSpPr>
            <p:cNvPr id="3100" name="Line 336"/>
            <p:cNvSpPr>
              <a:spLocks noChangeShapeType="1"/>
            </p:cNvSpPr>
            <p:nvPr/>
          </p:nvSpPr>
          <p:spPr bwMode="auto">
            <a:xfrm flipH="1">
              <a:off x="5795963" y="2060575"/>
              <a:ext cx="863600" cy="431800"/>
            </a:xfrm>
            <a:prstGeom prst="line">
              <a:avLst/>
            </a:prstGeom>
            <a:noFill/>
            <a:ln w="28575">
              <a:solidFill>
                <a:srgbClr val="FF9900"/>
              </a:solidFill>
              <a:round/>
              <a:headEnd/>
              <a:tailEnd/>
            </a:ln>
          </p:spPr>
          <p:txBody>
            <a:bodyPr wrap="none" anchor="ctr"/>
            <a:lstStyle/>
            <a:p>
              <a:endParaRPr lang="en-GB">
                <a:latin typeface="+mj-lt"/>
              </a:endParaRPr>
            </a:p>
          </p:txBody>
        </p:sp>
        <p:sp>
          <p:nvSpPr>
            <p:cNvPr id="3101" name="Line 337"/>
            <p:cNvSpPr>
              <a:spLocks noChangeShapeType="1"/>
            </p:cNvSpPr>
            <p:nvPr/>
          </p:nvSpPr>
          <p:spPr bwMode="auto">
            <a:xfrm flipV="1">
              <a:off x="4932363" y="2060575"/>
              <a:ext cx="1655762" cy="431800"/>
            </a:xfrm>
            <a:prstGeom prst="line">
              <a:avLst/>
            </a:prstGeom>
            <a:noFill/>
            <a:ln w="28575">
              <a:solidFill>
                <a:srgbClr val="FF9900"/>
              </a:solidFill>
              <a:round/>
              <a:headEnd/>
              <a:tailEnd/>
            </a:ln>
          </p:spPr>
          <p:txBody>
            <a:bodyPr wrap="none" anchor="ctr"/>
            <a:lstStyle/>
            <a:p>
              <a:endParaRPr lang="en-GB">
                <a:latin typeface="+mj-lt"/>
              </a:endParaRPr>
            </a:p>
          </p:txBody>
        </p:sp>
        <p:sp>
          <p:nvSpPr>
            <p:cNvPr id="3102" name="AutoShape 338"/>
            <p:cNvSpPr>
              <a:spLocks noChangeArrowheads="1"/>
            </p:cNvSpPr>
            <p:nvPr/>
          </p:nvSpPr>
          <p:spPr bwMode="auto">
            <a:xfrm>
              <a:off x="3132138" y="2563813"/>
              <a:ext cx="287337" cy="146050"/>
            </a:xfrm>
            <a:prstGeom prst="can">
              <a:avLst>
                <a:gd name="adj" fmla="val 49634"/>
              </a:avLst>
            </a:prstGeom>
            <a:solidFill>
              <a:srgbClr val="FF9900"/>
            </a:solidFill>
            <a:ln w="12700">
              <a:solidFill>
                <a:schemeClr val="tx1"/>
              </a:solidFill>
              <a:round/>
              <a:headEnd/>
              <a:tailEnd/>
            </a:ln>
          </p:spPr>
          <p:txBody>
            <a:bodyPr wrap="none" anchor="ctr"/>
            <a:lstStyle/>
            <a:p>
              <a:endParaRPr lang="en-US">
                <a:latin typeface="+mj-lt"/>
              </a:endParaRPr>
            </a:p>
          </p:txBody>
        </p:sp>
        <p:sp>
          <p:nvSpPr>
            <p:cNvPr id="3103" name="AutoShape 339"/>
            <p:cNvSpPr>
              <a:spLocks noChangeArrowheads="1"/>
            </p:cNvSpPr>
            <p:nvPr/>
          </p:nvSpPr>
          <p:spPr bwMode="auto">
            <a:xfrm>
              <a:off x="2987675" y="321151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04" name="AutoShape 340"/>
            <p:cNvSpPr>
              <a:spLocks noChangeArrowheads="1"/>
            </p:cNvSpPr>
            <p:nvPr/>
          </p:nvSpPr>
          <p:spPr bwMode="auto">
            <a:xfrm>
              <a:off x="2987675" y="314007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05" name="AutoShape 341"/>
            <p:cNvSpPr>
              <a:spLocks noChangeArrowheads="1"/>
            </p:cNvSpPr>
            <p:nvPr/>
          </p:nvSpPr>
          <p:spPr bwMode="auto">
            <a:xfrm>
              <a:off x="2987675" y="3068638"/>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06" name="AutoShape 342"/>
            <p:cNvSpPr>
              <a:spLocks noChangeArrowheads="1"/>
            </p:cNvSpPr>
            <p:nvPr/>
          </p:nvSpPr>
          <p:spPr bwMode="auto">
            <a:xfrm>
              <a:off x="2987675" y="299561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07" name="AutoShape 343"/>
            <p:cNvSpPr>
              <a:spLocks noChangeArrowheads="1"/>
            </p:cNvSpPr>
            <p:nvPr/>
          </p:nvSpPr>
          <p:spPr bwMode="auto">
            <a:xfrm>
              <a:off x="2987675" y="292417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08" name="AutoShape 344"/>
            <p:cNvSpPr>
              <a:spLocks noChangeArrowheads="1"/>
            </p:cNvSpPr>
            <p:nvPr/>
          </p:nvSpPr>
          <p:spPr bwMode="auto">
            <a:xfrm>
              <a:off x="2987675" y="285115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09" name="AutoShape 345"/>
            <p:cNvSpPr>
              <a:spLocks noChangeArrowheads="1"/>
            </p:cNvSpPr>
            <p:nvPr/>
          </p:nvSpPr>
          <p:spPr bwMode="auto">
            <a:xfrm>
              <a:off x="2987675" y="277971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10" name="AutoShape 346"/>
            <p:cNvSpPr>
              <a:spLocks noChangeArrowheads="1"/>
            </p:cNvSpPr>
            <p:nvPr/>
          </p:nvSpPr>
          <p:spPr bwMode="auto">
            <a:xfrm>
              <a:off x="7164388" y="2563813"/>
              <a:ext cx="287337" cy="146050"/>
            </a:xfrm>
            <a:prstGeom prst="can">
              <a:avLst>
                <a:gd name="adj" fmla="val 49634"/>
              </a:avLst>
            </a:prstGeom>
            <a:solidFill>
              <a:srgbClr val="FF9900"/>
            </a:solidFill>
            <a:ln w="12700">
              <a:solidFill>
                <a:schemeClr val="tx1"/>
              </a:solidFill>
              <a:round/>
              <a:headEnd/>
              <a:tailEnd/>
            </a:ln>
          </p:spPr>
          <p:txBody>
            <a:bodyPr wrap="none" anchor="ctr"/>
            <a:lstStyle/>
            <a:p>
              <a:endParaRPr lang="en-US">
                <a:latin typeface="+mj-lt"/>
              </a:endParaRPr>
            </a:p>
          </p:txBody>
        </p:sp>
        <p:sp>
          <p:nvSpPr>
            <p:cNvPr id="3111" name="AutoShape 347"/>
            <p:cNvSpPr>
              <a:spLocks noChangeArrowheads="1"/>
            </p:cNvSpPr>
            <p:nvPr/>
          </p:nvSpPr>
          <p:spPr bwMode="auto">
            <a:xfrm>
              <a:off x="7019925" y="321151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12" name="AutoShape 348"/>
            <p:cNvSpPr>
              <a:spLocks noChangeArrowheads="1"/>
            </p:cNvSpPr>
            <p:nvPr/>
          </p:nvSpPr>
          <p:spPr bwMode="auto">
            <a:xfrm>
              <a:off x="7019925" y="314007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13" name="AutoShape 349"/>
            <p:cNvSpPr>
              <a:spLocks noChangeArrowheads="1"/>
            </p:cNvSpPr>
            <p:nvPr/>
          </p:nvSpPr>
          <p:spPr bwMode="auto">
            <a:xfrm>
              <a:off x="7019925" y="3068638"/>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14" name="AutoShape 350"/>
            <p:cNvSpPr>
              <a:spLocks noChangeArrowheads="1"/>
            </p:cNvSpPr>
            <p:nvPr/>
          </p:nvSpPr>
          <p:spPr bwMode="auto">
            <a:xfrm>
              <a:off x="7019925" y="299561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15" name="AutoShape 351"/>
            <p:cNvSpPr>
              <a:spLocks noChangeArrowheads="1"/>
            </p:cNvSpPr>
            <p:nvPr/>
          </p:nvSpPr>
          <p:spPr bwMode="auto">
            <a:xfrm>
              <a:off x="7019925" y="292417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16" name="AutoShape 352"/>
            <p:cNvSpPr>
              <a:spLocks noChangeArrowheads="1"/>
            </p:cNvSpPr>
            <p:nvPr/>
          </p:nvSpPr>
          <p:spPr bwMode="auto">
            <a:xfrm>
              <a:off x="7019925" y="285115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17" name="AutoShape 353"/>
            <p:cNvSpPr>
              <a:spLocks noChangeArrowheads="1"/>
            </p:cNvSpPr>
            <p:nvPr/>
          </p:nvSpPr>
          <p:spPr bwMode="auto">
            <a:xfrm>
              <a:off x="7019925" y="277971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18" name="Line 354"/>
            <p:cNvSpPr>
              <a:spLocks noChangeShapeType="1"/>
            </p:cNvSpPr>
            <p:nvPr/>
          </p:nvSpPr>
          <p:spPr bwMode="auto">
            <a:xfrm flipV="1">
              <a:off x="3419475" y="2565400"/>
              <a:ext cx="936625" cy="69850"/>
            </a:xfrm>
            <a:prstGeom prst="line">
              <a:avLst/>
            </a:prstGeom>
            <a:noFill/>
            <a:ln w="28575">
              <a:solidFill>
                <a:srgbClr val="FF9900"/>
              </a:solidFill>
              <a:round/>
              <a:headEnd/>
              <a:tailEnd/>
            </a:ln>
          </p:spPr>
          <p:txBody>
            <a:bodyPr wrap="none" anchor="ctr"/>
            <a:lstStyle/>
            <a:p>
              <a:endParaRPr lang="en-GB">
                <a:latin typeface="+mj-lt"/>
              </a:endParaRPr>
            </a:p>
          </p:txBody>
        </p:sp>
        <p:sp>
          <p:nvSpPr>
            <p:cNvPr id="3119" name="Line 355"/>
            <p:cNvSpPr>
              <a:spLocks noChangeShapeType="1"/>
            </p:cNvSpPr>
            <p:nvPr/>
          </p:nvSpPr>
          <p:spPr bwMode="auto">
            <a:xfrm>
              <a:off x="6084888" y="2565400"/>
              <a:ext cx="1079500" cy="69850"/>
            </a:xfrm>
            <a:prstGeom prst="line">
              <a:avLst/>
            </a:prstGeom>
            <a:noFill/>
            <a:ln w="28575">
              <a:solidFill>
                <a:srgbClr val="FF9900"/>
              </a:solidFill>
              <a:round/>
              <a:headEnd/>
              <a:tailEnd/>
            </a:ln>
          </p:spPr>
          <p:txBody>
            <a:bodyPr wrap="none" anchor="ctr"/>
            <a:lstStyle/>
            <a:p>
              <a:endParaRPr lang="en-GB">
                <a:latin typeface="+mj-lt"/>
              </a:endParaRPr>
            </a:p>
          </p:txBody>
        </p:sp>
        <p:sp>
          <p:nvSpPr>
            <p:cNvPr id="3120" name="Line 356"/>
            <p:cNvSpPr>
              <a:spLocks noChangeShapeType="1"/>
            </p:cNvSpPr>
            <p:nvPr/>
          </p:nvSpPr>
          <p:spPr bwMode="auto">
            <a:xfrm>
              <a:off x="3492500" y="328453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21" name="Line 357"/>
            <p:cNvSpPr>
              <a:spLocks noChangeShapeType="1"/>
            </p:cNvSpPr>
            <p:nvPr/>
          </p:nvSpPr>
          <p:spPr bwMode="auto">
            <a:xfrm>
              <a:off x="3492500" y="3213100"/>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22" name="Line 358"/>
            <p:cNvSpPr>
              <a:spLocks noChangeShapeType="1"/>
            </p:cNvSpPr>
            <p:nvPr/>
          </p:nvSpPr>
          <p:spPr bwMode="auto">
            <a:xfrm>
              <a:off x="3492500" y="3141663"/>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23" name="Line 359"/>
            <p:cNvSpPr>
              <a:spLocks noChangeShapeType="1"/>
            </p:cNvSpPr>
            <p:nvPr/>
          </p:nvSpPr>
          <p:spPr bwMode="auto">
            <a:xfrm>
              <a:off x="3492500" y="306863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24" name="Line 360"/>
            <p:cNvSpPr>
              <a:spLocks noChangeShapeType="1"/>
            </p:cNvSpPr>
            <p:nvPr/>
          </p:nvSpPr>
          <p:spPr bwMode="auto">
            <a:xfrm>
              <a:off x="3492500" y="2997200"/>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25" name="Line 361"/>
            <p:cNvSpPr>
              <a:spLocks noChangeShapeType="1"/>
            </p:cNvSpPr>
            <p:nvPr/>
          </p:nvSpPr>
          <p:spPr bwMode="auto">
            <a:xfrm>
              <a:off x="3492500" y="2924175"/>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26" name="Line 362"/>
            <p:cNvSpPr>
              <a:spLocks noChangeShapeType="1"/>
            </p:cNvSpPr>
            <p:nvPr/>
          </p:nvSpPr>
          <p:spPr bwMode="auto">
            <a:xfrm>
              <a:off x="3492500" y="285273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27" name="Line 363"/>
            <p:cNvSpPr>
              <a:spLocks noChangeShapeType="1"/>
            </p:cNvSpPr>
            <p:nvPr/>
          </p:nvSpPr>
          <p:spPr bwMode="auto">
            <a:xfrm flipV="1">
              <a:off x="3635375" y="2781300"/>
              <a:ext cx="0" cy="503238"/>
            </a:xfrm>
            <a:prstGeom prst="line">
              <a:avLst/>
            </a:prstGeom>
            <a:noFill/>
            <a:ln w="12700">
              <a:solidFill>
                <a:srgbClr val="FF3300"/>
              </a:solidFill>
              <a:round/>
              <a:headEnd/>
              <a:tailEnd/>
            </a:ln>
          </p:spPr>
          <p:txBody>
            <a:bodyPr wrap="none" anchor="ctr"/>
            <a:lstStyle/>
            <a:p>
              <a:endParaRPr lang="en-GB">
                <a:latin typeface="+mj-lt"/>
              </a:endParaRPr>
            </a:p>
          </p:txBody>
        </p:sp>
        <p:sp>
          <p:nvSpPr>
            <p:cNvPr id="3128" name="Line 364"/>
            <p:cNvSpPr>
              <a:spLocks noChangeShapeType="1"/>
            </p:cNvSpPr>
            <p:nvPr/>
          </p:nvSpPr>
          <p:spPr bwMode="auto">
            <a:xfrm>
              <a:off x="3348038" y="2708275"/>
              <a:ext cx="287337" cy="73025"/>
            </a:xfrm>
            <a:prstGeom prst="line">
              <a:avLst/>
            </a:prstGeom>
            <a:noFill/>
            <a:ln w="12700">
              <a:solidFill>
                <a:srgbClr val="FF3300"/>
              </a:solidFill>
              <a:round/>
              <a:headEnd/>
              <a:tailEnd/>
            </a:ln>
          </p:spPr>
          <p:txBody>
            <a:bodyPr wrap="none" anchor="ctr"/>
            <a:lstStyle/>
            <a:p>
              <a:endParaRPr lang="en-GB">
                <a:latin typeface="+mj-lt"/>
              </a:endParaRPr>
            </a:p>
          </p:txBody>
        </p:sp>
        <p:sp>
          <p:nvSpPr>
            <p:cNvPr id="3129" name="Line 365"/>
            <p:cNvSpPr>
              <a:spLocks noChangeShapeType="1"/>
            </p:cNvSpPr>
            <p:nvPr/>
          </p:nvSpPr>
          <p:spPr bwMode="auto">
            <a:xfrm>
              <a:off x="7524750" y="328453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30" name="Line 366"/>
            <p:cNvSpPr>
              <a:spLocks noChangeShapeType="1"/>
            </p:cNvSpPr>
            <p:nvPr/>
          </p:nvSpPr>
          <p:spPr bwMode="auto">
            <a:xfrm>
              <a:off x="7524750" y="3213100"/>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31" name="Line 367"/>
            <p:cNvSpPr>
              <a:spLocks noChangeShapeType="1"/>
            </p:cNvSpPr>
            <p:nvPr/>
          </p:nvSpPr>
          <p:spPr bwMode="auto">
            <a:xfrm>
              <a:off x="7524750" y="3141663"/>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32" name="Line 368"/>
            <p:cNvSpPr>
              <a:spLocks noChangeShapeType="1"/>
            </p:cNvSpPr>
            <p:nvPr/>
          </p:nvSpPr>
          <p:spPr bwMode="auto">
            <a:xfrm>
              <a:off x="7524750" y="306863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33" name="Line 369"/>
            <p:cNvSpPr>
              <a:spLocks noChangeShapeType="1"/>
            </p:cNvSpPr>
            <p:nvPr/>
          </p:nvSpPr>
          <p:spPr bwMode="auto">
            <a:xfrm>
              <a:off x="7524750" y="2997200"/>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34" name="Line 370"/>
            <p:cNvSpPr>
              <a:spLocks noChangeShapeType="1"/>
            </p:cNvSpPr>
            <p:nvPr/>
          </p:nvSpPr>
          <p:spPr bwMode="auto">
            <a:xfrm>
              <a:off x="7524750" y="2924175"/>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35" name="Line 371"/>
            <p:cNvSpPr>
              <a:spLocks noChangeShapeType="1"/>
            </p:cNvSpPr>
            <p:nvPr/>
          </p:nvSpPr>
          <p:spPr bwMode="auto">
            <a:xfrm>
              <a:off x="7524750" y="285273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36" name="Line 372"/>
            <p:cNvSpPr>
              <a:spLocks noChangeShapeType="1"/>
            </p:cNvSpPr>
            <p:nvPr/>
          </p:nvSpPr>
          <p:spPr bwMode="auto">
            <a:xfrm flipV="1">
              <a:off x="7667625" y="2781300"/>
              <a:ext cx="0" cy="503238"/>
            </a:xfrm>
            <a:prstGeom prst="line">
              <a:avLst/>
            </a:prstGeom>
            <a:noFill/>
            <a:ln w="12700">
              <a:solidFill>
                <a:srgbClr val="FF3300"/>
              </a:solidFill>
              <a:round/>
              <a:headEnd/>
              <a:tailEnd/>
            </a:ln>
          </p:spPr>
          <p:txBody>
            <a:bodyPr wrap="none" anchor="ctr"/>
            <a:lstStyle/>
            <a:p>
              <a:endParaRPr lang="en-GB">
                <a:latin typeface="+mj-lt"/>
              </a:endParaRPr>
            </a:p>
          </p:txBody>
        </p:sp>
        <p:sp>
          <p:nvSpPr>
            <p:cNvPr id="3137" name="Line 373"/>
            <p:cNvSpPr>
              <a:spLocks noChangeShapeType="1"/>
            </p:cNvSpPr>
            <p:nvPr/>
          </p:nvSpPr>
          <p:spPr bwMode="auto">
            <a:xfrm>
              <a:off x="7380288" y="2708275"/>
              <a:ext cx="287337" cy="73025"/>
            </a:xfrm>
            <a:prstGeom prst="line">
              <a:avLst/>
            </a:prstGeom>
            <a:noFill/>
            <a:ln w="12700">
              <a:solidFill>
                <a:srgbClr val="FF3300"/>
              </a:solidFill>
              <a:round/>
              <a:headEnd/>
              <a:tailEnd/>
            </a:ln>
          </p:spPr>
          <p:txBody>
            <a:bodyPr wrap="none" anchor="ctr"/>
            <a:lstStyle/>
            <a:p>
              <a:endParaRPr lang="en-GB">
                <a:latin typeface="+mj-lt"/>
              </a:endParaRPr>
            </a:p>
          </p:txBody>
        </p:sp>
        <p:sp>
          <p:nvSpPr>
            <p:cNvPr id="3138" name="AutoShape 374"/>
            <p:cNvSpPr>
              <a:spLocks noChangeArrowheads="1"/>
            </p:cNvSpPr>
            <p:nvPr/>
          </p:nvSpPr>
          <p:spPr bwMode="auto">
            <a:xfrm>
              <a:off x="3995738" y="2997200"/>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39" name="AutoShape 375"/>
            <p:cNvSpPr>
              <a:spLocks noChangeArrowheads="1"/>
            </p:cNvSpPr>
            <p:nvPr/>
          </p:nvSpPr>
          <p:spPr bwMode="auto">
            <a:xfrm>
              <a:off x="4498975" y="299720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40" name="AutoShape 376"/>
            <p:cNvSpPr>
              <a:spLocks noChangeArrowheads="1"/>
            </p:cNvSpPr>
            <p:nvPr/>
          </p:nvSpPr>
          <p:spPr bwMode="auto">
            <a:xfrm>
              <a:off x="5507038" y="2997200"/>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41" name="AutoShape 377"/>
            <p:cNvSpPr>
              <a:spLocks noChangeArrowheads="1"/>
            </p:cNvSpPr>
            <p:nvPr/>
          </p:nvSpPr>
          <p:spPr bwMode="auto">
            <a:xfrm>
              <a:off x="6011863" y="2997200"/>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42" name="AutoShape 378"/>
            <p:cNvSpPr>
              <a:spLocks noChangeArrowheads="1"/>
            </p:cNvSpPr>
            <p:nvPr/>
          </p:nvSpPr>
          <p:spPr bwMode="auto">
            <a:xfrm>
              <a:off x="4643438" y="3500438"/>
              <a:ext cx="1079500" cy="217487"/>
            </a:xfrm>
            <a:prstGeom prst="can">
              <a:avLst>
                <a:gd name="adj" fmla="val 49634"/>
              </a:avLst>
            </a:prstGeom>
            <a:solidFill>
              <a:srgbClr val="FF0066"/>
            </a:solidFill>
            <a:ln w="12700">
              <a:solidFill>
                <a:schemeClr val="tx1"/>
              </a:solidFill>
              <a:round/>
              <a:headEnd/>
              <a:tailEnd/>
            </a:ln>
          </p:spPr>
          <p:txBody>
            <a:bodyPr wrap="none" anchor="ctr"/>
            <a:lstStyle/>
            <a:p>
              <a:endParaRPr lang="en-US">
                <a:latin typeface="+mj-lt"/>
              </a:endParaRPr>
            </a:p>
          </p:txBody>
        </p:sp>
        <p:sp>
          <p:nvSpPr>
            <p:cNvPr id="3143" name="AutoShape 379"/>
            <p:cNvSpPr>
              <a:spLocks noChangeArrowheads="1"/>
            </p:cNvSpPr>
            <p:nvPr/>
          </p:nvSpPr>
          <p:spPr bwMode="auto">
            <a:xfrm>
              <a:off x="6516688" y="1916113"/>
              <a:ext cx="503237" cy="144462"/>
            </a:xfrm>
            <a:prstGeom prst="can">
              <a:avLst>
                <a:gd name="adj" fmla="val 49634"/>
              </a:avLst>
            </a:prstGeom>
            <a:solidFill>
              <a:srgbClr val="FF9900"/>
            </a:solidFill>
            <a:ln w="12700">
              <a:solidFill>
                <a:schemeClr val="tx1"/>
              </a:solidFill>
              <a:round/>
              <a:headEnd/>
              <a:tailEnd/>
            </a:ln>
          </p:spPr>
          <p:txBody>
            <a:bodyPr wrap="none" anchor="ctr"/>
            <a:lstStyle/>
            <a:p>
              <a:endParaRPr lang="en-US">
                <a:latin typeface="+mj-lt"/>
              </a:endParaRPr>
            </a:p>
          </p:txBody>
        </p:sp>
        <p:sp>
          <p:nvSpPr>
            <p:cNvPr id="3144" name="Line 380"/>
            <p:cNvSpPr>
              <a:spLocks noChangeShapeType="1"/>
            </p:cNvSpPr>
            <p:nvPr/>
          </p:nvSpPr>
          <p:spPr bwMode="auto">
            <a:xfrm flipH="1">
              <a:off x="4356100" y="2708275"/>
              <a:ext cx="215900" cy="288925"/>
            </a:xfrm>
            <a:prstGeom prst="line">
              <a:avLst/>
            </a:prstGeom>
            <a:noFill/>
            <a:ln w="12700">
              <a:solidFill>
                <a:srgbClr val="FF3300"/>
              </a:solidFill>
              <a:round/>
              <a:headEnd/>
              <a:tailEnd/>
            </a:ln>
          </p:spPr>
          <p:txBody>
            <a:bodyPr wrap="none" anchor="ctr"/>
            <a:lstStyle/>
            <a:p>
              <a:endParaRPr lang="en-GB">
                <a:latin typeface="+mj-lt"/>
              </a:endParaRPr>
            </a:p>
          </p:txBody>
        </p:sp>
        <p:sp>
          <p:nvSpPr>
            <p:cNvPr id="3145" name="Line 381"/>
            <p:cNvSpPr>
              <a:spLocks noChangeShapeType="1"/>
            </p:cNvSpPr>
            <p:nvPr/>
          </p:nvSpPr>
          <p:spPr bwMode="auto">
            <a:xfrm flipH="1">
              <a:off x="4787900" y="2708275"/>
              <a:ext cx="0" cy="288925"/>
            </a:xfrm>
            <a:prstGeom prst="line">
              <a:avLst/>
            </a:prstGeom>
            <a:noFill/>
            <a:ln w="12700">
              <a:solidFill>
                <a:srgbClr val="FF3300"/>
              </a:solidFill>
              <a:round/>
              <a:headEnd/>
              <a:tailEnd/>
            </a:ln>
          </p:spPr>
          <p:txBody>
            <a:bodyPr wrap="none" anchor="ctr"/>
            <a:lstStyle/>
            <a:p>
              <a:endParaRPr lang="en-GB">
                <a:latin typeface="+mj-lt"/>
              </a:endParaRPr>
            </a:p>
          </p:txBody>
        </p:sp>
        <p:sp>
          <p:nvSpPr>
            <p:cNvPr id="3146" name="Line 382"/>
            <p:cNvSpPr>
              <a:spLocks noChangeShapeType="1"/>
            </p:cNvSpPr>
            <p:nvPr/>
          </p:nvSpPr>
          <p:spPr bwMode="auto">
            <a:xfrm>
              <a:off x="5867400" y="2636838"/>
              <a:ext cx="433388" cy="360362"/>
            </a:xfrm>
            <a:prstGeom prst="line">
              <a:avLst/>
            </a:prstGeom>
            <a:noFill/>
            <a:ln w="12700">
              <a:solidFill>
                <a:srgbClr val="FF3300"/>
              </a:solidFill>
              <a:round/>
              <a:headEnd/>
              <a:tailEnd/>
            </a:ln>
          </p:spPr>
          <p:txBody>
            <a:bodyPr wrap="none" anchor="ctr"/>
            <a:lstStyle/>
            <a:p>
              <a:endParaRPr lang="en-GB">
                <a:latin typeface="+mj-lt"/>
              </a:endParaRPr>
            </a:p>
          </p:txBody>
        </p:sp>
        <p:sp>
          <p:nvSpPr>
            <p:cNvPr id="3147" name="Line 383"/>
            <p:cNvSpPr>
              <a:spLocks noChangeShapeType="1"/>
            </p:cNvSpPr>
            <p:nvPr/>
          </p:nvSpPr>
          <p:spPr bwMode="auto">
            <a:xfrm>
              <a:off x="5651500" y="2708275"/>
              <a:ext cx="73025" cy="288925"/>
            </a:xfrm>
            <a:prstGeom prst="line">
              <a:avLst/>
            </a:prstGeom>
            <a:noFill/>
            <a:ln w="12700">
              <a:solidFill>
                <a:srgbClr val="FF3300"/>
              </a:solidFill>
              <a:round/>
              <a:headEnd/>
              <a:tailEnd/>
            </a:ln>
          </p:spPr>
          <p:txBody>
            <a:bodyPr wrap="none" anchor="ctr"/>
            <a:lstStyle/>
            <a:p>
              <a:endParaRPr lang="en-GB">
                <a:latin typeface="+mj-lt"/>
              </a:endParaRPr>
            </a:p>
          </p:txBody>
        </p:sp>
        <p:sp>
          <p:nvSpPr>
            <p:cNvPr id="3148" name="Line 384"/>
            <p:cNvSpPr>
              <a:spLocks noChangeShapeType="1"/>
            </p:cNvSpPr>
            <p:nvPr/>
          </p:nvSpPr>
          <p:spPr bwMode="auto">
            <a:xfrm>
              <a:off x="4716463" y="3213100"/>
              <a:ext cx="142875" cy="287338"/>
            </a:xfrm>
            <a:prstGeom prst="line">
              <a:avLst/>
            </a:prstGeom>
            <a:noFill/>
            <a:ln w="12700">
              <a:solidFill>
                <a:srgbClr val="FF3300"/>
              </a:solidFill>
              <a:round/>
              <a:headEnd/>
              <a:tailEnd/>
            </a:ln>
          </p:spPr>
          <p:txBody>
            <a:bodyPr wrap="none" anchor="ctr"/>
            <a:lstStyle/>
            <a:p>
              <a:endParaRPr lang="en-GB">
                <a:latin typeface="+mj-lt"/>
              </a:endParaRPr>
            </a:p>
          </p:txBody>
        </p:sp>
        <p:sp>
          <p:nvSpPr>
            <p:cNvPr id="3149" name="Line 385"/>
            <p:cNvSpPr>
              <a:spLocks noChangeShapeType="1"/>
            </p:cNvSpPr>
            <p:nvPr/>
          </p:nvSpPr>
          <p:spPr bwMode="auto">
            <a:xfrm flipH="1">
              <a:off x="5508625" y="3213100"/>
              <a:ext cx="215900" cy="288925"/>
            </a:xfrm>
            <a:prstGeom prst="line">
              <a:avLst/>
            </a:prstGeom>
            <a:noFill/>
            <a:ln w="12700">
              <a:solidFill>
                <a:srgbClr val="FF3300"/>
              </a:solidFill>
              <a:round/>
              <a:headEnd/>
              <a:tailEnd/>
            </a:ln>
          </p:spPr>
          <p:txBody>
            <a:bodyPr wrap="none" anchor="ctr"/>
            <a:lstStyle/>
            <a:p>
              <a:endParaRPr lang="en-GB">
                <a:latin typeface="+mj-lt"/>
              </a:endParaRPr>
            </a:p>
          </p:txBody>
        </p:sp>
        <p:sp>
          <p:nvSpPr>
            <p:cNvPr id="3150" name="Line 388"/>
            <p:cNvSpPr>
              <a:spLocks noChangeShapeType="1"/>
            </p:cNvSpPr>
            <p:nvPr/>
          </p:nvSpPr>
          <p:spPr bwMode="auto">
            <a:xfrm flipH="1">
              <a:off x="6516688" y="2781300"/>
              <a:ext cx="217487" cy="863600"/>
            </a:xfrm>
            <a:prstGeom prst="line">
              <a:avLst/>
            </a:prstGeom>
            <a:noFill/>
            <a:ln w="19050">
              <a:solidFill>
                <a:srgbClr val="FF3300"/>
              </a:solidFill>
              <a:round/>
              <a:headEnd/>
              <a:tailEnd/>
            </a:ln>
          </p:spPr>
          <p:txBody>
            <a:bodyPr wrap="none" anchor="ctr"/>
            <a:lstStyle/>
            <a:p>
              <a:endParaRPr lang="en-GB">
                <a:latin typeface="+mj-lt"/>
              </a:endParaRPr>
            </a:p>
          </p:txBody>
        </p:sp>
        <p:sp>
          <p:nvSpPr>
            <p:cNvPr id="3151" name="Line 389"/>
            <p:cNvSpPr>
              <a:spLocks noChangeShapeType="1"/>
            </p:cNvSpPr>
            <p:nvPr/>
          </p:nvSpPr>
          <p:spPr bwMode="auto">
            <a:xfrm>
              <a:off x="5651500" y="3644900"/>
              <a:ext cx="865188" cy="0"/>
            </a:xfrm>
            <a:prstGeom prst="line">
              <a:avLst/>
            </a:prstGeom>
            <a:noFill/>
            <a:ln w="19050">
              <a:solidFill>
                <a:srgbClr val="FF3300"/>
              </a:solidFill>
              <a:round/>
              <a:headEnd/>
              <a:tailEnd/>
            </a:ln>
          </p:spPr>
          <p:txBody>
            <a:bodyPr wrap="none" anchor="ctr"/>
            <a:lstStyle/>
            <a:p>
              <a:endParaRPr lang="en-GB">
                <a:latin typeface="+mj-lt"/>
              </a:endParaRPr>
            </a:p>
          </p:txBody>
        </p:sp>
        <p:sp>
          <p:nvSpPr>
            <p:cNvPr id="3152" name="AutoShape 390"/>
            <p:cNvSpPr>
              <a:spLocks noChangeArrowheads="1"/>
            </p:cNvSpPr>
            <p:nvPr/>
          </p:nvSpPr>
          <p:spPr bwMode="auto">
            <a:xfrm>
              <a:off x="3059113" y="4221163"/>
              <a:ext cx="287337" cy="146050"/>
            </a:xfrm>
            <a:prstGeom prst="can">
              <a:avLst>
                <a:gd name="adj" fmla="val 49634"/>
              </a:avLst>
            </a:prstGeom>
            <a:solidFill>
              <a:srgbClr val="FF9900"/>
            </a:solidFill>
            <a:ln w="12700">
              <a:solidFill>
                <a:schemeClr val="tx1"/>
              </a:solidFill>
              <a:round/>
              <a:headEnd/>
              <a:tailEnd/>
            </a:ln>
          </p:spPr>
          <p:txBody>
            <a:bodyPr wrap="none" anchor="ctr"/>
            <a:lstStyle/>
            <a:p>
              <a:endParaRPr lang="en-US">
                <a:latin typeface="+mj-lt"/>
              </a:endParaRPr>
            </a:p>
          </p:txBody>
        </p:sp>
        <p:sp>
          <p:nvSpPr>
            <p:cNvPr id="3153" name="AutoShape 391"/>
            <p:cNvSpPr>
              <a:spLocks noChangeArrowheads="1"/>
            </p:cNvSpPr>
            <p:nvPr/>
          </p:nvSpPr>
          <p:spPr bwMode="auto">
            <a:xfrm>
              <a:off x="2914650" y="48688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54" name="AutoShape 392"/>
            <p:cNvSpPr>
              <a:spLocks noChangeArrowheads="1"/>
            </p:cNvSpPr>
            <p:nvPr/>
          </p:nvSpPr>
          <p:spPr bwMode="auto">
            <a:xfrm>
              <a:off x="2914650" y="479742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55" name="AutoShape 393"/>
            <p:cNvSpPr>
              <a:spLocks noChangeArrowheads="1"/>
            </p:cNvSpPr>
            <p:nvPr/>
          </p:nvSpPr>
          <p:spPr bwMode="auto">
            <a:xfrm>
              <a:off x="2914650" y="4725988"/>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56" name="AutoShape 394"/>
            <p:cNvSpPr>
              <a:spLocks noChangeArrowheads="1"/>
            </p:cNvSpPr>
            <p:nvPr/>
          </p:nvSpPr>
          <p:spPr bwMode="auto">
            <a:xfrm>
              <a:off x="2914650" y="46529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57" name="AutoShape 395"/>
            <p:cNvSpPr>
              <a:spLocks noChangeArrowheads="1"/>
            </p:cNvSpPr>
            <p:nvPr/>
          </p:nvSpPr>
          <p:spPr bwMode="auto">
            <a:xfrm>
              <a:off x="2914650" y="458152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58" name="AutoShape 396"/>
            <p:cNvSpPr>
              <a:spLocks noChangeArrowheads="1"/>
            </p:cNvSpPr>
            <p:nvPr/>
          </p:nvSpPr>
          <p:spPr bwMode="auto">
            <a:xfrm>
              <a:off x="2914650" y="450850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59" name="AutoShape 397"/>
            <p:cNvSpPr>
              <a:spLocks noChangeArrowheads="1"/>
            </p:cNvSpPr>
            <p:nvPr/>
          </p:nvSpPr>
          <p:spPr bwMode="auto">
            <a:xfrm>
              <a:off x="2914650" y="44370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60" name="Line 398"/>
            <p:cNvSpPr>
              <a:spLocks noChangeShapeType="1"/>
            </p:cNvSpPr>
            <p:nvPr/>
          </p:nvSpPr>
          <p:spPr bwMode="auto">
            <a:xfrm>
              <a:off x="3419475" y="4941888"/>
              <a:ext cx="7302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61" name="Line 399"/>
            <p:cNvSpPr>
              <a:spLocks noChangeShapeType="1"/>
            </p:cNvSpPr>
            <p:nvPr/>
          </p:nvSpPr>
          <p:spPr bwMode="auto">
            <a:xfrm flipV="1">
              <a:off x="3419475" y="4868863"/>
              <a:ext cx="73025" cy="1587"/>
            </a:xfrm>
            <a:prstGeom prst="line">
              <a:avLst/>
            </a:prstGeom>
            <a:noFill/>
            <a:ln w="12700">
              <a:solidFill>
                <a:srgbClr val="FF3300"/>
              </a:solidFill>
              <a:round/>
              <a:headEnd/>
              <a:tailEnd/>
            </a:ln>
          </p:spPr>
          <p:txBody>
            <a:bodyPr wrap="none" anchor="ctr"/>
            <a:lstStyle/>
            <a:p>
              <a:endParaRPr lang="en-GB">
                <a:latin typeface="+mj-lt"/>
              </a:endParaRPr>
            </a:p>
          </p:txBody>
        </p:sp>
        <p:sp>
          <p:nvSpPr>
            <p:cNvPr id="3162" name="Line 400"/>
            <p:cNvSpPr>
              <a:spLocks noChangeShapeType="1"/>
            </p:cNvSpPr>
            <p:nvPr/>
          </p:nvSpPr>
          <p:spPr bwMode="auto">
            <a:xfrm flipV="1">
              <a:off x="3419475" y="4797425"/>
              <a:ext cx="73025" cy="1588"/>
            </a:xfrm>
            <a:prstGeom prst="line">
              <a:avLst/>
            </a:prstGeom>
            <a:noFill/>
            <a:ln w="12700">
              <a:solidFill>
                <a:srgbClr val="FF3300"/>
              </a:solidFill>
              <a:round/>
              <a:headEnd/>
              <a:tailEnd/>
            </a:ln>
          </p:spPr>
          <p:txBody>
            <a:bodyPr wrap="none" anchor="ctr"/>
            <a:lstStyle/>
            <a:p>
              <a:endParaRPr lang="en-GB">
                <a:latin typeface="+mj-lt"/>
              </a:endParaRPr>
            </a:p>
          </p:txBody>
        </p:sp>
        <p:sp>
          <p:nvSpPr>
            <p:cNvPr id="3163" name="Line 401"/>
            <p:cNvSpPr>
              <a:spLocks noChangeShapeType="1"/>
            </p:cNvSpPr>
            <p:nvPr/>
          </p:nvSpPr>
          <p:spPr bwMode="auto">
            <a:xfrm flipV="1">
              <a:off x="3419475" y="4724400"/>
              <a:ext cx="73025" cy="1588"/>
            </a:xfrm>
            <a:prstGeom prst="line">
              <a:avLst/>
            </a:prstGeom>
            <a:noFill/>
            <a:ln w="12700">
              <a:solidFill>
                <a:srgbClr val="FF3300"/>
              </a:solidFill>
              <a:round/>
              <a:headEnd/>
              <a:tailEnd/>
            </a:ln>
          </p:spPr>
          <p:txBody>
            <a:bodyPr wrap="none" anchor="ctr"/>
            <a:lstStyle/>
            <a:p>
              <a:endParaRPr lang="en-GB">
                <a:latin typeface="+mj-lt"/>
              </a:endParaRPr>
            </a:p>
          </p:txBody>
        </p:sp>
        <p:sp>
          <p:nvSpPr>
            <p:cNvPr id="3164" name="Line 402"/>
            <p:cNvSpPr>
              <a:spLocks noChangeShapeType="1"/>
            </p:cNvSpPr>
            <p:nvPr/>
          </p:nvSpPr>
          <p:spPr bwMode="auto">
            <a:xfrm flipV="1">
              <a:off x="3419475" y="4652963"/>
              <a:ext cx="73025" cy="1587"/>
            </a:xfrm>
            <a:prstGeom prst="line">
              <a:avLst/>
            </a:prstGeom>
            <a:noFill/>
            <a:ln w="12700">
              <a:solidFill>
                <a:srgbClr val="FF3300"/>
              </a:solidFill>
              <a:round/>
              <a:headEnd/>
              <a:tailEnd/>
            </a:ln>
          </p:spPr>
          <p:txBody>
            <a:bodyPr wrap="none" anchor="ctr"/>
            <a:lstStyle/>
            <a:p>
              <a:endParaRPr lang="en-GB">
                <a:latin typeface="+mj-lt"/>
              </a:endParaRPr>
            </a:p>
          </p:txBody>
        </p:sp>
        <p:sp>
          <p:nvSpPr>
            <p:cNvPr id="3165" name="Line 403"/>
            <p:cNvSpPr>
              <a:spLocks noChangeShapeType="1"/>
            </p:cNvSpPr>
            <p:nvPr/>
          </p:nvSpPr>
          <p:spPr bwMode="auto">
            <a:xfrm>
              <a:off x="3419475" y="4581525"/>
              <a:ext cx="7302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66" name="Line 404"/>
            <p:cNvSpPr>
              <a:spLocks noChangeShapeType="1"/>
            </p:cNvSpPr>
            <p:nvPr/>
          </p:nvSpPr>
          <p:spPr bwMode="auto">
            <a:xfrm flipV="1">
              <a:off x="3419475" y="4508500"/>
              <a:ext cx="73025" cy="1588"/>
            </a:xfrm>
            <a:prstGeom prst="line">
              <a:avLst/>
            </a:prstGeom>
            <a:noFill/>
            <a:ln w="12700">
              <a:solidFill>
                <a:srgbClr val="FF3300"/>
              </a:solidFill>
              <a:round/>
              <a:headEnd/>
              <a:tailEnd/>
            </a:ln>
          </p:spPr>
          <p:txBody>
            <a:bodyPr wrap="none" anchor="ctr"/>
            <a:lstStyle/>
            <a:p>
              <a:endParaRPr lang="en-GB">
                <a:latin typeface="+mj-lt"/>
              </a:endParaRPr>
            </a:p>
          </p:txBody>
        </p:sp>
        <p:sp>
          <p:nvSpPr>
            <p:cNvPr id="3167" name="Line 405"/>
            <p:cNvSpPr>
              <a:spLocks noChangeShapeType="1"/>
            </p:cNvSpPr>
            <p:nvPr/>
          </p:nvSpPr>
          <p:spPr bwMode="auto">
            <a:xfrm flipV="1">
              <a:off x="3492500" y="4437063"/>
              <a:ext cx="0" cy="503237"/>
            </a:xfrm>
            <a:prstGeom prst="line">
              <a:avLst/>
            </a:prstGeom>
            <a:noFill/>
            <a:ln w="12700">
              <a:solidFill>
                <a:srgbClr val="FF3300"/>
              </a:solidFill>
              <a:round/>
              <a:headEnd/>
              <a:tailEnd/>
            </a:ln>
          </p:spPr>
          <p:txBody>
            <a:bodyPr wrap="none" anchor="ctr"/>
            <a:lstStyle/>
            <a:p>
              <a:endParaRPr lang="en-GB">
                <a:latin typeface="+mj-lt"/>
              </a:endParaRPr>
            </a:p>
          </p:txBody>
        </p:sp>
        <p:sp>
          <p:nvSpPr>
            <p:cNvPr id="3168" name="Line 406"/>
            <p:cNvSpPr>
              <a:spLocks noChangeShapeType="1"/>
            </p:cNvSpPr>
            <p:nvPr/>
          </p:nvSpPr>
          <p:spPr bwMode="auto">
            <a:xfrm>
              <a:off x="3275013" y="4365625"/>
              <a:ext cx="217487" cy="71438"/>
            </a:xfrm>
            <a:prstGeom prst="line">
              <a:avLst/>
            </a:prstGeom>
            <a:noFill/>
            <a:ln w="12700">
              <a:solidFill>
                <a:srgbClr val="FF3300"/>
              </a:solidFill>
              <a:round/>
              <a:headEnd/>
              <a:tailEnd/>
            </a:ln>
          </p:spPr>
          <p:txBody>
            <a:bodyPr wrap="none" anchor="ctr"/>
            <a:lstStyle/>
            <a:p>
              <a:endParaRPr lang="en-GB">
                <a:latin typeface="+mj-lt"/>
              </a:endParaRPr>
            </a:p>
          </p:txBody>
        </p:sp>
        <p:sp>
          <p:nvSpPr>
            <p:cNvPr id="3169" name="AutoShape 407"/>
            <p:cNvSpPr>
              <a:spLocks noChangeArrowheads="1"/>
            </p:cNvSpPr>
            <p:nvPr/>
          </p:nvSpPr>
          <p:spPr bwMode="auto">
            <a:xfrm>
              <a:off x="3779838" y="4221163"/>
              <a:ext cx="287337" cy="146050"/>
            </a:xfrm>
            <a:prstGeom prst="can">
              <a:avLst>
                <a:gd name="adj" fmla="val 49634"/>
              </a:avLst>
            </a:prstGeom>
            <a:solidFill>
              <a:srgbClr val="FF9900"/>
            </a:solidFill>
            <a:ln w="12700">
              <a:solidFill>
                <a:schemeClr val="tx1"/>
              </a:solidFill>
              <a:round/>
              <a:headEnd/>
              <a:tailEnd/>
            </a:ln>
          </p:spPr>
          <p:txBody>
            <a:bodyPr wrap="none" anchor="ctr"/>
            <a:lstStyle/>
            <a:p>
              <a:endParaRPr lang="en-US">
                <a:latin typeface="+mj-lt"/>
              </a:endParaRPr>
            </a:p>
          </p:txBody>
        </p:sp>
        <p:sp>
          <p:nvSpPr>
            <p:cNvPr id="3170" name="AutoShape 408"/>
            <p:cNvSpPr>
              <a:spLocks noChangeArrowheads="1"/>
            </p:cNvSpPr>
            <p:nvPr/>
          </p:nvSpPr>
          <p:spPr bwMode="auto">
            <a:xfrm>
              <a:off x="3635375" y="48688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71" name="AutoShape 409"/>
            <p:cNvSpPr>
              <a:spLocks noChangeArrowheads="1"/>
            </p:cNvSpPr>
            <p:nvPr/>
          </p:nvSpPr>
          <p:spPr bwMode="auto">
            <a:xfrm>
              <a:off x="3635375" y="479742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72" name="AutoShape 410"/>
            <p:cNvSpPr>
              <a:spLocks noChangeArrowheads="1"/>
            </p:cNvSpPr>
            <p:nvPr/>
          </p:nvSpPr>
          <p:spPr bwMode="auto">
            <a:xfrm>
              <a:off x="3635375" y="4725988"/>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73" name="AutoShape 411"/>
            <p:cNvSpPr>
              <a:spLocks noChangeArrowheads="1"/>
            </p:cNvSpPr>
            <p:nvPr/>
          </p:nvSpPr>
          <p:spPr bwMode="auto">
            <a:xfrm>
              <a:off x="3635375" y="46529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74" name="AutoShape 412"/>
            <p:cNvSpPr>
              <a:spLocks noChangeArrowheads="1"/>
            </p:cNvSpPr>
            <p:nvPr/>
          </p:nvSpPr>
          <p:spPr bwMode="auto">
            <a:xfrm>
              <a:off x="3635375" y="458152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75" name="AutoShape 413"/>
            <p:cNvSpPr>
              <a:spLocks noChangeArrowheads="1"/>
            </p:cNvSpPr>
            <p:nvPr/>
          </p:nvSpPr>
          <p:spPr bwMode="auto">
            <a:xfrm>
              <a:off x="3635375" y="450850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76" name="AutoShape 414"/>
            <p:cNvSpPr>
              <a:spLocks noChangeArrowheads="1"/>
            </p:cNvSpPr>
            <p:nvPr/>
          </p:nvSpPr>
          <p:spPr bwMode="auto">
            <a:xfrm>
              <a:off x="3635375" y="44370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77" name="Line 415"/>
            <p:cNvSpPr>
              <a:spLocks noChangeShapeType="1"/>
            </p:cNvSpPr>
            <p:nvPr/>
          </p:nvSpPr>
          <p:spPr bwMode="auto">
            <a:xfrm>
              <a:off x="4140200" y="494188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78" name="Line 416"/>
            <p:cNvSpPr>
              <a:spLocks noChangeShapeType="1"/>
            </p:cNvSpPr>
            <p:nvPr/>
          </p:nvSpPr>
          <p:spPr bwMode="auto">
            <a:xfrm>
              <a:off x="4140200" y="4870450"/>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79" name="Line 417"/>
            <p:cNvSpPr>
              <a:spLocks noChangeShapeType="1"/>
            </p:cNvSpPr>
            <p:nvPr/>
          </p:nvSpPr>
          <p:spPr bwMode="auto">
            <a:xfrm>
              <a:off x="4140200" y="4799013"/>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80" name="Line 418"/>
            <p:cNvSpPr>
              <a:spLocks noChangeShapeType="1"/>
            </p:cNvSpPr>
            <p:nvPr/>
          </p:nvSpPr>
          <p:spPr bwMode="auto">
            <a:xfrm>
              <a:off x="4140200" y="472598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81" name="Line 419"/>
            <p:cNvSpPr>
              <a:spLocks noChangeShapeType="1"/>
            </p:cNvSpPr>
            <p:nvPr/>
          </p:nvSpPr>
          <p:spPr bwMode="auto">
            <a:xfrm>
              <a:off x="4140200" y="4654550"/>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82" name="Line 420"/>
            <p:cNvSpPr>
              <a:spLocks noChangeShapeType="1"/>
            </p:cNvSpPr>
            <p:nvPr/>
          </p:nvSpPr>
          <p:spPr bwMode="auto">
            <a:xfrm>
              <a:off x="4140200" y="4581525"/>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83" name="Line 421"/>
            <p:cNvSpPr>
              <a:spLocks noChangeShapeType="1"/>
            </p:cNvSpPr>
            <p:nvPr/>
          </p:nvSpPr>
          <p:spPr bwMode="auto">
            <a:xfrm>
              <a:off x="4140200" y="451008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84" name="Line 422"/>
            <p:cNvSpPr>
              <a:spLocks noChangeShapeType="1"/>
            </p:cNvSpPr>
            <p:nvPr/>
          </p:nvSpPr>
          <p:spPr bwMode="auto">
            <a:xfrm flipV="1">
              <a:off x="4283075" y="4438650"/>
              <a:ext cx="0" cy="503238"/>
            </a:xfrm>
            <a:prstGeom prst="line">
              <a:avLst/>
            </a:prstGeom>
            <a:noFill/>
            <a:ln w="12700">
              <a:solidFill>
                <a:srgbClr val="FF3300"/>
              </a:solidFill>
              <a:round/>
              <a:headEnd/>
              <a:tailEnd/>
            </a:ln>
          </p:spPr>
          <p:txBody>
            <a:bodyPr wrap="none" anchor="ctr"/>
            <a:lstStyle/>
            <a:p>
              <a:endParaRPr lang="en-GB">
                <a:latin typeface="+mj-lt"/>
              </a:endParaRPr>
            </a:p>
          </p:txBody>
        </p:sp>
        <p:sp>
          <p:nvSpPr>
            <p:cNvPr id="3185" name="Line 423"/>
            <p:cNvSpPr>
              <a:spLocks noChangeShapeType="1"/>
            </p:cNvSpPr>
            <p:nvPr/>
          </p:nvSpPr>
          <p:spPr bwMode="auto">
            <a:xfrm>
              <a:off x="3995738" y="4365625"/>
              <a:ext cx="287337" cy="73025"/>
            </a:xfrm>
            <a:prstGeom prst="line">
              <a:avLst/>
            </a:prstGeom>
            <a:noFill/>
            <a:ln w="12700">
              <a:solidFill>
                <a:srgbClr val="FF3300"/>
              </a:solidFill>
              <a:round/>
              <a:headEnd/>
              <a:tailEnd/>
            </a:ln>
          </p:spPr>
          <p:txBody>
            <a:bodyPr wrap="none" anchor="ctr"/>
            <a:lstStyle/>
            <a:p>
              <a:endParaRPr lang="en-GB">
                <a:latin typeface="+mj-lt"/>
              </a:endParaRPr>
            </a:p>
          </p:txBody>
        </p:sp>
        <p:sp>
          <p:nvSpPr>
            <p:cNvPr id="3186" name="AutoShape 424"/>
            <p:cNvSpPr>
              <a:spLocks noChangeArrowheads="1"/>
            </p:cNvSpPr>
            <p:nvPr/>
          </p:nvSpPr>
          <p:spPr bwMode="auto">
            <a:xfrm>
              <a:off x="7235825" y="4221163"/>
              <a:ext cx="287338" cy="146050"/>
            </a:xfrm>
            <a:prstGeom prst="can">
              <a:avLst>
                <a:gd name="adj" fmla="val 49634"/>
              </a:avLst>
            </a:prstGeom>
            <a:solidFill>
              <a:srgbClr val="FF9900"/>
            </a:solidFill>
            <a:ln w="12700">
              <a:solidFill>
                <a:schemeClr val="tx1"/>
              </a:solidFill>
              <a:round/>
              <a:headEnd/>
              <a:tailEnd/>
            </a:ln>
          </p:spPr>
          <p:txBody>
            <a:bodyPr wrap="none" anchor="ctr"/>
            <a:lstStyle/>
            <a:p>
              <a:endParaRPr lang="en-US">
                <a:latin typeface="+mj-lt"/>
              </a:endParaRPr>
            </a:p>
          </p:txBody>
        </p:sp>
        <p:sp>
          <p:nvSpPr>
            <p:cNvPr id="3187" name="AutoShape 425"/>
            <p:cNvSpPr>
              <a:spLocks noChangeArrowheads="1"/>
            </p:cNvSpPr>
            <p:nvPr/>
          </p:nvSpPr>
          <p:spPr bwMode="auto">
            <a:xfrm>
              <a:off x="7091363" y="4868863"/>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88" name="AutoShape 426"/>
            <p:cNvSpPr>
              <a:spLocks noChangeArrowheads="1"/>
            </p:cNvSpPr>
            <p:nvPr/>
          </p:nvSpPr>
          <p:spPr bwMode="auto">
            <a:xfrm>
              <a:off x="7091363" y="4797425"/>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89" name="AutoShape 427"/>
            <p:cNvSpPr>
              <a:spLocks noChangeArrowheads="1"/>
            </p:cNvSpPr>
            <p:nvPr/>
          </p:nvSpPr>
          <p:spPr bwMode="auto">
            <a:xfrm>
              <a:off x="7091363" y="4725988"/>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90" name="AutoShape 428"/>
            <p:cNvSpPr>
              <a:spLocks noChangeArrowheads="1"/>
            </p:cNvSpPr>
            <p:nvPr/>
          </p:nvSpPr>
          <p:spPr bwMode="auto">
            <a:xfrm>
              <a:off x="7091363" y="4652963"/>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91" name="AutoShape 429"/>
            <p:cNvSpPr>
              <a:spLocks noChangeArrowheads="1"/>
            </p:cNvSpPr>
            <p:nvPr/>
          </p:nvSpPr>
          <p:spPr bwMode="auto">
            <a:xfrm>
              <a:off x="7091363" y="4581525"/>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92" name="AutoShape 430"/>
            <p:cNvSpPr>
              <a:spLocks noChangeArrowheads="1"/>
            </p:cNvSpPr>
            <p:nvPr/>
          </p:nvSpPr>
          <p:spPr bwMode="auto">
            <a:xfrm>
              <a:off x="7091363" y="4508500"/>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93" name="AutoShape 431"/>
            <p:cNvSpPr>
              <a:spLocks noChangeArrowheads="1"/>
            </p:cNvSpPr>
            <p:nvPr/>
          </p:nvSpPr>
          <p:spPr bwMode="auto">
            <a:xfrm>
              <a:off x="7091363" y="4437063"/>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194" name="Line 432"/>
            <p:cNvSpPr>
              <a:spLocks noChangeShapeType="1"/>
            </p:cNvSpPr>
            <p:nvPr/>
          </p:nvSpPr>
          <p:spPr bwMode="auto">
            <a:xfrm>
              <a:off x="7596188" y="494188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95" name="Line 433"/>
            <p:cNvSpPr>
              <a:spLocks noChangeShapeType="1"/>
            </p:cNvSpPr>
            <p:nvPr/>
          </p:nvSpPr>
          <p:spPr bwMode="auto">
            <a:xfrm>
              <a:off x="7596188" y="4870450"/>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96" name="Line 434"/>
            <p:cNvSpPr>
              <a:spLocks noChangeShapeType="1"/>
            </p:cNvSpPr>
            <p:nvPr/>
          </p:nvSpPr>
          <p:spPr bwMode="auto">
            <a:xfrm>
              <a:off x="7596188" y="4799013"/>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97" name="Line 435"/>
            <p:cNvSpPr>
              <a:spLocks noChangeShapeType="1"/>
            </p:cNvSpPr>
            <p:nvPr/>
          </p:nvSpPr>
          <p:spPr bwMode="auto">
            <a:xfrm>
              <a:off x="7596188" y="472598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98" name="Line 436"/>
            <p:cNvSpPr>
              <a:spLocks noChangeShapeType="1"/>
            </p:cNvSpPr>
            <p:nvPr/>
          </p:nvSpPr>
          <p:spPr bwMode="auto">
            <a:xfrm>
              <a:off x="7596188" y="4654550"/>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199" name="Line 437"/>
            <p:cNvSpPr>
              <a:spLocks noChangeShapeType="1"/>
            </p:cNvSpPr>
            <p:nvPr/>
          </p:nvSpPr>
          <p:spPr bwMode="auto">
            <a:xfrm>
              <a:off x="7596188" y="4581525"/>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200" name="Line 438"/>
            <p:cNvSpPr>
              <a:spLocks noChangeShapeType="1"/>
            </p:cNvSpPr>
            <p:nvPr/>
          </p:nvSpPr>
          <p:spPr bwMode="auto">
            <a:xfrm>
              <a:off x="7596188" y="4510088"/>
              <a:ext cx="142875"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201" name="Line 439"/>
            <p:cNvSpPr>
              <a:spLocks noChangeShapeType="1"/>
            </p:cNvSpPr>
            <p:nvPr/>
          </p:nvSpPr>
          <p:spPr bwMode="auto">
            <a:xfrm flipV="1">
              <a:off x="7739063" y="4438650"/>
              <a:ext cx="0" cy="503238"/>
            </a:xfrm>
            <a:prstGeom prst="line">
              <a:avLst/>
            </a:prstGeom>
            <a:noFill/>
            <a:ln w="12700">
              <a:solidFill>
                <a:srgbClr val="FF3300"/>
              </a:solidFill>
              <a:round/>
              <a:headEnd/>
              <a:tailEnd/>
            </a:ln>
          </p:spPr>
          <p:txBody>
            <a:bodyPr wrap="none" anchor="ctr"/>
            <a:lstStyle/>
            <a:p>
              <a:endParaRPr lang="en-GB">
                <a:latin typeface="+mj-lt"/>
              </a:endParaRPr>
            </a:p>
          </p:txBody>
        </p:sp>
        <p:sp>
          <p:nvSpPr>
            <p:cNvPr id="3202" name="Line 440"/>
            <p:cNvSpPr>
              <a:spLocks noChangeShapeType="1"/>
            </p:cNvSpPr>
            <p:nvPr/>
          </p:nvSpPr>
          <p:spPr bwMode="auto">
            <a:xfrm>
              <a:off x="7451725" y="4365625"/>
              <a:ext cx="287338" cy="73025"/>
            </a:xfrm>
            <a:prstGeom prst="line">
              <a:avLst/>
            </a:prstGeom>
            <a:noFill/>
            <a:ln w="12700">
              <a:solidFill>
                <a:srgbClr val="FF3300"/>
              </a:solidFill>
              <a:round/>
              <a:headEnd/>
              <a:tailEnd/>
            </a:ln>
          </p:spPr>
          <p:txBody>
            <a:bodyPr wrap="none" anchor="ctr"/>
            <a:lstStyle/>
            <a:p>
              <a:endParaRPr lang="en-GB">
                <a:latin typeface="+mj-lt"/>
              </a:endParaRPr>
            </a:p>
          </p:txBody>
        </p:sp>
        <p:sp>
          <p:nvSpPr>
            <p:cNvPr id="3203" name="AutoShape 441"/>
            <p:cNvSpPr>
              <a:spLocks noChangeArrowheads="1"/>
            </p:cNvSpPr>
            <p:nvPr/>
          </p:nvSpPr>
          <p:spPr bwMode="auto">
            <a:xfrm>
              <a:off x="6516688" y="4221163"/>
              <a:ext cx="287337" cy="146050"/>
            </a:xfrm>
            <a:prstGeom prst="can">
              <a:avLst>
                <a:gd name="adj" fmla="val 49634"/>
              </a:avLst>
            </a:prstGeom>
            <a:solidFill>
              <a:srgbClr val="FF9900"/>
            </a:solidFill>
            <a:ln w="12700">
              <a:solidFill>
                <a:schemeClr val="tx1"/>
              </a:solidFill>
              <a:round/>
              <a:headEnd/>
              <a:tailEnd/>
            </a:ln>
          </p:spPr>
          <p:txBody>
            <a:bodyPr wrap="none" anchor="ctr"/>
            <a:lstStyle/>
            <a:p>
              <a:endParaRPr lang="en-US">
                <a:latin typeface="+mj-lt"/>
              </a:endParaRPr>
            </a:p>
          </p:txBody>
        </p:sp>
        <p:sp>
          <p:nvSpPr>
            <p:cNvPr id="3204" name="AutoShape 442"/>
            <p:cNvSpPr>
              <a:spLocks noChangeArrowheads="1"/>
            </p:cNvSpPr>
            <p:nvPr/>
          </p:nvSpPr>
          <p:spPr bwMode="auto">
            <a:xfrm>
              <a:off x="6372225" y="48688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205" name="AutoShape 443"/>
            <p:cNvSpPr>
              <a:spLocks noChangeArrowheads="1"/>
            </p:cNvSpPr>
            <p:nvPr/>
          </p:nvSpPr>
          <p:spPr bwMode="auto">
            <a:xfrm>
              <a:off x="6372225" y="479742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206" name="AutoShape 444"/>
            <p:cNvSpPr>
              <a:spLocks noChangeArrowheads="1"/>
            </p:cNvSpPr>
            <p:nvPr/>
          </p:nvSpPr>
          <p:spPr bwMode="auto">
            <a:xfrm>
              <a:off x="6372225" y="4725988"/>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207" name="AutoShape 445"/>
            <p:cNvSpPr>
              <a:spLocks noChangeArrowheads="1"/>
            </p:cNvSpPr>
            <p:nvPr/>
          </p:nvSpPr>
          <p:spPr bwMode="auto">
            <a:xfrm>
              <a:off x="6372225" y="46529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208" name="AutoShape 446"/>
            <p:cNvSpPr>
              <a:spLocks noChangeArrowheads="1"/>
            </p:cNvSpPr>
            <p:nvPr/>
          </p:nvSpPr>
          <p:spPr bwMode="auto">
            <a:xfrm>
              <a:off x="6372225" y="4581525"/>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209" name="AutoShape 447"/>
            <p:cNvSpPr>
              <a:spLocks noChangeArrowheads="1"/>
            </p:cNvSpPr>
            <p:nvPr/>
          </p:nvSpPr>
          <p:spPr bwMode="auto">
            <a:xfrm>
              <a:off x="6372225" y="4508500"/>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210" name="AutoShape 448"/>
            <p:cNvSpPr>
              <a:spLocks noChangeArrowheads="1"/>
            </p:cNvSpPr>
            <p:nvPr/>
          </p:nvSpPr>
          <p:spPr bwMode="auto">
            <a:xfrm>
              <a:off x="6372225" y="44370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211" name="Line 449"/>
            <p:cNvSpPr>
              <a:spLocks noChangeShapeType="1"/>
            </p:cNvSpPr>
            <p:nvPr/>
          </p:nvSpPr>
          <p:spPr bwMode="auto">
            <a:xfrm>
              <a:off x="6877050" y="4941888"/>
              <a:ext cx="71438"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212" name="Line 450"/>
            <p:cNvSpPr>
              <a:spLocks noChangeShapeType="1"/>
            </p:cNvSpPr>
            <p:nvPr/>
          </p:nvSpPr>
          <p:spPr bwMode="auto">
            <a:xfrm flipV="1">
              <a:off x="6877050" y="4868863"/>
              <a:ext cx="71438" cy="1587"/>
            </a:xfrm>
            <a:prstGeom prst="line">
              <a:avLst/>
            </a:prstGeom>
            <a:noFill/>
            <a:ln w="12700">
              <a:solidFill>
                <a:srgbClr val="FF3300"/>
              </a:solidFill>
              <a:round/>
              <a:headEnd/>
              <a:tailEnd/>
            </a:ln>
          </p:spPr>
          <p:txBody>
            <a:bodyPr wrap="none" anchor="ctr"/>
            <a:lstStyle/>
            <a:p>
              <a:endParaRPr lang="en-GB">
                <a:latin typeface="+mj-lt"/>
              </a:endParaRPr>
            </a:p>
          </p:txBody>
        </p:sp>
        <p:sp>
          <p:nvSpPr>
            <p:cNvPr id="3213" name="Line 451"/>
            <p:cNvSpPr>
              <a:spLocks noChangeShapeType="1"/>
            </p:cNvSpPr>
            <p:nvPr/>
          </p:nvSpPr>
          <p:spPr bwMode="auto">
            <a:xfrm flipV="1">
              <a:off x="6877050" y="4797425"/>
              <a:ext cx="71438" cy="1588"/>
            </a:xfrm>
            <a:prstGeom prst="line">
              <a:avLst/>
            </a:prstGeom>
            <a:noFill/>
            <a:ln w="12700">
              <a:solidFill>
                <a:srgbClr val="FF3300"/>
              </a:solidFill>
              <a:round/>
              <a:headEnd/>
              <a:tailEnd/>
            </a:ln>
          </p:spPr>
          <p:txBody>
            <a:bodyPr wrap="none" anchor="ctr"/>
            <a:lstStyle/>
            <a:p>
              <a:endParaRPr lang="en-GB">
                <a:latin typeface="+mj-lt"/>
              </a:endParaRPr>
            </a:p>
          </p:txBody>
        </p:sp>
        <p:sp>
          <p:nvSpPr>
            <p:cNvPr id="3214" name="Line 452"/>
            <p:cNvSpPr>
              <a:spLocks noChangeShapeType="1"/>
            </p:cNvSpPr>
            <p:nvPr/>
          </p:nvSpPr>
          <p:spPr bwMode="auto">
            <a:xfrm flipV="1">
              <a:off x="6877050" y="4724400"/>
              <a:ext cx="71438" cy="1588"/>
            </a:xfrm>
            <a:prstGeom prst="line">
              <a:avLst/>
            </a:prstGeom>
            <a:noFill/>
            <a:ln w="12700">
              <a:solidFill>
                <a:srgbClr val="FF3300"/>
              </a:solidFill>
              <a:round/>
              <a:headEnd/>
              <a:tailEnd/>
            </a:ln>
          </p:spPr>
          <p:txBody>
            <a:bodyPr wrap="none" anchor="ctr"/>
            <a:lstStyle/>
            <a:p>
              <a:endParaRPr lang="en-GB">
                <a:latin typeface="+mj-lt"/>
              </a:endParaRPr>
            </a:p>
          </p:txBody>
        </p:sp>
        <p:sp>
          <p:nvSpPr>
            <p:cNvPr id="3215" name="Line 453"/>
            <p:cNvSpPr>
              <a:spLocks noChangeShapeType="1"/>
            </p:cNvSpPr>
            <p:nvPr/>
          </p:nvSpPr>
          <p:spPr bwMode="auto">
            <a:xfrm flipV="1">
              <a:off x="6877050" y="4652963"/>
              <a:ext cx="71438" cy="1587"/>
            </a:xfrm>
            <a:prstGeom prst="line">
              <a:avLst/>
            </a:prstGeom>
            <a:noFill/>
            <a:ln w="12700">
              <a:solidFill>
                <a:srgbClr val="FF3300"/>
              </a:solidFill>
              <a:round/>
              <a:headEnd/>
              <a:tailEnd/>
            </a:ln>
          </p:spPr>
          <p:txBody>
            <a:bodyPr wrap="none" anchor="ctr"/>
            <a:lstStyle/>
            <a:p>
              <a:endParaRPr lang="en-GB">
                <a:latin typeface="+mj-lt"/>
              </a:endParaRPr>
            </a:p>
          </p:txBody>
        </p:sp>
        <p:sp>
          <p:nvSpPr>
            <p:cNvPr id="3216" name="Line 454"/>
            <p:cNvSpPr>
              <a:spLocks noChangeShapeType="1"/>
            </p:cNvSpPr>
            <p:nvPr/>
          </p:nvSpPr>
          <p:spPr bwMode="auto">
            <a:xfrm>
              <a:off x="6877050" y="4581525"/>
              <a:ext cx="71438" cy="0"/>
            </a:xfrm>
            <a:prstGeom prst="line">
              <a:avLst/>
            </a:prstGeom>
            <a:noFill/>
            <a:ln w="12700">
              <a:solidFill>
                <a:srgbClr val="FF3300"/>
              </a:solidFill>
              <a:round/>
              <a:headEnd/>
              <a:tailEnd/>
            </a:ln>
          </p:spPr>
          <p:txBody>
            <a:bodyPr wrap="none" anchor="ctr"/>
            <a:lstStyle/>
            <a:p>
              <a:endParaRPr lang="en-GB">
                <a:latin typeface="+mj-lt"/>
              </a:endParaRPr>
            </a:p>
          </p:txBody>
        </p:sp>
        <p:sp>
          <p:nvSpPr>
            <p:cNvPr id="3217" name="Line 455"/>
            <p:cNvSpPr>
              <a:spLocks noChangeShapeType="1"/>
            </p:cNvSpPr>
            <p:nvPr/>
          </p:nvSpPr>
          <p:spPr bwMode="auto">
            <a:xfrm flipV="1">
              <a:off x="6877050" y="4508500"/>
              <a:ext cx="71438" cy="1588"/>
            </a:xfrm>
            <a:prstGeom prst="line">
              <a:avLst/>
            </a:prstGeom>
            <a:noFill/>
            <a:ln w="12700">
              <a:solidFill>
                <a:srgbClr val="FF3300"/>
              </a:solidFill>
              <a:round/>
              <a:headEnd/>
              <a:tailEnd/>
            </a:ln>
          </p:spPr>
          <p:txBody>
            <a:bodyPr wrap="none" anchor="ctr"/>
            <a:lstStyle/>
            <a:p>
              <a:endParaRPr lang="en-GB">
                <a:latin typeface="+mj-lt"/>
              </a:endParaRPr>
            </a:p>
          </p:txBody>
        </p:sp>
        <p:sp>
          <p:nvSpPr>
            <p:cNvPr id="3218" name="Line 456"/>
            <p:cNvSpPr>
              <a:spLocks noChangeShapeType="1"/>
            </p:cNvSpPr>
            <p:nvPr/>
          </p:nvSpPr>
          <p:spPr bwMode="auto">
            <a:xfrm flipV="1">
              <a:off x="6948488" y="4437063"/>
              <a:ext cx="0" cy="503237"/>
            </a:xfrm>
            <a:prstGeom prst="line">
              <a:avLst/>
            </a:prstGeom>
            <a:noFill/>
            <a:ln w="12700">
              <a:solidFill>
                <a:srgbClr val="FF3300"/>
              </a:solidFill>
              <a:round/>
              <a:headEnd/>
              <a:tailEnd/>
            </a:ln>
          </p:spPr>
          <p:txBody>
            <a:bodyPr wrap="none" anchor="ctr"/>
            <a:lstStyle/>
            <a:p>
              <a:endParaRPr lang="en-GB">
                <a:latin typeface="+mj-lt"/>
              </a:endParaRPr>
            </a:p>
          </p:txBody>
        </p:sp>
        <p:sp>
          <p:nvSpPr>
            <p:cNvPr id="3219" name="Line 457"/>
            <p:cNvSpPr>
              <a:spLocks noChangeShapeType="1"/>
            </p:cNvSpPr>
            <p:nvPr/>
          </p:nvSpPr>
          <p:spPr bwMode="auto">
            <a:xfrm>
              <a:off x="6732588" y="4365625"/>
              <a:ext cx="215900" cy="71438"/>
            </a:xfrm>
            <a:prstGeom prst="line">
              <a:avLst/>
            </a:prstGeom>
            <a:noFill/>
            <a:ln w="12700">
              <a:solidFill>
                <a:srgbClr val="FF3300"/>
              </a:solidFill>
              <a:round/>
              <a:headEnd/>
              <a:tailEnd/>
            </a:ln>
          </p:spPr>
          <p:txBody>
            <a:bodyPr wrap="none" anchor="ctr"/>
            <a:lstStyle/>
            <a:p>
              <a:endParaRPr lang="en-GB">
                <a:latin typeface="+mj-lt"/>
              </a:endParaRPr>
            </a:p>
          </p:txBody>
        </p:sp>
        <p:sp>
          <p:nvSpPr>
            <p:cNvPr id="3220" name="Line 458"/>
            <p:cNvSpPr>
              <a:spLocks noChangeShapeType="1"/>
            </p:cNvSpPr>
            <p:nvPr/>
          </p:nvSpPr>
          <p:spPr bwMode="auto">
            <a:xfrm flipV="1">
              <a:off x="3276600" y="3716338"/>
              <a:ext cx="1509713" cy="504825"/>
            </a:xfrm>
            <a:prstGeom prst="line">
              <a:avLst/>
            </a:prstGeom>
            <a:noFill/>
            <a:ln w="19050">
              <a:solidFill>
                <a:srgbClr val="FF3300"/>
              </a:solidFill>
              <a:round/>
              <a:headEnd/>
              <a:tailEnd/>
            </a:ln>
          </p:spPr>
          <p:txBody>
            <a:bodyPr wrap="none" anchor="ctr"/>
            <a:lstStyle/>
            <a:p>
              <a:endParaRPr lang="en-GB">
                <a:latin typeface="+mj-lt"/>
              </a:endParaRPr>
            </a:p>
          </p:txBody>
        </p:sp>
        <p:sp>
          <p:nvSpPr>
            <p:cNvPr id="3221" name="Line 459"/>
            <p:cNvSpPr>
              <a:spLocks noChangeShapeType="1"/>
            </p:cNvSpPr>
            <p:nvPr/>
          </p:nvSpPr>
          <p:spPr bwMode="auto">
            <a:xfrm flipV="1">
              <a:off x="3995738" y="3716338"/>
              <a:ext cx="936625" cy="504825"/>
            </a:xfrm>
            <a:prstGeom prst="line">
              <a:avLst/>
            </a:prstGeom>
            <a:noFill/>
            <a:ln w="19050">
              <a:solidFill>
                <a:srgbClr val="FF3300"/>
              </a:solidFill>
              <a:round/>
              <a:headEnd/>
              <a:tailEnd/>
            </a:ln>
          </p:spPr>
          <p:txBody>
            <a:bodyPr wrap="none" anchor="ctr"/>
            <a:lstStyle/>
            <a:p>
              <a:endParaRPr lang="en-GB">
                <a:latin typeface="+mj-lt"/>
              </a:endParaRPr>
            </a:p>
          </p:txBody>
        </p:sp>
        <p:sp>
          <p:nvSpPr>
            <p:cNvPr id="3222" name="Line 460"/>
            <p:cNvSpPr>
              <a:spLocks noChangeShapeType="1"/>
            </p:cNvSpPr>
            <p:nvPr/>
          </p:nvSpPr>
          <p:spPr bwMode="auto">
            <a:xfrm>
              <a:off x="5580063" y="3716338"/>
              <a:ext cx="1728787" cy="504825"/>
            </a:xfrm>
            <a:prstGeom prst="line">
              <a:avLst/>
            </a:prstGeom>
            <a:noFill/>
            <a:ln w="12700">
              <a:solidFill>
                <a:srgbClr val="FF3300"/>
              </a:solidFill>
              <a:round/>
              <a:headEnd/>
              <a:tailEnd/>
            </a:ln>
          </p:spPr>
          <p:txBody>
            <a:bodyPr wrap="none" anchor="ctr"/>
            <a:lstStyle/>
            <a:p>
              <a:endParaRPr lang="en-GB">
                <a:latin typeface="+mj-lt"/>
              </a:endParaRPr>
            </a:p>
          </p:txBody>
        </p:sp>
        <p:sp>
          <p:nvSpPr>
            <p:cNvPr id="3223" name="Line 461"/>
            <p:cNvSpPr>
              <a:spLocks noChangeShapeType="1"/>
            </p:cNvSpPr>
            <p:nvPr/>
          </p:nvSpPr>
          <p:spPr bwMode="auto">
            <a:xfrm>
              <a:off x="5364163" y="3716338"/>
              <a:ext cx="1223962" cy="504825"/>
            </a:xfrm>
            <a:prstGeom prst="line">
              <a:avLst/>
            </a:prstGeom>
            <a:noFill/>
            <a:ln w="12700">
              <a:solidFill>
                <a:srgbClr val="FF3300"/>
              </a:solidFill>
              <a:round/>
              <a:headEnd/>
              <a:tailEnd/>
            </a:ln>
          </p:spPr>
          <p:txBody>
            <a:bodyPr wrap="none" anchor="ctr"/>
            <a:lstStyle/>
            <a:p>
              <a:endParaRPr lang="en-GB">
                <a:latin typeface="+mj-lt"/>
              </a:endParaRPr>
            </a:p>
          </p:txBody>
        </p:sp>
        <p:sp>
          <p:nvSpPr>
            <p:cNvPr id="3224" name="AutoShape 462"/>
            <p:cNvSpPr>
              <a:spLocks noChangeArrowheads="1"/>
            </p:cNvSpPr>
            <p:nvPr/>
          </p:nvSpPr>
          <p:spPr bwMode="auto">
            <a:xfrm>
              <a:off x="4716463" y="4221163"/>
              <a:ext cx="503237"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225" name="AutoShape 463"/>
            <p:cNvSpPr>
              <a:spLocks noChangeArrowheads="1"/>
            </p:cNvSpPr>
            <p:nvPr/>
          </p:nvSpPr>
          <p:spPr bwMode="auto">
            <a:xfrm>
              <a:off x="5219700" y="4221163"/>
              <a:ext cx="503238" cy="215900"/>
            </a:xfrm>
            <a:prstGeom prst="cube">
              <a:avLst>
                <a:gd name="adj" fmla="val 61028"/>
              </a:avLst>
            </a:prstGeom>
            <a:solidFill>
              <a:srgbClr val="FFFF00"/>
            </a:solidFill>
            <a:ln w="12700">
              <a:solidFill>
                <a:schemeClr val="tx1"/>
              </a:solidFill>
              <a:miter lim="800000"/>
              <a:headEnd/>
              <a:tailEnd/>
            </a:ln>
          </p:spPr>
          <p:txBody>
            <a:bodyPr wrap="none" anchor="ctr"/>
            <a:lstStyle/>
            <a:p>
              <a:endParaRPr lang="en-US">
                <a:latin typeface="+mj-lt"/>
              </a:endParaRPr>
            </a:p>
          </p:txBody>
        </p:sp>
        <p:sp>
          <p:nvSpPr>
            <p:cNvPr id="3226" name="Line 464"/>
            <p:cNvSpPr>
              <a:spLocks noChangeShapeType="1"/>
            </p:cNvSpPr>
            <p:nvPr/>
          </p:nvSpPr>
          <p:spPr bwMode="auto">
            <a:xfrm flipH="1" flipV="1">
              <a:off x="5221288" y="3716338"/>
              <a:ext cx="287337" cy="504825"/>
            </a:xfrm>
            <a:prstGeom prst="line">
              <a:avLst/>
            </a:prstGeom>
            <a:noFill/>
            <a:ln w="19050">
              <a:solidFill>
                <a:srgbClr val="FF3300"/>
              </a:solidFill>
              <a:round/>
              <a:headEnd/>
              <a:tailEnd/>
            </a:ln>
          </p:spPr>
          <p:txBody>
            <a:bodyPr wrap="none" anchor="ctr"/>
            <a:lstStyle/>
            <a:p>
              <a:endParaRPr lang="en-GB">
                <a:latin typeface="+mj-lt"/>
              </a:endParaRPr>
            </a:p>
          </p:txBody>
        </p:sp>
        <p:sp>
          <p:nvSpPr>
            <p:cNvPr id="3227" name="AutoShape 465"/>
            <p:cNvSpPr>
              <a:spLocks noChangeArrowheads="1"/>
            </p:cNvSpPr>
            <p:nvPr/>
          </p:nvSpPr>
          <p:spPr bwMode="auto">
            <a:xfrm>
              <a:off x="5003800" y="4724400"/>
              <a:ext cx="431800" cy="146050"/>
            </a:xfrm>
            <a:prstGeom prst="can">
              <a:avLst>
                <a:gd name="adj" fmla="val 49634"/>
              </a:avLst>
            </a:prstGeom>
            <a:solidFill>
              <a:srgbClr val="FF9900"/>
            </a:solidFill>
            <a:ln w="12700">
              <a:solidFill>
                <a:schemeClr val="tx1"/>
              </a:solidFill>
              <a:round/>
              <a:headEnd/>
              <a:tailEnd/>
            </a:ln>
          </p:spPr>
          <p:txBody>
            <a:bodyPr wrap="none" anchor="ctr"/>
            <a:lstStyle/>
            <a:p>
              <a:endParaRPr lang="en-US">
                <a:latin typeface="+mj-lt"/>
              </a:endParaRPr>
            </a:p>
          </p:txBody>
        </p:sp>
        <p:sp>
          <p:nvSpPr>
            <p:cNvPr id="3228" name="Line 466"/>
            <p:cNvSpPr>
              <a:spLocks noChangeShapeType="1"/>
            </p:cNvSpPr>
            <p:nvPr/>
          </p:nvSpPr>
          <p:spPr bwMode="auto">
            <a:xfrm flipH="1" flipV="1">
              <a:off x="4932363" y="4437063"/>
              <a:ext cx="144462" cy="287337"/>
            </a:xfrm>
            <a:prstGeom prst="line">
              <a:avLst/>
            </a:prstGeom>
            <a:noFill/>
            <a:ln w="19050">
              <a:solidFill>
                <a:srgbClr val="FF3300"/>
              </a:solidFill>
              <a:round/>
              <a:headEnd/>
              <a:tailEnd/>
            </a:ln>
          </p:spPr>
          <p:txBody>
            <a:bodyPr wrap="none" anchor="ctr"/>
            <a:lstStyle/>
            <a:p>
              <a:endParaRPr lang="en-GB">
                <a:latin typeface="+mj-lt"/>
              </a:endParaRPr>
            </a:p>
          </p:txBody>
        </p:sp>
        <p:sp>
          <p:nvSpPr>
            <p:cNvPr id="3229" name="Line 467"/>
            <p:cNvSpPr>
              <a:spLocks noChangeShapeType="1"/>
            </p:cNvSpPr>
            <p:nvPr/>
          </p:nvSpPr>
          <p:spPr bwMode="auto">
            <a:xfrm flipV="1">
              <a:off x="5292725" y="4437063"/>
              <a:ext cx="144463" cy="287337"/>
            </a:xfrm>
            <a:prstGeom prst="line">
              <a:avLst/>
            </a:prstGeom>
            <a:noFill/>
            <a:ln w="19050">
              <a:solidFill>
                <a:srgbClr val="FF3300"/>
              </a:solidFill>
              <a:round/>
              <a:headEnd/>
              <a:tailEnd/>
            </a:ln>
          </p:spPr>
          <p:txBody>
            <a:bodyPr wrap="none" anchor="ctr"/>
            <a:lstStyle/>
            <a:p>
              <a:endParaRPr lang="en-GB">
                <a:latin typeface="+mj-lt"/>
              </a:endParaRPr>
            </a:p>
          </p:txBody>
        </p:sp>
        <p:sp>
          <p:nvSpPr>
            <p:cNvPr id="3230" name="Line 468"/>
            <p:cNvSpPr>
              <a:spLocks noChangeShapeType="1"/>
            </p:cNvSpPr>
            <p:nvPr/>
          </p:nvSpPr>
          <p:spPr bwMode="auto">
            <a:xfrm>
              <a:off x="5219700" y="4868863"/>
              <a:ext cx="288925" cy="865187"/>
            </a:xfrm>
            <a:prstGeom prst="line">
              <a:avLst/>
            </a:prstGeom>
            <a:noFill/>
            <a:ln w="28575">
              <a:solidFill>
                <a:srgbClr val="FF9900"/>
              </a:solidFill>
              <a:round/>
              <a:headEnd/>
              <a:tailEnd/>
            </a:ln>
          </p:spPr>
          <p:txBody>
            <a:bodyPr wrap="none" anchor="ctr"/>
            <a:lstStyle/>
            <a:p>
              <a:endParaRPr lang="en-GB">
                <a:latin typeface="+mj-lt"/>
              </a:endParaRPr>
            </a:p>
          </p:txBody>
        </p:sp>
        <p:sp>
          <p:nvSpPr>
            <p:cNvPr id="3231" name="Line 469"/>
            <p:cNvSpPr>
              <a:spLocks noChangeShapeType="1"/>
            </p:cNvSpPr>
            <p:nvPr/>
          </p:nvSpPr>
          <p:spPr bwMode="auto">
            <a:xfrm>
              <a:off x="5508625" y="5734050"/>
              <a:ext cx="1008063" cy="0"/>
            </a:xfrm>
            <a:prstGeom prst="line">
              <a:avLst/>
            </a:prstGeom>
            <a:noFill/>
            <a:ln w="28575">
              <a:solidFill>
                <a:srgbClr val="FF9900"/>
              </a:solidFill>
              <a:round/>
              <a:headEnd/>
              <a:tailEnd type="triangle" w="med" len="med"/>
            </a:ln>
          </p:spPr>
          <p:txBody>
            <a:bodyPr wrap="none" anchor="ctr"/>
            <a:lstStyle/>
            <a:p>
              <a:endParaRPr lang="en-GB">
                <a:latin typeface="+mj-lt"/>
              </a:endParaRPr>
            </a:p>
          </p:txBody>
        </p:sp>
        <p:sp>
          <p:nvSpPr>
            <p:cNvPr id="3232" name="Line 480"/>
            <p:cNvSpPr>
              <a:spLocks noChangeShapeType="1"/>
            </p:cNvSpPr>
            <p:nvPr/>
          </p:nvSpPr>
          <p:spPr bwMode="auto">
            <a:xfrm flipV="1">
              <a:off x="4932363" y="3716338"/>
              <a:ext cx="144462" cy="504825"/>
            </a:xfrm>
            <a:prstGeom prst="line">
              <a:avLst/>
            </a:prstGeom>
            <a:noFill/>
            <a:ln w="19050">
              <a:solidFill>
                <a:srgbClr val="FF3300"/>
              </a:solidFill>
              <a:round/>
              <a:headEnd/>
              <a:tailEnd/>
            </a:ln>
          </p:spPr>
          <p:txBody>
            <a:bodyPr wrap="none" anchor="ctr"/>
            <a:lstStyle/>
            <a:p>
              <a:endParaRPr lang="en-GB">
                <a:latin typeface="+mj-lt"/>
              </a:endParaRPr>
            </a:p>
          </p:txBody>
        </p:sp>
        <p:sp>
          <p:nvSpPr>
            <p:cNvPr id="3234" name="Line 886"/>
            <p:cNvSpPr>
              <a:spLocks noChangeShapeType="1"/>
            </p:cNvSpPr>
            <p:nvPr/>
          </p:nvSpPr>
          <p:spPr bwMode="auto">
            <a:xfrm flipV="1">
              <a:off x="2484438" y="3213100"/>
              <a:ext cx="1511300" cy="503238"/>
            </a:xfrm>
            <a:prstGeom prst="line">
              <a:avLst/>
            </a:prstGeom>
            <a:noFill/>
            <a:ln w="38100">
              <a:solidFill>
                <a:srgbClr val="0066CC"/>
              </a:solidFill>
              <a:round/>
              <a:headEnd/>
              <a:tailEnd type="triangle" w="med" len="med"/>
            </a:ln>
          </p:spPr>
          <p:txBody>
            <a:bodyPr wrap="none" anchor="ctr"/>
            <a:lstStyle/>
            <a:p>
              <a:endParaRPr lang="en-GB">
                <a:latin typeface="+mj-lt"/>
              </a:endParaRPr>
            </a:p>
          </p:txBody>
        </p:sp>
        <p:sp>
          <p:nvSpPr>
            <p:cNvPr id="3235" name="Line 887"/>
            <p:cNvSpPr>
              <a:spLocks noChangeShapeType="1"/>
            </p:cNvSpPr>
            <p:nvPr/>
          </p:nvSpPr>
          <p:spPr bwMode="auto">
            <a:xfrm flipV="1">
              <a:off x="2339975" y="5013325"/>
              <a:ext cx="647700" cy="215900"/>
            </a:xfrm>
            <a:prstGeom prst="line">
              <a:avLst/>
            </a:prstGeom>
            <a:noFill/>
            <a:ln w="38100">
              <a:solidFill>
                <a:srgbClr val="0066CC"/>
              </a:solidFill>
              <a:round/>
              <a:headEnd/>
              <a:tailEnd type="triangle" w="med" len="med"/>
            </a:ln>
          </p:spPr>
          <p:txBody>
            <a:bodyPr wrap="none" anchor="ctr"/>
            <a:lstStyle/>
            <a:p>
              <a:endParaRPr lang="en-GB">
                <a:latin typeface="+mj-lt"/>
              </a:endParaRPr>
            </a:p>
          </p:txBody>
        </p:sp>
        <p:sp>
          <p:nvSpPr>
            <p:cNvPr id="3236" name="Text Box 888"/>
            <p:cNvSpPr txBox="1">
              <a:spLocks noChangeArrowheads="1"/>
            </p:cNvSpPr>
            <p:nvPr/>
          </p:nvSpPr>
          <p:spPr bwMode="auto">
            <a:xfrm>
              <a:off x="3924300" y="5516563"/>
              <a:ext cx="1292020" cy="338554"/>
            </a:xfrm>
            <a:prstGeom prst="rect">
              <a:avLst/>
            </a:prstGeom>
            <a:noFill/>
            <a:ln w="38100" algn="ctr">
              <a:noFill/>
              <a:miter lim="800000"/>
              <a:headEnd/>
              <a:tailEnd/>
            </a:ln>
          </p:spPr>
          <p:txBody>
            <a:bodyPr wrap="none">
              <a:spAutoFit/>
            </a:bodyPr>
            <a:lstStyle/>
            <a:p>
              <a:r>
                <a:rPr lang="en-US" sz="1600">
                  <a:latin typeface="+mj-lt"/>
                </a:rPr>
                <a:t>2 * 1G trunks</a:t>
              </a:r>
            </a:p>
          </p:txBody>
        </p:sp>
        <p:sp>
          <p:nvSpPr>
            <p:cNvPr id="3237" name="Line 889"/>
            <p:cNvSpPr>
              <a:spLocks noChangeShapeType="1"/>
            </p:cNvSpPr>
            <p:nvPr/>
          </p:nvSpPr>
          <p:spPr bwMode="auto">
            <a:xfrm flipH="1" flipV="1">
              <a:off x="4284663" y="4076700"/>
              <a:ext cx="431800" cy="1439863"/>
            </a:xfrm>
            <a:prstGeom prst="line">
              <a:avLst/>
            </a:prstGeom>
            <a:noFill/>
            <a:ln w="38100">
              <a:solidFill>
                <a:srgbClr val="0066CC"/>
              </a:solidFill>
              <a:round/>
              <a:headEnd/>
              <a:tailEnd type="triangle" w="med" len="med"/>
            </a:ln>
          </p:spPr>
          <p:txBody>
            <a:bodyPr wrap="none" anchor="ctr"/>
            <a:lstStyle/>
            <a:p>
              <a:endParaRPr lang="en-GB">
                <a:latin typeface="+mj-lt"/>
              </a:endParaRPr>
            </a:p>
          </p:txBody>
        </p:sp>
        <p:sp>
          <p:nvSpPr>
            <p:cNvPr id="3239" name="Line 891"/>
            <p:cNvSpPr>
              <a:spLocks noChangeShapeType="1"/>
            </p:cNvSpPr>
            <p:nvPr/>
          </p:nvSpPr>
          <p:spPr bwMode="auto">
            <a:xfrm flipH="1" flipV="1">
              <a:off x="6659563" y="3357563"/>
              <a:ext cx="649287" cy="358775"/>
            </a:xfrm>
            <a:prstGeom prst="line">
              <a:avLst/>
            </a:prstGeom>
            <a:noFill/>
            <a:ln w="38100">
              <a:solidFill>
                <a:srgbClr val="0066CC"/>
              </a:solidFill>
              <a:round/>
              <a:headEnd/>
              <a:tailEnd type="triangle" w="med" len="med"/>
            </a:ln>
          </p:spPr>
          <p:txBody>
            <a:bodyPr wrap="none" anchor="ctr"/>
            <a:lstStyle/>
            <a:p>
              <a:endParaRPr lang="en-GB">
                <a:latin typeface="+mj-lt"/>
              </a:endParaRPr>
            </a:p>
          </p:txBody>
        </p:sp>
        <p:sp>
          <p:nvSpPr>
            <p:cNvPr id="3240" name="Text Box 892"/>
            <p:cNvSpPr txBox="1">
              <a:spLocks noChangeArrowheads="1"/>
            </p:cNvSpPr>
            <p:nvPr/>
          </p:nvSpPr>
          <p:spPr bwMode="auto">
            <a:xfrm>
              <a:off x="6227763" y="5373688"/>
              <a:ext cx="2627312" cy="830997"/>
            </a:xfrm>
            <a:prstGeom prst="rect">
              <a:avLst/>
            </a:prstGeom>
            <a:noFill/>
            <a:ln w="38100" algn="ctr">
              <a:noFill/>
              <a:miter lim="800000"/>
              <a:headEnd/>
              <a:tailEnd/>
            </a:ln>
          </p:spPr>
          <p:txBody>
            <a:bodyPr>
              <a:spAutoFit/>
            </a:bodyPr>
            <a:lstStyle/>
            <a:p>
              <a:r>
                <a:rPr lang="en-US" sz="1600" dirty="0">
                  <a:latin typeface="+mj-lt"/>
                </a:rPr>
                <a:t>Collect accepted events and transfer them over 10G fiber to storage and Grid</a:t>
              </a:r>
            </a:p>
          </p:txBody>
        </p:sp>
        <p:sp>
          <p:nvSpPr>
            <p:cNvPr id="3241" name="Line 893"/>
            <p:cNvSpPr>
              <a:spLocks noChangeShapeType="1"/>
            </p:cNvSpPr>
            <p:nvPr/>
          </p:nvSpPr>
          <p:spPr bwMode="auto">
            <a:xfrm>
              <a:off x="4427538" y="1628775"/>
              <a:ext cx="2089150" cy="0"/>
            </a:xfrm>
            <a:prstGeom prst="line">
              <a:avLst/>
            </a:prstGeom>
            <a:noFill/>
            <a:ln w="38100">
              <a:solidFill>
                <a:srgbClr val="FFCC00"/>
              </a:solidFill>
              <a:prstDash val="dash"/>
              <a:round/>
              <a:headEnd/>
              <a:tailEnd/>
            </a:ln>
          </p:spPr>
          <p:txBody>
            <a:bodyPr wrap="none" anchor="ctr"/>
            <a:lstStyle/>
            <a:p>
              <a:endParaRPr lang="en-GB">
                <a:latin typeface="+mj-lt"/>
              </a:endParaRPr>
            </a:p>
          </p:txBody>
        </p:sp>
      </p:grpSp>
      <p:pic>
        <p:nvPicPr>
          <p:cNvPr id="170"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139952" y="692696"/>
            <a:ext cx="1888578" cy="13414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40" name="Slide Number Placeholder 2"/>
          <p:cNvSpPr>
            <a:spLocks noGrp="1"/>
          </p:cNvSpPr>
          <p:nvPr>
            <p:ph type="sldNum" sz="quarter" idx="11"/>
          </p:nvPr>
        </p:nvSpPr>
        <p:spPr>
          <a:noFill/>
        </p:spPr>
        <p:txBody>
          <a:bodyPr/>
          <a:lstStyle/>
          <a:p>
            <a:fld id="{FB61219E-BB8E-4388-9D09-21FAEE1D2344}" type="slidenum">
              <a:rPr lang="en-US"/>
              <a:pPr/>
              <a:t>39</a:t>
            </a:fld>
            <a:endParaRPr lang="en-US"/>
          </a:p>
        </p:txBody>
      </p:sp>
      <p:sp>
        <p:nvSpPr>
          <p:cNvPr id="202754" name="AutoShape 1026"/>
          <p:cNvSpPr>
            <a:spLocks noChangeArrowheads="1"/>
          </p:cNvSpPr>
          <p:nvPr/>
        </p:nvSpPr>
        <p:spPr bwMode="auto">
          <a:xfrm>
            <a:off x="1143000" y="4191000"/>
            <a:ext cx="685800" cy="685800"/>
          </a:xfrm>
          <a:prstGeom prst="upArrow">
            <a:avLst>
              <a:gd name="adj1" fmla="val 50000"/>
              <a:gd name="adj2" fmla="val 25000"/>
            </a:avLst>
          </a:prstGeom>
          <a:gradFill rotWithShape="1">
            <a:gsLst>
              <a:gs pos="0">
                <a:schemeClr val="accent1">
                  <a:gamma/>
                  <a:shade val="46275"/>
                  <a:invGamma/>
                </a:schemeClr>
              </a:gs>
              <a:gs pos="100000">
                <a:schemeClr val="accent1"/>
              </a:gs>
            </a:gsLst>
            <a:lin ang="5400000" scaled="1"/>
          </a:gradFill>
          <a:ln w="9525">
            <a:noFill/>
            <a:miter lim="800000"/>
            <a:headEnd/>
            <a:tailEnd/>
          </a:ln>
          <a:effectLst/>
        </p:spPr>
        <p:txBody>
          <a:bodyPr vert="eaVert" wrap="none" anchor="ctr"/>
          <a:lstStyle/>
          <a:p>
            <a:endParaRPr lang="en-GB"/>
          </a:p>
        </p:txBody>
      </p:sp>
      <p:sp>
        <p:nvSpPr>
          <p:cNvPr id="150542" name="AutoShape 1027"/>
          <p:cNvSpPr>
            <a:spLocks noChangeArrowheads="1"/>
          </p:cNvSpPr>
          <p:nvPr/>
        </p:nvSpPr>
        <p:spPr bwMode="auto">
          <a:xfrm>
            <a:off x="1600200" y="3657600"/>
            <a:ext cx="2438400" cy="381000"/>
          </a:xfrm>
          <a:prstGeom prst="rightArrow">
            <a:avLst>
              <a:gd name="adj1" fmla="val 39583"/>
              <a:gd name="adj2" fmla="val 56474"/>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3" name="AutoShape 1028"/>
          <p:cNvSpPr>
            <a:spLocks noChangeArrowheads="1"/>
          </p:cNvSpPr>
          <p:nvPr/>
        </p:nvSpPr>
        <p:spPr bwMode="auto">
          <a:xfrm>
            <a:off x="1752600" y="3200400"/>
            <a:ext cx="2286000" cy="381000"/>
          </a:xfrm>
          <a:prstGeom prst="rightArrow">
            <a:avLst>
              <a:gd name="adj1" fmla="val 39583"/>
              <a:gd name="adj2" fmla="val 52944"/>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4" name="AutoShape 1029"/>
          <p:cNvSpPr>
            <a:spLocks noChangeArrowheads="1"/>
          </p:cNvSpPr>
          <p:nvPr/>
        </p:nvSpPr>
        <p:spPr bwMode="auto">
          <a:xfrm>
            <a:off x="1905000" y="2743200"/>
            <a:ext cx="2133600" cy="381000"/>
          </a:xfrm>
          <a:prstGeom prst="rightArrow">
            <a:avLst>
              <a:gd name="adj1" fmla="val 39583"/>
              <a:gd name="adj2" fmla="val 4941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5" name="AutoShape 1030"/>
          <p:cNvSpPr>
            <a:spLocks noChangeArrowheads="1"/>
          </p:cNvSpPr>
          <p:nvPr/>
        </p:nvSpPr>
        <p:spPr bwMode="auto">
          <a:xfrm>
            <a:off x="2057400" y="2286000"/>
            <a:ext cx="1981200" cy="381000"/>
          </a:xfrm>
          <a:prstGeom prst="rightArrow">
            <a:avLst>
              <a:gd name="adj1" fmla="val 39583"/>
              <a:gd name="adj2" fmla="val 4588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6" name="AutoShape 1031"/>
          <p:cNvSpPr>
            <a:spLocks noChangeArrowheads="1"/>
          </p:cNvSpPr>
          <p:nvPr/>
        </p:nvSpPr>
        <p:spPr bwMode="auto">
          <a:xfrm rot="751635">
            <a:off x="5557838" y="3082925"/>
            <a:ext cx="1171575" cy="377825"/>
          </a:xfrm>
          <a:prstGeom prst="rightArrow">
            <a:avLst>
              <a:gd name="adj1" fmla="val 39583"/>
              <a:gd name="adj2" fmla="val 27362"/>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150547" name="AutoShape 1032"/>
          <p:cNvSpPr>
            <a:spLocks noChangeArrowheads="1"/>
          </p:cNvSpPr>
          <p:nvPr/>
        </p:nvSpPr>
        <p:spPr bwMode="auto">
          <a:xfrm rot="-768452">
            <a:off x="5573713" y="2473325"/>
            <a:ext cx="1181100" cy="377825"/>
          </a:xfrm>
          <a:prstGeom prst="rightArrow">
            <a:avLst>
              <a:gd name="adj1" fmla="val 39583"/>
              <a:gd name="adj2" fmla="val 27585"/>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grpSp>
        <p:nvGrpSpPr>
          <p:cNvPr id="2" name="Group 1033"/>
          <p:cNvGrpSpPr>
            <a:grpSpLocks/>
          </p:cNvGrpSpPr>
          <p:nvPr/>
        </p:nvGrpSpPr>
        <p:grpSpPr bwMode="auto">
          <a:xfrm>
            <a:off x="8529638" y="552450"/>
            <a:ext cx="614362" cy="4637088"/>
            <a:chOff x="-107221" y="1344"/>
            <a:chExt cx="107989" cy="1508"/>
          </a:xfrm>
        </p:grpSpPr>
        <p:sp>
          <p:nvSpPr>
            <p:cNvPr id="150613" name="Text Box 1034"/>
            <p:cNvSpPr txBox="1">
              <a:spLocks noChangeArrowheads="1"/>
            </p:cNvSpPr>
            <p:nvPr/>
          </p:nvSpPr>
          <p:spPr bwMode="auto">
            <a:xfrm>
              <a:off x="-107221" y="1785"/>
              <a:ext cx="32369" cy="1067"/>
            </a:xfrm>
            <a:prstGeom prst="rect">
              <a:avLst/>
            </a:prstGeom>
            <a:noFill/>
            <a:ln w="9525">
              <a:noFill/>
              <a:miter lim="800000"/>
              <a:headEnd/>
              <a:tailEnd/>
            </a:ln>
          </p:spPr>
          <p:txBody>
            <a:bodyPr>
              <a:spAutoFit/>
            </a:bodyPr>
            <a:lstStyle/>
            <a:p>
              <a:r>
                <a:rPr lang="en-US" altLang="zh-TW" sz="1400" b="1">
                  <a:latin typeface="Arial" charset="0"/>
                  <a:ea typeface="新細明體"/>
                  <a:cs typeface="新細明體"/>
                </a:rPr>
                <a:t>Event Builder 1</a:t>
              </a:r>
            </a:p>
          </p:txBody>
        </p:sp>
        <p:graphicFrame>
          <p:nvGraphicFramePr>
            <p:cNvPr id="150539" name="Object 11"/>
            <p:cNvGraphicFramePr>
              <a:graphicFrameLocks noChangeAspect="1"/>
            </p:cNvGraphicFramePr>
            <p:nvPr/>
          </p:nvGraphicFramePr>
          <p:xfrm>
            <a:off x="441" y="1344"/>
            <a:ext cx="327" cy="453"/>
          </p:xfrm>
          <a:graphic>
            <a:graphicData uri="http://schemas.openxmlformats.org/presentationml/2006/ole">
              <mc:AlternateContent xmlns:mc="http://schemas.openxmlformats.org/markup-compatibility/2006">
                <mc:Choice xmlns:v="urn:schemas-microsoft-com:vml" Requires="v">
                  <p:oleObj spid="_x0000_s165971" name="Visio" r:id="rId4" imgW="738378" imgH="941388" progId="Visio.Drawing.11">
                    <p:embed/>
                  </p:oleObj>
                </mc:Choice>
                <mc:Fallback>
                  <p:oleObj name="Visio" r:id="rId4" imgW="738378" imgH="941388" progId="Visio.Drawing.11">
                    <p:embed/>
                    <p:pic>
                      <p:nvPicPr>
                        <p:cNvPr id="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 y="1344"/>
                          <a:ext cx="327" cy="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150549" name="Rectangle 1036"/>
          <p:cNvSpPr>
            <a:spLocks noGrp="1" noChangeArrowheads="1"/>
          </p:cNvSpPr>
          <p:nvPr>
            <p:ph type="title" sz="quarter" idx="4294967295"/>
          </p:nvPr>
        </p:nvSpPr>
        <p:spPr>
          <a:xfrm>
            <a:off x="0" y="0"/>
            <a:ext cx="8229600" cy="1143000"/>
          </a:xfrm>
          <a:noFill/>
        </p:spPr>
        <p:txBody>
          <a:bodyPr/>
          <a:lstStyle/>
          <a:p>
            <a:pPr eaLnBrk="1" hangingPunct="1"/>
            <a:r>
              <a:rPr lang="en-US" dirty="0" smtClean="0"/>
              <a:t>Pull-Based Event Building</a:t>
            </a:r>
          </a:p>
        </p:txBody>
      </p:sp>
      <p:graphicFrame>
        <p:nvGraphicFramePr>
          <p:cNvPr id="150530" name="Object 2"/>
          <p:cNvGraphicFramePr>
            <a:graphicFrameLocks noChangeAspect="1"/>
          </p:cNvGraphicFramePr>
          <p:nvPr/>
        </p:nvGraphicFramePr>
        <p:xfrm>
          <a:off x="4191000" y="2590800"/>
          <a:ext cx="1066800" cy="930275"/>
        </p:xfrm>
        <a:graphic>
          <a:graphicData uri="http://schemas.openxmlformats.org/presentationml/2006/ole">
            <mc:AlternateContent xmlns:mc="http://schemas.openxmlformats.org/markup-compatibility/2006">
              <mc:Choice xmlns:v="urn:schemas-microsoft-com:vml" Requires="v">
                <p:oleObj spid="_x0000_s165972" name="Visio" r:id="rId6" imgW="1415796" imgH="1235710" progId="Visio.Drawing.11">
                  <p:embed/>
                </p:oleObj>
              </mc:Choice>
              <mc:Fallback>
                <p:oleObj name="Visio" r:id="rId6" imgW="1415796" imgH="1235710"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590800"/>
                        <a:ext cx="10668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50" name="Text Box 1038"/>
          <p:cNvSpPr txBox="1">
            <a:spLocks noChangeArrowheads="1"/>
          </p:cNvSpPr>
          <p:nvPr/>
        </p:nvSpPr>
        <p:spPr bwMode="auto">
          <a:xfrm>
            <a:off x="4035425" y="3505200"/>
            <a:ext cx="1587500" cy="517525"/>
          </a:xfrm>
          <a:prstGeom prst="rect">
            <a:avLst/>
          </a:prstGeom>
          <a:noFill/>
          <a:ln w="9525">
            <a:noFill/>
            <a:miter lim="800000"/>
            <a:headEnd/>
            <a:tailEnd/>
          </a:ln>
        </p:spPr>
        <p:txBody>
          <a:bodyPr wrap="none">
            <a:spAutoFit/>
          </a:bodyPr>
          <a:lstStyle/>
          <a:p>
            <a:pPr algn="ctr"/>
            <a:r>
              <a:rPr lang="en-US" sz="1400" b="1">
                <a:latin typeface="Arial" charset="0"/>
              </a:rPr>
              <a:t>Data Acquisition</a:t>
            </a:r>
          </a:p>
          <a:p>
            <a:pPr algn="ctr"/>
            <a:r>
              <a:rPr lang="en-US" sz="1400" b="1">
                <a:latin typeface="Arial" charset="0"/>
              </a:rPr>
              <a:t>Switch</a:t>
            </a:r>
          </a:p>
        </p:txBody>
      </p:sp>
      <p:grpSp>
        <p:nvGrpSpPr>
          <p:cNvPr id="3" name="Group 1042"/>
          <p:cNvGrpSpPr>
            <a:grpSpLocks/>
          </p:cNvGrpSpPr>
          <p:nvPr/>
        </p:nvGrpSpPr>
        <p:grpSpPr bwMode="auto">
          <a:xfrm>
            <a:off x="-76200" y="5403850"/>
            <a:ext cx="2667000" cy="1433513"/>
            <a:chOff x="2736" y="3192"/>
            <a:chExt cx="1680" cy="903"/>
          </a:xfrm>
        </p:grpSpPr>
        <p:sp>
          <p:nvSpPr>
            <p:cNvPr id="150611" name="Text Box 1043"/>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1</a:t>
              </a:r>
            </a:p>
          </p:txBody>
        </p:sp>
        <p:sp>
          <p:nvSpPr>
            <p:cNvPr id="150612" name="Text Box 1044"/>
            <p:cNvSpPr txBox="1">
              <a:spLocks noChangeArrowheads="1"/>
            </p:cNvSpPr>
            <p:nvPr/>
          </p:nvSpPr>
          <p:spPr bwMode="auto">
            <a:xfrm>
              <a:off x="3158" y="3335"/>
              <a:ext cx="1258" cy="465"/>
            </a:xfrm>
            <a:prstGeom prst="rect">
              <a:avLst/>
            </a:prstGeom>
            <a:noFill/>
            <a:ln w="9525">
              <a:noFill/>
              <a:miter lim="800000"/>
              <a:headEnd/>
              <a:tailEnd/>
            </a:ln>
          </p:spPr>
          <p:txBody>
            <a:bodyPr>
              <a:spAutoFit/>
            </a:bodyPr>
            <a:lstStyle/>
            <a:p>
              <a:r>
                <a:rPr lang="en-US" sz="1400" b="1" dirty="0">
                  <a:latin typeface="Arial" charset="0"/>
                </a:rPr>
                <a:t>Event Builders notify </a:t>
              </a:r>
              <a:r>
                <a:rPr lang="en-US" sz="1400" b="1" dirty="0" smtClean="0">
                  <a:latin typeface="Arial" charset="0"/>
                </a:rPr>
                <a:t>Event Manager </a:t>
              </a:r>
              <a:r>
                <a:rPr lang="en-US" sz="1400" b="1" dirty="0">
                  <a:latin typeface="Arial" charset="0"/>
                </a:rPr>
                <a:t>of available capacity</a:t>
              </a:r>
            </a:p>
          </p:txBody>
        </p:sp>
      </p:grpSp>
      <p:graphicFrame>
        <p:nvGraphicFramePr>
          <p:cNvPr id="150531" name="Object 3"/>
          <p:cNvGraphicFramePr>
            <a:graphicFrameLocks noChangeAspect="1"/>
          </p:cNvGraphicFramePr>
          <p:nvPr/>
        </p:nvGraphicFramePr>
        <p:xfrm>
          <a:off x="1752600" y="1219200"/>
          <a:ext cx="371475" cy="1447800"/>
        </p:xfrm>
        <a:graphic>
          <a:graphicData uri="http://schemas.openxmlformats.org/presentationml/2006/ole">
            <mc:AlternateContent xmlns:mc="http://schemas.openxmlformats.org/markup-compatibility/2006">
              <mc:Choice xmlns:v="urn:schemas-microsoft-com:vml" Requires="v">
                <p:oleObj spid="_x0000_s165973" name="Visio" r:id="rId8" imgW="371094" imgH="4067810" progId="Visio.Drawing.11">
                  <p:embed/>
                </p:oleObj>
              </mc:Choice>
              <mc:Fallback>
                <p:oleObj name="Visio" r:id="rId8" imgW="371094" imgH="4067810" progId="Visio.Drawing.11">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12192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0532" name="Object 4"/>
          <p:cNvGraphicFramePr>
            <a:graphicFrameLocks noChangeAspect="1"/>
          </p:cNvGraphicFramePr>
          <p:nvPr/>
        </p:nvGraphicFramePr>
        <p:xfrm>
          <a:off x="1600200" y="1676400"/>
          <a:ext cx="371475" cy="1447800"/>
        </p:xfrm>
        <a:graphic>
          <a:graphicData uri="http://schemas.openxmlformats.org/presentationml/2006/ole">
            <mc:AlternateContent xmlns:mc="http://schemas.openxmlformats.org/markup-compatibility/2006">
              <mc:Choice xmlns:v="urn:schemas-microsoft-com:vml" Requires="v">
                <p:oleObj spid="_x0000_s165974" name="Visio" r:id="rId10" imgW="371094" imgH="4067810" progId="Visio.Drawing.11">
                  <p:embed/>
                </p:oleObj>
              </mc:Choice>
              <mc:Fallback>
                <p:oleObj name="Visio" r:id="rId10" imgW="371094" imgH="4067810" progId="Visio.Drawing.11">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0200" y="16764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0533" name="Object 5"/>
          <p:cNvGraphicFramePr>
            <a:graphicFrameLocks noChangeAspect="1"/>
          </p:cNvGraphicFramePr>
          <p:nvPr/>
        </p:nvGraphicFramePr>
        <p:xfrm>
          <a:off x="1447800" y="2133600"/>
          <a:ext cx="371475" cy="1447800"/>
        </p:xfrm>
        <a:graphic>
          <a:graphicData uri="http://schemas.openxmlformats.org/presentationml/2006/ole">
            <mc:AlternateContent xmlns:mc="http://schemas.openxmlformats.org/markup-compatibility/2006">
              <mc:Choice xmlns:v="urn:schemas-microsoft-com:vml" Requires="v">
                <p:oleObj spid="_x0000_s165975" name="Visio" r:id="rId11" imgW="371094" imgH="4067810" progId="Visio.Drawing.11">
                  <p:embed/>
                </p:oleObj>
              </mc:Choice>
              <mc:Fallback>
                <p:oleObj name="Visio" r:id="rId11" imgW="371094" imgH="4067810" progId="Visio.Drawing.11">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21336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50534" name="Object 6"/>
          <p:cNvGraphicFramePr>
            <a:graphicFrameLocks noChangeAspect="1"/>
          </p:cNvGraphicFramePr>
          <p:nvPr/>
        </p:nvGraphicFramePr>
        <p:xfrm>
          <a:off x="1295400" y="2590800"/>
          <a:ext cx="371475" cy="1447800"/>
        </p:xfrm>
        <a:graphic>
          <a:graphicData uri="http://schemas.openxmlformats.org/presentationml/2006/ole">
            <mc:AlternateContent xmlns:mc="http://schemas.openxmlformats.org/markup-compatibility/2006">
              <mc:Choice xmlns:v="urn:schemas-microsoft-com:vml" Requires="v">
                <p:oleObj spid="_x0000_s165976" name="Visio" r:id="rId12" imgW="371094" imgH="4067810" progId="Visio.Drawing.11">
                  <p:embed/>
                </p:oleObj>
              </mc:Choice>
              <mc:Fallback>
                <p:oleObj name="Visio" r:id="rId12" imgW="371094" imgH="4067810" progId="Visio.Drawing.11">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2590800"/>
                        <a:ext cx="371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202777" name="Picture 1049"/>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1676400" y="3657600"/>
            <a:ext cx="457200" cy="277813"/>
          </a:xfrm>
          <a:prstGeom prst="rect">
            <a:avLst/>
          </a:prstGeom>
          <a:noFill/>
          <a:ln w="9525">
            <a:noFill/>
            <a:miter lim="800000"/>
            <a:headEnd/>
            <a:tailEnd/>
          </a:ln>
        </p:spPr>
      </p:pic>
      <p:pic>
        <p:nvPicPr>
          <p:cNvPr id="202778" name="Picture 1050"/>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1771650" y="3124200"/>
            <a:ext cx="285750" cy="447675"/>
          </a:xfrm>
          <a:prstGeom prst="rect">
            <a:avLst/>
          </a:prstGeom>
          <a:noFill/>
          <a:ln w="9525">
            <a:noFill/>
            <a:miter lim="800000"/>
            <a:headEnd/>
            <a:tailEnd/>
          </a:ln>
        </p:spPr>
      </p:pic>
      <p:pic>
        <p:nvPicPr>
          <p:cNvPr id="202779" name="Picture 1051"/>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1828800" y="2689225"/>
            <a:ext cx="427038" cy="358775"/>
          </a:xfrm>
          <a:prstGeom prst="rect">
            <a:avLst/>
          </a:prstGeom>
          <a:noFill/>
          <a:ln w="9525">
            <a:noFill/>
            <a:miter lim="800000"/>
            <a:headEnd/>
            <a:tailEnd/>
          </a:ln>
        </p:spPr>
      </p:pic>
      <p:pic>
        <p:nvPicPr>
          <p:cNvPr id="202780" name="Picture 1052"/>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2057400" y="2209800"/>
            <a:ext cx="292100" cy="374650"/>
          </a:xfrm>
          <a:prstGeom prst="rect">
            <a:avLst/>
          </a:prstGeom>
          <a:noFill/>
          <a:ln w="9525">
            <a:noFill/>
            <a:miter lim="800000"/>
            <a:headEnd/>
            <a:tailEnd/>
          </a:ln>
        </p:spPr>
      </p:pic>
      <p:grpSp>
        <p:nvGrpSpPr>
          <p:cNvPr id="4" name="Group 1053"/>
          <p:cNvGrpSpPr>
            <a:grpSpLocks/>
          </p:cNvGrpSpPr>
          <p:nvPr/>
        </p:nvGrpSpPr>
        <p:grpSpPr bwMode="auto">
          <a:xfrm>
            <a:off x="3200400" y="5410200"/>
            <a:ext cx="2914650" cy="1433513"/>
            <a:chOff x="2736" y="3192"/>
            <a:chExt cx="1680" cy="903"/>
          </a:xfrm>
        </p:grpSpPr>
        <p:sp>
          <p:nvSpPr>
            <p:cNvPr id="150609" name="Text Box 1054"/>
            <p:cNvSpPr txBox="1">
              <a:spLocks noChangeArrowheads="1"/>
            </p:cNvSpPr>
            <p:nvPr/>
          </p:nvSpPr>
          <p:spPr bwMode="auto">
            <a:xfrm>
              <a:off x="2736" y="3192"/>
              <a:ext cx="465" cy="903"/>
            </a:xfrm>
            <a:prstGeom prst="rect">
              <a:avLst/>
            </a:prstGeom>
            <a:noFill/>
            <a:ln w="9525">
              <a:noFill/>
              <a:miter lim="800000"/>
              <a:headEnd/>
              <a:tailEnd/>
            </a:ln>
          </p:spPr>
          <p:txBody>
            <a:bodyPr wrap="none">
              <a:spAutoFit/>
            </a:bodyPr>
            <a:lstStyle/>
            <a:p>
              <a:r>
                <a:rPr lang="en-US" sz="8800" b="1" i="1" dirty="0">
                  <a:solidFill>
                    <a:schemeClr val="accent1"/>
                  </a:solidFill>
                  <a:latin typeface="Arial" charset="0"/>
                </a:rPr>
                <a:t>2</a:t>
              </a:r>
            </a:p>
          </p:txBody>
        </p:sp>
        <p:sp>
          <p:nvSpPr>
            <p:cNvPr id="150610" name="Text Box 1055"/>
            <p:cNvSpPr txBox="1">
              <a:spLocks noChangeArrowheads="1"/>
            </p:cNvSpPr>
            <p:nvPr/>
          </p:nvSpPr>
          <p:spPr bwMode="auto">
            <a:xfrm>
              <a:off x="3158" y="3335"/>
              <a:ext cx="1258" cy="330"/>
            </a:xfrm>
            <a:prstGeom prst="rect">
              <a:avLst/>
            </a:prstGeom>
            <a:noFill/>
            <a:ln w="9525">
              <a:noFill/>
              <a:miter lim="800000"/>
              <a:headEnd/>
              <a:tailEnd/>
            </a:ln>
          </p:spPr>
          <p:txBody>
            <a:bodyPr>
              <a:spAutoFit/>
            </a:bodyPr>
            <a:lstStyle/>
            <a:p>
              <a:r>
                <a:rPr lang="en-US" sz="1400" b="1" dirty="0" smtClean="0">
                  <a:latin typeface="Arial" charset="0"/>
                </a:rPr>
                <a:t>Event Manager elects event-builder node </a:t>
              </a:r>
              <a:endParaRPr lang="en-US" sz="1400" b="1" dirty="0">
                <a:latin typeface="Arial" charset="0"/>
              </a:endParaRPr>
            </a:p>
          </p:txBody>
        </p:sp>
      </p:grpSp>
      <p:grpSp>
        <p:nvGrpSpPr>
          <p:cNvPr id="5" name="Group 1056"/>
          <p:cNvGrpSpPr>
            <a:grpSpLocks/>
          </p:cNvGrpSpPr>
          <p:nvPr/>
        </p:nvGrpSpPr>
        <p:grpSpPr bwMode="auto">
          <a:xfrm>
            <a:off x="6096000" y="5424488"/>
            <a:ext cx="2667000" cy="1433512"/>
            <a:chOff x="2736" y="3192"/>
            <a:chExt cx="1680" cy="903"/>
          </a:xfrm>
        </p:grpSpPr>
        <p:sp>
          <p:nvSpPr>
            <p:cNvPr id="150607" name="Text Box 1057"/>
            <p:cNvSpPr txBox="1">
              <a:spLocks noChangeArrowheads="1"/>
            </p:cNvSpPr>
            <p:nvPr/>
          </p:nvSpPr>
          <p:spPr bwMode="auto">
            <a:xfrm>
              <a:off x="2736" y="3192"/>
              <a:ext cx="508" cy="903"/>
            </a:xfrm>
            <a:prstGeom prst="rect">
              <a:avLst/>
            </a:prstGeom>
            <a:noFill/>
            <a:ln w="9525">
              <a:noFill/>
              <a:miter lim="800000"/>
              <a:headEnd/>
              <a:tailEnd/>
            </a:ln>
          </p:spPr>
          <p:txBody>
            <a:bodyPr wrap="none">
              <a:spAutoFit/>
            </a:bodyPr>
            <a:lstStyle/>
            <a:p>
              <a:r>
                <a:rPr lang="en-US" sz="8800" b="1" i="1">
                  <a:solidFill>
                    <a:schemeClr val="accent1"/>
                  </a:solidFill>
                  <a:latin typeface="Arial" charset="0"/>
                </a:rPr>
                <a:t>3</a:t>
              </a:r>
            </a:p>
          </p:txBody>
        </p:sp>
        <p:sp>
          <p:nvSpPr>
            <p:cNvPr id="150608" name="Text Box 1058"/>
            <p:cNvSpPr txBox="1">
              <a:spLocks noChangeArrowheads="1"/>
            </p:cNvSpPr>
            <p:nvPr/>
          </p:nvSpPr>
          <p:spPr bwMode="auto">
            <a:xfrm>
              <a:off x="3158" y="3335"/>
              <a:ext cx="1258" cy="465"/>
            </a:xfrm>
            <a:prstGeom prst="rect">
              <a:avLst/>
            </a:prstGeom>
            <a:noFill/>
            <a:ln w="9525">
              <a:noFill/>
              <a:miter lim="800000"/>
              <a:headEnd/>
              <a:tailEnd/>
            </a:ln>
          </p:spPr>
          <p:txBody>
            <a:bodyPr>
              <a:spAutoFit/>
            </a:bodyPr>
            <a:lstStyle/>
            <a:p>
              <a:r>
                <a:rPr lang="en-US" sz="1400" b="1" dirty="0">
                  <a:latin typeface="Arial" charset="0"/>
                </a:rPr>
                <a:t>Readout </a:t>
              </a:r>
              <a:r>
                <a:rPr lang="en-US" sz="1400" b="1" dirty="0" smtClean="0">
                  <a:latin typeface="Arial" charset="0"/>
                </a:rPr>
                <a:t>traffic is driven  by </a:t>
              </a:r>
              <a:r>
                <a:rPr lang="en-US" sz="1400" b="1" dirty="0">
                  <a:latin typeface="Arial" charset="0"/>
                </a:rPr>
                <a:t>Event Builders</a:t>
              </a:r>
            </a:p>
          </p:txBody>
        </p:sp>
      </p:grpSp>
      <p:grpSp>
        <p:nvGrpSpPr>
          <p:cNvPr id="6" name="Group 1059"/>
          <p:cNvGrpSpPr>
            <a:grpSpLocks/>
          </p:cNvGrpSpPr>
          <p:nvPr/>
        </p:nvGrpSpPr>
        <p:grpSpPr bwMode="auto">
          <a:xfrm>
            <a:off x="-1295400" y="1196752"/>
            <a:ext cx="1295400" cy="1828800"/>
            <a:chOff x="-624" y="960"/>
            <a:chExt cx="816" cy="1152"/>
          </a:xfrm>
        </p:grpSpPr>
        <p:sp>
          <p:nvSpPr>
            <p:cNvPr id="150599" name="AutoShape 1060"/>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600" name="AutoShape 1061"/>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601" name="AutoShape 1062"/>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602" name="AutoShape 1063"/>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50603" name="Picture 1064"/>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50604" name="Picture 1065"/>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50605" name="Picture 1066"/>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50606" name="Picture 1067"/>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sp>
        <p:nvSpPr>
          <p:cNvPr id="202799" name="AutoShape 1071"/>
          <p:cNvSpPr>
            <a:spLocks noChangeArrowheads="1"/>
          </p:cNvSpPr>
          <p:nvPr/>
        </p:nvSpPr>
        <p:spPr bwMode="auto">
          <a:xfrm>
            <a:off x="3962400" y="4242792"/>
            <a:ext cx="1447800" cy="914400"/>
          </a:xfrm>
          <a:prstGeom prst="wedgeEllipseCallout">
            <a:avLst>
              <a:gd name="adj1" fmla="val -98134"/>
              <a:gd name="adj2" fmla="val 11634"/>
            </a:avLst>
          </a:prstGeom>
          <a:solidFill>
            <a:schemeClr val="accent1"/>
          </a:solidFill>
          <a:ln w="9525">
            <a:solidFill>
              <a:schemeClr val="tx1"/>
            </a:solidFill>
            <a:miter lim="800000"/>
            <a:headEnd/>
            <a:tailEnd/>
          </a:ln>
        </p:spPr>
        <p:txBody>
          <a:bodyPr/>
          <a:lstStyle/>
          <a:p>
            <a:pPr algn="ctr"/>
            <a:r>
              <a:rPr lang="en-US" sz="1400" b="1" i="1" dirty="0" smtClean="0">
                <a:latin typeface="Arial" charset="0"/>
              </a:rPr>
              <a:t>“EB1,</a:t>
            </a:r>
            <a:r>
              <a:rPr lang="en-US" sz="1400" i="1" dirty="0" smtClean="0">
                <a:latin typeface="Arial" charset="0"/>
              </a:rPr>
              <a:t> get </a:t>
            </a:r>
            <a:r>
              <a:rPr lang="en-US" sz="1400" i="1" dirty="0">
                <a:latin typeface="Arial" charset="0"/>
              </a:rPr>
              <a:t>next </a:t>
            </a:r>
            <a:r>
              <a:rPr lang="en-US" sz="1400" i="1" dirty="0" smtClean="0">
                <a:latin typeface="Arial" charset="0"/>
              </a:rPr>
              <a:t>event”</a:t>
            </a:r>
            <a:endParaRPr lang="en-US" sz="1400" i="1" dirty="0">
              <a:latin typeface="Arial" charset="0"/>
            </a:endParaRPr>
          </a:p>
        </p:txBody>
      </p:sp>
      <p:grpSp>
        <p:nvGrpSpPr>
          <p:cNvPr id="7" name="Group 1072"/>
          <p:cNvGrpSpPr>
            <a:grpSpLocks/>
          </p:cNvGrpSpPr>
          <p:nvPr/>
        </p:nvGrpSpPr>
        <p:grpSpPr bwMode="auto">
          <a:xfrm>
            <a:off x="-1371600" y="1295400"/>
            <a:ext cx="1295400" cy="1828800"/>
            <a:chOff x="-624" y="960"/>
            <a:chExt cx="816" cy="1152"/>
          </a:xfrm>
        </p:grpSpPr>
        <p:sp>
          <p:nvSpPr>
            <p:cNvPr id="150591" name="AutoShape 1073"/>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92" name="AutoShape 1074"/>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93" name="AutoShape 1075"/>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94" name="AutoShape 1076"/>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50595" name="Picture 1077"/>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50596" name="Picture 1078"/>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50597" name="Picture 1079"/>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50598" name="Picture 1080"/>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pic>
        <p:nvPicPr>
          <p:cNvPr id="202809" name="Picture 1081"/>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2133600" y="3711575"/>
            <a:ext cx="457200" cy="277813"/>
          </a:xfrm>
          <a:prstGeom prst="rect">
            <a:avLst/>
          </a:prstGeom>
          <a:noFill/>
          <a:ln w="9525">
            <a:noFill/>
            <a:miter lim="800000"/>
            <a:headEnd/>
            <a:tailEnd/>
          </a:ln>
        </p:spPr>
      </p:pic>
      <p:pic>
        <p:nvPicPr>
          <p:cNvPr id="202810" name="Picture 1082"/>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2209800" y="3200400"/>
            <a:ext cx="285750" cy="447675"/>
          </a:xfrm>
          <a:prstGeom prst="rect">
            <a:avLst/>
          </a:prstGeom>
          <a:noFill/>
          <a:ln w="9525">
            <a:noFill/>
            <a:miter lim="800000"/>
            <a:headEnd/>
            <a:tailEnd/>
          </a:ln>
        </p:spPr>
      </p:pic>
      <p:pic>
        <p:nvPicPr>
          <p:cNvPr id="202811" name="Picture 1083"/>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2286000" y="2743200"/>
            <a:ext cx="427038" cy="358775"/>
          </a:xfrm>
          <a:prstGeom prst="rect">
            <a:avLst/>
          </a:prstGeom>
          <a:noFill/>
          <a:ln w="9525">
            <a:noFill/>
            <a:miter lim="800000"/>
            <a:headEnd/>
            <a:tailEnd/>
          </a:ln>
        </p:spPr>
      </p:pic>
      <p:pic>
        <p:nvPicPr>
          <p:cNvPr id="202812" name="Picture 1084"/>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2514600" y="2263775"/>
            <a:ext cx="292100" cy="374650"/>
          </a:xfrm>
          <a:prstGeom prst="rect">
            <a:avLst/>
          </a:prstGeom>
          <a:noFill/>
          <a:ln w="9525">
            <a:noFill/>
            <a:miter lim="800000"/>
            <a:headEnd/>
            <a:tailEnd/>
          </a:ln>
        </p:spPr>
      </p:pic>
      <p:sp>
        <p:nvSpPr>
          <p:cNvPr id="202813" name="AutoShape 1085"/>
          <p:cNvSpPr>
            <a:spLocks noChangeArrowheads="1"/>
          </p:cNvSpPr>
          <p:nvPr/>
        </p:nvSpPr>
        <p:spPr bwMode="auto">
          <a:xfrm>
            <a:off x="4191000" y="4386808"/>
            <a:ext cx="1447800" cy="914400"/>
          </a:xfrm>
          <a:prstGeom prst="wedgeEllipseCallout">
            <a:avLst>
              <a:gd name="adj1" fmla="val -98134"/>
              <a:gd name="adj2" fmla="val 11634"/>
            </a:avLst>
          </a:prstGeom>
          <a:solidFill>
            <a:schemeClr val="accent1"/>
          </a:solidFill>
          <a:ln w="9525">
            <a:solidFill>
              <a:schemeClr val="tx1"/>
            </a:solidFill>
            <a:miter lim="800000"/>
            <a:headEnd/>
            <a:tailEnd/>
          </a:ln>
        </p:spPr>
        <p:txBody>
          <a:bodyPr/>
          <a:lstStyle/>
          <a:p>
            <a:pPr algn="ctr"/>
            <a:r>
              <a:rPr lang="en-US" sz="1400" i="1" dirty="0" smtClean="0">
                <a:latin typeface="Arial" charset="0"/>
              </a:rPr>
              <a:t>“</a:t>
            </a:r>
            <a:r>
              <a:rPr lang="en-US" sz="1400" b="1" i="1" dirty="0" smtClean="0">
                <a:latin typeface="Arial" charset="0"/>
              </a:rPr>
              <a:t>EB2, </a:t>
            </a:r>
            <a:r>
              <a:rPr lang="en-US" sz="1400" i="1" dirty="0" smtClean="0">
                <a:latin typeface="Arial" charset="0"/>
              </a:rPr>
              <a:t>get next event”</a:t>
            </a:r>
            <a:endParaRPr lang="en-US" sz="1400" i="1" dirty="0">
              <a:latin typeface="Arial" charset="0"/>
            </a:endParaRPr>
          </a:p>
        </p:txBody>
      </p:sp>
      <p:grpSp>
        <p:nvGrpSpPr>
          <p:cNvPr id="8" name="Group 1086"/>
          <p:cNvGrpSpPr>
            <a:grpSpLocks/>
          </p:cNvGrpSpPr>
          <p:nvPr/>
        </p:nvGrpSpPr>
        <p:grpSpPr bwMode="auto">
          <a:xfrm>
            <a:off x="-1371600" y="1447800"/>
            <a:ext cx="1295400" cy="1828800"/>
            <a:chOff x="-624" y="960"/>
            <a:chExt cx="816" cy="1152"/>
          </a:xfrm>
        </p:grpSpPr>
        <p:sp>
          <p:nvSpPr>
            <p:cNvPr id="150583" name="AutoShape 1087"/>
            <p:cNvSpPr>
              <a:spLocks noChangeArrowheads="1"/>
            </p:cNvSpPr>
            <p:nvPr/>
          </p:nvSpPr>
          <p:spPr bwMode="auto">
            <a:xfrm rot="10800000">
              <a:off x="-288" y="960"/>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84" name="AutoShape 1088"/>
            <p:cNvSpPr>
              <a:spLocks noChangeArrowheads="1"/>
            </p:cNvSpPr>
            <p:nvPr/>
          </p:nvSpPr>
          <p:spPr bwMode="auto">
            <a:xfrm rot="10800000">
              <a:off x="-432" y="1248"/>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85" name="AutoShape 1089"/>
            <p:cNvSpPr>
              <a:spLocks noChangeArrowheads="1"/>
            </p:cNvSpPr>
            <p:nvPr/>
          </p:nvSpPr>
          <p:spPr bwMode="auto">
            <a:xfrm rot="10800000">
              <a:off x="-528" y="1536"/>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sp>
          <p:nvSpPr>
            <p:cNvPr id="150586" name="AutoShape 1090"/>
            <p:cNvSpPr>
              <a:spLocks noChangeArrowheads="1"/>
            </p:cNvSpPr>
            <p:nvPr/>
          </p:nvSpPr>
          <p:spPr bwMode="auto">
            <a:xfrm rot="10800000">
              <a:off x="-624" y="1824"/>
              <a:ext cx="480" cy="288"/>
            </a:xfrm>
            <a:prstGeom prst="leftArrow">
              <a:avLst>
                <a:gd name="adj1" fmla="val 50000"/>
                <a:gd name="adj2" fmla="val 41667"/>
              </a:avLst>
            </a:prstGeom>
            <a:gradFill rotWithShape="1">
              <a:gsLst>
                <a:gs pos="0">
                  <a:srgbClr val="5DCB72"/>
                </a:gs>
                <a:gs pos="100000">
                  <a:srgbClr val="2B5E35"/>
                </a:gs>
              </a:gsLst>
              <a:lin ang="5400000" scaled="1"/>
            </a:gradFill>
            <a:ln w="9525">
              <a:noFill/>
              <a:miter lim="800000"/>
              <a:headEnd/>
              <a:tailEnd/>
            </a:ln>
          </p:spPr>
          <p:txBody>
            <a:bodyPr wrap="none" anchor="ctr"/>
            <a:lstStyle/>
            <a:p>
              <a:endParaRPr lang="en-GB"/>
            </a:p>
          </p:txBody>
        </p:sp>
        <p:pic>
          <p:nvPicPr>
            <p:cNvPr id="150587" name="Picture 1091"/>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bwMode="auto">
            <a:xfrm>
              <a:off x="-576" y="1872"/>
              <a:ext cx="288" cy="175"/>
            </a:xfrm>
            <a:prstGeom prst="rect">
              <a:avLst/>
            </a:prstGeom>
            <a:noFill/>
            <a:ln w="9525">
              <a:noFill/>
              <a:miter lim="800000"/>
              <a:headEnd/>
              <a:tailEnd/>
            </a:ln>
          </p:spPr>
        </p:pic>
        <p:pic>
          <p:nvPicPr>
            <p:cNvPr id="150588" name="Picture 1092"/>
            <p:cNvPicPr>
              <a:picLocks noChangeAspect="1" noChangeArrowheads="1"/>
            </p:cNvPicPr>
            <p:nvPr/>
          </p:nvPicPr>
          <p:blipFill>
            <a:blip r:embed="rId14">
              <a:clrChange>
                <a:clrFrom>
                  <a:srgbClr val="FFFFFF"/>
                </a:clrFrom>
                <a:clrTo>
                  <a:srgbClr val="FFFFFF">
                    <a:alpha val="0"/>
                  </a:srgbClr>
                </a:clrTo>
              </a:clrChange>
            </a:blip>
            <a:srcRect/>
            <a:stretch>
              <a:fillRect/>
            </a:stretch>
          </p:blipFill>
          <p:spPr bwMode="auto">
            <a:xfrm>
              <a:off x="-420" y="1542"/>
              <a:ext cx="180" cy="282"/>
            </a:xfrm>
            <a:prstGeom prst="rect">
              <a:avLst/>
            </a:prstGeom>
            <a:noFill/>
            <a:ln w="9525">
              <a:noFill/>
              <a:miter lim="800000"/>
              <a:headEnd/>
              <a:tailEnd/>
            </a:ln>
          </p:spPr>
        </p:pic>
        <p:pic>
          <p:nvPicPr>
            <p:cNvPr id="150589" name="Picture 1093"/>
            <p:cNvPicPr>
              <a:picLocks noChangeAspect="1" noChangeArrowheads="1"/>
            </p:cNvPicPr>
            <p:nvPr/>
          </p:nvPicPr>
          <p:blipFill>
            <a:blip r:embed="rId15">
              <a:clrChange>
                <a:clrFrom>
                  <a:srgbClr val="FFFFFF"/>
                </a:clrFrom>
                <a:clrTo>
                  <a:srgbClr val="FFFFFF">
                    <a:alpha val="0"/>
                  </a:srgbClr>
                </a:clrTo>
              </a:clrChange>
            </a:blip>
            <a:srcRect/>
            <a:stretch>
              <a:fillRect/>
            </a:stretch>
          </p:blipFill>
          <p:spPr bwMode="auto">
            <a:xfrm>
              <a:off x="-365" y="1248"/>
              <a:ext cx="269" cy="226"/>
            </a:xfrm>
            <a:prstGeom prst="rect">
              <a:avLst/>
            </a:prstGeom>
            <a:noFill/>
            <a:ln w="9525">
              <a:noFill/>
              <a:miter lim="800000"/>
              <a:headEnd/>
              <a:tailEnd/>
            </a:ln>
          </p:spPr>
        </p:pic>
        <p:pic>
          <p:nvPicPr>
            <p:cNvPr id="150590" name="Picture 1094"/>
            <p:cNvPicPr>
              <a:picLocks noChangeAspect="1" noChangeArrowheads="1"/>
            </p:cNvPicPr>
            <p:nvPr/>
          </p:nvPicPr>
          <p:blipFill>
            <a:blip r:embed="rId16">
              <a:clrChange>
                <a:clrFrom>
                  <a:srgbClr val="FFFFFF"/>
                </a:clrFrom>
                <a:clrTo>
                  <a:srgbClr val="FFFFFF">
                    <a:alpha val="0"/>
                  </a:srgbClr>
                </a:clrTo>
              </a:clrChange>
            </a:blip>
            <a:srcRect/>
            <a:stretch>
              <a:fillRect/>
            </a:stretch>
          </p:blipFill>
          <p:spPr bwMode="auto">
            <a:xfrm>
              <a:off x="-184" y="964"/>
              <a:ext cx="184" cy="236"/>
            </a:xfrm>
            <a:prstGeom prst="rect">
              <a:avLst/>
            </a:prstGeom>
            <a:noFill/>
            <a:ln w="9525">
              <a:noFill/>
              <a:miter lim="800000"/>
              <a:headEnd/>
              <a:tailEnd/>
            </a:ln>
          </p:spPr>
        </p:pic>
      </p:grpSp>
      <p:sp>
        <p:nvSpPr>
          <p:cNvPr id="150567" name="Text Box 1095"/>
          <p:cNvSpPr txBox="1">
            <a:spLocks noChangeArrowheads="1"/>
          </p:cNvSpPr>
          <p:nvPr/>
        </p:nvSpPr>
        <p:spPr bwMode="auto">
          <a:xfrm>
            <a:off x="228600" y="4191000"/>
            <a:ext cx="603250" cy="730250"/>
          </a:xfrm>
          <a:prstGeom prst="rect">
            <a:avLst/>
          </a:prstGeom>
          <a:noFill/>
          <a:ln w="9525">
            <a:noFill/>
            <a:miter lim="800000"/>
            <a:headEnd/>
            <a:tailEnd/>
          </a:ln>
        </p:spPr>
        <p:txBody>
          <a:bodyPr>
            <a:spAutoFit/>
          </a:bodyPr>
          <a:lstStyle/>
          <a:p>
            <a:r>
              <a:rPr lang="en-US" sz="1400" b="1">
                <a:latin typeface="Arial" charset="0"/>
              </a:rPr>
              <a:t>EB1: </a:t>
            </a:r>
          </a:p>
          <a:p>
            <a:r>
              <a:rPr lang="en-US" sz="1400" b="1">
                <a:latin typeface="Arial" charset="0"/>
              </a:rPr>
              <a:t>EB2:</a:t>
            </a:r>
          </a:p>
          <a:p>
            <a:r>
              <a:rPr lang="en-US" sz="1400" b="1">
                <a:latin typeface="Arial" charset="0"/>
              </a:rPr>
              <a:t>EB3:</a:t>
            </a:r>
          </a:p>
        </p:txBody>
      </p:sp>
      <p:sp>
        <p:nvSpPr>
          <p:cNvPr id="202824" name="Text Box 1096"/>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0 </a:t>
            </a:r>
          </a:p>
          <a:p>
            <a:r>
              <a:rPr lang="en-US" sz="1400" b="1">
                <a:latin typeface="Arial" charset="0"/>
              </a:rPr>
              <a:t>0</a:t>
            </a:r>
          </a:p>
          <a:p>
            <a:r>
              <a:rPr lang="en-US" sz="1400" b="1">
                <a:latin typeface="Arial" charset="0"/>
              </a:rPr>
              <a:t>0</a:t>
            </a:r>
          </a:p>
        </p:txBody>
      </p:sp>
      <p:sp>
        <p:nvSpPr>
          <p:cNvPr id="202825" name="Oval 1097"/>
          <p:cNvSpPr>
            <a:spLocks noChangeArrowheads="1"/>
          </p:cNvSpPr>
          <p:nvPr/>
        </p:nvSpPr>
        <p:spPr bwMode="auto">
          <a:xfrm>
            <a:off x="7848600" y="1600200"/>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a:latin typeface="Arial" charset="0"/>
              </a:rPr>
              <a:t>“Send me</a:t>
            </a:r>
          </a:p>
          <a:p>
            <a:pPr algn="ctr"/>
            <a:r>
              <a:rPr lang="en-US" sz="1400" b="1">
                <a:latin typeface="Arial" charset="0"/>
              </a:rPr>
              <a:t> an event!”</a:t>
            </a:r>
          </a:p>
        </p:txBody>
      </p:sp>
      <p:sp>
        <p:nvSpPr>
          <p:cNvPr id="202826" name="Oval 1098"/>
          <p:cNvSpPr>
            <a:spLocks noChangeArrowheads="1"/>
          </p:cNvSpPr>
          <p:nvPr/>
        </p:nvSpPr>
        <p:spPr bwMode="auto">
          <a:xfrm>
            <a:off x="7848600" y="3048000"/>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a:latin typeface="Arial" charset="0"/>
              </a:rPr>
              <a:t>“Send me</a:t>
            </a:r>
          </a:p>
          <a:p>
            <a:pPr algn="ctr"/>
            <a:r>
              <a:rPr lang="en-US" sz="1400" b="1">
                <a:latin typeface="Arial" charset="0"/>
              </a:rPr>
              <a:t> an event!”</a:t>
            </a:r>
          </a:p>
        </p:txBody>
      </p:sp>
      <p:sp>
        <p:nvSpPr>
          <p:cNvPr id="202827" name="Text Box 1099"/>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1 </a:t>
            </a:r>
          </a:p>
          <a:p>
            <a:r>
              <a:rPr lang="en-US" sz="1400" b="1">
                <a:latin typeface="Arial" charset="0"/>
              </a:rPr>
              <a:t>1</a:t>
            </a:r>
          </a:p>
          <a:p>
            <a:r>
              <a:rPr lang="en-US" sz="1400" b="1">
                <a:latin typeface="Arial" charset="0"/>
              </a:rPr>
              <a:t>1</a:t>
            </a:r>
          </a:p>
        </p:txBody>
      </p:sp>
      <p:sp>
        <p:nvSpPr>
          <p:cNvPr id="150572" name="AutoShape 1100"/>
          <p:cNvSpPr>
            <a:spLocks noChangeArrowheads="1"/>
          </p:cNvSpPr>
          <p:nvPr/>
        </p:nvSpPr>
        <p:spPr bwMode="auto">
          <a:xfrm rot="751635">
            <a:off x="5486400" y="3810000"/>
            <a:ext cx="1171575" cy="377825"/>
          </a:xfrm>
          <a:prstGeom prst="rightArrow">
            <a:avLst>
              <a:gd name="adj1" fmla="val 39583"/>
              <a:gd name="adj2" fmla="val 27362"/>
            </a:avLst>
          </a:prstGeom>
          <a:gradFill rotWithShape="1">
            <a:gsLst>
              <a:gs pos="0">
                <a:srgbClr val="34585B"/>
              </a:gs>
              <a:gs pos="100000">
                <a:srgbClr val="71BFC5"/>
              </a:gs>
            </a:gsLst>
            <a:lin ang="5400000" scaled="1"/>
          </a:gradFill>
          <a:ln w="9525">
            <a:noFill/>
            <a:miter lim="800000"/>
            <a:headEnd/>
            <a:tailEnd/>
          </a:ln>
        </p:spPr>
        <p:txBody>
          <a:bodyPr wrap="none" anchor="ctr"/>
          <a:lstStyle/>
          <a:p>
            <a:endParaRPr lang="en-GB"/>
          </a:p>
        </p:txBody>
      </p:sp>
      <p:sp>
        <p:nvSpPr>
          <p:cNvPr id="202832" name="Oval 1104"/>
          <p:cNvSpPr>
            <a:spLocks noChangeArrowheads="1"/>
          </p:cNvSpPr>
          <p:nvPr/>
        </p:nvSpPr>
        <p:spPr bwMode="auto">
          <a:xfrm>
            <a:off x="7924800" y="3962400"/>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dirty="0">
                <a:latin typeface="Arial" charset="0"/>
              </a:rPr>
              <a:t>“Send me</a:t>
            </a:r>
          </a:p>
          <a:p>
            <a:pPr algn="ctr"/>
            <a:r>
              <a:rPr lang="en-US" sz="1400" b="1" dirty="0">
                <a:latin typeface="Arial" charset="0"/>
              </a:rPr>
              <a:t> an event!”</a:t>
            </a:r>
          </a:p>
        </p:txBody>
      </p:sp>
      <p:sp>
        <p:nvSpPr>
          <p:cNvPr id="202833" name="Oval 1105"/>
          <p:cNvSpPr>
            <a:spLocks noChangeArrowheads="1"/>
          </p:cNvSpPr>
          <p:nvPr/>
        </p:nvSpPr>
        <p:spPr bwMode="auto">
          <a:xfrm>
            <a:off x="7924800" y="1524000"/>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a:latin typeface="Arial" charset="0"/>
              </a:rPr>
              <a:t>“Send me</a:t>
            </a:r>
          </a:p>
          <a:p>
            <a:pPr algn="ctr"/>
            <a:r>
              <a:rPr lang="en-US" sz="1400" b="1">
                <a:latin typeface="Arial" charset="0"/>
              </a:rPr>
              <a:t> an event!”</a:t>
            </a:r>
          </a:p>
        </p:txBody>
      </p:sp>
      <p:sp>
        <p:nvSpPr>
          <p:cNvPr id="202834" name="Text Box 1106"/>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0 </a:t>
            </a:r>
          </a:p>
          <a:p>
            <a:r>
              <a:rPr lang="en-US" sz="1400" b="1">
                <a:latin typeface="Arial" charset="0"/>
              </a:rPr>
              <a:t>1</a:t>
            </a:r>
          </a:p>
          <a:p>
            <a:r>
              <a:rPr lang="en-US" sz="1400" b="1">
                <a:latin typeface="Arial" charset="0"/>
              </a:rPr>
              <a:t>1</a:t>
            </a:r>
          </a:p>
        </p:txBody>
      </p:sp>
      <p:sp>
        <p:nvSpPr>
          <p:cNvPr id="202835" name="Text Box 1107"/>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0 </a:t>
            </a:r>
          </a:p>
          <a:p>
            <a:r>
              <a:rPr lang="en-US" sz="1400" b="1">
                <a:latin typeface="Arial" charset="0"/>
              </a:rPr>
              <a:t>0</a:t>
            </a:r>
          </a:p>
          <a:p>
            <a:r>
              <a:rPr lang="en-US" sz="1400" b="1">
                <a:latin typeface="Arial" charset="0"/>
              </a:rPr>
              <a:t>1</a:t>
            </a:r>
          </a:p>
        </p:txBody>
      </p:sp>
      <p:sp>
        <p:nvSpPr>
          <p:cNvPr id="202837" name="Text Box 1109"/>
          <p:cNvSpPr txBox="1">
            <a:spLocks noChangeArrowheads="1"/>
          </p:cNvSpPr>
          <p:nvPr/>
        </p:nvSpPr>
        <p:spPr bwMode="auto">
          <a:xfrm>
            <a:off x="762000" y="4191000"/>
            <a:ext cx="304800" cy="730250"/>
          </a:xfrm>
          <a:prstGeom prst="rect">
            <a:avLst/>
          </a:prstGeom>
          <a:noFill/>
          <a:ln w="9525">
            <a:noFill/>
            <a:miter lim="800000"/>
            <a:headEnd/>
            <a:tailEnd/>
          </a:ln>
        </p:spPr>
        <p:txBody>
          <a:bodyPr>
            <a:spAutoFit/>
          </a:bodyPr>
          <a:lstStyle/>
          <a:p>
            <a:r>
              <a:rPr lang="en-US" sz="1400" b="1">
                <a:latin typeface="Arial" charset="0"/>
              </a:rPr>
              <a:t>1 </a:t>
            </a:r>
          </a:p>
          <a:p>
            <a:r>
              <a:rPr lang="en-US" sz="1400" b="1">
                <a:latin typeface="Arial" charset="0"/>
              </a:rPr>
              <a:t>0</a:t>
            </a:r>
          </a:p>
          <a:p>
            <a:r>
              <a:rPr lang="en-US" sz="1400" b="1">
                <a:latin typeface="Arial" charset="0"/>
              </a:rPr>
              <a:t>1</a:t>
            </a:r>
          </a:p>
        </p:txBody>
      </p:sp>
      <p:graphicFrame>
        <p:nvGraphicFramePr>
          <p:cNvPr id="150535" name="Object 7"/>
          <p:cNvGraphicFramePr>
            <a:graphicFrameLocks noChangeAspect="1"/>
          </p:cNvGraphicFramePr>
          <p:nvPr/>
        </p:nvGraphicFramePr>
        <p:xfrm>
          <a:off x="6813550" y="2185988"/>
          <a:ext cx="552450" cy="723900"/>
        </p:xfrm>
        <a:graphic>
          <a:graphicData uri="http://schemas.openxmlformats.org/presentationml/2006/ole">
            <mc:AlternateContent xmlns:mc="http://schemas.openxmlformats.org/markup-compatibility/2006">
              <mc:Choice xmlns:v="urn:schemas-microsoft-com:vml" Requires="v">
                <p:oleObj spid="_x0000_s165977" name="Visio" r:id="rId17" imgW="733120" imgH="961954" progId="Visio.Drawing.11">
                  <p:embed/>
                </p:oleObj>
              </mc:Choice>
              <mc:Fallback>
                <p:oleObj name="Visio" r:id="rId17" imgW="733120" imgH="961954" progId="Visio.Drawing.11">
                  <p:embed/>
                  <p:pic>
                    <p:nvPicPr>
                      <p:cNvPr id="0" name="Picture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813550" y="2185988"/>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79" name="Text Box 1111"/>
          <p:cNvSpPr txBox="1">
            <a:spLocks noChangeArrowheads="1"/>
          </p:cNvSpPr>
          <p:nvPr/>
        </p:nvSpPr>
        <p:spPr bwMode="auto">
          <a:xfrm>
            <a:off x="7375525" y="2354263"/>
            <a:ext cx="1293813" cy="274637"/>
          </a:xfrm>
          <a:prstGeom prst="rect">
            <a:avLst/>
          </a:prstGeom>
          <a:noFill/>
          <a:ln w="9525">
            <a:noFill/>
            <a:miter lim="800000"/>
            <a:headEnd/>
            <a:tailEnd/>
          </a:ln>
        </p:spPr>
        <p:txBody>
          <a:bodyPr wrap="none">
            <a:spAutoFit/>
          </a:bodyPr>
          <a:lstStyle/>
          <a:p>
            <a:r>
              <a:rPr lang="en-US" sz="1200" b="1">
                <a:latin typeface="Arial" charset="0"/>
              </a:rPr>
              <a:t>Event Builder 1</a:t>
            </a:r>
            <a:endParaRPr lang="en-US"/>
          </a:p>
        </p:txBody>
      </p:sp>
      <p:graphicFrame>
        <p:nvGraphicFramePr>
          <p:cNvPr id="150536" name="Object 8"/>
          <p:cNvGraphicFramePr>
            <a:graphicFrameLocks noChangeAspect="1"/>
          </p:cNvGraphicFramePr>
          <p:nvPr/>
        </p:nvGraphicFramePr>
        <p:xfrm>
          <a:off x="6788150" y="3014663"/>
          <a:ext cx="552450" cy="723900"/>
        </p:xfrm>
        <a:graphic>
          <a:graphicData uri="http://schemas.openxmlformats.org/presentationml/2006/ole">
            <mc:AlternateContent xmlns:mc="http://schemas.openxmlformats.org/markup-compatibility/2006">
              <mc:Choice xmlns:v="urn:schemas-microsoft-com:vml" Requires="v">
                <p:oleObj spid="_x0000_s165978" name="Visio" r:id="rId19" imgW="733120" imgH="961954" progId="Visio.Drawing.11">
                  <p:embed/>
                </p:oleObj>
              </mc:Choice>
              <mc:Fallback>
                <p:oleObj name="Visio" r:id="rId19" imgW="733120" imgH="961954" progId="Visio.Drawing.11">
                  <p:embed/>
                  <p:pic>
                    <p:nvPicPr>
                      <p:cNvPr id="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88150" y="3014663"/>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80" name="Text Box 1113"/>
          <p:cNvSpPr txBox="1">
            <a:spLocks noChangeArrowheads="1"/>
          </p:cNvSpPr>
          <p:nvPr/>
        </p:nvSpPr>
        <p:spPr bwMode="auto">
          <a:xfrm>
            <a:off x="7350125" y="3182938"/>
            <a:ext cx="1293813" cy="274637"/>
          </a:xfrm>
          <a:prstGeom prst="rect">
            <a:avLst/>
          </a:prstGeom>
          <a:noFill/>
          <a:ln w="9525">
            <a:noFill/>
            <a:miter lim="800000"/>
            <a:headEnd/>
            <a:tailEnd/>
          </a:ln>
        </p:spPr>
        <p:txBody>
          <a:bodyPr wrap="none">
            <a:spAutoFit/>
          </a:bodyPr>
          <a:lstStyle/>
          <a:p>
            <a:r>
              <a:rPr lang="en-US" sz="1200" b="1">
                <a:latin typeface="Arial" charset="0"/>
              </a:rPr>
              <a:t>Event Builder 2</a:t>
            </a:r>
            <a:endParaRPr lang="en-US"/>
          </a:p>
        </p:txBody>
      </p:sp>
      <p:graphicFrame>
        <p:nvGraphicFramePr>
          <p:cNvPr id="150537" name="Object 9"/>
          <p:cNvGraphicFramePr>
            <a:graphicFrameLocks noChangeAspect="1"/>
          </p:cNvGraphicFramePr>
          <p:nvPr/>
        </p:nvGraphicFramePr>
        <p:xfrm>
          <a:off x="6788150" y="3817938"/>
          <a:ext cx="552450" cy="723900"/>
        </p:xfrm>
        <a:graphic>
          <a:graphicData uri="http://schemas.openxmlformats.org/presentationml/2006/ole">
            <mc:AlternateContent xmlns:mc="http://schemas.openxmlformats.org/markup-compatibility/2006">
              <mc:Choice xmlns:v="urn:schemas-microsoft-com:vml" Requires="v">
                <p:oleObj spid="_x0000_s165979" name="Visio" r:id="rId20" imgW="733120" imgH="961954" progId="Visio.Drawing.11">
                  <p:embed/>
                </p:oleObj>
              </mc:Choice>
              <mc:Fallback>
                <p:oleObj name="Visio" r:id="rId20" imgW="733120" imgH="961954" progId="Visio.Drawing.11">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88150" y="3817938"/>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81" name="Text Box 1115"/>
          <p:cNvSpPr txBox="1">
            <a:spLocks noChangeArrowheads="1"/>
          </p:cNvSpPr>
          <p:nvPr/>
        </p:nvSpPr>
        <p:spPr bwMode="auto">
          <a:xfrm>
            <a:off x="7350125" y="3986213"/>
            <a:ext cx="1293813" cy="274637"/>
          </a:xfrm>
          <a:prstGeom prst="rect">
            <a:avLst/>
          </a:prstGeom>
          <a:noFill/>
          <a:ln w="9525">
            <a:noFill/>
            <a:miter lim="800000"/>
            <a:headEnd/>
            <a:tailEnd/>
          </a:ln>
        </p:spPr>
        <p:txBody>
          <a:bodyPr wrap="none">
            <a:spAutoFit/>
          </a:bodyPr>
          <a:lstStyle/>
          <a:p>
            <a:r>
              <a:rPr lang="en-US" sz="1200" b="1">
                <a:latin typeface="Arial" charset="0"/>
              </a:rPr>
              <a:t>Event Builder 3</a:t>
            </a:r>
            <a:endParaRPr lang="en-US"/>
          </a:p>
        </p:txBody>
      </p:sp>
      <p:graphicFrame>
        <p:nvGraphicFramePr>
          <p:cNvPr id="150538" name="Object 10"/>
          <p:cNvGraphicFramePr>
            <a:graphicFrameLocks noChangeAspect="1"/>
          </p:cNvGraphicFramePr>
          <p:nvPr/>
        </p:nvGraphicFramePr>
        <p:xfrm>
          <a:off x="2020888" y="4184650"/>
          <a:ext cx="552450" cy="723900"/>
        </p:xfrm>
        <a:graphic>
          <a:graphicData uri="http://schemas.openxmlformats.org/presentationml/2006/ole">
            <mc:AlternateContent xmlns:mc="http://schemas.openxmlformats.org/markup-compatibility/2006">
              <mc:Choice xmlns:v="urn:schemas-microsoft-com:vml" Requires="v">
                <p:oleObj spid="_x0000_s165980" name="Visio" r:id="rId21" imgW="733120" imgH="961954" progId="Visio.Drawing.11">
                  <p:embed/>
                </p:oleObj>
              </mc:Choice>
              <mc:Fallback>
                <p:oleObj name="Visio" r:id="rId21" imgW="733120" imgH="961954" progId="Visio.Drawing.11">
                  <p:embed/>
                  <p:pic>
                    <p:nvPicPr>
                      <p:cNvPr id="0" name="Picture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20888" y="4184650"/>
                        <a:ext cx="552450"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82" name="Footer Placeholder 85"/>
          <p:cNvSpPr>
            <a:spLocks noGrp="1"/>
          </p:cNvSpPr>
          <p:nvPr>
            <p:ph type="ftr" sz="quarter" idx="10"/>
          </p:nvPr>
        </p:nvSpPr>
        <p:spPr>
          <a:noFill/>
        </p:spPr>
        <p:txBody>
          <a:bodyPr/>
          <a:lstStyle/>
          <a:p>
            <a:r>
              <a:rPr lang="en-US" smtClean="0"/>
              <a:t>High throughput DAQ, Niko Neufeld, CERN</a:t>
            </a:r>
            <a:endParaRPr lang="en-US"/>
          </a:p>
        </p:txBody>
      </p:sp>
      <p:sp>
        <p:nvSpPr>
          <p:cNvPr id="86" name="Oval 1104"/>
          <p:cNvSpPr>
            <a:spLocks noChangeArrowheads="1"/>
          </p:cNvSpPr>
          <p:nvPr/>
        </p:nvSpPr>
        <p:spPr bwMode="auto">
          <a:xfrm>
            <a:off x="6017096" y="1519064"/>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dirty="0">
                <a:latin typeface="Arial" charset="0"/>
              </a:rPr>
              <a:t>“</a:t>
            </a:r>
            <a:r>
              <a:rPr lang="en-US" sz="1400" b="1" dirty="0" smtClean="0">
                <a:latin typeface="Arial" charset="0"/>
              </a:rPr>
              <a:t>Send event</a:t>
            </a:r>
            <a:br>
              <a:rPr lang="en-US" sz="1400" b="1" dirty="0" smtClean="0">
                <a:latin typeface="Arial" charset="0"/>
              </a:rPr>
            </a:br>
            <a:r>
              <a:rPr lang="en-US" sz="1400" b="1" dirty="0" smtClean="0">
                <a:latin typeface="Arial" charset="0"/>
              </a:rPr>
              <a:t> to EB 1!”</a:t>
            </a:r>
            <a:endParaRPr lang="en-US" sz="1400" b="1" dirty="0">
              <a:latin typeface="Arial" charset="0"/>
            </a:endParaRPr>
          </a:p>
        </p:txBody>
      </p:sp>
      <p:sp>
        <p:nvSpPr>
          <p:cNvPr id="87" name="Oval 1104"/>
          <p:cNvSpPr>
            <a:spLocks noChangeArrowheads="1"/>
          </p:cNvSpPr>
          <p:nvPr/>
        </p:nvSpPr>
        <p:spPr bwMode="auto">
          <a:xfrm>
            <a:off x="6169496" y="1671464"/>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dirty="0">
                <a:latin typeface="Arial" charset="0"/>
              </a:rPr>
              <a:t>“</a:t>
            </a:r>
            <a:r>
              <a:rPr lang="en-US" sz="1400" b="1" dirty="0" smtClean="0">
                <a:latin typeface="Arial" charset="0"/>
              </a:rPr>
              <a:t>Send event</a:t>
            </a:r>
            <a:br>
              <a:rPr lang="en-US" sz="1400" b="1" dirty="0" smtClean="0">
                <a:latin typeface="Arial" charset="0"/>
              </a:rPr>
            </a:br>
            <a:r>
              <a:rPr lang="en-US" sz="1400" b="1" dirty="0" smtClean="0">
                <a:latin typeface="Arial" charset="0"/>
              </a:rPr>
              <a:t> to EB 1!”</a:t>
            </a:r>
            <a:endParaRPr lang="en-US" sz="1400" b="1" dirty="0">
              <a:latin typeface="Arial" charset="0"/>
            </a:endParaRPr>
          </a:p>
        </p:txBody>
      </p:sp>
      <p:sp>
        <p:nvSpPr>
          <p:cNvPr id="88" name="Oval 1104"/>
          <p:cNvSpPr>
            <a:spLocks noChangeArrowheads="1"/>
          </p:cNvSpPr>
          <p:nvPr/>
        </p:nvSpPr>
        <p:spPr bwMode="auto">
          <a:xfrm>
            <a:off x="6321896" y="1823864"/>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dirty="0">
                <a:latin typeface="Arial" charset="0"/>
              </a:rPr>
              <a:t>“</a:t>
            </a:r>
            <a:r>
              <a:rPr lang="en-US" sz="1400" b="1" dirty="0" smtClean="0">
                <a:latin typeface="Arial" charset="0"/>
              </a:rPr>
              <a:t>Send event</a:t>
            </a:r>
            <a:br>
              <a:rPr lang="en-US" sz="1400" b="1" dirty="0" smtClean="0">
                <a:latin typeface="Arial" charset="0"/>
              </a:rPr>
            </a:br>
            <a:r>
              <a:rPr lang="en-US" sz="1400" b="1" dirty="0" smtClean="0">
                <a:latin typeface="Arial" charset="0"/>
              </a:rPr>
              <a:t> to EB 1!”</a:t>
            </a:r>
            <a:endParaRPr lang="en-US" sz="1400" b="1" dirty="0">
              <a:latin typeface="Arial" charset="0"/>
            </a:endParaRPr>
          </a:p>
        </p:txBody>
      </p:sp>
      <p:sp>
        <p:nvSpPr>
          <p:cNvPr id="89" name="Oval 1104"/>
          <p:cNvSpPr>
            <a:spLocks noChangeArrowheads="1"/>
          </p:cNvSpPr>
          <p:nvPr/>
        </p:nvSpPr>
        <p:spPr bwMode="auto">
          <a:xfrm>
            <a:off x="6474296" y="1976264"/>
            <a:ext cx="1219200" cy="685800"/>
          </a:xfrm>
          <a:prstGeom prst="ellipse">
            <a:avLst/>
          </a:prstGeom>
          <a:solidFill>
            <a:schemeClr val="accent1"/>
          </a:solidFill>
          <a:ln w="9525">
            <a:solidFill>
              <a:schemeClr val="tx1"/>
            </a:solidFill>
            <a:round/>
            <a:headEnd/>
            <a:tailEnd/>
          </a:ln>
        </p:spPr>
        <p:txBody>
          <a:bodyPr wrap="none" anchor="ctr"/>
          <a:lstStyle/>
          <a:p>
            <a:pPr algn="ctr"/>
            <a:r>
              <a:rPr lang="en-US" sz="1400" b="1" dirty="0">
                <a:latin typeface="Arial" charset="0"/>
              </a:rPr>
              <a:t>“</a:t>
            </a:r>
            <a:r>
              <a:rPr lang="en-US" sz="1400" b="1" dirty="0" smtClean="0">
                <a:latin typeface="Arial" charset="0"/>
              </a:rPr>
              <a:t>Send event</a:t>
            </a:r>
            <a:br>
              <a:rPr lang="en-US" sz="1400" b="1" dirty="0" smtClean="0">
                <a:latin typeface="Arial" charset="0"/>
              </a:rPr>
            </a:br>
            <a:r>
              <a:rPr lang="en-US" sz="1400" b="1" dirty="0" smtClean="0">
                <a:latin typeface="Arial" charset="0"/>
              </a:rPr>
              <a:t> to EB 1!”</a:t>
            </a:r>
            <a:endParaRPr lang="en-US" sz="1400" b="1" dirty="0">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02825"/>
                                        </p:tgtEl>
                                        <p:attrNameLst>
                                          <p:attrName>style.visibility</p:attrName>
                                        </p:attrNameLst>
                                      </p:cBhvr>
                                      <p:to>
                                        <p:strVal val="visible"/>
                                      </p:to>
                                    </p:set>
                                    <p:animEffect transition="in" filter="fade">
                                      <p:cBhvr>
                                        <p:cTn id="11" dur="2000"/>
                                        <p:tgtEl>
                                          <p:spTgt spid="20282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2826"/>
                                        </p:tgtEl>
                                        <p:attrNameLst>
                                          <p:attrName>style.visibility</p:attrName>
                                        </p:attrNameLst>
                                      </p:cBhvr>
                                      <p:to>
                                        <p:strVal val="visible"/>
                                      </p:to>
                                    </p:set>
                                    <p:animEffect transition="in" filter="fade">
                                      <p:cBhvr>
                                        <p:cTn id="14" dur="2000"/>
                                        <p:tgtEl>
                                          <p:spTgt spid="2028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2832"/>
                                        </p:tgtEl>
                                        <p:attrNameLst>
                                          <p:attrName>style.visibility</p:attrName>
                                        </p:attrNameLst>
                                      </p:cBhvr>
                                      <p:to>
                                        <p:strVal val="visible"/>
                                      </p:to>
                                    </p:set>
                                    <p:animEffect transition="in" filter="fade">
                                      <p:cBhvr>
                                        <p:cTn id="17" dur="2000"/>
                                        <p:tgtEl>
                                          <p:spTgt spid="202832"/>
                                        </p:tgtEl>
                                      </p:cBhvr>
                                    </p:animEffect>
                                  </p:childTnLst>
                                </p:cTn>
                              </p:par>
                            </p:childTnLst>
                          </p:cTn>
                        </p:par>
                        <p:par>
                          <p:cTn id="18" fill="hold">
                            <p:stCondLst>
                              <p:cond delay="4000"/>
                            </p:stCondLst>
                            <p:childTnLst>
                              <p:par>
                                <p:cTn id="19" presetID="0" presetClass="path" presetSubtype="0" accel="50000" decel="50000" fill="hold" grpId="1" nodeType="afterEffect">
                                  <p:stCondLst>
                                    <p:cond delay="0"/>
                                  </p:stCondLst>
                                  <p:childTnLst>
                                    <p:animMotion origin="layout" path="M 0 0 C -0.00035 0.05764 -0.00069 0.11551 -0.00972 0.14445 C -0.01875 0.17338 0.04809 0.16829 -0.05417 0.17408 C -0.15642 0.17987 -0.50417 0.17477 -0.62361 0.17963 C -0.74305 0.1845 -0.75694 0.19399 -0.77083 0.20371 " pathEditMode="relative" ptsTypes="aaaaA">
                                      <p:cBhvr>
                                        <p:cTn id="20" dur="2000" fill="hold"/>
                                        <p:tgtEl>
                                          <p:spTgt spid="202826"/>
                                        </p:tgtEl>
                                        <p:attrNameLst>
                                          <p:attrName>ppt_x</p:attrName>
                                          <p:attrName>ppt_y</p:attrName>
                                        </p:attrNameLst>
                                      </p:cBhvr>
                                    </p:animMotion>
                                  </p:childTnLst>
                                </p:cTn>
                              </p:par>
                              <p:par>
                                <p:cTn id="21" presetID="0" presetClass="path" presetSubtype="0" accel="50000" decel="50000" fill="hold" grpId="1" nodeType="withEffect">
                                  <p:stCondLst>
                                    <p:cond delay="0"/>
                                  </p:stCondLst>
                                  <p:childTnLst>
                                    <p:animMotion origin="layout" path="M -0.00034 2.22222E-6 C -0.00069 0.02037 -0.00104 0.04074 -0.01007 0.05116 C -0.01909 0.06134 0.04809 0.05949 -0.05468 0.06157 C -0.15746 0.06366 -0.50711 0.0618 -0.62708 0.06366 C -0.74722 0.06528 -0.76111 0.06875 -0.775 0.07222 " pathEditMode="relative" rAng="0" ptsTypes="aaaaA">
                                      <p:cBhvr>
                                        <p:cTn id="22" dur="2000" fill="hold"/>
                                        <p:tgtEl>
                                          <p:spTgt spid="202832"/>
                                        </p:tgtEl>
                                        <p:attrNameLst>
                                          <p:attrName>ppt_x</p:attrName>
                                          <p:attrName>ppt_y</p:attrName>
                                        </p:attrNameLst>
                                      </p:cBhvr>
                                      <p:rCtr x="-363" y="36"/>
                                    </p:animMotion>
                                  </p:childTnLst>
                                </p:cTn>
                              </p:par>
                              <p:par>
                                <p:cTn id="23" presetID="0" presetClass="path" presetSubtype="0" accel="50000" decel="50000" fill="hold" grpId="1" nodeType="withEffect">
                                  <p:stCondLst>
                                    <p:cond delay="0"/>
                                  </p:stCondLst>
                                  <p:childTnLst>
                                    <p:animMotion origin="layout" path="M 0 0 C 0.025 0.14143 0.05 0.2831 0.01111 0.34815 C -0.02778 0.41319 -0.13889 0.38796 -0.23334 0.39074 C -0.32778 0.39352 -0.46337 0.3618 -0.55556 0.36481 C -0.64775 0.36782 -0.71702 0.38843 -0.78611 0.40926 " pathEditMode="relative" ptsTypes="aaaaA">
                                      <p:cBhvr>
                                        <p:cTn id="24" dur="2000" fill="hold"/>
                                        <p:tgtEl>
                                          <p:spTgt spid="202825"/>
                                        </p:tgtEl>
                                        <p:attrNameLst>
                                          <p:attrName>ppt_x</p:attrName>
                                          <p:attrName>ppt_y</p:attrName>
                                        </p:attrNameLst>
                                      </p:cBhvr>
                                    </p:animMotion>
                                  </p:childTnLst>
                                </p:cTn>
                              </p:par>
                            </p:childTnLst>
                          </p:cTn>
                        </p:par>
                        <p:par>
                          <p:cTn id="25" fill="hold">
                            <p:stCondLst>
                              <p:cond delay="6000"/>
                            </p:stCondLst>
                            <p:childTnLst>
                              <p:par>
                                <p:cTn id="26" presetID="10" presetClass="exit" presetSubtype="0" fill="hold" grpId="2" nodeType="afterEffect">
                                  <p:stCondLst>
                                    <p:cond delay="0"/>
                                  </p:stCondLst>
                                  <p:childTnLst>
                                    <p:animEffect transition="out" filter="fade">
                                      <p:cBhvr>
                                        <p:cTn id="27" dur="500"/>
                                        <p:tgtEl>
                                          <p:spTgt spid="202832"/>
                                        </p:tgtEl>
                                      </p:cBhvr>
                                    </p:animEffect>
                                    <p:set>
                                      <p:cBhvr>
                                        <p:cTn id="28" dur="1" fill="hold">
                                          <p:stCondLst>
                                            <p:cond delay="499"/>
                                          </p:stCondLst>
                                        </p:cTn>
                                        <p:tgtEl>
                                          <p:spTgt spid="202832"/>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500"/>
                                        <p:tgtEl>
                                          <p:spTgt spid="202825"/>
                                        </p:tgtEl>
                                      </p:cBhvr>
                                    </p:animEffect>
                                    <p:set>
                                      <p:cBhvr>
                                        <p:cTn id="31" dur="1" fill="hold">
                                          <p:stCondLst>
                                            <p:cond delay="499"/>
                                          </p:stCondLst>
                                        </p:cTn>
                                        <p:tgtEl>
                                          <p:spTgt spid="202825"/>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202826"/>
                                        </p:tgtEl>
                                      </p:cBhvr>
                                    </p:animEffect>
                                    <p:set>
                                      <p:cBhvr>
                                        <p:cTn id="34" dur="1" fill="hold">
                                          <p:stCondLst>
                                            <p:cond delay="499"/>
                                          </p:stCondLst>
                                        </p:cTn>
                                        <p:tgtEl>
                                          <p:spTgt spid="202826"/>
                                        </p:tgtEl>
                                        <p:attrNameLst>
                                          <p:attrName>style.visibility</p:attrName>
                                        </p:attrNameLst>
                                      </p:cBhvr>
                                      <p:to>
                                        <p:strVal val="hidden"/>
                                      </p:to>
                                    </p:set>
                                  </p:childTnLst>
                                </p:cTn>
                              </p:par>
                            </p:childTnLst>
                          </p:cTn>
                        </p:par>
                        <p:par>
                          <p:cTn id="35" fill="hold">
                            <p:stCondLst>
                              <p:cond delay="6500"/>
                            </p:stCondLst>
                            <p:childTnLst>
                              <p:par>
                                <p:cTn id="36" presetID="10" presetClass="exit" presetSubtype="0" fill="hold" grpId="0" nodeType="afterEffect">
                                  <p:stCondLst>
                                    <p:cond delay="0"/>
                                  </p:stCondLst>
                                  <p:childTnLst>
                                    <p:animEffect transition="out" filter="fade">
                                      <p:cBhvr>
                                        <p:cTn id="37" dur="500"/>
                                        <p:tgtEl>
                                          <p:spTgt spid="202824"/>
                                        </p:tgtEl>
                                      </p:cBhvr>
                                    </p:animEffect>
                                    <p:set>
                                      <p:cBhvr>
                                        <p:cTn id="38" dur="1" fill="hold">
                                          <p:stCondLst>
                                            <p:cond delay="499"/>
                                          </p:stCondLst>
                                        </p:cTn>
                                        <p:tgtEl>
                                          <p:spTgt spid="202824"/>
                                        </p:tgtEl>
                                        <p:attrNameLst>
                                          <p:attrName>style.visibility</p:attrName>
                                        </p:attrNameLst>
                                      </p:cBhvr>
                                      <p:to>
                                        <p:strVal val="hidden"/>
                                      </p:to>
                                    </p:set>
                                  </p:childTnLst>
                                </p:cTn>
                              </p:par>
                            </p:childTnLst>
                          </p:cTn>
                        </p:par>
                        <p:par>
                          <p:cTn id="39" fill="hold">
                            <p:stCondLst>
                              <p:cond delay="7000"/>
                            </p:stCondLst>
                            <p:childTnLst>
                              <p:par>
                                <p:cTn id="40" presetID="0" presetClass="path" presetSubtype="0" accel="50000" decel="50000" fill="hold" nodeType="afterEffect">
                                  <p:stCondLst>
                                    <p:cond delay="0"/>
                                  </p:stCondLst>
                                  <p:childTnLst>
                                    <p:animMotion origin="layout" path="M -0.05417 3.33333E-6 L 0.1875 3.33333E-6 " pathEditMode="relative" rAng="0" ptsTypes="AA">
                                      <p:cBhvr>
                                        <p:cTn id="41" dur="2000" fill="hold"/>
                                        <p:tgtEl>
                                          <p:spTgt spid="6"/>
                                        </p:tgtEl>
                                        <p:attrNameLst>
                                          <p:attrName>ppt_x</p:attrName>
                                          <p:attrName>ppt_y</p:attrName>
                                        </p:attrNameLst>
                                      </p:cBhvr>
                                      <p:rCtr x="121" y="0"/>
                                    </p:animMotion>
                                  </p:childTnLst>
                                </p:cTn>
                              </p:par>
                            </p:childTnLst>
                          </p:cTn>
                        </p:par>
                        <p:par>
                          <p:cTn id="42" fill="hold">
                            <p:stCondLst>
                              <p:cond delay="9000"/>
                            </p:stCondLst>
                            <p:childTnLst>
                              <p:par>
                                <p:cTn id="43" presetID="0" presetClass="path" presetSubtype="0" accel="50000" decel="50000" fill="hold" nodeType="afterEffect">
                                  <p:stCondLst>
                                    <p:cond delay="0"/>
                                  </p:stCondLst>
                                  <p:childTnLst>
                                    <p:animMotion origin="layout" path="M 0.1875 3.33333E-6 L 0.2375 3.33333E-6 " pathEditMode="relative" rAng="0" ptsTypes="AA">
                                      <p:cBhvr>
                                        <p:cTn id="44" dur="2000" fill="hold"/>
                                        <p:tgtEl>
                                          <p:spTgt spid="6"/>
                                        </p:tgtEl>
                                        <p:attrNameLst>
                                          <p:attrName>ppt_x</p:attrName>
                                          <p:attrName>ppt_y</p:attrName>
                                        </p:attrNameLst>
                                      </p:cBhvr>
                                      <p:rCtr x="25" y="0"/>
                                    </p:animMotion>
                                  </p:childTnLst>
                                </p:cTn>
                              </p:par>
                              <p:par>
                                <p:cTn id="45" presetID="10" presetClass="exit" presetSubtype="0" fill="hold" nodeType="withEffect">
                                  <p:stCondLst>
                                    <p:cond delay="0"/>
                                  </p:stCondLst>
                                  <p:childTnLst>
                                    <p:animEffect transition="out" filter="fade">
                                      <p:cBhvr>
                                        <p:cTn id="46" dur="2000"/>
                                        <p:tgtEl>
                                          <p:spTgt spid="6"/>
                                        </p:tgtEl>
                                      </p:cBhvr>
                                    </p:animEffect>
                                    <p:set>
                                      <p:cBhvr>
                                        <p:cTn id="47" dur="1" fill="hold">
                                          <p:stCondLst>
                                            <p:cond delay="1999"/>
                                          </p:stCondLst>
                                        </p:cTn>
                                        <p:tgtEl>
                                          <p:spTgt spid="6"/>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02827"/>
                                        </p:tgtEl>
                                        <p:attrNameLst>
                                          <p:attrName>style.visibility</p:attrName>
                                        </p:attrNameLst>
                                      </p:cBhvr>
                                      <p:to>
                                        <p:strVal val="visible"/>
                                      </p:to>
                                    </p:set>
                                    <p:animEffect transition="in" filter="fade">
                                      <p:cBhvr>
                                        <p:cTn id="50" dur="500"/>
                                        <p:tgtEl>
                                          <p:spTgt spid="2028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2799"/>
                                        </p:tgtEl>
                                        <p:attrNameLst>
                                          <p:attrName>style.visibility</p:attrName>
                                        </p:attrNameLst>
                                      </p:cBhvr>
                                      <p:to>
                                        <p:strVal val="visible"/>
                                      </p:to>
                                    </p:set>
                                    <p:animEffect transition="in" filter="fade">
                                      <p:cBhvr>
                                        <p:cTn id="55" dur="2000"/>
                                        <p:tgtEl>
                                          <p:spTgt spid="202799"/>
                                        </p:tgtEl>
                                      </p:cBhvr>
                                    </p:animEffect>
                                  </p:childTnLst>
                                </p:cTn>
                              </p:par>
                              <p:par>
                                <p:cTn id="56" presetID="10" presetClass="entr" presetSubtype="0" fill="hold" nodeType="withEffect">
                                  <p:stCondLst>
                                    <p:cond delay="0"/>
                                  </p:stCondLst>
                                  <p:childTnLst>
                                    <p:set>
                                      <p:cBhvr>
                                        <p:cTn id="57" dur="1" fill="hold">
                                          <p:stCondLst>
                                            <p:cond delay="0"/>
                                          </p:stCondLst>
                                        </p:cTn>
                                        <p:tgtEl>
                                          <p:spTgt spid="202777"/>
                                        </p:tgtEl>
                                        <p:attrNameLst>
                                          <p:attrName>style.visibility</p:attrName>
                                        </p:attrNameLst>
                                      </p:cBhvr>
                                      <p:to>
                                        <p:strVal val="visible"/>
                                      </p:to>
                                    </p:set>
                                    <p:animEffect transition="in" filter="fade">
                                      <p:cBhvr>
                                        <p:cTn id="58" dur="2000"/>
                                        <p:tgtEl>
                                          <p:spTgt spid="202777"/>
                                        </p:tgtEl>
                                      </p:cBhvr>
                                    </p:animEffect>
                                  </p:childTnLst>
                                </p:cTn>
                              </p:par>
                              <p:par>
                                <p:cTn id="59" presetID="10" presetClass="entr" presetSubtype="0" fill="hold" nodeType="withEffect">
                                  <p:stCondLst>
                                    <p:cond delay="0"/>
                                  </p:stCondLst>
                                  <p:childTnLst>
                                    <p:set>
                                      <p:cBhvr>
                                        <p:cTn id="60" dur="1" fill="hold">
                                          <p:stCondLst>
                                            <p:cond delay="0"/>
                                          </p:stCondLst>
                                        </p:cTn>
                                        <p:tgtEl>
                                          <p:spTgt spid="202778"/>
                                        </p:tgtEl>
                                        <p:attrNameLst>
                                          <p:attrName>style.visibility</p:attrName>
                                        </p:attrNameLst>
                                      </p:cBhvr>
                                      <p:to>
                                        <p:strVal val="visible"/>
                                      </p:to>
                                    </p:set>
                                    <p:animEffect transition="in" filter="fade">
                                      <p:cBhvr>
                                        <p:cTn id="61" dur="2000"/>
                                        <p:tgtEl>
                                          <p:spTgt spid="202778"/>
                                        </p:tgtEl>
                                      </p:cBhvr>
                                    </p:animEffect>
                                  </p:childTnLst>
                                </p:cTn>
                              </p:par>
                              <p:par>
                                <p:cTn id="62" presetID="10" presetClass="entr" presetSubtype="0" fill="hold" nodeType="withEffect">
                                  <p:stCondLst>
                                    <p:cond delay="0"/>
                                  </p:stCondLst>
                                  <p:childTnLst>
                                    <p:set>
                                      <p:cBhvr>
                                        <p:cTn id="63" dur="1" fill="hold">
                                          <p:stCondLst>
                                            <p:cond delay="0"/>
                                          </p:stCondLst>
                                        </p:cTn>
                                        <p:tgtEl>
                                          <p:spTgt spid="202779"/>
                                        </p:tgtEl>
                                        <p:attrNameLst>
                                          <p:attrName>style.visibility</p:attrName>
                                        </p:attrNameLst>
                                      </p:cBhvr>
                                      <p:to>
                                        <p:strVal val="visible"/>
                                      </p:to>
                                    </p:set>
                                    <p:animEffect transition="in" filter="fade">
                                      <p:cBhvr>
                                        <p:cTn id="64" dur="2000"/>
                                        <p:tgtEl>
                                          <p:spTgt spid="202779"/>
                                        </p:tgtEl>
                                      </p:cBhvr>
                                    </p:animEffect>
                                  </p:childTnLst>
                                </p:cTn>
                              </p:par>
                              <p:par>
                                <p:cTn id="65" presetID="10" presetClass="entr" presetSubtype="0" fill="hold" nodeType="withEffect">
                                  <p:stCondLst>
                                    <p:cond delay="0"/>
                                  </p:stCondLst>
                                  <p:childTnLst>
                                    <p:set>
                                      <p:cBhvr>
                                        <p:cTn id="66" dur="1" fill="hold">
                                          <p:stCondLst>
                                            <p:cond delay="0"/>
                                          </p:stCondLst>
                                        </p:cTn>
                                        <p:tgtEl>
                                          <p:spTgt spid="202780"/>
                                        </p:tgtEl>
                                        <p:attrNameLst>
                                          <p:attrName>style.visibility</p:attrName>
                                        </p:attrNameLst>
                                      </p:cBhvr>
                                      <p:to>
                                        <p:strVal val="visible"/>
                                      </p:to>
                                    </p:set>
                                    <p:animEffect transition="in" filter="fade">
                                      <p:cBhvr>
                                        <p:cTn id="67" dur="2000"/>
                                        <p:tgtEl>
                                          <p:spTgt spid="202780"/>
                                        </p:tgtEl>
                                      </p:cBhvr>
                                    </p:animEffect>
                                  </p:childTnLst>
                                </p:cTn>
                              </p:par>
                              <p:par>
                                <p:cTn id="68" presetID="10"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2000"/>
                                        <p:tgtEl>
                                          <p:spTgt spid="4"/>
                                        </p:tgtEl>
                                      </p:cBhvr>
                                    </p:animEffect>
                                  </p:childTnLst>
                                </p:cTn>
                              </p:par>
                            </p:childTnLst>
                          </p:cTn>
                        </p:par>
                        <p:par>
                          <p:cTn id="71" fill="hold">
                            <p:stCondLst>
                              <p:cond delay="2000"/>
                            </p:stCondLst>
                            <p:childTnLst>
                              <p:par>
                                <p:cTn id="72" presetID="0" presetClass="path" presetSubtype="0" accel="50000" decel="50000" fill="hold" grpId="2" nodeType="afterEffect">
                                  <p:stCondLst>
                                    <p:cond delay="0"/>
                                  </p:stCondLst>
                                  <p:childTnLst>
                                    <p:animMotion origin="layout" path="M -0.02031 -0.06059 C 0.02431 -0.05943 0.07639 -0.0518 0.12326 -0.05782 C 0.12899 -0.06036 0.13438 -0.06267 0.13976 -0.06614 C 0.15156 -0.08279 0.1559 -0.1043 0.1592 -0.12997 C 0.16059 -0.14107 0.16372 -0.16304 0.16372 -0.16281 C 0.16424 -0.17114 0.16545 -0.20883 0.16684 -0.21878 C 0.16823 -0.2308 0.17118 -0.2426 0.17274 -0.25462 C 0.17483 -0.26989 0.17535 -0.28469 0.17882 -0.29926 C 0.18056 -0.30666 0.18333 -0.3136 0.1849 -0.32146 C 0.18542 -0.324 0.18941 -0.3432 0.19063 -0.34621 C 0.19774 -0.36425 0.21215 -0.37188 0.22083 -0.38737 " pathEditMode="relative" rAng="0" ptsTypes="ffffffffffA">
                                      <p:cBhvr>
                                        <p:cTn id="73" dur="2000" fill="hold"/>
                                        <p:tgtEl>
                                          <p:spTgt spid="202799"/>
                                        </p:tgtEl>
                                        <p:attrNameLst>
                                          <p:attrName>ppt_x</p:attrName>
                                          <p:attrName>ppt_y</p:attrName>
                                        </p:attrNameLst>
                                      </p:cBhvr>
                                      <p:rCtr x="120" y="-159"/>
                                    </p:animMotion>
                                  </p:childTnLst>
                                </p:cTn>
                              </p:par>
                              <p:par>
                                <p:cTn id="74" presetID="10" presetClass="entr" presetSubtype="0" fill="hold" grpId="0" nodeType="withEffect">
                                  <p:stCondLst>
                                    <p:cond delay="0"/>
                                  </p:stCondLst>
                                  <p:childTnLst>
                                    <p:set>
                                      <p:cBhvr>
                                        <p:cTn id="75" dur="1" fill="hold">
                                          <p:stCondLst>
                                            <p:cond delay="0"/>
                                          </p:stCondLst>
                                        </p:cTn>
                                        <p:tgtEl>
                                          <p:spTgt spid="86"/>
                                        </p:tgtEl>
                                        <p:attrNameLst>
                                          <p:attrName>style.visibility</p:attrName>
                                        </p:attrNameLst>
                                      </p:cBhvr>
                                      <p:to>
                                        <p:strVal val="visible"/>
                                      </p:to>
                                    </p:set>
                                    <p:animEffect transition="in" filter="fade">
                                      <p:cBhvr>
                                        <p:cTn id="76" dur="2000"/>
                                        <p:tgtEl>
                                          <p:spTgt spid="86"/>
                                        </p:tgtEl>
                                      </p:cBhvr>
                                    </p:animEffec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grpId="3" nodeType="clickEffect">
                                  <p:stCondLst>
                                    <p:cond delay="0"/>
                                  </p:stCondLst>
                                  <p:childTnLst>
                                    <p:animMotion origin="layout" path="M 0.00868 0.0185 C 0.00104 0.01919 -0.00642 0.02035 -0.01423 0.02104 C -0.02691 0.02197 -0.0401 0.02243 -0.05278 0.02405 C -0.05486 0.02428 -0.05729 0.02451 -0.05903 0.02474 C -0.06059 0.02497 -0.06163 0.02543 -0.06267 0.02567 C -0.06962 0.02659 -0.07795 0.02705 -0.08541 0.02752 C -0.09462 0.02867 -0.10173 0.02913 -0.11163 0.0296 C -0.11875 0.03122 -0.11423 0.03029 -0.12673 0.03122 C -0.12882 0.03145 -0.13298 0.03168 -0.13298 0.03191 C -0.14219 0.0333 -0.15139 0.0333 -0.1618 0.03353 C -0.20729 0.03792 -0.22778 0.05296 -0.24566 0.0666 C -0.24965 0.06984 -0.25642 0.07192 -0.26198 0.07446 C -0.26528 0.07585 -0.27205 0.07886 -0.27205 0.07886 C -0.34514 0.07839 -0.40972 0.07793 -0.48368 0.07793 " pathEditMode="relative" rAng="0" ptsTypes="fffffffffffffA">
                                      <p:cBhvr>
                                        <p:cTn id="80" dur="2000" fill="hold"/>
                                        <p:tgtEl>
                                          <p:spTgt spid="86"/>
                                        </p:tgtEl>
                                        <p:attrNameLst>
                                          <p:attrName>ppt_x</p:attrName>
                                          <p:attrName>ppt_y</p:attrName>
                                        </p:attrNameLst>
                                      </p:cBhvr>
                                      <p:rCtr x="-246" y="30"/>
                                    </p:animMotion>
                                  </p:childTnLst>
                                </p:cTn>
                              </p:par>
                            </p:childTnLst>
                          </p:cTn>
                        </p:par>
                        <p:par>
                          <p:cTn id="81" fill="hold">
                            <p:stCondLst>
                              <p:cond delay="2000"/>
                            </p:stCondLst>
                            <p:childTnLst>
                              <p:par>
                                <p:cTn id="82" presetID="10" presetClass="exit" presetSubtype="0" fill="hold" grpId="2" nodeType="afterEffect">
                                  <p:stCondLst>
                                    <p:cond delay="0"/>
                                  </p:stCondLst>
                                  <p:childTnLst>
                                    <p:animEffect transition="out" filter="fade">
                                      <p:cBhvr>
                                        <p:cTn id="83" dur="500"/>
                                        <p:tgtEl>
                                          <p:spTgt spid="86"/>
                                        </p:tgtEl>
                                      </p:cBhvr>
                                    </p:animEffect>
                                    <p:set>
                                      <p:cBhvr>
                                        <p:cTn id="84" dur="1" fill="hold">
                                          <p:stCondLst>
                                            <p:cond delay="499"/>
                                          </p:stCondLst>
                                        </p:cTn>
                                        <p:tgtEl>
                                          <p:spTgt spid="86"/>
                                        </p:tgtEl>
                                        <p:attrNameLst>
                                          <p:attrName>style.visibility</p:attrName>
                                        </p:attrNameLst>
                                      </p:cBhvr>
                                      <p:to>
                                        <p:strVal val="hidden"/>
                                      </p:to>
                                    </p:set>
                                  </p:childTnLst>
                                </p:cTn>
                              </p:par>
                              <p:par>
                                <p:cTn id="85" presetID="0" presetClass="path" presetSubtype="0" accel="50000" decel="50000" fill="hold" nodeType="withEffect">
                                  <p:stCondLst>
                                    <p:cond delay="0"/>
                                  </p:stCondLst>
                                  <p:childTnLst>
                                    <p:animMotion origin="layout" path="M -2.22222E-6 2.96296E-6 C 0.04271 -0.00741 0.19479 -0.03889 0.25625 -0.04398 C 0.31771 -0.04908 0.31702 -0.02824 0.36875 -0.03102 C 0.42049 -0.0338 0.53281 -0.04005 0.56667 -0.06111 C 0.60052 -0.08218 0.58594 -0.12361 0.57222 -0.15741 " pathEditMode="relative" rAng="0" ptsTypes="aaaaa">
                                      <p:cBhvr>
                                        <p:cTn id="86" dur="2000" fill="hold"/>
                                        <p:tgtEl>
                                          <p:spTgt spid="202780"/>
                                        </p:tgtEl>
                                        <p:attrNameLst>
                                          <p:attrName>ppt_x</p:attrName>
                                          <p:attrName>ppt_y</p:attrName>
                                        </p:attrNameLst>
                                      </p:cBhvr>
                                      <p:rCtr x="300" y="-79"/>
                                    </p:animMotion>
                                  </p:childTnLst>
                                </p:cTn>
                              </p:par>
                              <p:par>
                                <p:cTn id="87" presetID="10" presetClass="entr" presetSubtype="0" fill="hold" grpId="0" nodeType="with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fade">
                                      <p:cBhvr>
                                        <p:cTn id="89" dur="2000"/>
                                        <p:tgtEl>
                                          <p:spTgt spid="87"/>
                                        </p:tgtEl>
                                      </p:cBhvr>
                                    </p:animEffect>
                                  </p:childTnLst>
                                </p:cTn>
                              </p:par>
                            </p:childTnLst>
                          </p:cTn>
                        </p:par>
                      </p:childTnLst>
                    </p:cTn>
                  </p:par>
                  <p:par>
                    <p:cTn id="90" fill="hold">
                      <p:stCondLst>
                        <p:cond delay="indefinite"/>
                      </p:stCondLst>
                      <p:childTnLst>
                        <p:par>
                          <p:cTn id="91" fill="hold">
                            <p:stCondLst>
                              <p:cond delay="0"/>
                            </p:stCondLst>
                            <p:childTnLst>
                              <p:par>
                                <p:cTn id="92" presetID="0" presetClass="path" presetSubtype="0" accel="50000" decel="50000" fill="hold" grpId="2" nodeType="clickEffect">
                                  <p:stCondLst>
                                    <p:cond delay="0"/>
                                  </p:stCondLst>
                                  <p:childTnLst>
                                    <p:animMotion origin="layout" path="M -1.66667E-6 4.32932E-6 C -0.00764 0.00069 -0.0151 0.00185 -0.02291 0.00254 C -0.03559 0.00346 -0.04878 0.00393 -0.06146 0.00555 C -0.06354 0.00578 -0.06597 0.00601 -0.06771 0.00624 C -0.06927 0.00647 -0.07031 0.00693 -0.07135 0.00716 C -0.0783 0.00809 -0.08663 0.00855 -0.0941 0.00902 C -0.1033 0.01017 -0.11041 0.01063 -0.12031 0.0111 C -0.12743 0.01272 -0.12291 0.01179 -0.13541 0.01272 C -0.1375 0.01295 -0.14166 0.01318 -0.14166 0.01341 C -0.15087 0.0148 -0.16007 0.0148 -0.17048 0.01503 C -0.21597 0.01942 -0.23646 0.03445 -0.25434 0.0481 C -0.25833 0.05134 -0.2651 0.05342 -0.27066 0.05596 C -0.27396 0.05735 -0.28073 0.06036 -0.28073 0.06059 C -0.35382 0.05989 -0.4184 0.05943 -0.49236 0.05943 " pathEditMode="relative" rAng="0" ptsTypes="fffffffffffffA">
                                      <p:cBhvr>
                                        <p:cTn id="93" dur="2000" fill="hold"/>
                                        <p:tgtEl>
                                          <p:spTgt spid="87"/>
                                        </p:tgtEl>
                                        <p:attrNameLst>
                                          <p:attrName>ppt_x</p:attrName>
                                          <p:attrName>ppt_y</p:attrName>
                                        </p:attrNameLst>
                                      </p:cBhvr>
                                      <p:rCtr x="-246" y="30"/>
                                    </p:animMotion>
                                  </p:childTnLst>
                                </p:cTn>
                              </p:par>
                            </p:childTnLst>
                          </p:cTn>
                        </p:par>
                        <p:par>
                          <p:cTn id="94" fill="hold">
                            <p:stCondLst>
                              <p:cond delay="2000"/>
                            </p:stCondLst>
                            <p:childTnLst>
                              <p:par>
                                <p:cTn id="95" presetID="10" presetClass="exit" presetSubtype="0" fill="hold" grpId="1" nodeType="afterEffect">
                                  <p:stCondLst>
                                    <p:cond delay="0"/>
                                  </p:stCondLst>
                                  <p:childTnLst>
                                    <p:animEffect transition="out" filter="fade">
                                      <p:cBhvr>
                                        <p:cTn id="96" dur="500"/>
                                        <p:tgtEl>
                                          <p:spTgt spid="87"/>
                                        </p:tgtEl>
                                      </p:cBhvr>
                                    </p:animEffect>
                                    <p:set>
                                      <p:cBhvr>
                                        <p:cTn id="97" dur="1" fill="hold">
                                          <p:stCondLst>
                                            <p:cond delay="499"/>
                                          </p:stCondLst>
                                        </p:cTn>
                                        <p:tgtEl>
                                          <p:spTgt spid="87"/>
                                        </p:tgtEl>
                                        <p:attrNameLst>
                                          <p:attrName>style.visibility</p:attrName>
                                        </p:attrNameLst>
                                      </p:cBhvr>
                                      <p:to>
                                        <p:strVal val="hidden"/>
                                      </p:to>
                                    </p:set>
                                  </p:childTnLst>
                                </p:cTn>
                              </p:par>
                              <p:par>
                                <p:cTn id="98" presetID="0" presetClass="path" presetSubtype="0" accel="50000" decel="50000" fill="hold" nodeType="withEffect">
                                  <p:stCondLst>
                                    <p:cond delay="0"/>
                                  </p:stCondLst>
                                  <p:childTnLst>
                                    <p:animMotion origin="layout" path="M 7.22222E-6 3.7037E-7 C 0.08143 0.00556 0.16303 0.01134 0.20973 0.0037 C 0.25643 -0.00394 0.26806 -0.02662 0.28056 -0.0463 C 0.29306 -0.06597 0.2889 -0.09051 0.28473 -0.11481 " pathEditMode="relative" ptsTypes="aaaA">
                                      <p:cBhvr>
                                        <p:cTn id="99" dur="2000" fill="hold"/>
                                        <p:tgtEl>
                                          <p:spTgt spid="202779"/>
                                        </p:tgtEl>
                                        <p:attrNameLst>
                                          <p:attrName>ppt_x</p:attrName>
                                          <p:attrName>ppt_y</p:attrName>
                                        </p:attrNameLst>
                                      </p:cBhvr>
                                    </p:animMotion>
                                  </p:childTnLst>
                                </p:cTn>
                              </p:par>
                            </p:childTnLst>
                          </p:cTn>
                        </p:par>
                        <p:par>
                          <p:cTn id="100" fill="hold">
                            <p:stCondLst>
                              <p:cond delay="4000"/>
                            </p:stCondLst>
                            <p:childTnLst>
                              <p:par>
                                <p:cTn id="101" presetID="0" presetClass="path" presetSubtype="0" accel="50000" decel="50000" fill="hold" nodeType="afterEffect">
                                  <p:stCondLst>
                                    <p:cond delay="0"/>
                                  </p:stCondLst>
                                  <p:childTnLst>
                                    <p:animMotion origin="layout" path="M 0.31424 -0.11296 C 0.32726 -0.08981 0.34046 -0.06666 0.37813 -0.06296 C 0.4158 -0.05925 0.50504 -0.07662 0.54063 -0.09074 C 0.57622 -0.10486 0.58594 -0.13032 0.59202 -0.14814 C 0.5981 -0.16597 0.58733 -0.18217 0.57674 -0.19814 " pathEditMode="relative" ptsTypes="aaaaA">
                                      <p:cBhvr>
                                        <p:cTn id="102" dur="2000" fill="hold"/>
                                        <p:tgtEl>
                                          <p:spTgt spid="202779"/>
                                        </p:tgtEl>
                                        <p:attrNameLst>
                                          <p:attrName>ppt_x</p:attrName>
                                          <p:attrName>ppt_y</p:attrName>
                                        </p:attrNameLst>
                                      </p:cBhvr>
                                    </p:animMotion>
                                  </p:childTnLst>
                                </p:cTn>
                              </p:par>
                              <p:par>
                                <p:cTn id="103" presetID="10" presetClass="entr" presetSubtype="0" fill="hold" grpId="0" nodeType="withEffect">
                                  <p:stCondLst>
                                    <p:cond delay="0"/>
                                  </p:stCondLst>
                                  <p:childTnLst>
                                    <p:set>
                                      <p:cBhvr>
                                        <p:cTn id="104" dur="1" fill="hold">
                                          <p:stCondLst>
                                            <p:cond delay="0"/>
                                          </p:stCondLst>
                                        </p:cTn>
                                        <p:tgtEl>
                                          <p:spTgt spid="88"/>
                                        </p:tgtEl>
                                        <p:attrNameLst>
                                          <p:attrName>style.visibility</p:attrName>
                                        </p:attrNameLst>
                                      </p:cBhvr>
                                      <p:to>
                                        <p:strVal val="visible"/>
                                      </p:to>
                                    </p:set>
                                    <p:animEffect transition="in" filter="fade">
                                      <p:cBhvr>
                                        <p:cTn id="105" dur="2000"/>
                                        <p:tgtEl>
                                          <p:spTgt spid="8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02813"/>
                                        </p:tgtEl>
                                        <p:attrNameLst>
                                          <p:attrName>style.visibility</p:attrName>
                                        </p:attrNameLst>
                                      </p:cBhvr>
                                      <p:to>
                                        <p:strVal val="visible"/>
                                      </p:to>
                                    </p:set>
                                    <p:animEffect transition="in" filter="fade">
                                      <p:cBhvr>
                                        <p:cTn id="108" dur="2000"/>
                                        <p:tgtEl>
                                          <p:spTgt spid="202813"/>
                                        </p:tgtEl>
                                      </p:cBhvr>
                                    </p:animEffect>
                                  </p:childTnLst>
                                </p:cTn>
                              </p:par>
                            </p:childTnLst>
                          </p:cTn>
                        </p:par>
                      </p:childTnLst>
                    </p:cTn>
                  </p:par>
                  <p:par>
                    <p:cTn id="109" fill="hold">
                      <p:stCondLst>
                        <p:cond delay="indefinite"/>
                      </p:stCondLst>
                      <p:childTnLst>
                        <p:par>
                          <p:cTn id="110" fill="hold">
                            <p:stCondLst>
                              <p:cond delay="0"/>
                            </p:stCondLst>
                            <p:childTnLst>
                              <p:par>
                                <p:cTn id="111" presetID="0" presetClass="path" presetSubtype="0" accel="50000" decel="50000" fill="hold" grpId="2" nodeType="clickEffect">
                                  <p:stCondLst>
                                    <p:cond delay="0"/>
                                  </p:stCondLst>
                                  <p:childTnLst>
                                    <p:animMotion origin="layout" path="M 3.33333E-6 -1.3136E-6 C -0.00903 0.00162 -0.01789 0.00463 -0.02709 0.00648 C -0.04219 0.00879 -0.05764 0.00995 -0.07275 0.01411 C -0.07518 0.0148 -0.07795 0.01526 -0.08004 0.01596 C -0.08195 0.01642 -0.08316 0.01781 -0.08438 0.01827 C -0.09254 0.02058 -0.10243 0.02174 -0.11129 0.02313 C -0.12205 0.0259 -0.13056 0.02729 -0.14219 0.02845 C -0.1507 0.03261 -0.14532 0.03007 -0.16007 0.03261 C -0.1625 0.03307 -0.16736 0.03377 -0.16736 0.03423 C -0.1783 0.03793 -0.18924 0.03793 -0.20139 0.03839 C -0.25521 0.04972 -0.27934 0.08835 -0.30052 0.12327 C -0.30521 0.13159 -0.3132 0.13691 -0.31979 0.14362 C -0.32361 0.14709 -0.33177 0.15495 -0.33177 0.15541 C -0.41806 0.15356 -0.49427 0.15241 -0.5816 0.15241 " pathEditMode="relative" rAng="0" ptsTypes="fffffffffffffA">
                                      <p:cBhvr>
                                        <p:cTn id="112" dur="2000" fill="hold"/>
                                        <p:tgtEl>
                                          <p:spTgt spid="88"/>
                                        </p:tgtEl>
                                        <p:attrNameLst>
                                          <p:attrName>ppt_x</p:attrName>
                                          <p:attrName>ppt_y</p:attrName>
                                        </p:attrNameLst>
                                      </p:cBhvr>
                                      <p:rCtr x="-291" y="77"/>
                                    </p:animMotion>
                                  </p:childTnLst>
                                </p:cTn>
                              </p:par>
                              <p:par>
                                <p:cTn id="113" presetID="0" presetClass="path" presetSubtype="0" accel="50000" decel="50000" fill="hold" grpId="2" nodeType="withEffect">
                                  <p:stCondLst>
                                    <p:cond delay="0"/>
                                  </p:stCondLst>
                                  <p:childTnLst>
                                    <p:animMotion origin="layout" path="M 0 -0.00717 C 0.03524 -0.00833 0.10208 0.01387 0.13924 -0.02822 C 0.14323 -0.04071 0.14462 -0.05366 0.14757 -0.0673 C 0.14826 -0.07771 0.14913 -0.08812 0.14931 -0.09875 C 0.15 -0.12882 0.13212 -0.21531 0.16753 -0.2241 C 0.17795 -0.22641 0.18854 -0.22618 0.19896 -0.22688 C 0.20677 -0.22711 0.21458 -0.22688 0.2224 -0.22688 " pathEditMode="relative" rAng="0" ptsTypes="ffffffA">
                                      <p:cBhvr>
                                        <p:cTn id="114" dur="2000" fill="hold"/>
                                        <p:tgtEl>
                                          <p:spTgt spid="202813"/>
                                        </p:tgtEl>
                                        <p:attrNameLst>
                                          <p:attrName>ppt_x</p:attrName>
                                          <p:attrName>ppt_y</p:attrName>
                                        </p:attrNameLst>
                                      </p:cBhvr>
                                      <p:rCtr x="111" y="-99"/>
                                    </p:animMotion>
                                  </p:childTnLst>
                                </p:cTn>
                              </p:par>
                            </p:childTnLst>
                          </p:cTn>
                        </p:par>
                        <p:par>
                          <p:cTn id="115" fill="hold">
                            <p:stCondLst>
                              <p:cond delay="2000"/>
                            </p:stCondLst>
                            <p:childTnLst>
                              <p:par>
                                <p:cTn id="116" presetID="10" presetClass="exit" presetSubtype="0" fill="hold" grpId="1" nodeType="afterEffect">
                                  <p:stCondLst>
                                    <p:cond delay="0"/>
                                  </p:stCondLst>
                                  <p:childTnLst>
                                    <p:animEffect transition="out" filter="fade">
                                      <p:cBhvr>
                                        <p:cTn id="117" dur="500"/>
                                        <p:tgtEl>
                                          <p:spTgt spid="88"/>
                                        </p:tgtEl>
                                      </p:cBhvr>
                                    </p:animEffect>
                                    <p:set>
                                      <p:cBhvr>
                                        <p:cTn id="118" dur="1" fill="hold">
                                          <p:stCondLst>
                                            <p:cond delay="499"/>
                                          </p:stCondLst>
                                        </p:cTn>
                                        <p:tgtEl>
                                          <p:spTgt spid="88"/>
                                        </p:tgtEl>
                                        <p:attrNameLst>
                                          <p:attrName>style.visibility</p:attrName>
                                        </p:attrNameLst>
                                      </p:cBhvr>
                                      <p:to>
                                        <p:strVal val="hidden"/>
                                      </p:to>
                                    </p:set>
                                  </p:childTnLst>
                                </p:cTn>
                              </p:par>
                              <p:par>
                                <p:cTn id="119" presetID="10" presetClass="entr" presetSubtype="0" fill="hold" grpId="0" nodeType="withEffect">
                                  <p:stCondLst>
                                    <p:cond delay="0"/>
                                  </p:stCondLst>
                                  <p:childTnLst>
                                    <p:set>
                                      <p:cBhvr>
                                        <p:cTn id="120" dur="1" fill="hold">
                                          <p:stCondLst>
                                            <p:cond delay="0"/>
                                          </p:stCondLst>
                                        </p:cTn>
                                        <p:tgtEl>
                                          <p:spTgt spid="89"/>
                                        </p:tgtEl>
                                        <p:attrNameLst>
                                          <p:attrName>style.visibility</p:attrName>
                                        </p:attrNameLst>
                                      </p:cBhvr>
                                      <p:to>
                                        <p:strVal val="visible"/>
                                      </p:to>
                                    </p:set>
                                    <p:animEffect transition="in" filter="fade">
                                      <p:cBhvr>
                                        <p:cTn id="121" dur="2000"/>
                                        <p:tgtEl>
                                          <p:spTgt spid="89"/>
                                        </p:tgtEl>
                                      </p:cBhvr>
                                    </p:animEffect>
                                  </p:childTnLst>
                                </p:cTn>
                              </p:par>
                            </p:childTnLst>
                          </p:cTn>
                        </p:par>
                        <p:par>
                          <p:cTn id="122" fill="hold">
                            <p:stCondLst>
                              <p:cond delay="4000"/>
                            </p:stCondLst>
                            <p:childTnLst>
                              <p:par>
                                <p:cTn id="123" presetID="0" presetClass="path" presetSubtype="0" accel="50000" decel="50000" fill="hold" grpId="2" nodeType="afterEffect">
                                  <p:stCondLst>
                                    <p:cond delay="0"/>
                                  </p:stCondLst>
                                  <p:childTnLst>
                                    <p:animMotion origin="layout" path="M -3.33333E-6 -2.97872E-6 C -0.00955 0.00232 -0.01875 0.00625 -0.0283 0.00856 C -0.04392 0.0118 -0.06007 0.01342 -0.07569 0.01874 C -0.0783 0.01966 -0.08125 0.02035 -0.0835 0.02128 C -0.08541 0.02197 -0.08663 0.02359 -0.08802 0.02429 C -0.09652 0.02752 -0.10677 0.02914 -0.11597 0.03076 C -0.12725 0.03469 -0.13611 0.03631 -0.14826 0.0377 C -0.15694 0.04325 -0.15139 0.04024 -0.16684 0.04325 C -0.16944 0.04418 -0.17448 0.04487 -0.17448 0.04579 C -0.18593 0.05042 -0.19722 0.05042 -0.21007 0.05111 C -0.26597 0.06615 -0.29132 0.11749 -0.31319 0.1642 C -0.31823 0.17507 -0.32656 0.18224 -0.33333 0.19103 C -0.3375 0.19566 -0.34583 0.20606 -0.34583 0.20676 C -0.43576 0.20444 -0.51527 0.20282 -0.60625 0.20282 " pathEditMode="relative" rAng="0" ptsTypes="fffffffffffffA">
                                      <p:cBhvr>
                                        <p:cTn id="124" dur="2000" fill="hold"/>
                                        <p:tgtEl>
                                          <p:spTgt spid="89"/>
                                        </p:tgtEl>
                                        <p:attrNameLst>
                                          <p:attrName>ppt_x</p:attrName>
                                          <p:attrName>ppt_y</p:attrName>
                                        </p:attrNameLst>
                                      </p:cBhvr>
                                      <p:rCtr x="-303" y="103"/>
                                    </p:animMotion>
                                  </p:childTnLst>
                                </p:cTn>
                              </p:par>
                            </p:childTnLst>
                          </p:cTn>
                        </p:par>
                        <p:par>
                          <p:cTn id="125" fill="hold">
                            <p:stCondLst>
                              <p:cond delay="6000"/>
                            </p:stCondLst>
                            <p:childTnLst>
                              <p:par>
                                <p:cTn id="126" presetID="10" presetClass="exit" presetSubtype="0" fill="hold" grpId="1" nodeType="afterEffect">
                                  <p:stCondLst>
                                    <p:cond delay="0"/>
                                  </p:stCondLst>
                                  <p:childTnLst>
                                    <p:animEffect transition="out" filter="fade">
                                      <p:cBhvr>
                                        <p:cTn id="127" dur="500"/>
                                        <p:tgtEl>
                                          <p:spTgt spid="89"/>
                                        </p:tgtEl>
                                      </p:cBhvr>
                                    </p:animEffect>
                                    <p:set>
                                      <p:cBhvr>
                                        <p:cTn id="128" dur="1" fill="hold">
                                          <p:stCondLst>
                                            <p:cond delay="499"/>
                                          </p:stCondLst>
                                        </p:cTn>
                                        <p:tgtEl>
                                          <p:spTgt spid="89"/>
                                        </p:tgtEl>
                                        <p:attrNameLst>
                                          <p:attrName>style.visibility</p:attrName>
                                        </p:attrNameLst>
                                      </p:cBhvr>
                                      <p:to>
                                        <p:strVal val="hidden"/>
                                      </p:to>
                                    </p:set>
                                  </p:childTnLst>
                                </p:cTn>
                              </p:par>
                              <p:par>
                                <p:cTn id="129" presetID="0" presetClass="path" presetSubtype="0" accel="50000" decel="50000" fill="hold" nodeType="withEffect">
                                  <p:stCondLst>
                                    <p:cond delay="0"/>
                                  </p:stCondLst>
                                  <p:childTnLst>
                                    <p:animMotion origin="layout" path="M 9.44444E-6 -6.2963E-6 C 0.08942 0.01273 0.179 0.02569 0.23056 0.00185 C 0.28212 -0.022 0.29098 -0.11112 0.30973 -0.1426 C 0.32848 -0.17408 0.33768 -0.17987 0.34306 -0.18704 " pathEditMode="relative" ptsTypes="aaaA">
                                      <p:cBhvr>
                                        <p:cTn id="130" dur="2000" fill="hold"/>
                                        <p:tgtEl>
                                          <p:spTgt spid="202778"/>
                                        </p:tgtEl>
                                        <p:attrNameLst>
                                          <p:attrName>ppt_x</p:attrName>
                                          <p:attrName>ppt_y</p:attrName>
                                        </p:attrNameLst>
                                      </p:cBhvr>
                                    </p:animMotion>
                                  </p:childTnLst>
                                </p:cTn>
                              </p:par>
                            </p:childTnLst>
                          </p:cTn>
                        </p:par>
                        <p:par>
                          <p:cTn id="131" fill="hold">
                            <p:stCondLst>
                              <p:cond delay="8000"/>
                            </p:stCondLst>
                            <p:childTnLst>
                              <p:par>
                                <p:cTn id="132" presetID="0" presetClass="path" presetSubtype="0" accel="50000" decel="50000" fill="hold" nodeType="afterEffect">
                                  <p:stCondLst>
                                    <p:cond delay="0"/>
                                  </p:stCondLst>
                                  <p:childTnLst>
                                    <p:animMotion origin="layout" path="M 0.32813 -0.18287 C 0.32987 -0.16759 0.3316 -0.15208 0.37258 -0.15695 C 0.41355 -0.16181 0.53525 -0.18912 0.57397 -0.2125 C 0.61268 -0.23588 0.604 -0.27847 0.60452 -0.29769 C 0.60504 -0.3169 0.59081 -0.32222 0.57674 -0.32732 " pathEditMode="relative" ptsTypes="aaaaA">
                                      <p:cBhvr>
                                        <p:cTn id="133" dur="2000" fill="hold"/>
                                        <p:tgtEl>
                                          <p:spTgt spid="202778"/>
                                        </p:tgtEl>
                                        <p:attrNameLst>
                                          <p:attrName>ppt_x</p:attrName>
                                          <p:attrName>ppt_y</p:attrName>
                                        </p:attrNameLst>
                                      </p:cBhvr>
                                    </p:animMotion>
                                  </p:childTnLst>
                                </p:cTn>
                              </p:par>
                            </p:childTnLst>
                          </p:cTn>
                        </p:par>
                        <p:par>
                          <p:cTn id="134" fill="hold">
                            <p:stCondLst>
                              <p:cond delay="10000"/>
                            </p:stCondLst>
                            <p:childTnLst>
                              <p:par>
                                <p:cTn id="135" presetID="0" presetClass="path" presetSubtype="0" accel="50000" decel="50000" fill="hold" nodeType="afterEffect">
                                  <p:stCondLst>
                                    <p:cond delay="0"/>
                                  </p:stCondLst>
                                  <p:childTnLst>
                                    <p:animMotion origin="layout" path="M -3.33333E-6 -0.00649 C 0.07188 0.00324 0.14393 0.01319 0.19445 -0.00834 C 0.24497 -0.02987 0.28039 -0.09514 0.30278 -0.13612 C 0.32518 -0.17709 0.32709 -0.21598 0.32917 -0.25463 " pathEditMode="relative" rAng="0" ptsTypes="aaaA">
                                      <p:cBhvr>
                                        <p:cTn id="136" dur="2000" fill="hold"/>
                                        <p:tgtEl>
                                          <p:spTgt spid="202777"/>
                                        </p:tgtEl>
                                        <p:attrNameLst>
                                          <p:attrName>ppt_x</p:attrName>
                                          <p:attrName>ppt_y</p:attrName>
                                        </p:attrNameLst>
                                      </p:cBhvr>
                                      <p:rCtr x="165" y="-114"/>
                                    </p:animMotion>
                                  </p:childTnLst>
                                </p:cTn>
                              </p:par>
                            </p:childTnLst>
                          </p:cTn>
                        </p:par>
                        <p:par>
                          <p:cTn id="137" fill="hold">
                            <p:stCondLst>
                              <p:cond delay="12000"/>
                            </p:stCondLst>
                            <p:childTnLst>
                              <p:par>
                                <p:cTn id="138" presetID="0" presetClass="path" presetSubtype="0" accel="50000" decel="50000" fill="hold" nodeType="afterEffect">
                                  <p:stCondLst>
                                    <p:cond delay="0"/>
                                  </p:stCondLst>
                                  <p:childTnLst>
                                    <p:animMotion origin="layout" path="M 0.3441 -0.25232 C 0.35556 -0.22107 0.36719 -0.18959 0.40521 -0.18751 C 0.44323 -0.18542 0.53629 -0.2169 0.57188 -0.23936 C 0.60747 -0.26181 0.61719 -0.30394 0.6191 -0.32269 C 0.62101 -0.34144 0.60191 -0.347 0.58299 -0.35232 " pathEditMode="relative" ptsTypes="aaaaA">
                                      <p:cBhvr>
                                        <p:cTn id="139" dur="2000" fill="hold"/>
                                        <p:tgtEl>
                                          <p:spTgt spid="202777"/>
                                        </p:tgtEl>
                                        <p:attrNameLst>
                                          <p:attrName>ppt_x</p:attrName>
                                          <p:attrName>ppt_y</p:attrName>
                                        </p:attrNameLst>
                                      </p:cBhvr>
                                    </p:animMotion>
                                  </p:childTnLst>
                                </p:cTn>
                              </p:par>
                              <p:par>
                                <p:cTn id="140" presetID="10" presetClass="exit" presetSubtype="0" fill="hold" grpId="1" nodeType="withEffect">
                                  <p:stCondLst>
                                    <p:cond delay="0"/>
                                  </p:stCondLst>
                                  <p:childTnLst>
                                    <p:animEffect transition="out" filter="fade">
                                      <p:cBhvr>
                                        <p:cTn id="141" dur="500"/>
                                        <p:tgtEl>
                                          <p:spTgt spid="202827"/>
                                        </p:tgtEl>
                                      </p:cBhvr>
                                    </p:animEffect>
                                    <p:set>
                                      <p:cBhvr>
                                        <p:cTn id="142" dur="1" fill="hold">
                                          <p:stCondLst>
                                            <p:cond delay="499"/>
                                          </p:stCondLst>
                                        </p:cTn>
                                        <p:tgtEl>
                                          <p:spTgt spid="202827"/>
                                        </p:tgtEl>
                                        <p:attrNameLst>
                                          <p:attrName>style.visibility</p:attrName>
                                        </p:attrNameLst>
                                      </p:cBhvr>
                                      <p:to>
                                        <p:strVal val="hidden"/>
                                      </p:to>
                                    </p:set>
                                  </p:childTnLst>
                                </p:cTn>
                              </p:par>
                              <p:par>
                                <p:cTn id="143" presetID="10" presetClass="entr" presetSubtype="0" fill="hold" grpId="0" nodeType="withEffect">
                                  <p:stCondLst>
                                    <p:cond delay="0"/>
                                  </p:stCondLst>
                                  <p:childTnLst>
                                    <p:set>
                                      <p:cBhvr>
                                        <p:cTn id="144" dur="1" fill="hold">
                                          <p:stCondLst>
                                            <p:cond delay="0"/>
                                          </p:stCondLst>
                                        </p:cTn>
                                        <p:tgtEl>
                                          <p:spTgt spid="202834"/>
                                        </p:tgtEl>
                                        <p:attrNameLst>
                                          <p:attrName>style.visibility</p:attrName>
                                        </p:attrNameLst>
                                      </p:cBhvr>
                                      <p:to>
                                        <p:strVal val="visible"/>
                                      </p:to>
                                    </p:set>
                                    <p:animEffect transition="in" filter="fade">
                                      <p:cBhvr>
                                        <p:cTn id="145" dur="500"/>
                                        <p:tgtEl>
                                          <p:spTgt spid="202834"/>
                                        </p:tgtEl>
                                      </p:cBhvr>
                                    </p:animEffect>
                                  </p:childTnLst>
                                </p:cTn>
                              </p:par>
                            </p:childTnLst>
                          </p:cTn>
                        </p:par>
                        <p:par>
                          <p:cTn id="146" fill="hold">
                            <p:stCondLst>
                              <p:cond delay="14000"/>
                            </p:stCondLst>
                            <p:childTnLst>
                              <p:par>
                                <p:cTn id="147" presetID="10" presetClass="exit" presetSubtype="0" fill="hold" nodeType="afterEffect">
                                  <p:stCondLst>
                                    <p:cond delay="0"/>
                                  </p:stCondLst>
                                  <p:childTnLst>
                                    <p:animEffect transition="out" filter="fade">
                                      <p:cBhvr>
                                        <p:cTn id="148" dur="2000"/>
                                        <p:tgtEl>
                                          <p:spTgt spid="3"/>
                                        </p:tgtEl>
                                      </p:cBhvr>
                                    </p:animEffect>
                                    <p:set>
                                      <p:cBhvr>
                                        <p:cTn id="149" dur="1" fill="hold">
                                          <p:stCondLst>
                                            <p:cond delay="1999"/>
                                          </p:stCondLst>
                                        </p:cTn>
                                        <p:tgtEl>
                                          <p:spTgt spid="3"/>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2000"/>
                                        <p:tgtEl>
                                          <p:spTgt spid="202799"/>
                                        </p:tgtEl>
                                      </p:cBhvr>
                                    </p:animEffect>
                                    <p:set>
                                      <p:cBhvr>
                                        <p:cTn id="152" dur="1" fill="hold">
                                          <p:stCondLst>
                                            <p:cond delay="1999"/>
                                          </p:stCondLst>
                                        </p:cTn>
                                        <p:tgtEl>
                                          <p:spTgt spid="202799"/>
                                        </p:tgtEl>
                                        <p:attrNameLst>
                                          <p:attrName>style.visibility</p:attrName>
                                        </p:attrNameLst>
                                      </p:cBhvr>
                                      <p:to>
                                        <p:strVal val="hidden"/>
                                      </p:to>
                                    </p:set>
                                  </p:childTnLst>
                                </p:cTn>
                              </p:par>
                              <p:par>
                                <p:cTn id="153" presetID="0" presetClass="path" presetSubtype="0" accel="50000" decel="50000" fill="hold" nodeType="withEffect">
                                  <p:stCondLst>
                                    <p:cond delay="0"/>
                                  </p:stCondLst>
                                  <p:childTnLst>
                                    <p:animMotion origin="layout" path="M -0.05417 3.33333E-6 L 0.1875 3.33333E-6 " pathEditMode="relative" rAng="0" ptsTypes="AA">
                                      <p:cBhvr>
                                        <p:cTn id="154" dur="2000" fill="hold"/>
                                        <p:tgtEl>
                                          <p:spTgt spid="7"/>
                                        </p:tgtEl>
                                        <p:attrNameLst>
                                          <p:attrName>ppt_x</p:attrName>
                                          <p:attrName>ppt_y</p:attrName>
                                        </p:attrNameLst>
                                      </p:cBhvr>
                                      <p:rCtr x="121" y="0"/>
                                    </p:animMotion>
                                  </p:childTnLst>
                                </p:cTn>
                              </p:par>
                            </p:childTnLst>
                          </p:cTn>
                        </p:par>
                        <p:par>
                          <p:cTn id="155" fill="hold">
                            <p:stCondLst>
                              <p:cond delay="16000"/>
                            </p:stCondLst>
                            <p:childTnLst>
                              <p:par>
                                <p:cTn id="156" presetID="0" presetClass="path" presetSubtype="0" accel="50000" decel="50000" fill="hold" nodeType="afterEffect">
                                  <p:stCondLst>
                                    <p:cond delay="0"/>
                                  </p:stCondLst>
                                  <p:childTnLst>
                                    <p:animMotion origin="layout" path="M 0.1875 3.33333E-6 L 0.2375 3.33333E-6 " pathEditMode="relative" rAng="0" ptsTypes="AA">
                                      <p:cBhvr>
                                        <p:cTn id="157" dur="2000" fill="hold"/>
                                        <p:tgtEl>
                                          <p:spTgt spid="7"/>
                                        </p:tgtEl>
                                        <p:attrNameLst>
                                          <p:attrName>ppt_x</p:attrName>
                                          <p:attrName>ppt_y</p:attrName>
                                        </p:attrNameLst>
                                      </p:cBhvr>
                                      <p:rCtr x="25" y="0"/>
                                    </p:animMotion>
                                  </p:childTnLst>
                                </p:cTn>
                              </p:par>
                            </p:childTnLst>
                          </p:cTn>
                        </p:par>
                        <p:par>
                          <p:cTn id="158" fill="hold">
                            <p:stCondLst>
                              <p:cond delay="18000"/>
                            </p:stCondLst>
                            <p:childTnLst>
                              <p:par>
                                <p:cTn id="159" presetID="10" presetClass="exit" presetSubtype="0" fill="hold" nodeType="afterEffect">
                                  <p:stCondLst>
                                    <p:cond delay="0"/>
                                  </p:stCondLst>
                                  <p:childTnLst>
                                    <p:animEffect transition="out" filter="fade">
                                      <p:cBhvr>
                                        <p:cTn id="160" dur="2000"/>
                                        <p:tgtEl>
                                          <p:spTgt spid="7"/>
                                        </p:tgtEl>
                                      </p:cBhvr>
                                    </p:animEffect>
                                    <p:set>
                                      <p:cBhvr>
                                        <p:cTn id="161" dur="1" fill="hold">
                                          <p:stCondLst>
                                            <p:cond delay="1999"/>
                                          </p:stCondLst>
                                        </p:cTn>
                                        <p:tgtEl>
                                          <p:spTgt spid="7"/>
                                        </p:tgtEl>
                                        <p:attrNameLst>
                                          <p:attrName>style.visibility</p:attrName>
                                        </p:attrNameLst>
                                      </p:cBhvr>
                                      <p:to>
                                        <p:strVal val="hidden"/>
                                      </p:to>
                                    </p:set>
                                  </p:childTnLst>
                                </p:cTn>
                              </p:par>
                              <p:par>
                                <p:cTn id="162" presetID="10" presetClass="entr" presetSubtype="0" fill="hold" nodeType="withEffect">
                                  <p:stCondLst>
                                    <p:cond delay="0"/>
                                  </p:stCondLst>
                                  <p:childTnLst>
                                    <p:set>
                                      <p:cBhvr>
                                        <p:cTn id="163" dur="1" fill="hold">
                                          <p:stCondLst>
                                            <p:cond delay="0"/>
                                          </p:stCondLst>
                                        </p:cTn>
                                        <p:tgtEl>
                                          <p:spTgt spid="202809"/>
                                        </p:tgtEl>
                                        <p:attrNameLst>
                                          <p:attrName>style.visibility</p:attrName>
                                        </p:attrNameLst>
                                      </p:cBhvr>
                                      <p:to>
                                        <p:strVal val="visible"/>
                                      </p:to>
                                    </p:set>
                                    <p:animEffect transition="in" filter="fade">
                                      <p:cBhvr>
                                        <p:cTn id="164" dur="2000"/>
                                        <p:tgtEl>
                                          <p:spTgt spid="202809"/>
                                        </p:tgtEl>
                                      </p:cBhvr>
                                    </p:animEffect>
                                  </p:childTnLst>
                                </p:cTn>
                              </p:par>
                              <p:par>
                                <p:cTn id="165" presetID="10" presetClass="entr" presetSubtype="0" fill="hold" nodeType="withEffect">
                                  <p:stCondLst>
                                    <p:cond delay="0"/>
                                  </p:stCondLst>
                                  <p:childTnLst>
                                    <p:set>
                                      <p:cBhvr>
                                        <p:cTn id="166" dur="1" fill="hold">
                                          <p:stCondLst>
                                            <p:cond delay="0"/>
                                          </p:stCondLst>
                                        </p:cTn>
                                        <p:tgtEl>
                                          <p:spTgt spid="202810"/>
                                        </p:tgtEl>
                                        <p:attrNameLst>
                                          <p:attrName>style.visibility</p:attrName>
                                        </p:attrNameLst>
                                      </p:cBhvr>
                                      <p:to>
                                        <p:strVal val="visible"/>
                                      </p:to>
                                    </p:set>
                                    <p:animEffect transition="in" filter="fade">
                                      <p:cBhvr>
                                        <p:cTn id="167" dur="2000"/>
                                        <p:tgtEl>
                                          <p:spTgt spid="202810"/>
                                        </p:tgtEl>
                                      </p:cBhvr>
                                    </p:animEffect>
                                  </p:childTnLst>
                                </p:cTn>
                              </p:par>
                              <p:par>
                                <p:cTn id="168" presetID="10" presetClass="entr" presetSubtype="0" fill="hold" nodeType="withEffect">
                                  <p:stCondLst>
                                    <p:cond delay="0"/>
                                  </p:stCondLst>
                                  <p:childTnLst>
                                    <p:set>
                                      <p:cBhvr>
                                        <p:cTn id="169" dur="1" fill="hold">
                                          <p:stCondLst>
                                            <p:cond delay="0"/>
                                          </p:stCondLst>
                                        </p:cTn>
                                        <p:tgtEl>
                                          <p:spTgt spid="202811"/>
                                        </p:tgtEl>
                                        <p:attrNameLst>
                                          <p:attrName>style.visibility</p:attrName>
                                        </p:attrNameLst>
                                      </p:cBhvr>
                                      <p:to>
                                        <p:strVal val="visible"/>
                                      </p:to>
                                    </p:set>
                                    <p:animEffect transition="in" filter="fade">
                                      <p:cBhvr>
                                        <p:cTn id="170" dur="2000"/>
                                        <p:tgtEl>
                                          <p:spTgt spid="202811"/>
                                        </p:tgtEl>
                                      </p:cBhvr>
                                    </p:animEffect>
                                  </p:childTnLst>
                                </p:cTn>
                              </p:par>
                              <p:par>
                                <p:cTn id="171" presetID="10" presetClass="entr" presetSubtype="0" fill="hold" nodeType="withEffect">
                                  <p:stCondLst>
                                    <p:cond delay="0"/>
                                  </p:stCondLst>
                                  <p:childTnLst>
                                    <p:set>
                                      <p:cBhvr>
                                        <p:cTn id="172" dur="1" fill="hold">
                                          <p:stCondLst>
                                            <p:cond delay="0"/>
                                          </p:stCondLst>
                                        </p:cTn>
                                        <p:tgtEl>
                                          <p:spTgt spid="202812"/>
                                        </p:tgtEl>
                                        <p:attrNameLst>
                                          <p:attrName>style.visibility</p:attrName>
                                        </p:attrNameLst>
                                      </p:cBhvr>
                                      <p:to>
                                        <p:strVal val="visible"/>
                                      </p:to>
                                    </p:set>
                                    <p:animEffect transition="in" filter="fade">
                                      <p:cBhvr>
                                        <p:cTn id="173" dur="2000"/>
                                        <p:tgtEl>
                                          <p:spTgt spid="202812"/>
                                        </p:tgtEl>
                                      </p:cBhvr>
                                    </p:animEffect>
                                  </p:childTnLst>
                                </p:cTn>
                              </p:par>
                              <p:par>
                                <p:cTn id="174" presetID="10" presetClass="exit" presetSubtype="0" fill="hold" grpId="1" nodeType="withEffect">
                                  <p:stCondLst>
                                    <p:cond delay="0"/>
                                  </p:stCondLst>
                                  <p:childTnLst>
                                    <p:animEffect transition="out" filter="fade">
                                      <p:cBhvr>
                                        <p:cTn id="175" dur="500"/>
                                        <p:tgtEl>
                                          <p:spTgt spid="202834"/>
                                        </p:tgtEl>
                                      </p:cBhvr>
                                    </p:animEffect>
                                    <p:set>
                                      <p:cBhvr>
                                        <p:cTn id="176" dur="1" fill="hold">
                                          <p:stCondLst>
                                            <p:cond delay="499"/>
                                          </p:stCondLst>
                                        </p:cTn>
                                        <p:tgtEl>
                                          <p:spTgt spid="202834"/>
                                        </p:tgtEl>
                                        <p:attrNameLst>
                                          <p:attrName>style.visibility</p:attrName>
                                        </p:attrNameLst>
                                      </p:cBhvr>
                                      <p:to>
                                        <p:strVal val="hidden"/>
                                      </p:to>
                                    </p:set>
                                  </p:childTnLst>
                                </p:cTn>
                              </p:par>
                              <p:par>
                                <p:cTn id="177" presetID="10" presetClass="entr" presetSubtype="0" fill="hold" grpId="0" nodeType="withEffect">
                                  <p:stCondLst>
                                    <p:cond delay="0"/>
                                  </p:stCondLst>
                                  <p:childTnLst>
                                    <p:set>
                                      <p:cBhvr>
                                        <p:cTn id="178" dur="1" fill="hold">
                                          <p:stCondLst>
                                            <p:cond delay="0"/>
                                          </p:stCondLst>
                                        </p:cTn>
                                        <p:tgtEl>
                                          <p:spTgt spid="202835"/>
                                        </p:tgtEl>
                                        <p:attrNameLst>
                                          <p:attrName>style.visibility</p:attrName>
                                        </p:attrNameLst>
                                      </p:cBhvr>
                                      <p:to>
                                        <p:strVal val="visible"/>
                                      </p:to>
                                    </p:set>
                                    <p:animEffect transition="in" filter="fade">
                                      <p:cBhvr>
                                        <p:cTn id="179" dur="500"/>
                                        <p:tgtEl>
                                          <p:spTgt spid="202835"/>
                                        </p:tgtEl>
                                      </p:cBhvr>
                                    </p:animEffect>
                                  </p:childTnLst>
                                </p:cTn>
                              </p:par>
                              <p:par>
                                <p:cTn id="180" presetID="10" presetClass="exit" presetSubtype="0" fill="hold" grpId="1" nodeType="withEffect">
                                  <p:stCondLst>
                                    <p:cond delay="0"/>
                                  </p:stCondLst>
                                  <p:childTnLst>
                                    <p:animEffect transition="out" filter="fade">
                                      <p:cBhvr>
                                        <p:cTn id="181" dur="2000"/>
                                        <p:tgtEl>
                                          <p:spTgt spid="202813"/>
                                        </p:tgtEl>
                                      </p:cBhvr>
                                    </p:animEffect>
                                    <p:set>
                                      <p:cBhvr>
                                        <p:cTn id="182" dur="1" fill="hold">
                                          <p:stCondLst>
                                            <p:cond delay="1999"/>
                                          </p:stCondLst>
                                        </p:cTn>
                                        <p:tgtEl>
                                          <p:spTgt spid="202813"/>
                                        </p:tgtEl>
                                        <p:attrNameLst>
                                          <p:attrName>style.visibility</p:attrName>
                                        </p:attrNameLst>
                                      </p:cBhvr>
                                      <p:to>
                                        <p:strVal val="hidden"/>
                                      </p:to>
                                    </p:set>
                                  </p:childTnLst>
                                </p:cTn>
                              </p:par>
                            </p:childTnLst>
                          </p:cTn>
                        </p:par>
                        <p:par>
                          <p:cTn id="183" fill="hold">
                            <p:stCondLst>
                              <p:cond delay="20000"/>
                            </p:stCondLst>
                            <p:childTnLst>
                              <p:par>
                                <p:cTn id="184" presetID="0" presetClass="path" presetSubtype="0" accel="50000" decel="50000" fill="hold" nodeType="afterEffect">
                                  <p:stCondLst>
                                    <p:cond delay="0"/>
                                  </p:stCondLst>
                                  <p:childTnLst>
                                    <p:animMotion origin="layout" path="M -2.22222E-6 2.59259E-6 C 0.07188 0.00972 0.14375 0.01944 0.18334 0.00555 C 0.22292 -0.00834 0.23733 -0.06736 0.2375 -0.08334 C 0.23768 -0.09931 0.19514 -0.08912 0.18403 -0.09074 " pathEditMode="relative" rAng="0" ptsTypes="aaaa">
                                      <p:cBhvr>
                                        <p:cTn id="185" dur="2000" fill="hold"/>
                                        <p:tgtEl>
                                          <p:spTgt spid="202812"/>
                                        </p:tgtEl>
                                        <p:attrNameLst>
                                          <p:attrName>ppt_x</p:attrName>
                                          <p:attrName>ppt_y</p:attrName>
                                        </p:attrNameLst>
                                      </p:cBhvr>
                                      <p:rCtr x="119" y="-40"/>
                                    </p:animMotion>
                                  </p:childTnLst>
                                </p:cTn>
                              </p:par>
                              <p:par>
                                <p:cTn id="186" presetID="0" presetClass="path" presetSubtype="0" accel="50000" decel="50000" fill="hold" nodeType="withEffect">
                                  <p:stCondLst>
                                    <p:cond delay="0"/>
                                  </p:stCondLst>
                                  <p:childTnLst>
                                    <p:animMotion origin="layout" path="M 5E-6 -4.81481E-6 C 0.07188 0.00973 0.14376 0.01945 0.18334 0.00556 C 0.22292 -0.00833 0.23438 -0.04953 0.23751 -0.08333 C 0.24063 -0.11712 0.20921 -0.17407 0.20174 -0.19791 " pathEditMode="relative" rAng="0" ptsTypes="aaaa">
                                      <p:cBhvr>
                                        <p:cTn id="187" dur="2000" fill="hold"/>
                                        <p:tgtEl>
                                          <p:spTgt spid="202810"/>
                                        </p:tgtEl>
                                        <p:attrNameLst>
                                          <p:attrName>ppt_x</p:attrName>
                                          <p:attrName>ppt_y</p:attrName>
                                        </p:attrNameLst>
                                      </p:cBhvr>
                                      <p:rCtr x="120" y="-89"/>
                                    </p:animMotion>
                                  </p:childTnLst>
                                </p:cTn>
                              </p:par>
                              <p:par>
                                <p:cTn id="188" presetID="0" presetClass="path" presetSubtype="0" accel="50000" decel="50000" fill="hold" nodeType="withEffect">
                                  <p:stCondLst>
                                    <p:cond delay="0"/>
                                  </p:stCondLst>
                                  <p:childTnLst>
                                    <p:animMotion origin="layout" path="M 0 0 C 0.07188 0.00972 0.14375 0.01944 0.18334 0.00555 C 0.22292 -0.00834 0.23455 -0.05834 0.2375 -0.08334 C 0.24045 -0.10834 0.20747 -0.13426 0.20139 -0.14445 " pathEditMode="relative" ptsTypes="aaaA">
                                      <p:cBhvr>
                                        <p:cTn id="189" dur="2000" fill="hold"/>
                                        <p:tgtEl>
                                          <p:spTgt spid="202811"/>
                                        </p:tgtEl>
                                        <p:attrNameLst>
                                          <p:attrName>ppt_x</p:attrName>
                                          <p:attrName>ppt_y</p:attrName>
                                        </p:attrNameLst>
                                      </p:cBhvr>
                                    </p:animMotion>
                                  </p:childTnLst>
                                </p:cTn>
                              </p:par>
                              <p:par>
                                <p:cTn id="190" presetID="0" presetClass="path" presetSubtype="0" accel="50000" decel="50000" fill="hold" nodeType="withEffect">
                                  <p:stCondLst>
                                    <p:cond delay="0"/>
                                  </p:stCondLst>
                                  <p:childTnLst>
                                    <p:animMotion origin="layout" path="M 2.22222E-6 2.22222E-6 C 0.06042 0.00949 0.12101 0.01921 0.1625 -0.00926 C 0.20399 -0.03773 0.24236 -0.12222 0.24861 -0.17037 C 0.25486 -0.21852 0.22743 -0.25833 0.2 -0.29815 " pathEditMode="relative" ptsTypes="aaaA">
                                      <p:cBhvr>
                                        <p:cTn id="191" dur="2000" fill="hold"/>
                                        <p:tgtEl>
                                          <p:spTgt spid="202809"/>
                                        </p:tgtEl>
                                        <p:attrNameLst>
                                          <p:attrName>ppt_x</p:attrName>
                                          <p:attrName>ppt_y</p:attrName>
                                        </p:attrNameLst>
                                      </p:cBhvr>
                                    </p:animMotion>
                                  </p:childTnLst>
                                </p:cTn>
                              </p:par>
                            </p:childTnLst>
                          </p:cTn>
                        </p:par>
                        <p:par>
                          <p:cTn id="192" fill="hold">
                            <p:stCondLst>
                              <p:cond delay="22000"/>
                            </p:stCondLst>
                            <p:childTnLst>
                              <p:par>
                                <p:cTn id="193" presetID="0" presetClass="path" presetSubtype="0" accel="50000" decel="50000" fill="hold" nodeType="afterEffect">
                                  <p:stCondLst>
                                    <p:cond delay="0"/>
                                  </p:stCondLst>
                                  <p:childTnLst>
                                    <p:animMotion origin="layout" path="M 0.17014 -0.05926 C 0.2 -0.00509 0.23003 0.04907 0.26458 0.08703 C 0.29913 0.125 0.32587 0.16481 0.37708 0.16852 C 0.4283 0.17222 0.49982 0.14074 0.57153 0.10926 " pathEditMode="relative" ptsTypes="aaaA">
                                      <p:cBhvr>
                                        <p:cTn id="194" dur="2000" fill="hold"/>
                                        <p:tgtEl>
                                          <p:spTgt spid="202812"/>
                                        </p:tgtEl>
                                        <p:attrNameLst>
                                          <p:attrName>ppt_x</p:attrName>
                                          <p:attrName>ppt_y</p:attrName>
                                        </p:attrNameLst>
                                      </p:cBhvr>
                                    </p:animMotion>
                                  </p:childTnLst>
                                </p:cTn>
                              </p:par>
                              <p:par>
                                <p:cTn id="195" presetID="0" presetClass="path" presetSubtype="0" accel="50000" decel="50000" fill="hold" nodeType="withEffect">
                                  <p:stCondLst>
                                    <p:cond delay="0"/>
                                  </p:stCondLst>
                                  <p:childTnLst>
                                    <p:animMotion origin="layout" path="M -0.05417 3.33333E-6 L 0.1875 3.33333E-6 " pathEditMode="relative" rAng="0" ptsTypes="AA">
                                      <p:cBhvr>
                                        <p:cTn id="196" dur="2000" fill="hold"/>
                                        <p:tgtEl>
                                          <p:spTgt spid="8"/>
                                        </p:tgtEl>
                                        <p:attrNameLst>
                                          <p:attrName>ppt_x</p:attrName>
                                          <p:attrName>ppt_y</p:attrName>
                                        </p:attrNameLst>
                                      </p:cBhvr>
                                      <p:rCtr x="121" y="0"/>
                                    </p:animMotion>
                                  </p:childTnLst>
                                </p:cTn>
                              </p:par>
                            </p:childTnLst>
                          </p:cTn>
                        </p:par>
                        <p:par>
                          <p:cTn id="197" fill="hold">
                            <p:stCondLst>
                              <p:cond delay="24000"/>
                            </p:stCondLst>
                            <p:childTnLst>
                              <p:par>
                                <p:cTn id="198" presetID="0" presetClass="path" presetSubtype="0" accel="50000" decel="50000" fill="hold" nodeType="afterEffect">
                                  <p:stCondLst>
                                    <p:cond delay="0"/>
                                  </p:stCondLst>
                                  <p:childTnLst>
                                    <p:animMotion origin="layout" path="M 0.1875 3.33333E-6 L 0.2375 3.33333E-6 " pathEditMode="relative" rAng="0" ptsTypes="AA">
                                      <p:cBhvr>
                                        <p:cTn id="199" dur="2000" fill="hold"/>
                                        <p:tgtEl>
                                          <p:spTgt spid="8"/>
                                        </p:tgtEl>
                                        <p:attrNameLst>
                                          <p:attrName>ppt_x</p:attrName>
                                          <p:attrName>ppt_y</p:attrName>
                                        </p:attrNameLst>
                                      </p:cBhvr>
                                      <p:rCtr x="25" y="0"/>
                                    </p:animMotion>
                                  </p:childTnLst>
                                </p:cTn>
                              </p:par>
                              <p:par>
                                <p:cTn id="200" presetID="10" presetClass="exit" presetSubtype="0" fill="hold" nodeType="withEffect">
                                  <p:stCondLst>
                                    <p:cond delay="0"/>
                                  </p:stCondLst>
                                  <p:childTnLst>
                                    <p:animEffect transition="out" filter="fade">
                                      <p:cBhvr>
                                        <p:cTn id="201" dur="2000"/>
                                        <p:tgtEl>
                                          <p:spTgt spid="8"/>
                                        </p:tgtEl>
                                      </p:cBhvr>
                                    </p:animEffect>
                                    <p:set>
                                      <p:cBhvr>
                                        <p:cTn id="202" dur="1" fill="hold">
                                          <p:stCondLst>
                                            <p:cond delay="1999"/>
                                          </p:stCondLst>
                                        </p:cTn>
                                        <p:tgtEl>
                                          <p:spTgt spid="8"/>
                                        </p:tgtEl>
                                        <p:attrNameLst>
                                          <p:attrName>style.visibility</p:attrName>
                                        </p:attrNameLst>
                                      </p:cBhvr>
                                      <p:to>
                                        <p:strVal val="hidden"/>
                                      </p:to>
                                    </p:set>
                                  </p:childTnLst>
                                </p:cTn>
                              </p:par>
                            </p:childTnLst>
                          </p:cTn>
                        </p:par>
                        <p:par>
                          <p:cTn id="203" fill="hold">
                            <p:stCondLst>
                              <p:cond delay="26000"/>
                            </p:stCondLst>
                            <p:childTnLst>
                              <p:par>
                                <p:cTn id="204" presetID="10" presetClass="entr" presetSubtype="0" fill="hold" grpId="0" nodeType="afterEffect">
                                  <p:stCondLst>
                                    <p:cond delay="0"/>
                                  </p:stCondLst>
                                  <p:childTnLst>
                                    <p:set>
                                      <p:cBhvr>
                                        <p:cTn id="205" dur="1" fill="hold">
                                          <p:stCondLst>
                                            <p:cond delay="0"/>
                                          </p:stCondLst>
                                        </p:cTn>
                                        <p:tgtEl>
                                          <p:spTgt spid="202833"/>
                                        </p:tgtEl>
                                        <p:attrNameLst>
                                          <p:attrName>style.visibility</p:attrName>
                                        </p:attrNameLst>
                                      </p:cBhvr>
                                      <p:to>
                                        <p:strVal val="visible"/>
                                      </p:to>
                                    </p:set>
                                    <p:animEffect transition="in" filter="fade">
                                      <p:cBhvr>
                                        <p:cTn id="206" dur="2000"/>
                                        <p:tgtEl>
                                          <p:spTgt spid="202833"/>
                                        </p:tgtEl>
                                      </p:cBhvr>
                                    </p:animEffect>
                                  </p:childTnLst>
                                </p:cTn>
                              </p:par>
                              <p:par>
                                <p:cTn id="207" presetID="0" presetClass="path" presetSubtype="0" accel="50000" decel="50000" fill="hold" nodeType="withEffect">
                                  <p:stCondLst>
                                    <p:cond delay="0"/>
                                  </p:stCondLst>
                                  <p:childTnLst>
                                    <p:animMotion origin="layout" path="M 0.18785 -0.12801 C 0.2007 -0.10278 0.21355 -0.07732 0.23785 -0.04468 C 0.26216 -0.01204 0.28646 0.04166 0.33369 0.06828 C 0.38091 0.0949 0.47553 0.11018 0.52119 0.11458 C 0.56685 0.11898 0.58698 0.10648 0.6073 0.09421 " pathEditMode="relative" ptsTypes="aaaaA">
                                      <p:cBhvr>
                                        <p:cTn id="208" dur="2000" fill="hold"/>
                                        <p:tgtEl>
                                          <p:spTgt spid="202811"/>
                                        </p:tgtEl>
                                        <p:attrNameLst>
                                          <p:attrName>ppt_x</p:attrName>
                                          <p:attrName>ppt_y</p:attrName>
                                        </p:attrNameLst>
                                      </p:cBhvr>
                                    </p:animMotion>
                                  </p:childTnLst>
                                </p:cTn>
                              </p:par>
                              <p:par>
                                <p:cTn id="209" presetID="0" presetClass="path" presetSubtype="0" accel="50000" decel="50000" fill="hold" grpId="1" nodeType="withEffect">
                                  <p:stCondLst>
                                    <p:cond delay="0"/>
                                  </p:stCondLst>
                                  <p:childTnLst>
                                    <p:animMotion origin="layout" path="M 0 0 C 0.025 0.14143 0.05 0.2831 0.01111 0.34815 C -0.02778 0.41319 -0.13889 0.38796 -0.23334 0.39074 C -0.32778 0.39352 -0.46337 0.3618 -0.55556 0.36481 C -0.64775 0.36782 -0.71702 0.38843 -0.78611 0.40926 " pathEditMode="relative" ptsTypes="aaaaA">
                                      <p:cBhvr>
                                        <p:cTn id="210" dur="2000" fill="hold"/>
                                        <p:tgtEl>
                                          <p:spTgt spid="202833"/>
                                        </p:tgtEl>
                                        <p:attrNameLst>
                                          <p:attrName>ppt_x</p:attrName>
                                          <p:attrName>ppt_y</p:attrName>
                                        </p:attrNameLst>
                                      </p:cBhvr>
                                    </p:animMotion>
                                  </p:childTnLst>
                                </p:cTn>
                              </p:par>
                            </p:childTnLst>
                          </p:cTn>
                        </p:par>
                        <p:par>
                          <p:cTn id="211" fill="hold">
                            <p:stCondLst>
                              <p:cond delay="28000"/>
                            </p:stCondLst>
                            <p:childTnLst>
                              <p:par>
                                <p:cTn id="212" presetID="10" presetClass="exit" presetSubtype="0" fill="hold" grpId="2" nodeType="afterEffect">
                                  <p:stCondLst>
                                    <p:cond delay="0"/>
                                  </p:stCondLst>
                                  <p:childTnLst>
                                    <p:animEffect transition="out" filter="fade">
                                      <p:cBhvr>
                                        <p:cTn id="213" dur="500"/>
                                        <p:tgtEl>
                                          <p:spTgt spid="202833"/>
                                        </p:tgtEl>
                                      </p:cBhvr>
                                    </p:animEffect>
                                    <p:set>
                                      <p:cBhvr>
                                        <p:cTn id="214" dur="1" fill="hold">
                                          <p:stCondLst>
                                            <p:cond delay="499"/>
                                          </p:stCondLst>
                                        </p:cTn>
                                        <p:tgtEl>
                                          <p:spTgt spid="202833"/>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500"/>
                                        <p:tgtEl>
                                          <p:spTgt spid="202835"/>
                                        </p:tgtEl>
                                      </p:cBhvr>
                                    </p:animEffect>
                                    <p:set>
                                      <p:cBhvr>
                                        <p:cTn id="217" dur="1" fill="hold">
                                          <p:stCondLst>
                                            <p:cond delay="499"/>
                                          </p:stCondLst>
                                        </p:cTn>
                                        <p:tgtEl>
                                          <p:spTgt spid="202835"/>
                                        </p:tgtEl>
                                        <p:attrNameLst>
                                          <p:attrName>style.visibility</p:attrName>
                                        </p:attrNameLst>
                                      </p:cBhvr>
                                      <p:to>
                                        <p:strVal val="hidden"/>
                                      </p:to>
                                    </p:set>
                                  </p:childTnLst>
                                </p:cTn>
                              </p:par>
                              <p:par>
                                <p:cTn id="218" presetID="10" presetClass="entr" presetSubtype="0" fill="hold" grpId="1" nodeType="withEffect">
                                  <p:stCondLst>
                                    <p:cond delay="0"/>
                                  </p:stCondLst>
                                  <p:childTnLst>
                                    <p:set>
                                      <p:cBhvr>
                                        <p:cTn id="219" dur="1" fill="hold">
                                          <p:stCondLst>
                                            <p:cond delay="0"/>
                                          </p:stCondLst>
                                        </p:cTn>
                                        <p:tgtEl>
                                          <p:spTgt spid="202837"/>
                                        </p:tgtEl>
                                        <p:attrNameLst>
                                          <p:attrName>style.visibility</p:attrName>
                                        </p:attrNameLst>
                                      </p:cBhvr>
                                      <p:to>
                                        <p:strVal val="visible"/>
                                      </p:to>
                                    </p:set>
                                    <p:animEffect transition="in" filter="fade">
                                      <p:cBhvr>
                                        <p:cTn id="220" dur="500"/>
                                        <p:tgtEl>
                                          <p:spTgt spid="202837"/>
                                        </p:tgtEl>
                                      </p:cBhvr>
                                    </p:animEffect>
                                  </p:childTnLst>
                                </p:cTn>
                              </p:par>
                            </p:childTnLst>
                          </p:cTn>
                        </p:par>
                        <p:par>
                          <p:cTn id="221" fill="hold">
                            <p:stCondLst>
                              <p:cond delay="28500"/>
                            </p:stCondLst>
                            <p:childTnLst>
                              <p:par>
                                <p:cTn id="222" presetID="0" presetClass="path" presetSubtype="0" accel="50000" decel="50000" fill="hold" nodeType="afterEffect">
                                  <p:stCondLst>
                                    <p:cond delay="0"/>
                                  </p:stCondLst>
                                  <p:childTnLst>
                                    <p:animMotion origin="layout" path="M 0.20174 -0.19791 C 0.21754 -0.12013 0.23351 -0.04213 0.2948 -0.00347 C 0.35608 0.03519 0.51285 0.03473 0.5698 0.03357 C 0.62674 0.03241 0.6316 0.01065 0.63646 -0.01088 " pathEditMode="relative" ptsTypes="aaaA">
                                      <p:cBhvr>
                                        <p:cTn id="223" dur="2000" fill="hold"/>
                                        <p:tgtEl>
                                          <p:spTgt spid="202810"/>
                                        </p:tgtEl>
                                        <p:attrNameLst>
                                          <p:attrName>ppt_x</p:attrName>
                                          <p:attrName>ppt_y</p:attrName>
                                        </p:attrNameLst>
                                      </p:cBhvr>
                                    </p:animMotion>
                                  </p:childTnLst>
                                </p:cTn>
                              </p:par>
                            </p:childTnLst>
                          </p:cTn>
                        </p:par>
                        <p:par>
                          <p:cTn id="224" fill="hold">
                            <p:stCondLst>
                              <p:cond delay="30500"/>
                            </p:stCondLst>
                            <p:childTnLst>
                              <p:par>
                                <p:cTn id="225" presetID="0" presetClass="path" presetSubtype="0" accel="50000" decel="50000" fill="hold" nodeType="afterEffect">
                                  <p:stCondLst>
                                    <p:cond delay="0"/>
                                  </p:stCondLst>
                                  <p:childTnLst>
                                    <p:animMotion origin="layout" path="M 0.20278 -0.2632 C 0.20521 -0.20996 0.20781 -0.15648 0.26528 -0.11875 C 0.32274 -0.08102 0.48594 -0.04097 0.54722 -0.03727 C 0.60851 -0.03357 0.61875 -0.08658 0.63333 -0.09653 " pathEditMode="relative" ptsTypes="aaaA">
                                      <p:cBhvr>
                                        <p:cTn id="226" dur="2000" fill="hold"/>
                                        <p:tgtEl>
                                          <p:spTgt spid="202809"/>
                                        </p:tgtEl>
                                        <p:attrNameLst>
                                          <p:attrName>ppt_x</p:attrName>
                                          <p:attrName>ppt_y</p:attrName>
                                        </p:attrNameLst>
                                      </p:cBhvr>
                                    </p:animMotion>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2000"/>
                                        <p:tgtEl>
                                          <p:spTgt spid="4"/>
                                        </p:tgtEl>
                                      </p:cBhvr>
                                    </p:animEffect>
                                    <p:set>
                                      <p:cBhvr>
                                        <p:cTn id="231" dur="1" fill="hold">
                                          <p:stCondLst>
                                            <p:cond delay="1999"/>
                                          </p:stCondLst>
                                        </p:cTn>
                                        <p:tgtEl>
                                          <p:spTgt spid="4"/>
                                        </p:tgtEl>
                                        <p:attrNameLst>
                                          <p:attrName>style.visibility</p:attrName>
                                        </p:attrNameLst>
                                      </p:cBhvr>
                                      <p:to>
                                        <p:strVal val="hidden"/>
                                      </p:to>
                                    </p:set>
                                  </p:childTnLst>
                                </p:cTn>
                              </p:par>
                              <p:par>
                                <p:cTn id="232" presetID="10" presetClass="entr" presetSubtype="0" fill="hold" nodeType="withEffect">
                                  <p:stCondLst>
                                    <p:cond delay="0"/>
                                  </p:stCondLst>
                                  <p:childTnLst>
                                    <p:set>
                                      <p:cBhvr>
                                        <p:cTn id="233" dur="1" fill="hold">
                                          <p:stCondLst>
                                            <p:cond delay="0"/>
                                          </p:stCondLst>
                                        </p:cTn>
                                        <p:tgtEl>
                                          <p:spTgt spid="5"/>
                                        </p:tgtEl>
                                        <p:attrNameLst>
                                          <p:attrName>style.visibility</p:attrName>
                                        </p:attrNameLst>
                                      </p:cBhvr>
                                      <p:to>
                                        <p:strVal val="visible"/>
                                      </p:to>
                                    </p:set>
                                    <p:animEffect transition="in" filter="fade">
                                      <p:cBhvr>
                                        <p:cTn id="234" dur="2000"/>
                                        <p:tgtEl>
                                          <p:spTgt spid="5"/>
                                        </p:tgtEl>
                                      </p:cBhvr>
                                    </p:animEffect>
                                  </p:childTnLst>
                                </p:cTn>
                              </p:par>
                              <p:par>
                                <p:cTn id="235" presetID="10" presetClass="entr" presetSubtype="0" fill="hold" grpId="0" nodeType="withEffect">
                                  <p:stCondLst>
                                    <p:cond delay="0"/>
                                  </p:stCondLst>
                                  <p:childTnLst>
                                    <p:set>
                                      <p:cBhvr>
                                        <p:cTn id="236" dur="1" fill="hold">
                                          <p:stCondLst>
                                            <p:cond delay="0"/>
                                          </p:stCondLst>
                                        </p:cTn>
                                        <p:tgtEl>
                                          <p:spTgt spid="202837"/>
                                        </p:tgtEl>
                                        <p:attrNameLst>
                                          <p:attrName>style.visibility</p:attrName>
                                        </p:attrNameLst>
                                      </p:cBhvr>
                                      <p:to>
                                        <p:strVal val="visible"/>
                                      </p:to>
                                    </p:set>
                                    <p:animEffect transition="in" filter="fade">
                                      <p:cBhvr>
                                        <p:cTn id="237" dur="500"/>
                                        <p:tgtEl>
                                          <p:spTgt spid="202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99" grpId="0" animBg="1"/>
      <p:bldP spid="202799" grpId="1" animBg="1"/>
      <p:bldP spid="202799" grpId="2" animBg="1"/>
      <p:bldP spid="202813" grpId="0" animBg="1"/>
      <p:bldP spid="202813" grpId="1" animBg="1"/>
      <p:bldP spid="202813" grpId="2" animBg="1"/>
      <p:bldP spid="202824" grpId="0"/>
      <p:bldP spid="202825" grpId="0" animBg="1"/>
      <p:bldP spid="202825" grpId="1" animBg="1"/>
      <p:bldP spid="202825" grpId="2" animBg="1"/>
      <p:bldP spid="202826" grpId="0" animBg="1"/>
      <p:bldP spid="202826" grpId="1" animBg="1"/>
      <p:bldP spid="202826" grpId="2" animBg="1"/>
      <p:bldP spid="202827" grpId="0"/>
      <p:bldP spid="202827" grpId="1"/>
      <p:bldP spid="202832" grpId="0" animBg="1"/>
      <p:bldP spid="202832" grpId="1" animBg="1"/>
      <p:bldP spid="202832" grpId="2" animBg="1"/>
      <p:bldP spid="202833" grpId="0" animBg="1"/>
      <p:bldP spid="202833" grpId="1" animBg="1"/>
      <p:bldP spid="202833" grpId="2" animBg="1"/>
      <p:bldP spid="202834" grpId="0"/>
      <p:bldP spid="202834" grpId="1"/>
      <p:bldP spid="202835" grpId="0"/>
      <p:bldP spid="202835" grpId="1"/>
      <p:bldP spid="202837" grpId="0"/>
      <p:bldP spid="202837" grpId="1"/>
      <p:bldP spid="86" grpId="0" animBg="1"/>
      <p:bldP spid="86" grpId="2" animBg="1"/>
      <p:bldP spid="86" grpId="3" animBg="1"/>
      <p:bldP spid="87" grpId="0" animBg="1"/>
      <p:bldP spid="87" grpId="1" animBg="1"/>
      <p:bldP spid="87" grpId="2" animBg="1"/>
      <p:bldP spid="88" grpId="0" animBg="1"/>
      <p:bldP spid="88" grpId="1" animBg="1"/>
      <p:bldP spid="88" grpId="2" animBg="1"/>
      <p:bldP spid="89" grpId="0" animBg="1"/>
      <p:bldP spid="89" grpId="1" animBg="1"/>
      <p:bldP spid="8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4"/>
          <p:cNvSpPr>
            <a:spLocks noGrp="1"/>
          </p:cNvSpPr>
          <p:nvPr>
            <p:ph type="sldNum" sz="quarter" idx="11"/>
          </p:nvPr>
        </p:nvSpPr>
        <p:spPr>
          <a:noFill/>
        </p:spPr>
        <p:txBody>
          <a:bodyPr/>
          <a:lstStyle/>
          <a:p>
            <a:fld id="{5CF5DEA5-71F0-4083-AE68-48BADC3A3A85}" type="slidenum">
              <a:rPr lang="en-US"/>
              <a:pPr/>
              <a:t>4</a:t>
            </a:fld>
            <a:endParaRPr lang="en-US"/>
          </a:p>
        </p:txBody>
      </p:sp>
      <p:sp>
        <p:nvSpPr>
          <p:cNvPr id="22531" name="Rectangle 1026"/>
          <p:cNvSpPr>
            <a:spLocks noGrp="1" noChangeArrowheads="1"/>
          </p:cNvSpPr>
          <p:nvPr>
            <p:ph type="title"/>
          </p:nvPr>
        </p:nvSpPr>
        <p:spPr>
          <a:xfrm>
            <a:off x="228600" y="152400"/>
            <a:ext cx="8534400" cy="990600"/>
          </a:xfrm>
        </p:spPr>
        <p:txBody>
          <a:bodyPr/>
          <a:lstStyle/>
          <a:p>
            <a:pPr eaLnBrk="1" hangingPunct="1"/>
            <a:r>
              <a:rPr lang="en-US" smtClean="0"/>
              <a:t>Tycho Brahe and the Orbit of Mars</a:t>
            </a:r>
          </a:p>
        </p:txBody>
      </p:sp>
      <p:sp>
        <p:nvSpPr>
          <p:cNvPr id="22532" name="Rectangle 1027"/>
          <p:cNvSpPr>
            <a:spLocks noGrp="1" noChangeArrowheads="1"/>
          </p:cNvSpPr>
          <p:nvPr>
            <p:ph type="body" idx="1"/>
          </p:nvPr>
        </p:nvSpPr>
        <p:spPr>
          <a:xfrm>
            <a:off x="457200" y="3505200"/>
            <a:ext cx="8229600" cy="2532063"/>
          </a:xfrm>
        </p:spPr>
        <p:txBody>
          <a:bodyPr>
            <a:normAutofit lnSpcReduction="10000"/>
          </a:bodyPr>
          <a:lstStyle/>
          <a:p>
            <a:pPr eaLnBrk="1" hangingPunct="1">
              <a:lnSpc>
                <a:spcPct val="90000"/>
              </a:lnSpc>
            </a:pPr>
            <a:r>
              <a:rPr lang="en-GB" sz="2800" dirty="0" smtClean="0"/>
              <a:t>First measurement campaign</a:t>
            </a:r>
          </a:p>
          <a:p>
            <a:pPr eaLnBrk="1" hangingPunct="1">
              <a:lnSpc>
                <a:spcPct val="90000"/>
              </a:lnSpc>
            </a:pPr>
            <a:r>
              <a:rPr lang="en-GB" sz="2800" dirty="0" smtClean="0"/>
              <a:t>Systematic data acquisition</a:t>
            </a:r>
          </a:p>
          <a:p>
            <a:pPr lvl="1" eaLnBrk="1" hangingPunct="1">
              <a:lnSpc>
                <a:spcPct val="90000"/>
              </a:lnSpc>
            </a:pPr>
            <a:r>
              <a:rPr lang="en-GB" sz="2400" dirty="0" smtClean="0"/>
              <a:t>Controlled conditions (same location, same day and month)</a:t>
            </a:r>
          </a:p>
          <a:p>
            <a:pPr lvl="1" eaLnBrk="1" hangingPunct="1">
              <a:lnSpc>
                <a:spcPct val="90000"/>
              </a:lnSpc>
            </a:pPr>
            <a:r>
              <a:rPr lang="en-GB" sz="2400" dirty="0" smtClean="0"/>
              <a:t>Careful observation of boundary conditions (weather, light conditions etc…) - important for data quality / systematic uncertainties</a:t>
            </a:r>
          </a:p>
          <a:p>
            <a:pPr lvl="1" eaLnBrk="1" hangingPunct="1">
              <a:lnSpc>
                <a:spcPct val="90000"/>
              </a:lnSpc>
            </a:pPr>
            <a:endParaRPr lang="en-GB" sz="2400" dirty="0" smtClean="0"/>
          </a:p>
        </p:txBody>
      </p:sp>
      <p:sp>
        <p:nvSpPr>
          <p:cNvPr id="22533" name="Text Box 1028"/>
          <p:cNvSpPr txBox="1">
            <a:spLocks noChangeArrowheads="1"/>
          </p:cNvSpPr>
          <p:nvPr/>
        </p:nvSpPr>
        <p:spPr bwMode="auto">
          <a:xfrm>
            <a:off x="228600" y="1143000"/>
            <a:ext cx="6553200" cy="2308324"/>
          </a:xfrm>
          <a:prstGeom prst="rect">
            <a:avLst/>
          </a:prstGeom>
          <a:noFill/>
          <a:ln w="9525">
            <a:noFill/>
            <a:miter lim="800000"/>
            <a:headEnd/>
            <a:tailEnd/>
          </a:ln>
        </p:spPr>
        <p:txBody>
          <a:bodyPr>
            <a:spAutoFit/>
          </a:bodyPr>
          <a:lstStyle/>
          <a:p>
            <a:pPr eaLnBrk="0" hangingPunct="0"/>
            <a:r>
              <a:rPr lang="en-US" sz="2000" i="1" dirty="0">
                <a:latin typeface="Times" charset="0"/>
              </a:rPr>
              <a:t>I've studied all available charts of the planets and stars and none of them match the others. There are just as many measurements and methods as there are astronomers and all of them disagree. What's needed is </a:t>
            </a:r>
            <a:r>
              <a:rPr lang="en-US" sz="2000" i="1" dirty="0">
                <a:solidFill>
                  <a:srgbClr val="FF0000"/>
                </a:solidFill>
                <a:latin typeface="Times" charset="0"/>
              </a:rPr>
              <a:t>a long term projec</a:t>
            </a:r>
            <a:r>
              <a:rPr lang="en-US" sz="2000" i="1" dirty="0">
                <a:latin typeface="Times" charset="0"/>
              </a:rPr>
              <a:t>t with the aim of mapping the heavens </a:t>
            </a:r>
            <a:r>
              <a:rPr lang="en-US" sz="2000" i="1" dirty="0">
                <a:solidFill>
                  <a:srgbClr val="FF0000"/>
                </a:solidFill>
                <a:latin typeface="Times" charset="0"/>
              </a:rPr>
              <a:t>conducted from a single location</a:t>
            </a:r>
            <a:r>
              <a:rPr lang="en-US" sz="2000" i="1" dirty="0">
                <a:latin typeface="Times" charset="0"/>
              </a:rPr>
              <a:t> over a period of several years</a:t>
            </a:r>
            <a:r>
              <a:rPr lang="en-US" sz="2000" dirty="0">
                <a:latin typeface="Times" charset="0"/>
              </a:rPr>
              <a:t>.</a:t>
            </a:r>
            <a:br>
              <a:rPr lang="en-US" sz="2000" dirty="0">
                <a:latin typeface="Times" charset="0"/>
              </a:rPr>
            </a:br>
            <a:r>
              <a:rPr lang="en-US" sz="2000" dirty="0" err="1">
                <a:latin typeface="Times" charset="0"/>
              </a:rPr>
              <a:t>Tycho</a:t>
            </a:r>
            <a:r>
              <a:rPr lang="en-US" sz="2000" dirty="0">
                <a:latin typeface="Times" charset="0"/>
              </a:rPr>
              <a:t> Brahe, 1563 (age 17).</a:t>
            </a:r>
            <a:r>
              <a:rPr lang="en-US" sz="2400" dirty="0">
                <a:latin typeface="Times" charset="0"/>
              </a:rPr>
              <a:t> </a:t>
            </a:r>
          </a:p>
        </p:txBody>
      </p:sp>
      <p:pic>
        <p:nvPicPr>
          <p:cNvPr id="22534" name="Picture 1030" descr="Tycho_Brahe"/>
          <p:cNvPicPr>
            <a:picLocks noChangeAspect="1" noChangeArrowheads="1"/>
          </p:cNvPicPr>
          <p:nvPr/>
        </p:nvPicPr>
        <p:blipFill>
          <a:blip r:embed="rId3"/>
          <a:srcRect/>
          <a:stretch>
            <a:fillRect/>
          </a:stretch>
        </p:blipFill>
        <p:spPr bwMode="auto">
          <a:xfrm>
            <a:off x="6781800" y="1066800"/>
            <a:ext cx="1725613" cy="2438400"/>
          </a:xfrm>
          <a:prstGeom prst="rect">
            <a:avLst/>
          </a:prstGeom>
          <a:noFill/>
          <a:ln w="9525">
            <a:noFill/>
            <a:miter lim="800000"/>
            <a:headEnd/>
            <a:tailEnd/>
          </a:ln>
        </p:spPr>
      </p:pic>
      <p:sp>
        <p:nvSpPr>
          <p:cNvPr id="22535" name="Footer Placeholder 7"/>
          <p:cNvSpPr>
            <a:spLocks noGrp="1"/>
          </p:cNvSpPr>
          <p:nvPr>
            <p:ph type="ftr" sz="quarter" idx="10"/>
          </p:nvPr>
        </p:nvSpPr>
        <p:spPr>
          <a:noFill/>
        </p:spPr>
        <p:txBody>
          <a:bodyPr/>
          <a:lstStyle/>
          <a:p>
            <a:r>
              <a:rPr lang="en-US" smtClean="0"/>
              <a:t>High throughput DAQ, Niko Neufeld, CERN</a:t>
            </a:r>
            <a:endParaRPr lang="en-US"/>
          </a:p>
        </p:txBody>
      </p:sp>
    </p:spTree>
    <p:extLst>
      <p:ext uri="{BB962C8B-B14F-4D97-AF65-F5344CB8AC3E}">
        <p14:creationId xmlns:p14="http://schemas.microsoft.com/office/powerpoint/2010/main" val="11516305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Advanced Flow-control DCB, QCN</a:t>
            </a:r>
            <a:endParaRPr lang="en-GB"/>
          </a:p>
        </p:txBody>
      </p:sp>
      <p:pic>
        <p:nvPicPr>
          <p:cNvPr id="6" name="Content Placeholder 5" descr="DCB-med.jpg"/>
          <p:cNvPicPr>
            <a:picLocks noGrp="1" noChangeAspect="1"/>
          </p:cNvPicPr>
          <p:nvPr>
            <p:ph idx="1"/>
          </p:nvPr>
        </p:nvPicPr>
        <p:blipFill>
          <a:blip r:embed="rId2"/>
          <a:stretch>
            <a:fillRect/>
          </a:stretch>
        </p:blipFill>
        <p:spPr>
          <a:xfrm>
            <a:off x="62977" y="908720"/>
            <a:ext cx="9045527" cy="5688632"/>
          </a:xfrm>
        </p:spPr>
      </p:pic>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40</a:t>
            </a:fld>
            <a:endParaRPr lang="en-GB"/>
          </a:p>
        </p:txBody>
      </p:sp>
      <p:sp>
        <p:nvSpPr>
          <p:cNvPr id="8" name="Freeform 7"/>
          <p:cNvSpPr/>
          <p:nvPr/>
        </p:nvSpPr>
        <p:spPr>
          <a:xfrm>
            <a:off x="1306286" y="4862562"/>
            <a:ext cx="2956956" cy="65698"/>
          </a:xfrm>
          <a:custGeom>
            <a:avLst/>
            <a:gdLst>
              <a:gd name="connsiteX0" fmla="*/ 0 w 2956956"/>
              <a:gd name="connsiteY0" fmla="*/ 53822 h 65698"/>
              <a:gd name="connsiteX1" fmla="*/ 451262 w 2956956"/>
              <a:gd name="connsiteY1" fmla="*/ 41947 h 65698"/>
              <a:gd name="connsiteX2" fmla="*/ 1246909 w 2956956"/>
              <a:gd name="connsiteY2" fmla="*/ 53822 h 65698"/>
              <a:gd name="connsiteX3" fmla="*/ 2101932 w 2956956"/>
              <a:gd name="connsiteY3" fmla="*/ 41947 h 65698"/>
              <a:gd name="connsiteX4" fmla="*/ 2470067 w 2956956"/>
              <a:gd name="connsiteY4" fmla="*/ 65698 h 65698"/>
              <a:gd name="connsiteX5" fmla="*/ 2956956 w 2956956"/>
              <a:gd name="connsiteY5" fmla="*/ 53822 h 6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6956" h="65698">
                <a:moveTo>
                  <a:pt x="0" y="53822"/>
                </a:moveTo>
                <a:cubicBezTo>
                  <a:pt x="215293" y="0"/>
                  <a:pt x="44107" y="33552"/>
                  <a:pt x="451262" y="41947"/>
                </a:cubicBezTo>
                <a:lnTo>
                  <a:pt x="1246909" y="53822"/>
                </a:lnTo>
                <a:lnTo>
                  <a:pt x="2101932" y="41947"/>
                </a:lnTo>
                <a:cubicBezTo>
                  <a:pt x="2175640" y="41947"/>
                  <a:pt x="2383095" y="59007"/>
                  <a:pt x="2470067" y="65698"/>
                </a:cubicBezTo>
                <a:cubicBezTo>
                  <a:pt x="2925282" y="53394"/>
                  <a:pt x="2762938" y="53822"/>
                  <a:pt x="2956956" y="53822"/>
                </a:cubicBezTo>
              </a:path>
            </a:pathLst>
          </a:custGeom>
          <a:solidFill>
            <a:srgbClr val="FF0000"/>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9" name="Freeform 8"/>
          <p:cNvSpPr/>
          <p:nvPr/>
        </p:nvSpPr>
        <p:spPr>
          <a:xfrm flipV="1">
            <a:off x="6156176" y="4430801"/>
            <a:ext cx="2232248" cy="45719"/>
          </a:xfrm>
          <a:custGeom>
            <a:avLst/>
            <a:gdLst>
              <a:gd name="connsiteX0" fmla="*/ 0 w 2956956"/>
              <a:gd name="connsiteY0" fmla="*/ 53822 h 65698"/>
              <a:gd name="connsiteX1" fmla="*/ 451262 w 2956956"/>
              <a:gd name="connsiteY1" fmla="*/ 41947 h 65698"/>
              <a:gd name="connsiteX2" fmla="*/ 1246909 w 2956956"/>
              <a:gd name="connsiteY2" fmla="*/ 53822 h 65698"/>
              <a:gd name="connsiteX3" fmla="*/ 2101932 w 2956956"/>
              <a:gd name="connsiteY3" fmla="*/ 41947 h 65698"/>
              <a:gd name="connsiteX4" fmla="*/ 2470067 w 2956956"/>
              <a:gd name="connsiteY4" fmla="*/ 65698 h 65698"/>
              <a:gd name="connsiteX5" fmla="*/ 2956956 w 2956956"/>
              <a:gd name="connsiteY5" fmla="*/ 53822 h 6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6956" h="65698">
                <a:moveTo>
                  <a:pt x="0" y="53822"/>
                </a:moveTo>
                <a:cubicBezTo>
                  <a:pt x="215293" y="0"/>
                  <a:pt x="44107" y="33552"/>
                  <a:pt x="451262" y="41947"/>
                </a:cubicBezTo>
                <a:lnTo>
                  <a:pt x="1246909" y="53822"/>
                </a:lnTo>
                <a:lnTo>
                  <a:pt x="2101932" y="41947"/>
                </a:lnTo>
                <a:cubicBezTo>
                  <a:pt x="2175640" y="41947"/>
                  <a:pt x="2383095" y="59007"/>
                  <a:pt x="2470067" y="65698"/>
                </a:cubicBezTo>
                <a:cubicBezTo>
                  <a:pt x="2925282" y="53394"/>
                  <a:pt x="2762938" y="53822"/>
                  <a:pt x="2956956" y="53822"/>
                </a:cubicBezTo>
              </a:path>
            </a:pathLst>
          </a:custGeom>
          <a:solidFill>
            <a:srgbClr val="FF0000"/>
          </a:solidFill>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0" name="Freeform 9"/>
          <p:cNvSpPr/>
          <p:nvPr/>
        </p:nvSpPr>
        <p:spPr>
          <a:xfrm flipV="1">
            <a:off x="6156176" y="5294898"/>
            <a:ext cx="2232248" cy="78318"/>
          </a:xfrm>
          <a:custGeom>
            <a:avLst/>
            <a:gdLst>
              <a:gd name="connsiteX0" fmla="*/ 0 w 2956956"/>
              <a:gd name="connsiteY0" fmla="*/ 53822 h 65698"/>
              <a:gd name="connsiteX1" fmla="*/ 451262 w 2956956"/>
              <a:gd name="connsiteY1" fmla="*/ 41947 h 65698"/>
              <a:gd name="connsiteX2" fmla="*/ 1246909 w 2956956"/>
              <a:gd name="connsiteY2" fmla="*/ 53822 h 65698"/>
              <a:gd name="connsiteX3" fmla="*/ 2101932 w 2956956"/>
              <a:gd name="connsiteY3" fmla="*/ 41947 h 65698"/>
              <a:gd name="connsiteX4" fmla="*/ 2470067 w 2956956"/>
              <a:gd name="connsiteY4" fmla="*/ 65698 h 65698"/>
              <a:gd name="connsiteX5" fmla="*/ 2956956 w 2956956"/>
              <a:gd name="connsiteY5" fmla="*/ 53822 h 6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6956" h="65698">
                <a:moveTo>
                  <a:pt x="0" y="53822"/>
                </a:moveTo>
                <a:cubicBezTo>
                  <a:pt x="215293" y="0"/>
                  <a:pt x="44107" y="33552"/>
                  <a:pt x="451262" y="41947"/>
                </a:cubicBezTo>
                <a:lnTo>
                  <a:pt x="1246909" y="53822"/>
                </a:lnTo>
                <a:lnTo>
                  <a:pt x="2101932" y="41947"/>
                </a:lnTo>
                <a:cubicBezTo>
                  <a:pt x="2175640" y="41947"/>
                  <a:pt x="2383095" y="59007"/>
                  <a:pt x="2470067" y="65698"/>
                </a:cubicBezTo>
                <a:cubicBezTo>
                  <a:pt x="2925282" y="53394"/>
                  <a:pt x="2762938" y="53822"/>
                  <a:pt x="2956956" y="53822"/>
                </a:cubicBezTo>
              </a:path>
            </a:pathLst>
          </a:custGeom>
          <a:solidFill>
            <a:srgbClr val="00B0F0"/>
          </a:solidFill>
          <a:ln>
            <a:solidFill>
              <a:srgbClr val="00B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DCB interesting?</a:t>
            </a:r>
            <a:endParaRPr lang="en-GB" dirty="0"/>
          </a:p>
        </p:txBody>
      </p:sp>
      <p:sp>
        <p:nvSpPr>
          <p:cNvPr id="3" name="Content Placeholder 2"/>
          <p:cNvSpPr>
            <a:spLocks noGrp="1"/>
          </p:cNvSpPr>
          <p:nvPr>
            <p:ph idx="1"/>
          </p:nvPr>
        </p:nvSpPr>
        <p:spPr/>
        <p:txBody>
          <a:bodyPr>
            <a:normAutofit fontScale="85000" lnSpcReduction="10000"/>
          </a:bodyPr>
          <a:lstStyle/>
          <a:p>
            <a:r>
              <a:rPr lang="en-US" dirty="0" smtClean="0"/>
              <a:t>Data Center Bridging tries to brings together the advantages of </a:t>
            </a:r>
            <a:r>
              <a:rPr lang="en-US" dirty="0" err="1" smtClean="0"/>
              <a:t>Fibrechannel</a:t>
            </a:r>
            <a:r>
              <a:rPr lang="en-US" dirty="0" smtClean="0"/>
              <a:t>, Ethernet and </a:t>
            </a:r>
            <a:r>
              <a:rPr lang="en-US" dirty="0" err="1" smtClean="0"/>
              <a:t>InfiniBand</a:t>
            </a:r>
            <a:r>
              <a:rPr lang="en-US" dirty="0" smtClean="0"/>
              <a:t> on a single medium</a:t>
            </a:r>
          </a:p>
          <a:p>
            <a:r>
              <a:rPr lang="en-US" dirty="0" smtClean="0"/>
              <a:t>It has been triggered by the storage community (the people selling </a:t>
            </a:r>
            <a:r>
              <a:rPr lang="en-US" dirty="0" err="1" smtClean="0"/>
              <a:t>Fibrechannel</a:t>
            </a:r>
            <a:r>
              <a:rPr lang="en-US" dirty="0" smtClean="0"/>
              <a:t> over Ethernet and </a:t>
            </a:r>
            <a:r>
              <a:rPr lang="en-US" dirty="0" err="1" smtClean="0"/>
              <a:t>iSCSI</a:t>
            </a:r>
            <a:r>
              <a:rPr lang="en-US" dirty="0" smtClean="0"/>
              <a:t>)</a:t>
            </a:r>
          </a:p>
          <a:p>
            <a:r>
              <a:rPr lang="en-US" dirty="0" smtClean="0"/>
              <a:t>It achieves low latency and reliable transport at constant throughput through flow-control and buffering in the sources</a:t>
            </a:r>
          </a:p>
          <a:p>
            <a:r>
              <a:rPr lang="en-US" dirty="0" smtClean="0"/>
              <a:t>802.1Qau, 802.1Qbb, 802.3bd could allow us to go away from </a:t>
            </a:r>
            <a:r>
              <a:rPr lang="en-US" dirty="0" err="1" smtClean="0"/>
              <a:t>store&amp;forward</a:t>
            </a:r>
            <a:r>
              <a:rPr lang="en-US" dirty="0" smtClean="0"/>
              <a:t> in DAQ LANs (</a:t>
            </a:r>
            <a:r>
              <a:rPr lang="en-US" dirty="0" smtClean="0">
                <a:sym typeface="Wingdings" pitchFamily="2" charset="2"/>
              </a:rPr>
              <a:t> extensive R&amp;D required)</a:t>
            </a:r>
            <a:endParaRPr lang="en-US" dirty="0" smtClean="0"/>
          </a:p>
          <a:p>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41</a:t>
            </a:fld>
            <a:endParaRPr lang="en-GB"/>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Moving the data in and through a PC</a:t>
            </a:r>
            <a:endParaRPr lang="en-GB" dirty="0"/>
          </a:p>
        </p:txBody>
      </p:sp>
      <p:sp>
        <p:nvSpPr>
          <p:cNvPr id="3" name="Subtitle 2"/>
          <p:cNvSpPr>
            <a:spLocks noGrp="1"/>
          </p:cNvSpPr>
          <p:nvPr>
            <p:ph type="subTitle" idx="1"/>
          </p:nvPr>
        </p:nvSpPr>
        <p:spPr/>
        <p:txBody>
          <a:bodyPr/>
          <a:lstStyle/>
          <a:p>
            <a:endParaRPr lang="en-GB"/>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Sending and receiving data</a:t>
            </a:r>
            <a:endParaRPr lang="en-GB" dirty="0"/>
          </a:p>
        </p:txBody>
      </p:sp>
      <p:sp>
        <p:nvSpPr>
          <p:cNvPr id="3" name="Content Placeholder 2"/>
          <p:cNvSpPr>
            <a:spLocks noGrp="1"/>
          </p:cNvSpPr>
          <p:nvPr>
            <p:ph idx="1"/>
          </p:nvPr>
        </p:nvSpPr>
        <p:spPr>
          <a:xfrm>
            <a:off x="467544" y="1700808"/>
            <a:ext cx="3970784" cy="4680520"/>
          </a:xfrm>
        </p:spPr>
        <p:txBody>
          <a:bodyPr>
            <a:normAutofit fontScale="70000" lnSpcReduction="20000"/>
          </a:bodyPr>
          <a:lstStyle/>
          <a:p>
            <a:r>
              <a:rPr lang="en-US" dirty="0" smtClean="0"/>
              <a:t>Multiple network protocols result in multiple software layers</a:t>
            </a:r>
          </a:p>
          <a:p>
            <a:r>
              <a:rPr lang="en-US" dirty="0" smtClean="0"/>
              <a:t>Data moving can be expensive</a:t>
            </a:r>
          </a:p>
          <a:p>
            <a:pPr lvl="1"/>
            <a:r>
              <a:rPr lang="en-US" dirty="0" smtClean="0"/>
              <a:t>Passing data through the layers sometimes cannot be done without copying </a:t>
            </a:r>
          </a:p>
          <a:p>
            <a:pPr lvl="1"/>
            <a:r>
              <a:rPr lang="en-US" dirty="0" smtClean="0"/>
              <a:t>Header information needs to be stripped off </a:t>
            </a:r>
            <a:r>
              <a:rPr lang="en-US" dirty="0" smtClean="0">
                <a:sym typeface="Wingdings" pitchFamily="2" charset="2"/>
              </a:rPr>
              <a:t> splicing, alignment etc…</a:t>
            </a:r>
          </a:p>
          <a:p>
            <a:r>
              <a:rPr lang="en-US" dirty="0" smtClean="0">
                <a:sym typeface="Wingdings" pitchFamily="2" charset="2"/>
              </a:rPr>
              <a:t>In Ethernet receiving is quite a bit more expensive than sending</a:t>
            </a:r>
            <a:r>
              <a:rPr lang="en-US" dirty="0" smtClean="0"/>
              <a:t> </a:t>
            </a:r>
          </a:p>
          <a:p>
            <a:r>
              <a:rPr lang="en-US" dirty="0" smtClean="0"/>
              <a:t>Holy grail is </a:t>
            </a:r>
            <a:r>
              <a:rPr lang="en-US" dirty="0" smtClean="0">
                <a:solidFill>
                  <a:srgbClr val="FF0000"/>
                </a:solidFill>
              </a:rPr>
              <a:t>zero-copy event-building </a:t>
            </a:r>
            <a:r>
              <a:rPr lang="en-US" sz="2900" dirty="0" smtClean="0">
                <a:solidFill>
                  <a:srgbClr val="FF0000"/>
                </a:solidFill>
              </a:rPr>
              <a:t>(difficult with classical Ethernet, easier with </a:t>
            </a:r>
            <a:r>
              <a:rPr lang="en-US" sz="2900" dirty="0" err="1" smtClean="0">
                <a:solidFill>
                  <a:srgbClr val="FF0000"/>
                </a:solidFill>
              </a:rPr>
              <a:t>InfiniBand</a:t>
            </a:r>
            <a:r>
              <a:rPr lang="en-US" sz="2900" dirty="0" smtClean="0">
                <a:solidFill>
                  <a:srgbClr val="FF0000"/>
                </a:solidFill>
              </a:rPr>
              <a:t>)</a:t>
            </a:r>
            <a:endParaRPr lang="en-GB" sz="2900" dirty="0">
              <a:solidFill>
                <a:srgbClr val="FF0000"/>
              </a:solidFill>
            </a:endParaRPr>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43</a:t>
            </a:fld>
            <a:endParaRPr lang="en-GB"/>
          </a:p>
        </p:txBody>
      </p:sp>
      <p:pic>
        <p:nvPicPr>
          <p:cNvPr id="149506" name="Picture 2" descr="Linux high-level network stack architecture"/>
          <p:cNvPicPr>
            <a:picLocks noChangeAspect="1" noChangeArrowheads="1"/>
          </p:cNvPicPr>
          <p:nvPr/>
        </p:nvPicPr>
        <p:blipFill>
          <a:blip r:embed="rId2"/>
          <a:srcRect/>
          <a:stretch>
            <a:fillRect/>
          </a:stretch>
        </p:blipFill>
        <p:spPr bwMode="auto">
          <a:xfrm>
            <a:off x="4632833" y="1756618"/>
            <a:ext cx="4174293" cy="4048646"/>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The cost of </a:t>
            </a:r>
            <a:r>
              <a:rPr lang="en-US" sz="3600" dirty="0" smtClean="0"/>
              <a:t>e</a:t>
            </a:r>
            <a:r>
              <a:rPr lang="en-US" sz="3600" dirty="0" smtClean="0"/>
              <a:t>vent-building </a:t>
            </a:r>
            <a:r>
              <a:rPr lang="en-US" sz="3600" dirty="0" smtClean="0"/>
              <a:t>in the server</a:t>
            </a:r>
            <a:endParaRPr lang="en-US" sz="3600" dirty="0"/>
          </a:p>
        </p:txBody>
      </p:sp>
      <p:sp>
        <p:nvSpPr>
          <p:cNvPr id="3" name="Footer Placeholder 2"/>
          <p:cNvSpPr>
            <a:spLocks noGrp="1"/>
          </p:cNvSpPr>
          <p:nvPr>
            <p:ph type="ftr" sz="quarter" idx="10"/>
          </p:nvPr>
        </p:nvSpPr>
        <p:spPr/>
        <p:txBody>
          <a:bodyPr/>
          <a:lstStyle/>
          <a:p>
            <a:pPr>
              <a:defRPr/>
            </a:pPr>
            <a:r>
              <a:rPr lang="en-US" smtClean="0"/>
              <a:t>High throughput DAQ, Niko Neufeld, CERN</a:t>
            </a:r>
            <a:endParaRPr lang="en-GB" sz="1200"/>
          </a:p>
        </p:txBody>
      </p:sp>
      <p:sp>
        <p:nvSpPr>
          <p:cNvPr id="4" name="Slide Number Placeholder 3"/>
          <p:cNvSpPr>
            <a:spLocks noGrp="1"/>
          </p:cNvSpPr>
          <p:nvPr>
            <p:ph type="sldNum" sz="quarter" idx="11"/>
          </p:nvPr>
        </p:nvSpPr>
        <p:spPr/>
        <p:txBody>
          <a:bodyPr/>
          <a:lstStyle/>
          <a:p>
            <a:pPr>
              <a:defRPr/>
            </a:pPr>
            <a:fld id="{81965548-D45B-410C-B245-CE1CA6092D31}" type="slidenum">
              <a:rPr lang="en-GB" smtClean="0"/>
              <a:pPr>
                <a:defRPr/>
              </a:pPr>
              <a:t>44</a:t>
            </a:fld>
            <a:endParaRPr lang="en-GB"/>
          </a:p>
        </p:txBody>
      </p:sp>
      <p:graphicFrame>
        <p:nvGraphicFramePr>
          <p:cNvPr id="6" name="Chart 5"/>
          <p:cNvGraphicFramePr/>
          <p:nvPr/>
        </p:nvGraphicFramePr>
        <p:xfrm>
          <a:off x="1214414" y="1071546"/>
          <a:ext cx="6715172" cy="442915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928662" y="5572140"/>
            <a:ext cx="7717177" cy="923330"/>
          </a:xfrm>
          <a:prstGeom prst="rect">
            <a:avLst/>
          </a:prstGeom>
          <a:noFill/>
        </p:spPr>
        <p:txBody>
          <a:bodyPr wrap="none" rtlCol="0">
            <a:spAutoFit/>
          </a:bodyPr>
          <a:lstStyle/>
          <a:p>
            <a:r>
              <a:rPr lang="en-US" sz="1800" dirty="0" smtClean="0">
                <a:latin typeface="+mn-lt"/>
              </a:rPr>
              <a:t>% CPU of one Intel 5420 core (a 4 core processor running at 2.5 GHz</a:t>
            </a:r>
          </a:p>
          <a:p>
            <a:r>
              <a:rPr lang="en-US" sz="1800" dirty="0" smtClean="0">
                <a:latin typeface="+mn-lt"/>
              </a:rPr>
              <a:t>MEM is resident memory (i.e. pages locked in RAM)</a:t>
            </a:r>
          </a:p>
          <a:p>
            <a:r>
              <a:rPr lang="en-US" sz="1800" dirty="0" smtClean="0">
                <a:latin typeface="+mn-lt"/>
              </a:rPr>
              <a:t>Precision of measurements is about 10% for CPU and 1% for RAM</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11889" cy="1143000"/>
          </a:xfrm>
        </p:spPr>
        <p:txBody>
          <a:bodyPr>
            <a:normAutofit fontScale="90000"/>
          </a:bodyPr>
          <a:lstStyle/>
          <a:p>
            <a:r>
              <a:rPr lang="en-US" dirty="0" smtClean="0"/>
              <a:t>Frame-size / payload &amp; frame-rate</a:t>
            </a:r>
            <a:br>
              <a:rPr lang="en-US" dirty="0" smtClean="0"/>
            </a:br>
            <a:r>
              <a:rPr lang="en-US" dirty="0" smtClean="0"/>
              <a:t>Or: why don’t they increase the MTU?</a:t>
            </a:r>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45</a:t>
            </a:fld>
            <a:endParaRPr lang="en-GB"/>
          </a:p>
        </p:txBody>
      </p:sp>
      <p:graphicFrame>
        <p:nvGraphicFramePr>
          <p:cNvPr id="6" name="Content Placeholder 5"/>
          <p:cNvGraphicFramePr>
            <a:graphicFrameLocks noGrp="1"/>
          </p:cNvGraphicFramePr>
          <p:nvPr>
            <p:ph idx="1"/>
          </p:nvPr>
        </p:nvGraphicFramePr>
        <p:xfrm>
          <a:off x="0" y="1412776"/>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084168" y="4365105"/>
            <a:ext cx="2808312" cy="2031325"/>
          </a:xfrm>
          <a:prstGeom prst="rect">
            <a:avLst/>
          </a:prstGeom>
          <a:noFill/>
        </p:spPr>
        <p:txBody>
          <a:bodyPr wrap="square" rtlCol="0">
            <a:spAutoFit/>
          </a:bodyPr>
          <a:lstStyle/>
          <a:p>
            <a:r>
              <a:rPr lang="en-US" sz="1800" dirty="0" smtClean="0">
                <a:latin typeface="+mn-lt"/>
              </a:rPr>
              <a:t>1500 bytes</a:t>
            </a:r>
            <a:r>
              <a:rPr lang="en-GB" sz="1800" dirty="0" smtClean="0">
                <a:latin typeface="+mn-lt"/>
              </a:rPr>
              <a:t> leads to good link-usage</a:t>
            </a:r>
          </a:p>
          <a:p>
            <a:r>
              <a:rPr lang="en-US" sz="1800" dirty="0" smtClean="0">
                <a:latin typeface="+mn-lt"/>
              </a:rPr>
              <a:t>Network guys are happy</a:t>
            </a:r>
          </a:p>
          <a:p>
            <a:r>
              <a:rPr lang="en-US" sz="1800" dirty="0" smtClean="0">
                <a:latin typeface="+mn-lt"/>
              </a:rPr>
              <a:t>But frame-rate could still be lowered</a:t>
            </a:r>
          </a:p>
          <a:p>
            <a:endParaRPr lang="en-GB" sz="1800" dirty="0" smtClean="0">
              <a:latin typeface="+mn-lt"/>
            </a:endParaRPr>
          </a:p>
          <a:p>
            <a:endParaRPr lang="en-US" sz="1800" dirty="0" smtClean="0">
              <a:latin typeface="+mn-lt"/>
            </a:endParaRPr>
          </a:p>
        </p:txBody>
      </p:sp>
      <p:sp>
        <p:nvSpPr>
          <p:cNvPr id="8" name="TextBox 7"/>
          <p:cNvSpPr txBox="1"/>
          <p:nvPr/>
        </p:nvSpPr>
        <p:spPr>
          <a:xfrm>
            <a:off x="6156176" y="1772816"/>
            <a:ext cx="3025957" cy="1477328"/>
          </a:xfrm>
          <a:prstGeom prst="rect">
            <a:avLst/>
          </a:prstGeom>
          <a:noFill/>
        </p:spPr>
        <p:txBody>
          <a:bodyPr wrap="none" rtlCol="0">
            <a:spAutoFit/>
          </a:bodyPr>
          <a:lstStyle/>
          <a:p>
            <a:r>
              <a:rPr lang="en-US" sz="1800" dirty="0" smtClean="0">
                <a:latin typeface="+mn-lt"/>
              </a:rPr>
              <a:t>Overheads calculated only for </a:t>
            </a:r>
          </a:p>
          <a:p>
            <a:r>
              <a:rPr lang="en-US" sz="1800" dirty="0" smtClean="0">
                <a:latin typeface="+mn-lt"/>
              </a:rPr>
              <a:t>Ethernet: 38 bytes / frame</a:t>
            </a:r>
          </a:p>
          <a:p>
            <a:r>
              <a:rPr lang="en-US" sz="1800" dirty="0" smtClean="0">
                <a:latin typeface="+mn-lt"/>
              </a:rPr>
              <a:t>IP adds another 20</a:t>
            </a:r>
          </a:p>
          <a:p>
            <a:r>
              <a:rPr lang="en-US" sz="1800" dirty="0" smtClean="0">
                <a:latin typeface="+mn-lt"/>
              </a:rPr>
              <a:t>TCP another 20(!)</a:t>
            </a:r>
          </a:p>
          <a:p>
            <a:r>
              <a:rPr lang="en-US" sz="1800" dirty="0" smtClean="0">
                <a:latin typeface="+mn-lt"/>
              </a:rPr>
              <a:t> </a:t>
            </a:r>
            <a:endParaRPr lang="en-GB" sz="1800" dirty="0" smtClean="0">
              <a:latin typeface="+mn-lt"/>
            </a:endParaRPr>
          </a:p>
        </p:txBody>
      </p:sp>
      <p:sp>
        <p:nvSpPr>
          <p:cNvPr id="9" name="TextBox 8"/>
          <p:cNvSpPr txBox="1"/>
          <p:nvPr/>
        </p:nvSpPr>
        <p:spPr>
          <a:xfrm>
            <a:off x="1331640" y="4437112"/>
            <a:ext cx="2733633" cy="369332"/>
          </a:xfrm>
          <a:prstGeom prst="rect">
            <a:avLst/>
          </a:prstGeom>
          <a:noFill/>
        </p:spPr>
        <p:txBody>
          <a:bodyPr wrap="none" rtlCol="0">
            <a:spAutoFit/>
          </a:bodyPr>
          <a:lstStyle/>
          <a:p>
            <a:r>
              <a:rPr lang="en-US" sz="1800" dirty="0" smtClean="0">
                <a:latin typeface="+mn-lt"/>
              </a:rPr>
              <a:t>Gigabit Ethernet = 10</a:t>
            </a:r>
            <a:r>
              <a:rPr lang="en-US" sz="1800" baseline="30000" dirty="0" smtClean="0">
                <a:latin typeface="+mn-lt"/>
              </a:rPr>
              <a:t>9</a:t>
            </a:r>
            <a:r>
              <a:rPr lang="en-US" sz="1800" dirty="0" smtClean="0">
                <a:latin typeface="+mn-lt"/>
              </a:rPr>
              <a:t> bit/s</a:t>
            </a:r>
            <a:endParaRPr lang="en-GB" sz="1800" dirty="0" smtClean="0">
              <a:latin typeface="+mn-lt"/>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Tuning for </a:t>
            </a:r>
            <a:r>
              <a:rPr lang="en-US" dirty="0" err="1" smtClean="0"/>
              <a:t>bursty</a:t>
            </a:r>
            <a:r>
              <a:rPr lang="en-US" dirty="0" smtClean="0"/>
              <a:t> traffic</a:t>
            </a:r>
            <a:endParaRPr lang="en-GB" dirty="0"/>
          </a:p>
        </p:txBody>
      </p:sp>
      <p:sp>
        <p:nvSpPr>
          <p:cNvPr id="3" name="Content Placeholder 2"/>
          <p:cNvSpPr>
            <a:spLocks noGrp="1"/>
          </p:cNvSpPr>
          <p:nvPr>
            <p:ph idx="1"/>
          </p:nvPr>
        </p:nvSpPr>
        <p:spPr>
          <a:xfrm>
            <a:off x="457200" y="1511300"/>
            <a:ext cx="8075240" cy="1413643"/>
          </a:xfrm>
        </p:spPr>
        <p:txBody>
          <a:bodyPr>
            <a:normAutofit fontScale="70000" lnSpcReduction="20000"/>
          </a:bodyPr>
          <a:lstStyle/>
          <a:p>
            <a:r>
              <a:rPr lang="en-US" dirty="0" smtClean="0"/>
              <a:t>In general provide for lots of buffers in the kernel, big socket buffers for the application and tune the IRQ moderation</a:t>
            </a:r>
          </a:p>
          <a:p>
            <a:r>
              <a:rPr lang="en-US" dirty="0" smtClean="0"/>
              <a:t>Examples here are for Linux, 2.6.18 kernel, Intel 82554 NICs (typical tuning in the LHCb DAQ cluster)</a:t>
            </a:r>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46</a:t>
            </a:fld>
            <a:endParaRPr lang="en-GB"/>
          </a:p>
        </p:txBody>
      </p:sp>
      <p:sp>
        <p:nvSpPr>
          <p:cNvPr id="6" name="TextBox 5"/>
          <p:cNvSpPr txBox="1"/>
          <p:nvPr/>
        </p:nvSpPr>
        <p:spPr>
          <a:xfrm>
            <a:off x="323528" y="3140968"/>
            <a:ext cx="8532440" cy="2031325"/>
          </a:xfrm>
          <a:prstGeom prst="rect">
            <a:avLst/>
          </a:prstGeom>
          <a:noFill/>
        </p:spPr>
        <p:txBody>
          <a:bodyPr wrap="square" rtlCol="0">
            <a:spAutoFit/>
          </a:bodyPr>
          <a:lstStyle/>
          <a:p>
            <a:endParaRPr lang="en-GB" sz="1800" dirty="0" smtClean="0">
              <a:latin typeface="Courier New" pitchFamily="49" charset="0"/>
              <a:cs typeface="Courier New" pitchFamily="49" charset="0"/>
            </a:endParaRPr>
          </a:p>
          <a:p>
            <a:r>
              <a:rPr lang="en-GB" sz="1800" dirty="0" smtClean="0">
                <a:latin typeface="Courier New" pitchFamily="49" charset="0"/>
                <a:cs typeface="Courier New" pitchFamily="49" charset="0"/>
              </a:rPr>
              <a:t>/</a:t>
            </a:r>
            <a:r>
              <a:rPr lang="en-GB" sz="1800" dirty="0" err="1" smtClean="0">
                <a:latin typeface="Courier New" pitchFamily="49" charset="0"/>
                <a:cs typeface="Courier New" pitchFamily="49" charset="0"/>
              </a:rPr>
              <a:t>sbin</a:t>
            </a:r>
            <a:r>
              <a:rPr lang="en-GB" sz="1800" dirty="0" smtClean="0">
                <a:latin typeface="Courier New" pitchFamily="49" charset="0"/>
                <a:cs typeface="Courier New" pitchFamily="49" charset="0"/>
              </a:rPr>
              <a:t>/</a:t>
            </a:r>
            <a:r>
              <a:rPr lang="en-GB" sz="1800" dirty="0" err="1" smtClean="0">
                <a:latin typeface="Courier New" pitchFamily="49" charset="0"/>
                <a:cs typeface="Courier New" pitchFamily="49" charset="0"/>
              </a:rPr>
              <a:t>ethtool</a:t>
            </a:r>
            <a:r>
              <a:rPr lang="en-GB" sz="1800" dirty="0" smtClean="0">
                <a:latin typeface="Courier New" pitchFamily="49" charset="0"/>
                <a:cs typeface="Courier New" pitchFamily="49" charset="0"/>
              </a:rPr>
              <a:t> -G eth1 </a:t>
            </a:r>
            <a:r>
              <a:rPr lang="en-GB" sz="1800" dirty="0" err="1" smtClean="0">
                <a:latin typeface="Courier New" pitchFamily="49" charset="0"/>
                <a:cs typeface="Courier New" pitchFamily="49" charset="0"/>
              </a:rPr>
              <a:t>rx</a:t>
            </a:r>
            <a:r>
              <a:rPr lang="en-GB" sz="1800" dirty="0" smtClean="0">
                <a:latin typeface="Courier New" pitchFamily="49" charset="0"/>
                <a:cs typeface="Courier New" pitchFamily="49" charset="0"/>
              </a:rPr>
              <a:t> 1020 # set number of RX descriptors in NIC to max</a:t>
            </a:r>
          </a:p>
          <a:p>
            <a:r>
              <a:rPr lang="en-GB" sz="1800" dirty="0" smtClean="0">
                <a:latin typeface="Courier New" pitchFamily="49" charset="0"/>
                <a:cs typeface="Courier New" pitchFamily="49" charset="0"/>
              </a:rPr>
              <a:t># the following are set with </a:t>
            </a:r>
            <a:r>
              <a:rPr lang="en-GB" sz="1800" dirty="0" err="1" smtClean="0">
                <a:latin typeface="Courier New" pitchFamily="49" charset="0"/>
                <a:cs typeface="Courier New" pitchFamily="49" charset="0"/>
              </a:rPr>
              <a:t>sysctl</a:t>
            </a:r>
            <a:r>
              <a:rPr lang="en-GB" sz="1800" dirty="0" smtClean="0">
                <a:latin typeface="Courier New" pitchFamily="49" charset="0"/>
                <a:cs typeface="Courier New" pitchFamily="49" charset="0"/>
              </a:rPr>
              <a:t> -w</a:t>
            </a:r>
          </a:p>
          <a:p>
            <a:r>
              <a:rPr lang="en-GB" sz="1800" dirty="0" err="1" smtClean="0">
                <a:latin typeface="Courier New" pitchFamily="49" charset="0"/>
                <a:cs typeface="Courier New" pitchFamily="49" charset="0"/>
              </a:rPr>
              <a:t>net.core.netdev_max_backlog</a:t>
            </a:r>
            <a:r>
              <a:rPr lang="en-GB" sz="1800" dirty="0" smtClean="0">
                <a:latin typeface="Courier New" pitchFamily="49" charset="0"/>
                <a:cs typeface="Courier New" pitchFamily="49" charset="0"/>
              </a:rPr>
              <a:t> = 4000</a:t>
            </a:r>
          </a:p>
          <a:p>
            <a:r>
              <a:rPr lang="en-GB" sz="1800" dirty="0" err="1" smtClean="0">
                <a:latin typeface="Courier New" pitchFamily="49" charset="0"/>
                <a:cs typeface="Courier New" pitchFamily="49" charset="0"/>
              </a:rPr>
              <a:t>net.core.rmem_max</a:t>
            </a:r>
            <a:r>
              <a:rPr lang="en-GB" sz="1800" dirty="0" smtClean="0">
                <a:latin typeface="Courier New" pitchFamily="49" charset="0"/>
                <a:cs typeface="Courier New" pitchFamily="49" charset="0"/>
              </a:rPr>
              <a:t> = 67108864</a:t>
            </a:r>
          </a:p>
          <a:p>
            <a:r>
              <a:rPr lang="en-GB" sz="1800" dirty="0" smtClean="0">
                <a:latin typeface="Courier New" pitchFamily="49" charset="0"/>
                <a:cs typeface="Courier New" pitchFamily="49" charset="0"/>
              </a:rPr>
              <a:t># the application is tuned with </a:t>
            </a:r>
            <a:r>
              <a:rPr lang="en-GB" sz="1800" dirty="0" err="1" smtClean="0">
                <a:latin typeface="Courier New" pitchFamily="49" charset="0"/>
                <a:cs typeface="Courier New" pitchFamily="49" charset="0"/>
              </a:rPr>
              <a:t>setsockopt</a:t>
            </a:r>
            <a:r>
              <a:rPr lang="en-GB" sz="1800" dirty="0" smtClean="0">
                <a:latin typeface="Courier New" pitchFamily="49" charset="0"/>
                <a:cs typeface="Courier New" pitchFamily="49" charset="0"/>
              </a:rPr>
              <a:t>()</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Interrupt Moderation</a:t>
            </a:r>
            <a:endParaRPr lang="en-GB" dirty="0"/>
          </a:p>
        </p:txBody>
      </p:sp>
      <p:sp>
        <p:nvSpPr>
          <p:cNvPr id="3" name="Content Placeholder 2"/>
          <p:cNvSpPr>
            <a:spLocks noGrp="1"/>
          </p:cNvSpPr>
          <p:nvPr>
            <p:ph idx="1"/>
          </p:nvPr>
        </p:nvSpPr>
        <p:spPr>
          <a:xfrm>
            <a:off x="457200" y="4997201"/>
            <a:ext cx="8229600" cy="1312119"/>
          </a:xfrm>
        </p:spPr>
        <p:txBody>
          <a:bodyPr>
            <a:normAutofit fontScale="70000" lnSpcReduction="20000"/>
          </a:bodyPr>
          <a:lstStyle/>
          <a:p>
            <a:r>
              <a:rPr lang="en-US" dirty="0" smtClean="0"/>
              <a:t>Careful tuning necessary – multi-core machines can take more IRQs (but: spin-locking…)</a:t>
            </a:r>
          </a:p>
          <a:p>
            <a:r>
              <a:rPr lang="en-US" dirty="0" smtClean="0"/>
              <a:t>Can afford to ignore at 1 </a:t>
            </a:r>
            <a:r>
              <a:rPr lang="en-US" dirty="0" err="1" smtClean="0"/>
              <a:t>Gbit</a:t>
            </a:r>
            <a:r>
              <a:rPr lang="en-US" dirty="0" smtClean="0"/>
              <a:t>/s but will need to come back to this for 10 </a:t>
            </a:r>
            <a:r>
              <a:rPr lang="en-US" dirty="0" err="1" smtClean="0"/>
              <a:t>Gbit</a:t>
            </a:r>
            <a:r>
              <a:rPr lang="en-US" dirty="0" smtClean="0"/>
              <a:t>/s and 40 </a:t>
            </a:r>
            <a:r>
              <a:rPr lang="en-US" dirty="0" err="1" smtClean="0"/>
              <a:t>Gbit</a:t>
            </a:r>
            <a:r>
              <a:rPr lang="en-US" dirty="0" smtClean="0"/>
              <a:t>/s</a:t>
            </a:r>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47</a:t>
            </a:fld>
            <a:endParaRPr lang="en-GB"/>
          </a:p>
        </p:txBody>
      </p:sp>
      <p:pic>
        <p:nvPicPr>
          <p:cNvPr id="151554" name="Picture 2"/>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323528" y="908720"/>
            <a:ext cx="6996167" cy="2088232"/>
          </a:xfrm>
          <a:prstGeom prst="rect">
            <a:avLst/>
          </a:prstGeom>
          <a:noFill/>
          <a:ln w="9525">
            <a:noFill/>
            <a:miter lim="800000"/>
            <a:headEnd/>
            <a:tailEnd/>
          </a:ln>
        </p:spPr>
      </p:pic>
      <p:pic>
        <p:nvPicPr>
          <p:cNvPr id="151555"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55166" y="2820541"/>
            <a:ext cx="7136234" cy="190460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Level Trigger Farms</a:t>
            </a:r>
            <a:endParaRPr lang="en-US" dirty="0"/>
          </a:p>
        </p:txBody>
      </p:sp>
      <p:sp>
        <p:nvSpPr>
          <p:cNvPr id="3" name="Footer Placeholder 2"/>
          <p:cNvSpPr>
            <a:spLocks noGrp="1"/>
          </p:cNvSpPr>
          <p:nvPr>
            <p:ph type="ftr" sz="quarter" idx="10"/>
          </p:nvPr>
        </p:nvSpPr>
        <p:spPr/>
        <p:txBody>
          <a:bodyPr/>
          <a:lstStyle/>
          <a:p>
            <a:r>
              <a:rPr lang="en-US" smtClean="0"/>
              <a:t>High throughput DAQ, Niko Neufeld, CERN</a:t>
            </a:r>
            <a:endParaRPr lang="en-US"/>
          </a:p>
        </p:txBody>
      </p:sp>
      <p:sp>
        <p:nvSpPr>
          <p:cNvPr id="4" name="Slide Number Placeholder 3"/>
          <p:cNvSpPr>
            <a:spLocks noGrp="1"/>
          </p:cNvSpPr>
          <p:nvPr>
            <p:ph type="sldNum" sz="quarter" idx="11"/>
          </p:nvPr>
        </p:nvSpPr>
        <p:spPr/>
        <p:txBody>
          <a:bodyPr/>
          <a:lstStyle/>
          <a:p>
            <a:fld id="{131BA9DC-8AF3-4F48-B316-63208D16C497}" type="slidenum">
              <a:rPr lang="en-US" smtClean="0"/>
              <a:pPr/>
              <a:t>48</a:t>
            </a:fld>
            <a:endParaRPr lang="en-US"/>
          </a:p>
        </p:txBody>
      </p:sp>
      <p:pic>
        <p:nvPicPr>
          <p:cNvPr id="5" name="Picture 5" descr="GoogleAlgo1.jpg"/>
          <p:cNvPicPr>
            <a:picLocks noChangeAspect="1"/>
          </p:cNvPicPr>
          <p:nvPr/>
        </p:nvPicPr>
        <p:blipFill>
          <a:blip r:embed="rId3"/>
          <a:srcRect/>
          <a:stretch>
            <a:fillRect/>
          </a:stretch>
        </p:blipFill>
        <p:spPr bwMode="auto">
          <a:xfrm>
            <a:off x="2357422" y="1428736"/>
            <a:ext cx="3803650" cy="4564062"/>
          </a:xfrm>
          <a:prstGeom prst="rect">
            <a:avLst/>
          </a:prstGeom>
          <a:noFill/>
          <a:ln w="9525">
            <a:noFill/>
            <a:miter lim="800000"/>
            <a:headEnd/>
            <a:tailEnd/>
          </a:ln>
        </p:spPr>
      </p:pic>
      <p:sp>
        <p:nvSpPr>
          <p:cNvPr id="6" name="TextBox 5"/>
          <p:cNvSpPr txBox="1"/>
          <p:nvPr/>
        </p:nvSpPr>
        <p:spPr>
          <a:xfrm>
            <a:off x="2357422" y="5429264"/>
            <a:ext cx="3786214" cy="584775"/>
          </a:xfrm>
          <a:prstGeom prst="rect">
            <a:avLst/>
          </a:prstGeom>
          <a:solidFill>
            <a:srgbClr val="FFFFFF"/>
          </a:solidFill>
        </p:spPr>
        <p:txBody>
          <a:bodyPr wrap="square" rtlCol="0">
            <a:spAutoFit/>
          </a:bodyPr>
          <a:lstStyle/>
          <a:p>
            <a:r>
              <a:rPr lang="en-US" sz="1600" i="1" dirty="0" smtClean="0"/>
              <a:t>And that, in simple terms, is what</a:t>
            </a:r>
            <a:br>
              <a:rPr lang="en-US" sz="1600" i="1" dirty="0" smtClean="0"/>
            </a:br>
            <a:r>
              <a:rPr lang="en-US" sz="1600" i="1" dirty="0" smtClean="0"/>
              <a:t> we do in the High Level Trigger</a:t>
            </a:r>
          </a:p>
        </p:txBody>
      </p:sp>
    </p:spTree>
    <p:extLst>
      <p:ext uri="{BB962C8B-B14F-4D97-AF65-F5344CB8AC3E}">
        <p14:creationId xmlns:p14="http://schemas.microsoft.com/office/powerpoint/2010/main" val="28588043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Event-filtering</a:t>
            </a:r>
            <a:endParaRPr lang="en-US" dirty="0"/>
          </a:p>
        </p:txBody>
      </p:sp>
      <p:sp>
        <p:nvSpPr>
          <p:cNvPr id="3" name="Content Placeholder 2"/>
          <p:cNvSpPr>
            <a:spLocks noGrp="1"/>
          </p:cNvSpPr>
          <p:nvPr>
            <p:ph idx="1"/>
          </p:nvPr>
        </p:nvSpPr>
        <p:spPr/>
        <p:txBody>
          <a:bodyPr>
            <a:normAutofit lnSpcReduction="10000"/>
          </a:bodyPr>
          <a:lstStyle/>
          <a:p>
            <a:pPr>
              <a:buFont typeface="Arial"/>
              <a:buChar char="•"/>
            </a:pPr>
            <a:r>
              <a:rPr lang="en-US" dirty="0" smtClean="0"/>
              <a:t>Enormous amount of CPU power needed to filter events</a:t>
            </a:r>
          </a:p>
          <a:p>
            <a:pPr lvl="1">
              <a:buFont typeface="Arial"/>
              <a:buChar char="•"/>
            </a:pPr>
            <a:r>
              <a:rPr lang="en-US" dirty="0" smtClean="0"/>
              <a:t>Alternative is not to filter and store everything (ALICE)</a:t>
            </a:r>
          </a:p>
          <a:p>
            <a:pPr>
              <a:buFont typeface="Arial"/>
              <a:buChar char="•"/>
            </a:pPr>
            <a:r>
              <a:rPr lang="en-US" dirty="0" smtClean="0"/>
              <a:t>Operating System: Linux SLC5 32-bit and 64-bits: standard kernels, no (hard) real-time</a:t>
            </a:r>
          </a:p>
          <a:p>
            <a:pPr>
              <a:buFont typeface="Arial"/>
              <a:buChar char="•"/>
            </a:pPr>
            <a:r>
              <a:rPr lang="en-US" dirty="0" smtClean="0"/>
              <a:t>Hardware: </a:t>
            </a:r>
          </a:p>
          <a:p>
            <a:pPr lvl="1">
              <a:buFont typeface="Arial"/>
              <a:buChar char="•"/>
            </a:pPr>
            <a:r>
              <a:rPr lang="en-US" dirty="0" smtClean="0"/>
              <a:t>PC-server (Intel and AMD): rack-mount and blades</a:t>
            </a:r>
          </a:p>
          <a:p>
            <a:pPr>
              <a:buFont typeface="Arial"/>
              <a:buChar char="•"/>
            </a:pPr>
            <a:r>
              <a:rPr lang="en-US" dirty="0" smtClean="0"/>
              <a:t>All CPU-power local: no grid, no clouds (yet?)</a:t>
            </a:r>
          </a:p>
          <a:p>
            <a:pPr>
              <a:buNone/>
            </a:pPr>
            <a:endParaRPr lang="en-US" dirty="0" smtClean="0"/>
          </a:p>
          <a:p>
            <a:pPr>
              <a:buFont typeface="Arial"/>
              <a:buChar char="•"/>
            </a:pPr>
            <a:endParaRPr lang="en-US" dirty="0"/>
          </a:p>
        </p:txBody>
      </p:sp>
      <p:sp>
        <p:nvSpPr>
          <p:cNvPr id="4" name="Footer Placeholder 3"/>
          <p:cNvSpPr>
            <a:spLocks noGrp="1"/>
          </p:cNvSpPr>
          <p:nvPr>
            <p:ph type="ftr" sz="quarter" idx="10"/>
          </p:nvPr>
        </p:nvSpPr>
        <p:spPr/>
        <p:txBody>
          <a:bodyPr/>
          <a:lstStyle/>
          <a:p>
            <a:r>
              <a:rPr lang="en-US" smtClean="0"/>
              <a:t>High throughput DAQ, Niko Neufeld, CERN</a:t>
            </a:r>
            <a:endParaRPr lang="en-US"/>
          </a:p>
        </p:txBody>
      </p:sp>
      <p:sp>
        <p:nvSpPr>
          <p:cNvPr id="5" name="Slide Number Placeholder 4"/>
          <p:cNvSpPr>
            <a:spLocks noGrp="1"/>
          </p:cNvSpPr>
          <p:nvPr>
            <p:ph type="sldNum" sz="quarter" idx="11"/>
          </p:nvPr>
        </p:nvSpPr>
        <p:spPr/>
        <p:txBody>
          <a:bodyPr/>
          <a:lstStyle/>
          <a:p>
            <a:fld id="{131BA9DC-8AF3-4F48-B316-63208D16C497}" type="slidenum">
              <a:rPr lang="en-US" smtClean="0"/>
              <a:pPr/>
              <a:t>49</a:t>
            </a:fld>
            <a:endParaRPr lang="en-US"/>
          </a:p>
        </p:txBody>
      </p:sp>
    </p:spTree>
    <p:extLst>
      <p:ext uri="{BB962C8B-B14F-4D97-AF65-F5344CB8AC3E}">
        <p14:creationId xmlns:p14="http://schemas.microsoft.com/office/powerpoint/2010/main" val="39267754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p:cNvSpPr>
            <a:spLocks noGrp="1"/>
          </p:cNvSpPr>
          <p:nvPr>
            <p:ph type="sldNum" sz="quarter" idx="11"/>
          </p:nvPr>
        </p:nvSpPr>
        <p:spPr>
          <a:noFill/>
        </p:spPr>
        <p:txBody>
          <a:bodyPr/>
          <a:lstStyle/>
          <a:p>
            <a:fld id="{BCA4E5A2-1012-4C18-9C73-1E041A368A88}" type="slidenum">
              <a:rPr lang="en-US"/>
              <a:pPr/>
              <a:t>5</a:t>
            </a:fld>
            <a:endParaRPr lang="en-US"/>
          </a:p>
        </p:txBody>
      </p:sp>
      <p:sp>
        <p:nvSpPr>
          <p:cNvPr id="24579" name="Rectangle 7"/>
          <p:cNvSpPr>
            <a:spLocks noGrp="1" noChangeArrowheads="1"/>
          </p:cNvSpPr>
          <p:nvPr>
            <p:ph type="title"/>
          </p:nvPr>
        </p:nvSpPr>
        <p:spPr>
          <a:xfrm>
            <a:off x="685800" y="304800"/>
            <a:ext cx="8062913" cy="990600"/>
          </a:xfrm>
        </p:spPr>
        <p:txBody>
          <a:bodyPr/>
          <a:lstStyle/>
          <a:p>
            <a:pPr eaLnBrk="1" hangingPunct="1"/>
            <a:r>
              <a:rPr lang="en-US" sz="4000" smtClean="0"/>
              <a:t>The First Systematic Data Acquisition</a:t>
            </a:r>
          </a:p>
        </p:txBody>
      </p:sp>
      <p:sp>
        <p:nvSpPr>
          <p:cNvPr id="24580" name="Rectangle 8"/>
          <p:cNvSpPr>
            <a:spLocks noGrp="1" noChangeArrowheads="1"/>
          </p:cNvSpPr>
          <p:nvPr>
            <p:ph type="body" idx="1"/>
          </p:nvPr>
        </p:nvSpPr>
        <p:spPr>
          <a:xfrm>
            <a:off x="685800" y="5657850"/>
            <a:ext cx="7772400" cy="650875"/>
          </a:xfrm>
        </p:spPr>
        <p:txBody>
          <a:bodyPr>
            <a:normAutofit fontScale="85000" lnSpcReduction="20000"/>
          </a:bodyPr>
          <a:lstStyle/>
          <a:p>
            <a:pPr eaLnBrk="1" hangingPunct="1">
              <a:lnSpc>
                <a:spcPct val="80000"/>
              </a:lnSpc>
            </a:pPr>
            <a:r>
              <a:rPr lang="en-US" sz="1800" smtClean="0"/>
              <a:t>Data acquired over 18 years, normally e every month</a:t>
            </a:r>
          </a:p>
          <a:p>
            <a:pPr eaLnBrk="1" hangingPunct="1">
              <a:lnSpc>
                <a:spcPct val="80000"/>
              </a:lnSpc>
            </a:pPr>
            <a:r>
              <a:rPr lang="en-US" sz="1800" smtClean="0"/>
              <a:t>Each measurement lasted at least 1 hr with the naked eye</a:t>
            </a:r>
          </a:p>
          <a:p>
            <a:pPr eaLnBrk="1" hangingPunct="1">
              <a:lnSpc>
                <a:spcPct val="80000"/>
              </a:lnSpc>
            </a:pPr>
            <a:r>
              <a:rPr lang="en-US" sz="1800" smtClean="0"/>
              <a:t>Red line </a:t>
            </a:r>
            <a:r>
              <a:rPr lang="en-US" sz="1200" smtClean="0"/>
              <a:t>(only in the animated version)</a:t>
            </a:r>
            <a:r>
              <a:rPr lang="en-US" sz="1800" smtClean="0"/>
              <a:t> shows comparison with modern theory</a:t>
            </a:r>
          </a:p>
        </p:txBody>
      </p:sp>
      <p:pic>
        <p:nvPicPr>
          <p:cNvPr id="24581" name="Picture 6" descr="data"/>
          <p:cNvPicPr>
            <a:picLocks noChangeAspect="1" noChangeArrowheads="1" noCrop="1"/>
          </p:cNvPicPr>
          <p:nvPr/>
        </p:nvPicPr>
        <p:blipFill>
          <a:blip r:embed="rId3"/>
          <a:srcRect/>
          <a:stretch>
            <a:fillRect/>
          </a:stretch>
        </p:blipFill>
        <p:spPr bwMode="auto">
          <a:xfrm>
            <a:off x="755650" y="1341438"/>
            <a:ext cx="7632700" cy="4189412"/>
          </a:xfrm>
          <a:prstGeom prst="rect">
            <a:avLst/>
          </a:prstGeom>
          <a:noFill/>
          <a:ln w="9525">
            <a:noFill/>
            <a:miter lim="800000"/>
            <a:headEnd/>
            <a:tailEnd/>
          </a:ln>
        </p:spPr>
      </p:pic>
      <p:sp>
        <p:nvSpPr>
          <p:cNvPr id="24582" name="Footer Placeholder 6"/>
          <p:cNvSpPr>
            <a:spLocks noGrp="1"/>
          </p:cNvSpPr>
          <p:nvPr>
            <p:ph type="ftr" sz="quarter" idx="10"/>
          </p:nvPr>
        </p:nvSpPr>
        <p:spPr>
          <a:noFill/>
        </p:spPr>
        <p:txBody>
          <a:bodyPr/>
          <a:lstStyle/>
          <a:p>
            <a:r>
              <a:rPr lang="en-US" smtClean="0"/>
              <a:t>High throughput DAQ, Niko Neufeld, CERN</a:t>
            </a:r>
            <a:endParaRPr lang="en-US"/>
          </a:p>
        </p:txBody>
      </p:sp>
    </p:spTree>
    <p:extLst>
      <p:ext uri="{BB962C8B-B14F-4D97-AF65-F5344CB8AC3E}">
        <p14:creationId xmlns:p14="http://schemas.microsoft.com/office/powerpoint/2010/main" val="380913178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Online Trigger Farms 2011</a:t>
            </a:r>
            <a:endParaRPr lang="en-GB" dirty="0"/>
          </a:p>
        </p:txBody>
      </p:sp>
      <p:graphicFrame>
        <p:nvGraphicFramePr>
          <p:cNvPr id="6" name="Content Placeholder 5"/>
          <p:cNvGraphicFramePr>
            <a:graphicFrameLocks noGrp="1"/>
          </p:cNvGraphicFramePr>
          <p:nvPr>
            <p:ph idx="1"/>
          </p:nvPr>
        </p:nvGraphicFramePr>
        <p:xfrm>
          <a:off x="1067685" y="1295400"/>
          <a:ext cx="7008631" cy="4246879"/>
        </p:xfrm>
        <a:graphic>
          <a:graphicData uri="http://schemas.openxmlformats.org/drawingml/2006/table">
            <a:tbl>
              <a:tblPr firstRow="1" bandRow="1">
                <a:effectLst>
                  <a:outerShdw blurRad="50800" dist="38100" dir="2700000" algn="tl" rotWithShape="0">
                    <a:srgbClr val="000000">
                      <a:alpha val="43000"/>
                    </a:srgbClr>
                  </a:outerShdw>
                </a:effectLst>
                <a:tableStyleId>{5C22544A-7EE6-4342-B048-85BDC9FD1C3A}</a:tableStyleId>
              </a:tblPr>
              <a:tblGrid>
                <a:gridCol w="1968500"/>
                <a:gridCol w="1231456"/>
                <a:gridCol w="1206500"/>
                <a:gridCol w="1230840"/>
                <a:gridCol w="1371335"/>
              </a:tblGrid>
              <a:tr h="370840">
                <a:tc>
                  <a:txBody>
                    <a:bodyPr/>
                    <a:lstStyle/>
                    <a:p>
                      <a:endParaRPr lang="en-GB" dirty="0"/>
                    </a:p>
                  </a:txBody>
                  <a:tcPr/>
                </a:tc>
                <a:tc>
                  <a:txBody>
                    <a:bodyPr/>
                    <a:lstStyle/>
                    <a:p>
                      <a:pPr algn="ctr"/>
                      <a:r>
                        <a:rPr lang="en-GB" dirty="0" smtClean="0"/>
                        <a:t>ALICE</a:t>
                      </a:r>
                      <a:endParaRPr lang="en-GB" dirty="0"/>
                    </a:p>
                  </a:txBody>
                  <a:tcPr/>
                </a:tc>
                <a:tc>
                  <a:txBody>
                    <a:bodyPr/>
                    <a:lstStyle/>
                    <a:p>
                      <a:pPr algn="ctr"/>
                      <a:r>
                        <a:rPr lang="en-GB" dirty="0" smtClean="0"/>
                        <a:t>ATLAS</a:t>
                      </a:r>
                      <a:endParaRPr lang="en-GB" dirty="0"/>
                    </a:p>
                  </a:txBody>
                  <a:tcPr/>
                </a:tc>
                <a:tc>
                  <a:txBody>
                    <a:bodyPr/>
                    <a:lstStyle/>
                    <a:p>
                      <a:pPr algn="ctr"/>
                      <a:r>
                        <a:rPr lang="en-GB" dirty="0" smtClean="0"/>
                        <a:t>CMS</a:t>
                      </a:r>
                      <a:endParaRPr lang="en-GB" dirty="0"/>
                    </a:p>
                  </a:txBody>
                  <a:tcPr/>
                </a:tc>
                <a:tc>
                  <a:txBody>
                    <a:bodyPr/>
                    <a:lstStyle/>
                    <a:p>
                      <a:pPr algn="ctr"/>
                      <a:r>
                        <a:rPr lang="en-GB" dirty="0" smtClean="0"/>
                        <a:t>LHCb</a:t>
                      </a:r>
                      <a:endParaRPr lang="en-GB" dirty="0"/>
                    </a:p>
                  </a:txBody>
                  <a:tcPr/>
                </a:tc>
              </a:tr>
              <a:tr h="370840">
                <a:tc>
                  <a:txBody>
                    <a:bodyPr/>
                    <a:lstStyle/>
                    <a:p>
                      <a:r>
                        <a:rPr lang="en-GB" dirty="0" smtClean="0"/>
                        <a:t>#</a:t>
                      </a:r>
                      <a:r>
                        <a:rPr lang="en-GB" baseline="0" dirty="0" smtClean="0"/>
                        <a:t> cores</a:t>
                      </a:r>
                      <a:endParaRPr lang="en-GB" dirty="0"/>
                    </a:p>
                  </a:txBody>
                  <a:tcPr/>
                </a:tc>
                <a:tc>
                  <a:txBody>
                    <a:bodyPr/>
                    <a:lstStyle/>
                    <a:p>
                      <a:pPr algn="r"/>
                      <a:r>
                        <a:rPr lang="en-US" dirty="0" smtClean="0"/>
                        <a:t>2700</a:t>
                      </a:r>
                      <a:endParaRPr lang="en-GB" dirty="0"/>
                    </a:p>
                  </a:txBody>
                  <a:tcPr/>
                </a:tc>
                <a:tc>
                  <a:txBody>
                    <a:bodyPr/>
                    <a:lstStyle/>
                    <a:p>
                      <a:pPr algn="r"/>
                      <a:r>
                        <a:rPr lang="en-US" dirty="0" smtClean="0"/>
                        <a:t>17000</a:t>
                      </a:r>
                      <a:endParaRPr lang="en-GB" dirty="0"/>
                    </a:p>
                  </a:txBody>
                  <a:tcPr/>
                </a:tc>
                <a:tc>
                  <a:txBody>
                    <a:bodyPr/>
                    <a:lstStyle/>
                    <a:p>
                      <a:pPr algn="r"/>
                      <a:r>
                        <a:rPr lang="en-US" dirty="0" smtClean="0"/>
                        <a:t>10000</a:t>
                      </a:r>
                      <a:endParaRPr lang="en-GB" dirty="0"/>
                    </a:p>
                  </a:txBody>
                  <a:tcPr/>
                </a:tc>
                <a:tc>
                  <a:txBody>
                    <a:bodyPr/>
                    <a:lstStyle/>
                    <a:p>
                      <a:pPr algn="r"/>
                      <a:r>
                        <a:rPr lang="en-US" dirty="0" smtClean="0"/>
                        <a:t>15500</a:t>
                      </a:r>
                      <a:endParaRPr lang="en-GB" dirty="0"/>
                    </a:p>
                  </a:txBody>
                  <a:tcPr/>
                </a:tc>
              </a:tr>
              <a:tr h="370840">
                <a:tc>
                  <a:txBody>
                    <a:bodyPr/>
                    <a:lstStyle/>
                    <a:p>
                      <a:r>
                        <a:rPr lang="en-GB" dirty="0" smtClean="0"/>
                        <a:t>total available power (kW)</a:t>
                      </a:r>
                      <a:endParaRPr lang="en-GB" dirty="0"/>
                    </a:p>
                  </a:txBody>
                  <a:tcPr/>
                </a:tc>
                <a:tc>
                  <a:txBody>
                    <a:bodyPr/>
                    <a:lstStyle/>
                    <a:p>
                      <a:pPr algn="r"/>
                      <a:endParaRPr lang="en-GB" dirty="0"/>
                    </a:p>
                  </a:txBody>
                  <a:tcPr/>
                </a:tc>
                <a:tc>
                  <a:txBody>
                    <a:bodyPr/>
                    <a:lstStyle/>
                    <a:p>
                      <a:pPr algn="r"/>
                      <a:r>
                        <a:rPr lang="en-GB" dirty="0" smtClean="0"/>
                        <a:t>~</a:t>
                      </a:r>
                      <a:r>
                        <a:rPr lang="en-GB" baseline="0" dirty="0" smtClean="0"/>
                        <a:t> </a:t>
                      </a:r>
                      <a:r>
                        <a:rPr lang="en-GB" dirty="0" smtClean="0"/>
                        <a:t>2000</a:t>
                      </a:r>
                      <a:r>
                        <a:rPr lang="en-GB" baseline="30000" dirty="0" smtClean="0"/>
                        <a:t>(1)</a:t>
                      </a:r>
                      <a:endParaRPr lang="en-GB" baseline="30000" dirty="0"/>
                    </a:p>
                  </a:txBody>
                  <a:tcPr/>
                </a:tc>
                <a:tc>
                  <a:txBody>
                    <a:bodyPr/>
                    <a:lstStyle/>
                    <a:p>
                      <a:pPr algn="r"/>
                      <a:r>
                        <a:rPr lang="en-GB" dirty="0" smtClean="0"/>
                        <a:t>~ 1000</a:t>
                      </a:r>
                      <a:endParaRPr lang="en-GB" dirty="0"/>
                    </a:p>
                  </a:txBody>
                  <a:tcPr/>
                </a:tc>
                <a:tc>
                  <a:txBody>
                    <a:bodyPr/>
                    <a:lstStyle/>
                    <a:p>
                      <a:pPr algn="r"/>
                      <a:r>
                        <a:rPr lang="en-GB" dirty="0" smtClean="0"/>
                        <a:t>550</a:t>
                      </a:r>
                      <a:endParaRPr lang="en-GB" dirty="0"/>
                    </a:p>
                  </a:txBody>
                  <a:tcPr/>
                </a:tc>
              </a:tr>
              <a:tr h="370840">
                <a:tc>
                  <a:txBody>
                    <a:bodyPr/>
                    <a:lstStyle/>
                    <a:p>
                      <a:r>
                        <a:rPr lang="en-GB" dirty="0" smtClean="0"/>
                        <a:t>currently used power (kW)</a:t>
                      </a:r>
                      <a:endParaRPr lang="en-GB" dirty="0"/>
                    </a:p>
                  </a:txBody>
                  <a:tcPr/>
                </a:tc>
                <a:tc>
                  <a:txBody>
                    <a:bodyPr/>
                    <a:lstStyle/>
                    <a:p>
                      <a:pPr algn="r"/>
                      <a:endParaRPr lang="en-GB" dirty="0"/>
                    </a:p>
                  </a:txBody>
                  <a:tcPr/>
                </a:tc>
                <a:tc>
                  <a:txBody>
                    <a:bodyPr/>
                    <a:lstStyle/>
                    <a:p>
                      <a:pPr algn="r"/>
                      <a:r>
                        <a:rPr lang="en-GB" dirty="0" smtClean="0"/>
                        <a:t> ~</a:t>
                      </a:r>
                      <a:r>
                        <a:rPr lang="en-GB" baseline="0" dirty="0" smtClean="0"/>
                        <a:t> 250</a:t>
                      </a:r>
                      <a:endParaRPr lang="en-GB" dirty="0"/>
                    </a:p>
                  </a:txBody>
                  <a:tcPr/>
                </a:tc>
                <a:tc>
                  <a:txBody>
                    <a:bodyPr/>
                    <a:lstStyle/>
                    <a:p>
                      <a:pPr algn="r"/>
                      <a:r>
                        <a:rPr lang="en-GB" dirty="0" smtClean="0"/>
                        <a:t>450</a:t>
                      </a:r>
                      <a:r>
                        <a:rPr lang="en-GB" baseline="30000" dirty="0" smtClean="0"/>
                        <a:t>(2)</a:t>
                      </a:r>
                      <a:endParaRPr lang="en-GB" baseline="30000" dirty="0"/>
                    </a:p>
                  </a:txBody>
                  <a:tcPr/>
                </a:tc>
                <a:tc>
                  <a:txBody>
                    <a:bodyPr/>
                    <a:lstStyle/>
                    <a:p>
                      <a:pPr algn="r"/>
                      <a:r>
                        <a:rPr lang="en-GB" dirty="0" smtClean="0"/>
                        <a:t>~ 145</a:t>
                      </a:r>
                      <a:endParaRPr lang="en-GB" dirty="0"/>
                    </a:p>
                  </a:txBody>
                  <a:tcPr/>
                </a:tc>
              </a:tr>
              <a:tr h="370840">
                <a:tc>
                  <a:txBody>
                    <a:bodyPr/>
                    <a:lstStyle/>
                    <a:p>
                      <a:r>
                        <a:rPr lang="en-GB" dirty="0" smtClean="0"/>
                        <a:t>total available cooling power</a:t>
                      </a:r>
                      <a:endParaRPr lang="en-GB" dirty="0"/>
                    </a:p>
                  </a:txBody>
                  <a:tcPr/>
                </a:tc>
                <a:tc>
                  <a:txBody>
                    <a:bodyPr/>
                    <a:lstStyle/>
                    <a:p>
                      <a:pPr algn="r"/>
                      <a:r>
                        <a:rPr lang="en-GB" dirty="0" smtClean="0"/>
                        <a:t>~</a:t>
                      </a:r>
                      <a:r>
                        <a:rPr lang="en-GB" baseline="0" dirty="0" smtClean="0"/>
                        <a:t> 500</a:t>
                      </a:r>
                      <a:endParaRPr lang="en-GB" dirty="0"/>
                    </a:p>
                  </a:txBody>
                  <a:tcPr/>
                </a:tc>
                <a:tc>
                  <a:txBody>
                    <a:bodyPr/>
                    <a:lstStyle/>
                    <a:p>
                      <a:pPr algn="r"/>
                      <a:r>
                        <a:rPr lang="en-GB" dirty="0" smtClean="0"/>
                        <a:t>~ 820 </a:t>
                      </a:r>
                      <a:endParaRPr lang="en-GB" dirty="0"/>
                    </a:p>
                  </a:txBody>
                  <a:tcPr/>
                </a:tc>
                <a:tc>
                  <a:txBody>
                    <a:bodyPr/>
                    <a:lstStyle/>
                    <a:p>
                      <a:pPr algn="r"/>
                      <a:r>
                        <a:rPr lang="en-GB" dirty="0" smtClean="0"/>
                        <a:t>800  </a:t>
                      </a:r>
                      <a:r>
                        <a:rPr lang="en-GB" sz="1400" dirty="0" smtClean="0"/>
                        <a:t>(currently)</a:t>
                      </a:r>
                      <a:endParaRPr lang="en-GB" dirty="0"/>
                    </a:p>
                  </a:txBody>
                  <a:tcPr/>
                </a:tc>
                <a:tc>
                  <a:txBody>
                    <a:bodyPr/>
                    <a:lstStyle/>
                    <a:p>
                      <a:pPr algn="r"/>
                      <a:r>
                        <a:rPr lang="en-GB" dirty="0" smtClean="0"/>
                        <a:t>525 </a:t>
                      </a:r>
                      <a:endParaRPr lang="en-GB" dirty="0"/>
                    </a:p>
                  </a:txBody>
                  <a:tcPr/>
                </a:tc>
              </a:tr>
              <a:tr h="370840">
                <a:tc>
                  <a:txBody>
                    <a:bodyPr/>
                    <a:lstStyle/>
                    <a:p>
                      <a:r>
                        <a:rPr lang="en-GB" dirty="0" smtClean="0"/>
                        <a:t>total available  rack-space (Us)</a:t>
                      </a:r>
                      <a:endParaRPr lang="en-GB" dirty="0"/>
                    </a:p>
                  </a:txBody>
                  <a:tcPr/>
                </a:tc>
                <a:tc>
                  <a:txBody>
                    <a:bodyPr/>
                    <a:lstStyle/>
                    <a:p>
                      <a:pPr algn="r"/>
                      <a:r>
                        <a:rPr lang="en-GB" dirty="0" smtClean="0"/>
                        <a:t>~ 2000</a:t>
                      </a:r>
                      <a:endParaRPr lang="en-GB" dirty="0"/>
                    </a:p>
                  </a:txBody>
                  <a:tcPr/>
                </a:tc>
                <a:tc>
                  <a:txBody>
                    <a:bodyPr/>
                    <a:lstStyle/>
                    <a:p>
                      <a:pPr algn="r"/>
                      <a:r>
                        <a:rPr lang="en-GB" dirty="0" smtClean="0"/>
                        <a:t>2400</a:t>
                      </a:r>
                      <a:endParaRPr lang="en-GB" dirty="0"/>
                    </a:p>
                  </a:txBody>
                  <a:tcPr/>
                </a:tc>
                <a:tc>
                  <a:txBody>
                    <a:bodyPr/>
                    <a:lstStyle/>
                    <a:p>
                      <a:pPr algn="r"/>
                      <a:r>
                        <a:rPr lang="en-GB" dirty="0" smtClean="0"/>
                        <a:t>~ 3600 </a:t>
                      </a:r>
                      <a:endParaRPr lang="en-GB" dirty="0"/>
                    </a:p>
                  </a:txBody>
                  <a:tcPr/>
                </a:tc>
                <a:tc>
                  <a:txBody>
                    <a:bodyPr/>
                    <a:lstStyle/>
                    <a:p>
                      <a:pPr algn="r"/>
                      <a:r>
                        <a:rPr lang="en-GB" dirty="0" smtClean="0"/>
                        <a:t>2200 </a:t>
                      </a:r>
                      <a:endParaRPr lang="en-GB" dirty="0"/>
                    </a:p>
                  </a:txBody>
                  <a:tcPr/>
                </a:tc>
              </a:tr>
              <a:tr h="370840">
                <a:tc>
                  <a:txBody>
                    <a:bodyPr/>
                    <a:lstStyle/>
                    <a:p>
                      <a:r>
                        <a:rPr lang="en-GB" dirty="0" smtClean="0"/>
                        <a:t>CPU</a:t>
                      </a:r>
                      <a:r>
                        <a:rPr lang="en-GB" baseline="0" dirty="0" smtClean="0"/>
                        <a:t> type(s)</a:t>
                      </a:r>
                      <a:endParaRPr lang="en-GB" dirty="0"/>
                    </a:p>
                  </a:txBody>
                  <a:tcPr/>
                </a:tc>
                <a:tc>
                  <a:txBody>
                    <a:bodyPr/>
                    <a:lstStyle/>
                    <a:p>
                      <a:r>
                        <a:rPr lang="en-GB" sz="1400" dirty="0" smtClean="0"/>
                        <a:t>AMD </a:t>
                      </a:r>
                      <a:r>
                        <a:rPr lang="en-GB" sz="1400" dirty="0" err="1" smtClean="0"/>
                        <a:t>Opteron</a:t>
                      </a:r>
                      <a:r>
                        <a:rPr lang="en-GB" sz="1400" dirty="0" smtClean="0"/>
                        <a:t>, </a:t>
                      </a:r>
                      <a:br>
                        <a:rPr lang="en-GB" sz="1400" dirty="0" smtClean="0"/>
                      </a:br>
                      <a:r>
                        <a:rPr lang="en-GB" sz="1400" dirty="0" smtClean="0"/>
                        <a:t>Intel 54xx,</a:t>
                      </a:r>
                      <a:r>
                        <a:rPr lang="en-GB" sz="1400" baseline="0" dirty="0" smtClean="0"/>
                        <a:t> Intel 56xx</a:t>
                      </a:r>
                      <a:endParaRPr lang="en-GB" sz="1400" dirty="0"/>
                    </a:p>
                  </a:txBody>
                  <a:tcPr/>
                </a:tc>
                <a:tc>
                  <a:txBody>
                    <a:bodyPr/>
                    <a:lstStyle/>
                    <a:p>
                      <a:r>
                        <a:rPr lang="en-GB" sz="1400" dirty="0" smtClean="0"/>
                        <a:t>Intel 54xx,</a:t>
                      </a:r>
                      <a:r>
                        <a:rPr lang="en-GB" sz="1400" baseline="0" dirty="0" smtClean="0"/>
                        <a:t> Intel 56xx</a:t>
                      </a:r>
                      <a:endParaRPr lang="en-GB" sz="1400" dirty="0"/>
                    </a:p>
                  </a:txBody>
                  <a:tcPr/>
                </a:tc>
                <a:tc>
                  <a:txBody>
                    <a:bodyPr/>
                    <a:lstStyle/>
                    <a:p>
                      <a:r>
                        <a:rPr lang="en-GB" sz="1400" dirty="0" smtClean="0"/>
                        <a:t>Intel  54xx,</a:t>
                      </a:r>
                      <a:r>
                        <a:rPr lang="en-GB" sz="1400" baseline="0" dirty="0" smtClean="0"/>
                        <a:t> Intel  56xx</a:t>
                      </a:r>
                      <a:endParaRPr lang="en-GB" sz="1400" dirty="0"/>
                    </a:p>
                  </a:txBody>
                  <a:tcPr/>
                </a:tc>
                <a:tc>
                  <a:txBody>
                    <a:bodyPr/>
                    <a:lstStyle/>
                    <a:p>
                      <a:r>
                        <a:rPr lang="en-GB" sz="1400" dirty="0" smtClean="0"/>
                        <a:t>Intel 54xx,</a:t>
                      </a:r>
                      <a:br>
                        <a:rPr lang="en-GB" sz="1400" dirty="0" smtClean="0"/>
                      </a:br>
                      <a:r>
                        <a:rPr lang="en-GB" sz="1400" baseline="0" dirty="0" smtClean="0"/>
                        <a:t>Intel 56xx</a:t>
                      </a:r>
                      <a:endParaRPr lang="en-GB" sz="1400" dirty="0"/>
                    </a:p>
                  </a:txBody>
                  <a:tcPr/>
                </a:tc>
              </a:tr>
            </a:tbl>
          </a:graphicData>
        </a:graphic>
      </p:graphicFrame>
      <p:sp>
        <p:nvSpPr>
          <p:cNvPr id="4" name="Footer Placeholder 3"/>
          <p:cNvSpPr>
            <a:spLocks noGrp="1"/>
          </p:cNvSpPr>
          <p:nvPr>
            <p:ph type="ftr" sz="quarter" idx="10"/>
          </p:nvPr>
        </p:nvSpPr>
        <p:spPr/>
        <p:txBody>
          <a:bodyPr/>
          <a:lstStyle/>
          <a:p>
            <a:r>
              <a:rPr lang="en-US" smtClean="0"/>
              <a:t>High throughput DAQ, Niko Neufeld, CERN</a:t>
            </a:r>
            <a:endParaRPr lang="en-US"/>
          </a:p>
        </p:txBody>
      </p:sp>
      <p:sp>
        <p:nvSpPr>
          <p:cNvPr id="5" name="Slide Number Placeholder 4"/>
          <p:cNvSpPr>
            <a:spLocks noGrp="1"/>
          </p:cNvSpPr>
          <p:nvPr>
            <p:ph type="sldNum" sz="quarter" idx="11"/>
          </p:nvPr>
        </p:nvSpPr>
        <p:spPr/>
        <p:txBody>
          <a:bodyPr/>
          <a:lstStyle/>
          <a:p>
            <a:fld id="{131BA9DC-8AF3-4F48-B316-63208D16C497}" type="slidenum">
              <a:rPr lang="en-US" smtClean="0"/>
              <a:pPr/>
              <a:t>50</a:t>
            </a:fld>
            <a:endParaRPr lang="en-US"/>
          </a:p>
        </p:txBody>
      </p:sp>
      <p:sp>
        <p:nvSpPr>
          <p:cNvPr id="7" name="TextBox 6"/>
          <p:cNvSpPr txBox="1"/>
          <p:nvPr/>
        </p:nvSpPr>
        <p:spPr>
          <a:xfrm>
            <a:off x="571472" y="5791200"/>
            <a:ext cx="3974037" cy="584775"/>
          </a:xfrm>
          <a:prstGeom prst="rect">
            <a:avLst/>
          </a:prstGeom>
          <a:noFill/>
        </p:spPr>
        <p:txBody>
          <a:bodyPr wrap="none" rtlCol="0">
            <a:spAutoFit/>
          </a:bodyPr>
          <a:lstStyle/>
          <a:p>
            <a:r>
              <a:rPr lang="en-US" sz="1600" dirty="0" smtClean="0"/>
              <a:t/>
            </a:r>
            <a:br>
              <a:rPr lang="en-US" sz="1600" dirty="0" smtClean="0"/>
            </a:br>
            <a:r>
              <a:rPr lang="en-US" sz="1600" dirty="0" smtClean="0"/>
              <a:t>(1) Available from transformer (2) PSU rating</a:t>
            </a:r>
            <a:endParaRPr lang="en-US" sz="1600" dirty="0"/>
          </a:p>
        </p:txBody>
      </p:sp>
    </p:spTree>
    <p:extLst>
      <p:ext uri="{BB962C8B-B14F-4D97-AF65-F5344CB8AC3E}">
        <p14:creationId xmlns:p14="http://schemas.microsoft.com/office/powerpoint/2010/main" val="42724831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96752"/>
            <a:ext cx="7772400" cy="1470025"/>
          </a:xfrm>
        </p:spPr>
        <p:txBody>
          <a:bodyPr>
            <a:normAutofit fontScale="90000"/>
          </a:bodyPr>
          <a:lstStyle/>
          <a:p>
            <a:r>
              <a:rPr lang="en-US" dirty="0" smtClean="0"/>
              <a:t>Faster, Larger – the future</a:t>
            </a:r>
            <a:br>
              <a:rPr lang="en-US" dirty="0" smtClean="0"/>
            </a:br>
            <a:r>
              <a:rPr lang="en-US" dirty="0" smtClean="0"/>
              <a:t> </a:t>
            </a:r>
            <a:r>
              <a:rPr lang="en-US" sz="3600" dirty="0" smtClean="0"/>
              <a:t>A bit of marketing for </a:t>
            </a:r>
            <a:r>
              <a:rPr lang="en-US" sz="3600" dirty="0" err="1" smtClean="0"/>
              <a:t>upcomig</a:t>
            </a:r>
            <a:r>
              <a:rPr lang="en-US" sz="3600" dirty="0" smtClean="0"/>
              <a:t> DAQ systems</a:t>
            </a:r>
            <a:r>
              <a:rPr lang="en-US" dirty="0" smtClean="0"/>
              <a:t/>
            </a:r>
            <a:br>
              <a:rPr lang="en-US" dirty="0" smtClean="0"/>
            </a:br>
            <a:endParaRPr lang="en-GB" dirty="0"/>
          </a:p>
        </p:txBody>
      </p:sp>
      <p:pic>
        <p:nvPicPr>
          <p:cNvPr id="152578" name="Picture 2" descr="http://watermarked.cutcaster.com/cutcaster-photo-100482865-Bigger-Better-and-Faster.jpg"/>
          <p:cNvPicPr>
            <a:picLocks noChangeAspect="1" noChangeArrowheads="1"/>
          </p:cNvPicPr>
          <p:nvPr/>
        </p:nvPicPr>
        <p:blipFill>
          <a:blip r:embed="rId2"/>
          <a:srcRect/>
          <a:stretch>
            <a:fillRect/>
          </a:stretch>
        </p:blipFill>
        <p:spPr bwMode="auto">
          <a:xfrm>
            <a:off x="2229966" y="3249513"/>
            <a:ext cx="4286250" cy="277177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SuperB</a:t>
            </a:r>
            <a:r>
              <a:rPr lang="en-US" dirty="0" smtClean="0"/>
              <a:t> DAQ</a:t>
            </a:r>
            <a:endParaRPr lang="en-GB" dirty="0"/>
          </a:p>
        </p:txBody>
      </p:sp>
      <p:sp>
        <p:nvSpPr>
          <p:cNvPr id="3" name="Content Placeholder 2"/>
          <p:cNvSpPr>
            <a:spLocks noGrp="1"/>
          </p:cNvSpPr>
          <p:nvPr>
            <p:ph idx="1"/>
          </p:nvPr>
        </p:nvSpPr>
        <p:spPr>
          <a:xfrm>
            <a:off x="323528" y="1268760"/>
            <a:ext cx="1944216" cy="5184576"/>
          </a:xfrm>
        </p:spPr>
        <p:txBody>
          <a:bodyPr>
            <a:normAutofit fontScale="70000" lnSpcReduction="20000"/>
          </a:bodyPr>
          <a:lstStyle/>
          <a:p>
            <a:r>
              <a:rPr lang="en-US" dirty="0" smtClean="0"/>
              <a:t>Collection in Readout-Crates</a:t>
            </a:r>
          </a:p>
          <a:p>
            <a:r>
              <a:rPr lang="en-US" dirty="0" smtClean="0"/>
              <a:t>Ethernet read-out </a:t>
            </a:r>
          </a:p>
          <a:p>
            <a:r>
              <a:rPr lang="en-US" dirty="0" smtClean="0"/>
              <a:t>60 </a:t>
            </a:r>
            <a:r>
              <a:rPr lang="en-US" dirty="0" err="1" smtClean="0"/>
              <a:t>Gbit</a:t>
            </a:r>
            <a:r>
              <a:rPr lang="en-US" dirty="0" smtClean="0"/>
              <a:t>/s</a:t>
            </a:r>
          </a:p>
          <a:p>
            <a:r>
              <a:rPr lang="en-US" dirty="0" smtClean="0">
                <a:sym typeface="Wingdings" pitchFamily="2" charset="2"/>
              </a:rPr>
              <a:t> if you look for a challenge in DAQ, you must join LHCb   - or work on the </a:t>
            </a:r>
            <a:r>
              <a:rPr lang="en-US" dirty="0" smtClean="0">
                <a:sym typeface="Wingdings" pitchFamily="2" charset="2"/>
              </a:rPr>
              <a:t>SLHC</a:t>
            </a:r>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52</a:t>
            </a:fld>
            <a:endParaRPr lang="en-GB"/>
          </a:p>
        </p:txBody>
      </p:sp>
      <p:pic>
        <p:nvPicPr>
          <p:cNvPr id="181251"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088579" y="980728"/>
            <a:ext cx="7019925" cy="5524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normAutofit fontScale="90000"/>
          </a:bodyPr>
          <a:lstStyle/>
          <a:p>
            <a:r>
              <a:rPr lang="en-US"/>
              <a:t>Compressed Baryonic Matter (CBM)</a:t>
            </a:r>
          </a:p>
        </p:txBody>
      </p:sp>
      <p:sp>
        <p:nvSpPr>
          <p:cNvPr id="8" name="Footer Placeholder 4"/>
          <p:cNvSpPr>
            <a:spLocks noGrp="1"/>
          </p:cNvSpPr>
          <p:nvPr>
            <p:ph type="ftr" sz="quarter" idx="10"/>
          </p:nvPr>
        </p:nvSpPr>
        <p:spPr/>
        <p:txBody>
          <a:bodyPr/>
          <a:lstStyle/>
          <a:p>
            <a:r>
              <a:rPr lang="en-US" smtClean="0"/>
              <a:t>High throughput DAQ, Niko Neufeld, CERN</a:t>
            </a:r>
            <a:endParaRPr lang="en-US"/>
          </a:p>
        </p:txBody>
      </p:sp>
      <p:sp>
        <p:nvSpPr>
          <p:cNvPr id="7" name="Slide Number Placeholder 3"/>
          <p:cNvSpPr>
            <a:spLocks noGrp="1"/>
          </p:cNvSpPr>
          <p:nvPr>
            <p:ph type="sldNum" sz="quarter" idx="11"/>
          </p:nvPr>
        </p:nvSpPr>
        <p:spPr/>
        <p:txBody>
          <a:bodyPr/>
          <a:lstStyle/>
          <a:p>
            <a:fld id="{80C52470-0936-44D4-8D24-2FCD372B26D1}" type="slidenum">
              <a:rPr lang="en-US"/>
              <a:pPr/>
              <a:t>53</a:t>
            </a:fld>
            <a:endParaRPr lang="en-US"/>
          </a:p>
        </p:txBody>
      </p:sp>
      <p:sp>
        <p:nvSpPr>
          <p:cNvPr id="76803" name="Rectangle 3"/>
          <p:cNvSpPr>
            <a:spLocks noGrp="1" noChangeArrowheads="1"/>
          </p:cNvSpPr>
          <p:nvPr>
            <p:ph type="body" idx="4294967295"/>
          </p:nvPr>
        </p:nvSpPr>
        <p:spPr>
          <a:xfrm>
            <a:off x="0" y="965200"/>
            <a:ext cx="7678738" cy="1168400"/>
          </a:xfrm>
        </p:spPr>
        <p:txBody>
          <a:bodyPr>
            <a:normAutofit fontScale="92500" lnSpcReduction="20000"/>
          </a:bodyPr>
          <a:lstStyle/>
          <a:p>
            <a:pPr>
              <a:lnSpc>
                <a:spcPct val="90000"/>
              </a:lnSpc>
            </a:pPr>
            <a:r>
              <a:rPr lang="en-US"/>
              <a:t>Heavy Ion experiment planned at future FAIR facility at GSI (Darmstadt)</a:t>
            </a:r>
          </a:p>
          <a:p>
            <a:pPr>
              <a:lnSpc>
                <a:spcPct val="90000"/>
              </a:lnSpc>
            </a:pPr>
            <a:r>
              <a:rPr lang="en-US"/>
              <a:t>Timescale: ~2014</a:t>
            </a:r>
          </a:p>
        </p:txBody>
      </p:sp>
      <p:sp>
        <p:nvSpPr>
          <p:cNvPr id="76804" name="Rectangle 4"/>
          <p:cNvSpPr>
            <a:spLocks noChangeArrowheads="1"/>
          </p:cNvSpPr>
          <p:nvPr/>
        </p:nvSpPr>
        <p:spPr bwMode="auto">
          <a:xfrm>
            <a:off x="5767388" y="2282825"/>
            <a:ext cx="3376612" cy="1581150"/>
          </a:xfrm>
          <a:prstGeom prst="rect">
            <a:avLst/>
          </a:prstGeom>
          <a:noFill/>
          <a:ln w="9525">
            <a:noFill/>
            <a:miter lim="800000"/>
            <a:headEnd/>
            <a:tailEnd/>
          </a:ln>
          <a:effectLst/>
        </p:spPr>
        <p:txBody>
          <a:bodyPr>
            <a:spAutoFit/>
          </a:bodyPr>
          <a:lstStyle/>
          <a:p>
            <a:pPr marL="109538" indent="-109538" eaLnBrk="1" hangingPunct="1"/>
            <a:r>
              <a:rPr lang="de-DE" sz="1400" b="1">
                <a:latin typeface="Arial" charset="0"/>
                <a:sym typeface="Comic Sans MS" pitchFamily="66" charset="0"/>
              </a:rPr>
              <a:t>Detector Elements</a:t>
            </a:r>
          </a:p>
          <a:p>
            <a:pPr marL="109538" indent="-109538" eaLnBrk="1" hangingPunct="1">
              <a:buFontTx/>
              <a:buChar char="•"/>
            </a:pPr>
            <a:r>
              <a:rPr lang="de-DE" sz="1400" b="1">
                <a:solidFill>
                  <a:srgbClr val="FF3300"/>
                </a:solidFill>
                <a:latin typeface="Arial" charset="0"/>
                <a:sym typeface="Comic Sans MS" pitchFamily="66" charset="0"/>
              </a:rPr>
              <a:t>Si </a:t>
            </a:r>
            <a:r>
              <a:rPr lang="de-DE" sz="1400" b="1">
                <a:latin typeface="Arial" charset="0"/>
                <a:sym typeface="Comic Sans MS" pitchFamily="66" charset="0"/>
              </a:rPr>
              <a:t>for Tracking</a:t>
            </a:r>
          </a:p>
          <a:p>
            <a:pPr marL="109538" indent="-109538" eaLnBrk="1" hangingPunct="1">
              <a:buFontTx/>
              <a:buChar char="•"/>
            </a:pPr>
            <a:r>
              <a:rPr lang="de-DE" sz="1400" b="1">
                <a:solidFill>
                  <a:srgbClr val="66CCFF"/>
                </a:solidFill>
                <a:latin typeface="Arial" charset="0"/>
                <a:sym typeface="Comic Sans MS" pitchFamily="66" charset="0"/>
              </a:rPr>
              <a:t>RICH</a:t>
            </a:r>
            <a:r>
              <a:rPr lang="de-DE" sz="1400" b="1">
                <a:solidFill>
                  <a:srgbClr val="008000"/>
                </a:solidFill>
                <a:latin typeface="Arial" charset="0"/>
                <a:sym typeface="Comic Sans MS" pitchFamily="66" charset="0"/>
              </a:rPr>
              <a:t> </a:t>
            </a:r>
            <a:r>
              <a:rPr lang="de-DE" sz="1400" b="1">
                <a:latin typeface="Arial" charset="0"/>
                <a:sym typeface="Comic Sans MS" pitchFamily="66" charset="0"/>
              </a:rPr>
              <a:t>and</a:t>
            </a:r>
            <a:r>
              <a:rPr lang="de-DE" sz="1400" b="1">
                <a:solidFill>
                  <a:srgbClr val="008000"/>
                </a:solidFill>
                <a:latin typeface="Arial" charset="0"/>
                <a:sym typeface="Comic Sans MS" pitchFamily="66" charset="0"/>
              </a:rPr>
              <a:t> </a:t>
            </a:r>
            <a:r>
              <a:rPr lang="de-DE" sz="1400" b="1">
                <a:solidFill>
                  <a:srgbClr val="990033"/>
                </a:solidFill>
                <a:latin typeface="Arial" charset="0"/>
                <a:sym typeface="Comic Sans MS" pitchFamily="66" charset="0"/>
              </a:rPr>
              <a:t>TRDs</a:t>
            </a:r>
            <a:r>
              <a:rPr lang="de-DE" sz="1400" b="1">
                <a:solidFill>
                  <a:srgbClr val="008000"/>
                </a:solidFill>
                <a:latin typeface="Arial" charset="0"/>
                <a:sym typeface="Comic Sans MS" pitchFamily="66" charset="0"/>
              </a:rPr>
              <a:t> </a:t>
            </a:r>
            <a:r>
              <a:rPr lang="de-DE" sz="1400" b="1">
                <a:latin typeface="Arial" charset="0"/>
                <a:sym typeface="Comic Sans MS" pitchFamily="66" charset="0"/>
              </a:rPr>
              <a:t>for Particle identification</a:t>
            </a:r>
          </a:p>
          <a:p>
            <a:pPr marL="109538" indent="-109538" eaLnBrk="1" hangingPunct="1">
              <a:buFontTx/>
              <a:buChar char="•"/>
            </a:pPr>
            <a:r>
              <a:rPr lang="de-DE" sz="1400" b="1">
                <a:solidFill>
                  <a:srgbClr val="99FF33"/>
                </a:solidFill>
                <a:latin typeface="Arial" charset="0"/>
                <a:sym typeface="Comic Sans MS" pitchFamily="66" charset="0"/>
              </a:rPr>
              <a:t>RPCs</a:t>
            </a:r>
            <a:r>
              <a:rPr lang="de-DE" sz="1400" b="1">
                <a:solidFill>
                  <a:srgbClr val="008000"/>
                </a:solidFill>
                <a:latin typeface="Arial" charset="0"/>
                <a:sym typeface="Comic Sans MS" pitchFamily="66" charset="0"/>
              </a:rPr>
              <a:t> </a:t>
            </a:r>
            <a:r>
              <a:rPr lang="de-DE" sz="1400" b="1">
                <a:latin typeface="Arial" charset="0"/>
                <a:sym typeface="Comic Sans MS" pitchFamily="66" charset="0"/>
              </a:rPr>
              <a:t>for ToF measurement</a:t>
            </a:r>
          </a:p>
          <a:p>
            <a:pPr marL="109538" indent="-109538" eaLnBrk="1" hangingPunct="1">
              <a:buFontTx/>
              <a:buChar char="•"/>
            </a:pPr>
            <a:r>
              <a:rPr lang="de-DE" sz="1400" b="1">
                <a:solidFill>
                  <a:srgbClr val="00CC99"/>
                </a:solidFill>
                <a:latin typeface="Arial" charset="0"/>
                <a:sym typeface="Comic Sans MS" pitchFamily="66" charset="0"/>
              </a:rPr>
              <a:t>ECal</a:t>
            </a:r>
            <a:r>
              <a:rPr lang="de-DE" sz="1400" b="1">
                <a:solidFill>
                  <a:srgbClr val="008000"/>
                </a:solidFill>
                <a:latin typeface="Arial" charset="0"/>
                <a:sym typeface="Comic Sans MS" pitchFamily="66" charset="0"/>
              </a:rPr>
              <a:t> </a:t>
            </a:r>
            <a:r>
              <a:rPr lang="de-DE" sz="1400" b="1">
                <a:latin typeface="Arial" charset="0"/>
                <a:sym typeface="Comic Sans MS" pitchFamily="66" charset="0"/>
              </a:rPr>
              <a:t>for Electromagnetic Calorimetry</a:t>
            </a:r>
          </a:p>
        </p:txBody>
      </p:sp>
      <p:pic>
        <p:nvPicPr>
          <p:cNvPr id="76806" name="Picture 6" descr="CBM_Dec03"/>
          <p:cNvPicPr>
            <a:picLocks noChangeAspect="1" noChangeArrowheads="1"/>
          </p:cNvPicPr>
          <p:nvPr/>
        </p:nvPicPr>
        <p:blipFill>
          <a:blip r:embed="rId2"/>
          <a:srcRect l="977" t="620"/>
          <a:stretch>
            <a:fillRect/>
          </a:stretch>
        </p:blipFill>
        <p:spPr bwMode="auto">
          <a:xfrm>
            <a:off x="193675" y="2125663"/>
            <a:ext cx="5472113" cy="4325937"/>
          </a:xfrm>
          <a:prstGeom prst="rect">
            <a:avLst/>
          </a:prstGeom>
          <a:noFill/>
        </p:spPr>
      </p:pic>
      <p:sp>
        <p:nvSpPr>
          <p:cNvPr id="76807" name="Rectangle 7"/>
          <p:cNvSpPr>
            <a:spLocks noChangeArrowheads="1"/>
          </p:cNvSpPr>
          <p:nvPr/>
        </p:nvSpPr>
        <p:spPr bwMode="auto">
          <a:xfrm>
            <a:off x="5767388" y="4459288"/>
            <a:ext cx="3376612" cy="1793875"/>
          </a:xfrm>
          <a:prstGeom prst="rect">
            <a:avLst/>
          </a:prstGeom>
          <a:noFill/>
          <a:ln w="9525">
            <a:noFill/>
            <a:miter lim="800000"/>
            <a:headEnd/>
            <a:tailEnd/>
          </a:ln>
          <a:effectLst/>
        </p:spPr>
        <p:txBody>
          <a:bodyPr>
            <a:spAutoFit/>
          </a:bodyPr>
          <a:lstStyle/>
          <a:p>
            <a:pPr eaLnBrk="1" hangingPunct="1"/>
            <a:r>
              <a:rPr lang="de-DE" sz="1400" b="1">
                <a:latin typeface="Arial" charset="0"/>
              </a:rPr>
              <a:t> AverageMultiplicities:</a:t>
            </a:r>
          </a:p>
          <a:p>
            <a:pPr eaLnBrk="1" hangingPunct="1"/>
            <a:r>
              <a:rPr lang="de-DE" sz="1400" b="1">
                <a:solidFill>
                  <a:srgbClr val="15B906"/>
                </a:solidFill>
                <a:latin typeface="Arial" charset="0"/>
              </a:rPr>
              <a:t>                             </a:t>
            </a:r>
            <a:r>
              <a:rPr lang="en-US" sz="1400" b="1">
                <a:solidFill>
                  <a:srgbClr val="15B906"/>
                </a:solidFill>
                <a:latin typeface="Lucida Console" pitchFamily="49" charset="0"/>
              </a:rPr>
              <a:t>160 p</a:t>
            </a:r>
          </a:p>
          <a:p>
            <a:pPr eaLnBrk="1" hangingPunct="1"/>
            <a:r>
              <a:rPr lang="en-US" sz="1400" b="1">
                <a:solidFill>
                  <a:srgbClr val="15B906"/>
                </a:solidFill>
                <a:latin typeface="Lucida Console" pitchFamily="49" charset="0"/>
              </a:rPr>
              <a:t>             400 </a:t>
            </a:r>
            <a:r>
              <a:rPr lang="en-US" sz="1400" b="1">
                <a:solidFill>
                  <a:srgbClr val="15B906"/>
                </a:solidFill>
                <a:latin typeface="Lucida Console" pitchFamily="49" charset="0"/>
                <a:sym typeface="Comic Sans MS" pitchFamily="66" charset="0"/>
              </a:rPr>
              <a:t>π</a:t>
            </a:r>
            <a:r>
              <a:rPr lang="en-US" sz="1400" b="1" baseline="30000">
                <a:solidFill>
                  <a:srgbClr val="15B906"/>
                </a:solidFill>
                <a:latin typeface="Lucida Console" pitchFamily="49" charset="0"/>
                <a:sym typeface="Comic Sans MS" pitchFamily="66" charset="0"/>
              </a:rPr>
              <a:t>-</a:t>
            </a:r>
            <a:r>
              <a:rPr lang="en-US" sz="1400" b="1">
                <a:solidFill>
                  <a:srgbClr val="15B906"/>
                </a:solidFill>
                <a:latin typeface="Lucida Console" pitchFamily="49" charset="0"/>
              </a:rPr>
              <a:t> </a:t>
            </a:r>
          </a:p>
          <a:p>
            <a:pPr eaLnBrk="1" hangingPunct="1"/>
            <a:r>
              <a:rPr lang="en-US" sz="1400" b="1">
                <a:solidFill>
                  <a:srgbClr val="15B906"/>
                </a:solidFill>
                <a:latin typeface="Lucida Console" pitchFamily="49" charset="0"/>
              </a:rPr>
              <a:t>             400 </a:t>
            </a:r>
            <a:r>
              <a:rPr lang="en-US" sz="1400" b="1">
                <a:solidFill>
                  <a:srgbClr val="15B906"/>
                </a:solidFill>
                <a:latin typeface="Lucida Console" pitchFamily="49" charset="0"/>
                <a:sym typeface="Comic Sans MS" pitchFamily="66" charset="0"/>
              </a:rPr>
              <a:t>π</a:t>
            </a:r>
            <a:r>
              <a:rPr lang="en-US" sz="1400" b="1" baseline="30000">
                <a:solidFill>
                  <a:srgbClr val="15B906"/>
                </a:solidFill>
                <a:latin typeface="Lucida Console" pitchFamily="49" charset="0"/>
                <a:sym typeface="Comic Sans MS" pitchFamily="66" charset="0"/>
              </a:rPr>
              <a:t>+</a:t>
            </a:r>
            <a:r>
              <a:rPr lang="en-US" sz="1400" b="1">
                <a:solidFill>
                  <a:srgbClr val="15B906"/>
                </a:solidFill>
                <a:latin typeface="Lucida Console" pitchFamily="49" charset="0"/>
              </a:rPr>
              <a:t> 	        </a:t>
            </a:r>
          </a:p>
          <a:p>
            <a:pPr eaLnBrk="1" hangingPunct="1"/>
            <a:r>
              <a:rPr lang="en-US" sz="1400" b="1">
                <a:solidFill>
                  <a:srgbClr val="15B906"/>
                </a:solidFill>
                <a:latin typeface="Lucida Console" pitchFamily="49" charset="0"/>
              </a:rPr>
              <a:t>              44 K</a:t>
            </a:r>
            <a:r>
              <a:rPr lang="en-US" sz="1400" b="1" baseline="30000">
                <a:solidFill>
                  <a:srgbClr val="15B906"/>
                </a:solidFill>
                <a:latin typeface="Lucida Console" pitchFamily="49" charset="0"/>
              </a:rPr>
              <a:t>+</a:t>
            </a:r>
            <a:r>
              <a:rPr lang="en-US" sz="1400" b="1">
                <a:solidFill>
                  <a:srgbClr val="15B906"/>
                </a:solidFill>
                <a:latin typeface="Lucida Console" pitchFamily="49" charset="0"/>
              </a:rPr>
              <a:t> </a:t>
            </a:r>
          </a:p>
          <a:p>
            <a:pPr eaLnBrk="1" hangingPunct="1"/>
            <a:r>
              <a:rPr lang="en-US" sz="1400" b="1">
                <a:solidFill>
                  <a:srgbClr val="15B906"/>
                </a:solidFill>
                <a:latin typeface="Lucida Console" pitchFamily="49" charset="0"/>
              </a:rPr>
              <a:t>              13 K </a:t>
            </a:r>
          </a:p>
          <a:p>
            <a:pPr eaLnBrk="1" hangingPunct="1"/>
            <a:r>
              <a:rPr lang="en-US" sz="1400" b="1">
                <a:solidFill>
                  <a:srgbClr val="15B906"/>
                </a:solidFill>
                <a:latin typeface="Lucida Console" pitchFamily="49" charset="0"/>
              </a:rPr>
              <a:t>             800 </a:t>
            </a:r>
            <a:r>
              <a:rPr lang="en-US" sz="1400" b="1">
                <a:solidFill>
                  <a:srgbClr val="15B906"/>
                </a:solidFill>
                <a:latin typeface="Symbol" charset="2"/>
                <a:sym typeface="Comic Sans MS" pitchFamily="66" charset="0"/>
              </a:rPr>
              <a:t>g</a:t>
            </a:r>
            <a:r>
              <a:rPr lang="en-US" sz="1400" b="1">
                <a:solidFill>
                  <a:srgbClr val="15B906"/>
                </a:solidFill>
                <a:latin typeface="Lucida Console" pitchFamily="49" charset="0"/>
                <a:sym typeface="Comic Sans MS" pitchFamily="66" charset="0"/>
              </a:rPr>
              <a:t>    </a:t>
            </a:r>
          </a:p>
          <a:p>
            <a:pPr eaLnBrk="1" hangingPunct="1"/>
            <a:r>
              <a:rPr lang="en-US" sz="1400" b="1">
                <a:solidFill>
                  <a:srgbClr val="15B906"/>
                </a:solidFill>
                <a:latin typeface="Lucida Console" pitchFamily="49" charset="0"/>
                <a:sym typeface="Comic Sans MS" pitchFamily="66" charset="0"/>
              </a:rPr>
              <a:t>            </a:t>
            </a:r>
            <a:r>
              <a:rPr lang="en-US" sz="1400" b="1">
                <a:solidFill>
                  <a:srgbClr val="FA3F04"/>
                </a:solidFill>
                <a:latin typeface="Lucida Console" pitchFamily="49" charset="0"/>
                <a:sym typeface="Comic Sans MS" pitchFamily="66" charset="0"/>
              </a:rPr>
              <a:t>1817 </a:t>
            </a:r>
            <a:r>
              <a:rPr lang="en-US" sz="1400" b="1">
                <a:solidFill>
                  <a:srgbClr val="FA3F04"/>
                </a:solidFill>
                <a:latin typeface="Arial" charset="0"/>
                <a:sym typeface="Comic Sans MS" pitchFamily="66" charset="0"/>
              </a:rPr>
              <a:t>total at 10 MHz</a:t>
            </a:r>
            <a:endParaRPr lang="de-DE" sz="1400" b="1">
              <a:solidFill>
                <a:srgbClr val="FA3F04"/>
              </a:solidFill>
              <a:latin typeface="Arial" charset="0"/>
              <a:sym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t>High Multiplicities</a:t>
            </a:r>
          </a:p>
        </p:txBody>
      </p:sp>
      <p:sp>
        <p:nvSpPr>
          <p:cNvPr id="7" name="Footer Placeholder 4"/>
          <p:cNvSpPr>
            <a:spLocks noGrp="1"/>
          </p:cNvSpPr>
          <p:nvPr>
            <p:ph type="ftr" sz="quarter" idx="10"/>
          </p:nvPr>
        </p:nvSpPr>
        <p:spPr/>
        <p:txBody>
          <a:bodyPr/>
          <a:lstStyle/>
          <a:p>
            <a:r>
              <a:rPr lang="en-US" smtClean="0"/>
              <a:t>High throughput DAQ, Niko Neufeld, CERN</a:t>
            </a:r>
            <a:endParaRPr lang="en-US"/>
          </a:p>
        </p:txBody>
      </p:sp>
      <p:sp>
        <p:nvSpPr>
          <p:cNvPr id="6" name="Slide Number Placeholder 3"/>
          <p:cNvSpPr>
            <a:spLocks noGrp="1"/>
          </p:cNvSpPr>
          <p:nvPr>
            <p:ph type="sldNum" sz="quarter" idx="11"/>
          </p:nvPr>
        </p:nvSpPr>
        <p:spPr/>
        <p:txBody>
          <a:bodyPr/>
          <a:lstStyle/>
          <a:p>
            <a:fld id="{C8523360-5600-499D-867E-FF7BF9D9E7D9}" type="slidenum">
              <a:rPr lang="en-US"/>
              <a:pPr/>
              <a:t>54</a:t>
            </a:fld>
            <a:endParaRPr lang="en-US"/>
          </a:p>
        </p:txBody>
      </p:sp>
      <p:sp>
        <p:nvSpPr>
          <p:cNvPr id="77827" name="Rectangle 3"/>
          <p:cNvSpPr>
            <a:spLocks noGrp="1" noChangeArrowheads="1"/>
          </p:cNvSpPr>
          <p:nvPr>
            <p:ph type="body" idx="4294967295"/>
          </p:nvPr>
        </p:nvSpPr>
        <p:spPr>
          <a:xfrm>
            <a:off x="0" y="1028700"/>
            <a:ext cx="4819650" cy="717550"/>
          </a:xfrm>
        </p:spPr>
        <p:txBody>
          <a:bodyPr>
            <a:normAutofit fontScale="85000" lnSpcReduction="10000"/>
          </a:bodyPr>
          <a:lstStyle/>
          <a:p>
            <a:pPr>
              <a:buFont typeface="Arial Unicode MS" pitchFamily="34" charset="-128"/>
              <a:buNone/>
            </a:pPr>
            <a:r>
              <a:rPr lang="en-US"/>
              <a:t>Quite Messy Events… (cf. Alice)</a:t>
            </a:r>
          </a:p>
        </p:txBody>
      </p:sp>
      <p:pic>
        <p:nvPicPr>
          <p:cNvPr id="77828" name="Picture 4" descr="AuAu"/>
          <p:cNvPicPr>
            <a:picLocks noChangeAspect="1" noChangeArrowheads="1"/>
          </p:cNvPicPr>
          <p:nvPr/>
        </p:nvPicPr>
        <p:blipFill>
          <a:blip r:embed="rId2"/>
          <a:srcRect t="20815" b="22385"/>
          <a:stretch>
            <a:fillRect/>
          </a:stretch>
        </p:blipFill>
        <p:spPr bwMode="auto">
          <a:xfrm>
            <a:off x="114300" y="1503363"/>
            <a:ext cx="5276850" cy="4322762"/>
          </a:xfrm>
          <a:prstGeom prst="rect">
            <a:avLst/>
          </a:prstGeom>
          <a:noFill/>
        </p:spPr>
      </p:pic>
      <p:sp>
        <p:nvSpPr>
          <p:cNvPr id="77829" name="Rectangle 5"/>
          <p:cNvSpPr>
            <a:spLocks noChangeArrowheads="1"/>
          </p:cNvSpPr>
          <p:nvPr/>
        </p:nvSpPr>
        <p:spPr bwMode="auto">
          <a:xfrm>
            <a:off x="5453063" y="1327150"/>
            <a:ext cx="3690937" cy="5105400"/>
          </a:xfrm>
          <a:prstGeom prst="rect">
            <a:avLst/>
          </a:prstGeom>
          <a:noFill/>
          <a:ln w="9525">
            <a:noFill/>
            <a:miter lim="800000"/>
            <a:headEnd/>
            <a:tailEnd/>
          </a:ln>
          <a:effectLst/>
        </p:spPr>
        <p:txBody>
          <a:bodyPr lIns="92075" tIns="46038" rIns="92075" bIns="46038"/>
          <a:lstStyle/>
          <a:p>
            <a:pPr marL="342900" indent="-342900">
              <a:spcBef>
                <a:spcPct val="20000"/>
              </a:spcBef>
              <a:buFont typeface="Arial Unicode MS" pitchFamily="34" charset="-128"/>
              <a:buChar char="❏"/>
            </a:pPr>
            <a:r>
              <a:rPr lang="en-US" dirty="0">
                <a:latin typeface="+mj-lt"/>
              </a:rPr>
              <a:t>Hardware triggering problematic</a:t>
            </a:r>
          </a:p>
          <a:p>
            <a:pPr marL="742950" lvl="1" indent="-285750">
              <a:spcBef>
                <a:spcPct val="20000"/>
              </a:spcBef>
              <a:buFont typeface="Arial Unicode MS" pitchFamily="34" charset="-128"/>
              <a:buChar char="➢"/>
            </a:pPr>
            <a:r>
              <a:rPr lang="en-US" sz="2000" dirty="0">
                <a:latin typeface="+mj-lt"/>
              </a:rPr>
              <a:t>Complex Reconstruction</a:t>
            </a:r>
          </a:p>
          <a:p>
            <a:pPr marL="742950" lvl="1" indent="-285750">
              <a:spcBef>
                <a:spcPct val="20000"/>
              </a:spcBef>
              <a:buFont typeface="Arial Unicode MS" pitchFamily="34" charset="-128"/>
              <a:buChar char="➢"/>
            </a:pPr>
            <a:r>
              <a:rPr lang="en-US" sz="2000" dirty="0">
                <a:latin typeface="+mj-lt"/>
              </a:rPr>
              <a:t>‘Continuous’ beam</a:t>
            </a:r>
          </a:p>
          <a:p>
            <a:pPr marL="342900" indent="-342900">
              <a:spcBef>
                <a:spcPct val="20000"/>
              </a:spcBef>
              <a:buFont typeface="Arial Unicode MS" pitchFamily="34" charset="-128"/>
              <a:buChar char="❏"/>
            </a:pPr>
            <a:r>
              <a:rPr lang="en-US" b="1" dirty="0">
                <a:solidFill>
                  <a:srgbClr val="FF3300"/>
                </a:solidFill>
                <a:latin typeface="+mj-lt"/>
              </a:rPr>
              <a:t>Trigger-Free Readout</a:t>
            </a:r>
          </a:p>
          <a:p>
            <a:pPr marL="742950" lvl="1" indent="-285750">
              <a:spcBef>
                <a:spcPct val="20000"/>
              </a:spcBef>
              <a:buFont typeface="Arial Unicode MS" pitchFamily="34" charset="-128"/>
              <a:buChar char="➢"/>
            </a:pPr>
            <a:r>
              <a:rPr lang="en-US" sz="2000" dirty="0">
                <a:latin typeface="+mj-lt"/>
              </a:rPr>
              <a:t>‘Continuous’ beam</a:t>
            </a:r>
          </a:p>
          <a:p>
            <a:pPr marL="742950" lvl="1" indent="-285750">
              <a:spcBef>
                <a:spcPct val="20000"/>
              </a:spcBef>
              <a:buFont typeface="Arial Unicode MS" pitchFamily="34" charset="-128"/>
              <a:buChar char="➢"/>
            </a:pPr>
            <a:r>
              <a:rPr lang="en-US" sz="2000" dirty="0">
                <a:latin typeface="+mj-lt"/>
              </a:rPr>
              <a:t>Self-Triggered channels with precise time-stamps</a:t>
            </a:r>
          </a:p>
          <a:p>
            <a:pPr marL="742950" lvl="1" indent="-285750">
              <a:spcBef>
                <a:spcPct val="20000"/>
              </a:spcBef>
              <a:buFont typeface="Arial Unicode MS" pitchFamily="34" charset="-128"/>
              <a:buChar char="➢"/>
            </a:pPr>
            <a:r>
              <a:rPr lang="en-US" sz="2000" dirty="0">
                <a:latin typeface="+mj-lt"/>
              </a:rPr>
              <a:t>Correlation and association later in CPU farm</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t>CBM DAQ Architecture</a:t>
            </a:r>
          </a:p>
        </p:txBody>
      </p:sp>
      <p:sp>
        <p:nvSpPr>
          <p:cNvPr id="5" name="Footer Placeholder 3"/>
          <p:cNvSpPr>
            <a:spLocks noGrp="1"/>
          </p:cNvSpPr>
          <p:nvPr>
            <p:ph type="ftr" sz="quarter" idx="10"/>
          </p:nvPr>
        </p:nvSpPr>
        <p:spPr/>
        <p:txBody>
          <a:bodyPr/>
          <a:lstStyle/>
          <a:p>
            <a:r>
              <a:rPr lang="en-US" smtClean="0"/>
              <a:t>High throughput DAQ, Niko Neufeld, CERN</a:t>
            </a:r>
            <a:endParaRPr lang="en-US"/>
          </a:p>
        </p:txBody>
      </p:sp>
      <p:sp>
        <p:nvSpPr>
          <p:cNvPr id="4" name="Slide Number Placeholder 2"/>
          <p:cNvSpPr>
            <a:spLocks noGrp="1"/>
          </p:cNvSpPr>
          <p:nvPr>
            <p:ph type="sldNum" sz="quarter" idx="11"/>
          </p:nvPr>
        </p:nvSpPr>
        <p:spPr/>
        <p:txBody>
          <a:bodyPr/>
          <a:lstStyle/>
          <a:p>
            <a:fld id="{0B740AA8-1A66-4D97-9EA7-251406B3CC8D}" type="slidenum">
              <a:rPr lang="en-US"/>
              <a:pPr/>
              <a:t>55</a:t>
            </a:fld>
            <a:endParaRPr lang="en-US"/>
          </a:p>
        </p:txBody>
      </p:sp>
      <p:pic>
        <p:nvPicPr>
          <p:cNvPr id="78852" name="Picture 4"/>
          <p:cNvPicPr>
            <a:picLocks noChangeAspect="1" noChangeArrowheads="1"/>
          </p:cNvPicPr>
          <p:nvPr/>
        </p:nvPicPr>
        <p:blipFill>
          <a:blip r:embed="rId2"/>
          <a:srcRect/>
          <a:stretch>
            <a:fillRect/>
          </a:stretch>
        </p:blipFill>
        <p:spPr bwMode="auto">
          <a:xfrm>
            <a:off x="219075" y="1020763"/>
            <a:ext cx="8705850" cy="5291137"/>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CBM Characteristics/Challenges</a:t>
            </a:r>
          </a:p>
        </p:txBody>
      </p:sp>
      <p:sp>
        <p:nvSpPr>
          <p:cNvPr id="80899" name="Rectangle 3"/>
          <p:cNvSpPr>
            <a:spLocks noGrp="1" noChangeArrowheads="1"/>
          </p:cNvSpPr>
          <p:nvPr>
            <p:ph idx="1"/>
          </p:nvPr>
        </p:nvSpPr>
        <p:spPr/>
        <p:txBody>
          <a:bodyPr>
            <a:normAutofit fontScale="85000" lnSpcReduction="20000"/>
          </a:bodyPr>
          <a:lstStyle/>
          <a:p>
            <a:pPr>
              <a:buFont typeface="Arial Unicode MS" pitchFamily="34" charset="-128"/>
              <a:buNone/>
            </a:pPr>
            <a:r>
              <a:rPr lang="en-US"/>
              <a:t>Very much network based</a:t>
            </a:r>
            <a:br>
              <a:rPr lang="en-US"/>
            </a:br>
            <a:r>
              <a:rPr lang="en-US">
                <a:sym typeface="Wingdings" charset="2"/>
              </a:rPr>
              <a:t> </a:t>
            </a:r>
            <a:r>
              <a:rPr lang="en-US"/>
              <a:t>5 different networks</a:t>
            </a:r>
          </a:p>
          <a:p>
            <a:pPr lvl="1"/>
            <a:r>
              <a:rPr lang="en-US"/>
              <a:t>Very </a:t>
            </a:r>
            <a:r>
              <a:rPr lang="en-US" b="1">
                <a:solidFill>
                  <a:srgbClr val="FF3300"/>
                </a:solidFill>
              </a:rPr>
              <a:t>low-jitter (10 ps)</a:t>
            </a:r>
            <a:r>
              <a:rPr lang="en-US"/>
              <a:t> timing distribution network</a:t>
            </a:r>
          </a:p>
          <a:p>
            <a:pPr lvl="1"/>
            <a:r>
              <a:rPr lang="en-US"/>
              <a:t>Data collection network to link detector elements with front-end electronics (</a:t>
            </a:r>
            <a:r>
              <a:rPr lang="en-US" b="1">
                <a:solidFill>
                  <a:srgbClr val="FF3300"/>
                </a:solidFill>
              </a:rPr>
              <a:t>link speed O(GB/s)</a:t>
            </a:r>
            <a:r>
              <a:rPr lang="en-US"/>
              <a:t>)</a:t>
            </a:r>
          </a:p>
          <a:p>
            <a:pPr lvl="1"/>
            <a:r>
              <a:rPr lang="en-US"/>
              <a:t> </a:t>
            </a:r>
            <a:r>
              <a:rPr lang="en-US" b="1">
                <a:solidFill>
                  <a:srgbClr val="FF3300"/>
                </a:solidFill>
              </a:rPr>
              <a:t>High-performance</a:t>
            </a:r>
            <a:r>
              <a:rPr lang="en-US"/>
              <a:t> (~</a:t>
            </a:r>
            <a:r>
              <a:rPr lang="en-US" b="1">
                <a:solidFill>
                  <a:srgbClr val="FF3300"/>
                </a:solidFill>
              </a:rPr>
              <a:t>O(TB/s)</a:t>
            </a:r>
            <a:r>
              <a:rPr lang="en-US"/>
              <a:t>) event building switching network connecting O(1000) Data Collectors to O(100) Subfarms</a:t>
            </a:r>
          </a:p>
          <a:p>
            <a:pPr lvl="1"/>
            <a:r>
              <a:rPr lang="en-US"/>
              <a:t>Processing network within a subfarm interconnecting O(100) processing elements for triggering/data compression</a:t>
            </a:r>
          </a:p>
          <a:p>
            <a:pPr lvl="1"/>
            <a:r>
              <a:rPr lang="en-US"/>
              <a:t>Output Network for collecting data ready for archiving after selection.</a:t>
            </a:r>
          </a:p>
        </p:txBody>
      </p:sp>
      <p:sp>
        <p:nvSpPr>
          <p:cNvPr id="5" name="Footer Placeholder 4"/>
          <p:cNvSpPr>
            <a:spLocks noGrp="1"/>
          </p:cNvSpPr>
          <p:nvPr>
            <p:ph type="ftr" sz="quarter" idx="10"/>
          </p:nvPr>
        </p:nvSpPr>
        <p:spPr/>
        <p:txBody>
          <a:bodyPr/>
          <a:lstStyle/>
          <a:p>
            <a:r>
              <a:rPr lang="en-US" smtClean="0"/>
              <a:t>High throughput DAQ, Niko Neufeld, CERN</a:t>
            </a:r>
            <a:endParaRPr lang="en-US"/>
          </a:p>
        </p:txBody>
      </p:sp>
      <p:sp>
        <p:nvSpPr>
          <p:cNvPr id="4" name="Slide Number Placeholder 3"/>
          <p:cNvSpPr>
            <a:spLocks noGrp="1"/>
          </p:cNvSpPr>
          <p:nvPr>
            <p:ph type="sldNum" sz="quarter" idx="11"/>
          </p:nvPr>
        </p:nvSpPr>
        <p:spPr/>
        <p:txBody>
          <a:bodyPr/>
          <a:lstStyle/>
          <a:p>
            <a:fld id="{37EC09F5-A26F-484C-A865-D6D38021A18F}" type="slidenum">
              <a:rPr lang="en-US"/>
              <a:pPr/>
              <a:t>56</a:t>
            </a:fld>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dirty="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57</a:t>
            </a:fld>
            <a:endParaRPr lang="en-GB"/>
          </a:p>
        </p:txBody>
      </p:sp>
      <p:sp>
        <p:nvSpPr>
          <p:cNvPr id="6" name="Title 1"/>
          <p:cNvSpPr txBox="1">
            <a:spLocks/>
          </p:cNvSpPr>
          <p:nvPr/>
        </p:nvSpPr>
        <p:spPr bwMode="auto">
          <a:xfrm>
            <a:off x="1143000" y="171450"/>
            <a:ext cx="7467600" cy="792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400" kern="0" dirty="0" smtClean="0">
                <a:solidFill>
                  <a:schemeClr val="tx2"/>
                </a:solidFill>
                <a:latin typeface="+mj-lt"/>
                <a:ea typeface="ＭＳ Ｐゴシック" pitchFamily="24" charset="-128"/>
                <a:cs typeface="ＭＳ Ｐゴシック" pitchFamily="24" charset="-128"/>
              </a:rPr>
              <a:t>LHCb </a:t>
            </a:r>
            <a:r>
              <a:rPr kumimoji="0" lang="en-GB" sz="4400" b="0" i="0" u="none" strike="noStrike" kern="0" cap="none" spc="0" normalizeH="0" baseline="0" noProof="0" dirty="0" smtClean="0">
                <a:ln>
                  <a:noFill/>
                </a:ln>
                <a:solidFill>
                  <a:schemeClr val="tx2"/>
                </a:solidFill>
                <a:effectLst/>
                <a:uLnTx/>
                <a:uFillTx/>
                <a:latin typeface="+mj-lt"/>
                <a:ea typeface="ＭＳ Ｐゴシック" pitchFamily="24" charset="-128"/>
                <a:cs typeface="ＭＳ Ｐゴシック" pitchFamily="24" charset="-128"/>
              </a:rPr>
              <a:t>DAQ Architecture from 2018</a:t>
            </a:r>
            <a:endParaRPr kumimoji="0" lang="en-US" sz="4400" b="0" i="0" u="none" strike="noStrike" kern="0" cap="none" spc="0" normalizeH="0" baseline="0" noProof="0" dirty="0" smtClean="0">
              <a:ln>
                <a:noFill/>
              </a:ln>
              <a:solidFill>
                <a:schemeClr val="tx2"/>
              </a:solidFill>
              <a:effectLst/>
              <a:uLnTx/>
              <a:uFillTx/>
              <a:latin typeface="+mj-lt"/>
              <a:ea typeface="ＭＳ Ｐゴシック" pitchFamily="24" charset="-128"/>
              <a:cs typeface="ＭＳ Ｐゴシック" pitchFamily="24" charset="-128"/>
            </a:endParaRPr>
          </a:p>
        </p:txBody>
      </p:sp>
      <p:grpSp>
        <p:nvGrpSpPr>
          <p:cNvPr id="12" name="Group 11"/>
          <p:cNvGrpSpPr>
            <a:grpSpLocks noChangeAspect="1"/>
          </p:cNvGrpSpPr>
          <p:nvPr/>
        </p:nvGrpSpPr>
        <p:grpSpPr bwMode="auto">
          <a:xfrm>
            <a:off x="1462339" y="836712"/>
            <a:ext cx="7336209" cy="1890012"/>
            <a:chOff x="76200" y="1066800"/>
            <a:chExt cx="8991600" cy="2286000"/>
          </a:xfrm>
        </p:grpSpPr>
        <p:grpSp>
          <p:nvGrpSpPr>
            <p:cNvPr id="39" name="Group 36"/>
            <p:cNvGrpSpPr>
              <a:grpSpLocks/>
            </p:cNvGrpSpPr>
            <p:nvPr/>
          </p:nvGrpSpPr>
          <p:grpSpPr bwMode="auto">
            <a:xfrm>
              <a:off x="76200" y="1066800"/>
              <a:ext cx="8991600" cy="2286000"/>
              <a:chOff x="76200" y="1066800"/>
              <a:chExt cx="8991600" cy="2286000"/>
            </a:xfrm>
          </p:grpSpPr>
          <p:sp>
            <p:nvSpPr>
              <p:cNvPr id="44" name="Rectangle 41"/>
              <p:cNvSpPr>
                <a:spLocks noChangeArrowheads="1"/>
              </p:cNvSpPr>
              <p:nvPr/>
            </p:nvSpPr>
            <p:spPr bwMode="auto">
              <a:xfrm>
                <a:off x="76200" y="1066800"/>
                <a:ext cx="8991600" cy="22860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pitchFamily="34" charset="0"/>
                </a:endParaRPr>
              </a:p>
            </p:txBody>
          </p:sp>
          <p:pic>
            <p:nvPicPr>
              <p:cNvPr id="45" name="Picture 42" descr="lhcb_old_arch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9" y="1828800"/>
                <a:ext cx="815340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3" descr="MMj03957780000[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2057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3"/>
              <p:cNvSpPr txBox="1">
                <a:spLocks noChangeArrowheads="1"/>
              </p:cNvSpPr>
              <p:nvPr/>
            </p:nvSpPr>
            <p:spPr bwMode="auto">
              <a:xfrm>
                <a:off x="8371620" y="1971386"/>
                <a:ext cx="579301" cy="326533"/>
              </a:xfrm>
              <a:prstGeom prst="rect">
                <a:avLst/>
              </a:prstGeom>
              <a:noFill/>
              <a:ln w="12700">
                <a:noFill/>
                <a:miter lim="800000"/>
                <a:headEnd type="none" w="sm" len="sm"/>
                <a:tailEnd type="none" w="sm" len="sm"/>
              </a:ln>
              <a:effectLst/>
            </p:spPr>
            <p:txBody>
              <a:bodyPr wrap="non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000" dirty="0">
                    <a:latin typeface="+mj-lt"/>
                  </a:rPr>
                  <a:t>HLT</a:t>
                </a:r>
              </a:p>
            </p:txBody>
          </p:sp>
          <p:sp>
            <p:nvSpPr>
              <p:cNvPr id="48" name="Line 17"/>
              <p:cNvSpPr>
                <a:spLocks noChangeShapeType="1"/>
              </p:cNvSpPr>
              <p:nvPr/>
            </p:nvSpPr>
            <p:spPr bwMode="auto">
              <a:xfrm flipH="1">
                <a:off x="7391101" y="1371270"/>
                <a:ext cx="532098" cy="0"/>
              </a:xfrm>
              <a:prstGeom prst="line">
                <a:avLst/>
              </a:prstGeom>
              <a:noFill/>
              <a:ln w="25400">
                <a:solidFill>
                  <a:schemeClr val="bg1"/>
                </a:solidFill>
                <a:round/>
                <a:headEnd type="none" w="sm" len="sm"/>
                <a:tailEnd type="triangle" w="sm" len="sm"/>
              </a:ln>
              <a:effectLst/>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solidFill>
                    <a:schemeClr val="bg1"/>
                  </a:solidFill>
                  <a:latin typeface="+mj-lt"/>
                </a:endParaRPr>
              </a:p>
            </p:txBody>
          </p:sp>
          <p:sp>
            <p:nvSpPr>
              <p:cNvPr id="49" name="Line 19"/>
              <p:cNvSpPr>
                <a:spLocks noChangeShapeType="1"/>
              </p:cNvSpPr>
              <p:nvPr/>
            </p:nvSpPr>
            <p:spPr bwMode="auto">
              <a:xfrm flipH="1">
                <a:off x="7391101" y="1585283"/>
                <a:ext cx="532098" cy="0"/>
              </a:xfrm>
              <a:prstGeom prst="line">
                <a:avLst/>
              </a:prstGeom>
              <a:noFill/>
              <a:ln w="25400">
                <a:solidFill>
                  <a:schemeClr val="bg1"/>
                </a:solidFill>
                <a:round/>
                <a:headEnd type="none" w="sm" len="sm"/>
                <a:tailEnd type="triangle" w="sm" len="sm"/>
              </a:ln>
              <a:effectLst/>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endParaRPr lang="en-US">
                  <a:solidFill>
                    <a:schemeClr val="bg1"/>
                  </a:solidFill>
                  <a:latin typeface="+mj-lt"/>
                </a:endParaRPr>
              </a:p>
            </p:txBody>
          </p:sp>
          <p:sp>
            <p:nvSpPr>
              <p:cNvPr id="50" name="Line 21"/>
              <p:cNvSpPr>
                <a:spLocks noChangeShapeType="1"/>
              </p:cNvSpPr>
              <p:nvPr/>
            </p:nvSpPr>
            <p:spPr bwMode="auto">
              <a:xfrm flipH="1">
                <a:off x="2590800" y="1447800"/>
                <a:ext cx="228600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1" name="Line 22"/>
              <p:cNvSpPr>
                <a:spLocks noChangeShapeType="1"/>
              </p:cNvSpPr>
              <p:nvPr/>
            </p:nvSpPr>
            <p:spPr bwMode="auto">
              <a:xfrm>
                <a:off x="2590800" y="1447800"/>
                <a:ext cx="0" cy="381000"/>
              </a:xfrm>
              <a:prstGeom prst="line">
                <a:avLst/>
              </a:prstGeom>
              <a:noFill/>
              <a:ln w="25400">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2" name="Line 29"/>
              <p:cNvSpPr>
                <a:spLocks noChangeShapeType="1"/>
              </p:cNvSpPr>
              <p:nvPr/>
            </p:nvSpPr>
            <p:spPr bwMode="auto">
              <a:xfrm>
                <a:off x="5791200" y="1447800"/>
                <a:ext cx="533400" cy="0"/>
              </a:xfrm>
              <a:prstGeom prst="line">
                <a:avLst/>
              </a:prstGeom>
              <a:noFill/>
              <a:ln w="2540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3" name="Rounded Rectangle 52"/>
              <p:cNvSpPr/>
              <p:nvPr/>
            </p:nvSpPr>
            <p:spPr>
              <a:xfrm>
                <a:off x="5790514" y="1219036"/>
                <a:ext cx="1062051" cy="452292"/>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dirty="0" smtClean="0">
                    <a:solidFill>
                      <a:schemeClr val="tx1">
                        <a:lumMod val="95000"/>
                        <a:lumOff val="5000"/>
                      </a:schemeClr>
                    </a:solidFill>
                  </a:rPr>
                  <a:t>Readout</a:t>
                </a:r>
              </a:p>
              <a:p>
                <a:pPr algn="ctr">
                  <a:defRPr/>
                </a:pPr>
                <a:r>
                  <a:rPr lang="en-US" sz="800" dirty="0" smtClean="0">
                    <a:solidFill>
                      <a:schemeClr val="tx1">
                        <a:lumMod val="95000"/>
                        <a:lumOff val="5000"/>
                      </a:schemeClr>
                    </a:solidFill>
                  </a:rPr>
                  <a:t>Supervisor</a:t>
                </a:r>
                <a:endParaRPr lang="en-US" sz="800" dirty="0">
                  <a:solidFill>
                    <a:schemeClr val="tx1">
                      <a:lumMod val="95000"/>
                      <a:lumOff val="5000"/>
                    </a:schemeClr>
                  </a:solidFill>
                </a:endParaRPr>
              </a:p>
            </p:txBody>
          </p:sp>
          <p:sp>
            <p:nvSpPr>
              <p:cNvPr id="54" name="Rounded Rectangle 53"/>
              <p:cNvSpPr/>
              <p:nvPr/>
            </p:nvSpPr>
            <p:spPr>
              <a:xfrm>
                <a:off x="7155089" y="1219036"/>
                <a:ext cx="1145728" cy="456705"/>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800" dirty="0" smtClean="0">
                    <a:solidFill>
                      <a:schemeClr val="tx1">
                        <a:lumMod val="95000"/>
                        <a:lumOff val="5000"/>
                      </a:schemeClr>
                    </a:solidFill>
                  </a:rPr>
                  <a:t>L0 Hardware</a:t>
                </a:r>
              </a:p>
              <a:p>
                <a:pPr algn="ctr">
                  <a:defRPr/>
                </a:pPr>
                <a:r>
                  <a:rPr lang="en-US" sz="1200" dirty="0" smtClean="0">
                    <a:solidFill>
                      <a:schemeClr val="tx1">
                        <a:lumMod val="95000"/>
                        <a:lumOff val="5000"/>
                      </a:schemeClr>
                    </a:solidFill>
                  </a:rPr>
                  <a:t>Trigger</a:t>
                </a:r>
                <a:endParaRPr lang="en-US" sz="1200" dirty="0">
                  <a:solidFill>
                    <a:schemeClr val="tx1">
                      <a:lumMod val="95000"/>
                      <a:lumOff val="5000"/>
                    </a:schemeClr>
                  </a:solidFill>
                </a:endParaRPr>
              </a:p>
            </p:txBody>
          </p:sp>
        </p:grpSp>
        <p:sp>
          <p:nvSpPr>
            <p:cNvPr id="40" name="Text Box 38"/>
            <p:cNvSpPr txBox="1">
              <a:spLocks noChangeArrowheads="1"/>
            </p:cNvSpPr>
            <p:nvPr/>
          </p:nvSpPr>
          <p:spPr bwMode="auto">
            <a:xfrm>
              <a:off x="7609543" y="2817589"/>
              <a:ext cx="6659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a:latin typeface="Arial" pitchFamily="34" charset="0"/>
                </a:rPr>
                <a:t>Tell1</a:t>
              </a:r>
            </a:p>
          </p:txBody>
        </p:sp>
        <p:cxnSp>
          <p:nvCxnSpPr>
            <p:cNvPr id="41" name="Elbow Connector 38"/>
            <p:cNvCxnSpPr>
              <a:stCxn id="53" idx="1"/>
              <a:endCxn id="51" idx="1"/>
            </p:cNvCxnSpPr>
            <p:nvPr/>
          </p:nvCxnSpPr>
          <p:spPr>
            <a:xfrm rot="10800000" flipV="1">
              <a:off x="2591486" y="1446285"/>
              <a:ext cx="3199028" cy="381692"/>
            </a:xfrm>
            <a:prstGeom prst="bentConnector2">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54" idx="1"/>
              <a:endCxn id="53" idx="3"/>
            </p:cNvCxnSpPr>
            <p:nvPr/>
          </p:nvCxnSpPr>
          <p:spPr>
            <a:xfrm rot="10800000">
              <a:off x="6852565" y="1446285"/>
              <a:ext cx="302524" cy="220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140"/>
            <p:cNvSpPr txBox="1">
              <a:spLocks noChangeArrowheads="1"/>
            </p:cNvSpPr>
            <p:nvPr/>
          </p:nvSpPr>
          <p:spPr bwMode="auto">
            <a:xfrm>
              <a:off x="3845607" y="2666288"/>
              <a:ext cx="656591" cy="28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800" b="1">
                  <a:latin typeface="Arial" pitchFamily="34" charset="0"/>
                </a:rPr>
                <a:t>1 MHZ</a:t>
              </a:r>
            </a:p>
          </p:txBody>
        </p:sp>
      </p:grpSp>
      <p:sp>
        <p:nvSpPr>
          <p:cNvPr id="13" name="TextBox 175"/>
          <p:cNvSpPr txBox="1"/>
          <p:nvPr/>
        </p:nvSpPr>
        <p:spPr bwMode="auto">
          <a:xfrm>
            <a:off x="7348259" y="1874638"/>
            <a:ext cx="623196" cy="443262"/>
          </a:xfrm>
          <a:prstGeom prst="rect">
            <a:avLst/>
          </a:prstGeom>
          <a:solidFill>
            <a:schemeClr val="bg1">
              <a:lumMod val="85000"/>
            </a:schemeClr>
          </a:solidFill>
          <a:ln w="15875">
            <a:solidFill>
              <a:schemeClr val="tx1"/>
            </a:solidFill>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dirty="0" smtClean="0"/>
              <a:t>1 </a:t>
            </a:r>
            <a:r>
              <a:rPr lang="en-US" sz="800" dirty="0" err="1" smtClean="0"/>
              <a:t>Gb</a:t>
            </a:r>
            <a:endParaRPr lang="en-US" sz="800" dirty="0" smtClean="0"/>
          </a:p>
          <a:p>
            <a:pPr>
              <a:defRPr/>
            </a:pPr>
            <a:r>
              <a:rPr lang="en-US" sz="800" dirty="0" smtClean="0"/>
              <a:t>Ethernet</a:t>
            </a:r>
            <a:endParaRPr lang="en-US" sz="800" dirty="0"/>
          </a:p>
        </p:txBody>
      </p:sp>
      <p:sp>
        <p:nvSpPr>
          <p:cNvPr id="15" name="Curved Left Arrow 14"/>
          <p:cNvSpPr/>
          <p:nvPr/>
        </p:nvSpPr>
        <p:spPr bwMode="auto">
          <a:xfrm flipH="1">
            <a:off x="251521" y="1725061"/>
            <a:ext cx="1162366" cy="2384127"/>
          </a:xfrm>
          <a:prstGeom prst="curvedLeftArrow">
            <a:avLst/>
          </a:prstGeom>
          <a:solidFill>
            <a:schemeClr val="bg1">
              <a:lumMod val="95000"/>
            </a:schemeClr>
          </a:solidFill>
          <a:ln>
            <a:no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solidFill>
                <a:schemeClr val="tx1">
                  <a:lumMod val="95000"/>
                  <a:lumOff val="5000"/>
                </a:schemeClr>
              </a:solidFill>
            </a:endParaRPr>
          </a:p>
        </p:txBody>
      </p:sp>
      <p:cxnSp>
        <p:nvCxnSpPr>
          <p:cNvPr id="17" name="Straight Connector 16"/>
          <p:cNvCxnSpPr/>
          <p:nvPr/>
        </p:nvCxnSpPr>
        <p:spPr bwMode="auto">
          <a:xfrm>
            <a:off x="2662032" y="1808970"/>
            <a:ext cx="642452" cy="640266"/>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flipV="1">
            <a:off x="2662032" y="1808970"/>
            <a:ext cx="595187" cy="583719"/>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5" name="Rectangle 22"/>
          <p:cNvSpPr>
            <a:spLocks noChangeArrowheads="1"/>
          </p:cNvSpPr>
          <p:nvPr/>
        </p:nvSpPr>
        <p:spPr bwMode="auto">
          <a:xfrm>
            <a:off x="1475656" y="2901398"/>
            <a:ext cx="7328437" cy="1890012"/>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pitchFamily="34" charset="0"/>
            </a:endParaRPr>
          </a:p>
        </p:txBody>
      </p:sp>
      <p:pic>
        <p:nvPicPr>
          <p:cNvPr id="26" name="Picture 23" descr="MMj03957780000[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8021" y="3468402"/>
            <a:ext cx="572250" cy="63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4" descr="MMj03957780000[1]"/>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04012" y="4039005"/>
            <a:ext cx="587251" cy="63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51"/>
          <p:cNvSpPr>
            <a:spLocks noChangeShapeType="1"/>
          </p:cNvSpPr>
          <p:nvPr/>
        </p:nvSpPr>
        <p:spPr bwMode="auto">
          <a:xfrm flipH="1">
            <a:off x="7327623" y="3216400"/>
            <a:ext cx="435199" cy="0"/>
          </a:xfrm>
          <a:prstGeom prst="line">
            <a:avLst/>
          </a:prstGeom>
          <a:noFill/>
          <a:ln w="44450">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9" name="Line 52"/>
          <p:cNvSpPr>
            <a:spLocks noChangeShapeType="1"/>
          </p:cNvSpPr>
          <p:nvPr/>
        </p:nvSpPr>
        <p:spPr bwMode="auto">
          <a:xfrm>
            <a:off x="6146369" y="3216400"/>
            <a:ext cx="435199" cy="0"/>
          </a:xfrm>
          <a:prstGeom prst="line">
            <a:avLst/>
          </a:prstGeom>
          <a:noFill/>
          <a:ln w="44450">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0" name="Line 53"/>
          <p:cNvSpPr>
            <a:spLocks noChangeShapeType="1"/>
          </p:cNvSpPr>
          <p:nvPr/>
        </p:nvSpPr>
        <p:spPr bwMode="auto">
          <a:xfrm>
            <a:off x="5773341" y="3405401"/>
            <a:ext cx="0" cy="126001"/>
          </a:xfrm>
          <a:prstGeom prst="line">
            <a:avLst/>
          </a:prstGeom>
          <a:noFill/>
          <a:ln w="25400">
            <a:solidFill>
              <a:schemeClr val="bg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pic>
        <p:nvPicPr>
          <p:cNvPr id="31" name="Picture 28" descr="lhcb_new_archi_z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5696" y="3531402"/>
            <a:ext cx="6652325" cy="111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bwMode="auto">
          <a:xfrm>
            <a:off x="6014338" y="3027484"/>
            <a:ext cx="880529" cy="377593"/>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dirty="0" smtClean="0">
                <a:solidFill>
                  <a:schemeClr val="tx1">
                    <a:lumMod val="95000"/>
                    <a:lumOff val="5000"/>
                  </a:schemeClr>
                </a:solidFill>
              </a:rPr>
              <a:t>Readout</a:t>
            </a:r>
          </a:p>
          <a:p>
            <a:pPr algn="ctr">
              <a:defRPr/>
            </a:pPr>
            <a:r>
              <a:rPr lang="en-US" sz="800" dirty="0" smtClean="0">
                <a:solidFill>
                  <a:schemeClr val="tx1">
                    <a:lumMod val="95000"/>
                    <a:lumOff val="5000"/>
                  </a:schemeClr>
                </a:solidFill>
              </a:rPr>
              <a:t>Supervisor</a:t>
            </a:r>
            <a:endParaRPr lang="en-US" sz="800" dirty="0">
              <a:solidFill>
                <a:schemeClr val="tx1">
                  <a:lumMod val="95000"/>
                  <a:lumOff val="5000"/>
                </a:schemeClr>
              </a:solidFill>
            </a:endParaRPr>
          </a:p>
        </p:txBody>
      </p:sp>
      <p:sp>
        <p:nvSpPr>
          <p:cNvPr id="33" name="Rounded Rectangle 32"/>
          <p:cNvSpPr/>
          <p:nvPr/>
        </p:nvSpPr>
        <p:spPr bwMode="auto">
          <a:xfrm>
            <a:off x="7181957" y="3025659"/>
            <a:ext cx="934795" cy="377594"/>
          </a:xfrm>
          <a:prstGeom prst="round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GB"/>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800" dirty="0" smtClean="0">
                <a:solidFill>
                  <a:schemeClr val="tx1">
                    <a:lumMod val="95000"/>
                    <a:lumOff val="5000"/>
                  </a:schemeClr>
                </a:solidFill>
              </a:rPr>
              <a:t>Interaction</a:t>
            </a:r>
          </a:p>
          <a:p>
            <a:pPr algn="ctr">
              <a:defRPr/>
            </a:pPr>
            <a:r>
              <a:rPr lang="en-US" sz="1200" dirty="0" smtClean="0">
                <a:solidFill>
                  <a:schemeClr val="tx1">
                    <a:lumMod val="95000"/>
                    <a:lumOff val="5000"/>
                  </a:schemeClr>
                </a:solidFill>
              </a:rPr>
              <a:t>Trigger</a:t>
            </a:r>
            <a:endParaRPr lang="en-US" sz="1200" dirty="0">
              <a:solidFill>
                <a:schemeClr val="tx1">
                  <a:lumMod val="95000"/>
                  <a:lumOff val="5000"/>
                </a:schemeClr>
              </a:solidFill>
            </a:endParaRPr>
          </a:p>
        </p:txBody>
      </p:sp>
      <p:sp>
        <p:nvSpPr>
          <p:cNvPr id="34" name="Text Box 38"/>
          <p:cNvSpPr txBox="1">
            <a:spLocks noChangeArrowheads="1"/>
          </p:cNvSpPr>
          <p:nvPr/>
        </p:nvSpPr>
        <p:spPr bwMode="auto">
          <a:xfrm>
            <a:off x="7545115" y="4325358"/>
            <a:ext cx="642485" cy="30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200">
                <a:latin typeface="Arial" pitchFamily="34" charset="0"/>
              </a:rPr>
              <a:t>Tell40</a:t>
            </a:r>
          </a:p>
        </p:txBody>
      </p:sp>
      <p:cxnSp>
        <p:nvCxnSpPr>
          <p:cNvPr id="35" name="Elbow Connector 32"/>
          <p:cNvCxnSpPr>
            <a:stCxn id="32" idx="1"/>
          </p:cNvCxnSpPr>
          <p:nvPr/>
        </p:nvCxnSpPr>
        <p:spPr bwMode="auto">
          <a:xfrm rot="10800000" flipV="1">
            <a:off x="5779765" y="3217192"/>
            <a:ext cx="234574" cy="333814"/>
          </a:xfrm>
          <a:prstGeom prst="bentConnector2">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3" idx="1"/>
            <a:endCxn id="32" idx="3"/>
          </p:cNvCxnSpPr>
          <p:nvPr/>
        </p:nvCxnSpPr>
        <p:spPr bwMode="auto">
          <a:xfrm rot="10800000" flipV="1">
            <a:off x="6894867" y="3213544"/>
            <a:ext cx="287091" cy="364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141"/>
          <p:cNvSpPr txBox="1">
            <a:spLocks noChangeArrowheads="1"/>
          </p:cNvSpPr>
          <p:nvPr/>
        </p:nvSpPr>
        <p:spPr bwMode="auto">
          <a:xfrm>
            <a:off x="4358685" y="3661603"/>
            <a:ext cx="100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1800" b="1" dirty="0">
                <a:solidFill>
                  <a:srgbClr val="FF0000"/>
                </a:solidFill>
                <a:latin typeface="Arial" pitchFamily="34" charset="0"/>
              </a:rPr>
              <a:t>40 MHZ</a:t>
            </a:r>
          </a:p>
        </p:txBody>
      </p:sp>
      <p:sp>
        <p:nvSpPr>
          <p:cNvPr id="38" name="TextBox 142"/>
          <p:cNvSpPr txBox="1">
            <a:spLocks noChangeArrowheads="1"/>
          </p:cNvSpPr>
          <p:nvPr/>
        </p:nvSpPr>
        <p:spPr bwMode="auto">
          <a:xfrm>
            <a:off x="5923248" y="4163761"/>
            <a:ext cx="532160" cy="37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sz="800">
                <a:latin typeface="Arial" pitchFamily="34" charset="0"/>
              </a:rPr>
              <a:t>1…40 MHZ</a:t>
            </a:r>
          </a:p>
        </p:txBody>
      </p:sp>
      <p:cxnSp>
        <p:nvCxnSpPr>
          <p:cNvPr id="22" name="Straight Arrow Connector 21"/>
          <p:cNvCxnSpPr/>
          <p:nvPr/>
        </p:nvCxnSpPr>
        <p:spPr bwMode="auto">
          <a:xfrm rot="10800000" flipV="1">
            <a:off x="3192448" y="2425524"/>
            <a:ext cx="2715106" cy="1389982"/>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3" name="TextBox 174"/>
          <p:cNvSpPr txBox="1"/>
          <p:nvPr/>
        </p:nvSpPr>
        <p:spPr bwMode="auto">
          <a:xfrm>
            <a:off x="7385021" y="3919479"/>
            <a:ext cx="623196" cy="441437"/>
          </a:xfrm>
          <a:prstGeom prst="rect">
            <a:avLst/>
          </a:prstGeom>
          <a:solidFill>
            <a:schemeClr val="bg1">
              <a:lumMod val="85000"/>
            </a:schemeClr>
          </a:solidFill>
          <a:ln w="15875">
            <a:solidFill>
              <a:schemeClr val="tx1"/>
            </a:solidFill>
          </a:ln>
        </p:spPr>
        <p:txBody>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800" b="1" dirty="0" smtClean="0">
                <a:solidFill>
                  <a:srgbClr val="FF0000"/>
                </a:solidFill>
              </a:rPr>
              <a:t>10 </a:t>
            </a:r>
            <a:r>
              <a:rPr lang="en-US" sz="800" b="1" dirty="0" err="1" smtClean="0">
                <a:solidFill>
                  <a:srgbClr val="FF0000"/>
                </a:solidFill>
              </a:rPr>
              <a:t>Gb</a:t>
            </a:r>
            <a:endParaRPr lang="en-US" sz="800" b="1" dirty="0" smtClean="0">
              <a:solidFill>
                <a:srgbClr val="FF0000"/>
              </a:solidFill>
            </a:endParaRPr>
          </a:p>
          <a:p>
            <a:pPr>
              <a:defRPr/>
            </a:pPr>
            <a:r>
              <a:rPr lang="en-US" sz="800" dirty="0" smtClean="0"/>
              <a:t>Ethernet</a:t>
            </a:r>
            <a:endParaRPr lang="en-US" sz="800" dirty="0"/>
          </a:p>
        </p:txBody>
      </p:sp>
      <p:sp>
        <p:nvSpPr>
          <p:cNvPr id="24" name="Text Box 13"/>
          <p:cNvSpPr txBox="1">
            <a:spLocks noChangeArrowheads="1"/>
          </p:cNvSpPr>
          <p:nvPr/>
        </p:nvSpPr>
        <p:spPr bwMode="auto">
          <a:xfrm>
            <a:off x="8162266" y="3957786"/>
            <a:ext cx="658207" cy="271794"/>
          </a:xfrm>
          <a:prstGeom prst="rect">
            <a:avLst/>
          </a:prstGeom>
          <a:noFill/>
          <a:ln w="12700">
            <a:noFill/>
            <a:miter lim="800000"/>
            <a:headEnd type="none" w="sm" len="sm"/>
            <a:tailEnd type="none" w="sm" len="sm"/>
          </a:ln>
          <a:effectLst/>
        </p:spPr>
        <p:txBody>
          <a:bodyPr wrap="none">
            <a:spAutoFit/>
          </a:bodyPr>
          <a:ls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sz="1000" dirty="0" smtClean="0">
                <a:latin typeface="+mj-lt"/>
              </a:rPr>
              <a:t>HLT++</a:t>
            </a:r>
            <a:endParaRPr lang="en-US" sz="1000" dirty="0">
              <a:latin typeface="+mj-lt"/>
            </a:endParaRPr>
          </a:p>
        </p:txBody>
      </p:sp>
      <p:sp>
        <p:nvSpPr>
          <p:cNvPr id="20" name="Text Box 38"/>
          <p:cNvSpPr txBox="1">
            <a:spLocks noChangeArrowheads="1"/>
          </p:cNvSpPr>
          <p:nvPr/>
        </p:nvSpPr>
        <p:spPr bwMode="auto">
          <a:xfrm>
            <a:off x="331828" y="4191646"/>
            <a:ext cx="1163493" cy="40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dirty="0">
                <a:solidFill>
                  <a:srgbClr val="FFC000"/>
                </a:solidFill>
                <a:latin typeface="Arial" pitchFamily="34" charset="0"/>
              </a:rPr>
              <a:t>Upgrade</a:t>
            </a:r>
          </a:p>
        </p:txBody>
      </p:sp>
      <p:sp>
        <p:nvSpPr>
          <p:cNvPr id="11" name="Text Box 38"/>
          <p:cNvSpPr txBox="1">
            <a:spLocks noChangeArrowheads="1"/>
          </p:cNvSpPr>
          <p:nvPr/>
        </p:nvSpPr>
        <p:spPr bwMode="auto">
          <a:xfrm>
            <a:off x="391608" y="1287536"/>
            <a:ext cx="1037936" cy="40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dirty="0">
                <a:solidFill>
                  <a:srgbClr val="FFC000"/>
                </a:solidFill>
                <a:latin typeface="Arial" pitchFamily="34" charset="0"/>
              </a:rPr>
              <a:t>Current</a:t>
            </a:r>
          </a:p>
        </p:txBody>
      </p:sp>
      <p:sp>
        <p:nvSpPr>
          <p:cNvPr id="7" name="Content Placeholder 2"/>
          <p:cNvSpPr txBox="1">
            <a:spLocks/>
          </p:cNvSpPr>
          <p:nvPr/>
        </p:nvSpPr>
        <p:spPr bwMode="auto">
          <a:xfrm>
            <a:off x="644525" y="4932363"/>
            <a:ext cx="8199438" cy="1773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200" b="0" i="0" u="none" strike="noStrike" kern="0" cap="none" spc="0" normalizeH="0" baseline="0" noProof="0" dirty="0" smtClean="0">
                <a:ln>
                  <a:noFill/>
                </a:ln>
                <a:solidFill>
                  <a:schemeClr val="tx1"/>
                </a:solidFill>
                <a:effectLst/>
                <a:uLnTx/>
                <a:uFillTx/>
                <a:latin typeface="+mn-lt"/>
                <a:ea typeface="ＭＳ Ｐゴシック" pitchFamily="24" charset="-128"/>
                <a:cs typeface="ＭＳ Ｐゴシック" pitchFamily="24" charset="-128"/>
              </a:rPr>
              <a:t>- All data will be readout @ collision rate 40 MHz by all frontend electronics (FEE) </a:t>
            </a:r>
            <a:r>
              <a:rPr kumimoji="0" lang="en-US" sz="2200" b="0" i="0" u="none" strike="noStrike" kern="0" cap="none" spc="0" normalizeH="0" baseline="0" noProof="0" dirty="0" smtClean="0">
                <a:ln>
                  <a:noFill/>
                </a:ln>
                <a:solidFill>
                  <a:schemeClr val="tx1"/>
                </a:solidFill>
                <a:effectLst/>
                <a:uLnTx/>
                <a:uFillTx/>
                <a:latin typeface="+mn-lt"/>
                <a:ea typeface="ＭＳ Ｐゴシック" pitchFamily="24" charset="-128"/>
                <a:cs typeface="ＭＳ Ｐゴシック" pitchFamily="24" charset="-128"/>
                <a:sym typeface="Wingdings" pitchFamily="2" charset="2"/>
              </a:rPr>
              <a:t> </a:t>
            </a:r>
            <a:r>
              <a:rPr kumimoji="0" lang="en-US" sz="2200" b="1" i="1" u="none" strike="noStrike" kern="0" cap="none" spc="0" normalizeH="0" baseline="0" noProof="0" dirty="0" smtClean="0">
                <a:ln>
                  <a:noFill/>
                </a:ln>
                <a:solidFill>
                  <a:srgbClr val="FF0000"/>
                </a:solidFill>
                <a:effectLst/>
                <a:uLnTx/>
                <a:uFillTx/>
                <a:latin typeface="+mn-lt"/>
                <a:ea typeface="ＭＳ Ｐゴシック" pitchFamily="24" charset="-128"/>
                <a:cs typeface="ＭＳ Ｐゴシック" pitchFamily="24" charset="-128"/>
                <a:sym typeface="Wingdings" pitchFamily="2" charset="2"/>
              </a:rPr>
              <a:t>a trigger-free read-out</a:t>
            </a:r>
            <a:r>
              <a:rPr kumimoji="0" lang="en-US" sz="2200" b="0" i="0" u="none" strike="noStrike" kern="0" cap="none" spc="0" normalizeH="0" baseline="0" noProof="0" dirty="0" smtClean="0">
                <a:ln>
                  <a:noFill/>
                </a:ln>
                <a:solidFill>
                  <a:schemeClr val="tx1"/>
                </a:solidFill>
                <a:effectLst/>
                <a:uLnTx/>
                <a:uFillTx/>
                <a:latin typeface="+mn-lt"/>
                <a:ea typeface="ＭＳ Ｐゴシック" pitchFamily="24" charset="-128"/>
                <a:cs typeface="ＭＳ Ｐゴシック" pitchFamily="24" charset="-128"/>
                <a:sym typeface="Wingdings" pitchFamily="2" charset="2"/>
              </a:rPr>
              <a:t>!</a:t>
            </a:r>
            <a:endParaRPr kumimoji="0" lang="en-US" sz="2200" b="0" i="0" u="none" strike="noStrike" kern="0" cap="none" spc="0" normalizeH="0" baseline="0" noProof="0" dirty="0" smtClean="0">
              <a:ln>
                <a:noFill/>
              </a:ln>
              <a:solidFill>
                <a:schemeClr val="tx1"/>
              </a:solidFill>
              <a:effectLst/>
              <a:uLnTx/>
              <a:uFillTx/>
              <a:latin typeface="+mn-lt"/>
              <a:ea typeface="ＭＳ Ｐゴシック" pitchFamily="24" charset="-128"/>
              <a:cs typeface="ＭＳ Ｐゴシック" pitchFamily="24" charset="-128"/>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200" b="0" i="0" u="none" strike="noStrike" kern="0" cap="none" spc="0" normalizeH="0" baseline="0" noProof="0" dirty="0" smtClean="0">
                <a:ln>
                  <a:noFill/>
                </a:ln>
                <a:solidFill>
                  <a:schemeClr val="tx1"/>
                </a:solidFill>
                <a:effectLst/>
                <a:uLnTx/>
                <a:uFillTx/>
                <a:latin typeface="+mn-lt"/>
                <a:ea typeface="ＭＳ Ｐゴシック" pitchFamily="24" charset="-128"/>
                <a:cs typeface="ＭＳ Ｐゴシック" pitchFamily="24" charset="-128"/>
              </a:rPr>
              <a:t> - Zero-suppression will be done in FEEs to reduce the number of the </a:t>
            </a:r>
            <a:r>
              <a:rPr kumimoji="0" lang="en-US" sz="2200" b="0" i="0" u="none" strike="noStrike" kern="0" cap="none" spc="0" normalizeH="0" baseline="0" noProof="0" dirty="0" err="1" smtClean="0">
                <a:ln>
                  <a:noFill/>
                </a:ln>
                <a:solidFill>
                  <a:schemeClr val="tx1"/>
                </a:solidFill>
                <a:effectLst/>
                <a:uLnTx/>
                <a:uFillTx/>
                <a:latin typeface="+mn-lt"/>
                <a:ea typeface="ＭＳ Ｐゴシック" pitchFamily="24" charset="-128"/>
                <a:cs typeface="ＭＳ Ｐゴシック" pitchFamily="24" charset="-128"/>
              </a:rPr>
              <a:t>GigaBit</a:t>
            </a:r>
            <a:r>
              <a:rPr kumimoji="0" lang="en-US" sz="2200" b="0" i="0" u="none" strike="noStrike" kern="0" cap="none" spc="0" normalizeH="0" baseline="0" noProof="0" dirty="0" smtClean="0">
                <a:ln>
                  <a:noFill/>
                </a:ln>
                <a:solidFill>
                  <a:schemeClr val="tx1"/>
                </a:solidFill>
                <a:effectLst/>
                <a:uLnTx/>
                <a:uFillTx/>
                <a:latin typeface="+mn-lt"/>
                <a:ea typeface="ＭＳ Ｐゴシック" pitchFamily="24" charset="-128"/>
                <a:cs typeface="ＭＳ Ｐゴシック" pitchFamily="24" charset="-128"/>
              </a:rPr>
              <a:t> Transceiver (GBT) links</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200" b="0" i="0" u="none" strike="noStrike" kern="0" cap="none" spc="0" normalizeH="0" baseline="0" noProof="0" dirty="0" smtClean="0">
              <a:ln>
                <a:noFill/>
              </a:ln>
              <a:solidFill>
                <a:schemeClr val="tx1"/>
              </a:solidFill>
              <a:effectLst/>
              <a:uLnTx/>
              <a:uFillTx/>
              <a:latin typeface="+mn-lt"/>
              <a:ea typeface="ＭＳ Ｐゴシック" pitchFamily="24" charset="-128"/>
              <a:cs typeface="ＭＳ Ｐゴシック" pitchFamily="24" charset="-128"/>
            </a:endParaRPr>
          </a:p>
        </p:txBody>
      </p:sp>
      <p:sp>
        <p:nvSpPr>
          <p:cNvPr id="10" name="Rectangle 9"/>
          <p:cNvSpPr/>
          <p:nvPr/>
        </p:nvSpPr>
        <p:spPr bwMode="auto">
          <a:xfrm>
            <a:off x="4081729" y="4509120"/>
            <a:ext cx="1475716" cy="5253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rPr>
              <a:t>GBT (4.8Gb/s) </a:t>
            </a:r>
          </a:p>
          <a:p>
            <a:pPr algn="ctr">
              <a:defRPr/>
            </a:pPr>
            <a:r>
              <a:rPr lang="en-US" sz="1200" b="1" dirty="0">
                <a:solidFill>
                  <a:schemeClr val="tx1"/>
                </a:solidFill>
              </a:rPr>
              <a:t>data rate 3.2 Gb/s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autoRev="1" fill="hold" grpId="0" nodeType="withEffect">
                                  <p:stCondLst>
                                    <p:cond delay="0"/>
                                  </p:stCondLst>
                                  <p:childTnLst>
                                    <p:animScale>
                                      <p:cBhvr>
                                        <p:cTn id="6" dur="1000" fill="hold"/>
                                        <p:tgtEl>
                                          <p:spTgt spid="3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323528" y="171450"/>
            <a:ext cx="8287072"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GB" dirty="0" smtClean="0"/>
              <a:t>Requirements on LHCb DAQ Network</a:t>
            </a:r>
            <a:endParaRPr lang="en-US" dirty="0" smtClean="0"/>
          </a:p>
        </p:txBody>
      </p:sp>
      <p:sp>
        <p:nvSpPr>
          <p:cNvPr id="12291" name="Content Placeholder 2"/>
          <p:cNvSpPr>
            <a:spLocks noGrp="1"/>
          </p:cNvSpPr>
          <p:nvPr>
            <p:ph idx="1"/>
          </p:nvPr>
        </p:nvSpPr>
        <p:spPr>
          <a:xfrm>
            <a:off x="487363" y="1052736"/>
            <a:ext cx="5740821" cy="5400600"/>
          </a:xfrm>
        </p:spPr>
        <p:txBody>
          <a:bodyPr>
            <a:normAutofit fontScale="62500" lnSpcReduction="20000"/>
          </a:bodyPr>
          <a:lstStyle/>
          <a:p>
            <a:pPr eaLnBrk="1" hangingPunct="1"/>
            <a:r>
              <a:rPr lang="en-US" dirty="0" smtClean="0"/>
              <a:t>Design:</a:t>
            </a:r>
          </a:p>
          <a:p>
            <a:pPr lvl="1" eaLnBrk="1" hangingPunct="1"/>
            <a:r>
              <a:rPr lang="en-US" dirty="0" smtClean="0"/>
              <a:t>100 kB@30 MHz (10 MHz out of 40 MHz are empty) </a:t>
            </a:r>
            <a:r>
              <a:rPr lang="en-US" dirty="0" smtClean="0">
                <a:sym typeface="Wingdings" pitchFamily="2" charset="2"/>
              </a:rPr>
              <a:t> 24 </a:t>
            </a:r>
            <a:r>
              <a:rPr lang="en-US" dirty="0" err="1" smtClean="0">
                <a:sym typeface="Wingdings" pitchFamily="2" charset="2"/>
              </a:rPr>
              <a:t>Tbit</a:t>
            </a:r>
            <a:r>
              <a:rPr lang="en-US" dirty="0" smtClean="0">
                <a:sym typeface="Wingdings" pitchFamily="2" charset="2"/>
              </a:rPr>
              <a:t>/s network required</a:t>
            </a:r>
            <a:endParaRPr lang="en-US" dirty="0" smtClean="0"/>
          </a:p>
          <a:p>
            <a:pPr lvl="1" eaLnBrk="1" hangingPunct="1"/>
            <a:r>
              <a:rPr lang="en-US" dirty="0" smtClean="0"/>
              <a:t>Keep average link-load at 80% of wire-speed </a:t>
            </a:r>
          </a:p>
          <a:p>
            <a:pPr lvl="1" eaLnBrk="1" hangingPunct="1"/>
            <a:r>
              <a:rPr lang="en-US" dirty="0" smtClean="0"/>
              <a:t>~5000 Servers needed to filter the data  (depends on Moore’s Law)</a:t>
            </a:r>
          </a:p>
          <a:p>
            <a:pPr eaLnBrk="1" hangingPunct="1"/>
            <a:r>
              <a:rPr lang="en-US" dirty="0" smtClean="0"/>
              <a:t>We need:</a:t>
            </a:r>
          </a:p>
          <a:p>
            <a:pPr lvl="1" eaLnBrk="1" hangingPunct="1"/>
            <a:r>
              <a:rPr lang="en-US" dirty="0" smtClean="0"/>
              <a:t>(input) Ports for </a:t>
            </a:r>
            <a:br>
              <a:rPr lang="en-US" dirty="0" smtClean="0"/>
            </a:br>
            <a:r>
              <a:rPr lang="en-US" dirty="0" smtClean="0"/>
              <a:t>Readout boards (ROB) </a:t>
            </a:r>
            <a:br>
              <a:rPr lang="en-US" dirty="0" smtClean="0"/>
            </a:br>
            <a:r>
              <a:rPr lang="en-US" dirty="0" smtClean="0"/>
              <a:t>from the detector: </a:t>
            </a:r>
            <a:br>
              <a:rPr lang="en-US" dirty="0" smtClean="0"/>
            </a:br>
            <a:r>
              <a:rPr lang="en-US" dirty="0" smtClean="0"/>
              <a:t>3500x10 Gb/s</a:t>
            </a:r>
          </a:p>
          <a:p>
            <a:pPr lvl="1" eaLnBrk="1" hangingPunct="1"/>
            <a:r>
              <a:rPr lang="en-US" dirty="0" smtClean="0"/>
              <a:t>(output) Ports for Event</a:t>
            </a:r>
            <a:br>
              <a:rPr lang="en-US" dirty="0" smtClean="0"/>
            </a:br>
            <a:r>
              <a:rPr lang="en-US" dirty="0" smtClean="0"/>
              <a:t> Filter Farm (EFF):</a:t>
            </a:r>
            <a:br>
              <a:rPr lang="en-US" dirty="0" smtClean="0"/>
            </a:br>
            <a:r>
              <a:rPr lang="en-US" dirty="0" smtClean="0"/>
              <a:t> 5000x10 Gb/s</a:t>
            </a:r>
          </a:p>
          <a:p>
            <a:pPr lvl="1" eaLnBrk="1" hangingPunct="1"/>
            <a:r>
              <a:rPr lang="en-US" dirty="0" smtClean="0"/>
              <a:t>Bandwidth: 34 Tb/s</a:t>
            </a:r>
            <a:br>
              <a:rPr lang="en-US" dirty="0" smtClean="0"/>
            </a:br>
            <a:r>
              <a:rPr lang="en-US" dirty="0" smtClean="0"/>
              <a:t> (unidirectional, including </a:t>
            </a:r>
            <a:br>
              <a:rPr lang="en-US" dirty="0" smtClean="0"/>
            </a:br>
            <a:r>
              <a:rPr lang="en-US" dirty="0" smtClean="0"/>
              <a:t>load-factor)</a:t>
            </a:r>
          </a:p>
          <a:p>
            <a:r>
              <a:rPr lang="en-US" dirty="0" smtClean="0"/>
              <a:t>Scaling: build several (8) sub-networks</a:t>
            </a:r>
            <a:br>
              <a:rPr lang="en-US" dirty="0" smtClean="0"/>
            </a:br>
            <a:r>
              <a:rPr lang="en-US" dirty="0" smtClean="0"/>
              <a:t> or slices. Each Readout Board is</a:t>
            </a:r>
            <a:br>
              <a:rPr lang="en-US" dirty="0" smtClean="0"/>
            </a:br>
            <a:r>
              <a:rPr lang="en-US" dirty="0" smtClean="0"/>
              <a:t> connect to each slice.</a:t>
            </a:r>
          </a:p>
        </p:txBody>
      </p:sp>
      <p:sp>
        <p:nvSpPr>
          <p:cNvPr id="9221" name="Slide Number Placeholder 5"/>
          <p:cNvSpPr>
            <a:spLocks noGrp="1"/>
          </p:cNvSpPr>
          <p:nvPr>
            <p:ph type="sldNum" sz="quarter" idx="1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C23AAD4-41F2-469D-B6E0-5C78448BAA2D}" type="slidenum">
              <a:rPr lang="en-US" smtClean="0">
                <a:solidFill>
                  <a:schemeClr val="bg1"/>
                </a:solidFill>
              </a:rPr>
              <a:pPr fontAlgn="base">
                <a:spcBef>
                  <a:spcPct val="0"/>
                </a:spcBef>
                <a:spcAft>
                  <a:spcPct val="0"/>
                </a:spcAft>
                <a:defRPr/>
              </a:pPr>
              <a:t>58</a:t>
            </a:fld>
            <a:endParaRPr lang="en-US" smtClean="0">
              <a:solidFill>
                <a:schemeClr val="bg1"/>
              </a:solidFill>
            </a:endParaRPr>
          </a:p>
        </p:txBody>
      </p:sp>
      <p:sp>
        <p:nvSpPr>
          <p:cNvPr id="2" name="Footer Placeholder 1"/>
          <p:cNvSpPr>
            <a:spLocks noGrp="1"/>
          </p:cNvSpPr>
          <p:nvPr>
            <p:ph type="ftr" sz="quarter" idx="10"/>
          </p:nvPr>
        </p:nvSpPr>
        <p:spPr/>
        <p:txBody>
          <a:bodyPr/>
          <a:lstStyle/>
          <a:p>
            <a:pPr>
              <a:defRPr/>
            </a:pPr>
            <a:r>
              <a:rPr lang="en-US" smtClean="0"/>
              <a:t>High throughput DAQ, Niko Neufeld, CERN</a:t>
            </a:r>
            <a:endParaRPr lang="en-US"/>
          </a:p>
        </p:txBody>
      </p:sp>
      <p:pic>
        <p:nvPicPr>
          <p:cNvPr id="6" name="Picture 3"/>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27318">
            <a:off x="4201476" y="2348859"/>
            <a:ext cx="500538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0"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084168" y="1239019"/>
            <a:ext cx="2771775" cy="16859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34745"/>
    </mc:Choice>
    <mc:Fallback xmlns="">
      <p:transition spd="slow" advTm="34745"/>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1143000" y="171450"/>
            <a:ext cx="7467600" cy="792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dirty="0" smtClean="0"/>
              <a:t>Fat-Tree Topology for One Slice</a:t>
            </a:r>
          </a:p>
        </p:txBody>
      </p:sp>
      <p:sp>
        <p:nvSpPr>
          <p:cNvPr id="17411" name="Content Placeholder 2"/>
          <p:cNvSpPr>
            <a:spLocks noGrp="1"/>
          </p:cNvSpPr>
          <p:nvPr>
            <p:ph idx="1"/>
          </p:nvPr>
        </p:nvSpPr>
        <p:spPr>
          <a:xfrm>
            <a:off x="381000" y="1219200"/>
            <a:ext cx="8382000" cy="5029200"/>
          </a:xfrm>
        </p:spPr>
        <p:txBody>
          <a:bodyPr>
            <a:normAutofit fontScale="92500" lnSpcReduction="20000"/>
          </a:bodyPr>
          <a:lstStyle/>
          <a:p>
            <a:pPr eaLnBrk="1" hangingPunct="1">
              <a:defRPr/>
            </a:pPr>
            <a:r>
              <a:rPr lang="en-US" sz="2800" dirty="0"/>
              <a:t>48-port 10 </a:t>
            </a:r>
            <a:r>
              <a:rPr lang="en-US" sz="2800" dirty="0" err="1"/>
              <a:t>GbE</a:t>
            </a:r>
            <a:r>
              <a:rPr lang="en-US" sz="2800" dirty="0"/>
              <a:t> switches</a:t>
            </a:r>
          </a:p>
          <a:p>
            <a:pPr eaLnBrk="1" hangingPunct="1">
              <a:defRPr/>
            </a:pPr>
            <a:r>
              <a:rPr lang="en-US" sz="2800" dirty="0"/>
              <a:t>Mix </a:t>
            </a:r>
            <a:r>
              <a:rPr lang="en-US" sz="2800" dirty="0" smtClean="0"/>
              <a:t>readout-boards (ROB) and filter-farm-servers in </a:t>
            </a:r>
            <a:r>
              <a:rPr lang="en-US" sz="2800" dirty="0"/>
              <a:t>one switch</a:t>
            </a:r>
          </a:p>
          <a:p>
            <a:pPr lvl="1" eaLnBrk="1" hangingPunct="1">
              <a:defRPr/>
            </a:pPr>
            <a:r>
              <a:rPr lang="en-US" sz="2400" dirty="0" smtClean="0"/>
              <a:t>15 </a:t>
            </a:r>
            <a:r>
              <a:rPr lang="en-US" sz="2400" dirty="0"/>
              <a:t>x </a:t>
            </a:r>
            <a:r>
              <a:rPr lang="en-US" sz="2400" dirty="0" smtClean="0"/>
              <a:t>readout-boards</a:t>
            </a:r>
            <a:endParaRPr lang="en-US" sz="2400" dirty="0"/>
          </a:p>
          <a:p>
            <a:pPr lvl="1" eaLnBrk="1" hangingPunct="1">
              <a:defRPr/>
            </a:pPr>
            <a:r>
              <a:rPr lang="en-US" sz="2400" dirty="0"/>
              <a:t>18 x </a:t>
            </a:r>
            <a:r>
              <a:rPr lang="en-US" sz="2400" dirty="0" smtClean="0"/>
              <a:t>servers</a:t>
            </a:r>
            <a:endParaRPr lang="en-US" sz="2400" dirty="0"/>
          </a:p>
          <a:p>
            <a:pPr lvl="1" eaLnBrk="1" hangingPunct="1">
              <a:defRPr/>
            </a:pPr>
            <a:r>
              <a:rPr lang="en-US" sz="2400" dirty="0"/>
              <a:t>15 x uplinks</a:t>
            </a:r>
            <a:r>
              <a:rPr lang="en-US" sz="2400" dirty="0" smtClean="0"/>
              <a:t> </a:t>
            </a:r>
          </a:p>
          <a:p>
            <a:pPr marL="0" indent="0" eaLnBrk="1" hangingPunct="1">
              <a:buFont typeface="Wingdings" pitchFamily="2" charset="2"/>
              <a:buNone/>
              <a:defRPr/>
            </a:pPr>
            <a:r>
              <a:rPr lang="en-US" sz="2400" b="1" dirty="0" smtClean="0">
                <a:solidFill>
                  <a:srgbClr val="FFC000"/>
                </a:solidFill>
              </a:rPr>
              <a:t>Non-block switching</a:t>
            </a:r>
          </a:p>
          <a:p>
            <a:pPr marL="0" indent="0" eaLnBrk="1" hangingPunct="1">
              <a:buFont typeface="Wingdings" pitchFamily="2" charset="2"/>
              <a:buNone/>
              <a:defRPr/>
            </a:pPr>
            <a:r>
              <a:rPr lang="en-US" sz="2400" b="1" dirty="0" smtClean="0">
                <a:solidFill>
                  <a:srgbClr val="FFC000"/>
                </a:solidFill>
              </a:rPr>
              <a:t>use  65% of installed bandwidth</a:t>
            </a:r>
          </a:p>
          <a:p>
            <a:pPr marL="0" indent="0" eaLnBrk="1" hangingPunct="1">
              <a:buFont typeface="Wingdings" pitchFamily="2" charset="2"/>
              <a:buNone/>
              <a:defRPr/>
            </a:pPr>
            <a:r>
              <a:rPr lang="en-US" sz="2400" b="1" dirty="0" smtClean="0">
                <a:solidFill>
                  <a:srgbClr val="FFC000"/>
                </a:solidFill>
              </a:rPr>
              <a:t>(classical DAQ only 50%)</a:t>
            </a:r>
          </a:p>
          <a:p>
            <a:pPr marL="0" indent="0" eaLnBrk="1" hangingPunct="1">
              <a:buFont typeface="Wingdings" pitchFamily="2" charset="2"/>
              <a:buNone/>
              <a:defRPr/>
            </a:pPr>
            <a:endParaRPr lang="en-US" sz="2800" dirty="0" smtClean="0"/>
          </a:p>
          <a:p>
            <a:pPr eaLnBrk="1" hangingPunct="1">
              <a:defRPr/>
            </a:pPr>
            <a:r>
              <a:rPr lang="en-US" sz="2800" dirty="0" smtClean="0"/>
              <a:t> Each slice </a:t>
            </a:r>
            <a:r>
              <a:rPr lang="en-US" sz="2800" dirty="0" err="1" smtClean="0"/>
              <a:t>accomodates</a:t>
            </a:r>
            <a:endParaRPr lang="en-US" sz="2800" dirty="0" smtClean="0"/>
          </a:p>
          <a:p>
            <a:pPr lvl="1" eaLnBrk="1" hangingPunct="1">
              <a:defRPr/>
            </a:pPr>
            <a:r>
              <a:rPr lang="en-US" sz="2400" dirty="0" smtClean="0"/>
              <a:t>690 x inputs (ROBS)</a:t>
            </a:r>
          </a:p>
          <a:p>
            <a:pPr lvl="1" eaLnBrk="1" hangingPunct="1">
              <a:defRPr/>
            </a:pPr>
            <a:r>
              <a:rPr lang="en-US" sz="2400" dirty="0" smtClean="0"/>
              <a:t>828 x outputs servers</a:t>
            </a:r>
          </a:p>
          <a:p>
            <a:pPr marL="0" indent="0" eaLnBrk="1" hangingPunct="1">
              <a:buFont typeface="Wingdings" pitchFamily="2" charset="2"/>
              <a:buNone/>
              <a:defRPr/>
            </a:pPr>
            <a:r>
              <a:rPr lang="en-US" sz="2800" dirty="0" smtClean="0"/>
              <a:t>Ratio (server/ROB)  is adjustable</a:t>
            </a:r>
            <a:endParaRPr lang="en-US" sz="2800" dirty="0"/>
          </a:p>
        </p:txBody>
      </p:sp>
      <p:sp>
        <p:nvSpPr>
          <p:cNvPr id="5" name="Footer Placeholder 4"/>
          <p:cNvSpPr>
            <a:spLocks noGrp="1"/>
          </p:cNvSpPr>
          <p:nvPr>
            <p:ph type="ftr" sz="quarter" idx="10"/>
          </p:nvPr>
        </p:nvSpPr>
        <p:spPr/>
        <p:txBody>
          <a:bodyPr/>
          <a:lstStyle/>
          <a:p>
            <a:pPr>
              <a:defRPr/>
            </a:pPr>
            <a:r>
              <a:rPr lang="en-US" smtClean="0"/>
              <a:t>High throughput DAQ, Niko Neufeld, CERN</a:t>
            </a:r>
            <a:endParaRPr lang="en-US"/>
          </a:p>
        </p:txBody>
      </p:sp>
      <p:sp>
        <p:nvSpPr>
          <p:cNvPr id="6" name="Slide Number Placeholder 5"/>
          <p:cNvSpPr>
            <a:spLocks noGrp="1"/>
          </p:cNvSpPr>
          <p:nvPr>
            <p:ph type="sldNum" sz="quarter" idx="11"/>
          </p:nvPr>
        </p:nvSpPr>
        <p:spPr/>
        <p:txBody>
          <a:bodyPr/>
          <a:lstStyle/>
          <a:p>
            <a:pPr>
              <a:defRPr/>
            </a:pPr>
            <a:fld id="{5D003789-F624-45E7-96EE-74AF96301F36}" type="slidenum">
              <a:rPr lang="en-US"/>
              <a:pPr>
                <a:defRPr/>
              </a:pPr>
              <a:t>59</a:t>
            </a:fld>
            <a:endParaRPr lang="en-US" dirty="0"/>
          </a:p>
        </p:txBody>
      </p:sp>
      <p:pic>
        <p:nvPicPr>
          <p:cNvPr id="1741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0537" y="2286000"/>
            <a:ext cx="5227263" cy="3519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85278"/>
    </mc:Choice>
    <mc:Fallback xmlns="">
      <p:transition spd="slow" advTm="85278"/>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4"/>
          <p:cNvSpPr>
            <a:spLocks noGrp="1"/>
          </p:cNvSpPr>
          <p:nvPr>
            <p:ph type="sldNum" sz="quarter" idx="11"/>
          </p:nvPr>
        </p:nvSpPr>
        <p:spPr>
          <a:noFill/>
        </p:spPr>
        <p:txBody>
          <a:bodyPr/>
          <a:lstStyle/>
          <a:p>
            <a:fld id="{7783C554-56B1-451E-83BD-F5F1DE14105F}" type="slidenum">
              <a:rPr lang="en-US"/>
              <a:pPr/>
              <a:t>6</a:t>
            </a:fld>
            <a:endParaRPr lang="en-US"/>
          </a:p>
        </p:txBody>
      </p:sp>
      <p:pic>
        <p:nvPicPr>
          <p:cNvPr id="26627" name="Picture 4" descr="tyckomet"/>
          <p:cNvPicPr>
            <a:picLocks noChangeAspect="1" noChangeArrowheads="1"/>
          </p:cNvPicPr>
          <p:nvPr/>
        </p:nvPicPr>
        <p:blipFill>
          <a:blip r:embed="rId3">
            <a:lum bright="66000" contrast="-78000"/>
          </a:blip>
          <a:srcRect/>
          <a:stretch>
            <a:fillRect/>
          </a:stretch>
        </p:blipFill>
        <p:spPr bwMode="auto">
          <a:xfrm>
            <a:off x="1622425" y="0"/>
            <a:ext cx="5772150" cy="6858000"/>
          </a:xfrm>
          <a:prstGeom prst="rect">
            <a:avLst/>
          </a:prstGeom>
          <a:noFill/>
          <a:ln w="9525">
            <a:noFill/>
            <a:miter lim="800000"/>
            <a:headEnd/>
            <a:tailEnd/>
          </a:ln>
        </p:spPr>
      </p:pic>
      <p:sp>
        <p:nvSpPr>
          <p:cNvPr id="26628" name="Rectangle 2"/>
          <p:cNvSpPr>
            <a:spLocks noGrp="1" noChangeArrowheads="1"/>
          </p:cNvSpPr>
          <p:nvPr>
            <p:ph type="title"/>
          </p:nvPr>
        </p:nvSpPr>
        <p:spPr/>
        <p:txBody>
          <a:bodyPr>
            <a:normAutofit fontScale="90000"/>
          </a:bodyPr>
          <a:lstStyle/>
          <a:p>
            <a:pPr eaLnBrk="1" hangingPunct="1"/>
            <a:r>
              <a:rPr lang="en-GB" dirty="0" err="1" smtClean="0"/>
              <a:t>Tycho’s</a:t>
            </a:r>
            <a:r>
              <a:rPr lang="en-GB" dirty="0" smtClean="0"/>
              <a:t> DAQ in today’s Terminology</a:t>
            </a:r>
          </a:p>
        </p:txBody>
      </p:sp>
      <p:sp>
        <p:nvSpPr>
          <p:cNvPr id="26629" name="Rectangle 3"/>
          <p:cNvSpPr>
            <a:spLocks noGrp="1" noChangeArrowheads="1"/>
          </p:cNvSpPr>
          <p:nvPr>
            <p:ph type="body" idx="1"/>
          </p:nvPr>
        </p:nvSpPr>
        <p:spPr>
          <a:xfrm>
            <a:off x="685800" y="1196752"/>
            <a:ext cx="7897813" cy="4856757"/>
          </a:xfrm>
          <a:noFill/>
        </p:spPr>
        <p:txBody>
          <a:bodyPr>
            <a:normAutofit fontScale="85000" lnSpcReduction="20000"/>
          </a:bodyPr>
          <a:lstStyle/>
          <a:p>
            <a:pPr eaLnBrk="1" hangingPunct="1">
              <a:lnSpc>
                <a:spcPct val="90000"/>
              </a:lnSpc>
            </a:pPr>
            <a:r>
              <a:rPr lang="en-GB" sz="2800" dirty="0" smtClean="0"/>
              <a:t>Trigger = in general something which tells  you when is the “right” moment to take your data</a:t>
            </a:r>
          </a:p>
          <a:p>
            <a:pPr lvl="1" eaLnBrk="1" hangingPunct="1">
              <a:lnSpc>
                <a:spcPct val="90000"/>
              </a:lnSpc>
            </a:pPr>
            <a:r>
              <a:rPr lang="en-GB" sz="2400" dirty="0" smtClean="0"/>
              <a:t>In </a:t>
            </a:r>
            <a:r>
              <a:rPr lang="en-GB" sz="2400" dirty="0" err="1" smtClean="0"/>
              <a:t>Tycho’s</a:t>
            </a:r>
            <a:r>
              <a:rPr lang="en-GB" sz="2400" dirty="0" smtClean="0"/>
              <a:t> case the position of the sun, respectively the moon was the trigger</a:t>
            </a:r>
          </a:p>
          <a:p>
            <a:pPr lvl="1" eaLnBrk="1" hangingPunct="1">
              <a:lnSpc>
                <a:spcPct val="90000"/>
              </a:lnSpc>
            </a:pPr>
            <a:r>
              <a:rPr lang="en-GB" sz="2400" dirty="0" smtClean="0"/>
              <a:t>the </a:t>
            </a:r>
            <a:r>
              <a:rPr lang="en-GB" sz="2400" b="1" i="1" dirty="0" smtClean="0">
                <a:solidFill>
                  <a:srgbClr val="FF0000"/>
                </a:solidFill>
              </a:rPr>
              <a:t>trigger rate </a:t>
            </a:r>
            <a:r>
              <a:rPr lang="en-GB" sz="2400" dirty="0" smtClean="0"/>
              <a:t>~ 3.85 x 10</a:t>
            </a:r>
            <a:r>
              <a:rPr lang="en-GB" sz="2400" b="1" baseline="30000" dirty="0" smtClean="0">
                <a:solidFill>
                  <a:srgbClr val="FF0000"/>
                </a:solidFill>
              </a:rPr>
              <a:t>-6</a:t>
            </a:r>
            <a:r>
              <a:rPr lang="en-GB" sz="2400" b="1" dirty="0" smtClean="0"/>
              <a:t> </a:t>
            </a:r>
            <a:r>
              <a:rPr lang="en-GB" sz="2400" dirty="0" smtClean="0"/>
              <a:t>Hz (one measurement / month) compare with </a:t>
            </a:r>
            <a:r>
              <a:rPr lang="en-GB" sz="2400" dirty="0" err="1" smtClean="0"/>
              <a:t>LHCb</a:t>
            </a:r>
            <a:r>
              <a:rPr lang="en-GB" sz="2400" dirty="0" smtClean="0"/>
              <a:t> 1.0 x 10</a:t>
            </a:r>
            <a:r>
              <a:rPr lang="en-GB" sz="2400" b="1" baseline="30000" dirty="0" smtClean="0">
                <a:solidFill>
                  <a:srgbClr val="FF0000"/>
                </a:solidFill>
              </a:rPr>
              <a:t>6</a:t>
            </a:r>
            <a:r>
              <a:rPr lang="en-GB" sz="2400" baseline="30000" dirty="0" smtClean="0"/>
              <a:t> </a:t>
            </a:r>
            <a:r>
              <a:rPr lang="en-GB" sz="2400" dirty="0" smtClean="0"/>
              <a:t>Hz </a:t>
            </a:r>
          </a:p>
          <a:p>
            <a:pPr>
              <a:lnSpc>
                <a:spcPct val="90000"/>
              </a:lnSpc>
            </a:pPr>
            <a:r>
              <a:rPr lang="en-GB" sz="2600" dirty="0" smtClean="0"/>
              <a:t>Event-data (“event”) = the summary of all sensor data, which are recorded from an individual physical event</a:t>
            </a:r>
          </a:p>
          <a:p>
            <a:pPr lvl="1">
              <a:lnSpc>
                <a:spcPct val="90000"/>
              </a:lnSpc>
            </a:pPr>
            <a:r>
              <a:rPr lang="en-GB" sz="2300" dirty="0" smtClean="0"/>
              <a:t>In </a:t>
            </a:r>
            <a:r>
              <a:rPr lang="en-GB" sz="2300" dirty="0" err="1" smtClean="0"/>
              <a:t>Tycho’s</a:t>
            </a:r>
            <a:r>
              <a:rPr lang="en-GB" sz="2300" dirty="0" smtClean="0"/>
              <a:t> case the entry in his logbook (about 100 characters / entry)</a:t>
            </a:r>
          </a:p>
          <a:p>
            <a:pPr lvl="1">
              <a:lnSpc>
                <a:spcPct val="90000"/>
              </a:lnSpc>
            </a:pPr>
            <a:r>
              <a:rPr lang="en-GB" sz="2300" dirty="0" smtClean="0"/>
              <a:t>In a modern detector the time a particle passed through a specific piece of the detector and the signal (charge, light) it left there </a:t>
            </a:r>
          </a:p>
          <a:p>
            <a:pPr eaLnBrk="1" hangingPunct="1">
              <a:lnSpc>
                <a:spcPct val="90000"/>
              </a:lnSpc>
            </a:pPr>
            <a:r>
              <a:rPr lang="en-GB" sz="2600" dirty="0" smtClean="0"/>
              <a:t>Band-width (</a:t>
            </a:r>
            <a:r>
              <a:rPr lang="en-GB" sz="2600" dirty="0" err="1" smtClean="0"/>
              <a:t>bw</a:t>
            </a:r>
            <a:r>
              <a:rPr lang="en-GB" sz="2600" dirty="0" smtClean="0"/>
              <a:t>) (“throughput”) = Amount of data transferred / per unit of time</a:t>
            </a:r>
          </a:p>
          <a:p>
            <a:pPr lvl="1" eaLnBrk="1" hangingPunct="1">
              <a:lnSpc>
                <a:spcPct val="90000"/>
              </a:lnSpc>
            </a:pPr>
            <a:r>
              <a:rPr lang="en-GB" sz="2400" dirty="0" smtClean="0"/>
              <a:t>“Transferred” = written to his logbook</a:t>
            </a:r>
          </a:p>
          <a:p>
            <a:pPr lvl="1" eaLnBrk="1" hangingPunct="1">
              <a:lnSpc>
                <a:spcPct val="90000"/>
              </a:lnSpc>
            </a:pPr>
            <a:r>
              <a:rPr lang="en-GB" sz="2400" dirty="0" smtClean="0"/>
              <a:t>“unit of time” = duration of measurement </a:t>
            </a:r>
          </a:p>
          <a:p>
            <a:pPr lvl="1" eaLnBrk="1" hangingPunct="1">
              <a:lnSpc>
                <a:spcPct val="90000"/>
              </a:lnSpc>
            </a:pPr>
            <a:r>
              <a:rPr lang="en-GB" sz="2400" dirty="0" err="1" smtClean="0"/>
              <a:t>bw</a:t>
            </a:r>
            <a:r>
              <a:rPr lang="en-GB" sz="2400" baseline="-25000" dirty="0" err="1" smtClean="0"/>
              <a:t>Tycho</a:t>
            </a:r>
            <a:r>
              <a:rPr lang="en-GB" sz="2400" dirty="0" smtClean="0"/>
              <a:t> = ~ 100 Bytes / h       =                 0.0003 </a:t>
            </a:r>
            <a:r>
              <a:rPr lang="en-GB" sz="2400" dirty="0" err="1" smtClean="0"/>
              <a:t>kB</a:t>
            </a:r>
            <a:r>
              <a:rPr lang="en-GB" sz="2400" dirty="0" smtClean="0"/>
              <a:t>/s</a:t>
            </a:r>
            <a:br>
              <a:rPr lang="en-GB" sz="2400" dirty="0" smtClean="0"/>
            </a:br>
            <a:r>
              <a:rPr lang="en-GB" sz="2400" dirty="0" smtClean="0"/>
              <a:t> </a:t>
            </a:r>
            <a:r>
              <a:rPr lang="en-GB" sz="2400" dirty="0" err="1" smtClean="0"/>
              <a:t>bw</a:t>
            </a:r>
            <a:r>
              <a:rPr lang="en-GB" sz="2400" baseline="-25000" dirty="0" err="1" smtClean="0"/>
              <a:t>LHCb</a:t>
            </a:r>
            <a:r>
              <a:rPr lang="en-GB" sz="2400" dirty="0" smtClean="0"/>
              <a:t> = 55.000  Bytes / us  =  55000000          </a:t>
            </a:r>
            <a:r>
              <a:rPr lang="en-GB" sz="2400" dirty="0" err="1" smtClean="0"/>
              <a:t>kB</a:t>
            </a:r>
            <a:r>
              <a:rPr lang="en-GB" sz="2400" dirty="0" smtClean="0"/>
              <a:t>/s</a:t>
            </a:r>
          </a:p>
          <a:p>
            <a:pPr lvl="1" eaLnBrk="1" hangingPunct="1">
              <a:lnSpc>
                <a:spcPct val="90000"/>
              </a:lnSpc>
            </a:pPr>
            <a:endParaRPr lang="en-GB" sz="2400" dirty="0" smtClean="0"/>
          </a:p>
          <a:p>
            <a:pPr eaLnBrk="1" hangingPunct="1">
              <a:lnSpc>
                <a:spcPct val="90000"/>
              </a:lnSpc>
            </a:pPr>
            <a:endParaRPr lang="en-GB" sz="2800" dirty="0" smtClean="0"/>
          </a:p>
        </p:txBody>
      </p:sp>
      <p:sp>
        <p:nvSpPr>
          <p:cNvPr id="26630" name="Footer Placeholder 6"/>
          <p:cNvSpPr>
            <a:spLocks noGrp="1"/>
          </p:cNvSpPr>
          <p:nvPr>
            <p:ph type="ftr" sz="quarter" idx="10"/>
          </p:nvPr>
        </p:nvSpPr>
        <p:spPr>
          <a:noFill/>
        </p:spPr>
        <p:txBody>
          <a:bodyPr/>
          <a:lstStyle/>
          <a:p>
            <a:r>
              <a:rPr lang="en-US" smtClean="0"/>
              <a:t>High throughput DAQ, Niko Neufeld, CERN</a:t>
            </a:r>
            <a:endParaRPr lang="en-US"/>
          </a:p>
        </p:txBody>
      </p:sp>
    </p:spTree>
    <p:extLst>
      <p:ext uri="{BB962C8B-B14F-4D97-AF65-F5344CB8AC3E}">
        <p14:creationId xmlns:p14="http://schemas.microsoft.com/office/powerpoint/2010/main" val="202044565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InfiniBand</a:t>
            </a:r>
            <a:endParaRPr lang="en-GB" dirty="0"/>
          </a:p>
        </p:txBody>
      </p:sp>
      <p:sp>
        <p:nvSpPr>
          <p:cNvPr id="3" name="Content Placeholder 2"/>
          <p:cNvSpPr>
            <a:spLocks noGrp="1"/>
          </p:cNvSpPr>
          <p:nvPr>
            <p:ph idx="1"/>
          </p:nvPr>
        </p:nvSpPr>
        <p:spPr>
          <a:xfrm>
            <a:off x="457200" y="4365104"/>
            <a:ext cx="8219256" cy="1584176"/>
          </a:xfrm>
        </p:spPr>
        <p:txBody>
          <a:bodyPr>
            <a:normAutofit fontScale="85000" lnSpcReduction="20000"/>
          </a:bodyPr>
          <a:lstStyle/>
          <a:p>
            <a:r>
              <a:rPr lang="en-US" dirty="0" smtClean="0"/>
              <a:t>High bandwidth (32 </a:t>
            </a:r>
            <a:r>
              <a:rPr lang="en-US" dirty="0" err="1" smtClean="0"/>
              <a:t>Gbit</a:t>
            </a:r>
            <a:r>
              <a:rPr lang="en-US" dirty="0" smtClean="0"/>
              <a:t>/s, 56 </a:t>
            </a:r>
            <a:r>
              <a:rPr lang="en-US" dirty="0" err="1" smtClean="0"/>
              <a:t>Gbit</a:t>
            </a:r>
            <a:r>
              <a:rPr lang="en-US" dirty="0" smtClean="0"/>
              <a:t>/s …) – always a step ahead of Ethernet </a:t>
            </a:r>
            <a:r>
              <a:rPr lang="en-US" dirty="0" smtClean="0">
                <a:sym typeface="Wingdings" pitchFamily="2" charset="2"/>
              </a:rPr>
              <a:t></a:t>
            </a:r>
            <a:endParaRPr lang="en-US" dirty="0" smtClean="0"/>
          </a:p>
          <a:p>
            <a:r>
              <a:rPr lang="en-US" dirty="0" smtClean="0"/>
              <a:t>Low price / switch-port</a:t>
            </a:r>
          </a:p>
          <a:p>
            <a:r>
              <a:rPr lang="en-US" dirty="0" smtClean="0"/>
              <a:t>Very low latency</a:t>
            </a:r>
          </a:p>
          <a:p>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60</a:t>
            </a:fld>
            <a:endParaRPr lang="en-GB"/>
          </a:p>
        </p:txBody>
      </p:sp>
      <p:graphicFrame>
        <p:nvGraphicFramePr>
          <p:cNvPr id="7" name="Table 6"/>
          <p:cNvGraphicFramePr>
            <a:graphicFrameLocks noGrp="1"/>
          </p:cNvGraphicFramePr>
          <p:nvPr/>
        </p:nvGraphicFramePr>
        <p:xfrm>
          <a:off x="1331640" y="1628800"/>
          <a:ext cx="6652324" cy="2286000"/>
        </p:xfrm>
        <a:graphic>
          <a:graphicData uri="http://schemas.openxmlformats.org/drawingml/2006/table">
            <a:tbl>
              <a:tblPr>
                <a:tableStyleId>{2D5ABB26-0587-4C30-8999-92F81FD0307C}</a:tableStyleId>
              </a:tblPr>
              <a:tblGrid>
                <a:gridCol w="762000"/>
                <a:gridCol w="762000"/>
                <a:gridCol w="762000"/>
                <a:gridCol w="762000"/>
                <a:gridCol w="762000"/>
                <a:gridCol w="762000"/>
                <a:gridCol w="762000"/>
                <a:gridCol w="1318324"/>
              </a:tblGrid>
              <a:tr h="0">
                <a:tc>
                  <a:txBody>
                    <a:bodyPr/>
                    <a:lstStyle/>
                    <a:p>
                      <a:endParaRPr lang="en-GB"/>
                    </a:p>
                  </a:txBody>
                  <a:tcPr anchor="ctr"/>
                </a:tc>
                <a:tc>
                  <a:txBody>
                    <a:bodyPr/>
                    <a:lstStyle/>
                    <a:p>
                      <a:r>
                        <a:rPr lang="en-GB" dirty="0"/>
                        <a:t>SDR</a:t>
                      </a:r>
                    </a:p>
                  </a:txBody>
                  <a:tcPr anchor="ctr"/>
                </a:tc>
                <a:tc>
                  <a:txBody>
                    <a:bodyPr/>
                    <a:lstStyle/>
                    <a:p>
                      <a:r>
                        <a:rPr lang="en-GB" dirty="0"/>
                        <a:t>DDR</a:t>
                      </a:r>
                    </a:p>
                  </a:txBody>
                  <a:tcPr anchor="ctr"/>
                </a:tc>
                <a:tc>
                  <a:txBody>
                    <a:bodyPr/>
                    <a:lstStyle/>
                    <a:p>
                      <a:r>
                        <a:rPr lang="en-GB"/>
                        <a:t>QDR</a:t>
                      </a:r>
                    </a:p>
                  </a:txBody>
                  <a:tcPr anchor="ctr"/>
                </a:tc>
                <a:tc>
                  <a:txBody>
                    <a:bodyPr/>
                    <a:lstStyle/>
                    <a:p>
                      <a:r>
                        <a:rPr lang="en-GB" dirty="0"/>
                        <a:t>FDR</a:t>
                      </a:r>
                    </a:p>
                  </a:txBody>
                  <a:tcPr anchor="ctr"/>
                </a:tc>
                <a:tc>
                  <a:txBody>
                    <a:bodyPr/>
                    <a:lstStyle/>
                    <a:p>
                      <a:r>
                        <a:rPr lang="en-GB" dirty="0"/>
                        <a:t>EDR</a:t>
                      </a:r>
                    </a:p>
                  </a:txBody>
                  <a:tcPr anchor="ctr"/>
                </a:tc>
                <a:tc>
                  <a:txBody>
                    <a:bodyPr/>
                    <a:lstStyle/>
                    <a:p>
                      <a:r>
                        <a:rPr lang="en-GB" dirty="0"/>
                        <a:t>HDR</a:t>
                      </a:r>
                    </a:p>
                  </a:txBody>
                  <a:tcPr anchor="ctr"/>
                </a:tc>
                <a:tc>
                  <a:txBody>
                    <a:bodyPr/>
                    <a:lstStyle/>
                    <a:p>
                      <a:r>
                        <a:rPr lang="en-GB" dirty="0"/>
                        <a:t>NDR</a:t>
                      </a:r>
                    </a:p>
                  </a:txBody>
                  <a:tcPr anchor="ctr"/>
                </a:tc>
              </a:tr>
              <a:tr h="0">
                <a:tc>
                  <a:txBody>
                    <a:bodyPr/>
                    <a:lstStyle/>
                    <a:p>
                      <a:r>
                        <a:rPr lang="en-GB"/>
                        <a:t>1X</a:t>
                      </a:r>
                    </a:p>
                  </a:txBody>
                  <a:tcPr anchor="ctr"/>
                </a:tc>
                <a:tc>
                  <a:txBody>
                    <a:bodyPr/>
                    <a:lstStyle/>
                    <a:p>
                      <a:r>
                        <a:rPr lang="en-GB"/>
                        <a:t>2 Gbit/s</a:t>
                      </a:r>
                    </a:p>
                  </a:txBody>
                  <a:tcPr anchor="ctr"/>
                </a:tc>
                <a:tc>
                  <a:txBody>
                    <a:bodyPr/>
                    <a:lstStyle/>
                    <a:p>
                      <a:r>
                        <a:rPr lang="en-GB"/>
                        <a:t>4 Gbit/s</a:t>
                      </a:r>
                    </a:p>
                  </a:txBody>
                  <a:tcPr anchor="ctr"/>
                </a:tc>
                <a:tc>
                  <a:txBody>
                    <a:bodyPr/>
                    <a:lstStyle/>
                    <a:p>
                      <a:r>
                        <a:rPr lang="en-GB"/>
                        <a:t>8 Gbit/s</a:t>
                      </a:r>
                    </a:p>
                  </a:txBody>
                  <a:tcPr anchor="ctr"/>
                </a:tc>
                <a:tc>
                  <a:txBody>
                    <a:bodyPr/>
                    <a:lstStyle/>
                    <a:p>
                      <a:r>
                        <a:rPr lang="en-GB"/>
                        <a:t>14 Gbit/s</a:t>
                      </a:r>
                    </a:p>
                  </a:txBody>
                  <a:tcPr anchor="ctr"/>
                </a:tc>
                <a:tc>
                  <a:txBody>
                    <a:bodyPr/>
                    <a:lstStyle/>
                    <a:p>
                      <a:r>
                        <a:rPr lang="en-GB"/>
                        <a:t>25 Gbit/s</a:t>
                      </a:r>
                    </a:p>
                  </a:txBody>
                  <a:tcPr anchor="ctr"/>
                </a:tc>
                <a:tc>
                  <a:txBody>
                    <a:bodyPr/>
                    <a:lstStyle/>
                    <a:p>
                      <a:r>
                        <a:rPr lang="en-GB"/>
                        <a:t>125 Gbit/s</a:t>
                      </a:r>
                    </a:p>
                  </a:txBody>
                  <a:tcPr anchor="ctr"/>
                </a:tc>
                <a:tc>
                  <a:txBody>
                    <a:bodyPr/>
                    <a:lstStyle/>
                    <a:p>
                      <a:r>
                        <a:rPr lang="en-GB" dirty="0"/>
                        <a:t>750 </a:t>
                      </a:r>
                      <a:r>
                        <a:rPr lang="en-GB" dirty="0" err="1"/>
                        <a:t>Gbit</a:t>
                      </a:r>
                      <a:r>
                        <a:rPr lang="en-GB" dirty="0"/>
                        <a:t>/s</a:t>
                      </a:r>
                    </a:p>
                  </a:txBody>
                  <a:tcPr anchor="ctr"/>
                </a:tc>
              </a:tr>
              <a:tr h="0">
                <a:tc>
                  <a:txBody>
                    <a:bodyPr/>
                    <a:lstStyle/>
                    <a:p>
                      <a:r>
                        <a:rPr lang="en-GB"/>
                        <a:t>4X</a:t>
                      </a:r>
                    </a:p>
                  </a:txBody>
                  <a:tcPr anchor="ctr"/>
                </a:tc>
                <a:tc>
                  <a:txBody>
                    <a:bodyPr/>
                    <a:lstStyle/>
                    <a:p>
                      <a:r>
                        <a:rPr lang="en-GB"/>
                        <a:t>8 Gbit/s</a:t>
                      </a:r>
                    </a:p>
                  </a:txBody>
                  <a:tcPr anchor="ctr"/>
                </a:tc>
                <a:tc>
                  <a:txBody>
                    <a:bodyPr/>
                    <a:lstStyle/>
                    <a:p>
                      <a:r>
                        <a:rPr lang="en-GB"/>
                        <a:t>16 Gbit/s</a:t>
                      </a:r>
                    </a:p>
                  </a:txBody>
                  <a:tcPr anchor="ctr"/>
                </a:tc>
                <a:tc>
                  <a:txBody>
                    <a:bodyPr/>
                    <a:lstStyle/>
                    <a:p>
                      <a:r>
                        <a:rPr lang="en-GB"/>
                        <a:t>32 Gbit/s</a:t>
                      </a:r>
                    </a:p>
                  </a:txBody>
                  <a:tcPr anchor="ctr"/>
                </a:tc>
                <a:tc>
                  <a:txBody>
                    <a:bodyPr/>
                    <a:lstStyle/>
                    <a:p>
                      <a:r>
                        <a:rPr lang="en-GB"/>
                        <a:t>56 Gbit/s</a:t>
                      </a:r>
                    </a:p>
                  </a:txBody>
                  <a:tcPr anchor="ctr"/>
                </a:tc>
                <a:tc>
                  <a:txBody>
                    <a:bodyPr/>
                    <a:lstStyle/>
                    <a:p>
                      <a:r>
                        <a:rPr lang="en-GB" dirty="0"/>
                        <a:t>100 </a:t>
                      </a:r>
                      <a:r>
                        <a:rPr lang="en-GB" dirty="0" err="1"/>
                        <a:t>Gbit</a:t>
                      </a:r>
                      <a:r>
                        <a:rPr lang="en-GB" dirty="0"/>
                        <a:t>/s</a:t>
                      </a:r>
                    </a:p>
                  </a:txBody>
                  <a:tcPr anchor="ctr"/>
                </a:tc>
                <a:tc>
                  <a:txBody>
                    <a:bodyPr/>
                    <a:lstStyle/>
                    <a:p>
                      <a:r>
                        <a:rPr lang="en-GB"/>
                        <a:t>500 Gbit/s</a:t>
                      </a:r>
                    </a:p>
                  </a:txBody>
                  <a:tcPr anchor="ctr"/>
                </a:tc>
                <a:tc>
                  <a:txBody>
                    <a:bodyPr/>
                    <a:lstStyle/>
                    <a:p>
                      <a:r>
                        <a:rPr lang="en-GB"/>
                        <a:t>3000 Gbit/s</a:t>
                      </a:r>
                    </a:p>
                  </a:txBody>
                  <a:tcPr anchor="ctr"/>
                </a:tc>
              </a:tr>
              <a:tr h="0">
                <a:tc>
                  <a:txBody>
                    <a:bodyPr/>
                    <a:lstStyle/>
                    <a:p>
                      <a:r>
                        <a:rPr lang="en-GB"/>
                        <a:t>12X</a:t>
                      </a:r>
                    </a:p>
                  </a:txBody>
                  <a:tcPr anchor="ctr"/>
                </a:tc>
                <a:tc>
                  <a:txBody>
                    <a:bodyPr/>
                    <a:lstStyle/>
                    <a:p>
                      <a:r>
                        <a:rPr lang="en-GB"/>
                        <a:t>24 Gbit/s</a:t>
                      </a:r>
                    </a:p>
                  </a:txBody>
                  <a:tcPr anchor="ctr"/>
                </a:tc>
                <a:tc>
                  <a:txBody>
                    <a:bodyPr/>
                    <a:lstStyle/>
                    <a:p>
                      <a:r>
                        <a:rPr lang="en-GB"/>
                        <a:t>48 Gbit/s</a:t>
                      </a:r>
                    </a:p>
                  </a:txBody>
                  <a:tcPr anchor="ctr"/>
                </a:tc>
                <a:tc>
                  <a:txBody>
                    <a:bodyPr/>
                    <a:lstStyle/>
                    <a:p>
                      <a:r>
                        <a:rPr lang="en-GB"/>
                        <a:t>96 Gbit/s</a:t>
                      </a:r>
                    </a:p>
                  </a:txBody>
                  <a:tcPr anchor="ctr"/>
                </a:tc>
                <a:tc>
                  <a:txBody>
                    <a:bodyPr/>
                    <a:lstStyle/>
                    <a:p>
                      <a:r>
                        <a:rPr lang="en-GB"/>
                        <a:t>168 Gbit/s</a:t>
                      </a:r>
                    </a:p>
                  </a:txBody>
                  <a:tcPr anchor="ctr"/>
                </a:tc>
                <a:tc>
                  <a:txBody>
                    <a:bodyPr/>
                    <a:lstStyle/>
                    <a:p>
                      <a:r>
                        <a:rPr lang="en-GB"/>
                        <a:t>300 Gbit/s</a:t>
                      </a:r>
                    </a:p>
                  </a:txBody>
                  <a:tcPr anchor="ctr"/>
                </a:tc>
                <a:tc>
                  <a:txBody>
                    <a:bodyPr/>
                    <a:lstStyle/>
                    <a:p>
                      <a:r>
                        <a:rPr lang="en-GB"/>
                        <a:t>1500 Gbit/s</a:t>
                      </a:r>
                    </a:p>
                  </a:txBody>
                  <a:tcPr anchor="ctr"/>
                </a:tc>
                <a:tc>
                  <a:txBody>
                    <a:bodyPr/>
                    <a:lstStyle/>
                    <a:p>
                      <a:r>
                        <a:rPr lang="en-GB" dirty="0"/>
                        <a:t>9000 </a:t>
                      </a:r>
                      <a:r>
                        <a:rPr lang="en-GB" dirty="0" err="1"/>
                        <a:t>Gbit</a:t>
                      </a:r>
                      <a:r>
                        <a:rPr lang="en-GB" dirty="0"/>
                        <a:t>/s</a:t>
                      </a:r>
                    </a:p>
                  </a:txBody>
                  <a:tcPr anchor="ct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descr="http://www.drroyspencer.com/wp-content/uploads/the-good-the-bad-and-the-ugly-p_feature1.jpeg"/>
          <p:cNvPicPr>
            <a:picLocks noChangeAspect="1" noChangeArrowheads="1"/>
          </p:cNvPicPr>
          <p:nvPr/>
        </p:nvPicPr>
        <p:blipFill>
          <a:blip r:embed="rId2">
            <a:lum bright="40000"/>
          </a:blip>
          <a:srcRect/>
          <a:stretch>
            <a:fillRect/>
          </a:stretch>
        </p:blipFill>
        <p:spPr bwMode="auto">
          <a:xfrm>
            <a:off x="794691" y="1268760"/>
            <a:ext cx="7547299" cy="5122887"/>
          </a:xfrm>
          <a:prstGeom prst="rect">
            <a:avLst/>
          </a:prstGeom>
          <a:noFill/>
        </p:spPr>
      </p:pic>
      <p:sp>
        <p:nvSpPr>
          <p:cNvPr id="8" name="Title 7"/>
          <p:cNvSpPr>
            <a:spLocks noGrp="1"/>
          </p:cNvSpPr>
          <p:nvPr>
            <p:ph type="title"/>
          </p:nvPr>
        </p:nvSpPr>
        <p:spPr>
          <a:xfrm>
            <a:off x="179512" y="0"/>
            <a:ext cx="8427913" cy="1143000"/>
          </a:xfrm>
        </p:spPr>
        <p:txBody>
          <a:bodyPr>
            <a:noAutofit/>
          </a:bodyPr>
          <a:lstStyle/>
          <a:p>
            <a:r>
              <a:rPr lang="en-US" sz="3600" dirty="0" err="1" smtClean="0"/>
              <a:t>InfiniBand</a:t>
            </a:r>
            <a:r>
              <a:rPr lang="en-US" sz="3600" dirty="0" smtClean="0"/>
              <a:t>: the good, the bad and the ugly</a:t>
            </a:r>
            <a:endParaRPr lang="en-GB" sz="3600" dirty="0"/>
          </a:p>
        </p:txBody>
      </p:sp>
      <p:sp>
        <p:nvSpPr>
          <p:cNvPr id="9" name="Content Placeholder 8"/>
          <p:cNvSpPr>
            <a:spLocks noGrp="1"/>
          </p:cNvSpPr>
          <p:nvPr>
            <p:ph sz="half" idx="2"/>
          </p:nvPr>
        </p:nvSpPr>
        <p:spPr>
          <a:xfrm>
            <a:off x="179512" y="1268760"/>
            <a:ext cx="8568952" cy="4525963"/>
          </a:xfrm>
        </p:spPr>
        <p:txBody>
          <a:bodyPr/>
          <a:lstStyle/>
          <a:p>
            <a:r>
              <a:rPr lang="en-US" b="1" dirty="0" smtClean="0"/>
              <a:t>Cheap, but higher-speed grades will require optics</a:t>
            </a:r>
            <a:endParaRPr lang="en-US" b="1" dirty="0" smtClean="0"/>
          </a:p>
          <a:p>
            <a:r>
              <a:rPr lang="en-US" b="1" dirty="0" smtClean="0"/>
              <a:t>Powerful flow-control / traffic management</a:t>
            </a:r>
          </a:p>
          <a:p>
            <a:r>
              <a:rPr lang="en-US" b="1" dirty="0" smtClean="0"/>
              <a:t>Native support for RDMA (low CPU overhead)</a:t>
            </a:r>
          </a:p>
          <a:p>
            <a:r>
              <a:rPr lang="en-US" b="1" dirty="0" smtClean="0"/>
              <a:t>Cabling made for clusters (short distances)</a:t>
            </a:r>
          </a:p>
          <a:p>
            <a:r>
              <a:rPr lang="en-US" b="1" dirty="0" smtClean="0"/>
              <a:t>Very small vendor base</a:t>
            </a:r>
          </a:p>
          <a:p>
            <a:r>
              <a:rPr lang="en-US" b="1" dirty="0" smtClean="0"/>
              <a:t>Complex software stack</a:t>
            </a:r>
          </a:p>
          <a:p>
            <a:r>
              <a:rPr lang="en-US" b="1" dirty="0" smtClean="0"/>
              <a:t>Some of the advanced possibilities (RDMA, advanced flow-control) become available on “converged” NICs (e.g. </a:t>
            </a:r>
            <a:r>
              <a:rPr lang="en-US" b="1" dirty="0" err="1" smtClean="0"/>
              <a:t>Mellanox</a:t>
            </a:r>
            <a:r>
              <a:rPr lang="en-US" b="1" dirty="0" smtClean="0"/>
              <a:t>, </a:t>
            </a:r>
            <a:r>
              <a:rPr lang="en-US" b="1" dirty="0" err="1" smtClean="0"/>
              <a:t>Chelsio</a:t>
            </a:r>
            <a:r>
              <a:rPr lang="en-US" b="1" dirty="0" smtClean="0"/>
              <a:t>)</a:t>
            </a:r>
          </a:p>
          <a:p>
            <a:endParaRPr lang="en-US" b="1" dirty="0" smtClean="0"/>
          </a:p>
          <a:p>
            <a:endParaRPr lang="en-GB" b="1"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61</a:t>
            </a:fld>
            <a:endParaRPr lang="en-GB"/>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Is the future of DAQ in the OFED?</a:t>
            </a:r>
            <a:endParaRPr lang="en-GB"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62</a:t>
            </a:fld>
            <a:endParaRPr lang="en-GB"/>
          </a:p>
        </p:txBody>
      </p:sp>
      <p:pic>
        <p:nvPicPr>
          <p:cNvPr id="6" name="Picture 2" descr="OFED Block Diagram"/>
          <p:cNvPicPr>
            <a:picLocks noGrp="1" noChangeAspect="1" noChangeArrowheads="1"/>
          </p:cNvPicPr>
          <p:nvPr>
            <p:ph idx="1"/>
          </p:nvPr>
        </p:nvPicPr>
        <p:blipFill>
          <a:blip r:embed="rId2"/>
          <a:srcRect/>
          <a:stretch>
            <a:fillRect/>
          </a:stretch>
        </p:blipFill>
        <p:spPr bwMode="auto">
          <a:xfrm>
            <a:off x="323528" y="1484784"/>
            <a:ext cx="8459190" cy="4752527"/>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DAQ systems (choices)</a:t>
            </a:r>
            <a:endParaRPr lang="en-US" dirty="0"/>
          </a:p>
        </p:txBody>
      </p:sp>
      <p:sp>
        <p:nvSpPr>
          <p:cNvPr id="3" name="Content Placeholder 2"/>
          <p:cNvSpPr>
            <a:spLocks noGrp="1"/>
          </p:cNvSpPr>
          <p:nvPr>
            <p:ph idx="1"/>
          </p:nvPr>
        </p:nvSpPr>
        <p:spPr>
          <a:xfrm>
            <a:off x="457200" y="1511300"/>
            <a:ext cx="8229600" cy="4798020"/>
          </a:xfrm>
        </p:spPr>
        <p:txBody>
          <a:bodyPr>
            <a:normAutofit fontScale="77500" lnSpcReduction="20000"/>
          </a:bodyPr>
          <a:lstStyle/>
          <a:p>
            <a:r>
              <a:rPr lang="en-US" dirty="0" smtClean="0"/>
              <a:t>Certainly LAN based </a:t>
            </a:r>
          </a:p>
          <a:p>
            <a:pPr lvl="1"/>
            <a:r>
              <a:rPr lang="en-US" dirty="0" err="1" smtClean="0"/>
              <a:t>InfiniBand</a:t>
            </a:r>
            <a:r>
              <a:rPr lang="en-US" dirty="0" smtClean="0"/>
              <a:t> deserves a serious evaluation for high-bandwidth (&gt; 100 GB/s)</a:t>
            </a:r>
          </a:p>
          <a:p>
            <a:pPr lvl="1"/>
            <a:r>
              <a:rPr lang="en-US" dirty="0" smtClean="0"/>
              <a:t>In Ethernet if DCB works, might be able to build networks from smaller units, otherwise we will stay with large </a:t>
            </a:r>
            <a:r>
              <a:rPr lang="en-US" dirty="0" err="1" smtClean="0"/>
              <a:t>store&amp;forward</a:t>
            </a:r>
            <a:r>
              <a:rPr lang="en-US" dirty="0" smtClean="0"/>
              <a:t> boxes</a:t>
            </a:r>
          </a:p>
          <a:p>
            <a:r>
              <a:rPr lang="en-US" dirty="0" smtClean="0"/>
              <a:t>Trend to “trigger-free” </a:t>
            </a:r>
            <a:r>
              <a:rPr lang="en-US" dirty="0" smtClean="0">
                <a:sym typeface="Wingdings"/>
              </a:rPr>
              <a:t> do everything in software  bigger DAQ will continue</a:t>
            </a:r>
          </a:p>
          <a:p>
            <a:pPr lvl="1"/>
            <a:r>
              <a:rPr lang="en-US" dirty="0" smtClean="0">
                <a:sym typeface="Wingdings"/>
              </a:rPr>
              <a:t>Physics data-handling in commodity CPUs</a:t>
            </a:r>
          </a:p>
          <a:p>
            <a:r>
              <a:rPr lang="en-US" dirty="0" smtClean="0">
                <a:sym typeface="Wingdings"/>
              </a:rPr>
              <a:t>Will there be a place for multi-core / coprocessor cards (Intel MIC / CUDA)?</a:t>
            </a:r>
          </a:p>
          <a:p>
            <a:pPr lvl="1"/>
            <a:r>
              <a:rPr lang="en-US" dirty="0" smtClean="0">
                <a:sym typeface="Wingdings"/>
              </a:rPr>
              <a:t>IMHO this will depend on if we can establish a development framework which allows for </a:t>
            </a:r>
            <a:r>
              <a:rPr lang="en-US" dirty="0" err="1" smtClean="0">
                <a:sym typeface="Wingdings"/>
              </a:rPr>
              <a:t>longterm</a:t>
            </a:r>
            <a:r>
              <a:rPr lang="en-US" dirty="0" smtClean="0">
                <a:sym typeface="Wingdings"/>
              </a:rPr>
              <a:t> maintenance of the software by non-”geek” users, much more than on the actual technology</a:t>
            </a:r>
          </a:p>
          <a:p>
            <a:endParaRPr lang="en-US" dirty="0" smtClean="0">
              <a:sym typeface="Wingdings"/>
            </a:endParaRPr>
          </a:p>
          <a:p>
            <a:pPr lvl="1"/>
            <a:endParaRPr lang="en-US" dirty="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63</a:t>
            </a:fld>
            <a:endParaRPr lang="en-GB"/>
          </a:p>
        </p:txBody>
      </p:sp>
    </p:spTree>
    <p:extLst>
      <p:ext uri="{BB962C8B-B14F-4D97-AF65-F5344CB8AC3E}">
        <p14:creationId xmlns:p14="http://schemas.microsoft.com/office/powerpoint/2010/main" val="41878975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and Future</a:t>
            </a:r>
            <a:endParaRPr lang="en-GB" dirty="0"/>
          </a:p>
        </p:txBody>
      </p:sp>
      <p:sp>
        <p:nvSpPr>
          <p:cNvPr id="3" name="Content Placeholder 2"/>
          <p:cNvSpPr>
            <a:spLocks noGrp="1"/>
          </p:cNvSpPr>
          <p:nvPr>
            <p:ph idx="1"/>
          </p:nvPr>
        </p:nvSpPr>
        <p:spPr/>
        <p:txBody>
          <a:bodyPr>
            <a:normAutofit fontScale="77500" lnSpcReduction="20000"/>
          </a:bodyPr>
          <a:lstStyle/>
          <a:p>
            <a:r>
              <a:rPr lang="en-US" dirty="0" smtClean="0"/>
              <a:t>Large modern DAQ systems are based entirely on Ethernet and big PC-server farms</a:t>
            </a:r>
          </a:p>
          <a:p>
            <a:r>
              <a:rPr lang="en-US" dirty="0" err="1" smtClean="0"/>
              <a:t>Bursty</a:t>
            </a:r>
            <a:r>
              <a:rPr lang="en-US" dirty="0" smtClean="0"/>
              <a:t>, </a:t>
            </a:r>
            <a:r>
              <a:rPr lang="en-US" dirty="0" err="1" smtClean="0"/>
              <a:t>uni</a:t>
            </a:r>
            <a:r>
              <a:rPr lang="en-US" dirty="0" smtClean="0"/>
              <a:t>-directional traffic is a challenge in the network and the receivers</a:t>
            </a:r>
            <a:r>
              <a:rPr lang="en-GB" dirty="0" smtClean="0"/>
              <a:t>, and requires substantial buffering in the switches</a:t>
            </a:r>
          </a:p>
          <a:p>
            <a:r>
              <a:rPr lang="en-US" dirty="0" smtClean="0"/>
              <a:t>The future:</a:t>
            </a:r>
          </a:p>
          <a:p>
            <a:pPr lvl="1"/>
            <a:r>
              <a:rPr lang="en-US" dirty="0" smtClean="0"/>
              <a:t>It seems that buffering in switches is being reduced (latency vs. buffering)</a:t>
            </a:r>
          </a:p>
          <a:p>
            <a:pPr lvl="1"/>
            <a:r>
              <a:rPr lang="en-US" dirty="0" smtClean="0"/>
              <a:t>Advanced flow-control is coming, but it will need to be tested if it is sufficient for DAQ</a:t>
            </a:r>
          </a:p>
          <a:p>
            <a:pPr lvl="1"/>
            <a:r>
              <a:rPr lang="en-US" dirty="0" smtClean="0"/>
              <a:t>Ethernet is still strongest, but </a:t>
            </a:r>
            <a:r>
              <a:rPr lang="en-US" dirty="0" err="1" smtClean="0"/>
              <a:t>InfiniBand</a:t>
            </a:r>
            <a:r>
              <a:rPr lang="en-US" dirty="0" smtClean="0"/>
              <a:t> looks like a very interesting alternative</a:t>
            </a:r>
          </a:p>
          <a:p>
            <a:pPr lvl="1"/>
            <a:r>
              <a:rPr lang="en-US" dirty="0" smtClean="0"/>
              <a:t>Integrated protocols (RDMA) can offload servers, but will be more complex</a:t>
            </a:r>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64</a:t>
            </a:fld>
            <a:endParaRPr lang="en-GB"/>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err="1" smtClean="0"/>
              <a:t>Publicita</a:t>
            </a:r>
            <a:r>
              <a:rPr lang="en-US" dirty="0" smtClean="0"/>
              <a:t> / </a:t>
            </a:r>
            <a:r>
              <a:rPr lang="en-US" dirty="0" err="1" smtClean="0"/>
              <a:t>Publicité</a:t>
            </a:r>
            <a:r>
              <a:rPr lang="en-US" dirty="0" smtClean="0"/>
              <a:t> / Commercial</a:t>
            </a:r>
            <a:endParaRPr lang="en-US" dirty="0"/>
          </a:p>
        </p:txBody>
      </p:sp>
    </p:spTree>
    <p:extLst>
      <p:ext uri="{BB962C8B-B14F-4D97-AF65-F5344CB8AC3E}">
        <p14:creationId xmlns:p14="http://schemas.microsoft.com/office/powerpoint/2010/main" val="155515281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mtClean="0"/>
              <a:t>High throughput DAQ, Niko Neufeld, CERN</a:t>
            </a:r>
            <a:endParaRPr lang="en-US" dirty="0"/>
          </a:p>
        </p:txBody>
      </p:sp>
      <p:sp>
        <p:nvSpPr>
          <p:cNvPr id="4" name="Slide Number Placeholder 3"/>
          <p:cNvSpPr>
            <a:spLocks noGrp="1"/>
          </p:cNvSpPr>
          <p:nvPr>
            <p:ph type="sldNum" sz="quarter" idx="11"/>
          </p:nvPr>
        </p:nvSpPr>
        <p:spPr/>
        <p:txBody>
          <a:bodyPr/>
          <a:lstStyle/>
          <a:p>
            <a:fld id="{ABA9A3DD-692D-4565-833F-9AB531AF0A92}" type="slidenum">
              <a:rPr lang="en-US" smtClean="0"/>
              <a:pPr/>
              <a:t>66</a:t>
            </a:fld>
            <a:endParaRPr lang="en-US"/>
          </a:p>
        </p:txBody>
      </p:sp>
      <p:pic>
        <p:nvPicPr>
          <p:cNvPr id="5" name="Picture 4" descr="ISOTDAQ2012_poster_150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4852211" cy="6858000"/>
          </a:xfrm>
          <a:prstGeom prst="rect">
            <a:avLst/>
          </a:prstGeom>
        </p:spPr>
      </p:pic>
    </p:spTree>
    <p:extLst>
      <p:ext uri="{BB962C8B-B14F-4D97-AF65-F5344CB8AC3E}">
        <p14:creationId xmlns:p14="http://schemas.microsoft.com/office/powerpoint/2010/main" val="132220755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a:t>
            </a:r>
            <a:endParaRPr lang="en-GB" dirty="0"/>
          </a:p>
        </p:txBody>
      </p:sp>
      <p:sp>
        <p:nvSpPr>
          <p:cNvPr id="3" name="Content Placeholder 2"/>
          <p:cNvSpPr>
            <a:spLocks noGrp="1"/>
          </p:cNvSpPr>
          <p:nvPr>
            <p:ph idx="1"/>
          </p:nvPr>
        </p:nvSpPr>
        <p:spPr/>
        <p:txBody>
          <a:bodyPr/>
          <a:lstStyle/>
          <a:p>
            <a:r>
              <a:rPr lang="en-US" dirty="0" smtClean="0"/>
              <a:t>I acknowledge gratefully the help of many colleagues who provided both material and suggestions:</a:t>
            </a:r>
            <a:r>
              <a:rPr lang="en-GB" dirty="0" smtClean="0"/>
              <a:t> </a:t>
            </a:r>
            <a:r>
              <a:rPr lang="en-GB" dirty="0" err="1" smtClean="0"/>
              <a:t>Guoming</a:t>
            </a:r>
            <a:r>
              <a:rPr lang="en-GB" dirty="0" smtClean="0"/>
              <a:t> Liu, Beat Jost, David Francis, </a:t>
            </a:r>
            <a:r>
              <a:rPr lang="en-GB" dirty="0" err="1" smtClean="0"/>
              <a:t>Frans</a:t>
            </a:r>
            <a:r>
              <a:rPr lang="en-GB" dirty="0" smtClean="0"/>
              <a:t> </a:t>
            </a:r>
            <a:r>
              <a:rPr lang="en-GB" dirty="0" err="1" smtClean="0"/>
              <a:t>Meijers</a:t>
            </a:r>
            <a:r>
              <a:rPr lang="en-GB" dirty="0" smtClean="0"/>
              <a:t>, Gordon Watts, Clara Gaspar</a:t>
            </a:r>
            <a:endParaRPr lang="en-US" dirty="0" smtClean="0"/>
          </a:p>
        </p:txBody>
      </p:sp>
      <p:sp>
        <p:nvSpPr>
          <p:cNvPr id="4" name="Footer Placeholder 3"/>
          <p:cNvSpPr>
            <a:spLocks noGrp="1"/>
          </p:cNvSpPr>
          <p:nvPr>
            <p:ph type="ftr" sz="quarter" idx="10"/>
          </p:nvPr>
        </p:nvSpPr>
        <p:spPr/>
        <p:txBody>
          <a:bodyPr/>
          <a:lstStyle/>
          <a:p>
            <a:pPr>
              <a:defRPr/>
            </a:pPr>
            <a:r>
              <a:rPr lang="en-US" smtClean="0"/>
              <a:t>High throughput DAQ, Niko Neufeld, CERN</a:t>
            </a:r>
            <a:endParaRPr lang="en-GB" sz="1200"/>
          </a:p>
        </p:txBody>
      </p:sp>
      <p:sp>
        <p:nvSpPr>
          <p:cNvPr id="5" name="Slide Number Placeholder 4"/>
          <p:cNvSpPr>
            <a:spLocks noGrp="1"/>
          </p:cNvSpPr>
          <p:nvPr>
            <p:ph type="sldNum" sz="quarter" idx="11"/>
          </p:nvPr>
        </p:nvSpPr>
        <p:spPr/>
        <p:txBody>
          <a:bodyPr/>
          <a:lstStyle/>
          <a:p>
            <a:pPr>
              <a:defRPr/>
            </a:pPr>
            <a:fld id="{E5B4A213-182E-4865-9052-6E7FBF0972B9}" type="slidenum">
              <a:rPr lang="en-GB" smtClean="0"/>
              <a:pPr>
                <a:defRPr/>
              </a:pPr>
              <a:t>67</a:t>
            </a:fld>
            <a:endParaRPr lang="en-GB"/>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Appendix</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Online farms</a:t>
            </a:r>
            <a:endParaRPr lang="en-US" dirty="0"/>
          </a:p>
        </p:txBody>
      </p:sp>
      <p:sp>
        <p:nvSpPr>
          <p:cNvPr id="3" name="Content Placeholder 2"/>
          <p:cNvSpPr>
            <a:spLocks noGrp="1"/>
          </p:cNvSpPr>
          <p:nvPr>
            <p:ph idx="1"/>
          </p:nvPr>
        </p:nvSpPr>
        <p:spPr/>
        <p:txBody>
          <a:bodyPr>
            <a:normAutofit fontScale="92500" lnSpcReduction="20000"/>
          </a:bodyPr>
          <a:lstStyle/>
          <a:p>
            <a:pPr>
              <a:buFont typeface="Arial"/>
              <a:buChar char="•"/>
            </a:pPr>
            <a:r>
              <a:rPr lang="en-US" dirty="0" smtClean="0"/>
              <a:t>How to manage the software: </a:t>
            </a:r>
            <a:r>
              <a:rPr lang="en-US" dirty="0" err="1" smtClean="0"/>
              <a:t>Quattor</a:t>
            </a:r>
            <a:r>
              <a:rPr lang="en-US" dirty="0" smtClean="0"/>
              <a:t> (CMS &amp; LHCb) RPMs + scripts (ALICE &amp; ATLAS)</a:t>
            </a:r>
          </a:p>
          <a:p>
            <a:pPr>
              <a:buFont typeface="Arial"/>
              <a:buChar char="•"/>
            </a:pPr>
            <a:r>
              <a:rPr lang="en-US" dirty="0" smtClean="0"/>
              <a:t>We all *love* IPMI. In particular if it comes with console redirection!</a:t>
            </a:r>
          </a:p>
          <a:p>
            <a:pPr>
              <a:buFont typeface="Arial"/>
              <a:buChar char="•"/>
            </a:pPr>
            <a:r>
              <a:rPr lang="en-US" dirty="0" smtClean="0"/>
              <a:t>How to monitor the fabric: Lemon, FMC/PVSS, </a:t>
            </a:r>
            <a:r>
              <a:rPr lang="en-US" dirty="0" err="1" smtClean="0"/>
              <a:t>Nagios</a:t>
            </a:r>
            <a:r>
              <a:rPr lang="en-US" dirty="0" smtClean="0"/>
              <a:t>, …</a:t>
            </a:r>
          </a:p>
          <a:p>
            <a:pPr>
              <a:buFont typeface="Arial"/>
              <a:buChar char="•"/>
            </a:pPr>
            <a:r>
              <a:rPr lang="en-US" dirty="0" smtClean="0"/>
              <a:t>Run them disk-less (ATLAS, LHCb) or with local OS installation (ALICE, CMS)</a:t>
            </a:r>
          </a:p>
          <a:p>
            <a:pPr>
              <a:buFont typeface="Arial"/>
              <a:buChar char="•"/>
            </a:pPr>
            <a:r>
              <a:rPr lang="en-US" dirty="0" smtClean="0"/>
              <a:t>How to use them during shutdowns: Online use only (ALICE, ATLAS, CMS), use as a “Tier2” (LHCb)</a:t>
            </a:r>
          </a:p>
        </p:txBody>
      </p:sp>
      <p:sp>
        <p:nvSpPr>
          <p:cNvPr id="4" name="Footer Placeholder 3"/>
          <p:cNvSpPr>
            <a:spLocks noGrp="1"/>
          </p:cNvSpPr>
          <p:nvPr>
            <p:ph type="ftr" sz="quarter" idx="10"/>
          </p:nvPr>
        </p:nvSpPr>
        <p:spPr/>
        <p:txBody>
          <a:bodyPr/>
          <a:lstStyle/>
          <a:p>
            <a:r>
              <a:rPr lang="en-US" smtClean="0"/>
              <a:t>High throughput DAQ, Niko Neufeld, CERN</a:t>
            </a:r>
            <a:endParaRPr lang="en-US"/>
          </a:p>
        </p:txBody>
      </p:sp>
      <p:sp>
        <p:nvSpPr>
          <p:cNvPr id="5" name="Slide Number Placeholder 4"/>
          <p:cNvSpPr>
            <a:spLocks noGrp="1"/>
          </p:cNvSpPr>
          <p:nvPr>
            <p:ph type="sldNum" sz="quarter" idx="11"/>
          </p:nvPr>
        </p:nvSpPr>
        <p:spPr/>
        <p:txBody>
          <a:bodyPr/>
          <a:lstStyle/>
          <a:p>
            <a:fld id="{131BA9DC-8AF3-4F48-B316-63208D16C497}" type="slidenum">
              <a:rPr lang="en-US" smtClean="0"/>
              <a:pPr/>
              <a:t>69</a:t>
            </a:fld>
            <a:endParaRPr lang="en-US"/>
          </a:p>
        </p:txBody>
      </p:sp>
    </p:spTree>
    <p:extLst>
      <p:ext uri="{BB962C8B-B14F-4D97-AF65-F5344CB8AC3E}">
        <p14:creationId xmlns:p14="http://schemas.microsoft.com/office/powerpoint/2010/main" val="6084080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a:spLocks noGrp="1"/>
          </p:cNvSpPr>
          <p:nvPr>
            <p:ph type="sldNum" sz="quarter" idx="11"/>
          </p:nvPr>
        </p:nvSpPr>
        <p:spPr>
          <a:noFill/>
        </p:spPr>
        <p:txBody>
          <a:bodyPr/>
          <a:lstStyle/>
          <a:p>
            <a:fld id="{25D037CB-F423-4BB7-98DC-9BBFA16163D3}" type="slidenum">
              <a:rPr lang="en-US"/>
              <a:pPr/>
              <a:t>7</a:t>
            </a:fld>
            <a:endParaRPr lang="en-US"/>
          </a:p>
        </p:txBody>
      </p:sp>
      <p:sp>
        <p:nvSpPr>
          <p:cNvPr id="28675" name="Rectangle 2"/>
          <p:cNvSpPr>
            <a:spLocks noGrp="1" noChangeArrowheads="1"/>
          </p:cNvSpPr>
          <p:nvPr>
            <p:ph type="title"/>
          </p:nvPr>
        </p:nvSpPr>
        <p:spPr/>
        <p:txBody>
          <a:bodyPr/>
          <a:lstStyle/>
          <a:p>
            <a:pPr eaLnBrk="1" hangingPunct="1"/>
            <a:r>
              <a:rPr lang="en-GB" sz="4000" dirty="0" smtClean="0"/>
              <a:t>Lessons from </a:t>
            </a:r>
            <a:r>
              <a:rPr lang="en-GB" sz="4000" dirty="0" err="1" smtClean="0"/>
              <a:t>Tycho</a:t>
            </a:r>
            <a:endParaRPr lang="en-GB" sz="4000" dirty="0" smtClean="0"/>
          </a:p>
        </p:txBody>
      </p:sp>
      <p:sp>
        <p:nvSpPr>
          <p:cNvPr id="28676" name="Rectangle 3"/>
          <p:cNvSpPr>
            <a:spLocks noGrp="1" noChangeArrowheads="1"/>
          </p:cNvSpPr>
          <p:nvPr>
            <p:ph type="body" idx="1"/>
          </p:nvPr>
        </p:nvSpPr>
        <p:spPr/>
        <p:txBody>
          <a:bodyPr>
            <a:normAutofit fontScale="92500"/>
          </a:bodyPr>
          <a:lstStyle/>
          <a:p>
            <a:pPr eaLnBrk="1" hangingPunct="1"/>
            <a:r>
              <a:rPr lang="en-GB" dirty="0" err="1" smtClean="0"/>
              <a:t>Tycho</a:t>
            </a:r>
            <a:r>
              <a:rPr lang="en-GB" dirty="0" smtClean="0"/>
              <a:t> did not do the correct analysis (he believed that the earth was at the </a:t>
            </a:r>
            <a:r>
              <a:rPr lang="en-GB" dirty="0" err="1" smtClean="0"/>
              <a:t>center</a:t>
            </a:r>
            <a:r>
              <a:rPr lang="en-GB" dirty="0" smtClean="0"/>
              <a:t> of the solar system) of the Mars data. </a:t>
            </a:r>
            <a:r>
              <a:rPr lang="en-GB" dirty="0"/>
              <a:t>T</a:t>
            </a:r>
            <a:r>
              <a:rPr lang="en-GB" dirty="0" smtClean="0"/>
              <a:t>his was done by Johannes </a:t>
            </a:r>
            <a:r>
              <a:rPr lang="en-GB" dirty="0" err="1" smtClean="0"/>
              <a:t>Kepler</a:t>
            </a:r>
            <a:r>
              <a:rPr lang="en-GB" dirty="0" smtClean="0"/>
              <a:t> (1571-1630), eventually paving the way for Newton’s laws </a:t>
            </a:r>
            <a:r>
              <a:rPr lang="en-GB" dirty="0" smtClean="0">
                <a:sym typeface="Wingdings"/>
              </a:rPr>
              <a:t> good data will always be useful, even if you yourself don’t understand them!</a:t>
            </a:r>
            <a:endParaRPr lang="en-GB" dirty="0" smtClean="0"/>
          </a:p>
          <a:p>
            <a:pPr eaLnBrk="1" hangingPunct="1"/>
            <a:r>
              <a:rPr lang="en-GB" dirty="0"/>
              <a:t>T</a:t>
            </a:r>
            <a:r>
              <a:rPr lang="en-GB" dirty="0" smtClean="0"/>
              <a:t>he size &amp; speed of a DAQ system are not correlated with the importance of the discovery!</a:t>
            </a:r>
          </a:p>
        </p:txBody>
      </p:sp>
      <p:sp>
        <p:nvSpPr>
          <p:cNvPr id="28677" name="Footer Placeholder 5"/>
          <p:cNvSpPr>
            <a:spLocks noGrp="1"/>
          </p:cNvSpPr>
          <p:nvPr>
            <p:ph type="ftr" sz="quarter" idx="10"/>
          </p:nvPr>
        </p:nvSpPr>
        <p:spPr>
          <a:noFill/>
        </p:spPr>
        <p:txBody>
          <a:bodyPr/>
          <a:lstStyle/>
          <a:p>
            <a:r>
              <a:rPr lang="en-US" smtClean="0"/>
              <a:t>High throughput DAQ, Niko Neufeld, CERN</a:t>
            </a:r>
            <a:endParaRPr lang="en-US"/>
          </a:p>
        </p:txBody>
      </p:sp>
    </p:spTree>
    <p:extLst>
      <p:ext uri="{BB962C8B-B14F-4D97-AF65-F5344CB8AC3E}">
        <p14:creationId xmlns:p14="http://schemas.microsoft.com/office/powerpoint/2010/main" val="3335868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676">
                                            <p:txEl>
                                              <p:pRg st="1" end="1"/>
                                            </p:txEl>
                                          </p:spTgt>
                                        </p:tgtEl>
                                        <p:attrNameLst>
                                          <p:attrName>style.visibility</p:attrName>
                                        </p:attrNameLst>
                                      </p:cBhvr>
                                      <p:to>
                                        <p:strVal val="visible"/>
                                      </p:to>
                                    </p:set>
                                    <p:anim calcmode="lin" valueType="num">
                                      <p:cBhvr additive="base">
                                        <p:cTn id="7" dur="500" fill="hold"/>
                                        <p:tgtEl>
                                          <p:spTgt spid="2867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1026"/>
          <p:cNvSpPr>
            <a:spLocks noGrp="1" noChangeArrowheads="1"/>
          </p:cNvSpPr>
          <p:nvPr>
            <p:ph type="title"/>
          </p:nvPr>
        </p:nvSpPr>
        <p:spPr>
          <a:no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lstStyle/>
          <a:p>
            <a:r>
              <a:rPr lang="en-US"/>
              <a:t>LEP &amp; LHC in Numbers</a:t>
            </a:r>
          </a:p>
        </p:txBody>
      </p:sp>
      <p:sp>
        <p:nvSpPr>
          <p:cNvPr id="6" name="Content Placeholder 5"/>
          <p:cNvSpPr>
            <a:spLocks noGrp="1"/>
          </p:cNvSpPr>
          <p:nvPr>
            <p:ph idx="1"/>
          </p:nvPr>
        </p:nvSpPr>
        <p:spPr/>
        <p:txBody>
          <a:bodyPr/>
          <a:lstStyle/>
          <a:p>
            <a:endParaRPr lang="en-GB"/>
          </a:p>
        </p:txBody>
      </p:sp>
      <p:sp>
        <p:nvSpPr>
          <p:cNvPr id="5" name="Footer Placeholder 4"/>
          <p:cNvSpPr>
            <a:spLocks noGrp="1"/>
          </p:cNvSpPr>
          <p:nvPr>
            <p:ph type="ftr" sz="quarter" idx="10"/>
          </p:nvPr>
        </p:nvSpPr>
        <p:spPr/>
        <p:txBody>
          <a:bodyPr/>
          <a:lstStyle/>
          <a:p>
            <a:pPr>
              <a:defRPr/>
            </a:pPr>
            <a:r>
              <a:rPr lang="en-US" smtClean="0"/>
              <a:t>High throughput DAQ, Niko Neufeld, CERN</a:t>
            </a:r>
            <a:endParaRPr lang="en-GB" sz="1200" dirty="0"/>
          </a:p>
        </p:txBody>
      </p:sp>
      <p:sp>
        <p:nvSpPr>
          <p:cNvPr id="4" name="Slide Number Placeholder 2"/>
          <p:cNvSpPr>
            <a:spLocks noGrp="1"/>
          </p:cNvSpPr>
          <p:nvPr>
            <p:ph type="sldNum" sz="quarter" idx="11"/>
          </p:nvPr>
        </p:nvSpPr>
        <p:spPr/>
        <p:txBody>
          <a:bodyPr/>
          <a:lstStyle/>
          <a:p>
            <a:fld id="{E5F7EB8C-A345-0E4A-8FEC-033EF87DCB74}" type="slidenum">
              <a:rPr lang="en-US"/>
              <a:pPr/>
              <a:t>70</a:t>
            </a:fld>
            <a:endParaRPr lang="en-US" sz="2400" b="1" i="1"/>
          </a:p>
        </p:txBody>
      </p:sp>
      <p:graphicFrame>
        <p:nvGraphicFramePr>
          <p:cNvPr id="368643" name="Object 1027"/>
          <p:cNvGraphicFramePr>
            <a:graphicFrameLocks/>
          </p:cNvGraphicFramePr>
          <p:nvPr>
            <p:extLst>
              <p:ext uri="{D42A27DB-BD31-4B8C-83A1-F6EECF244321}">
                <p14:modId xmlns:p14="http://schemas.microsoft.com/office/powerpoint/2010/main" val="3931216592"/>
              </p:ext>
            </p:extLst>
          </p:nvPr>
        </p:nvGraphicFramePr>
        <p:xfrm>
          <a:off x="463550" y="1139825"/>
          <a:ext cx="8356922" cy="5241503"/>
        </p:xfrm>
        <a:graphic>
          <a:graphicData uri="http://schemas.openxmlformats.org/presentationml/2006/ole">
            <mc:AlternateContent xmlns:mc="http://schemas.openxmlformats.org/markup-compatibility/2006">
              <mc:Choice xmlns:v="urn:schemas-microsoft-com:vml" Requires="v">
                <p:oleObj spid="_x0000_s37907" name="Document" r:id="rId4" imgW="8489256" imgH="5160370" progId="Word.Document.8">
                  <p:embed/>
                </p:oleObj>
              </mc:Choice>
              <mc:Fallback>
                <p:oleObj name="Document" r:id="rId4" imgW="8489256" imgH="5160370" progId="Word.Document.8">
                  <p:embed/>
                  <p:pic>
                    <p:nvPicPr>
                      <p:cNvPr id="0" name="Picture 10"/>
                      <p:cNvPicPr>
                        <a:picLocks noChangeArrowheads="1"/>
                      </p:cNvPicPr>
                      <p:nvPr/>
                    </p:nvPicPr>
                    <p:blipFill>
                      <a:blip r:embed="rId5">
                        <a:extLst>
                          <a:ext uri="{28A0092B-C50C-407E-A947-70E740481C1C}">
                            <a14:useLocalDpi xmlns:a14="http://schemas.microsoft.com/office/drawing/2010/main" val="0"/>
                          </a:ext>
                        </a:extLst>
                      </a:blip>
                      <a:srcRect r="5818" b="6081"/>
                      <a:stretch>
                        <a:fillRect/>
                      </a:stretch>
                    </p:blipFill>
                    <p:spPr bwMode="auto">
                      <a:xfrm>
                        <a:off x="463550" y="1139825"/>
                        <a:ext cx="8356922" cy="5241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673514929"/>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4"/>
          <p:cNvSpPr>
            <a:spLocks noGrp="1"/>
          </p:cNvSpPr>
          <p:nvPr>
            <p:ph type="sldNum" sz="quarter" idx="11"/>
          </p:nvPr>
        </p:nvSpPr>
        <p:spPr>
          <a:noFill/>
        </p:spPr>
        <p:txBody>
          <a:bodyPr/>
          <a:lstStyle/>
          <a:p>
            <a:fld id="{5C0FE4BD-11D6-4A8A-BAD5-D423487B49C6}" type="slidenum">
              <a:rPr lang="en-US"/>
              <a:pPr/>
              <a:t>71</a:t>
            </a:fld>
            <a:endParaRPr lang="en-US"/>
          </a:p>
        </p:txBody>
      </p:sp>
      <p:sp>
        <p:nvSpPr>
          <p:cNvPr id="101379" name="Rectangle 2"/>
          <p:cNvSpPr>
            <a:spLocks noGrp="1" noChangeArrowheads="1"/>
          </p:cNvSpPr>
          <p:nvPr>
            <p:ph type="title"/>
          </p:nvPr>
        </p:nvSpPr>
        <p:spPr>
          <a:xfrm>
            <a:off x="457200" y="36513"/>
            <a:ext cx="8229600" cy="1143000"/>
          </a:xfrm>
        </p:spPr>
        <p:txBody>
          <a:bodyPr/>
          <a:lstStyle/>
          <a:p>
            <a:pPr eaLnBrk="1" hangingPunct="1"/>
            <a:r>
              <a:rPr lang="en-US" smtClean="0"/>
              <a:t>Challenges for the L1 at LHC</a:t>
            </a:r>
          </a:p>
        </p:txBody>
      </p:sp>
      <p:sp>
        <p:nvSpPr>
          <p:cNvPr id="101380" name="Rectangle 3"/>
          <p:cNvSpPr>
            <a:spLocks noGrp="1" noChangeArrowheads="1"/>
          </p:cNvSpPr>
          <p:nvPr>
            <p:ph type="body" idx="1"/>
          </p:nvPr>
        </p:nvSpPr>
        <p:spPr>
          <a:xfrm>
            <a:off x="381000" y="1192213"/>
            <a:ext cx="8229600" cy="4525962"/>
          </a:xfrm>
        </p:spPr>
        <p:txBody>
          <a:bodyPr/>
          <a:lstStyle/>
          <a:p>
            <a:pPr eaLnBrk="1" hangingPunct="1">
              <a:lnSpc>
                <a:spcPct val="90000"/>
              </a:lnSpc>
            </a:pPr>
            <a:r>
              <a:rPr lang="en-US" sz="2400" smtClean="0"/>
              <a:t>N (channels) ~ O(10</a:t>
            </a:r>
            <a:r>
              <a:rPr lang="en-US" sz="2400" baseline="30000" smtClean="0"/>
              <a:t>7</a:t>
            </a:r>
            <a:r>
              <a:rPr lang="en-US" sz="2400" smtClean="0"/>
              <a:t>); ≈20 interactions every 25 ns</a:t>
            </a:r>
          </a:p>
          <a:p>
            <a:pPr lvl="1" eaLnBrk="1" hangingPunct="1">
              <a:lnSpc>
                <a:spcPct val="90000"/>
              </a:lnSpc>
            </a:pPr>
            <a:r>
              <a:rPr lang="en-US" sz="2000" smtClean="0">
                <a:ea typeface="ＭＳ Ｐゴシック"/>
              </a:rPr>
              <a:t>need huge number of connections</a:t>
            </a:r>
          </a:p>
          <a:p>
            <a:pPr eaLnBrk="1" hangingPunct="1">
              <a:lnSpc>
                <a:spcPct val="90000"/>
              </a:lnSpc>
            </a:pPr>
            <a:r>
              <a:rPr lang="en-US" sz="2400" smtClean="0"/>
              <a:t>Need to synchronize detector elements to (better than) 25 ns</a:t>
            </a:r>
          </a:p>
          <a:p>
            <a:pPr eaLnBrk="1" hangingPunct="1">
              <a:lnSpc>
                <a:spcPct val="90000"/>
              </a:lnSpc>
            </a:pPr>
            <a:r>
              <a:rPr lang="en-US" sz="2400" smtClean="0"/>
              <a:t>In some cases: detector signal/time of flight &gt; 25 ns</a:t>
            </a:r>
          </a:p>
          <a:p>
            <a:pPr lvl="1" eaLnBrk="1" hangingPunct="1">
              <a:lnSpc>
                <a:spcPct val="90000"/>
              </a:lnSpc>
            </a:pPr>
            <a:r>
              <a:rPr lang="en-US" sz="2000" smtClean="0">
                <a:ea typeface="ＭＳ Ｐゴシック"/>
              </a:rPr>
              <a:t>integrate more than one bunch crossing's worth of information</a:t>
            </a:r>
          </a:p>
          <a:p>
            <a:pPr lvl="1" eaLnBrk="1" hangingPunct="1">
              <a:lnSpc>
                <a:spcPct val="90000"/>
              </a:lnSpc>
            </a:pPr>
            <a:r>
              <a:rPr lang="en-US" sz="2000" smtClean="0">
                <a:ea typeface="ＭＳ Ｐゴシック"/>
              </a:rPr>
              <a:t>need to identify bunch crossing...</a:t>
            </a:r>
          </a:p>
          <a:p>
            <a:pPr eaLnBrk="1" hangingPunct="1">
              <a:lnSpc>
                <a:spcPct val="90000"/>
              </a:lnSpc>
            </a:pPr>
            <a:r>
              <a:rPr lang="en-US" sz="2400" smtClean="0"/>
              <a:t>It's On-Line (cannot go back and recover events)</a:t>
            </a:r>
          </a:p>
          <a:p>
            <a:pPr lvl="1" eaLnBrk="1" hangingPunct="1">
              <a:lnSpc>
                <a:spcPct val="90000"/>
              </a:lnSpc>
            </a:pPr>
            <a:r>
              <a:rPr lang="en-US" sz="2000" smtClean="0">
                <a:ea typeface="ＭＳ Ｐゴシック"/>
              </a:rPr>
              <a:t>need to monitor selection - need very good control over all conditions</a:t>
            </a:r>
          </a:p>
        </p:txBody>
      </p:sp>
      <p:pic>
        <p:nvPicPr>
          <p:cNvPr id="172036" name="Picture 4" descr="lhcb"/>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730375" y="3257550"/>
            <a:ext cx="5743575" cy="3600450"/>
          </a:xfrm>
          <a:prstGeom prst="rect">
            <a:avLst/>
          </a:prstGeom>
          <a:noFill/>
          <a:ln w="9525">
            <a:noFill/>
            <a:miter lim="800000"/>
            <a:headEnd/>
            <a:tailEnd/>
          </a:ln>
        </p:spPr>
      </p:pic>
      <p:pic>
        <p:nvPicPr>
          <p:cNvPr id="172039" name="Picture 7"/>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92275" y="4098925"/>
            <a:ext cx="5595938" cy="2409825"/>
          </a:xfrm>
          <a:prstGeom prst="rect">
            <a:avLst/>
          </a:prstGeom>
          <a:noFill/>
          <a:ln w="9525">
            <a:noFill/>
            <a:miter lim="800000"/>
            <a:headEnd/>
            <a:tailEnd/>
          </a:ln>
        </p:spPr>
      </p:pic>
      <p:sp>
        <p:nvSpPr>
          <p:cNvPr id="101383" name="Footer Placeholder 7"/>
          <p:cNvSpPr>
            <a:spLocks noGrp="1"/>
          </p:cNvSpPr>
          <p:nvPr>
            <p:ph type="ftr" sz="quarter" idx="10"/>
          </p:nvPr>
        </p:nvSpPr>
        <p:spPr>
          <a:noFill/>
        </p:spPr>
        <p:txBody>
          <a:bodyPr/>
          <a:lstStyle/>
          <a:p>
            <a:r>
              <a:rPr lang="en-US" smtClean="0"/>
              <a:t>High throughput DAQ, Niko Neufeld, CERN</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fade">
                                      <p:cBhvr>
                                        <p:cTn id="7" dur="2000"/>
                                        <p:tgtEl>
                                          <p:spTgt spid="1720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72039"/>
                                        </p:tgtEl>
                                        <p:attrNameLst>
                                          <p:attrName>style.visibility</p:attrName>
                                        </p:attrNameLst>
                                      </p:cBhvr>
                                      <p:to>
                                        <p:strVal val="visible"/>
                                      </p:to>
                                    </p:set>
                                    <p:animEffect transition="in" filter="wipe(right)">
                                      <p:cBhvr>
                                        <p:cTn id="12" dur="5000"/>
                                        <p:tgtEl>
                                          <p:spTgt spid="172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US" dirty="0"/>
              <a:t>Constantly sampled</a:t>
            </a:r>
          </a:p>
        </p:txBody>
      </p:sp>
      <p:sp>
        <p:nvSpPr>
          <p:cNvPr id="238595" name="Rectangle 3"/>
          <p:cNvSpPr>
            <a:spLocks noGrp="1" noChangeArrowheads="1"/>
          </p:cNvSpPr>
          <p:nvPr>
            <p:ph idx="1"/>
          </p:nvPr>
        </p:nvSpPr>
        <p:spPr>
          <a:ln/>
        </p:spPr>
        <p:txBody>
          <a:bodyPr>
            <a:normAutofit fontScale="70000" lnSpcReduction="20000"/>
          </a:bodyPr>
          <a:lstStyle/>
          <a:p>
            <a:r>
              <a:rPr lang="en-US" dirty="0"/>
              <a:t>Needed for high rate experiments with signal pileup</a:t>
            </a:r>
          </a:p>
          <a:p>
            <a:r>
              <a:rPr lang="en-US" dirty="0"/>
              <a:t>Shapers and not switched integrators</a:t>
            </a:r>
          </a:p>
          <a:p>
            <a:r>
              <a:rPr lang="en-US" dirty="0"/>
              <a:t>Allows digital signal processing in its traditional form (constantly sampled data stream)</a:t>
            </a:r>
          </a:p>
          <a:p>
            <a:r>
              <a:rPr lang="en-US" dirty="0"/>
              <a:t>Output rate may be far to high for what following DAQ system can handle</a:t>
            </a:r>
          </a:p>
          <a:p>
            <a:endParaRPr lang="en-US" dirty="0"/>
          </a:p>
          <a:p>
            <a:endParaRPr lang="en-US" dirty="0"/>
          </a:p>
          <a:p>
            <a:endParaRPr lang="en-US" dirty="0"/>
          </a:p>
          <a:p>
            <a:endParaRPr lang="en-US" dirty="0"/>
          </a:p>
          <a:p>
            <a:endParaRPr lang="en-US" dirty="0" smtClean="0"/>
          </a:p>
          <a:p>
            <a:endParaRPr lang="en-US" dirty="0" smtClean="0"/>
          </a:p>
          <a:p>
            <a:r>
              <a:rPr lang="en-US" dirty="0" smtClean="0"/>
              <a:t>With </a:t>
            </a:r>
            <a:r>
              <a:rPr lang="en-US" dirty="0"/>
              <a:t>local </a:t>
            </a:r>
            <a:r>
              <a:rPr lang="en-US" dirty="0">
                <a:solidFill>
                  <a:srgbClr val="FF0000"/>
                </a:solidFill>
              </a:rPr>
              <a:t>zero-suppression</a:t>
            </a:r>
            <a:r>
              <a:rPr lang="en-US" dirty="0"/>
              <a:t> </a:t>
            </a:r>
            <a:r>
              <a:rPr lang="en-US" dirty="0" smtClean="0"/>
              <a:t> </a:t>
            </a:r>
            <a:r>
              <a:rPr lang="en-US" dirty="0"/>
              <a:t>this may be an option for future high rate </a:t>
            </a:r>
            <a:r>
              <a:rPr lang="en-US" dirty="0" smtClean="0"/>
              <a:t>experiments (SLHC, CLIC)</a:t>
            </a:r>
            <a:endParaRPr lang="en-US" dirty="0"/>
          </a:p>
          <a:p>
            <a:endParaRPr lang="en-US" dirty="0"/>
          </a:p>
        </p:txBody>
      </p:sp>
      <p:sp>
        <p:nvSpPr>
          <p:cNvPr id="27" name="Footer Placeholder 4"/>
          <p:cNvSpPr>
            <a:spLocks noGrp="1"/>
          </p:cNvSpPr>
          <p:nvPr>
            <p:ph type="ftr" sz="quarter" idx="10"/>
          </p:nvPr>
        </p:nvSpPr>
        <p:spPr/>
        <p:txBody>
          <a:bodyPr/>
          <a:lstStyle/>
          <a:p>
            <a:r>
              <a:rPr lang="en-US" smtClean="0"/>
              <a:t>High throughput DAQ, Niko Neufeld, CERN</a:t>
            </a:r>
            <a:endParaRPr lang="en-US"/>
          </a:p>
        </p:txBody>
      </p:sp>
      <p:sp>
        <p:nvSpPr>
          <p:cNvPr id="28" name="Slide Number Placeholder 27"/>
          <p:cNvSpPr>
            <a:spLocks noGrp="1"/>
          </p:cNvSpPr>
          <p:nvPr>
            <p:ph type="sldNum" sz="quarter" idx="11"/>
          </p:nvPr>
        </p:nvSpPr>
        <p:spPr/>
        <p:txBody>
          <a:bodyPr/>
          <a:lstStyle/>
          <a:p>
            <a:fld id="{9ECC0FC1-A78D-46C6-BB12-B0D98A81EE04}" type="slidenum">
              <a:rPr lang="en-US" smtClean="0"/>
              <a:pPr/>
              <a:t>72</a:t>
            </a:fld>
            <a:endParaRPr lang="en-US" dirty="0"/>
          </a:p>
        </p:txBody>
      </p:sp>
      <p:sp>
        <p:nvSpPr>
          <p:cNvPr id="238596" name="Line 4"/>
          <p:cNvSpPr>
            <a:spLocks noChangeShapeType="1"/>
          </p:cNvSpPr>
          <p:nvPr/>
        </p:nvSpPr>
        <p:spPr bwMode="auto">
          <a:xfrm>
            <a:off x="1909763" y="4903788"/>
            <a:ext cx="504825" cy="0"/>
          </a:xfrm>
          <a:prstGeom prst="line">
            <a:avLst/>
          </a:prstGeom>
          <a:noFill/>
          <a:ln w="9525">
            <a:solidFill>
              <a:schemeClr val="tx1"/>
            </a:solidFill>
            <a:round/>
            <a:headEnd/>
            <a:tailEnd/>
          </a:ln>
          <a:effectLst/>
        </p:spPr>
        <p:txBody>
          <a:bodyPr wrap="none" anchor="ctr"/>
          <a:lstStyle/>
          <a:p>
            <a:endParaRPr lang="en-US"/>
          </a:p>
        </p:txBody>
      </p:sp>
      <p:sp>
        <p:nvSpPr>
          <p:cNvPr id="238597" name="Line 5"/>
          <p:cNvSpPr>
            <a:spLocks noChangeShapeType="1"/>
          </p:cNvSpPr>
          <p:nvPr/>
        </p:nvSpPr>
        <p:spPr bwMode="auto">
          <a:xfrm flipV="1">
            <a:off x="2160588" y="4075113"/>
            <a:ext cx="0" cy="828675"/>
          </a:xfrm>
          <a:prstGeom prst="line">
            <a:avLst/>
          </a:prstGeom>
          <a:noFill/>
          <a:ln w="9525">
            <a:solidFill>
              <a:schemeClr val="tx1"/>
            </a:solidFill>
            <a:round/>
            <a:headEnd/>
            <a:tailEnd/>
          </a:ln>
          <a:effectLst/>
        </p:spPr>
        <p:txBody>
          <a:bodyPr wrap="none" anchor="ctr"/>
          <a:lstStyle/>
          <a:p>
            <a:endParaRPr lang="en-US"/>
          </a:p>
        </p:txBody>
      </p:sp>
      <p:sp>
        <p:nvSpPr>
          <p:cNvPr id="238598" name="Line 6"/>
          <p:cNvSpPr>
            <a:spLocks noChangeShapeType="1"/>
          </p:cNvSpPr>
          <p:nvPr/>
        </p:nvSpPr>
        <p:spPr bwMode="auto">
          <a:xfrm>
            <a:off x="2160588" y="4364038"/>
            <a:ext cx="360362" cy="0"/>
          </a:xfrm>
          <a:prstGeom prst="line">
            <a:avLst/>
          </a:prstGeom>
          <a:noFill/>
          <a:ln w="9525">
            <a:solidFill>
              <a:schemeClr val="tx1"/>
            </a:solidFill>
            <a:round/>
            <a:headEnd/>
            <a:tailEnd/>
          </a:ln>
          <a:effectLst/>
        </p:spPr>
        <p:txBody>
          <a:bodyPr wrap="none" anchor="ctr"/>
          <a:lstStyle/>
          <a:p>
            <a:endParaRPr lang="en-US"/>
          </a:p>
        </p:txBody>
      </p:sp>
      <p:sp>
        <p:nvSpPr>
          <p:cNvPr id="238599" name="Line 7"/>
          <p:cNvSpPr>
            <a:spLocks noChangeShapeType="1"/>
          </p:cNvSpPr>
          <p:nvPr/>
        </p:nvSpPr>
        <p:spPr bwMode="auto">
          <a:xfrm>
            <a:off x="2520950" y="4219575"/>
            <a:ext cx="0" cy="288925"/>
          </a:xfrm>
          <a:prstGeom prst="line">
            <a:avLst/>
          </a:prstGeom>
          <a:noFill/>
          <a:ln w="9525">
            <a:solidFill>
              <a:schemeClr val="tx1"/>
            </a:solidFill>
            <a:round/>
            <a:headEnd/>
            <a:tailEnd/>
          </a:ln>
          <a:effectLst/>
        </p:spPr>
        <p:txBody>
          <a:bodyPr wrap="none" anchor="ctr"/>
          <a:lstStyle/>
          <a:p>
            <a:endParaRPr lang="en-US"/>
          </a:p>
        </p:txBody>
      </p:sp>
      <p:sp>
        <p:nvSpPr>
          <p:cNvPr id="238600" name="Line 8"/>
          <p:cNvSpPr>
            <a:spLocks noChangeShapeType="1"/>
          </p:cNvSpPr>
          <p:nvPr/>
        </p:nvSpPr>
        <p:spPr bwMode="auto">
          <a:xfrm>
            <a:off x="2592388" y="4219575"/>
            <a:ext cx="0" cy="288925"/>
          </a:xfrm>
          <a:prstGeom prst="line">
            <a:avLst/>
          </a:prstGeom>
          <a:noFill/>
          <a:ln w="9525">
            <a:solidFill>
              <a:schemeClr val="tx1"/>
            </a:solidFill>
            <a:round/>
            <a:headEnd/>
            <a:tailEnd/>
          </a:ln>
          <a:effectLst/>
        </p:spPr>
        <p:txBody>
          <a:bodyPr wrap="none" anchor="ctr"/>
          <a:lstStyle/>
          <a:p>
            <a:endParaRPr lang="en-US"/>
          </a:p>
        </p:txBody>
      </p:sp>
      <p:sp>
        <p:nvSpPr>
          <p:cNvPr id="238601" name="Line 9"/>
          <p:cNvSpPr>
            <a:spLocks noChangeShapeType="1"/>
          </p:cNvSpPr>
          <p:nvPr/>
        </p:nvSpPr>
        <p:spPr bwMode="auto">
          <a:xfrm>
            <a:off x="2592388" y="4364038"/>
            <a:ext cx="396875" cy="0"/>
          </a:xfrm>
          <a:prstGeom prst="line">
            <a:avLst/>
          </a:prstGeom>
          <a:noFill/>
          <a:ln w="9525">
            <a:solidFill>
              <a:schemeClr val="tx1"/>
            </a:solidFill>
            <a:round/>
            <a:headEnd/>
            <a:tailEnd/>
          </a:ln>
          <a:effectLst/>
        </p:spPr>
        <p:txBody>
          <a:bodyPr wrap="none" anchor="ctr"/>
          <a:lstStyle/>
          <a:p>
            <a:endParaRPr lang="en-US"/>
          </a:p>
        </p:txBody>
      </p:sp>
      <p:sp>
        <p:nvSpPr>
          <p:cNvPr id="238602" name="Line 10"/>
          <p:cNvSpPr>
            <a:spLocks noChangeShapeType="1"/>
          </p:cNvSpPr>
          <p:nvPr/>
        </p:nvSpPr>
        <p:spPr bwMode="auto">
          <a:xfrm>
            <a:off x="2989263" y="4364038"/>
            <a:ext cx="0" cy="539750"/>
          </a:xfrm>
          <a:prstGeom prst="line">
            <a:avLst/>
          </a:prstGeom>
          <a:noFill/>
          <a:ln w="9525">
            <a:solidFill>
              <a:schemeClr val="tx1"/>
            </a:solidFill>
            <a:round/>
            <a:headEnd/>
            <a:tailEnd/>
          </a:ln>
          <a:effectLst/>
        </p:spPr>
        <p:txBody>
          <a:bodyPr wrap="none" anchor="ctr"/>
          <a:lstStyle/>
          <a:p>
            <a:endParaRPr lang="en-US"/>
          </a:p>
        </p:txBody>
      </p:sp>
      <p:sp>
        <p:nvSpPr>
          <p:cNvPr id="238603" name="Line 11"/>
          <p:cNvSpPr>
            <a:spLocks noChangeShapeType="1"/>
          </p:cNvSpPr>
          <p:nvPr/>
        </p:nvSpPr>
        <p:spPr bwMode="auto">
          <a:xfrm>
            <a:off x="2952750" y="4903788"/>
            <a:ext cx="252413" cy="0"/>
          </a:xfrm>
          <a:prstGeom prst="line">
            <a:avLst/>
          </a:prstGeom>
          <a:noFill/>
          <a:ln w="9525">
            <a:solidFill>
              <a:schemeClr val="tx1"/>
            </a:solidFill>
            <a:round/>
            <a:headEnd/>
            <a:tailEnd/>
          </a:ln>
          <a:effectLst/>
        </p:spPr>
        <p:txBody>
          <a:bodyPr wrap="none" anchor="ctr"/>
          <a:lstStyle/>
          <a:p>
            <a:endParaRPr lang="en-US"/>
          </a:p>
        </p:txBody>
      </p:sp>
      <p:sp>
        <p:nvSpPr>
          <p:cNvPr id="238604" name="Line 12"/>
          <p:cNvSpPr>
            <a:spLocks noChangeShapeType="1"/>
          </p:cNvSpPr>
          <p:nvPr/>
        </p:nvSpPr>
        <p:spPr bwMode="auto">
          <a:xfrm>
            <a:off x="2160588" y="4076700"/>
            <a:ext cx="252412" cy="0"/>
          </a:xfrm>
          <a:prstGeom prst="line">
            <a:avLst/>
          </a:prstGeom>
          <a:noFill/>
          <a:ln w="9525">
            <a:solidFill>
              <a:schemeClr val="tx1"/>
            </a:solidFill>
            <a:round/>
            <a:headEnd/>
            <a:tailEnd/>
          </a:ln>
          <a:effectLst/>
        </p:spPr>
        <p:txBody>
          <a:bodyPr wrap="none" anchor="ctr"/>
          <a:lstStyle/>
          <a:p>
            <a:endParaRPr lang="en-US"/>
          </a:p>
        </p:txBody>
      </p:sp>
      <p:sp>
        <p:nvSpPr>
          <p:cNvPr id="238605" name="Line 13"/>
          <p:cNvSpPr>
            <a:spLocks noChangeShapeType="1"/>
          </p:cNvSpPr>
          <p:nvPr/>
        </p:nvSpPr>
        <p:spPr bwMode="auto">
          <a:xfrm>
            <a:off x="2736850" y="4076700"/>
            <a:ext cx="252413" cy="0"/>
          </a:xfrm>
          <a:prstGeom prst="line">
            <a:avLst/>
          </a:prstGeom>
          <a:noFill/>
          <a:ln w="9525">
            <a:solidFill>
              <a:schemeClr val="tx1"/>
            </a:solidFill>
            <a:round/>
            <a:headEnd/>
            <a:tailEnd/>
          </a:ln>
          <a:effectLst/>
        </p:spPr>
        <p:txBody>
          <a:bodyPr wrap="none" anchor="ctr"/>
          <a:lstStyle/>
          <a:p>
            <a:endParaRPr lang="en-US"/>
          </a:p>
        </p:txBody>
      </p:sp>
      <p:sp>
        <p:nvSpPr>
          <p:cNvPr id="238606" name="Line 14"/>
          <p:cNvSpPr>
            <a:spLocks noChangeShapeType="1"/>
          </p:cNvSpPr>
          <p:nvPr/>
        </p:nvSpPr>
        <p:spPr bwMode="auto">
          <a:xfrm>
            <a:off x="2989263" y="4076700"/>
            <a:ext cx="0" cy="323850"/>
          </a:xfrm>
          <a:prstGeom prst="line">
            <a:avLst/>
          </a:prstGeom>
          <a:noFill/>
          <a:ln w="9525">
            <a:solidFill>
              <a:schemeClr val="tx1"/>
            </a:solidFill>
            <a:round/>
            <a:headEnd/>
            <a:tailEnd/>
          </a:ln>
          <a:effectLst/>
        </p:spPr>
        <p:txBody>
          <a:bodyPr wrap="none" anchor="ctr"/>
          <a:lstStyle/>
          <a:p>
            <a:endParaRPr lang="en-US"/>
          </a:p>
        </p:txBody>
      </p:sp>
      <p:sp>
        <p:nvSpPr>
          <p:cNvPr id="238607" name="Rectangle 15"/>
          <p:cNvSpPr>
            <a:spLocks noChangeArrowheads="1"/>
          </p:cNvSpPr>
          <p:nvPr/>
        </p:nvSpPr>
        <p:spPr bwMode="auto">
          <a:xfrm>
            <a:off x="4464050" y="4652963"/>
            <a:ext cx="576263" cy="576262"/>
          </a:xfrm>
          <a:prstGeom prst="rect">
            <a:avLst/>
          </a:prstGeom>
          <a:solidFill>
            <a:srgbClr val="FFCC00"/>
          </a:solidFill>
          <a:ln w="9525" algn="ctr">
            <a:solidFill>
              <a:schemeClr val="tx1"/>
            </a:solidFill>
            <a:miter lim="800000"/>
            <a:headEnd/>
            <a:tailEnd/>
          </a:ln>
          <a:effectLst/>
        </p:spPr>
        <p:txBody>
          <a:bodyPr wrap="none" anchor="ctr"/>
          <a:lstStyle/>
          <a:p>
            <a:r>
              <a:rPr lang="en-US" sz="1600"/>
              <a:t>ADC</a:t>
            </a:r>
          </a:p>
        </p:txBody>
      </p:sp>
      <p:sp>
        <p:nvSpPr>
          <p:cNvPr id="238608" name="Line 16"/>
          <p:cNvSpPr>
            <a:spLocks noChangeShapeType="1"/>
          </p:cNvSpPr>
          <p:nvPr/>
        </p:nvSpPr>
        <p:spPr bwMode="auto">
          <a:xfrm>
            <a:off x="5040313" y="4905375"/>
            <a:ext cx="250825"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38609" name="Rectangle 17"/>
          <p:cNvSpPr>
            <a:spLocks noChangeArrowheads="1"/>
          </p:cNvSpPr>
          <p:nvPr/>
        </p:nvSpPr>
        <p:spPr bwMode="auto">
          <a:xfrm>
            <a:off x="6515100" y="4652963"/>
            <a:ext cx="717722" cy="576262"/>
          </a:xfrm>
          <a:prstGeom prst="rect">
            <a:avLst/>
          </a:prstGeom>
          <a:solidFill>
            <a:schemeClr val="accent1"/>
          </a:solidFill>
          <a:ln w="9525" algn="ctr">
            <a:solidFill>
              <a:schemeClr val="tx1"/>
            </a:solidFill>
            <a:miter lim="800000"/>
            <a:headEnd/>
            <a:tailEnd/>
          </a:ln>
          <a:effectLst/>
        </p:spPr>
        <p:txBody>
          <a:bodyPr wrap="none" anchor="ctr"/>
          <a:lstStyle/>
          <a:p>
            <a:r>
              <a:rPr lang="en-US" dirty="0"/>
              <a:t>DAQ</a:t>
            </a:r>
          </a:p>
        </p:txBody>
      </p:sp>
      <p:sp>
        <p:nvSpPr>
          <p:cNvPr id="238610" name="AutoShape 18"/>
          <p:cNvSpPr>
            <a:spLocks noChangeArrowheads="1"/>
          </p:cNvSpPr>
          <p:nvPr/>
        </p:nvSpPr>
        <p:spPr bwMode="auto">
          <a:xfrm rot="5400000">
            <a:off x="2376487" y="4616451"/>
            <a:ext cx="576263" cy="576262"/>
          </a:xfrm>
          <a:prstGeom prst="triangle">
            <a:avLst>
              <a:gd name="adj" fmla="val 50000"/>
            </a:avLst>
          </a:prstGeom>
          <a:solidFill>
            <a:srgbClr val="FF9999"/>
          </a:solidFill>
          <a:ln w="9525" algn="ctr">
            <a:solidFill>
              <a:schemeClr val="tx1"/>
            </a:solidFill>
            <a:miter lim="800000"/>
            <a:headEnd/>
            <a:tailEnd/>
          </a:ln>
          <a:effectLst/>
        </p:spPr>
        <p:txBody>
          <a:bodyPr wrap="none" anchor="ctr"/>
          <a:lstStyle/>
          <a:p>
            <a:endParaRPr lang="en-US"/>
          </a:p>
        </p:txBody>
      </p:sp>
      <p:sp>
        <p:nvSpPr>
          <p:cNvPr id="238611" name="Rectangle 19"/>
          <p:cNvSpPr>
            <a:spLocks noChangeArrowheads="1"/>
          </p:cNvSpPr>
          <p:nvPr/>
        </p:nvSpPr>
        <p:spPr bwMode="auto">
          <a:xfrm>
            <a:off x="2413000" y="4005263"/>
            <a:ext cx="323850" cy="142875"/>
          </a:xfrm>
          <a:prstGeom prst="rect">
            <a:avLst/>
          </a:prstGeom>
          <a:noFill/>
          <a:ln w="9525" algn="ctr">
            <a:solidFill>
              <a:schemeClr val="tx1"/>
            </a:solidFill>
            <a:miter lim="800000"/>
            <a:headEnd/>
            <a:tailEnd/>
          </a:ln>
          <a:effectLst/>
        </p:spPr>
        <p:txBody>
          <a:bodyPr wrap="none" anchor="ctr"/>
          <a:lstStyle/>
          <a:p>
            <a:endParaRPr lang="en-US"/>
          </a:p>
        </p:txBody>
      </p:sp>
      <p:sp>
        <p:nvSpPr>
          <p:cNvPr id="238612" name="Rectangle 20"/>
          <p:cNvSpPr>
            <a:spLocks noChangeArrowheads="1"/>
          </p:cNvSpPr>
          <p:nvPr/>
        </p:nvSpPr>
        <p:spPr bwMode="auto">
          <a:xfrm>
            <a:off x="3203575" y="4652963"/>
            <a:ext cx="973138" cy="539750"/>
          </a:xfrm>
          <a:prstGeom prst="rect">
            <a:avLst/>
          </a:prstGeom>
          <a:solidFill>
            <a:srgbClr val="CCECFF"/>
          </a:solidFill>
          <a:ln w="9525" algn="ctr">
            <a:solidFill>
              <a:schemeClr val="tx1"/>
            </a:solidFill>
            <a:miter lim="800000"/>
            <a:headEnd/>
            <a:tailEnd/>
          </a:ln>
          <a:effectLst/>
        </p:spPr>
        <p:txBody>
          <a:bodyPr wrap="none" anchor="ctr"/>
          <a:lstStyle/>
          <a:p>
            <a:r>
              <a:rPr lang="en-US" sz="1600"/>
              <a:t>Shaping</a:t>
            </a:r>
          </a:p>
        </p:txBody>
      </p:sp>
      <p:sp>
        <p:nvSpPr>
          <p:cNvPr id="238658" name="Line 66"/>
          <p:cNvSpPr>
            <a:spLocks noChangeShapeType="1"/>
          </p:cNvSpPr>
          <p:nvPr/>
        </p:nvSpPr>
        <p:spPr bwMode="auto">
          <a:xfrm>
            <a:off x="4176713" y="4903788"/>
            <a:ext cx="287337" cy="0"/>
          </a:xfrm>
          <a:prstGeom prst="line">
            <a:avLst/>
          </a:prstGeom>
          <a:noFill/>
          <a:ln w="9525">
            <a:solidFill>
              <a:schemeClr val="tx1"/>
            </a:solidFill>
            <a:round/>
            <a:headEnd/>
            <a:tailEnd/>
          </a:ln>
          <a:effectLst/>
        </p:spPr>
        <p:txBody>
          <a:bodyPr wrap="none" anchor="ctr"/>
          <a:lstStyle/>
          <a:p>
            <a:endParaRPr lang="en-US"/>
          </a:p>
        </p:txBody>
      </p:sp>
      <p:sp>
        <p:nvSpPr>
          <p:cNvPr id="238664" name="Line 72"/>
          <p:cNvSpPr>
            <a:spLocks noChangeShapeType="1"/>
          </p:cNvSpPr>
          <p:nvPr/>
        </p:nvSpPr>
        <p:spPr bwMode="auto">
          <a:xfrm>
            <a:off x="4716463" y="4400550"/>
            <a:ext cx="0" cy="252413"/>
          </a:xfrm>
          <a:prstGeom prst="line">
            <a:avLst/>
          </a:prstGeom>
          <a:noFill/>
          <a:ln w="9525">
            <a:solidFill>
              <a:schemeClr val="tx1"/>
            </a:solidFill>
            <a:round/>
            <a:headEnd/>
            <a:tailEnd type="triangle" w="med" len="med"/>
          </a:ln>
          <a:effectLst/>
        </p:spPr>
        <p:txBody>
          <a:bodyPr wrap="none" anchor="ctr"/>
          <a:lstStyle/>
          <a:p>
            <a:endParaRPr lang="en-US"/>
          </a:p>
        </p:txBody>
      </p:sp>
      <p:sp>
        <p:nvSpPr>
          <p:cNvPr id="238665" name="Text Box 73"/>
          <p:cNvSpPr txBox="1">
            <a:spLocks noChangeArrowheads="1"/>
          </p:cNvSpPr>
          <p:nvPr/>
        </p:nvSpPr>
        <p:spPr bwMode="auto">
          <a:xfrm>
            <a:off x="4140200" y="4111625"/>
            <a:ext cx="1204913" cy="274638"/>
          </a:xfrm>
          <a:prstGeom prst="rect">
            <a:avLst/>
          </a:prstGeom>
          <a:noFill/>
          <a:ln w="9525" algn="ctr">
            <a:noFill/>
            <a:miter lim="800000"/>
            <a:headEnd/>
            <a:tailEnd/>
          </a:ln>
          <a:effectLst/>
        </p:spPr>
        <p:txBody>
          <a:bodyPr wrap="none">
            <a:spAutoFit/>
          </a:bodyPr>
          <a:lstStyle/>
          <a:p>
            <a:r>
              <a:rPr lang="en-US" dirty="0"/>
              <a:t>Sampling clock</a:t>
            </a:r>
          </a:p>
        </p:txBody>
      </p:sp>
      <p:sp>
        <p:nvSpPr>
          <p:cNvPr id="238666" name="Rectangle 74"/>
          <p:cNvSpPr>
            <a:spLocks noChangeArrowheads="1"/>
          </p:cNvSpPr>
          <p:nvPr/>
        </p:nvSpPr>
        <p:spPr bwMode="auto">
          <a:xfrm>
            <a:off x="5291138" y="4652963"/>
            <a:ext cx="973137" cy="576262"/>
          </a:xfrm>
          <a:prstGeom prst="rect">
            <a:avLst/>
          </a:prstGeom>
          <a:solidFill>
            <a:srgbClr val="66FF33"/>
          </a:solidFill>
          <a:ln w="9525" algn="ctr">
            <a:solidFill>
              <a:schemeClr val="tx1"/>
            </a:solidFill>
            <a:miter lim="800000"/>
            <a:headEnd/>
            <a:tailEnd/>
          </a:ln>
          <a:effectLst/>
        </p:spPr>
        <p:txBody>
          <a:bodyPr wrap="none" anchor="ctr"/>
          <a:lstStyle/>
          <a:p>
            <a:r>
              <a:rPr lang="en-US"/>
              <a:t>DSP</a:t>
            </a:r>
          </a:p>
          <a:p>
            <a:r>
              <a:rPr lang="en-US"/>
              <a:t>(zero-sup.)</a:t>
            </a:r>
          </a:p>
        </p:txBody>
      </p:sp>
      <p:sp>
        <p:nvSpPr>
          <p:cNvPr id="238667" name="Line 75"/>
          <p:cNvSpPr>
            <a:spLocks noChangeShapeType="1"/>
          </p:cNvSpPr>
          <p:nvPr/>
        </p:nvSpPr>
        <p:spPr bwMode="auto">
          <a:xfrm>
            <a:off x="6264275" y="4905375"/>
            <a:ext cx="250825" cy="0"/>
          </a:xfrm>
          <a:prstGeom prst="line">
            <a:avLst/>
          </a:prstGeom>
          <a:noFill/>
          <a:ln w="9525">
            <a:solidFill>
              <a:schemeClr val="tx1"/>
            </a:solidFill>
            <a:round/>
            <a:headEnd/>
            <a:tailEnd type="triangle" w="med" len="med"/>
          </a:ln>
          <a:effectLst/>
        </p:spPr>
        <p:txBody>
          <a:bodyPr wrap="none" anchor="ctr"/>
          <a:lstStyle/>
          <a:p>
            <a:endParaRPr lang="en-US"/>
          </a:p>
        </p:txBody>
      </p:sp>
    </p:spTree>
    <p:extLst>
      <p:ext uri="{BB962C8B-B14F-4D97-AF65-F5344CB8AC3E}">
        <p14:creationId xmlns:p14="http://schemas.microsoft.com/office/powerpoint/2010/main" val="780452070"/>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noFill/>
        </p:spPr>
        <p:txBody>
          <a:bodyPr/>
          <a:lstStyle/>
          <a:p>
            <a:pPr eaLnBrk="1" hangingPunct="1"/>
            <a:r>
              <a:rPr lang="en-US" sz="4000" dirty="0" smtClean="0"/>
              <a:t>Improving dead-time with buffers</a:t>
            </a:r>
          </a:p>
        </p:txBody>
      </p:sp>
      <p:sp>
        <p:nvSpPr>
          <p:cNvPr id="94251" name="Footer Placeholder 56"/>
          <p:cNvSpPr>
            <a:spLocks noGrp="1"/>
          </p:cNvSpPr>
          <p:nvPr>
            <p:ph type="ftr" sz="quarter" idx="10"/>
          </p:nvPr>
        </p:nvSpPr>
        <p:spPr>
          <a:noFill/>
        </p:spPr>
        <p:txBody>
          <a:bodyPr/>
          <a:lstStyle/>
          <a:p>
            <a:r>
              <a:rPr lang="en-US" smtClean="0"/>
              <a:t>High throughput DAQ, Niko Neufeld, CERN</a:t>
            </a:r>
            <a:endParaRPr lang="en-US"/>
          </a:p>
        </p:txBody>
      </p:sp>
      <p:sp>
        <p:nvSpPr>
          <p:cNvPr id="94250" name="Slide Number Placeholder 55"/>
          <p:cNvSpPr>
            <a:spLocks noGrp="1"/>
          </p:cNvSpPr>
          <p:nvPr>
            <p:ph type="sldNum" sz="quarter" idx="11"/>
          </p:nvPr>
        </p:nvSpPr>
        <p:spPr>
          <a:noFill/>
        </p:spPr>
        <p:txBody>
          <a:bodyPr/>
          <a:lstStyle/>
          <a:p>
            <a:fld id="{E3DBB7AA-A137-489E-8034-10153D2AFAE0}" type="slidenum">
              <a:rPr lang="en-US"/>
              <a:pPr/>
              <a:t>73</a:t>
            </a:fld>
            <a:endParaRPr lang="en-US"/>
          </a:p>
        </p:txBody>
      </p:sp>
      <p:sp>
        <p:nvSpPr>
          <p:cNvPr id="94211" name="Rectangle 3"/>
          <p:cNvSpPr>
            <a:spLocks noChangeArrowheads="1"/>
          </p:cNvSpPr>
          <p:nvPr/>
        </p:nvSpPr>
        <p:spPr bwMode="auto">
          <a:xfrm>
            <a:off x="820738" y="1270000"/>
            <a:ext cx="7400925" cy="4213225"/>
          </a:xfrm>
          <a:prstGeom prst="rect">
            <a:avLst/>
          </a:prstGeom>
          <a:solidFill>
            <a:srgbClr val="EAEAEA"/>
          </a:solidFill>
          <a:ln w="12699">
            <a:solidFill>
              <a:schemeClr val="tx1"/>
            </a:solidFill>
            <a:miter lim="800000"/>
            <a:headEnd/>
            <a:tailEnd/>
          </a:ln>
        </p:spPr>
        <p:txBody>
          <a:bodyPr wrap="none" anchor="ctr"/>
          <a:lstStyle/>
          <a:p>
            <a:endParaRPr lang="en-GB" dirty="0">
              <a:latin typeface="+mj-lt"/>
            </a:endParaRPr>
          </a:p>
        </p:txBody>
      </p:sp>
      <p:sp>
        <p:nvSpPr>
          <p:cNvPr id="22532" name="AutoShape 4"/>
          <p:cNvSpPr>
            <a:spLocks noChangeArrowheads="1"/>
          </p:cNvSpPr>
          <p:nvPr/>
        </p:nvSpPr>
        <p:spPr bwMode="auto">
          <a:xfrm>
            <a:off x="4572000" y="2743200"/>
            <a:ext cx="3335338" cy="887413"/>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latin typeface="+mj-lt"/>
            </a:endParaRPr>
          </a:p>
        </p:txBody>
      </p:sp>
      <p:sp>
        <p:nvSpPr>
          <p:cNvPr id="22533" name="AutoShape 5"/>
          <p:cNvSpPr>
            <a:spLocks noChangeArrowheads="1"/>
          </p:cNvSpPr>
          <p:nvPr/>
        </p:nvSpPr>
        <p:spPr bwMode="auto">
          <a:xfrm>
            <a:off x="4579938" y="1690688"/>
            <a:ext cx="3336925" cy="942975"/>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latin typeface="+mj-lt"/>
            </a:endParaRPr>
          </a:p>
        </p:txBody>
      </p:sp>
      <p:sp>
        <p:nvSpPr>
          <p:cNvPr id="94214" name="Rectangle 6"/>
          <p:cNvSpPr>
            <a:spLocks noChangeArrowheads="1"/>
          </p:cNvSpPr>
          <p:nvPr/>
        </p:nvSpPr>
        <p:spPr bwMode="auto">
          <a:xfrm>
            <a:off x="1439863" y="2962275"/>
            <a:ext cx="879475" cy="193675"/>
          </a:xfrm>
          <a:prstGeom prst="rect">
            <a:avLst/>
          </a:prstGeom>
          <a:solidFill>
            <a:srgbClr val="CCECFF"/>
          </a:solidFill>
          <a:ln w="25399">
            <a:solidFill>
              <a:schemeClr val="tx1"/>
            </a:solidFill>
            <a:miter lim="800000"/>
            <a:headEnd/>
            <a:tailEnd/>
          </a:ln>
        </p:spPr>
        <p:txBody>
          <a:bodyPr wrap="none" anchor="ctr"/>
          <a:lstStyle/>
          <a:p>
            <a:pPr algn="ctr"/>
            <a:r>
              <a:rPr lang="en-US" sz="2000">
                <a:latin typeface="+mj-lt"/>
              </a:rPr>
              <a:t>ADC</a:t>
            </a:r>
          </a:p>
        </p:txBody>
      </p:sp>
      <p:sp>
        <p:nvSpPr>
          <p:cNvPr id="94215" name="Line 8"/>
          <p:cNvSpPr>
            <a:spLocks noChangeShapeType="1"/>
          </p:cNvSpPr>
          <p:nvPr/>
        </p:nvSpPr>
        <p:spPr bwMode="auto">
          <a:xfrm>
            <a:off x="1930400" y="1581150"/>
            <a:ext cx="0" cy="792163"/>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4216" name="Line 9"/>
          <p:cNvSpPr>
            <a:spLocks noChangeShapeType="1"/>
          </p:cNvSpPr>
          <p:nvPr/>
        </p:nvSpPr>
        <p:spPr bwMode="auto">
          <a:xfrm>
            <a:off x="1930400" y="1898650"/>
            <a:ext cx="33528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4217" name="Rectangle 10"/>
          <p:cNvSpPr>
            <a:spLocks noChangeArrowheads="1"/>
          </p:cNvSpPr>
          <p:nvPr/>
        </p:nvSpPr>
        <p:spPr bwMode="auto">
          <a:xfrm>
            <a:off x="1219200" y="1319213"/>
            <a:ext cx="892873" cy="400752"/>
          </a:xfrm>
          <a:prstGeom prst="rect">
            <a:avLst/>
          </a:prstGeom>
          <a:noFill/>
          <a:ln w="9525">
            <a:noFill/>
            <a:miter lim="800000"/>
            <a:headEnd/>
            <a:tailEnd/>
          </a:ln>
        </p:spPr>
        <p:txBody>
          <a:bodyPr wrap="none" lIns="92075" tIns="46038" rIns="92075" bIns="46038">
            <a:spAutoFit/>
          </a:bodyPr>
          <a:lstStyle/>
          <a:p>
            <a:r>
              <a:rPr lang="en-US" sz="2000" dirty="0">
                <a:latin typeface="+mj-lt"/>
              </a:rPr>
              <a:t>Sensor</a:t>
            </a:r>
          </a:p>
        </p:txBody>
      </p:sp>
      <p:sp>
        <p:nvSpPr>
          <p:cNvPr id="94218" name="Rectangle 11"/>
          <p:cNvSpPr>
            <a:spLocks noChangeArrowheads="1"/>
          </p:cNvSpPr>
          <p:nvPr/>
        </p:nvSpPr>
        <p:spPr bwMode="auto">
          <a:xfrm>
            <a:off x="1744663" y="2382838"/>
            <a:ext cx="371475" cy="350837"/>
          </a:xfrm>
          <a:prstGeom prst="rect">
            <a:avLst/>
          </a:prstGeom>
          <a:solidFill>
            <a:srgbClr val="868686"/>
          </a:solidFill>
          <a:ln w="25399">
            <a:solidFill>
              <a:schemeClr val="tx1"/>
            </a:solidFill>
            <a:miter lim="800000"/>
            <a:headEnd/>
            <a:tailEnd/>
          </a:ln>
        </p:spPr>
        <p:txBody>
          <a:bodyPr wrap="none" anchor="ctr"/>
          <a:lstStyle/>
          <a:p>
            <a:endParaRPr lang="en-GB">
              <a:latin typeface="+mj-lt"/>
            </a:endParaRPr>
          </a:p>
        </p:txBody>
      </p:sp>
      <p:sp>
        <p:nvSpPr>
          <p:cNvPr id="94219" name="Rectangle 12"/>
          <p:cNvSpPr>
            <a:spLocks noChangeArrowheads="1"/>
          </p:cNvSpPr>
          <p:nvPr/>
        </p:nvSpPr>
        <p:spPr bwMode="auto">
          <a:xfrm>
            <a:off x="2133600" y="2427288"/>
            <a:ext cx="764697" cy="400752"/>
          </a:xfrm>
          <a:prstGeom prst="rect">
            <a:avLst/>
          </a:prstGeom>
          <a:noFill/>
          <a:ln w="9525">
            <a:noFill/>
            <a:miter lim="800000"/>
            <a:headEnd/>
            <a:tailEnd/>
          </a:ln>
        </p:spPr>
        <p:txBody>
          <a:bodyPr wrap="none" lIns="92075" tIns="46038" rIns="92075" bIns="46038">
            <a:spAutoFit/>
          </a:bodyPr>
          <a:lstStyle/>
          <a:p>
            <a:r>
              <a:rPr lang="en-US" sz="2000">
                <a:latin typeface="+mj-lt"/>
              </a:rPr>
              <a:t>Delay</a:t>
            </a:r>
          </a:p>
        </p:txBody>
      </p:sp>
      <p:sp>
        <p:nvSpPr>
          <p:cNvPr id="94220" name="Line 13"/>
          <p:cNvSpPr>
            <a:spLocks noChangeShapeType="1"/>
          </p:cNvSpPr>
          <p:nvPr/>
        </p:nvSpPr>
        <p:spPr bwMode="auto">
          <a:xfrm>
            <a:off x="1930400" y="2743200"/>
            <a:ext cx="0" cy="211138"/>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4221" name="Line 14"/>
          <p:cNvSpPr>
            <a:spLocks noChangeShapeType="1"/>
          </p:cNvSpPr>
          <p:nvPr/>
        </p:nvSpPr>
        <p:spPr bwMode="auto">
          <a:xfrm>
            <a:off x="5283200" y="1898650"/>
            <a:ext cx="0" cy="211138"/>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4222" name="Oval 15"/>
          <p:cNvSpPr>
            <a:spLocks noChangeArrowheads="1"/>
          </p:cNvSpPr>
          <p:nvPr/>
        </p:nvSpPr>
        <p:spPr bwMode="auto">
          <a:xfrm>
            <a:off x="1219200" y="4010025"/>
            <a:ext cx="1422400" cy="738188"/>
          </a:xfrm>
          <a:prstGeom prst="ellipse">
            <a:avLst/>
          </a:prstGeom>
          <a:solidFill>
            <a:srgbClr val="FFFFCC"/>
          </a:solidFill>
          <a:ln w="25399">
            <a:solidFill>
              <a:schemeClr val="tx1"/>
            </a:solidFill>
            <a:round/>
            <a:headEnd/>
            <a:tailEnd/>
          </a:ln>
        </p:spPr>
        <p:txBody>
          <a:bodyPr wrap="none" anchor="ctr"/>
          <a:lstStyle/>
          <a:p>
            <a:pPr algn="ctr"/>
            <a:r>
              <a:rPr lang="en-US" sz="2000">
                <a:latin typeface="+mj-lt"/>
              </a:rPr>
              <a:t>Proces-</a:t>
            </a:r>
          </a:p>
          <a:p>
            <a:pPr algn="ctr"/>
            <a:r>
              <a:rPr lang="en-US" sz="2000">
                <a:latin typeface="+mj-lt"/>
              </a:rPr>
              <a:t>sing</a:t>
            </a:r>
            <a:endParaRPr lang="en-US" sz="1400">
              <a:latin typeface="+mj-lt"/>
            </a:endParaRPr>
          </a:p>
        </p:txBody>
      </p:sp>
      <p:sp>
        <p:nvSpPr>
          <p:cNvPr id="94223" name="Rectangle 16"/>
          <p:cNvSpPr>
            <a:spLocks noChangeArrowheads="1"/>
          </p:cNvSpPr>
          <p:nvPr/>
        </p:nvSpPr>
        <p:spPr bwMode="auto">
          <a:xfrm>
            <a:off x="3251200" y="4167188"/>
            <a:ext cx="1262063" cy="401637"/>
          </a:xfrm>
          <a:prstGeom prst="rect">
            <a:avLst/>
          </a:prstGeom>
          <a:noFill/>
          <a:ln w="9525">
            <a:noFill/>
            <a:miter lim="800000"/>
            <a:headEnd/>
            <a:tailEnd/>
          </a:ln>
        </p:spPr>
        <p:txBody>
          <a:bodyPr lIns="92075" tIns="46038" rIns="92075" bIns="46038">
            <a:spAutoFit/>
          </a:bodyPr>
          <a:lstStyle/>
          <a:p>
            <a:pPr algn="ctr"/>
            <a:endParaRPr lang="en-GB" sz="2000">
              <a:latin typeface="+mj-lt"/>
            </a:endParaRPr>
          </a:p>
        </p:txBody>
      </p:sp>
      <p:sp>
        <p:nvSpPr>
          <p:cNvPr id="94224" name="Line 17"/>
          <p:cNvSpPr>
            <a:spLocks noChangeShapeType="1"/>
          </p:cNvSpPr>
          <p:nvPr/>
        </p:nvSpPr>
        <p:spPr bwMode="auto">
          <a:xfrm>
            <a:off x="1930400" y="3165475"/>
            <a:ext cx="0" cy="211138"/>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4225" name="Line 18"/>
          <p:cNvSpPr>
            <a:spLocks noChangeShapeType="1"/>
          </p:cNvSpPr>
          <p:nvPr/>
        </p:nvSpPr>
        <p:spPr bwMode="auto">
          <a:xfrm>
            <a:off x="5283200" y="2532063"/>
            <a:ext cx="0" cy="263525"/>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4226" name="Line 19"/>
          <p:cNvSpPr>
            <a:spLocks noChangeShapeType="1"/>
          </p:cNvSpPr>
          <p:nvPr/>
        </p:nvSpPr>
        <p:spPr bwMode="auto">
          <a:xfrm flipH="1">
            <a:off x="2336800" y="3059113"/>
            <a:ext cx="2540000" cy="0"/>
          </a:xfrm>
          <a:prstGeom prst="line">
            <a:avLst/>
          </a:prstGeom>
          <a:noFill/>
          <a:ln w="25399">
            <a:solidFill>
              <a:srgbClr val="868686"/>
            </a:solidFill>
            <a:round/>
            <a:headEnd type="none" w="sm" len="sm"/>
            <a:tailEnd type="stealth" w="med" len="med"/>
          </a:ln>
        </p:spPr>
        <p:txBody>
          <a:bodyPr wrap="none" anchor="ctr"/>
          <a:lstStyle/>
          <a:p>
            <a:endParaRPr lang="en-GB">
              <a:latin typeface="+mj-lt"/>
            </a:endParaRPr>
          </a:p>
        </p:txBody>
      </p:sp>
      <p:grpSp>
        <p:nvGrpSpPr>
          <p:cNvPr id="94227" name="Group 24"/>
          <p:cNvGrpSpPr>
            <a:grpSpLocks/>
          </p:cNvGrpSpPr>
          <p:nvPr/>
        </p:nvGrpSpPr>
        <p:grpSpPr bwMode="auto">
          <a:xfrm>
            <a:off x="4894263" y="2119313"/>
            <a:ext cx="777875" cy="404812"/>
            <a:chOff x="2312" y="1928"/>
            <a:chExt cx="368" cy="368"/>
          </a:xfrm>
        </p:grpSpPr>
        <p:sp>
          <p:nvSpPr>
            <p:cNvPr id="94261" name="AutoShape 20"/>
            <p:cNvSpPr>
              <a:spLocks noChangeArrowheads="1"/>
            </p:cNvSpPr>
            <p:nvPr/>
          </p:nvSpPr>
          <p:spPr bwMode="auto">
            <a:xfrm rot="10800000" flipH="1">
              <a:off x="2312" y="1928"/>
              <a:ext cx="368" cy="368"/>
            </a:xfrm>
            <a:prstGeom prst="triangle">
              <a:avLst>
                <a:gd name="adj" fmla="val 49995"/>
              </a:avLst>
            </a:prstGeom>
            <a:solidFill>
              <a:srgbClr val="FFFFCC"/>
            </a:solidFill>
            <a:ln w="25399">
              <a:solidFill>
                <a:schemeClr val="tx1"/>
              </a:solidFill>
              <a:miter lim="800000"/>
              <a:headEnd/>
              <a:tailEnd/>
            </a:ln>
          </p:spPr>
          <p:txBody>
            <a:bodyPr wrap="none" anchor="ctr"/>
            <a:lstStyle/>
            <a:p>
              <a:endParaRPr lang="en-GB">
                <a:latin typeface="+mj-lt"/>
              </a:endParaRPr>
            </a:p>
          </p:txBody>
        </p:sp>
        <p:sp>
          <p:nvSpPr>
            <p:cNvPr id="94262" name="Line 21"/>
            <p:cNvSpPr>
              <a:spLocks noChangeShapeType="1"/>
            </p:cNvSpPr>
            <p:nvPr/>
          </p:nvSpPr>
          <p:spPr bwMode="auto">
            <a:xfrm flipH="1">
              <a:off x="2544" y="1968"/>
              <a:ext cx="48"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94263" name="Line 22"/>
            <p:cNvSpPr>
              <a:spLocks noChangeShapeType="1"/>
            </p:cNvSpPr>
            <p:nvPr/>
          </p:nvSpPr>
          <p:spPr bwMode="auto">
            <a:xfrm flipH="1">
              <a:off x="2496" y="1968"/>
              <a:ext cx="48" cy="144"/>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94264" name="Line 23"/>
            <p:cNvSpPr>
              <a:spLocks noChangeShapeType="1"/>
            </p:cNvSpPr>
            <p:nvPr/>
          </p:nvSpPr>
          <p:spPr bwMode="auto">
            <a:xfrm flipH="1">
              <a:off x="2448" y="2112"/>
              <a:ext cx="48"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grpSp>
      <p:sp>
        <p:nvSpPr>
          <p:cNvPr id="94228" name="Rectangle 25"/>
          <p:cNvSpPr>
            <a:spLocks noChangeArrowheads="1"/>
          </p:cNvSpPr>
          <p:nvPr/>
        </p:nvSpPr>
        <p:spPr bwMode="auto">
          <a:xfrm>
            <a:off x="5486400" y="2216150"/>
            <a:ext cx="1590115" cy="400752"/>
          </a:xfrm>
          <a:prstGeom prst="rect">
            <a:avLst/>
          </a:prstGeom>
          <a:noFill/>
          <a:ln w="9525">
            <a:noFill/>
            <a:miter lim="800000"/>
            <a:headEnd/>
            <a:tailEnd/>
          </a:ln>
        </p:spPr>
        <p:txBody>
          <a:bodyPr wrap="none" lIns="92075" tIns="46038" rIns="92075" bIns="46038">
            <a:spAutoFit/>
          </a:bodyPr>
          <a:lstStyle/>
          <a:p>
            <a:r>
              <a:rPr lang="en-US" sz="2000">
                <a:latin typeface="+mj-lt"/>
              </a:rPr>
              <a:t>Discriminator</a:t>
            </a:r>
          </a:p>
        </p:txBody>
      </p:sp>
      <p:sp>
        <p:nvSpPr>
          <p:cNvPr id="94229" name="Rectangle 26"/>
          <p:cNvSpPr>
            <a:spLocks noChangeArrowheads="1"/>
          </p:cNvSpPr>
          <p:nvPr/>
        </p:nvSpPr>
        <p:spPr bwMode="auto">
          <a:xfrm>
            <a:off x="6380163" y="1708150"/>
            <a:ext cx="917559" cy="400752"/>
          </a:xfrm>
          <a:prstGeom prst="rect">
            <a:avLst/>
          </a:prstGeom>
          <a:noFill/>
          <a:ln w="9525">
            <a:noFill/>
            <a:miter lim="800000"/>
            <a:headEnd/>
            <a:tailEnd/>
          </a:ln>
        </p:spPr>
        <p:txBody>
          <a:bodyPr wrap="none" lIns="92075" tIns="46038" rIns="92075" bIns="46038">
            <a:spAutoFit/>
          </a:bodyPr>
          <a:lstStyle/>
          <a:p>
            <a:r>
              <a:rPr lang="en-US" sz="2000" b="1">
                <a:latin typeface="+mj-lt"/>
              </a:rPr>
              <a:t>Trigger</a:t>
            </a:r>
          </a:p>
        </p:txBody>
      </p:sp>
      <p:sp>
        <p:nvSpPr>
          <p:cNvPr id="94230" name="Rectangle 27"/>
          <p:cNvSpPr>
            <a:spLocks noChangeArrowheads="1"/>
          </p:cNvSpPr>
          <p:nvPr/>
        </p:nvSpPr>
        <p:spPr bwMode="auto">
          <a:xfrm>
            <a:off x="2925763" y="2714625"/>
            <a:ext cx="687752" cy="400752"/>
          </a:xfrm>
          <a:prstGeom prst="rect">
            <a:avLst/>
          </a:prstGeom>
          <a:noFill/>
          <a:ln w="9525">
            <a:noFill/>
            <a:miter lim="800000"/>
            <a:headEnd/>
            <a:tailEnd/>
          </a:ln>
        </p:spPr>
        <p:txBody>
          <a:bodyPr wrap="none" lIns="92075" tIns="46038" rIns="92075" bIns="46038">
            <a:spAutoFit/>
          </a:bodyPr>
          <a:lstStyle/>
          <a:p>
            <a:r>
              <a:rPr lang="en-US" sz="2000">
                <a:latin typeface="+mj-lt"/>
              </a:rPr>
              <a:t>Start</a:t>
            </a:r>
          </a:p>
        </p:txBody>
      </p:sp>
      <p:sp>
        <p:nvSpPr>
          <p:cNvPr id="94231" name="Rectangle 37"/>
          <p:cNvSpPr>
            <a:spLocks noChangeArrowheads="1"/>
          </p:cNvSpPr>
          <p:nvPr/>
        </p:nvSpPr>
        <p:spPr bwMode="auto">
          <a:xfrm>
            <a:off x="893763" y="5561013"/>
            <a:ext cx="5104154" cy="1016305"/>
          </a:xfrm>
          <a:prstGeom prst="rect">
            <a:avLst/>
          </a:prstGeom>
          <a:noFill/>
          <a:ln w="9525">
            <a:noFill/>
            <a:miter lim="800000"/>
            <a:headEnd/>
            <a:tailEnd/>
          </a:ln>
        </p:spPr>
        <p:txBody>
          <a:bodyPr wrap="none" lIns="92075" tIns="46038" rIns="92075" bIns="46038">
            <a:spAutoFit/>
          </a:bodyPr>
          <a:lstStyle/>
          <a:p>
            <a:r>
              <a:rPr lang="en-US" sz="2000" b="1" dirty="0">
                <a:latin typeface="+mj-lt"/>
              </a:rPr>
              <a:t>Buffers</a:t>
            </a:r>
            <a:r>
              <a:rPr lang="en-US" sz="2000" dirty="0">
                <a:latin typeface="+mj-lt"/>
              </a:rPr>
              <a:t> are introduced to de-randomize data, </a:t>
            </a:r>
          </a:p>
          <a:p>
            <a:r>
              <a:rPr lang="en-US" sz="2000" dirty="0">
                <a:latin typeface="+mj-lt"/>
              </a:rPr>
              <a:t>to decouple the data production from the data </a:t>
            </a:r>
          </a:p>
          <a:p>
            <a:r>
              <a:rPr lang="en-US" sz="2000" dirty="0">
                <a:latin typeface="+mj-lt"/>
              </a:rPr>
              <a:t>consumption. </a:t>
            </a:r>
            <a:r>
              <a:rPr lang="en-US" sz="2000" b="1" dirty="0">
                <a:latin typeface="+mj-lt"/>
              </a:rPr>
              <a:t>Better performance</a:t>
            </a:r>
            <a:r>
              <a:rPr lang="en-US" sz="2000" dirty="0">
                <a:latin typeface="+mj-lt"/>
              </a:rPr>
              <a:t>.</a:t>
            </a:r>
          </a:p>
        </p:txBody>
      </p:sp>
      <p:sp>
        <p:nvSpPr>
          <p:cNvPr id="94232" name="Line 38"/>
          <p:cNvSpPr>
            <a:spLocks noChangeShapeType="1"/>
          </p:cNvSpPr>
          <p:nvPr/>
        </p:nvSpPr>
        <p:spPr bwMode="auto">
          <a:xfrm>
            <a:off x="5791200" y="3113088"/>
            <a:ext cx="0" cy="315912"/>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4233" name="Rectangle 39"/>
          <p:cNvSpPr>
            <a:spLocks noChangeArrowheads="1"/>
          </p:cNvSpPr>
          <p:nvPr/>
        </p:nvSpPr>
        <p:spPr bwMode="auto">
          <a:xfrm>
            <a:off x="5892800" y="2743200"/>
            <a:ext cx="1284904" cy="400752"/>
          </a:xfrm>
          <a:prstGeom prst="rect">
            <a:avLst/>
          </a:prstGeom>
          <a:noFill/>
          <a:ln w="9525">
            <a:noFill/>
            <a:miter lim="800000"/>
            <a:headEnd/>
            <a:tailEnd/>
          </a:ln>
        </p:spPr>
        <p:txBody>
          <a:bodyPr wrap="none" lIns="92075" tIns="46038" rIns="92075" bIns="46038">
            <a:spAutoFit/>
          </a:bodyPr>
          <a:lstStyle/>
          <a:p>
            <a:r>
              <a:rPr lang="en-US" sz="2000" b="1">
                <a:latin typeface="+mj-lt"/>
              </a:rPr>
              <a:t>Busy Logic</a:t>
            </a:r>
          </a:p>
        </p:txBody>
      </p:sp>
      <p:sp>
        <p:nvSpPr>
          <p:cNvPr id="94234" name="Rectangle 40"/>
          <p:cNvSpPr>
            <a:spLocks noChangeArrowheads="1"/>
          </p:cNvSpPr>
          <p:nvPr/>
        </p:nvSpPr>
        <p:spPr bwMode="auto">
          <a:xfrm>
            <a:off x="1439863" y="3384550"/>
            <a:ext cx="981075" cy="404813"/>
          </a:xfrm>
          <a:prstGeom prst="rect">
            <a:avLst/>
          </a:prstGeom>
          <a:solidFill>
            <a:srgbClr val="CCFF66"/>
          </a:solidFill>
          <a:ln w="25399">
            <a:solidFill>
              <a:schemeClr val="tx1"/>
            </a:solidFill>
            <a:miter lim="800000"/>
            <a:headEnd/>
            <a:tailEnd/>
          </a:ln>
        </p:spPr>
        <p:txBody>
          <a:bodyPr wrap="none" anchor="ctr"/>
          <a:lstStyle/>
          <a:p>
            <a:pPr algn="ctr"/>
            <a:r>
              <a:rPr lang="en-US" sz="2000">
                <a:latin typeface="+mj-lt"/>
              </a:rPr>
              <a:t>FIFO</a:t>
            </a:r>
          </a:p>
        </p:txBody>
      </p:sp>
      <p:sp>
        <p:nvSpPr>
          <p:cNvPr id="94235" name="Line 41"/>
          <p:cNvSpPr>
            <a:spLocks noChangeShapeType="1"/>
          </p:cNvSpPr>
          <p:nvPr/>
        </p:nvSpPr>
        <p:spPr bwMode="auto">
          <a:xfrm>
            <a:off x="1422400" y="3481388"/>
            <a:ext cx="10160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4236" name="Line 42"/>
          <p:cNvSpPr>
            <a:spLocks noChangeShapeType="1"/>
          </p:cNvSpPr>
          <p:nvPr/>
        </p:nvSpPr>
        <p:spPr bwMode="auto">
          <a:xfrm>
            <a:off x="1422400" y="3692525"/>
            <a:ext cx="10160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4237" name="Line 43"/>
          <p:cNvSpPr>
            <a:spLocks noChangeShapeType="1"/>
          </p:cNvSpPr>
          <p:nvPr/>
        </p:nvSpPr>
        <p:spPr bwMode="auto">
          <a:xfrm>
            <a:off x="1930400" y="3798888"/>
            <a:ext cx="0" cy="211137"/>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4238" name="Line 45"/>
          <p:cNvSpPr>
            <a:spLocks noChangeShapeType="1"/>
          </p:cNvSpPr>
          <p:nvPr/>
        </p:nvSpPr>
        <p:spPr bwMode="auto">
          <a:xfrm>
            <a:off x="2438400" y="3429000"/>
            <a:ext cx="3352800" cy="0"/>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4239" name="Rectangle 46"/>
          <p:cNvSpPr>
            <a:spLocks noChangeArrowheads="1"/>
          </p:cNvSpPr>
          <p:nvPr/>
        </p:nvSpPr>
        <p:spPr bwMode="auto">
          <a:xfrm>
            <a:off x="3027363" y="3094038"/>
            <a:ext cx="568325" cy="401637"/>
          </a:xfrm>
          <a:prstGeom prst="rect">
            <a:avLst/>
          </a:prstGeom>
          <a:noFill/>
          <a:ln w="9525">
            <a:noFill/>
            <a:miter lim="800000"/>
            <a:headEnd/>
            <a:tailEnd/>
          </a:ln>
        </p:spPr>
        <p:txBody>
          <a:bodyPr wrap="none" lIns="92075" tIns="46038" rIns="92075" bIns="46038">
            <a:spAutoFit/>
          </a:bodyPr>
          <a:lstStyle/>
          <a:p>
            <a:r>
              <a:rPr lang="en-US" sz="2000">
                <a:latin typeface="+mj-lt"/>
              </a:rPr>
              <a:t>Full</a:t>
            </a:r>
          </a:p>
        </p:txBody>
      </p:sp>
      <p:sp>
        <p:nvSpPr>
          <p:cNvPr id="94240" name="Rectangle 49"/>
          <p:cNvSpPr>
            <a:spLocks noChangeArrowheads="1"/>
          </p:cNvSpPr>
          <p:nvPr/>
        </p:nvSpPr>
        <p:spPr bwMode="auto">
          <a:xfrm>
            <a:off x="2946400" y="3798888"/>
            <a:ext cx="1307666" cy="400752"/>
          </a:xfrm>
          <a:prstGeom prst="rect">
            <a:avLst/>
          </a:prstGeom>
          <a:noFill/>
          <a:ln w="9525">
            <a:noFill/>
            <a:miter lim="800000"/>
            <a:headEnd/>
            <a:tailEnd/>
          </a:ln>
        </p:spPr>
        <p:txBody>
          <a:bodyPr wrap="none" lIns="92075" tIns="46038" rIns="92075" bIns="46038">
            <a:spAutoFit/>
          </a:bodyPr>
          <a:lstStyle/>
          <a:p>
            <a:r>
              <a:rPr lang="en-US" sz="2000">
                <a:latin typeface="+mj-lt"/>
              </a:rPr>
              <a:t>DataReady</a:t>
            </a:r>
          </a:p>
        </p:txBody>
      </p:sp>
      <p:sp>
        <p:nvSpPr>
          <p:cNvPr id="94241" name="Line 56"/>
          <p:cNvSpPr>
            <a:spLocks noChangeShapeType="1"/>
          </p:cNvSpPr>
          <p:nvPr/>
        </p:nvSpPr>
        <p:spPr bwMode="auto">
          <a:xfrm>
            <a:off x="5283200" y="2795588"/>
            <a:ext cx="508000" cy="0"/>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4242" name="Line 57"/>
          <p:cNvSpPr>
            <a:spLocks noChangeShapeType="1"/>
          </p:cNvSpPr>
          <p:nvPr/>
        </p:nvSpPr>
        <p:spPr bwMode="auto">
          <a:xfrm>
            <a:off x="5791200" y="2795588"/>
            <a:ext cx="0" cy="211137"/>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4243" name="Line 58"/>
          <p:cNvSpPr>
            <a:spLocks noChangeShapeType="1"/>
          </p:cNvSpPr>
          <p:nvPr/>
        </p:nvSpPr>
        <p:spPr bwMode="auto">
          <a:xfrm flipH="1">
            <a:off x="5486400" y="3006725"/>
            <a:ext cx="304800" cy="0"/>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4244" name="Line 59"/>
          <p:cNvSpPr>
            <a:spLocks noChangeShapeType="1"/>
          </p:cNvSpPr>
          <p:nvPr/>
        </p:nvSpPr>
        <p:spPr bwMode="auto">
          <a:xfrm>
            <a:off x="5486400" y="3113088"/>
            <a:ext cx="304800" cy="0"/>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grpSp>
        <p:nvGrpSpPr>
          <p:cNvPr id="94245" name="Group 62"/>
          <p:cNvGrpSpPr>
            <a:grpSpLocks/>
          </p:cNvGrpSpPr>
          <p:nvPr/>
        </p:nvGrpSpPr>
        <p:grpSpPr bwMode="auto">
          <a:xfrm>
            <a:off x="4978400" y="3270250"/>
            <a:ext cx="677863" cy="300038"/>
            <a:chOff x="2408" y="2984"/>
            <a:chExt cx="320" cy="272"/>
          </a:xfrm>
        </p:grpSpPr>
        <p:sp>
          <p:nvSpPr>
            <p:cNvPr id="94259" name="Oval 60"/>
            <p:cNvSpPr>
              <a:spLocks noChangeArrowheads="1"/>
            </p:cNvSpPr>
            <p:nvPr/>
          </p:nvSpPr>
          <p:spPr bwMode="auto">
            <a:xfrm>
              <a:off x="2408" y="3080"/>
              <a:ext cx="80" cy="80"/>
            </a:xfrm>
            <a:prstGeom prst="ellipse">
              <a:avLst/>
            </a:prstGeom>
            <a:solidFill>
              <a:srgbClr val="FFFFCC"/>
            </a:solidFill>
            <a:ln w="25399">
              <a:solidFill>
                <a:schemeClr val="tx1"/>
              </a:solidFill>
              <a:round/>
              <a:headEnd/>
              <a:tailEnd/>
            </a:ln>
          </p:spPr>
          <p:txBody>
            <a:bodyPr wrap="none" anchor="ctr"/>
            <a:lstStyle/>
            <a:p>
              <a:endParaRPr lang="en-GB">
                <a:latin typeface="+mj-lt"/>
              </a:endParaRPr>
            </a:p>
          </p:txBody>
        </p:sp>
        <p:sp>
          <p:nvSpPr>
            <p:cNvPr id="94260" name="AutoShape 61"/>
            <p:cNvSpPr>
              <a:spLocks noChangeArrowheads="1"/>
            </p:cNvSpPr>
            <p:nvPr/>
          </p:nvSpPr>
          <p:spPr bwMode="auto">
            <a:xfrm rot="5400000">
              <a:off x="2480" y="3008"/>
              <a:ext cx="272" cy="224"/>
            </a:xfrm>
            <a:prstGeom prst="triangle">
              <a:avLst>
                <a:gd name="adj" fmla="val 50792"/>
              </a:avLst>
            </a:prstGeom>
            <a:solidFill>
              <a:srgbClr val="FFFFCC"/>
            </a:solidFill>
            <a:ln w="25399">
              <a:solidFill>
                <a:schemeClr val="tx1"/>
              </a:solidFill>
              <a:miter lim="800000"/>
              <a:headEnd/>
              <a:tailEnd/>
            </a:ln>
          </p:spPr>
          <p:txBody>
            <a:bodyPr wrap="none" anchor="ctr"/>
            <a:lstStyle/>
            <a:p>
              <a:endParaRPr lang="en-GB">
                <a:latin typeface="+mj-lt"/>
              </a:endParaRPr>
            </a:p>
          </p:txBody>
        </p:sp>
      </p:grpSp>
      <p:sp>
        <p:nvSpPr>
          <p:cNvPr id="94246" name="AutoShape 64"/>
          <p:cNvSpPr>
            <a:spLocks noChangeArrowheads="1"/>
          </p:cNvSpPr>
          <p:nvPr/>
        </p:nvSpPr>
        <p:spPr bwMode="auto">
          <a:xfrm flipH="1">
            <a:off x="4876800" y="2954338"/>
            <a:ext cx="609600" cy="211137"/>
          </a:xfrm>
          <a:prstGeom prst="flowChartDelay">
            <a:avLst/>
          </a:prstGeom>
          <a:solidFill>
            <a:srgbClr val="FFFFCC"/>
          </a:solidFill>
          <a:ln w="25400">
            <a:solidFill>
              <a:schemeClr val="tx1"/>
            </a:solidFill>
            <a:miter lim="800000"/>
            <a:headEnd type="none" w="sm" len="sm"/>
            <a:tailEnd type="none" w="sm" len="sm"/>
          </a:ln>
        </p:spPr>
        <p:txBody>
          <a:bodyPr wrap="none" anchor="ctr"/>
          <a:lstStyle/>
          <a:p>
            <a:pPr algn="ctr"/>
            <a:r>
              <a:rPr lang="en-US" sz="1600">
                <a:latin typeface="+mj-lt"/>
              </a:rPr>
              <a:t>and</a:t>
            </a:r>
          </a:p>
        </p:txBody>
      </p:sp>
      <p:grpSp>
        <p:nvGrpSpPr>
          <p:cNvPr id="94247" name="Group 65"/>
          <p:cNvGrpSpPr>
            <a:grpSpLocks/>
          </p:cNvGrpSpPr>
          <p:nvPr/>
        </p:nvGrpSpPr>
        <p:grpSpPr bwMode="auto">
          <a:xfrm>
            <a:off x="1247775" y="4959350"/>
            <a:ext cx="1344613" cy="469900"/>
            <a:chOff x="721" y="4472"/>
            <a:chExt cx="527" cy="428"/>
          </a:xfrm>
        </p:grpSpPr>
        <p:grpSp>
          <p:nvGrpSpPr>
            <p:cNvPr id="94252" name="Group 66"/>
            <p:cNvGrpSpPr>
              <a:grpSpLocks/>
            </p:cNvGrpSpPr>
            <p:nvPr/>
          </p:nvGrpSpPr>
          <p:grpSpPr bwMode="auto">
            <a:xfrm>
              <a:off x="721" y="4472"/>
              <a:ext cx="527" cy="369"/>
              <a:chOff x="721" y="4472"/>
              <a:chExt cx="527" cy="369"/>
            </a:xfrm>
          </p:grpSpPr>
          <p:sp>
            <p:nvSpPr>
              <p:cNvPr id="94254" name="Oval 67"/>
              <p:cNvSpPr>
                <a:spLocks noChangeArrowheads="1"/>
              </p:cNvSpPr>
              <p:nvPr/>
            </p:nvSpPr>
            <p:spPr bwMode="auto">
              <a:xfrm>
                <a:off x="729" y="4667"/>
                <a:ext cx="511" cy="174"/>
              </a:xfrm>
              <a:prstGeom prst="ellipse">
                <a:avLst/>
              </a:prstGeom>
              <a:solidFill>
                <a:srgbClr val="9999FF"/>
              </a:solidFill>
              <a:ln w="25399">
                <a:solidFill>
                  <a:schemeClr val="tx1"/>
                </a:solidFill>
                <a:round/>
                <a:headEnd/>
                <a:tailEnd/>
              </a:ln>
            </p:spPr>
            <p:txBody>
              <a:bodyPr wrap="none" anchor="ctr"/>
              <a:lstStyle/>
              <a:p>
                <a:endParaRPr lang="en-GB">
                  <a:latin typeface="+mj-lt"/>
                </a:endParaRPr>
              </a:p>
            </p:txBody>
          </p:sp>
          <p:sp>
            <p:nvSpPr>
              <p:cNvPr id="94255" name="Rectangle 68"/>
              <p:cNvSpPr>
                <a:spLocks noChangeArrowheads="1"/>
              </p:cNvSpPr>
              <p:nvPr/>
            </p:nvSpPr>
            <p:spPr bwMode="auto">
              <a:xfrm>
                <a:off x="721" y="4563"/>
                <a:ext cx="527" cy="196"/>
              </a:xfrm>
              <a:prstGeom prst="rect">
                <a:avLst/>
              </a:prstGeom>
              <a:solidFill>
                <a:srgbClr val="9999FF"/>
              </a:solidFill>
              <a:ln w="9525">
                <a:noFill/>
                <a:miter lim="800000"/>
                <a:headEnd/>
                <a:tailEnd/>
              </a:ln>
            </p:spPr>
            <p:txBody>
              <a:bodyPr wrap="none" anchor="ctr"/>
              <a:lstStyle/>
              <a:p>
                <a:endParaRPr lang="en-GB">
                  <a:latin typeface="+mj-lt"/>
                </a:endParaRPr>
              </a:p>
            </p:txBody>
          </p:sp>
          <p:sp>
            <p:nvSpPr>
              <p:cNvPr id="94256" name="Oval 69"/>
              <p:cNvSpPr>
                <a:spLocks noChangeArrowheads="1"/>
              </p:cNvSpPr>
              <p:nvPr/>
            </p:nvSpPr>
            <p:spPr bwMode="auto">
              <a:xfrm>
                <a:off x="728" y="4472"/>
                <a:ext cx="511" cy="173"/>
              </a:xfrm>
              <a:prstGeom prst="ellipse">
                <a:avLst/>
              </a:prstGeom>
              <a:solidFill>
                <a:srgbClr val="9999FF"/>
              </a:solidFill>
              <a:ln w="25399">
                <a:solidFill>
                  <a:schemeClr val="tx1"/>
                </a:solidFill>
                <a:round/>
                <a:headEnd/>
                <a:tailEnd/>
              </a:ln>
            </p:spPr>
            <p:txBody>
              <a:bodyPr wrap="none" anchor="ctr"/>
              <a:lstStyle/>
              <a:p>
                <a:endParaRPr lang="en-GB">
                  <a:latin typeface="+mj-lt"/>
                </a:endParaRPr>
              </a:p>
            </p:txBody>
          </p:sp>
          <p:sp>
            <p:nvSpPr>
              <p:cNvPr id="94257" name="Line 70"/>
              <p:cNvSpPr>
                <a:spLocks noChangeShapeType="1"/>
              </p:cNvSpPr>
              <p:nvPr/>
            </p:nvSpPr>
            <p:spPr bwMode="auto">
              <a:xfrm>
                <a:off x="727" y="4561"/>
                <a:ext cx="0" cy="19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4258" name="Line 71"/>
              <p:cNvSpPr>
                <a:spLocks noChangeShapeType="1"/>
              </p:cNvSpPr>
              <p:nvPr/>
            </p:nvSpPr>
            <p:spPr bwMode="auto">
              <a:xfrm>
                <a:off x="1244" y="4565"/>
                <a:ext cx="0" cy="197"/>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grpSp>
        <p:sp>
          <p:nvSpPr>
            <p:cNvPr id="94253" name="Rectangle 72"/>
            <p:cNvSpPr>
              <a:spLocks noChangeArrowheads="1"/>
            </p:cNvSpPr>
            <p:nvPr/>
          </p:nvSpPr>
          <p:spPr bwMode="auto">
            <a:xfrm>
              <a:off x="782" y="4535"/>
              <a:ext cx="375" cy="365"/>
            </a:xfrm>
            <a:prstGeom prst="rect">
              <a:avLst/>
            </a:prstGeom>
            <a:noFill/>
            <a:ln w="9525">
              <a:noFill/>
              <a:miter lim="800000"/>
              <a:headEnd/>
              <a:tailEnd/>
            </a:ln>
          </p:spPr>
          <p:txBody>
            <a:bodyPr wrap="none" lIns="92075" tIns="46038" rIns="92075" bIns="46038">
              <a:spAutoFit/>
            </a:bodyPr>
            <a:lstStyle/>
            <a:p>
              <a:r>
                <a:rPr lang="en-US" sz="2000" dirty="0">
                  <a:latin typeface="+mj-lt"/>
                </a:rPr>
                <a:t>storage</a:t>
              </a:r>
            </a:p>
          </p:txBody>
        </p:sp>
      </p:grpSp>
      <p:sp>
        <p:nvSpPr>
          <p:cNvPr id="94248" name="Line 36"/>
          <p:cNvSpPr>
            <a:spLocks noChangeShapeType="1"/>
          </p:cNvSpPr>
          <p:nvPr/>
        </p:nvSpPr>
        <p:spPr bwMode="auto">
          <a:xfrm>
            <a:off x="1930400" y="4748213"/>
            <a:ext cx="0" cy="211137"/>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4249" name="Freeform 73"/>
          <p:cNvSpPr>
            <a:spLocks/>
          </p:cNvSpPr>
          <p:nvPr/>
        </p:nvSpPr>
        <p:spPr bwMode="auto">
          <a:xfrm>
            <a:off x="2438400" y="3744913"/>
            <a:ext cx="495300" cy="474662"/>
          </a:xfrm>
          <a:custGeom>
            <a:avLst/>
            <a:gdLst>
              <a:gd name="T0" fmla="*/ 0 w 234"/>
              <a:gd name="T1" fmla="*/ 0 h 432"/>
              <a:gd name="T2" fmla="*/ 430106667 w 234"/>
              <a:gd name="T3" fmla="*/ 0 h 432"/>
              <a:gd name="T4" fmla="*/ 1048385000 w 234"/>
              <a:gd name="T5" fmla="*/ 166601967 h 432"/>
              <a:gd name="T6" fmla="*/ 967740000 w 234"/>
              <a:gd name="T7" fmla="*/ 376665173 h 432"/>
              <a:gd name="T8" fmla="*/ 215053333 w 234"/>
              <a:gd name="T9" fmla="*/ 521537070 h 432"/>
              <a:gd name="T10" fmla="*/ 0 60000 65536"/>
              <a:gd name="T11" fmla="*/ 0 60000 65536"/>
              <a:gd name="T12" fmla="*/ 0 60000 65536"/>
              <a:gd name="T13" fmla="*/ 0 60000 65536"/>
              <a:gd name="T14" fmla="*/ 0 60000 65536"/>
              <a:gd name="T15" fmla="*/ 0 w 234"/>
              <a:gd name="T16" fmla="*/ 0 h 432"/>
              <a:gd name="T17" fmla="*/ 234 w 234"/>
              <a:gd name="T18" fmla="*/ 432 h 432"/>
            </a:gdLst>
            <a:ahLst/>
            <a:cxnLst>
              <a:cxn ang="T10">
                <a:pos x="T0" y="T1"/>
              </a:cxn>
              <a:cxn ang="T11">
                <a:pos x="T2" y="T3"/>
              </a:cxn>
              <a:cxn ang="T12">
                <a:pos x="T4" y="T5"/>
              </a:cxn>
              <a:cxn ang="T13">
                <a:pos x="T6" y="T7"/>
              </a:cxn>
              <a:cxn ang="T14">
                <a:pos x="T8" y="T9"/>
              </a:cxn>
            </a:cxnLst>
            <a:rect l="T15" t="T16" r="T17" b="T18"/>
            <a:pathLst>
              <a:path w="234" h="432">
                <a:moveTo>
                  <a:pt x="0" y="0"/>
                </a:moveTo>
                <a:lnTo>
                  <a:pt x="96" y="0"/>
                </a:lnTo>
                <a:cubicBezTo>
                  <a:pt x="135" y="23"/>
                  <a:pt x="214" y="86"/>
                  <a:pt x="234" y="138"/>
                </a:cubicBezTo>
                <a:lnTo>
                  <a:pt x="216" y="312"/>
                </a:lnTo>
                <a:lnTo>
                  <a:pt x="48" y="432"/>
                </a:lnTo>
              </a:path>
            </a:pathLst>
          </a:custGeom>
          <a:noFill/>
          <a:ln w="25400">
            <a:solidFill>
              <a:schemeClr val="bg2"/>
            </a:solidFill>
            <a:round/>
            <a:headEnd type="none" w="sm" len="sm"/>
            <a:tailEnd type="stealth" w="med" len="med"/>
          </a:ln>
        </p:spPr>
        <p:txBody>
          <a:bodyPr wrap="none" anchor="ctr"/>
          <a:lstStyle/>
          <a:p>
            <a:endParaRPr lang="en-GB">
              <a:latin typeface="+mj-lt"/>
            </a:endParaRPr>
          </a:p>
        </p:txBody>
      </p:sp>
    </p:spTree>
    <p:extLst>
      <p:ext uri="{BB962C8B-B14F-4D97-AF65-F5344CB8AC3E}">
        <p14:creationId xmlns:p14="http://schemas.microsoft.com/office/powerpoint/2010/main" val="311257448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5"/>
          <p:cNvSpPr>
            <a:spLocks noGrp="1"/>
          </p:cNvSpPr>
          <p:nvPr>
            <p:ph type="ctrTitle"/>
          </p:nvPr>
        </p:nvSpPr>
        <p:spPr/>
        <p:txBody>
          <a:bodyPr/>
          <a:lstStyle/>
          <a:p>
            <a:pPr eaLnBrk="1" hangingPunct="1"/>
            <a:r>
              <a:rPr lang="en-GB" dirty="0" smtClean="0"/>
              <a:t>Trigger in 6 slides</a:t>
            </a:r>
          </a:p>
        </p:txBody>
      </p:sp>
    </p:spTree>
    <p:extLst>
      <p:ext uri="{BB962C8B-B14F-4D97-AF65-F5344CB8AC3E}">
        <p14:creationId xmlns:p14="http://schemas.microsoft.com/office/powerpoint/2010/main" val="399593952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GB" smtClean="0"/>
              <a:t>What is a trigger?</a:t>
            </a:r>
          </a:p>
        </p:txBody>
      </p:sp>
      <p:pic>
        <p:nvPicPr>
          <p:cNvPr id="6" name="Content Placeholder 5" descr="trigger-screenshot2.jpg"/>
          <p:cNvPicPr>
            <a:picLocks noGrp="1" noChangeAspect="1"/>
          </p:cNvPicPr>
          <p:nvPr>
            <p:ph idx="1"/>
          </p:nvPr>
        </p:nvPicPr>
        <p:blipFill>
          <a:blip r:embed="rId2"/>
          <a:srcRect l="786" r="761"/>
          <a:stretch>
            <a:fillRect/>
          </a:stretch>
        </p:blipFill>
        <p:spPr>
          <a:xfrm>
            <a:off x="160338" y="1201738"/>
            <a:ext cx="5284787" cy="4027487"/>
          </a:xfrm>
        </p:spPr>
      </p:pic>
      <p:sp>
        <p:nvSpPr>
          <p:cNvPr id="7" name="TextBox 6"/>
          <p:cNvSpPr txBox="1">
            <a:spLocks noChangeArrowheads="1"/>
          </p:cNvSpPr>
          <p:nvPr/>
        </p:nvSpPr>
        <p:spPr bwMode="auto">
          <a:xfrm>
            <a:off x="5961063" y="2001838"/>
            <a:ext cx="2633662" cy="831850"/>
          </a:xfrm>
          <a:prstGeom prst="rect">
            <a:avLst/>
          </a:prstGeom>
          <a:noFill/>
          <a:ln w="9525">
            <a:noFill/>
            <a:miter lim="800000"/>
            <a:headEnd/>
            <a:tailEnd/>
          </a:ln>
        </p:spPr>
        <p:txBody>
          <a:bodyPr wrap="none">
            <a:spAutoFit/>
          </a:bodyPr>
          <a:lstStyle/>
          <a:p>
            <a:r>
              <a:rPr lang="en-GB" sz="2400"/>
              <a:t>An open-source</a:t>
            </a:r>
            <a:br>
              <a:rPr lang="en-GB" sz="2400"/>
            </a:br>
            <a:r>
              <a:rPr lang="en-GB" sz="2400"/>
              <a:t>3D rally game?</a:t>
            </a:r>
          </a:p>
        </p:txBody>
      </p:sp>
      <p:pic>
        <p:nvPicPr>
          <p:cNvPr id="8" name="Picture 7" descr="trigger-horse.jpg"/>
          <p:cNvPicPr>
            <a:picLocks noChangeAspect="1"/>
          </p:cNvPicPr>
          <p:nvPr/>
        </p:nvPicPr>
        <p:blipFill>
          <a:blip r:embed="rId3"/>
          <a:srcRect/>
          <a:stretch>
            <a:fillRect/>
          </a:stretch>
        </p:blipFill>
        <p:spPr bwMode="auto">
          <a:xfrm>
            <a:off x="1808163" y="1958975"/>
            <a:ext cx="4506912" cy="4257675"/>
          </a:xfrm>
          <a:prstGeom prst="rect">
            <a:avLst/>
          </a:prstGeom>
          <a:noFill/>
          <a:ln w="9525">
            <a:noFill/>
            <a:miter lim="800000"/>
            <a:headEnd/>
            <a:tailEnd/>
          </a:ln>
        </p:spPr>
      </p:pic>
      <p:sp>
        <p:nvSpPr>
          <p:cNvPr id="9" name="TextBox 8"/>
          <p:cNvSpPr txBox="1">
            <a:spLocks noChangeArrowheads="1"/>
          </p:cNvSpPr>
          <p:nvPr/>
        </p:nvSpPr>
        <p:spPr bwMode="auto">
          <a:xfrm>
            <a:off x="6453188" y="4440238"/>
            <a:ext cx="2690812" cy="1200150"/>
          </a:xfrm>
          <a:prstGeom prst="rect">
            <a:avLst/>
          </a:prstGeom>
          <a:noFill/>
          <a:ln w="9525">
            <a:noFill/>
            <a:miter lim="800000"/>
            <a:headEnd/>
            <a:tailEnd/>
          </a:ln>
        </p:spPr>
        <p:txBody>
          <a:bodyPr wrap="none">
            <a:spAutoFit/>
          </a:bodyPr>
          <a:lstStyle/>
          <a:p>
            <a:r>
              <a:rPr lang="en-GB" sz="2400"/>
              <a:t>The most famous</a:t>
            </a:r>
            <a:br>
              <a:rPr lang="en-GB" sz="2400"/>
            </a:br>
            <a:r>
              <a:rPr lang="en-GB" sz="2400"/>
              <a:t>horse in </a:t>
            </a:r>
            <a:br>
              <a:rPr lang="en-GB" sz="2400"/>
            </a:br>
            <a:r>
              <a:rPr lang="en-GB" sz="2400"/>
              <a:t>movie history?</a:t>
            </a:r>
          </a:p>
        </p:txBody>
      </p:sp>
      <p:pic>
        <p:nvPicPr>
          <p:cNvPr id="10" name="Picture 9" descr="trigger-beretta.jpg"/>
          <p:cNvPicPr>
            <a:picLocks noChangeAspect="1"/>
          </p:cNvPicPr>
          <p:nvPr/>
        </p:nvPicPr>
        <p:blipFill>
          <a:blip r:embed="rId4"/>
          <a:srcRect/>
          <a:stretch>
            <a:fillRect/>
          </a:stretch>
        </p:blipFill>
        <p:spPr bwMode="auto">
          <a:xfrm>
            <a:off x="942975" y="2162175"/>
            <a:ext cx="4576763" cy="3432175"/>
          </a:xfrm>
          <a:prstGeom prst="rect">
            <a:avLst/>
          </a:prstGeom>
          <a:noFill/>
          <a:ln w="9525">
            <a:noFill/>
            <a:miter lim="800000"/>
            <a:headEnd/>
            <a:tailEnd/>
          </a:ln>
        </p:spPr>
      </p:pic>
      <p:sp>
        <p:nvSpPr>
          <p:cNvPr id="11" name="TextBox 10"/>
          <p:cNvSpPr txBox="1">
            <a:spLocks noChangeArrowheads="1"/>
          </p:cNvSpPr>
          <p:nvPr/>
        </p:nvSpPr>
        <p:spPr bwMode="auto">
          <a:xfrm>
            <a:off x="5972175" y="3238500"/>
            <a:ext cx="2847975" cy="830263"/>
          </a:xfrm>
          <a:prstGeom prst="rect">
            <a:avLst/>
          </a:prstGeom>
          <a:solidFill>
            <a:schemeClr val="bg1"/>
          </a:solidFill>
          <a:ln w="9525">
            <a:noFill/>
            <a:miter lim="800000"/>
            <a:headEnd/>
            <a:tailEnd/>
          </a:ln>
        </p:spPr>
        <p:txBody>
          <a:bodyPr wrap="none">
            <a:spAutoFit/>
          </a:bodyPr>
          <a:lstStyle/>
          <a:p>
            <a:r>
              <a:rPr lang="en-GB" sz="2400"/>
              <a:t>An important part</a:t>
            </a:r>
            <a:br>
              <a:rPr lang="en-GB" sz="2400"/>
            </a:br>
            <a:r>
              <a:rPr lang="en-GB" sz="2400"/>
              <a:t>of a Beretta</a:t>
            </a:r>
          </a:p>
        </p:txBody>
      </p:sp>
      <p:sp>
        <p:nvSpPr>
          <p:cNvPr id="85001" name="Slide Number Placeholder 11"/>
          <p:cNvSpPr>
            <a:spLocks noGrp="1"/>
          </p:cNvSpPr>
          <p:nvPr>
            <p:ph type="sldNum" sz="quarter" idx="11"/>
          </p:nvPr>
        </p:nvSpPr>
        <p:spPr>
          <a:noFill/>
        </p:spPr>
        <p:txBody>
          <a:bodyPr/>
          <a:lstStyle/>
          <a:p>
            <a:fld id="{FF2C40FD-2C28-4F88-A847-55D8145221BC}" type="slidenum">
              <a:rPr lang="en-US"/>
              <a:pPr/>
              <a:t>75</a:t>
            </a:fld>
            <a:endParaRPr lang="en-US"/>
          </a:p>
        </p:txBody>
      </p:sp>
      <p:sp>
        <p:nvSpPr>
          <p:cNvPr id="85002" name="Footer Placeholder 11"/>
          <p:cNvSpPr>
            <a:spLocks noGrp="1"/>
          </p:cNvSpPr>
          <p:nvPr>
            <p:ph type="ftr" sz="quarter" idx="10"/>
          </p:nvPr>
        </p:nvSpPr>
        <p:spPr>
          <a:noFill/>
        </p:spPr>
        <p:txBody>
          <a:bodyPr/>
          <a:lstStyle/>
          <a:p>
            <a:r>
              <a:rPr lang="en-US" smtClean="0"/>
              <a:t>High throughput DAQ, Niko Neufeld, CERN</a:t>
            </a:r>
            <a:endParaRPr lang="en-US"/>
          </a:p>
        </p:txBody>
      </p:sp>
    </p:spTree>
    <p:extLst>
      <p:ext uri="{BB962C8B-B14F-4D97-AF65-F5344CB8AC3E}">
        <p14:creationId xmlns:p14="http://schemas.microsoft.com/office/powerpoint/2010/main" val="2694700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grpId="0" nodeType="clickEffect">
                                  <p:stCondLst>
                                    <p:cond delay="0"/>
                                  </p:stCondLst>
                                  <p:iterate type="wd">
                                    <p:tmPct val="0"/>
                                  </p:iterate>
                                  <p:childTnLst>
                                    <p:set>
                                      <p:cBhvr>
                                        <p:cTn id="14" dur="1" fill="hold">
                                          <p:stCondLst>
                                            <p:cond delay="0"/>
                                          </p:stCondLst>
                                        </p:cTn>
                                        <p:tgtEl>
                                          <p:spTgt spid="7"/>
                                        </p:tgtEl>
                                        <p:attrNameLst>
                                          <p:attrName>style.visibility</p:attrName>
                                        </p:attrNameLst>
                                      </p:cBhvr>
                                      <p:to>
                                        <p:strVal val="visible"/>
                                      </p:to>
                                    </p:set>
                                    <p:anim from="(-#ppt_w/2)" to="(#ppt_x)" calcmode="lin" valueType="num">
                                      <p:cBhvr>
                                        <p:cTn id="15" dur="600" fill="hold">
                                          <p:stCondLst>
                                            <p:cond delay="0"/>
                                          </p:stCondLst>
                                        </p:cTn>
                                        <p:tgtEl>
                                          <p:spTgt spid="7"/>
                                        </p:tgtEl>
                                        <p:attrNameLst>
                                          <p:attrName>ppt_x</p:attrName>
                                        </p:attrNameLst>
                                      </p:cBhvr>
                                    </p:anim>
                                    <p:anim from="0" to="-1.0" calcmode="lin" valueType="num">
                                      <p:cBhvr>
                                        <p:cTn id="16" dur="200" decel="50000" autoRev="1" fill="hold">
                                          <p:stCondLst>
                                            <p:cond delay="600"/>
                                          </p:stCondLst>
                                        </p:cTn>
                                        <p:tgtEl>
                                          <p:spTgt spid="7"/>
                                        </p:tgtEl>
                                        <p:attrNameLst>
                                          <p:attrName>xshear</p:attrName>
                                        </p:attrNameLst>
                                      </p:cBhvr>
                                    </p:anim>
                                    <p:animScale>
                                      <p:cBhvr>
                                        <p:cTn id="17" dur="200" decel="100000" autoRev="1" fill="hold">
                                          <p:stCondLst>
                                            <p:cond delay="600"/>
                                          </p:stCondLst>
                                        </p:cTn>
                                        <p:tgtEl>
                                          <p:spTgt spid="7"/>
                                        </p:tgtEl>
                                      </p:cBhvr>
                                      <p:from x="100000" y="100000"/>
                                      <p:to x="80000" y="100000"/>
                                    </p:animScale>
                                    <p:anim by="(#ppt_h/3+#ppt_w*0.1)" calcmode="lin" valueType="num">
                                      <p:cBhvr additive="sum">
                                        <p:cTn id="18" dur="200" decel="100000" autoRev="1" fill="hold">
                                          <p:stCondLst>
                                            <p:cond delay="600"/>
                                          </p:stCondLst>
                                        </p:cTn>
                                        <p:tgtEl>
                                          <p:spTgt spid="7"/>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accel="50000" decel="5000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par>
                                <p:cTn id="25" presetID="2" presetClass="entr" presetSubtype="8" accel="50000" decel="5000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
                                        </p:tgtEl>
                                        <p:attrNameLst>
                                          <p:attrName>ppt_y</p:attrName>
                                        </p:attrNameLst>
                                      </p:cBhvr>
                                      <p:tavLst>
                                        <p:tav tm="0" fmla="#ppt_y+(sin(-2*pi*(1-$))*-#ppt_x+cos(-2*pi*(1-$))*(1-#ppt_y))*(1-$)">
                                          <p:val>
                                            <p:fltVal val="0"/>
                                          </p:val>
                                        </p:tav>
                                        <p:tav tm="100000">
                                          <p:val>
                                            <p:fltVal val="1"/>
                                          </p:val>
                                        </p:tav>
                                      </p:tavLst>
                                    </p:anim>
                                  </p:childTnLst>
                                </p:cTn>
                              </p:par>
                              <p:par>
                                <p:cTn id="37" presetID="15"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fltVal val="0"/>
                                          </p:val>
                                        </p:tav>
                                        <p:tav tm="100000">
                                          <p:val>
                                            <p:strVal val="#ppt_w"/>
                                          </p:val>
                                        </p:tav>
                                      </p:tavLst>
                                    </p:anim>
                                    <p:anim calcmode="lin" valueType="num">
                                      <p:cBhvr>
                                        <p:cTn id="40" dur="1000" fill="hold"/>
                                        <p:tgtEl>
                                          <p:spTgt spid="11"/>
                                        </p:tgtEl>
                                        <p:attrNameLst>
                                          <p:attrName>ppt_h</p:attrName>
                                        </p:attrNameLst>
                                      </p:cBhvr>
                                      <p:tavLst>
                                        <p:tav tm="0">
                                          <p:val>
                                            <p:fltVal val="0"/>
                                          </p:val>
                                        </p:tav>
                                        <p:tav tm="100000">
                                          <p:val>
                                            <p:strVal val="#ppt_h"/>
                                          </p:val>
                                        </p:tav>
                                      </p:tavLst>
                                    </p:anim>
                                    <p:anim calcmode="lin" valueType="num">
                                      <p:cBhvr>
                                        <p:cTn id="41"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igger-beretta.jpg"/>
          <p:cNvPicPr>
            <a:picLocks noChangeAspect="1"/>
          </p:cNvPicPr>
          <p:nvPr/>
        </p:nvPicPr>
        <p:blipFill>
          <a:blip r:embed="rId2"/>
          <a:srcRect/>
          <a:stretch>
            <a:fillRect/>
          </a:stretch>
        </p:blipFill>
        <p:spPr bwMode="auto">
          <a:xfrm flipH="1">
            <a:off x="5401044" y="2636912"/>
            <a:ext cx="3851476" cy="3432175"/>
          </a:xfrm>
          <a:prstGeom prst="rect">
            <a:avLst/>
          </a:prstGeom>
          <a:noFill/>
          <a:ln w="9525">
            <a:noFill/>
            <a:miter lim="800000"/>
            <a:headEnd/>
            <a:tailEnd/>
          </a:ln>
          <a:scene3d>
            <a:camera prst="perspectiveContrastingLeftFacing"/>
            <a:lightRig rig="threePt" dir="t"/>
          </a:scene3d>
        </p:spPr>
      </p:pic>
      <p:sp>
        <p:nvSpPr>
          <p:cNvPr id="86018" name="Title 1"/>
          <p:cNvSpPr>
            <a:spLocks noGrp="1"/>
          </p:cNvSpPr>
          <p:nvPr>
            <p:ph type="title"/>
          </p:nvPr>
        </p:nvSpPr>
        <p:spPr/>
        <p:txBody>
          <a:bodyPr/>
          <a:lstStyle/>
          <a:p>
            <a:pPr eaLnBrk="1" hangingPunct="1"/>
            <a:r>
              <a:rPr lang="en-GB" smtClean="0"/>
              <a:t>What is a trigger?</a:t>
            </a:r>
          </a:p>
        </p:txBody>
      </p:sp>
      <p:sp>
        <p:nvSpPr>
          <p:cNvPr id="86019" name="Content Placeholder 2"/>
          <p:cNvSpPr>
            <a:spLocks noGrp="1"/>
          </p:cNvSpPr>
          <p:nvPr>
            <p:ph idx="1"/>
          </p:nvPr>
        </p:nvSpPr>
        <p:spPr>
          <a:xfrm>
            <a:off x="251520" y="991269"/>
            <a:ext cx="6912768" cy="4525963"/>
          </a:xfrm>
        </p:spPr>
        <p:txBody>
          <a:bodyPr/>
          <a:lstStyle/>
          <a:p>
            <a:pPr eaLnBrk="1" hangingPunct="1">
              <a:buFontTx/>
              <a:buNone/>
            </a:pPr>
            <a:r>
              <a:rPr lang="en-GB" dirty="0" smtClean="0"/>
              <a:t>Wikipedia: “</a:t>
            </a:r>
            <a:r>
              <a:rPr lang="en-US" b="1" dirty="0" smtClean="0"/>
              <a:t>A trigger is a system that uses simple criteria to rapidly decide which events in a particle detector to keep when only a small fraction </a:t>
            </a:r>
            <a:r>
              <a:rPr lang="en-US" b="1" dirty="0" smtClean="0">
                <a:solidFill>
                  <a:schemeClr val="bg1"/>
                </a:solidFill>
              </a:rPr>
              <a:t>of</a:t>
            </a:r>
            <a:r>
              <a:rPr lang="en-US" b="1" dirty="0" smtClean="0"/>
              <a:t> the total can be recorded. “</a:t>
            </a:r>
            <a:endParaRPr lang="en-GB" dirty="0" smtClean="0"/>
          </a:p>
        </p:txBody>
      </p:sp>
      <p:sp>
        <p:nvSpPr>
          <p:cNvPr id="86020" name="Slide Number Placeholder 4"/>
          <p:cNvSpPr>
            <a:spLocks noGrp="1"/>
          </p:cNvSpPr>
          <p:nvPr>
            <p:ph type="sldNum" sz="quarter" idx="11"/>
          </p:nvPr>
        </p:nvSpPr>
        <p:spPr>
          <a:noFill/>
        </p:spPr>
        <p:txBody>
          <a:bodyPr/>
          <a:lstStyle/>
          <a:p>
            <a:fld id="{1A9DDC52-3B02-41F4-A09F-2A6DBC6D3435}" type="slidenum">
              <a:rPr lang="en-US"/>
              <a:pPr/>
              <a:t>76</a:t>
            </a:fld>
            <a:endParaRPr lang="en-US"/>
          </a:p>
        </p:txBody>
      </p:sp>
      <p:sp>
        <p:nvSpPr>
          <p:cNvPr id="86021" name="Footer Placeholder 5"/>
          <p:cNvSpPr>
            <a:spLocks noGrp="1"/>
          </p:cNvSpPr>
          <p:nvPr>
            <p:ph type="ftr" sz="quarter" idx="10"/>
          </p:nvPr>
        </p:nvSpPr>
        <p:spPr>
          <a:noFill/>
        </p:spPr>
        <p:txBody>
          <a:bodyPr/>
          <a:lstStyle/>
          <a:p>
            <a:r>
              <a:rPr lang="en-US" smtClean="0"/>
              <a:t>High throughput DAQ, Niko Neufeld, CERN</a:t>
            </a:r>
            <a:endParaRPr lang="en-US"/>
          </a:p>
        </p:txBody>
      </p:sp>
      <p:sp>
        <p:nvSpPr>
          <p:cNvPr id="6" name="Content Placeholder 2"/>
          <p:cNvSpPr txBox="1">
            <a:spLocks/>
          </p:cNvSpPr>
          <p:nvPr/>
        </p:nvSpPr>
        <p:spPr bwMode="auto">
          <a:xfrm>
            <a:off x="609600" y="3645024"/>
            <a:ext cx="8229600" cy="25446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charset="-128"/>
              </a:defRPr>
            </a:lvl9pPr>
          </a:lstStyle>
          <a:p>
            <a:r>
              <a:rPr lang="en-GB" dirty="0" smtClean="0"/>
              <a:t>Simple</a:t>
            </a:r>
          </a:p>
          <a:p>
            <a:r>
              <a:rPr lang="en-GB" dirty="0" smtClean="0"/>
              <a:t>Rapid</a:t>
            </a:r>
          </a:p>
          <a:p>
            <a:r>
              <a:rPr lang="en-GB" dirty="0" smtClean="0"/>
              <a:t>Selective</a:t>
            </a:r>
          </a:p>
          <a:p>
            <a:r>
              <a:rPr lang="en-GB" dirty="0" smtClean="0"/>
              <a:t>When only a small fraction can be recorded</a:t>
            </a:r>
          </a:p>
          <a:p>
            <a:endParaRPr lang="en-GB" dirty="0" smtClean="0"/>
          </a:p>
        </p:txBody>
      </p:sp>
    </p:spTree>
    <p:extLst>
      <p:ext uri="{BB962C8B-B14F-4D97-AF65-F5344CB8AC3E}">
        <p14:creationId xmlns:p14="http://schemas.microsoft.com/office/powerpoint/2010/main" val="23073377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2"/>
          <p:cNvSpPr>
            <a:spLocks noChangeArrowheads="1"/>
          </p:cNvSpPr>
          <p:nvPr/>
        </p:nvSpPr>
        <p:spPr bwMode="auto">
          <a:xfrm>
            <a:off x="922338" y="4646613"/>
            <a:ext cx="7400925" cy="1416050"/>
          </a:xfrm>
          <a:prstGeom prst="rect">
            <a:avLst/>
          </a:prstGeom>
          <a:solidFill>
            <a:srgbClr val="EAEAEA"/>
          </a:solidFill>
          <a:ln w="12699">
            <a:solidFill>
              <a:schemeClr val="tx1"/>
            </a:solidFill>
            <a:miter lim="800000"/>
            <a:headEnd/>
            <a:tailEnd/>
          </a:ln>
        </p:spPr>
        <p:txBody>
          <a:bodyPr wrap="none" anchor="ctr"/>
          <a:lstStyle/>
          <a:p>
            <a:endParaRPr lang="en-GB">
              <a:latin typeface="+mj-lt"/>
            </a:endParaRPr>
          </a:p>
        </p:txBody>
      </p:sp>
      <p:sp>
        <p:nvSpPr>
          <p:cNvPr id="89093" name="Rectangle 3"/>
          <p:cNvSpPr>
            <a:spLocks noChangeArrowheads="1"/>
          </p:cNvSpPr>
          <p:nvPr/>
        </p:nvSpPr>
        <p:spPr bwMode="auto">
          <a:xfrm>
            <a:off x="914400" y="2954338"/>
            <a:ext cx="7399338" cy="1416050"/>
          </a:xfrm>
          <a:prstGeom prst="rect">
            <a:avLst/>
          </a:prstGeom>
          <a:solidFill>
            <a:srgbClr val="EAEAEA"/>
          </a:solidFill>
          <a:ln w="12699">
            <a:solidFill>
              <a:schemeClr val="tx1"/>
            </a:solidFill>
            <a:miter lim="800000"/>
            <a:headEnd/>
            <a:tailEnd/>
          </a:ln>
        </p:spPr>
        <p:txBody>
          <a:bodyPr wrap="none" anchor="ctr"/>
          <a:lstStyle/>
          <a:p>
            <a:endParaRPr lang="en-GB">
              <a:latin typeface="+mj-lt"/>
            </a:endParaRPr>
          </a:p>
        </p:txBody>
      </p:sp>
      <p:sp>
        <p:nvSpPr>
          <p:cNvPr id="89094" name="Rectangle 4"/>
          <p:cNvSpPr>
            <a:spLocks noChangeArrowheads="1"/>
          </p:cNvSpPr>
          <p:nvPr/>
        </p:nvSpPr>
        <p:spPr bwMode="auto">
          <a:xfrm>
            <a:off x="922338" y="1163638"/>
            <a:ext cx="7400925" cy="1417637"/>
          </a:xfrm>
          <a:prstGeom prst="rect">
            <a:avLst/>
          </a:prstGeom>
          <a:solidFill>
            <a:srgbClr val="EAEAEA"/>
          </a:solidFill>
          <a:ln w="12699">
            <a:solidFill>
              <a:schemeClr val="tx1"/>
            </a:solidFill>
            <a:miter lim="800000"/>
            <a:headEnd/>
            <a:tailEnd/>
          </a:ln>
        </p:spPr>
        <p:txBody>
          <a:bodyPr wrap="none" anchor="ctr"/>
          <a:lstStyle/>
          <a:p>
            <a:endParaRPr lang="en-GB">
              <a:latin typeface="+mj-lt"/>
            </a:endParaRPr>
          </a:p>
        </p:txBody>
      </p:sp>
      <p:sp>
        <p:nvSpPr>
          <p:cNvPr id="89095" name="Rectangle 5"/>
          <p:cNvSpPr>
            <a:spLocks noGrp="1" noChangeArrowheads="1"/>
          </p:cNvSpPr>
          <p:nvPr>
            <p:ph type="title"/>
          </p:nvPr>
        </p:nvSpPr>
        <p:spPr>
          <a:noFill/>
        </p:spPr>
        <p:txBody>
          <a:bodyPr/>
          <a:lstStyle/>
          <a:p>
            <a:pPr eaLnBrk="1" hangingPunct="1"/>
            <a:r>
              <a:rPr lang="en-US" smtClean="0"/>
              <a:t>Trivial DAQ</a:t>
            </a:r>
          </a:p>
        </p:txBody>
      </p:sp>
      <p:sp>
        <p:nvSpPr>
          <p:cNvPr id="89123" name="Footer Placeholder 40"/>
          <p:cNvSpPr>
            <a:spLocks noGrp="1"/>
          </p:cNvSpPr>
          <p:nvPr>
            <p:ph type="ftr" sz="quarter" idx="10"/>
          </p:nvPr>
        </p:nvSpPr>
        <p:spPr>
          <a:noFill/>
        </p:spPr>
        <p:txBody>
          <a:bodyPr/>
          <a:lstStyle/>
          <a:p>
            <a:r>
              <a:rPr lang="en-US" smtClean="0">
                <a:latin typeface="+mj-lt"/>
              </a:rPr>
              <a:t>High throughput DAQ, Niko Neufeld, CERN</a:t>
            </a:r>
            <a:endParaRPr lang="en-US">
              <a:latin typeface="+mj-lt"/>
            </a:endParaRPr>
          </a:p>
        </p:txBody>
      </p:sp>
      <p:sp>
        <p:nvSpPr>
          <p:cNvPr id="89122" name="Slide Number Placeholder 39"/>
          <p:cNvSpPr>
            <a:spLocks noGrp="1"/>
          </p:cNvSpPr>
          <p:nvPr>
            <p:ph type="sldNum" sz="quarter" idx="11"/>
          </p:nvPr>
        </p:nvSpPr>
        <p:spPr>
          <a:noFill/>
        </p:spPr>
        <p:txBody>
          <a:bodyPr/>
          <a:lstStyle/>
          <a:p>
            <a:fld id="{2E957498-AC07-4A71-8794-6C9B1BA1A448}" type="slidenum">
              <a:rPr lang="en-US">
                <a:latin typeface="+mj-lt"/>
              </a:rPr>
              <a:pPr/>
              <a:t>77</a:t>
            </a:fld>
            <a:endParaRPr lang="en-US">
              <a:latin typeface="+mj-lt"/>
            </a:endParaRPr>
          </a:p>
        </p:txBody>
      </p:sp>
      <p:sp>
        <p:nvSpPr>
          <p:cNvPr id="89096" name="Rectangle 7"/>
          <p:cNvSpPr>
            <a:spLocks noChangeArrowheads="1"/>
          </p:cNvSpPr>
          <p:nvPr/>
        </p:nvSpPr>
        <p:spPr bwMode="auto">
          <a:xfrm>
            <a:off x="3573463" y="3332163"/>
            <a:ext cx="1285875" cy="298450"/>
          </a:xfrm>
          <a:prstGeom prst="rect">
            <a:avLst/>
          </a:prstGeom>
          <a:solidFill>
            <a:srgbClr val="CCECFF"/>
          </a:solidFill>
          <a:ln w="25399">
            <a:solidFill>
              <a:schemeClr val="tx1"/>
            </a:solidFill>
            <a:miter lim="800000"/>
            <a:headEnd/>
            <a:tailEnd/>
          </a:ln>
        </p:spPr>
        <p:txBody>
          <a:bodyPr wrap="none" anchor="ctr"/>
          <a:lstStyle/>
          <a:p>
            <a:pPr algn="ctr"/>
            <a:r>
              <a:rPr lang="en-US" sz="1400">
                <a:latin typeface="+mj-lt"/>
              </a:rPr>
              <a:t>ADC Card</a:t>
            </a:r>
          </a:p>
        </p:txBody>
      </p:sp>
      <p:graphicFrame>
        <p:nvGraphicFramePr>
          <p:cNvPr id="89090" name="Object 2"/>
          <p:cNvGraphicFramePr>
            <a:graphicFrameLocks/>
          </p:cNvGraphicFramePr>
          <p:nvPr/>
        </p:nvGraphicFramePr>
        <p:xfrm>
          <a:off x="7183438" y="3067050"/>
          <a:ext cx="612775" cy="361950"/>
        </p:xfrm>
        <a:graphic>
          <a:graphicData uri="http://schemas.openxmlformats.org/presentationml/2006/ole">
            <mc:AlternateContent xmlns:mc="http://schemas.openxmlformats.org/markup-compatibility/2006">
              <mc:Choice xmlns:v="urn:schemas-microsoft-com:vml" Requires="v">
                <p:oleObj spid="_x0000_s166931" name="ClipArt" r:id="rId4" imgW="645160" imgH="736600" progId="">
                  <p:embed/>
                </p:oleObj>
              </mc:Choice>
              <mc:Fallback>
                <p:oleObj name="ClipArt" r:id="rId4" imgW="645160" imgH="736600" progId="">
                  <p:embed/>
                  <p:pic>
                    <p:nvPicPr>
                      <p:cNvPr id="0" name="Picture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438" y="3067050"/>
                        <a:ext cx="612775"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9097" name="Rectangle 10" descr="Light vertical"/>
          <p:cNvSpPr>
            <a:spLocks noChangeArrowheads="1"/>
          </p:cNvSpPr>
          <p:nvPr/>
        </p:nvSpPr>
        <p:spPr bwMode="auto">
          <a:xfrm>
            <a:off x="4386263" y="3648075"/>
            <a:ext cx="473075" cy="36513"/>
          </a:xfrm>
          <a:prstGeom prst="rect">
            <a:avLst/>
          </a:prstGeom>
          <a:pattFill prst="ltVert">
            <a:fgClr>
              <a:schemeClr val="tx1"/>
            </a:fgClr>
            <a:bgClr>
              <a:schemeClr val="bg1"/>
            </a:bgClr>
          </a:pattFill>
          <a:ln w="25399">
            <a:solidFill>
              <a:schemeClr val="tx1"/>
            </a:solidFill>
            <a:miter lim="800000"/>
            <a:headEnd/>
            <a:tailEnd/>
          </a:ln>
        </p:spPr>
        <p:txBody>
          <a:bodyPr wrap="none" anchor="ctr"/>
          <a:lstStyle/>
          <a:p>
            <a:endParaRPr lang="en-GB">
              <a:latin typeface="+mj-lt"/>
            </a:endParaRPr>
          </a:p>
        </p:txBody>
      </p:sp>
      <p:sp>
        <p:nvSpPr>
          <p:cNvPr id="89098" name="Rectangle 11"/>
          <p:cNvSpPr>
            <a:spLocks noChangeArrowheads="1"/>
          </p:cNvSpPr>
          <p:nvPr/>
        </p:nvSpPr>
        <p:spPr bwMode="auto">
          <a:xfrm>
            <a:off x="914400" y="1160463"/>
            <a:ext cx="1614160" cy="400752"/>
          </a:xfrm>
          <a:prstGeom prst="rect">
            <a:avLst/>
          </a:prstGeom>
          <a:noFill/>
          <a:ln w="9525">
            <a:noFill/>
            <a:miter lim="800000"/>
            <a:headEnd/>
            <a:tailEnd/>
          </a:ln>
        </p:spPr>
        <p:txBody>
          <a:bodyPr wrap="none" lIns="92075" tIns="46038" rIns="92075" bIns="46038">
            <a:spAutoFit/>
          </a:bodyPr>
          <a:lstStyle/>
          <a:p>
            <a:r>
              <a:rPr lang="en-US" sz="2000">
                <a:latin typeface="+mj-lt"/>
              </a:rPr>
              <a:t>External View</a:t>
            </a:r>
          </a:p>
        </p:txBody>
      </p:sp>
      <p:sp>
        <p:nvSpPr>
          <p:cNvPr id="89099" name="AutoShape 12"/>
          <p:cNvSpPr>
            <a:spLocks noChangeArrowheads="1"/>
          </p:cNvSpPr>
          <p:nvPr/>
        </p:nvSpPr>
        <p:spPr bwMode="auto">
          <a:xfrm>
            <a:off x="2133600" y="2320925"/>
            <a:ext cx="490538" cy="44450"/>
          </a:xfrm>
          <a:prstGeom prst="roundRect">
            <a:avLst>
              <a:gd name="adj" fmla="val 50000"/>
            </a:avLst>
          </a:prstGeom>
          <a:solidFill>
            <a:schemeClr val="tx1"/>
          </a:solidFill>
          <a:ln w="12699">
            <a:solidFill>
              <a:schemeClr val="tx1"/>
            </a:solidFill>
            <a:round/>
            <a:headEnd/>
            <a:tailEnd/>
          </a:ln>
        </p:spPr>
        <p:txBody>
          <a:bodyPr wrap="none" anchor="ctr"/>
          <a:lstStyle/>
          <a:p>
            <a:endParaRPr lang="en-GB">
              <a:latin typeface="+mj-lt"/>
            </a:endParaRPr>
          </a:p>
        </p:txBody>
      </p:sp>
      <p:sp>
        <p:nvSpPr>
          <p:cNvPr id="89100" name="Rectangle 14"/>
          <p:cNvSpPr>
            <a:spLocks noChangeArrowheads="1"/>
          </p:cNvSpPr>
          <p:nvPr/>
        </p:nvSpPr>
        <p:spPr bwMode="auto">
          <a:xfrm>
            <a:off x="1852613" y="1844824"/>
            <a:ext cx="1011495" cy="462307"/>
          </a:xfrm>
          <a:prstGeom prst="rect">
            <a:avLst/>
          </a:prstGeom>
          <a:noFill/>
          <a:ln w="9525">
            <a:noFill/>
            <a:miter lim="800000"/>
            <a:headEnd/>
            <a:tailEnd/>
          </a:ln>
        </p:spPr>
        <p:txBody>
          <a:bodyPr wrap="none" lIns="92075" tIns="46038" rIns="92075" bIns="46038">
            <a:spAutoFit/>
          </a:bodyPr>
          <a:lstStyle/>
          <a:p>
            <a:r>
              <a:rPr lang="en-US" dirty="0">
                <a:latin typeface="+mj-lt"/>
              </a:rPr>
              <a:t>sensor</a:t>
            </a:r>
          </a:p>
        </p:txBody>
      </p:sp>
      <p:sp>
        <p:nvSpPr>
          <p:cNvPr id="89101" name="Freeform 17"/>
          <p:cNvSpPr>
            <a:spLocks/>
          </p:cNvSpPr>
          <p:nvPr/>
        </p:nvSpPr>
        <p:spPr bwMode="auto">
          <a:xfrm>
            <a:off x="1930400" y="3281363"/>
            <a:ext cx="1636713" cy="320675"/>
          </a:xfrm>
          <a:custGeom>
            <a:avLst/>
            <a:gdLst>
              <a:gd name="T0" fmla="*/ 0 w 773"/>
              <a:gd name="T1" fmla="*/ 334194789 h 293"/>
              <a:gd name="T2" fmla="*/ 206225838 w 773"/>
              <a:gd name="T3" fmla="*/ 349766680 h 293"/>
              <a:gd name="T4" fmla="*/ 345204580 w 773"/>
              <a:gd name="T5" fmla="*/ 349766680 h 293"/>
              <a:gd name="T6" fmla="*/ 452802051 w 773"/>
              <a:gd name="T7" fmla="*/ 349766680 h 293"/>
              <a:gd name="T8" fmla="*/ 560397404 w 773"/>
              <a:gd name="T9" fmla="*/ 349766680 h 293"/>
              <a:gd name="T10" fmla="*/ 699376146 w 773"/>
              <a:gd name="T11" fmla="*/ 349766680 h 293"/>
              <a:gd name="T12" fmla="*/ 878703146 w 773"/>
              <a:gd name="T13" fmla="*/ 340183641 h 293"/>
              <a:gd name="T14" fmla="*/ 981816065 w 773"/>
              <a:gd name="T15" fmla="*/ 321018659 h 293"/>
              <a:gd name="T16" fmla="*/ 1161143065 w 773"/>
              <a:gd name="T17" fmla="*/ 293467970 h 293"/>
              <a:gd name="T18" fmla="*/ 1232874711 w 773"/>
              <a:gd name="T19" fmla="*/ 255138005 h 293"/>
              <a:gd name="T20" fmla="*/ 1300121807 w 773"/>
              <a:gd name="T21" fmla="*/ 218005372 h 293"/>
              <a:gd name="T22" fmla="*/ 1300121807 w 773"/>
              <a:gd name="T23" fmla="*/ 189257351 h 293"/>
              <a:gd name="T24" fmla="*/ 1335987630 w 773"/>
              <a:gd name="T25" fmla="*/ 160509329 h 293"/>
              <a:gd name="T26" fmla="*/ 1335987630 w 773"/>
              <a:gd name="T27" fmla="*/ 131761308 h 293"/>
              <a:gd name="T28" fmla="*/ 1335987630 w 773"/>
              <a:gd name="T29" fmla="*/ 85045637 h 293"/>
              <a:gd name="T30" fmla="*/ 1335987630 w 773"/>
              <a:gd name="T31" fmla="*/ 46715671 h 293"/>
              <a:gd name="T32" fmla="*/ 1407719277 w 773"/>
              <a:gd name="T33" fmla="*/ 19164983 h 293"/>
              <a:gd name="T34" fmla="*/ 1515314630 w 773"/>
              <a:gd name="T35" fmla="*/ 0 h 293"/>
              <a:gd name="T36" fmla="*/ 1654293373 w 773"/>
              <a:gd name="T37" fmla="*/ 0 h 293"/>
              <a:gd name="T38" fmla="*/ 1797754549 w 773"/>
              <a:gd name="T39" fmla="*/ 9583039 h 293"/>
              <a:gd name="T40" fmla="*/ 2008464938 w 773"/>
              <a:gd name="T41" fmla="*/ 28748021 h 293"/>
              <a:gd name="T42" fmla="*/ 2147483647 w 773"/>
              <a:gd name="T43" fmla="*/ 38331060 h 293"/>
              <a:gd name="T44" fmla="*/ 2147483647 w 773"/>
              <a:gd name="T45" fmla="*/ 56297615 h 293"/>
              <a:gd name="T46" fmla="*/ 2147483647 w 773"/>
              <a:gd name="T47" fmla="*/ 65880654 h 293"/>
              <a:gd name="T48" fmla="*/ 2147483647 w 773"/>
              <a:gd name="T49" fmla="*/ 94628675 h 293"/>
              <a:gd name="T50" fmla="*/ 2147483647 w 773"/>
              <a:gd name="T51" fmla="*/ 123376697 h 293"/>
              <a:gd name="T52" fmla="*/ 2147483647 w 773"/>
              <a:gd name="T53" fmla="*/ 150926291 h 293"/>
              <a:gd name="T54" fmla="*/ 2147483647 w 773"/>
              <a:gd name="T55" fmla="*/ 179674312 h 293"/>
              <a:gd name="T56" fmla="*/ 2147483647 w 773"/>
              <a:gd name="T57" fmla="*/ 179674312 h 293"/>
              <a:gd name="T58" fmla="*/ 2147483647 w 773"/>
              <a:gd name="T59" fmla="*/ 170091273 h 293"/>
              <a:gd name="T60" fmla="*/ 2147483647 w 773"/>
              <a:gd name="T61" fmla="*/ 150926291 h 293"/>
              <a:gd name="T62" fmla="*/ 2147483647 w 773"/>
              <a:gd name="T63" fmla="*/ 141344347 h 293"/>
              <a:gd name="T64" fmla="*/ 2147483647 w 773"/>
              <a:gd name="T65" fmla="*/ 104210619 h 2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3"/>
              <a:gd name="T100" fmla="*/ 0 h 293"/>
              <a:gd name="T101" fmla="*/ 773 w 773"/>
              <a:gd name="T102" fmla="*/ 293 h 2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3" h="293">
                <a:moveTo>
                  <a:pt x="0" y="279"/>
                </a:moveTo>
                <a:lnTo>
                  <a:pt x="46" y="292"/>
                </a:lnTo>
                <a:lnTo>
                  <a:pt x="77" y="292"/>
                </a:lnTo>
                <a:lnTo>
                  <a:pt x="101" y="292"/>
                </a:lnTo>
                <a:lnTo>
                  <a:pt x="125" y="292"/>
                </a:lnTo>
                <a:lnTo>
                  <a:pt x="156" y="292"/>
                </a:lnTo>
                <a:lnTo>
                  <a:pt x="196" y="284"/>
                </a:lnTo>
                <a:lnTo>
                  <a:pt x="219" y="268"/>
                </a:lnTo>
                <a:lnTo>
                  <a:pt x="259" y="245"/>
                </a:lnTo>
                <a:lnTo>
                  <a:pt x="275" y="213"/>
                </a:lnTo>
                <a:lnTo>
                  <a:pt x="290" y="182"/>
                </a:lnTo>
                <a:lnTo>
                  <a:pt x="290" y="158"/>
                </a:lnTo>
                <a:lnTo>
                  <a:pt x="298" y="134"/>
                </a:lnTo>
                <a:lnTo>
                  <a:pt x="298" y="110"/>
                </a:lnTo>
                <a:lnTo>
                  <a:pt x="298" y="71"/>
                </a:lnTo>
                <a:lnTo>
                  <a:pt x="298" y="39"/>
                </a:lnTo>
                <a:lnTo>
                  <a:pt x="314" y="16"/>
                </a:lnTo>
                <a:lnTo>
                  <a:pt x="338" y="0"/>
                </a:lnTo>
                <a:lnTo>
                  <a:pt x="369" y="0"/>
                </a:lnTo>
                <a:lnTo>
                  <a:pt x="401" y="8"/>
                </a:lnTo>
                <a:lnTo>
                  <a:pt x="448" y="24"/>
                </a:lnTo>
                <a:lnTo>
                  <a:pt x="488" y="32"/>
                </a:lnTo>
                <a:lnTo>
                  <a:pt x="519" y="47"/>
                </a:lnTo>
                <a:lnTo>
                  <a:pt x="543" y="55"/>
                </a:lnTo>
                <a:lnTo>
                  <a:pt x="575" y="79"/>
                </a:lnTo>
                <a:lnTo>
                  <a:pt x="606" y="103"/>
                </a:lnTo>
                <a:lnTo>
                  <a:pt x="646" y="126"/>
                </a:lnTo>
                <a:lnTo>
                  <a:pt x="677" y="150"/>
                </a:lnTo>
                <a:lnTo>
                  <a:pt x="701" y="150"/>
                </a:lnTo>
                <a:lnTo>
                  <a:pt x="725" y="142"/>
                </a:lnTo>
                <a:lnTo>
                  <a:pt x="748" y="126"/>
                </a:lnTo>
                <a:lnTo>
                  <a:pt x="772" y="118"/>
                </a:lnTo>
                <a:lnTo>
                  <a:pt x="768" y="87"/>
                </a:lnTo>
              </a:path>
            </a:pathLst>
          </a:custGeom>
          <a:noFill/>
          <a:ln w="12699" cap="rnd">
            <a:solidFill>
              <a:schemeClr val="tx1"/>
            </a:solidFill>
            <a:round/>
            <a:headEnd type="none" w="sm" len="sm"/>
            <a:tailEnd type="none" w="sm" len="sm"/>
          </a:ln>
        </p:spPr>
        <p:txBody>
          <a:bodyPr/>
          <a:lstStyle/>
          <a:p>
            <a:endParaRPr lang="en-GB">
              <a:latin typeface="+mj-lt"/>
            </a:endParaRPr>
          </a:p>
        </p:txBody>
      </p:sp>
      <p:sp>
        <p:nvSpPr>
          <p:cNvPr id="89102" name="Rectangle 18"/>
          <p:cNvSpPr>
            <a:spLocks noChangeArrowheads="1"/>
          </p:cNvSpPr>
          <p:nvPr/>
        </p:nvSpPr>
        <p:spPr bwMode="auto">
          <a:xfrm>
            <a:off x="1096963" y="3182717"/>
            <a:ext cx="1011495" cy="462307"/>
          </a:xfrm>
          <a:prstGeom prst="rect">
            <a:avLst/>
          </a:prstGeom>
          <a:noFill/>
          <a:ln w="9525">
            <a:noFill/>
            <a:miter lim="800000"/>
            <a:headEnd/>
            <a:tailEnd/>
          </a:ln>
        </p:spPr>
        <p:txBody>
          <a:bodyPr wrap="none" lIns="92075" tIns="46038" rIns="92075" bIns="46038">
            <a:spAutoFit/>
          </a:bodyPr>
          <a:lstStyle/>
          <a:p>
            <a:r>
              <a:rPr lang="en-US" dirty="0">
                <a:latin typeface="+mj-lt"/>
              </a:rPr>
              <a:t>sensor</a:t>
            </a:r>
          </a:p>
        </p:txBody>
      </p:sp>
      <p:sp>
        <p:nvSpPr>
          <p:cNvPr id="89103" name="Rectangle 19"/>
          <p:cNvSpPr>
            <a:spLocks noChangeArrowheads="1"/>
          </p:cNvSpPr>
          <p:nvPr/>
        </p:nvSpPr>
        <p:spPr bwMode="auto">
          <a:xfrm>
            <a:off x="5402263" y="3173413"/>
            <a:ext cx="1082675" cy="404812"/>
          </a:xfrm>
          <a:prstGeom prst="rect">
            <a:avLst/>
          </a:prstGeom>
          <a:solidFill>
            <a:srgbClr val="FFFFCC"/>
          </a:solidFill>
          <a:ln w="25399">
            <a:solidFill>
              <a:schemeClr val="tx1"/>
            </a:solidFill>
            <a:miter lim="800000"/>
            <a:headEnd/>
            <a:tailEnd/>
          </a:ln>
        </p:spPr>
        <p:txBody>
          <a:bodyPr wrap="none" anchor="ctr"/>
          <a:lstStyle/>
          <a:p>
            <a:pPr algn="ctr"/>
            <a:r>
              <a:rPr lang="en-US" sz="2000">
                <a:latin typeface="+mj-lt"/>
              </a:rPr>
              <a:t>CPU</a:t>
            </a:r>
          </a:p>
        </p:txBody>
      </p:sp>
      <p:sp>
        <p:nvSpPr>
          <p:cNvPr id="89104" name="Line 21"/>
          <p:cNvSpPr>
            <a:spLocks noChangeShapeType="1"/>
          </p:cNvSpPr>
          <p:nvPr/>
        </p:nvSpPr>
        <p:spPr bwMode="auto">
          <a:xfrm>
            <a:off x="4165600" y="3692525"/>
            <a:ext cx="3962400" cy="0"/>
          </a:xfrm>
          <a:prstGeom prst="line">
            <a:avLst/>
          </a:prstGeom>
          <a:noFill/>
          <a:ln w="50799">
            <a:solidFill>
              <a:schemeClr val="tx1"/>
            </a:solidFill>
            <a:round/>
            <a:headEnd type="none" w="sm" len="sm"/>
            <a:tailEnd type="none" w="sm" len="sm"/>
          </a:ln>
        </p:spPr>
        <p:txBody>
          <a:bodyPr wrap="none" anchor="ctr"/>
          <a:lstStyle/>
          <a:p>
            <a:endParaRPr lang="en-GB">
              <a:latin typeface="+mj-lt"/>
            </a:endParaRPr>
          </a:p>
        </p:txBody>
      </p:sp>
      <p:sp>
        <p:nvSpPr>
          <p:cNvPr id="89105" name="Line 22"/>
          <p:cNvSpPr>
            <a:spLocks noChangeShapeType="1"/>
          </p:cNvSpPr>
          <p:nvPr/>
        </p:nvSpPr>
        <p:spPr bwMode="auto">
          <a:xfrm>
            <a:off x="5892800" y="3587750"/>
            <a:ext cx="0" cy="104775"/>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89106" name="Line 23"/>
          <p:cNvSpPr>
            <a:spLocks noChangeShapeType="1"/>
          </p:cNvSpPr>
          <p:nvPr/>
        </p:nvSpPr>
        <p:spPr bwMode="auto">
          <a:xfrm flipH="1">
            <a:off x="6502400" y="3324225"/>
            <a:ext cx="711200" cy="0"/>
          </a:xfrm>
          <a:prstGeom prst="line">
            <a:avLst/>
          </a:prstGeom>
          <a:noFill/>
          <a:ln w="12699">
            <a:solidFill>
              <a:schemeClr val="tx1"/>
            </a:solidFill>
            <a:round/>
            <a:headEnd type="none" w="sm" len="sm"/>
            <a:tailEnd type="stealth" w="med" len="med"/>
          </a:ln>
        </p:spPr>
        <p:txBody>
          <a:bodyPr wrap="none" anchor="ctr"/>
          <a:lstStyle/>
          <a:p>
            <a:endParaRPr lang="en-GB">
              <a:latin typeface="+mj-lt"/>
            </a:endParaRPr>
          </a:p>
        </p:txBody>
      </p:sp>
      <p:grpSp>
        <p:nvGrpSpPr>
          <p:cNvPr id="2" name="Group 29"/>
          <p:cNvGrpSpPr>
            <a:grpSpLocks/>
          </p:cNvGrpSpPr>
          <p:nvPr/>
        </p:nvGrpSpPr>
        <p:grpSpPr bwMode="auto">
          <a:xfrm>
            <a:off x="7046913" y="3913188"/>
            <a:ext cx="979487" cy="350837"/>
            <a:chOff x="3329" y="3560"/>
            <a:chExt cx="463" cy="320"/>
          </a:xfrm>
        </p:grpSpPr>
        <p:sp>
          <p:nvSpPr>
            <p:cNvPr id="89124" name="Oval 24"/>
            <p:cNvSpPr>
              <a:spLocks noChangeArrowheads="1"/>
            </p:cNvSpPr>
            <p:nvPr/>
          </p:nvSpPr>
          <p:spPr bwMode="auto">
            <a:xfrm>
              <a:off x="3337" y="3731"/>
              <a:ext cx="447" cy="149"/>
            </a:xfrm>
            <a:prstGeom prst="ellipse">
              <a:avLst/>
            </a:prstGeom>
            <a:solidFill>
              <a:srgbClr val="9999FF"/>
            </a:solidFill>
            <a:ln w="25399">
              <a:solidFill>
                <a:schemeClr val="tx1"/>
              </a:solidFill>
              <a:round/>
              <a:headEnd/>
              <a:tailEnd/>
            </a:ln>
          </p:spPr>
          <p:txBody>
            <a:bodyPr wrap="none" anchor="ctr"/>
            <a:lstStyle/>
            <a:p>
              <a:endParaRPr lang="en-GB">
                <a:latin typeface="+mj-lt"/>
              </a:endParaRPr>
            </a:p>
          </p:txBody>
        </p:sp>
        <p:sp>
          <p:nvSpPr>
            <p:cNvPr id="89125" name="Rectangle 25"/>
            <p:cNvSpPr>
              <a:spLocks noChangeArrowheads="1"/>
            </p:cNvSpPr>
            <p:nvPr/>
          </p:nvSpPr>
          <p:spPr bwMode="auto">
            <a:xfrm>
              <a:off x="3329" y="3639"/>
              <a:ext cx="463" cy="170"/>
            </a:xfrm>
            <a:prstGeom prst="rect">
              <a:avLst/>
            </a:prstGeom>
            <a:solidFill>
              <a:srgbClr val="9999FF"/>
            </a:solidFill>
            <a:ln w="9525">
              <a:noFill/>
              <a:miter lim="800000"/>
              <a:headEnd/>
              <a:tailEnd/>
            </a:ln>
          </p:spPr>
          <p:txBody>
            <a:bodyPr wrap="none" anchor="ctr"/>
            <a:lstStyle/>
            <a:p>
              <a:endParaRPr lang="en-GB">
                <a:latin typeface="+mj-lt"/>
              </a:endParaRPr>
            </a:p>
          </p:txBody>
        </p:sp>
        <p:sp>
          <p:nvSpPr>
            <p:cNvPr id="89126" name="Oval 26"/>
            <p:cNvSpPr>
              <a:spLocks noChangeArrowheads="1"/>
            </p:cNvSpPr>
            <p:nvPr/>
          </p:nvSpPr>
          <p:spPr bwMode="auto">
            <a:xfrm>
              <a:off x="3336" y="3560"/>
              <a:ext cx="447" cy="149"/>
            </a:xfrm>
            <a:prstGeom prst="ellipse">
              <a:avLst/>
            </a:prstGeom>
            <a:solidFill>
              <a:srgbClr val="9999FF"/>
            </a:solidFill>
            <a:ln w="25399">
              <a:solidFill>
                <a:schemeClr val="tx1"/>
              </a:solidFill>
              <a:round/>
              <a:headEnd/>
              <a:tailEnd/>
            </a:ln>
          </p:spPr>
          <p:txBody>
            <a:bodyPr wrap="none" anchor="ctr"/>
            <a:lstStyle/>
            <a:p>
              <a:endParaRPr lang="en-GB">
                <a:latin typeface="+mj-lt"/>
              </a:endParaRPr>
            </a:p>
          </p:txBody>
        </p:sp>
        <p:sp>
          <p:nvSpPr>
            <p:cNvPr id="89127" name="Line 27"/>
            <p:cNvSpPr>
              <a:spLocks noChangeShapeType="1"/>
            </p:cNvSpPr>
            <p:nvPr/>
          </p:nvSpPr>
          <p:spPr bwMode="auto">
            <a:xfrm>
              <a:off x="3334" y="3637"/>
              <a:ext cx="0" cy="172"/>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89128" name="Line 28"/>
            <p:cNvSpPr>
              <a:spLocks noChangeShapeType="1"/>
            </p:cNvSpPr>
            <p:nvPr/>
          </p:nvSpPr>
          <p:spPr bwMode="auto">
            <a:xfrm>
              <a:off x="3788" y="3640"/>
              <a:ext cx="0" cy="172"/>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grpSp>
      <p:sp>
        <p:nvSpPr>
          <p:cNvPr id="89108" name="Line 30"/>
          <p:cNvSpPr>
            <a:spLocks noChangeShapeType="1"/>
          </p:cNvSpPr>
          <p:nvPr/>
        </p:nvSpPr>
        <p:spPr bwMode="auto">
          <a:xfrm>
            <a:off x="7518400" y="3692525"/>
            <a:ext cx="0" cy="21113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89109" name="Rectangle 31"/>
          <p:cNvSpPr>
            <a:spLocks noChangeArrowheads="1"/>
          </p:cNvSpPr>
          <p:nvPr/>
        </p:nvSpPr>
        <p:spPr bwMode="auto">
          <a:xfrm>
            <a:off x="7180263" y="3952875"/>
            <a:ext cx="597921" cy="400752"/>
          </a:xfrm>
          <a:prstGeom prst="rect">
            <a:avLst/>
          </a:prstGeom>
          <a:noFill/>
          <a:ln w="9525">
            <a:noFill/>
            <a:miter lim="800000"/>
            <a:headEnd/>
            <a:tailEnd/>
          </a:ln>
        </p:spPr>
        <p:txBody>
          <a:bodyPr wrap="none" lIns="92075" tIns="46038" rIns="92075" bIns="46038">
            <a:spAutoFit/>
          </a:bodyPr>
          <a:lstStyle/>
          <a:p>
            <a:r>
              <a:rPr lang="en-US" sz="2000">
                <a:latin typeface="+mj-lt"/>
              </a:rPr>
              <a:t>disk</a:t>
            </a:r>
          </a:p>
        </p:txBody>
      </p:sp>
      <p:sp>
        <p:nvSpPr>
          <p:cNvPr id="89110" name="Rectangle 32"/>
          <p:cNvSpPr>
            <a:spLocks noChangeArrowheads="1"/>
          </p:cNvSpPr>
          <p:nvPr/>
        </p:nvSpPr>
        <p:spPr bwMode="auto">
          <a:xfrm>
            <a:off x="2252663" y="5126038"/>
            <a:ext cx="879475" cy="193675"/>
          </a:xfrm>
          <a:prstGeom prst="rect">
            <a:avLst/>
          </a:prstGeom>
          <a:solidFill>
            <a:srgbClr val="CCECFF"/>
          </a:solidFill>
          <a:ln w="25399">
            <a:solidFill>
              <a:schemeClr val="tx1"/>
            </a:solidFill>
            <a:miter lim="800000"/>
            <a:headEnd/>
            <a:tailEnd/>
          </a:ln>
        </p:spPr>
        <p:txBody>
          <a:bodyPr wrap="none" anchor="ctr"/>
          <a:lstStyle/>
          <a:p>
            <a:pPr algn="ctr"/>
            <a:r>
              <a:rPr lang="en-US" sz="2000">
                <a:latin typeface="+mj-lt"/>
              </a:rPr>
              <a:t>ADC</a:t>
            </a:r>
          </a:p>
        </p:txBody>
      </p:sp>
      <p:sp>
        <p:nvSpPr>
          <p:cNvPr id="89111" name="Line 34"/>
          <p:cNvSpPr>
            <a:spLocks noChangeShapeType="1"/>
          </p:cNvSpPr>
          <p:nvPr/>
        </p:nvSpPr>
        <p:spPr bwMode="auto">
          <a:xfrm>
            <a:off x="1320800" y="5224463"/>
            <a:ext cx="914400" cy="0"/>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89112" name="Line 36"/>
          <p:cNvSpPr>
            <a:spLocks noChangeShapeType="1"/>
          </p:cNvSpPr>
          <p:nvPr/>
        </p:nvSpPr>
        <p:spPr bwMode="auto">
          <a:xfrm>
            <a:off x="3149600" y="5224463"/>
            <a:ext cx="812800" cy="0"/>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89113" name="Line 43"/>
          <p:cNvSpPr>
            <a:spLocks noChangeShapeType="1"/>
          </p:cNvSpPr>
          <p:nvPr/>
        </p:nvSpPr>
        <p:spPr bwMode="auto">
          <a:xfrm>
            <a:off x="5283200" y="5224463"/>
            <a:ext cx="1016000" cy="0"/>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89114" name="Rectangle 44"/>
          <p:cNvSpPr>
            <a:spLocks noChangeArrowheads="1"/>
          </p:cNvSpPr>
          <p:nvPr/>
        </p:nvSpPr>
        <p:spPr bwMode="auto">
          <a:xfrm>
            <a:off x="6299200" y="5064125"/>
            <a:ext cx="957057" cy="400752"/>
          </a:xfrm>
          <a:prstGeom prst="rect">
            <a:avLst/>
          </a:prstGeom>
          <a:noFill/>
          <a:ln w="9525">
            <a:noFill/>
            <a:miter lim="800000"/>
            <a:headEnd/>
            <a:tailEnd/>
          </a:ln>
        </p:spPr>
        <p:txBody>
          <a:bodyPr wrap="none" lIns="92075" tIns="46038" rIns="92075" bIns="46038">
            <a:spAutoFit/>
          </a:bodyPr>
          <a:lstStyle/>
          <a:p>
            <a:r>
              <a:rPr lang="en-US" sz="2000">
                <a:latin typeface="+mj-lt"/>
              </a:rPr>
              <a:t>storage</a:t>
            </a:r>
          </a:p>
        </p:txBody>
      </p:sp>
      <p:sp>
        <p:nvSpPr>
          <p:cNvPr id="89115" name="Rectangle 46"/>
          <p:cNvSpPr>
            <a:spLocks noChangeArrowheads="1"/>
          </p:cNvSpPr>
          <p:nvPr/>
        </p:nvSpPr>
        <p:spPr bwMode="auto">
          <a:xfrm>
            <a:off x="914400" y="2954338"/>
            <a:ext cx="1584473" cy="400752"/>
          </a:xfrm>
          <a:prstGeom prst="rect">
            <a:avLst/>
          </a:prstGeom>
          <a:noFill/>
          <a:ln w="9525">
            <a:noFill/>
            <a:miter lim="800000"/>
            <a:headEnd/>
            <a:tailEnd/>
          </a:ln>
        </p:spPr>
        <p:txBody>
          <a:bodyPr wrap="none" lIns="92075" tIns="46038" rIns="92075" bIns="46038">
            <a:spAutoFit/>
          </a:bodyPr>
          <a:lstStyle/>
          <a:p>
            <a:r>
              <a:rPr lang="en-US" sz="2000">
                <a:latin typeface="+mj-lt"/>
              </a:rPr>
              <a:t>Physical View</a:t>
            </a:r>
          </a:p>
        </p:txBody>
      </p:sp>
      <p:sp>
        <p:nvSpPr>
          <p:cNvPr id="89116" name="Rectangle 47"/>
          <p:cNvSpPr>
            <a:spLocks noChangeArrowheads="1"/>
          </p:cNvSpPr>
          <p:nvPr/>
        </p:nvSpPr>
        <p:spPr bwMode="auto">
          <a:xfrm>
            <a:off x="995363" y="4662488"/>
            <a:ext cx="1469761" cy="400752"/>
          </a:xfrm>
          <a:prstGeom prst="rect">
            <a:avLst/>
          </a:prstGeom>
          <a:noFill/>
          <a:ln w="9525">
            <a:noFill/>
            <a:miter lim="800000"/>
            <a:headEnd/>
            <a:tailEnd/>
          </a:ln>
        </p:spPr>
        <p:txBody>
          <a:bodyPr wrap="none" lIns="92075" tIns="46038" rIns="92075" bIns="46038">
            <a:spAutoFit/>
          </a:bodyPr>
          <a:lstStyle/>
          <a:p>
            <a:r>
              <a:rPr lang="en-US" sz="2000">
                <a:latin typeface="+mj-lt"/>
              </a:rPr>
              <a:t>Logical View</a:t>
            </a:r>
          </a:p>
        </p:txBody>
      </p:sp>
      <p:sp>
        <p:nvSpPr>
          <p:cNvPr id="89117" name="Oval 48"/>
          <p:cNvSpPr>
            <a:spLocks noChangeArrowheads="1"/>
          </p:cNvSpPr>
          <p:nvPr/>
        </p:nvSpPr>
        <p:spPr bwMode="auto">
          <a:xfrm>
            <a:off x="3962400" y="4852988"/>
            <a:ext cx="1404938" cy="730250"/>
          </a:xfrm>
          <a:prstGeom prst="ellipse">
            <a:avLst/>
          </a:prstGeom>
          <a:solidFill>
            <a:srgbClr val="FFFFCC"/>
          </a:solidFill>
          <a:ln w="25399">
            <a:solidFill>
              <a:schemeClr val="tx1"/>
            </a:solidFill>
            <a:round/>
            <a:headEnd/>
            <a:tailEnd/>
          </a:ln>
        </p:spPr>
        <p:txBody>
          <a:bodyPr wrap="none" anchor="ctr"/>
          <a:lstStyle/>
          <a:p>
            <a:pPr algn="ctr"/>
            <a:r>
              <a:rPr lang="en-US" sz="2000">
                <a:latin typeface="+mj-lt"/>
              </a:rPr>
              <a:t>Proces-</a:t>
            </a:r>
          </a:p>
          <a:p>
            <a:pPr algn="ctr"/>
            <a:r>
              <a:rPr lang="en-US" sz="2000">
                <a:latin typeface="+mj-lt"/>
              </a:rPr>
              <a:t>sing</a:t>
            </a:r>
            <a:endParaRPr lang="en-US" sz="1400">
              <a:latin typeface="+mj-lt"/>
            </a:endParaRPr>
          </a:p>
        </p:txBody>
      </p:sp>
      <p:sp>
        <p:nvSpPr>
          <p:cNvPr id="89118" name="Freeform 51"/>
          <p:cNvSpPr>
            <a:spLocks/>
          </p:cNvSpPr>
          <p:nvPr/>
        </p:nvSpPr>
        <p:spPr bwMode="auto">
          <a:xfrm>
            <a:off x="2641600" y="2057400"/>
            <a:ext cx="2650480" cy="322263"/>
          </a:xfrm>
          <a:custGeom>
            <a:avLst/>
            <a:gdLst>
              <a:gd name="T0" fmla="*/ 0 w 773"/>
              <a:gd name="T1" fmla="*/ 337512749 h 293"/>
              <a:gd name="T2" fmla="*/ 229659505 w 773"/>
              <a:gd name="T3" fmla="*/ 353238744 h 293"/>
              <a:gd name="T4" fmla="*/ 384430479 w 773"/>
              <a:gd name="T5" fmla="*/ 353238744 h 293"/>
              <a:gd name="T6" fmla="*/ 504253024 w 773"/>
              <a:gd name="T7" fmla="*/ 353238744 h 293"/>
              <a:gd name="T8" fmla="*/ 624073334 w 773"/>
              <a:gd name="T9" fmla="*/ 353238744 h 293"/>
              <a:gd name="T10" fmla="*/ 778844307 w 773"/>
              <a:gd name="T11" fmla="*/ 353238744 h 293"/>
              <a:gd name="T12" fmla="*/ 978549294 w 773"/>
              <a:gd name="T13" fmla="*/ 343560955 h 293"/>
              <a:gd name="T14" fmla="*/ 1093377929 w 773"/>
              <a:gd name="T15" fmla="*/ 324205377 h 293"/>
              <a:gd name="T16" fmla="*/ 1293082915 w 773"/>
              <a:gd name="T17" fmla="*/ 296381871 h 293"/>
              <a:gd name="T18" fmla="*/ 1372963122 w 773"/>
              <a:gd name="T19" fmla="*/ 257670716 h 293"/>
              <a:gd name="T20" fmla="*/ 1447851654 w 773"/>
              <a:gd name="T21" fmla="*/ 220169422 h 293"/>
              <a:gd name="T22" fmla="*/ 1447851654 w 773"/>
              <a:gd name="T23" fmla="*/ 191136055 h 293"/>
              <a:gd name="T24" fmla="*/ 1487793992 w 773"/>
              <a:gd name="T25" fmla="*/ 162102688 h 293"/>
              <a:gd name="T26" fmla="*/ 1487793992 w 773"/>
              <a:gd name="T27" fmla="*/ 133069322 h 293"/>
              <a:gd name="T28" fmla="*/ 1487793992 w 773"/>
              <a:gd name="T29" fmla="*/ 85890239 h 293"/>
              <a:gd name="T30" fmla="*/ 1487793992 w 773"/>
              <a:gd name="T31" fmla="*/ 47179083 h 293"/>
              <a:gd name="T32" fmla="*/ 1567674199 w 773"/>
              <a:gd name="T33" fmla="*/ 19355578 h 293"/>
              <a:gd name="T34" fmla="*/ 1687496744 w 773"/>
              <a:gd name="T35" fmla="*/ 0 h 293"/>
              <a:gd name="T36" fmla="*/ 1842267717 w 773"/>
              <a:gd name="T37" fmla="*/ 0 h 293"/>
              <a:gd name="T38" fmla="*/ 2002030366 w 773"/>
              <a:gd name="T39" fmla="*/ 9677789 h 293"/>
              <a:gd name="T40" fmla="*/ 2147483647 w 773"/>
              <a:gd name="T41" fmla="*/ 29033367 h 293"/>
              <a:gd name="T42" fmla="*/ 2147483647 w 773"/>
              <a:gd name="T43" fmla="*/ 38711155 h 293"/>
              <a:gd name="T44" fmla="*/ 2147483647 w 773"/>
              <a:gd name="T45" fmla="*/ 56856872 h 293"/>
              <a:gd name="T46" fmla="*/ 2147483647 w 773"/>
              <a:gd name="T47" fmla="*/ 66534661 h 293"/>
              <a:gd name="T48" fmla="*/ 2147483647 w 773"/>
              <a:gd name="T49" fmla="*/ 95568028 h 293"/>
              <a:gd name="T50" fmla="*/ 2147483647 w 773"/>
              <a:gd name="T51" fmla="*/ 124601394 h 293"/>
              <a:gd name="T52" fmla="*/ 2147483647 w 773"/>
              <a:gd name="T53" fmla="*/ 152424900 h 293"/>
              <a:gd name="T54" fmla="*/ 2147483647 w 773"/>
              <a:gd name="T55" fmla="*/ 181458266 h 293"/>
              <a:gd name="T56" fmla="*/ 2147483647 w 773"/>
              <a:gd name="T57" fmla="*/ 181458266 h 293"/>
              <a:gd name="T58" fmla="*/ 2147483647 w 773"/>
              <a:gd name="T59" fmla="*/ 171780477 h 293"/>
              <a:gd name="T60" fmla="*/ 2147483647 w 773"/>
              <a:gd name="T61" fmla="*/ 152424900 h 293"/>
              <a:gd name="T62" fmla="*/ 2147483647 w 773"/>
              <a:gd name="T63" fmla="*/ 142747111 h 293"/>
              <a:gd name="T64" fmla="*/ 2147483647 w 773"/>
              <a:gd name="T65" fmla="*/ 105245816 h 2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73"/>
              <a:gd name="T100" fmla="*/ 0 h 293"/>
              <a:gd name="T101" fmla="*/ 773 w 773"/>
              <a:gd name="T102" fmla="*/ 293 h 29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73" h="293">
                <a:moveTo>
                  <a:pt x="0" y="279"/>
                </a:moveTo>
                <a:lnTo>
                  <a:pt x="46" y="292"/>
                </a:lnTo>
                <a:lnTo>
                  <a:pt x="77" y="292"/>
                </a:lnTo>
                <a:lnTo>
                  <a:pt x="101" y="292"/>
                </a:lnTo>
                <a:lnTo>
                  <a:pt x="125" y="292"/>
                </a:lnTo>
                <a:lnTo>
                  <a:pt x="156" y="292"/>
                </a:lnTo>
                <a:lnTo>
                  <a:pt x="196" y="284"/>
                </a:lnTo>
                <a:lnTo>
                  <a:pt x="219" y="268"/>
                </a:lnTo>
                <a:lnTo>
                  <a:pt x="259" y="245"/>
                </a:lnTo>
                <a:lnTo>
                  <a:pt x="275" y="213"/>
                </a:lnTo>
                <a:lnTo>
                  <a:pt x="290" y="182"/>
                </a:lnTo>
                <a:lnTo>
                  <a:pt x="290" y="158"/>
                </a:lnTo>
                <a:lnTo>
                  <a:pt x="298" y="134"/>
                </a:lnTo>
                <a:lnTo>
                  <a:pt x="298" y="110"/>
                </a:lnTo>
                <a:lnTo>
                  <a:pt x="298" y="71"/>
                </a:lnTo>
                <a:lnTo>
                  <a:pt x="298" y="39"/>
                </a:lnTo>
                <a:lnTo>
                  <a:pt x="314" y="16"/>
                </a:lnTo>
                <a:lnTo>
                  <a:pt x="338" y="0"/>
                </a:lnTo>
                <a:lnTo>
                  <a:pt x="369" y="0"/>
                </a:lnTo>
                <a:lnTo>
                  <a:pt x="401" y="8"/>
                </a:lnTo>
                <a:lnTo>
                  <a:pt x="448" y="24"/>
                </a:lnTo>
                <a:lnTo>
                  <a:pt x="488" y="32"/>
                </a:lnTo>
                <a:lnTo>
                  <a:pt x="519" y="47"/>
                </a:lnTo>
                <a:lnTo>
                  <a:pt x="543" y="55"/>
                </a:lnTo>
                <a:lnTo>
                  <a:pt x="575" y="79"/>
                </a:lnTo>
                <a:lnTo>
                  <a:pt x="606" y="103"/>
                </a:lnTo>
                <a:lnTo>
                  <a:pt x="646" y="126"/>
                </a:lnTo>
                <a:lnTo>
                  <a:pt x="677" y="150"/>
                </a:lnTo>
                <a:lnTo>
                  <a:pt x="701" y="150"/>
                </a:lnTo>
                <a:lnTo>
                  <a:pt x="725" y="142"/>
                </a:lnTo>
                <a:lnTo>
                  <a:pt x="748" y="126"/>
                </a:lnTo>
                <a:lnTo>
                  <a:pt x="772" y="118"/>
                </a:lnTo>
                <a:lnTo>
                  <a:pt x="768" y="87"/>
                </a:lnTo>
              </a:path>
            </a:pathLst>
          </a:custGeom>
          <a:noFill/>
          <a:ln w="12699" cap="rnd">
            <a:solidFill>
              <a:schemeClr val="tx1"/>
            </a:solidFill>
            <a:round/>
            <a:headEnd type="none" w="sm" len="sm"/>
            <a:tailEnd type="none" w="sm" len="sm"/>
          </a:ln>
        </p:spPr>
        <p:txBody>
          <a:bodyPr/>
          <a:lstStyle/>
          <a:p>
            <a:endParaRPr lang="en-GB">
              <a:latin typeface="+mj-lt"/>
            </a:endParaRPr>
          </a:p>
        </p:txBody>
      </p:sp>
      <p:sp>
        <p:nvSpPr>
          <p:cNvPr id="89119" name="AutoShape 52"/>
          <p:cNvSpPr>
            <a:spLocks noChangeArrowheads="1"/>
          </p:cNvSpPr>
          <p:nvPr/>
        </p:nvSpPr>
        <p:spPr bwMode="auto">
          <a:xfrm>
            <a:off x="1524000" y="3587750"/>
            <a:ext cx="490538" cy="42863"/>
          </a:xfrm>
          <a:prstGeom prst="roundRect">
            <a:avLst>
              <a:gd name="adj" fmla="val 50000"/>
            </a:avLst>
          </a:prstGeom>
          <a:solidFill>
            <a:schemeClr val="tx1"/>
          </a:solidFill>
          <a:ln w="12699">
            <a:solidFill>
              <a:schemeClr val="tx1"/>
            </a:solidFill>
            <a:round/>
            <a:headEnd/>
            <a:tailEnd/>
          </a:ln>
        </p:spPr>
        <p:txBody>
          <a:bodyPr wrap="none" anchor="ctr"/>
          <a:lstStyle/>
          <a:p>
            <a:endParaRPr lang="en-GB">
              <a:latin typeface="+mj-lt"/>
            </a:endParaRPr>
          </a:p>
        </p:txBody>
      </p:sp>
      <p:sp>
        <p:nvSpPr>
          <p:cNvPr id="89120" name="Line 53"/>
          <p:cNvSpPr>
            <a:spLocks noChangeShapeType="1"/>
          </p:cNvSpPr>
          <p:nvPr/>
        </p:nvSpPr>
        <p:spPr bwMode="auto">
          <a:xfrm>
            <a:off x="6197600" y="5116513"/>
            <a:ext cx="17272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89121" name="Line 54"/>
          <p:cNvSpPr>
            <a:spLocks noChangeShapeType="1"/>
          </p:cNvSpPr>
          <p:nvPr/>
        </p:nvSpPr>
        <p:spPr bwMode="auto">
          <a:xfrm>
            <a:off x="6197600" y="5430838"/>
            <a:ext cx="17272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graphicFrame>
        <p:nvGraphicFramePr>
          <p:cNvPr id="89091" name="Object 3"/>
          <p:cNvGraphicFramePr>
            <a:graphicFrameLocks noChangeAspect="1"/>
          </p:cNvGraphicFramePr>
          <p:nvPr/>
        </p:nvGraphicFramePr>
        <p:xfrm>
          <a:off x="5267325" y="1203325"/>
          <a:ext cx="1082675" cy="1420813"/>
        </p:xfrm>
        <a:graphic>
          <a:graphicData uri="http://schemas.openxmlformats.org/presentationml/2006/ole">
            <mc:AlternateContent xmlns:mc="http://schemas.openxmlformats.org/markup-compatibility/2006">
              <mc:Choice xmlns:v="urn:schemas-microsoft-com:vml" Requires="v">
                <p:oleObj spid="_x0000_s166932" name="Visio" r:id="rId6" imgW="733120" imgH="961954" progId="Visio.Drawing.11">
                  <p:embed/>
                </p:oleObj>
              </mc:Choice>
              <mc:Fallback>
                <p:oleObj name="Visio" r:id="rId6" imgW="733120" imgH="961954" progId="Visio.Drawing.11">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7325" y="1203325"/>
                        <a:ext cx="1082675"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66744949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1016000" y="1212850"/>
            <a:ext cx="7399338" cy="4478338"/>
          </a:xfrm>
          <a:prstGeom prst="rect">
            <a:avLst/>
          </a:prstGeom>
          <a:solidFill>
            <a:srgbClr val="EAEAEA"/>
          </a:solidFill>
          <a:ln w="12699">
            <a:solidFill>
              <a:schemeClr val="tx1"/>
            </a:solidFill>
            <a:miter lim="800000"/>
            <a:headEnd/>
            <a:tailEnd/>
          </a:ln>
        </p:spPr>
        <p:txBody>
          <a:bodyPr wrap="none" anchor="ctr"/>
          <a:lstStyle/>
          <a:p>
            <a:endParaRPr lang="en-GB">
              <a:latin typeface="+mj-lt"/>
            </a:endParaRPr>
          </a:p>
        </p:txBody>
      </p:sp>
      <p:sp>
        <p:nvSpPr>
          <p:cNvPr id="19459" name="AutoShape 3"/>
          <p:cNvSpPr>
            <a:spLocks noChangeArrowheads="1"/>
          </p:cNvSpPr>
          <p:nvPr/>
        </p:nvSpPr>
        <p:spPr bwMode="auto">
          <a:xfrm>
            <a:off x="4572000" y="1793875"/>
            <a:ext cx="3436938" cy="1573213"/>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latin typeface="+mj-lt"/>
            </a:endParaRPr>
          </a:p>
        </p:txBody>
      </p:sp>
      <p:sp>
        <p:nvSpPr>
          <p:cNvPr id="91140" name="Rectangle 4"/>
          <p:cNvSpPr>
            <a:spLocks noGrp="1" noChangeArrowheads="1"/>
          </p:cNvSpPr>
          <p:nvPr>
            <p:ph type="title"/>
          </p:nvPr>
        </p:nvSpPr>
        <p:spPr>
          <a:noFill/>
        </p:spPr>
        <p:txBody>
          <a:bodyPr/>
          <a:lstStyle/>
          <a:p>
            <a:pPr eaLnBrk="1" hangingPunct="1"/>
            <a:r>
              <a:rPr lang="en-US" smtClean="0"/>
              <a:t>Trivial DAQ with a real trigger</a:t>
            </a:r>
          </a:p>
        </p:txBody>
      </p:sp>
      <p:sp>
        <p:nvSpPr>
          <p:cNvPr id="91168" name="Footer Placeholder 39"/>
          <p:cNvSpPr>
            <a:spLocks noGrp="1"/>
          </p:cNvSpPr>
          <p:nvPr>
            <p:ph type="ftr" sz="quarter" idx="10"/>
          </p:nvPr>
        </p:nvSpPr>
        <p:spPr>
          <a:noFill/>
        </p:spPr>
        <p:txBody>
          <a:bodyPr/>
          <a:lstStyle/>
          <a:p>
            <a:r>
              <a:rPr lang="en-US" smtClean="0">
                <a:latin typeface="+mj-lt"/>
              </a:rPr>
              <a:t>High throughput DAQ, Niko Neufeld, CERN</a:t>
            </a:r>
            <a:endParaRPr lang="en-US">
              <a:latin typeface="+mj-lt"/>
            </a:endParaRPr>
          </a:p>
        </p:txBody>
      </p:sp>
      <p:sp>
        <p:nvSpPr>
          <p:cNvPr id="91167" name="Slide Number Placeholder 38"/>
          <p:cNvSpPr>
            <a:spLocks noGrp="1"/>
          </p:cNvSpPr>
          <p:nvPr>
            <p:ph type="sldNum" sz="quarter" idx="11"/>
          </p:nvPr>
        </p:nvSpPr>
        <p:spPr>
          <a:noFill/>
        </p:spPr>
        <p:txBody>
          <a:bodyPr/>
          <a:lstStyle/>
          <a:p>
            <a:fld id="{EC497DCB-9AA1-4CC9-875D-B32BFD052ADE}" type="slidenum">
              <a:rPr lang="en-US">
                <a:latin typeface="+mj-lt"/>
              </a:rPr>
              <a:pPr/>
              <a:t>78</a:t>
            </a:fld>
            <a:endParaRPr lang="en-US">
              <a:latin typeface="+mj-lt"/>
            </a:endParaRPr>
          </a:p>
        </p:txBody>
      </p:sp>
      <p:sp>
        <p:nvSpPr>
          <p:cNvPr id="91141" name="Rectangle 5"/>
          <p:cNvSpPr>
            <a:spLocks noChangeArrowheads="1"/>
          </p:cNvSpPr>
          <p:nvPr/>
        </p:nvSpPr>
        <p:spPr bwMode="auto">
          <a:xfrm>
            <a:off x="1643063" y="3068638"/>
            <a:ext cx="879475" cy="193675"/>
          </a:xfrm>
          <a:prstGeom prst="rect">
            <a:avLst/>
          </a:prstGeom>
          <a:solidFill>
            <a:srgbClr val="CCECFF"/>
          </a:solidFill>
          <a:ln w="25399">
            <a:solidFill>
              <a:schemeClr val="tx1"/>
            </a:solidFill>
            <a:miter lim="800000"/>
            <a:headEnd/>
            <a:tailEnd/>
          </a:ln>
        </p:spPr>
        <p:txBody>
          <a:bodyPr wrap="none" anchor="ctr"/>
          <a:lstStyle/>
          <a:p>
            <a:endParaRPr lang="en-GB">
              <a:latin typeface="+mj-lt"/>
            </a:endParaRPr>
          </a:p>
        </p:txBody>
      </p:sp>
      <p:sp>
        <p:nvSpPr>
          <p:cNvPr id="91142" name="Rectangle 6"/>
          <p:cNvSpPr>
            <a:spLocks noChangeArrowheads="1"/>
          </p:cNvSpPr>
          <p:nvPr/>
        </p:nvSpPr>
        <p:spPr bwMode="auto">
          <a:xfrm>
            <a:off x="1811363" y="2970213"/>
            <a:ext cx="960437" cy="400752"/>
          </a:xfrm>
          <a:prstGeom prst="rect">
            <a:avLst/>
          </a:prstGeom>
          <a:noFill/>
          <a:ln w="9525">
            <a:noFill/>
            <a:miter lim="800000"/>
            <a:headEnd/>
            <a:tailEnd/>
          </a:ln>
        </p:spPr>
        <p:txBody>
          <a:bodyPr lIns="92075" tIns="46038" rIns="92075" bIns="46038">
            <a:spAutoFit/>
          </a:bodyPr>
          <a:lstStyle/>
          <a:p>
            <a:r>
              <a:rPr lang="en-US" sz="2000" dirty="0">
                <a:latin typeface="+mj-lt"/>
              </a:rPr>
              <a:t>ADC</a:t>
            </a:r>
          </a:p>
        </p:txBody>
      </p:sp>
      <p:sp>
        <p:nvSpPr>
          <p:cNvPr id="91143" name="Line 7"/>
          <p:cNvSpPr>
            <a:spLocks noChangeShapeType="1"/>
          </p:cNvSpPr>
          <p:nvPr/>
        </p:nvSpPr>
        <p:spPr bwMode="auto">
          <a:xfrm>
            <a:off x="2133600" y="2057400"/>
            <a:ext cx="33528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1144" name="Rectangle 8"/>
          <p:cNvSpPr>
            <a:spLocks noChangeArrowheads="1"/>
          </p:cNvSpPr>
          <p:nvPr/>
        </p:nvSpPr>
        <p:spPr bwMode="auto">
          <a:xfrm>
            <a:off x="1734911" y="1196752"/>
            <a:ext cx="892873" cy="400752"/>
          </a:xfrm>
          <a:prstGeom prst="rect">
            <a:avLst/>
          </a:prstGeom>
          <a:noFill/>
          <a:ln w="9525">
            <a:noFill/>
            <a:miter lim="800000"/>
            <a:headEnd/>
            <a:tailEnd/>
          </a:ln>
        </p:spPr>
        <p:txBody>
          <a:bodyPr wrap="none" lIns="92075" tIns="46038" rIns="92075" bIns="46038">
            <a:spAutoFit/>
          </a:bodyPr>
          <a:lstStyle/>
          <a:p>
            <a:r>
              <a:rPr lang="en-US" sz="2000" dirty="0">
                <a:latin typeface="+mj-lt"/>
              </a:rPr>
              <a:t>Sensor</a:t>
            </a:r>
          </a:p>
        </p:txBody>
      </p:sp>
      <p:sp>
        <p:nvSpPr>
          <p:cNvPr id="91145" name="Line 9"/>
          <p:cNvSpPr>
            <a:spLocks noChangeShapeType="1"/>
          </p:cNvSpPr>
          <p:nvPr/>
        </p:nvSpPr>
        <p:spPr bwMode="auto">
          <a:xfrm>
            <a:off x="2133600" y="1581150"/>
            <a:ext cx="0" cy="792163"/>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1146" name="Rectangle 10"/>
          <p:cNvSpPr>
            <a:spLocks noChangeArrowheads="1"/>
          </p:cNvSpPr>
          <p:nvPr/>
        </p:nvSpPr>
        <p:spPr bwMode="auto">
          <a:xfrm>
            <a:off x="1947863" y="2382838"/>
            <a:ext cx="371475" cy="350837"/>
          </a:xfrm>
          <a:prstGeom prst="rect">
            <a:avLst/>
          </a:prstGeom>
          <a:solidFill>
            <a:srgbClr val="868686"/>
          </a:solidFill>
          <a:ln w="25399">
            <a:solidFill>
              <a:schemeClr val="tx1"/>
            </a:solidFill>
            <a:miter lim="800000"/>
            <a:headEnd/>
            <a:tailEnd/>
          </a:ln>
        </p:spPr>
        <p:txBody>
          <a:bodyPr wrap="none" anchor="ctr"/>
          <a:lstStyle/>
          <a:p>
            <a:endParaRPr lang="en-GB">
              <a:latin typeface="+mj-lt"/>
            </a:endParaRPr>
          </a:p>
        </p:txBody>
      </p:sp>
      <p:sp>
        <p:nvSpPr>
          <p:cNvPr id="91147" name="Rectangle 11"/>
          <p:cNvSpPr>
            <a:spLocks noChangeArrowheads="1"/>
          </p:cNvSpPr>
          <p:nvPr/>
        </p:nvSpPr>
        <p:spPr bwMode="auto">
          <a:xfrm>
            <a:off x="2360613" y="2401888"/>
            <a:ext cx="764697" cy="400752"/>
          </a:xfrm>
          <a:prstGeom prst="rect">
            <a:avLst/>
          </a:prstGeom>
          <a:noFill/>
          <a:ln w="9525">
            <a:noFill/>
            <a:miter lim="800000"/>
            <a:headEnd/>
            <a:tailEnd/>
          </a:ln>
        </p:spPr>
        <p:txBody>
          <a:bodyPr wrap="none" lIns="92075" tIns="46038" rIns="92075" bIns="46038">
            <a:spAutoFit/>
          </a:bodyPr>
          <a:lstStyle/>
          <a:p>
            <a:r>
              <a:rPr lang="en-US" sz="2000">
                <a:latin typeface="+mj-lt"/>
              </a:rPr>
              <a:t>Delay</a:t>
            </a:r>
          </a:p>
        </p:txBody>
      </p:sp>
      <p:sp>
        <p:nvSpPr>
          <p:cNvPr id="91148" name="Line 12"/>
          <p:cNvSpPr>
            <a:spLocks noChangeShapeType="1"/>
          </p:cNvSpPr>
          <p:nvPr/>
        </p:nvSpPr>
        <p:spPr bwMode="auto">
          <a:xfrm>
            <a:off x="2133600" y="2743200"/>
            <a:ext cx="0" cy="315913"/>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1149" name="AutoShape 13"/>
          <p:cNvSpPr>
            <a:spLocks noChangeArrowheads="1"/>
          </p:cNvSpPr>
          <p:nvPr/>
        </p:nvSpPr>
        <p:spPr bwMode="auto">
          <a:xfrm rot="10800000" flipH="1">
            <a:off x="5097463" y="2435225"/>
            <a:ext cx="777875" cy="404813"/>
          </a:xfrm>
          <a:prstGeom prst="triangle">
            <a:avLst>
              <a:gd name="adj" fmla="val 49995"/>
            </a:avLst>
          </a:prstGeom>
          <a:solidFill>
            <a:srgbClr val="FFFFCC"/>
          </a:solidFill>
          <a:ln w="25399">
            <a:solidFill>
              <a:schemeClr val="tx1"/>
            </a:solidFill>
            <a:miter lim="800000"/>
            <a:headEnd/>
            <a:tailEnd/>
          </a:ln>
        </p:spPr>
        <p:txBody>
          <a:bodyPr wrap="none" anchor="ctr"/>
          <a:lstStyle/>
          <a:p>
            <a:endParaRPr lang="en-GB">
              <a:latin typeface="+mj-lt"/>
            </a:endParaRPr>
          </a:p>
        </p:txBody>
      </p:sp>
      <p:sp>
        <p:nvSpPr>
          <p:cNvPr id="91150" name="Line 14"/>
          <p:cNvSpPr>
            <a:spLocks noChangeShapeType="1"/>
          </p:cNvSpPr>
          <p:nvPr/>
        </p:nvSpPr>
        <p:spPr bwMode="auto">
          <a:xfrm>
            <a:off x="5486400" y="2057400"/>
            <a:ext cx="0" cy="369888"/>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1151" name="Oval 15"/>
          <p:cNvSpPr>
            <a:spLocks noChangeArrowheads="1"/>
          </p:cNvSpPr>
          <p:nvPr/>
        </p:nvSpPr>
        <p:spPr bwMode="auto">
          <a:xfrm>
            <a:off x="1439863" y="3702050"/>
            <a:ext cx="1404937" cy="728663"/>
          </a:xfrm>
          <a:prstGeom prst="ellipse">
            <a:avLst/>
          </a:prstGeom>
          <a:solidFill>
            <a:srgbClr val="FFFFCC"/>
          </a:solidFill>
          <a:ln w="25399">
            <a:solidFill>
              <a:schemeClr val="tx1"/>
            </a:solidFill>
            <a:round/>
            <a:headEnd/>
            <a:tailEnd/>
          </a:ln>
        </p:spPr>
        <p:txBody>
          <a:bodyPr wrap="none" anchor="ctr"/>
          <a:lstStyle/>
          <a:p>
            <a:pPr algn="ctr"/>
            <a:r>
              <a:rPr lang="en-US" sz="2000">
                <a:latin typeface="+mj-lt"/>
              </a:rPr>
              <a:t>Proces-</a:t>
            </a:r>
          </a:p>
          <a:p>
            <a:pPr algn="ctr"/>
            <a:r>
              <a:rPr lang="en-US" sz="2000">
                <a:latin typeface="+mj-lt"/>
              </a:rPr>
              <a:t>sing</a:t>
            </a:r>
            <a:endParaRPr lang="en-US" sz="1400">
              <a:latin typeface="+mj-lt"/>
            </a:endParaRPr>
          </a:p>
        </p:txBody>
      </p:sp>
      <p:sp>
        <p:nvSpPr>
          <p:cNvPr id="91152" name="Rectangle 16"/>
          <p:cNvSpPr>
            <a:spLocks noChangeArrowheads="1"/>
          </p:cNvSpPr>
          <p:nvPr/>
        </p:nvSpPr>
        <p:spPr bwMode="auto">
          <a:xfrm>
            <a:off x="4146550" y="4537075"/>
            <a:ext cx="185738" cy="400050"/>
          </a:xfrm>
          <a:prstGeom prst="rect">
            <a:avLst/>
          </a:prstGeom>
          <a:noFill/>
          <a:ln w="9525">
            <a:noFill/>
            <a:miter lim="800000"/>
            <a:headEnd/>
            <a:tailEnd/>
          </a:ln>
        </p:spPr>
        <p:txBody>
          <a:bodyPr wrap="none" lIns="92075" tIns="46038" rIns="92075" bIns="46038">
            <a:spAutoFit/>
          </a:bodyPr>
          <a:lstStyle/>
          <a:p>
            <a:pPr algn="ctr"/>
            <a:endParaRPr lang="en-GB" sz="2000">
              <a:latin typeface="+mj-lt"/>
            </a:endParaRPr>
          </a:p>
        </p:txBody>
      </p:sp>
      <p:sp>
        <p:nvSpPr>
          <p:cNvPr id="91153" name="Line 17"/>
          <p:cNvSpPr>
            <a:spLocks noChangeShapeType="1"/>
          </p:cNvSpPr>
          <p:nvPr/>
        </p:nvSpPr>
        <p:spPr bwMode="auto">
          <a:xfrm>
            <a:off x="2133600" y="3270250"/>
            <a:ext cx="0" cy="422275"/>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1154" name="Line 18"/>
          <p:cNvSpPr>
            <a:spLocks noChangeShapeType="1"/>
          </p:cNvSpPr>
          <p:nvPr/>
        </p:nvSpPr>
        <p:spPr bwMode="auto">
          <a:xfrm>
            <a:off x="5486400" y="2847975"/>
            <a:ext cx="0" cy="1266825"/>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1155" name="Line 19"/>
          <p:cNvSpPr>
            <a:spLocks noChangeShapeType="1"/>
          </p:cNvSpPr>
          <p:nvPr/>
        </p:nvSpPr>
        <p:spPr bwMode="auto">
          <a:xfrm flipH="1">
            <a:off x="2844800" y="4114800"/>
            <a:ext cx="2641600" cy="0"/>
          </a:xfrm>
          <a:prstGeom prst="line">
            <a:avLst/>
          </a:prstGeom>
          <a:noFill/>
          <a:ln w="25399">
            <a:solidFill>
              <a:srgbClr val="868686"/>
            </a:solidFill>
            <a:round/>
            <a:headEnd type="none" w="sm" len="sm"/>
            <a:tailEnd type="stealth" w="med" len="med"/>
          </a:ln>
        </p:spPr>
        <p:txBody>
          <a:bodyPr wrap="none" anchor="ctr"/>
          <a:lstStyle/>
          <a:p>
            <a:endParaRPr lang="en-GB">
              <a:latin typeface="+mj-lt"/>
            </a:endParaRPr>
          </a:p>
        </p:txBody>
      </p:sp>
      <p:sp>
        <p:nvSpPr>
          <p:cNvPr id="91156" name="Line 20"/>
          <p:cNvSpPr>
            <a:spLocks noChangeShapeType="1"/>
          </p:cNvSpPr>
          <p:nvPr/>
        </p:nvSpPr>
        <p:spPr bwMode="auto">
          <a:xfrm flipH="1">
            <a:off x="2540000" y="3165475"/>
            <a:ext cx="2946400" cy="0"/>
          </a:xfrm>
          <a:prstGeom prst="line">
            <a:avLst/>
          </a:prstGeom>
          <a:noFill/>
          <a:ln w="25399">
            <a:solidFill>
              <a:srgbClr val="868686"/>
            </a:solidFill>
            <a:round/>
            <a:headEnd type="none" w="sm" len="sm"/>
            <a:tailEnd type="stealth" w="med" len="med"/>
          </a:ln>
        </p:spPr>
        <p:txBody>
          <a:bodyPr wrap="none" anchor="ctr"/>
          <a:lstStyle/>
          <a:p>
            <a:endParaRPr lang="en-GB">
              <a:latin typeface="+mj-lt"/>
            </a:endParaRPr>
          </a:p>
        </p:txBody>
      </p:sp>
      <p:sp>
        <p:nvSpPr>
          <p:cNvPr id="91157" name="Rectangle 21"/>
          <p:cNvSpPr>
            <a:spLocks noChangeArrowheads="1"/>
          </p:cNvSpPr>
          <p:nvPr/>
        </p:nvSpPr>
        <p:spPr bwMode="auto">
          <a:xfrm>
            <a:off x="3149600" y="3798888"/>
            <a:ext cx="1128642" cy="400752"/>
          </a:xfrm>
          <a:prstGeom prst="rect">
            <a:avLst/>
          </a:prstGeom>
          <a:noFill/>
          <a:ln w="9525">
            <a:noFill/>
            <a:miter lim="800000"/>
            <a:headEnd/>
            <a:tailEnd/>
          </a:ln>
        </p:spPr>
        <p:txBody>
          <a:bodyPr wrap="none" lIns="92075" tIns="46038" rIns="92075" bIns="46038">
            <a:spAutoFit/>
          </a:bodyPr>
          <a:lstStyle/>
          <a:p>
            <a:r>
              <a:rPr lang="en-US" sz="2000">
                <a:latin typeface="+mj-lt"/>
              </a:rPr>
              <a:t>Interrupt</a:t>
            </a:r>
          </a:p>
        </p:txBody>
      </p:sp>
      <p:sp>
        <p:nvSpPr>
          <p:cNvPr id="91158" name="Line 22"/>
          <p:cNvSpPr>
            <a:spLocks noChangeShapeType="1"/>
          </p:cNvSpPr>
          <p:nvPr/>
        </p:nvSpPr>
        <p:spPr bwMode="auto">
          <a:xfrm flipH="1">
            <a:off x="5588000" y="2479675"/>
            <a:ext cx="1016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91159" name="Line 23"/>
          <p:cNvSpPr>
            <a:spLocks noChangeShapeType="1"/>
          </p:cNvSpPr>
          <p:nvPr/>
        </p:nvSpPr>
        <p:spPr bwMode="auto">
          <a:xfrm flipH="1">
            <a:off x="5486400" y="2479675"/>
            <a:ext cx="101600" cy="15875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91160" name="Line 24"/>
          <p:cNvSpPr>
            <a:spLocks noChangeShapeType="1"/>
          </p:cNvSpPr>
          <p:nvPr/>
        </p:nvSpPr>
        <p:spPr bwMode="auto">
          <a:xfrm flipH="1">
            <a:off x="5384800" y="2638425"/>
            <a:ext cx="1016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91161" name="Rectangle 25"/>
          <p:cNvSpPr>
            <a:spLocks noChangeArrowheads="1"/>
          </p:cNvSpPr>
          <p:nvPr/>
        </p:nvSpPr>
        <p:spPr bwMode="auto">
          <a:xfrm>
            <a:off x="5689600" y="2532063"/>
            <a:ext cx="1590115" cy="400752"/>
          </a:xfrm>
          <a:prstGeom prst="rect">
            <a:avLst/>
          </a:prstGeom>
          <a:noFill/>
          <a:ln w="9525">
            <a:noFill/>
            <a:miter lim="800000"/>
            <a:headEnd/>
            <a:tailEnd/>
          </a:ln>
        </p:spPr>
        <p:txBody>
          <a:bodyPr wrap="none" lIns="92075" tIns="46038" rIns="92075" bIns="46038">
            <a:spAutoFit/>
          </a:bodyPr>
          <a:lstStyle/>
          <a:p>
            <a:r>
              <a:rPr lang="en-US" sz="2000">
                <a:latin typeface="+mj-lt"/>
              </a:rPr>
              <a:t>Discriminator</a:t>
            </a:r>
          </a:p>
        </p:txBody>
      </p:sp>
      <p:sp>
        <p:nvSpPr>
          <p:cNvPr id="91162" name="Rectangle 26"/>
          <p:cNvSpPr>
            <a:spLocks noChangeArrowheads="1"/>
          </p:cNvSpPr>
          <p:nvPr/>
        </p:nvSpPr>
        <p:spPr bwMode="auto">
          <a:xfrm>
            <a:off x="6481763" y="1814513"/>
            <a:ext cx="917559" cy="400752"/>
          </a:xfrm>
          <a:prstGeom prst="rect">
            <a:avLst/>
          </a:prstGeom>
          <a:noFill/>
          <a:ln w="9525">
            <a:noFill/>
            <a:miter lim="800000"/>
            <a:headEnd/>
            <a:tailEnd/>
          </a:ln>
        </p:spPr>
        <p:txBody>
          <a:bodyPr wrap="none" lIns="92075" tIns="46038" rIns="92075" bIns="46038">
            <a:spAutoFit/>
          </a:bodyPr>
          <a:lstStyle/>
          <a:p>
            <a:r>
              <a:rPr lang="en-US" sz="2000" b="1">
                <a:latin typeface="+mj-lt"/>
              </a:rPr>
              <a:t>Trigger</a:t>
            </a:r>
          </a:p>
        </p:txBody>
      </p:sp>
      <p:sp>
        <p:nvSpPr>
          <p:cNvPr id="91163" name="Rectangle 27"/>
          <p:cNvSpPr>
            <a:spLocks noChangeArrowheads="1"/>
          </p:cNvSpPr>
          <p:nvPr/>
        </p:nvSpPr>
        <p:spPr bwMode="auto">
          <a:xfrm>
            <a:off x="3262313" y="2844800"/>
            <a:ext cx="687752" cy="400752"/>
          </a:xfrm>
          <a:prstGeom prst="rect">
            <a:avLst/>
          </a:prstGeom>
          <a:noFill/>
          <a:ln w="9525">
            <a:noFill/>
            <a:miter lim="800000"/>
            <a:headEnd/>
            <a:tailEnd/>
          </a:ln>
        </p:spPr>
        <p:txBody>
          <a:bodyPr wrap="none" lIns="92075" tIns="46038" rIns="92075" bIns="46038">
            <a:spAutoFit/>
          </a:bodyPr>
          <a:lstStyle/>
          <a:p>
            <a:r>
              <a:rPr lang="en-US" sz="2000">
                <a:latin typeface="+mj-lt"/>
              </a:rPr>
              <a:t>Start</a:t>
            </a:r>
          </a:p>
        </p:txBody>
      </p:sp>
      <p:grpSp>
        <p:nvGrpSpPr>
          <p:cNvPr id="2" name="Group 35"/>
          <p:cNvGrpSpPr>
            <a:grpSpLocks/>
          </p:cNvGrpSpPr>
          <p:nvPr/>
        </p:nvGrpSpPr>
        <p:grpSpPr bwMode="auto">
          <a:xfrm>
            <a:off x="1450975" y="4905374"/>
            <a:ext cx="1344613" cy="460863"/>
            <a:chOff x="721" y="4472"/>
            <a:chExt cx="527" cy="419"/>
          </a:xfrm>
        </p:grpSpPr>
        <p:grpSp>
          <p:nvGrpSpPr>
            <p:cNvPr id="3" name="Group 33"/>
            <p:cNvGrpSpPr>
              <a:grpSpLocks/>
            </p:cNvGrpSpPr>
            <p:nvPr/>
          </p:nvGrpSpPr>
          <p:grpSpPr bwMode="auto">
            <a:xfrm>
              <a:off x="721" y="4472"/>
              <a:ext cx="527" cy="369"/>
              <a:chOff x="721" y="4472"/>
              <a:chExt cx="527" cy="369"/>
            </a:xfrm>
          </p:grpSpPr>
          <p:sp>
            <p:nvSpPr>
              <p:cNvPr id="91171" name="Oval 28"/>
              <p:cNvSpPr>
                <a:spLocks noChangeArrowheads="1"/>
              </p:cNvSpPr>
              <p:nvPr/>
            </p:nvSpPr>
            <p:spPr bwMode="auto">
              <a:xfrm>
                <a:off x="729" y="4667"/>
                <a:ext cx="511" cy="174"/>
              </a:xfrm>
              <a:prstGeom prst="ellipse">
                <a:avLst/>
              </a:prstGeom>
              <a:solidFill>
                <a:srgbClr val="9999FF"/>
              </a:solidFill>
              <a:ln w="25399">
                <a:solidFill>
                  <a:schemeClr val="tx1"/>
                </a:solidFill>
                <a:round/>
                <a:headEnd/>
                <a:tailEnd/>
              </a:ln>
            </p:spPr>
            <p:txBody>
              <a:bodyPr wrap="none" anchor="ctr"/>
              <a:lstStyle/>
              <a:p>
                <a:endParaRPr lang="en-GB">
                  <a:latin typeface="+mj-lt"/>
                </a:endParaRPr>
              </a:p>
            </p:txBody>
          </p:sp>
          <p:sp>
            <p:nvSpPr>
              <p:cNvPr id="91172" name="Rectangle 29"/>
              <p:cNvSpPr>
                <a:spLocks noChangeArrowheads="1"/>
              </p:cNvSpPr>
              <p:nvPr/>
            </p:nvSpPr>
            <p:spPr bwMode="auto">
              <a:xfrm>
                <a:off x="721" y="4563"/>
                <a:ext cx="527" cy="196"/>
              </a:xfrm>
              <a:prstGeom prst="rect">
                <a:avLst/>
              </a:prstGeom>
              <a:solidFill>
                <a:srgbClr val="9999FF"/>
              </a:solidFill>
              <a:ln w="9525">
                <a:noFill/>
                <a:miter lim="800000"/>
                <a:headEnd/>
                <a:tailEnd/>
              </a:ln>
            </p:spPr>
            <p:txBody>
              <a:bodyPr wrap="none" anchor="ctr"/>
              <a:lstStyle/>
              <a:p>
                <a:endParaRPr lang="en-GB">
                  <a:latin typeface="+mj-lt"/>
                </a:endParaRPr>
              </a:p>
            </p:txBody>
          </p:sp>
          <p:sp>
            <p:nvSpPr>
              <p:cNvPr id="91173" name="Oval 30"/>
              <p:cNvSpPr>
                <a:spLocks noChangeArrowheads="1"/>
              </p:cNvSpPr>
              <p:nvPr/>
            </p:nvSpPr>
            <p:spPr bwMode="auto">
              <a:xfrm>
                <a:off x="728" y="4472"/>
                <a:ext cx="511" cy="173"/>
              </a:xfrm>
              <a:prstGeom prst="ellipse">
                <a:avLst/>
              </a:prstGeom>
              <a:solidFill>
                <a:srgbClr val="9999FF"/>
              </a:solidFill>
              <a:ln w="25399">
                <a:solidFill>
                  <a:schemeClr val="tx1"/>
                </a:solidFill>
                <a:round/>
                <a:headEnd/>
                <a:tailEnd/>
              </a:ln>
            </p:spPr>
            <p:txBody>
              <a:bodyPr wrap="none" anchor="ctr"/>
              <a:lstStyle/>
              <a:p>
                <a:endParaRPr lang="en-GB">
                  <a:latin typeface="+mj-lt"/>
                </a:endParaRPr>
              </a:p>
            </p:txBody>
          </p:sp>
          <p:sp>
            <p:nvSpPr>
              <p:cNvPr id="91174" name="Line 31"/>
              <p:cNvSpPr>
                <a:spLocks noChangeShapeType="1"/>
              </p:cNvSpPr>
              <p:nvPr/>
            </p:nvSpPr>
            <p:spPr bwMode="auto">
              <a:xfrm>
                <a:off x="727" y="4561"/>
                <a:ext cx="0" cy="19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1175" name="Line 32"/>
              <p:cNvSpPr>
                <a:spLocks noChangeShapeType="1"/>
              </p:cNvSpPr>
              <p:nvPr/>
            </p:nvSpPr>
            <p:spPr bwMode="auto">
              <a:xfrm>
                <a:off x="1244" y="4565"/>
                <a:ext cx="0" cy="197"/>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grpSp>
        <p:sp>
          <p:nvSpPr>
            <p:cNvPr id="91170" name="Rectangle 34"/>
            <p:cNvSpPr>
              <a:spLocks noChangeArrowheads="1"/>
            </p:cNvSpPr>
            <p:nvPr/>
          </p:nvSpPr>
          <p:spPr bwMode="auto">
            <a:xfrm>
              <a:off x="807" y="4527"/>
              <a:ext cx="375" cy="364"/>
            </a:xfrm>
            <a:prstGeom prst="rect">
              <a:avLst/>
            </a:prstGeom>
            <a:noFill/>
            <a:ln w="9525">
              <a:noFill/>
              <a:miter lim="800000"/>
              <a:headEnd/>
              <a:tailEnd/>
            </a:ln>
          </p:spPr>
          <p:txBody>
            <a:bodyPr wrap="none" lIns="92075" tIns="46038" rIns="92075" bIns="46038">
              <a:spAutoFit/>
            </a:bodyPr>
            <a:lstStyle/>
            <a:p>
              <a:r>
                <a:rPr lang="en-US" sz="2000" dirty="0">
                  <a:latin typeface="+mj-lt"/>
                </a:rPr>
                <a:t>storage</a:t>
              </a:r>
            </a:p>
          </p:txBody>
        </p:sp>
      </p:grpSp>
      <p:sp>
        <p:nvSpPr>
          <p:cNvPr id="91165" name="Line 36"/>
          <p:cNvSpPr>
            <a:spLocks noChangeShapeType="1"/>
          </p:cNvSpPr>
          <p:nvPr/>
        </p:nvSpPr>
        <p:spPr bwMode="auto">
          <a:xfrm>
            <a:off x="2133600" y="4430713"/>
            <a:ext cx="0" cy="474662"/>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1166" name="Rectangle 37"/>
          <p:cNvSpPr>
            <a:spLocks noChangeArrowheads="1"/>
          </p:cNvSpPr>
          <p:nvPr/>
        </p:nvSpPr>
        <p:spPr bwMode="auto">
          <a:xfrm>
            <a:off x="1503363" y="5772150"/>
            <a:ext cx="4982326" cy="708528"/>
          </a:xfrm>
          <a:prstGeom prst="rect">
            <a:avLst/>
          </a:prstGeom>
          <a:noFill/>
          <a:ln w="9525">
            <a:noFill/>
            <a:miter lim="800000"/>
            <a:headEnd/>
            <a:tailEnd/>
          </a:ln>
        </p:spPr>
        <p:txBody>
          <a:bodyPr wrap="none" lIns="92075" tIns="46038" rIns="92075" bIns="46038">
            <a:spAutoFit/>
          </a:bodyPr>
          <a:lstStyle/>
          <a:p>
            <a:r>
              <a:rPr lang="en-US" sz="2000">
                <a:latin typeface="+mj-lt"/>
              </a:rPr>
              <a:t>What if a trigger is produced when the </a:t>
            </a:r>
            <a:r>
              <a:rPr lang="en-US" sz="2000" i="1">
                <a:latin typeface="+mj-lt"/>
              </a:rPr>
              <a:t>ADC</a:t>
            </a:r>
            <a:r>
              <a:rPr lang="en-US" sz="2000">
                <a:latin typeface="+mj-lt"/>
              </a:rPr>
              <a:t> or</a:t>
            </a:r>
          </a:p>
          <a:p>
            <a:r>
              <a:rPr lang="en-US" sz="2000" i="1">
                <a:latin typeface="+mj-lt"/>
              </a:rPr>
              <a:t>processing</a:t>
            </a:r>
            <a:r>
              <a:rPr lang="en-US" sz="2000">
                <a:latin typeface="+mj-lt"/>
              </a:rPr>
              <a:t> is busy?	</a:t>
            </a:r>
          </a:p>
        </p:txBody>
      </p:sp>
    </p:spTree>
    <p:extLst>
      <p:ext uri="{BB962C8B-B14F-4D97-AF65-F5344CB8AC3E}">
        <p14:creationId xmlns:p14="http://schemas.microsoft.com/office/powerpoint/2010/main" val="165585760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043608" y="1196752"/>
            <a:ext cx="7399338" cy="4214813"/>
          </a:xfrm>
          <a:prstGeom prst="rect">
            <a:avLst/>
          </a:prstGeom>
          <a:solidFill>
            <a:srgbClr val="EAEAEA"/>
          </a:solidFill>
          <a:ln w="12699">
            <a:solidFill>
              <a:schemeClr val="tx1"/>
            </a:solidFill>
            <a:miter lim="800000"/>
            <a:headEnd/>
            <a:tailEnd/>
          </a:ln>
        </p:spPr>
        <p:txBody>
          <a:bodyPr wrap="none" anchor="ctr"/>
          <a:lstStyle/>
          <a:p>
            <a:endParaRPr lang="en-GB" dirty="0">
              <a:latin typeface="+mj-lt"/>
            </a:endParaRPr>
          </a:p>
        </p:txBody>
      </p:sp>
      <p:sp>
        <p:nvSpPr>
          <p:cNvPr id="21507" name="AutoShape 3"/>
          <p:cNvSpPr>
            <a:spLocks noChangeArrowheads="1"/>
          </p:cNvSpPr>
          <p:nvPr/>
        </p:nvSpPr>
        <p:spPr bwMode="auto">
          <a:xfrm>
            <a:off x="4783138" y="2852738"/>
            <a:ext cx="3336925" cy="1627187"/>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latin typeface="+mj-lt"/>
            </a:endParaRPr>
          </a:p>
        </p:txBody>
      </p:sp>
      <p:sp>
        <p:nvSpPr>
          <p:cNvPr id="93188" name="Rectangle 4"/>
          <p:cNvSpPr>
            <a:spLocks noGrp="1" noChangeArrowheads="1"/>
          </p:cNvSpPr>
          <p:nvPr>
            <p:ph type="title"/>
          </p:nvPr>
        </p:nvSpPr>
        <p:spPr>
          <a:noFill/>
        </p:spPr>
        <p:txBody>
          <a:bodyPr/>
          <a:lstStyle/>
          <a:p>
            <a:pPr eaLnBrk="1" hangingPunct="1"/>
            <a:r>
              <a:rPr lang="en-US" sz="4000" dirty="0" smtClean="0"/>
              <a:t>Trivial DAQ with a real trigger 2</a:t>
            </a:r>
          </a:p>
        </p:txBody>
      </p:sp>
      <p:sp>
        <p:nvSpPr>
          <p:cNvPr id="93232" name="Footer Placeholder 68"/>
          <p:cNvSpPr>
            <a:spLocks noGrp="1"/>
          </p:cNvSpPr>
          <p:nvPr>
            <p:ph type="ftr" sz="quarter" idx="10"/>
          </p:nvPr>
        </p:nvSpPr>
        <p:spPr>
          <a:noFill/>
        </p:spPr>
        <p:txBody>
          <a:bodyPr/>
          <a:lstStyle/>
          <a:p>
            <a:r>
              <a:rPr lang="en-US" smtClean="0"/>
              <a:t>High throughput DAQ, Niko Neufeld, CERN</a:t>
            </a:r>
            <a:endParaRPr lang="en-US"/>
          </a:p>
        </p:txBody>
      </p:sp>
      <p:sp>
        <p:nvSpPr>
          <p:cNvPr id="93231" name="Slide Number Placeholder 67"/>
          <p:cNvSpPr>
            <a:spLocks noGrp="1"/>
          </p:cNvSpPr>
          <p:nvPr>
            <p:ph type="sldNum" sz="quarter" idx="11"/>
          </p:nvPr>
        </p:nvSpPr>
        <p:spPr>
          <a:noFill/>
        </p:spPr>
        <p:txBody>
          <a:bodyPr/>
          <a:lstStyle/>
          <a:p>
            <a:fld id="{5DCF7330-6B02-4942-A783-C4DD26F34C78}" type="slidenum">
              <a:rPr lang="en-US"/>
              <a:pPr/>
              <a:t>79</a:t>
            </a:fld>
            <a:endParaRPr lang="en-US"/>
          </a:p>
        </p:txBody>
      </p:sp>
      <p:sp>
        <p:nvSpPr>
          <p:cNvPr id="21509" name="AutoShape 5"/>
          <p:cNvSpPr>
            <a:spLocks noChangeArrowheads="1"/>
          </p:cNvSpPr>
          <p:nvPr/>
        </p:nvSpPr>
        <p:spPr bwMode="auto">
          <a:xfrm>
            <a:off x="4783138" y="1798638"/>
            <a:ext cx="3336925" cy="939800"/>
          </a:xfrm>
          <a:prstGeom prst="roundRect">
            <a:avLst>
              <a:gd name="adj" fmla="val 12495"/>
            </a:avLst>
          </a:prstGeom>
          <a:solidFill>
            <a:schemeClr val="bg1"/>
          </a:solidFill>
          <a:ln w="12699">
            <a:solidFill>
              <a:schemeClr val="tx1"/>
            </a:solidFill>
            <a:round/>
            <a:headEnd/>
            <a:tailEnd/>
          </a:ln>
          <a:effectLst>
            <a:outerShdw blurRad="63500" dist="107763" dir="2700000" algn="ctr" rotWithShape="0">
              <a:schemeClr val="bg2">
                <a:alpha val="74998"/>
              </a:schemeClr>
            </a:outerShdw>
          </a:effectLst>
        </p:spPr>
        <p:txBody>
          <a:bodyPr wrap="none" anchor="ctr"/>
          <a:lstStyle/>
          <a:p>
            <a:endParaRPr lang="en-GB">
              <a:latin typeface="+mj-lt"/>
            </a:endParaRPr>
          </a:p>
        </p:txBody>
      </p:sp>
      <p:sp>
        <p:nvSpPr>
          <p:cNvPr id="93190" name="Rectangle 6"/>
          <p:cNvSpPr>
            <a:spLocks noChangeArrowheads="1"/>
          </p:cNvSpPr>
          <p:nvPr/>
        </p:nvSpPr>
        <p:spPr bwMode="auto">
          <a:xfrm>
            <a:off x="1643063" y="3068638"/>
            <a:ext cx="896937" cy="201612"/>
          </a:xfrm>
          <a:prstGeom prst="rect">
            <a:avLst/>
          </a:prstGeom>
          <a:solidFill>
            <a:srgbClr val="CCECFF"/>
          </a:solidFill>
          <a:ln w="25399">
            <a:solidFill>
              <a:schemeClr val="tx1"/>
            </a:solidFill>
            <a:miter lim="800000"/>
            <a:headEnd/>
            <a:tailEnd/>
          </a:ln>
        </p:spPr>
        <p:txBody>
          <a:bodyPr wrap="none" anchor="ctr"/>
          <a:lstStyle/>
          <a:p>
            <a:pPr algn="ctr"/>
            <a:r>
              <a:rPr lang="en-US" sz="2000">
                <a:latin typeface="+mj-lt"/>
              </a:rPr>
              <a:t>ADC</a:t>
            </a:r>
          </a:p>
        </p:txBody>
      </p:sp>
      <p:sp>
        <p:nvSpPr>
          <p:cNvPr id="93191" name="Rectangle 7"/>
          <p:cNvSpPr>
            <a:spLocks noChangeArrowheads="1"/>
          </p:cNvSpPr>
          <p:nvPr/>
        </p:nvSpPr>
        <p:spPr bwMode="auto">
          <a:xfrm>
            <a:off x="0" y="3165475"/>
            <a:ext cx="960438" cy="400050"/>
          </a:xfrm>
          <a:prstGeom prst="rect">
            <a:avLst/>
          </a:prstGeom>
          <a:noFill/>
          <a:ln w="9525">
            <a:noFill/>
            <a:miter lim="800000"/>
            <a:headEnd/>
            <a:tailEnd/>
          </a:ln>
        </p:spPr>
        <p:txBody>
          <a:bodyPr lIns="92075" tIns="46038" rIns="92075" bIns="46038">
            <a:spAutoFit/>
          </a:bodyPr>
          <a:lstStyle/>
          <a:p>
            <a:endParaRPr lang="en-GB" sz="2000"/>
          </a:p>
        </p:txBody>
      </p:sp>
      <p:sp>
        <p:nvSpPr>
          <p:cNvPr id="93192" name="Line 8"/>
          <p:cNvSpPr>
            <a:spLocks noChangeShapeType="1"/>
          </p:cNvSpPr>
          <p:nvPr/>
        </p:nvSpPr>
        <p:spPr bwMode="auto">
          <a:xfrm>
            <a:off x="2133600" y="1581150"/>
            <a:ext cx="0" cy="792163"/>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3193" name="Line 9"/>
          <p:cNvSpPr>
            <a:spLocks noChangeShapeType="1"/>
          </p:cNvSpPr>
          <p:nvPr/>
        </p:nvSpPr>
        <p:spPr bwMode="auto">
          <a:xfrm>
            <a:off x="2133600" y="2057400"/>
            <a:ext cx="33528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3194" name="Oval 10"/>
          <p:cNvSpPr>
            <a:spLocks noChangeArrowheads="1"/>
          </p:cNvSpPr>
          <p:nvPr/>
        </p:nvSpPr>
        <p:spPr bwMode="auto">
          <a:xfrm>
            <a:off x="6723063" y="3173413"/>
            <a:ext cx="168275" cy="88900"/>
          </a:xfrm>
          <a:prstGeom prst="ellipse">
            <a:avLst/>
          </a:prstGeom>
          <a:solidFill>
            <a:srgbClr val="FFFFCC"/>
          </a:solidFill>
          <a:ln w="25399">
            <a:solidFill>
              <a:schemeClr val="tx1"/>
            </a:solidFill>
            <a:round/>
            <a:headEnd/>
            <a:tailEnd/>
          </a:ln>
        </p:spPr>
        <p:txBody>
          <a:bodyPr wrap="none" anchor="ctr"/>
          <a:lstStyle/>
          <a:p>
            <a:endParaRPr lang="en-GB">
              <a:latin typeface="+mj-lt"/>
            </a:endParaRPr>
          </a:p>
        </p:txBody>
      </p:sp>
      <p:sp>
        <p:nvSpPr>
          <p:cNvPr id="93195" name="Rectangle 11"/>
          <p:cNvSpPr>
            <a:spLocks noChangeArrowheads="1"/>
          </p:cNvSpPr>
          <p:nvPr/>
        </p:nvSpPr>
        <p:spPr bwMode="auto">
          <a:xfrm>
            <a:off x="1604963" y="1285875"/>
            <a:ext cx="892873" cy="400752"/>
          </a:xfrm>
          <a:prstGeom prst="rect">
            <a:avLst/>
          </a:prstGeom>
          <a:noFill/>
          <a:ln w="9525">
            <a:noFill/>
            <a:miter lim="800000"/>
            <a:headEnd/>
            <a:tailEnd/>
          </a:ln>
        </p:spPr>
        <p:txBody>
          <a:bodyPr wrap="none" lIns="92075" tIns="46038" rIns="92075" bIns="46038">
            <a:spAutoFit/>
          </a:bodyPr>
          <a:lstStyle/>
          <a:p>
            <a:r>
              <a:rPr lang="en-US" sz="2000">
                <a:latin typeface="+mj-lt"/>
              </a:rPr>
              <a:t>Sensor</a:t>
            </a:r>
          </a:p>
        </p:txBody>
      </p:sp>
      <p:sp>
        <p:nvSpPr>
          <p:cNvPr id="93196" name="Rectangle 12"/>
          <p:cNvSpPr>
            <a:spLocks noChangeArrowheads="1"/>
          </p:cNvSpPr>
          <p:nvPr/>
        </p:nvSpPr>
        <p:spPr bwMode="auto">
          <a:xfrm>
            <a:off x="1947863" y="2382838"/>
            <a:ext cx="371475" cy="350837"/>
          </a:xfrm>
          <a:prstGeom prst="rect">
            <a:avLst/>
          </a:prstGeom>
          <a:solidFill>
            <a:srgbClr val="868686"/>
          </a:solidFill>
          <a:ln w="25399">
            <a:solidFill>
              <a:schemeClr val="tx1"/>
            </a:solidFill>
            <a:miter lim="800000"/>
            <a:headEnd/>
            <a:tailEnd/>
          </a:ln>
        </p:spPr>
        <p:txBody>
          <a:bodyPr wrap="none" anchor="ctr"/>
          <a:lstStyle/>
          <a:p>
            <a:endParaRPr lang="en-GB">
              <a:latin typeface="+mj-lt"/>
            </a:endParaRPr>
          </a:p>
        </p:txBody>
      </p:sp>
      <p:sp>
        <p:nvSpPr>
          <p:cNvPr id="93197" name="Rectangle 13"/>
          <p:cNvSpPr>
            <a:spLocks noChangeArrowheads="1"/>
          </p:cNvSpPr>
          <p:nvPr/>
        </p:nvSpPr>
        <p:spPr bwMode="auto">
          <a:xfrm>
            <a:off x="2336800" y="2427288"/>
            <a:ext cx="764697" cy="400752"/>
          </a:xfrm>
          <a:prstGeom prst="rect">
            <a:avLst/>
          </a:prstGeom>
          <a:noFill/>
          <a:ln w="9525">
            <a:noFill/>
            <a:miter lim="800000"/>
            <a:headEnd/>
            <a:tailEnd/>
          </a:ln>
        </p:spPr>
        <p:txBody>
          <a:bodyPr wrap="none" lIns="92075" tIns="46038" rIns="92075" bIns="46038">
            <a:spAutoFit/>
          </a:bodyPr>
          <a:lstStyle/>
          <a:p>
            <a:r>
              <a:rPr lang="en-US" sz="2000">
                <a:latin typeface="+mj-lt"/>
              </a:rPr>
              <a:t>Delay</a:t>
            </a:r>
          </a:p>
        </p:txBody>
      </p:sp>
      <p:sp>
        <p:nvSpPr>
          <p:cNvPr id="93198" name="Line 14"/>
          <p:cNvSpPr>
            <a:spLocks noChangeShapeType="1"/>
          </p:cNvSpPr>
          <p:nvPr/>
        </p:nvSpPr>
        <p:spPr bwMode="auto">
          <a:xfrm>
            <a:off x="2133600" y="2743200"/>
            <a:ext cx="0" cy="315913"/>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3199" name="Line 15"/>
          <p:cNvSpPr>
            <a:spLocks noChangeShapeType="1"/>
          </p:cNvSpPr>
          <p:nvPr/>
        </p:nvSpPr>
        <p:spPr bwMode="auto">
          <a:xfrm>
            <a:off x="5486400" y="2057400"/>
            <a:ext cx="0" cy="211138"/>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3200" name="Oval 16"/>
          <p:cNvSpPr>
            <a:spLocks noChangeArrowheads="1"/>
          </p:cNvSpPr>
          <p:nvPr/>
        </p:nvSpPr>
        <p:spPr bwMode="auto">
          <a:xfrm>
            <a:off x="1422400" y="3640138"/>
            <a:ext cx="1422400" cy="738187"/>
          </a:xfrm>
          <a:prstGeom prst="ellipse">
            <a:avLst/>
          </a:prstGeom>
          <a:solidFill>
            <a:srgbClr val="FFFFCC"/>
          </a:solidFill>
          <a:ln w="25399">
            <a:solidFill>
              <a:schemeClr val="tx1"/>
            </a:solidFill>
            <a:round/>
            <a:headEnd/>
            <a:tailEnd/>
          </a:ln>
        </p:spPr>
        <p:txBody>
          <a:bodyPr wrap="none" anchor="ctr"/>
          <a:lstStyle/>
          <a:p>
            <a:pPr algn="ctr"/>
            <a:r>
              <a:rPr lang="en-US" sz="2000">
                <a:latin typeface="+mj-lt"/>
              </a:rPr>
              <a:t>Proces-</a:t>
            </a:r>
          </a:p>
          <a:p>
            <a:pPr algn="ctr"/>
            <a:r>
              <a:rPr lang="en-US" sz="2000">
                <a:latin typeface="+mj-lt"/>
              </a:rPr>
              <a:t>sing</a:t>
            </a:r>
          </a:p>
        </p:txBody>
      </p:sp>
      <p:sp>
        <p:nvSpPr>
          <p:cNvPr id="93201" name="Line 18"/>
          <p:cNvSpPr>
            <a:spLocks noChangeShapeType="1"/>
          </p:cNvSpPr>
          <p:nvPr/>
        </p:nvSpPr>
        <p:spPr bwMode="auto">
          <a:xfrm>
            <a:off x="2133600" y="3270250"/>
            <a:ext cx="0" cy="369888"/>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3202" name="Line 19"/>
          <p:cNvSpPr>
            <a:spLocks noChangeShapeType="1"/>
          </p:cNvSpPr>
          <p:nvPr/>
        </p:nvSpPr>
        <p:spPr bwMode="auto">
          <a:xfrm>
            <a:off x="5486400" y="2690813"/>
            <a:ext cx="0" cy="633412"/>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3203" name="Line 20"/>
          <p:cNvSpPr>
            <a:spLocks noChangeShapeType="1"/>
          </p:cNvSpPr>
          <p:nvPr/>
        </p:nvSpPr>
        <p:spPr bwMode="auto">
          <a:xfrm flipH="1">
            <a:off x="2844800" y="3903663"/>
            <a:ext cx="1625600" cy="0"/>
          </a:xfrm>
          <a:prstGeom prst="line">
            <a:avLst/>
          </a:prstGeom>
          <a:noFill/>
          <a:ln w="25399">
            <a:solidFill>
              <a:srgbClr val="868686"/>
            </a:solidFill>
            <a:round/>
            <a:headEnd type="none" w="sm" len="sm"/>
            <a:tailEnd type="stealth" w="med" len="med"/>
          </a:ln>
        </p:spPr>
        <p:txBody>
          <a:bodyPr wrap="none" anchor="ctr"/>
          <a:lstStyle/>
          <a:p>
            <a:endParaRPr lang="en-GB">
              <a:latin typeface="+mj-lt"/>
            </a:endParaRPr>
          </a:p>
        </p:txBody>
      </p:sp>
      <p:sp>
        <p:nvSpPr>
          <p:cNvPr id="93204" name="Line 21"/>
          <p:cNvSpPr>
            <a:spLocks noChangeShapeType="1"/>
          </p:cNvSpPr>
          <p:nvPr/>
        </p:nvSpPr>
        <p:spPr bwMode="auto">
          <a:xfrm flipH="1">
            <a:off x="2540000" y="3165475"/>
            <a:ext cx="1930400" cy="0"/>
          </a:xfrm>
          <a:prstGeom prst="line">
            <a:avLst/>
          </a:prstGeom>
          <a:noFill/>
          <a:ln w="25399">
            <a:solidFill>
              <a:srgbClr val="868686"/>
            </a:solidFill>
            <a:round/>
            <a:headEnd type="none" w="sm" len="sm"/>
            <a:tailEnd type="stealth" w="med" len="med"/>
          </a:ln>
        </p:spPr>
        <p:txBody>
          <a:bodyPr wrap="none" anchor="ctr"/>
          <a:lstStyle/>
          <a:p>
            <a:endParaRPr lang="en-GB">
              <a:latin typeface="+mj-lt"/>
            </a:endParaRPr>
          </a:p>
        </p:txBody>
      </p:sp>
      <p:sp>
        <p:nvSpPr>
          <p:cNvPr id="93205" name="Rectangle 22"/>
          <p:cNvSpPr>
            <a:spLocks noChangeArrowheads="1"/>
          </p:cNvSpPr>
          <p:nvPr/>
        </p:nvSpPr>
        <p:spPr bwMode="auto">
          <a:xfrm>
            <a:off x="2754313" y="3571875"/>
            <a:ext cx="1128642" cy="400752"/>
          </a:xfrm>
          <a:prstGeom prst="rect">
            <a:avLst/>
          </a:prstGeom>
          <a:noFill/>
          <a:ln w="9525">
            <a:noFill/>
            <a:miter lim="800000"/>
            <a:headEnd/>
            <a:tailEnd/>
          </a:ln>
        </p:spPr>
        <p:txBody>
          <a:bodyPr wrap="none" lIns="92075" tIns="46038" rIns="92075" bIns="46038">
            <a:spAutoFit/>
          </a:bodyPr>
          <a:lstStyle/>
          <a:p>
            <a:r>
              <a:rPr lang="en-US" sz="2000">
                <a:latin typeface="+mj-lt"/>
              </a:rPr>
              <a:t>Interrupt</a:t>
            </a:r>
          </a:p>
        </p:txBody>
      </p:sp>
      <p:grpSp>
        <p:nvGrpSpPr>
          <p:cNvPr id="2" name="Group 27"/>
          <p:cNvGrpSpPr>
            <a:grpSpLocks/>
          </p:cNvGrpSpPr>
          <p:nvPr/>
        </p:nvGrpSpPr>
        <p:grpSpPr bwMode="auto">
          <a:xfrm>
            <a:off x="5097463" y="2276475"/>
            <a:ext cx="777875" cy="404813"/>
            <a:chOff x="2408" y="2072"/>
            <a:chExt cx="368" cy="368"/>
          </a:xfrm>
        </p:grpSpPr>
        <p:sp>
          <p:nvSpPr>
            <p:cNvPr id="93249" name="AutoShape 23"/>
            <p:cNvSpPr>
              <a:spLocks noChangeArrowheads="1"/>
            </p:cNvSpPr>
            <p:nvPr/>
          </p:nvSpPr>
          <p:spPr bwMode="auto">
            <a:xfrm rot="10800000" flipH="1">
              <a:off x="2408" y="2072"/>
              <a:ext cx="368" cy="368"/>
            </a:xfrm>
            <a:prstGeom prst="triangle">
              <a:avLst>
                <a:gd name="adj" fmla="val 49995"/>
              </a:avLst>
            </a:prstGeom>
            <a:solidFill>
              <a:srgbClr val="FFFFCC"/>
            </a:solidFill>
            <a:ln w="25399">
              <a:solidFill>
                <a:schemeClr val="tx1"/>
              </a:solidFill>
              <a:miter lim="800000"/>
              <a:headEnd/>
              <a:tailEnd/>
            </a:ln>
          </p:spPr>
          <p:txBody>
            <a:bodyPr wrap="none" anchor="ctr"/>
            <a:lstStyle/>
            <a:p>
              <a:endParaRPr lang="en-GB">
                <a:latin typeface="+mj-lt"/>
              </a:endParaRPr>
            </a:p>
          </p:txBody>
        </p:sp>
        <p:sp>
          <p:nvSpPr>
            <p:cNvPr id="93250" name="Line 24"/>
            <p:cNvSpPr>
              <a:spLocks noChangeShapeType="1"/>
            </p:cNvSpPr>
            <p:nvPr/>
          </p:nvSpPr>
          <p:spPr bwMode="auto">
            <a:xfrm flipH="1">
              <a:off x="2640" y="2112"/>
              <a:ext cx="48"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93251" name="Line 25"/>
            <p:cNvSpPr>
              <a:spLocks noChangeShapeType="1"/>
            </p:cNvSpPr>
            <p:nvPr/>
          </p:nvSpPr>
          <p:spPr bwMode="auto">
            <a:xfrm flipH="1">
              <a:off x="2592" y="2112"/>
              <a:ext cx="48" cy="144"/>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93252" name="Line 26"/>
            <p:cNvSpPr>
              <a:spLocks noChangeShapeType="1"/>
            </p:cNvSpPr>
            <p:nvPr/>
          </p:nvSpPr>
          <p:spPr bwMode="auto">
            <a:xfrm flipH="1">
              <a:off x="2544" y="2256"/>
              <a:ext cx="48"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grpSp>
      <p:sp>
        <p:nvSpPr>
          <p:cNvPr id="93207" name="Rectangle 28"/>
          <p:cNvSpPr>
            <a:spLocks noChangeArrowheads="1"/>
          </p:cNvSpPr>
          <p:nvPr/>
        </p:nvSpPr>
        <p:spPr bwMode="auto">
          <a:xfrm>
            <a:off x="5791200" y="2320925"/>
            <a:ext cx="1590115" cy="400752"/>
          </a:xfrm>
          <a:prstGeom prst="rect">
            <a:avLst/>
          </a:prstGeom>
          <a:noFill/>
          <a:ln w="9525">
            <a:noFill/>
            <a:miter lim="800000"/>
            <a:headEnd/>
            <a:tailEnd/>
          </a:ln>
        </p:spPr>
        <p:txBody>
          <a:bodyPr wrap="none" lIns="92075" tIns="46038" rIns="92075" bIns="46038">
            <a:spAutoFit/>
          </a:bodyPr>
          <a:lstStyle/>
          <a:p>
            <a:r>
              <a:rPr lang="en-US" sz="2000">
                <a:latin typeface="+mj-lt"/>
              </a:rPr>
              <a:t>Discriminator</a:t>
            </a:r>
          </a:p>
        </p:txBody>
      </p:sp>
      <p:sp>
        <p:nvSpPr>
          <p:cNvPr id="93208" name="Rectangle 29"/>
          <p:cNvSpPr>
            <a:spLocks noChangeArrowheads="1"/>
          </p:cNvSpPr>
          <p:nvPr/>
        </p:nvSpPr>
        <p:spPr bwMode="auto">
          <a:xfrm>
            <a:off x="6604000" y="1793875"/>
            <a:ext cx="917559" cy="400752"/>
          </a:xfrm>
          <a:prstGeom prst="rect">
            <a:avLst/>
          </a:prstGeom>
          <a:noFill/>
          <a:ln w="9525">
            <a:noFill/>
            <a:miter lim="800000"/>
            <a:headEnd/>
            <a:tailEnd/>
          </a:ln>
        </p:spPr>
        <p:txBody>
          <a:bodyPr wrap="none" lIns="92075" tIns="46038" rIns="92075" bIns="46038">
            <a:spAutoFit/>
          </a:bodyPr>
          <a:lstStyle/>
          <a:p>
            <a:r>
              <a:rPr lang="en-US" sz="2000" b="1">
                <a:latin typeface="+mj-lt"/>
              </a:rPr>
              <a:t>Trigger</a:t>
            </a:r>
          </a:p>
        </p:txBody>
      </p:sp>
      <p:sp>
        <p:nvSpPr>
          <p:cNvPr id="93209" name="Rectangle 30"/>
          <p:cNvSpPr>
            <a:spLocks noChangeArrowheads="1"/>
          </p:cNvSpPr>
          <p:nvPr/>
        </p:nvSpPr>
        <p:spPr bwMode="auto">
          <a:xfrm>
            <a:off x="2844800" y="2844800"/>
            <a:ext cx="687752" cy="400752"/>
          </a:xfrm>
          <a:prstGeom prst="rect">
            <a:avLst/>
          </a:prstGeom>
          <a:noFill/>
          <a:ln w="9525">
            <a:noFill/>
            <a:miter lim="800000"/>
            <a:headEnd/>
            <a:tailEnd/>
          </a:ln>
        </p:spPr>
        <p:txBody>
          <a:bodyPr wrap="none" lIns="92075" tIns="46038" rIns="92075" bIns="46038">
            <a:spAutoFit/>
          </a:bodyPr>
          <a:lstStyle/>
          <a:p>
            <a:r>
              <a:rPr lang="en-US" sz="2000">
                <a:latin typeface="+mj-lt"/>
              </a:rPr>
              <a:t>Start</a:t>
            </a:r>
          </a:p>
        </p:txBody>
      </p:sp>
      <p:sp>
        <p:nvSpPr>
          <p:cNvPr id="93210" name="Line 39"/>
          <p:cNvSpPr>
            <a:spLocks noChangeShapeType="1"/>
          </p:cNvSpPr>
          <p:nvPr/>
        </p:nvSpPr>
        <p:spPr bwMode="auto">
          <a:xfrm>
            <a:off x="2133600" y="4378325"/>
            <a:ext cx="0" cy="422275"/>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93211" name="Rectangle 40"/>
          <p:cNvSpPr>
            <a:spLocks noChangeArrowheads="1"/>
          </p:cNvSpPr>
          <p:nvPr/>
        </p:nvSpPr>
        <p:spPr bwMode="auto">
          <a:xfrm>
            <a:off x="1096963" y="5561013"/>
            <a:ext cx="5664756" cy="708528"/>
          </a:xfrm>
          <a:prstGeom prst="rect">
            <a:avLst/>
          </a:prstGeom>
          <a:noFill/>
          <a:ln w="9525">
            <a:noFill/>
            <a:miter lim="800000"/>
            <a:headEnd/>
            <a:tailEnd/>
          </a:ln>
        </p:spPr>
        <p:txBody>
          <a:bodyPr wrap="none" lIns="92075" tIns="46038" rIns="92075" bIns="46038">
            <a:spAutoFit/>
          </a:bodyPr>
          <a:lstStyle/>
          <a:p>
            <a:r>
              <a:rPr lang="en-US" sz="2000" b="1" dirty="0" err="1">
                <a:latin typeface="+mj-lt"/>
              </a:rPr>
              <a:t>Deadtime</a:t>
            </a:r>
            <a:r>
              <a:rPr lang="en-US" sz="2000" b="1" dirty="0">
                <a:latin typeface="+mj-lt"/>
              </a:rPr>
              <a:t> (%)</a:t>
            </a:r>
            <a:r>
              <a:rPr lang="en-US" sz="2000" dirty="0">
                <a:latin typeface="+mj-lt"/>
              </a:rPr>
              <a:t> is the ratio between the time the DAQ</a:t>
            </a:r>
          </a:p>
          <a:p>
            <a:r>
              <a:rPr lang="en-US" sz="2000" dirty="0">
                <a:latin typeface="+mj-lt"/>
              </a:rPr>
              <a:t>is </a:t>
            </a:r>
            <a:r>
              <a:rPr lang="en-US" sz="2000" i="1" dirty="0">
                <a:latin typeface="+mj-lt"/>
              </a:rPr>
              <a:t>busy</a:t>
            </a:r>
            <a:r>
              <a:rPr lang="en-US" sz="2000" dirty="0">
                <a:latin typeface="+mj-lt"/>
              </a:rPr>
              <a:t> and the total time.</a:t>
            </a:r>
          </a:p>
        </p:txBody>
      </p:sp>
      <p:grpSp>
        <p:nvGrpSpPr>
          <p:cNvPr id="3" name="Group 46"/>
          <p:cNvGrpSpPr>
            <a:grpSpLocks/>
          </p:cNvGrpSpPr>
          <p:nvPr/>
        </p:nvGrpSpPr>
        <p:grpSpPr bwMode="auto">
          <a:xfrm>
            <a:off x="5383213" y="3324225"/>
            <a:ext cx="369887" cy="333375"/>
            <a:chOff x="2543" y="3024"/>
            <a:chExt cx="175" cy="304"/>
          </a:xfrm>
        </p:grpSpPr>
        <p:sp>
          <p:nvSpPr>
            <p:cNvPr id="93244" name="Rectangle 41"/>
            <p:cNvSpPr>
              <a:spLocks noChangeArrowheads="1"/>
            </p:cNvSpPr>
            <p:nvPr/>
          </p:nvSpPr>
          <p:spPr bwMode="auto">
            <a:xfrm>
              <a:off x="2547" y="3024"/>
              <a:ext cx="170" cy="216"/>
            </a:xfrm>
            <a:prstGeom prst="rect">
              <a:avLst/>
            </a:prstGeom>
            <a:solidFill>
              <a:srgbClr val="FFFFCC"/>
            </a:solidFill>
            <a:ln w="9525">
              <a:noFill/>
              <a:miter lim="800000"/>
              <a:headEnd/>
              <a:tailEnd/>
            </a:ln>
          </p:spPr>
          <p:txBody>
            <a:bodyPr wrap="none" anchor="ctr"/>
            <a:lstStyle/>
            <a:p>
              <a:endParaRPr lang="en-GB">
                <a:latin typeface="+mj-lt"/>
              </a:endParaRPr>
            </a:p>
          </p:txBody>
        </p:sp>
        <p:sp>
          <p:nvSpPr>
            <p:cNvPr id="93245" name="Arc 42"/>
            <p:cNvSpPr>
              <a:spLocks/>
            </p:cNvSpPr>
            <p:nvPr/>
          </p:nvSpPr>
          <p:spPr bwMode="auto">
            <a:xfrm rot="-5340000">
              <a:off x="2589" y="3198"/>
              <a:ext cx="84" cy="175"/>
            </a:xfrm>
            <a:custGeom>
              <a:avLst/>
              <a:gdLst>
                <a:gd name="T0" fmla="*/ 0 w 22418"/>
                <a:gd name="T1" fmla="*/ 0 h 43198"/>
                <a:gd name="T2" fmla="*/ 0 w 22418"/>
                <a:gd name="T3" fmla="*/ 0 h 43198"/>
                <a:gd name="T4" fmla="*/ 0 w 22418"/>
                <a:gd name="T5" fmla="*/ 0 h 43198"/>
                <a:gd name="T6" fmla="*/ 0 60000 65536"/>
                <a:gd name="T7" fmla="*/ 0 60000 65536"/>
                <a:gd name="T8" fmla="*/ 0 60000 65536"/>
                <a:gd name="T9" fmla="*/ 0 w 22418"/>
                <a:gd name="T10" fmla="*/ 0 h 43198"/>
                <a:gd name="T11" fmla="*/ 22418 w 22418"/>
                <a:gd name="T12" fmla="*/ 43198 h 43198"/>
              </a:gdLst>
              <a:ahLst/>
              <a:cxnLst>
                <a:cxn ang="T6">
                  <a:pos x="T0" y="T1"/>
                </a:cxn>
                <a:cxn ang="T7">
                  <a:pos x="T2" y="T3"/>
                </a:cxn>
                <a:cxn ang="T8">
                  <a:pos x="T4" y="T5"/>
                </a:cxn>
              </a:cxnLst>
              <a:rect l="T9" t="T10" r="T11" b="T12"/>
              <a:pathLst>
                <a:path w="22418" h="43198" fill="none" extrusionOk="0">
                  <a:moveTo>
                    <a:pt x="22418" y="43182"/>
                  </a:moveTo>
                  <a:cubicBezTo>
                    <a:pt x="22145" y="43192"/>
                    <a:pt x="21872" y="43197"/>
                    <a:pt x="21600" y="43197"/>
                  </a:cubicBezTo>
                  <a:cubicBezTo>
                    <a:pt x="9670" y="43198"/>
                    <a:pt x="0" y="33527"/>
                    <a:pt x="0" y="21598"/>
                  </a:cubicBezTo>
                  <a:cubicBezTo>
                    <a:pt x="0" y="9772"/>
                    <a:pt x="9508" y="145"/>
                    <a:pt x="21332" y="-1"/>
                  </a:cubicBezTo>
                </a:path>
                <a:path w="22418" h="43198" stroke="0" extrusionOk="0">
                  <a:moveTo>
                    <a:pt x="22418" y="43182"/>
                  </a:moveTo>
                  <a:cubicBezTo>
                    <a:pt x="22145" y="43192"/>
                    <a:pt x="21872" y="43197"/>
                    <a:pt x="21600" y="43197"/>
                  </a:cubicBezTo>
                  <a:cubicBezTo>
                    <a:pt x="9670" y="43198"/>
                    <a:pt x="0" y="33527"/>
                    <a:pt x="0" y="21598"/>
                  </a:cubicBezTo>
                  <a:cubicBezTo>
                    <a:pt x="0" y="9772"/>
                    <a:pt x="9508" y="145"/>
                    <a:pt x="21332" y="-1"/>
                  </a:cubicBezTo>
                  <a:lnTo>
                    <a:pt x="21600" y="21598"/>
                  </a:lnTo>
                  <a:close/>
                </a:path>
              </a:pathLst>
            </a:custGeom>
            <a:solidFill>
              <a:srgbClr val="FFFFCC"/>
            </a:solidFill>
            <a:ln w="25399" cap="rnd">
              <a:solidFill>
                <a:schemeClr val="tx1"/>
              </a:solidFill>
              <a:round/>
              <a:headEnd/>
              <a:tailEnd/>
            </a:ln>
          </p:spPr>
          <p:txBody>
            <a:bodyPr wrap="none" anchor="ctr"/>
            <a:lstStyle/>
            <a:p>
              <a:endParaRPr lang="en-GB">
                <a:latin typeface="+mj-lt"/>
              </a:endParaRPr>
            </a:p>
          </p:txBody>
        </p:sp>
        <p:sp>
          <p:nvSpPr>
            <p:cNvPr id="93246" name="Line 43"/>
            <p:cNvSpPr>
              <a:spLocks noChangeShapeType="1"/>
            </p:cNvSpPr>
            <p:nvPr/>
          </p:nvSpPr>
          <p:spPr bwMode="auto">
            <a:xfrm flipV="1">
              <a:off x="2547" y="3024"/>
              <a:ext cx="0" cy="216"/>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3247" name="Line 44"/>
            <p:cNvSpPr>
              <a:spLocks noChangeShapeType="1"/>
            </p:cNvSpPr>
            <p:nvPr/>
          </p:nvSpPr>
          <p:spPr bwMode="auto">
            <a:xfrm>
              <a:off x="2547" y="3024"/>
              <a:ext cx="17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3248" name="Line 45"/>
            <p:cNvSpPr>
              <a:spLocks noChangeShapeType="1"/>
            </p:cNvSpPr>
            <p:nvPr/>
          </p:nvSpPr>
          <p:spPr bwMode="auto">
            <a:xfrm>
              <a:off x="2717" y="3024"/>
              <a:ext cx="0" cy="216"/>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grpSp>
      <p:sp>
        <p:nvSpPr>
          <p:cNvPr id="93213" name="Line 47"/>
          <p:cNvSpPr>
            <a:spLocks noChangeShapeType="1"/>
          </p:cNvSpPr>
          <p:nvPr/>
        </p:nvSpPr>
        <p:spPr bwMode="auto">
          <a:xfrm>
            <a:off x="6908800" y="4010025"/>
            <a:ext cx="1016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grpSp>
        <p:nvGrpSpPr>
          <p:cNvPr id="4" name="Group 52"/>
          <p:cNvGrpSpPr>
            <a:grpSpLocks/>
          </p:cNvGrpSpPr>
          <p:nvPr/>
        </p:nvGrpSpPr>
        <p:grpSpPr bwMode="auto">
          <a:xfrm>
            <a:off x="6027738" y="3716338"/>
            <a:ext cx="930220" cy="568325"/>
            <a:chOff x="2848" y="3381"/>
            <a:chExt cx="439" cy="518"/>
          </a:xfrm>
        </p:grpSpPr>
        <p:sp>
          <p:nvSpPr>
            <p:cNvPr id="93240" name="Rectangle 48"/>
            <p:cNvSpPr>
              <a:spLocks noChangeArrowheads="1"/>
            </p:cNvSpPr>
            <p:nvPr/>
          </p:nvSpPr>
          <p:spPr bwMode="auto">
            <a:xfrm>
              <a:off x="2888" y="3464"/>
              <a:ext cx="368" cy="368"/>
            </a:xfrm>
            <a:prstGeom prst="rect">
              <a:avLst/>
            </a:prstGeom>
            <a:solidFill>
              <a:srgbClr val="FFFFCC"/>
            </a:solidFill>
            <a:ln w="25399">
              <a:solidFill>
                <a:schemeClr val="tx1"/>
              </a:solidFill>
              <a:miter lim="800000"/>
              <a:headEnd/>
              <a:tailEnd/>
            </a:ln>
          </p:spPr>
          <p:txBody>
            <a:bodyPr wrap="none" anchor="ctr"/>
            <a:lstStyle/>
            <a:p>
              <a:endParaRPr lang="en-GB">
                <a:latin typeface="+mj-lt"/>
              </a:endParaRPr>
            </a:p>
          </p:txBody>
        </p:sp>
        <p:sp>
          <p:nvSpPr>
            <p:cNvPr id="93241" name="Rectangle 49"/>
            <p:cNvSpPr>
              <a:spLocks noChangeArrowheads="1"/>
            </p:cNvSpPr>
            <p:nvPr/>
          </p:nvSpPr>
          <p:spPr bwMode="auto">
            <a:xfrm>
              <a:off x="2859" y="3381"/>
              <a:ext cx="228" cy="337"/>
            </a:xfrm>
            <a:prstGeom prst="rect">
              <a:avLst/>
            </a:prstGeom>
            <a:noFill/>
            <a:ln w="9525">
              <a:noFill/>
              <a:miter lim="800000"/>
              <a:headEnd/>
              <a:tailEnd/>
            </a:ln>
          </p:spPr>
          <p:txBody>
            <a:bodyPr wrap="none" lIns="92075" tIns="46038" rIns="92075" bIns="46038">
              <a:spAutoFit/>
            </a:bodyPr>
            <a:lstStyle/>
            <a:p>
              <a:r>
                <a:rPr lang="en-US" sz="1800" dirty="0">
                  <a:latin typeface="+mj-lt"/>
                </a:rPr>
                <a:t>Set</a:t>
              </a:r>
              <a:endParaRPr lang="en-US" dirty="0">
                <a:latin typeface="+mj-lt"/>
              </a:endParaRPr>
            </a:p>
          </p:txBody>
        </p:sp>
        <p:sp>
          <p:nvSpPr>
            <p:cNvPr id="93242" name="Rectangle 50"/>
            <p:cNvSpPr>
              <a:spLocks noChangeArrowheads="1"/>
            </p:cNvSpPr>
            <p:nvPr/>
          </p:nvSpPr>
          <p:spPr bwMode="auto">
            <a:xfrm>
              <a:off x="3126" y="3519"/>
              <a:ext cx="161" cy="337"/>
            </a:xfrm>
            <a:prstGeom prst="rect">
              <a:avLst/>
            </a:prstGeom>
            <a:noFill/>
            <a:ln w="9525">
              <a:noFill/>
              <a:miter lim="800000"/>
              <a:headEnd/>
              <a:tailEnd/>
            </a:ln>
          </p:spPr>
          <p:txBody>
            <a:bodyPr wrap="none" lIns="92075" tIns="46038" rIns="92075" bIns="46038">
              <a:spAutoFit/>
            </a:bodyPr>
            <a:lstStyle/>
            <a:p>
              <a:r>
                <a:rPr lang="en-US" sz="1800" dirty="0">
                  <a:latin typeface="+mj-lt"/>
                </a:rPr>
                <a:t>Q</a:t>
              </a:r>
            </a:p>
          </p:txBody>
        </p:sp>
        <p:sp>
          <p:nvSpPr>
            <p:cNvPr id="93243" name="Rectangle 51"/>
            <p:cNvSpPr>
              <a:spLocks noChangeArrowheads="1"/>
            </p:cNvSpPr>
            <p:nvPr/>
          </p:nvSpPr>
          <p:spPr bwMode="auto">
            <a:xfrm>
              <a:off x="2848" y="3562"/>
              <a:ext cx="315" cy="337"/>
            </a:xfrm>
            <a:prstGeom prst="rect">
              <a:avLst/>
            </a:prstGeom>
            <a:noFill/>
            <a:ln w="9525">
              <a:noFill/>
              <a:miter lim="800000"/>
              <a:headEnd/>
              <a:tailEnd/>
            </a:ln>
          </p:spPr>
          <p:txBody>
            <a:bodyPr wrap="none" lIns="92075" tIns="46038" rIns="92075" bIns="46038">
              <a:spAutoFit/>
            </a:bodyPr>
            <a:lstStyle/>
            <a:p>
              <a:r>
                <a:rPr lang="en-US" sz="1800" dirty="0">
                  <a:latin typeface="+mj-lt"/>
                </a:rPr>
                <a:t>Clear</a:t>
              </a:r>
            </a:p>
          </p:txBody>
        </p:sp>
      </p:grpSp>
      <p:sp>
        <p:nvSpPr>
          <p:cNvPr id="93215" name="Line 53"/>
          <p:cNvSpPr>
            <a:spLocks noChangeShapeType="1"/>
          </p:cNvSpPr>
          <p:nvPr/>
        </p:nvSpPr>
        <p:spPr bwMode="auto">
          <a:xfrm>
            <a:off x="4470400" y="3165475"/>
            <a:ext cx="0" cy="738188"/>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3216" name="Line 54"/>
          <p:cNvSpPr>
            <a:spLocks noChangeShapeType="1"/>
          </p:cNvSpPr>
          <p:nvPr/>
        </p:nvSpPr>
        <p:spPr bwMode="auto">
          <a:xfrm>
            <a:off x="5588000" y="3903663"/>
            <a:ext cx="508000" cy="0"/>
          </a:xfrm>
          <a:prstGeom prst="line">
            <a:avLst/>
          </a:prstGeom>
          <a:noFill/>
          <a:ln w="25399">
            <a:solidFill>
              <a:srgbClr val="868686"/>
            </a:solidFill>
            <a:round/>
            <a:headEnd type="none" w="sm" len="sm"/>
            <a:tailEnd type="stealth" w="med" len="med"/>
          </a:ln>
        </p:spPr>
        <p:txBody>
          <a:bodyPr wrap="none" anchor="ctr"/>
          <a:lstStyle/>
          <a:p>
            <a:endParaRPr lang="en-GB">
              <a:latin typeface="+mj-lt"/>
            </a:endParaRPr>
          </a:p>
        </p:txBody>
      </p:sp>
      <p:sp>
        <p:nvSpPr>
          <p:cNvPr id="93217" name="AutoShape 55"/>
          <p:cNvSpPr>
            <a:spLocks noChangeArrowheads="1"/>
          </p:cNvSpPr>
          <p:nvPr/>
        </p:nvSpPr>
        <p:spPr bwMode="auto">
          <a:xfrm rot="16200000" flipH="1">
            <a:off x="6302376" y="2981325"/>
            <a:ext cx="298450" cy="473075"/>
          </a:xfrm>
          <a:prstGeom prst="triangle">
            <a:avLst>
              <a:gd name="adj" fmla="val 50792"/>
            </a:avLst>
          </a:prstGeom>
          <a:solidFill>
            <a:srgbClr val="FFFFCC"/>
          </a:solidFill>
          <a:ln w="25399">
            <a:solidFill>
              <a:schemeClr val="tx1"/>
            </a:solidFill>
            <a:miter lim="800000"/>
            <a:headEnd/>
            <a:tailEnd/>
          </a:ln>
        </p:spPr>
        <p:txBody>
          <a:bodyPr wrap="none" anchor="ctr"/>
          <a:lstStyle/>
          <a:p>
            <a:endParaRPr lang="en-GB">
              <a:latin typeface="+mj-lt"/>
            </a:endParaRPr>
          </a:p>
        </p:txBody>
      </p:sp>
      <p:sp>
        <p:nvSpPr>
          <p:cNvPr id="93218" name="Line 56"/>
          <p:cNvSpPr>
            <a:spLocks noChangeShapeType="1"/>
          </p:cNvSpPr>
          <p:nvPr/>
        </p:nvSpPr>
        <p:spPr bwMode="auto">
          <a:xfrm>
            <a:off x="7010400" y="4010025"/>
            <a:ext cx="304800" cy="0"/>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3219" name="Line 57"/>
          <p:cNvSpPr>
            <a:spLocks noChangeShapeType="1"/>
          </p:cNvSpPr>
          <p:nvPr/>
        </p:nvSpPr>
        <p:spPr bwMode="auto">
          <a:xfrm flipV="1">
            <a:off x="7315200" y="3217863"/>
            <a:ext cx="0" cy="792162"/>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3220" name="Line 58"/>
          <p:cNvSpPr>
            <a:spLocks noChangeShapeType="1"/>
          </p:cNvSpPr>
          <p:nvPr/>
        </p:nvSpPr>
        <p:spPr bwMode="auto">
          <a:xfrm flipH="1">
            <a:off x="6908800" y="3217863"/>
            <a:ext cx="406400" cy="0"/>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3221" name="Line 59"/>
          <p:cNvSpPr>
            <a:spLocks noChangeShapeType="1"/>
          </p:cNvSpPr>
          <p:nvPr/>
        </p:nvSpPr>
        <p:spPr bwMode="auto">
          <a:xfrm flipH="1">
            <a:off x="5689600" y="3217863"/>
            <a:ext cx="508000" cy="0"/>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3222" name="Line 60"/>
          <p:cNvSpPr>
            <a:spLocks noChangeShapeType="1"/>
          </p:cNvSpPr>
          <p:nvPr/>
        </p:nvSpPr>
        <p:spPr bwMode="auto">
          <a:xfrm flipV="1">
            <a:off x="5689600" y="3217863"/>
            <a:ext cx="0" cy="106362"/>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3223" name="Line 61"/>
          <p:cNvSpPr>
            <a:spLocks noChangeShapeType="1"/>
          </p:cNvSpPr>
          <p:nvPr/>
        </p:nvSpPr>
        <p:spPr bwMode="auto">
          <a:xfrm>
            <a:off x="5588000" y="3640138"/>
            <a:ext cx="0" cy="263525"/>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3224" name="Line 62"/>
          <p:cNvSpPr>
            <a:spLocks noChangeShapeType="1"/>
          </p:cNvSpPr>
          <p:nvPr/>
        </p:nvSpPr>
        <p:spPr bwMode="auto">
          <a:xfrm flipH="1">
            <a:off x="4470400" y="3903663"/>
            <a:ext cx="1117600" cy="0"/>
          </a:xfrm>
          <a:prstGeom prst="line">
            <a:avLst/>
          </a:prstGeom>
          <a:noFill/>
          <a:ln w="25399">
            <a:solidFill>
              <a:srgbClr val="868686"/>
            </a:solidFill>
            <a:round/>
            <a:headEnd type="none" w="sm" len="sm"/>
            <a:tailEnd type="none" w="sm" len="sm"/>
          </a:ln>
        </p:spPr>
        <p:txBody>
          <a:bodyPr wrap="none" anchor="ctr"/>
          <a:lstStyle/>
          <a:p>
            <a:endParaRPr lang="en-GB">
              <a:latin typeface="+mj-lt"/>
            </a:endParaRPr>
          </a:p>
        </p:txBody>
      </p:sp>
      <p:sp>
        <p:nvSpPr>
          <p:cNvPr id="93225" name="Line 63"/>
          <p:cNvSpPr>
            <a:spLocks noChangeShapeType="1"/>
          </p:cNvSpPr>
          <p:nvPr/>
        </p:nvSpPr>
        <p:spPr bwMode="auto">
          <a:xfrm>
            <a:off x="2844800" y="4114800"/>
            <a:ext cx="3251200" cy="0"/>
          </a:xfrm>
          <a:prstGeom prst="line">
            <a:avLst/>
          </a:prstGeom>
          <a:noFill/>
          <a:ln w="25399">
            <a:solidFill>
              <a:srgbClr val="868686"/>
            </a:solidFill>
            <a:round/>
            <a:headEnd type="none" w="sm" len="sm"/>
            <a:tailEnd type="stealth" w="med" len="med"/>
          </a:ln>
        </p:spPr>
        <p:txBody>
          <a:bodyPr wrap="none" anchor="ctr"/>
          <a:lstStyle/>
          <a:p>
            <a:endParaRPr lang="en-GB">
              <a:latin typeface="+mj-lt"/>
            </a:endParaRPr>
          </a:p>
        </p:txBody>
      </p:sp>
      <p:sp>
        <p:nvSpPr>
          <p:cNvPr id="93226" name="Rectangle 64"/>
          <p:cNvSpPr>
            <a:spLocks noChangeArrowheads="1"/>
          </p:cNvSpPr>
          <p:nvPr/>
        </p:nvSpPr>
        <p:spPr bwMode="auto">
          <a:xfrm>
            <a:off x="5770563" y="3344863"/>
            <a:ext cx="578685" cy="400752"/>
          </a:xfrm>
          <a:prstGeom prst="rect">
            <a:avLst/>
          </a:prstGeom>
          <a:noFill/>
          <a:ln w="9525">
            <a:noFill/>
            <a:miter lim="800000"/>
            <a:headEnd/>
            <a:tailEnd/>
          </a:ln>
        </p:spPr>
        <p:txBody>
          <a:bodyPr wrap="none" lIns="92075" tIns="46038" rIns="92075" bIns="46038">
            <a:spAutoFit/>
          </a:bodyPr>
          <a:lstStyle/>
          <a:p>
            <a:r>
              <a:rPr lang="en-US" sz="2000">
                <a:latin typeface="+mj-lt"/>
              </a:rPr>
              <a:t>and</a:t>
            </a:r>
          </a:p>
        </p:txBody>
      </p:sp>
      <p:sp>
        <p:nvSpPr>
          <p:cNvPr id="93227" name="Rectangle 65"/>
          <p:cNvSpPr>
            <a:spLocks noChangeArrowheads="1"/>
          </p:cNvSpPr>
          <p:nvPr/>
        </p:nvSpPr>
        <p:spPr bwMode="auto">
          <a:xfrm>
            <a:off x="6583363" y="3290888"/>
            <a:ext cx="541815" cy="400752"/>
          </a:xfrm>
          <a:prstGeom prst="rect">
            <a:avLst/>
          </a:prstGeom>
          <a:noFill/>
          <a:ln w="9525">
            <a:noFill/>
            <a:miter lim="800000"/>
            <a:headEnd/>
            <a:tailEnd/>
          </a:ln>
        </p:spPr>
        <p:txBody>
          <a:bodyPr wrap="none" lIns="92075" tIns="46038" rIns="92075" bIns="46038">
            <a:spAutoFit/>
          </a:bodyPr>
          <a:lstStyle/>
          <a:p>
            <a:r>
              <a:rPr lang="en-US" sz="2000">
                <a:latin typeface="+mj-lt"/>
              </a:rPr>
              <a:t>not</a:t>
            </a:r>
          </a:p>
        </p:txBody>
      </p:sp>
      <p:sp>
        <p:nvSpPr>
          <p:cNvPr id="93228" name="Rectangle 66"/>
          <p:cNvSpPr>
            <a:spLocks noChangeArrowheads="1"/>
          </p:cNvSpPr>
          <p:nvPr/>
        </p:nvSpPr>
        <p:spPr bwMode="auto">
          <a:xfrm>
            <a:off x="6096000" y="2746375"/>
            <a:ext cx="1284904" cy="400752"/>
          </a:xfrm>
          <a:prstGeom prst="rect">
            <a:avLst/>
          </a:prstGeom>
          <a:noFill/>
          <a:ln w="9525">
            <a:noFill/>
            <a:miter lim="800000"/>
            <a:headEnd/>
            <a:tailEnd/>
          </a:ln>
        </p:spPr>
        <p:txBody>
          <a:bodyPr wrap="none" lIns="92075" tIns="46038" rIns="92075" bIns="46038">
            <a:spAutoFit/>
          </a:bodyPr>
          <a:lstStyle/>
          <a:p>
            <a:r>
              <a:rPr lang="en-US" sz="2000" b="1">
                <a:latin typeface="+mj-lt"/>
              </a:rPr>
              <a:t>Busy Logic</a:t>
            </a:r>
          </a:p>
        </p:txBody>
      </p:sp>
      <p:sp>
        <p:nvSpPr>
          <p:cNvPr id="93229" name="Rectangle 67"/>
          <p:cNvSpPr>
            <a:spLocks noChangeArrowheads="1"/>
          </p:cNvSpPr>
          <p:nvPr/>
        </p:nvSpPr>
        <p:spPr bwMode="auto">
          <a:xfrm>
            <a:off x="2844800" y="4114800"/>
            <a:ext cx="822661" cy="400752"/>
          </a:xfrm>
          <a:prstGeom prst="rect">
            <a:avLst/>
          </a:prstGeom>
          <a:noFill/>
          <a:ln w="9525">
            <a:noFill/>
            <a:miter lim="800000"/>
            <a:headEnd/>
            <a:tailEnd/>
          </a:ln>
        </p:spPr>
        <p:txBody>
          <a:bodyPr wrap="none" lIns="92075" tIns="46038" rIns="92075" bIns="46038">
            <a:spAutoFit/>
          </a:bodyPr>
          <a:lstStyle/>
          <a:p>
            <a:r>
              <a:rPr lang="en-US" sz="2000">
                <a:latin typeface="+mj-lt"/>
              </a:rPr>
              <a:t>Ready</a:t>
            </a:r>
          </a:p>
        </p:txBody>
      </p:sp>
      <p:grpSp>
        <p:nvGrpSpPr>
          <p:cNvPr id="5" name="Group 68"/>
          <p:cNvGrpSpPr>
            <a:grpSpLocks/>
          </p:cNvGrpSpPr>
          <p:nvPr/>
        </p:nvGrpSpPr>
        <p:grpSpPr bwMode="auto">
          <a:xfrm>
            <a:off x="1450978" y="4800599"/>
            <a:ext cx="1344615" cy="460863"/>
            <a:chOff x="721" y="4472"/>
            <a:chExt cx="527" cy="419"/>
          </a:xfrm>
        </p:grpSpPr>
        <p:grpSp>
          <p:nvGrpSpPr>
            <p:cNvPr id="6" name="Group 69"/>
            <p:cNvGrpSpPr>
              <a:grpSpLocks/>
            </p:cNvGrpSpPr>
            <p:nvPr/>
          </p:nvGrpSpPr>
          <p:grpSpPr bwMode="auto">
            <a:xfrm>
              <a:off x="721" y="4472"/>
              <a:ext cx="527" cy="369"/>
              <a:chOff x="721" y="4472"/>
              <a:chExt cx="527" cy="369"/>
            </a:xfrm>
          </p:grpSpPr>
          <p:sp>
            <p:nvSpPr>
              <p:cNvPr id="93235" name="Oval 70"/>
              <p:cNvSpPr>
                <a:spLocks noChangeArrowheads="1"/>
              </p:cNvSpPr>
              <p:nvPr/>
            </p:nvSpPr>
            <p:spPr bwMode="auto">
              <a:xfrm>
                <a:off x="731" y="4667"/>
                <a:ext cx="511" cy="174"/>
              </a:xfrm>
              <a:prstGeom prst="ellipse">
                <a:avLst/>
              </a:prstGeom>
              <a:solidFill>
                <a:srgbClr val="9999FF"/>
              </a:solidFill>
              <a:ln w="25399">
                <a:solidFill>
                  <a:schemeClr val="tx1"/>
                </a:solidFill>
                <a:round/>
                <a:headEnd/>
                <a:tailEnd/>
              </a:ln>
            </p:spPr>
            <p:txBody>
              <a:bodyPr wrap="none" anchor="ctr"/>
              <a:lstStyle/>
              <a:p>
                <a:endParaRPr lang="en-GB">
                  <a:latin typeface="+mj-lt"/>
                </a:endParaRPr>
              </a:p>
            </p:txBody>
          </p:sp>
          <p:sp>
            <p:nvSpPr>
              <p:cNvPr id="93236" name="Rectangle 71"/>
              <p:cNvSpPr>
                <a:spLocks noChangeArrowheads="1"/>
              </p:cNvSpPr>
              <p:nvPr/>
            </p:nvSpPr>
            <p:spPr bwMode="auto">
              <a:xfrm>
                <a:off x="721" y="4563"/>
                <a:ext cx="527" cy="196"/>
              </a:xfrm>
              <a:prstGeom prst="rect">
                <a:avLst/>
              </a:prstGeom>
              <a:solidFill>
                <a:srgbClr val="9999FF"/>
              </a:solidFill>
              <a:ln w="9525">
                <a:noFill/>
                <a:miter lim="800000"/>
                <a:headEnd/>
                <a:tailEnd/>
              </a:ln>
            </p:spPr>
            <p:txBody>
              <a:bodyPr wrap="none" anchor="ctr"/>
              <a:lstStyle/>
              <a:p>
                <a:endParaRPr lang="en-GB">
                  <a:latin typeface="+mj-lt"/>
                </a:endParaRPr>
              </a:p>
            </p:txBody>
          </p:sp>
          <p:sp>
            <p:nvSpPr>
              <p:cNvPr id="93237" name="Oval 72"/>
              <p:cNvSpPr>
                <a:spLocks noChangeArrowheads="1"/>
              </p:cNvSpPr>
              <p:nvPr/>
            </p:nvSpPr>
            <p:spPr bwMode="auto">
              <a:xfrm>
                <a:off x="728" y="4472"/>
                <a:ext cx="511" cy="173"/>
              </a:xfrm>
              <a:prstGeom prst="ellipse">
                <a:avLst/>
              </a:prstGeom>
              <a:solidFill>
                <a:srgbClr val="9999FF"/>
              </a:solidFill>
              <a:ln w="25399">
                <a:solidFill>
                  <a:schemeClr val="tx1"/>
                </a:solidFill>
                <a:round/>
                <a:headEnd/>
                <a:tailEnd/>
              </a:ln>
            </p:spPr>
            <p:txBody>
              <a:bodyPr wrap="none" anchor="ctr"/>
              <a:lstStyle/>
              <a:p>
                <a:endParaRPr lang="en-GB">
                  <a:latin typeface="+mj-lt"/>
                </a:endParaRPr>
              </a:p>
            </p:txBody>
          </p:sp>
          <p:sp>
            <p:nvSpPr>
              <p:cNvPr id="93238" name="Line 73"/>
              <p:cNvSpPr>
                <a:spLocks noChangeShapeType="1"/>
              </p:cNvSpPr>
              <p:nvPr/>
            </p:nvSpPr>
            <p:spPr bwMode="auto">
              <a:xfrm>
                <a:off x="727" y="4561"/>
                <a:ext cx="0" cy="19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93239" name="Line 74"/>
              <p:cNvSpPr>
                <a:spLocks noChangeShapeType="1"/>
              </p:cNvSpPr>
              <p:nvPr/>
            </p:nvSpPr>
            <p:spPr bwMode="auto">
              <a:xfrm>
                <a:off x="1244" y="4565"/>
                <a:ext cx="0" cy="197"/>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grpSp>
        <p:sp>
          <p:nvSpPr>
            <p:cNvPr id="93234" name="Rectangle 75"/>
            <p:cNvSpPr>
              <a:spLocks noChangeArrowheads="1"/>
            </p:cNvSpPr>
            <p:nvPr/>
          </p:nvSpPr>
          <p:spPr bwMode="auto">
            <a:xfrm>
              <a:off x="787" y="4527"/>
              <a:ext cx="375" cy="364"/>
            </a:xfrm>
            <a:prstGeom prst="rect">
              <a:avLst/>
            </a:prstGeom>
            <a:noFill/>
            <a:ln w="9525">
              <a:noFill/>
              <a:miter lim="800000"/>
              <a:headEnd/>
              <a:tailEnd/>
            </a:ln>
          </p:spPr>
          <p:txBody>
            <a:bodyPr wrap="none" lIns="92075" tIns="46038" rIns="92075" bIns="46038">
              <a:spAutoFit/>
            </a:bodyPr>
            <a:lstStyle/>
            <a:p>
              <a:r>
                <a:rPr lang="en-US" sz="2000" dirty="0">
                  <a:latin typeface="+mj-lt"/>
                </a:rPr>
                <a:t>storage</a:t>
              </a:r>
            </a:p>
          </p:txBody>
        </p:sp>
      </p:grpSp>
    </p:spTree>
    <p:extLst>
      <p:ext uri="{BB962C8B-B14F-4D97-AF65-F5344CB8AC3E}">
        <p14:creationId xmlns:p14="http://schemas.microsoft.com/office/powerpoint/2010/main" val="41605980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Physics, Detectors, Trigger &amp; DAQ</a:t>
            </a:r>
            <a:endParaRPr lang="en-GB" dirty="0"/>
          </a:p>
        </p:txBody>
      </p:sp>
      <p:sp>
        <p:nvSpPr>
          <p:cNvPr id="3" name="Footer Placeholder 2"/>
          <p:cNvSpPr>
            <a:spLocks noGrp="1"/>
          </p:cNvSpPr>
          <p:nvPr>
            <p:ph type="ftr" sz="quarter" idx="10"/>
          </p:nvPr>
        </p:nvSpPr>
        <p:spPr>
          <a:xfrm>
            <a:off x="1736724" y="6457950"/>
            <a:ext cx="5368925" cy="263525"/>
          </a:xfrm>
        </p:spPr>
        <p:txBody>
          <a:bodyPr/>
          <a:lstStyle/>
          <a:p>
            <a:r>
              <a:rPr lang="en-US" smtClean="0"/>
              <a:t>High throughput DAQ, Niko Neufeld, CERN</a:t>
            </a:r>
            <a:endParaRPr lang="en-US"/>
          </a:p>
        </p:txBody>
      </p:sp>
      <p:sp>
        <p:nvSpPr>
          <p:cNvPr id="4" name="Slide Number Placeholder 3"/>
          <p:cNvSpPr>
            <a:spLocks noGrp="1"/>
          </p:cNvSpPr>
          <p:nvPr>
            <p:ph type="sldNum" sz="quarter" idx="11"/>
          </p:nvPr>
        </p:nvSpPr>
        <p:spPr/>
        <p:txBody>
          <a:bodyPr/>
          <a:lstStyle/>
          <a:p>
            <a:fld id="{ABA9A3DD-692D-4565-833F-9AB531AF0A92}" type="slidenum">
              <a:rPr lang="en-US" smtClean="0"/>
              <a:pPr/>
              <a:t>8</a:t>
            </a:fld>
            <a:endParaRPr lang="en-US" dirty="0"/>
          </a:p>
        </p:txBody>
      </p:sp>
      <p:pic>
        <p:nvPicPr>
          <p:cNvPr id="5" name="Picture 4" descr="500px-Gluon-top-higgs_svg.png"/>
          <p:cNvPicPr>
            <a:picLocks noChangeAspect="1"/>
          </p:cNvPicPr>
          <p:nvPr/>
        </p:nvPicPr>
        <p:blipFill>
          <a:blip r:embed="rId2"/>
          <a:stretch>
            <a:fillRect/>
          </a:stretch>
        </p:blipFill>
        <p:spPr>
          <a:xfrm>
            <a:off x="0" y="1384553"/>
            <a:ext cx="2457450" cy="2039684"/>
          </a:xfrm>
          <a:prstGeom prst="rect">
            <a:avLst/>
          </a:prstGeom>
        </p:spPr>
      </p:pic>
      <p:sp>
        <p:nvSpPr>
          <p:cNvPr id="6" name="TextBox 5"/>
          <p:cNvSpPr txBox="1"/>
          <p:nvPr/>
        </p:nvSpPr>
        <p:spPr>
          <a:xfrm>
            <a:off x="179512" y="3573016"/>
            <a:ext cx="2171700" cy="876300"/>
          </a:xfrm>
          <a:prstGeom prst="rect">
            <a:avLst/>
          </a:prstGeom>
          <a:noFill/>
        </p:spPr>
        <p:txBody>
          <a:bodyPr wrap="square" rtlCol="0">
            <a:normAutofit/>
          </a:bodyPr>
          <a:lstStyle/>
          <a:p>
            <a:r>
              <a:rPr lang="en-US" sz="2400" b="1" dirty="0" smtClean="0">
                <a:latin typeface="Calibri"/>
                <a:cs typeface="Calibri"/>
              </a:rPr>
              <a:t>rare, need many collisions</a:t>
            </a:r>
            <a:endParaRPr lang="en-GB" sz="2400" b="1" dirty="0" smtClean="0">
              <a:latin typeface="Calibri"/>
              <a:cs typeface="Calibri"/>
            </a:endParaRPr>
          </a:p>
        </p:txBody>
      </p:sp>
      <p:sp>
        <p:nvSpPr>
          <p:cNvPr id="7" name="Oval 6"/>
          <p:cNvSpPr/>
          <p:nvPr/>
        </p:nvSpPr>
        <p:spPr>
          <a:xfrm>
            <a:off x="3028950" y="1340768"/>
            <a:ext cx="1866900" cy="1295400"/>
          </a:xfrm>
          <a:prstGeom prst="ellipse">
            <a:avLst/>
          </a:prstGeom>
          <a:gradFill flip="none" rotWithShape="1">
            <a:gsLst>
              <a:gs pos="49000">
                <a:srgbClr val="3366FF"/>
              </a:gs>
              <a:gs pos="100000">
                <a:srgbClr val="FFFFFF"/>
              </a:gs>
            </a:gsLst>
            <a:lin ang="0" scaled="1"/>
            <a:tileRect/>
          </a:gradFill>
          <a:ln>
            <a:noFill/>
          </a:ln>
          <a:effectLst>
            <a:glow rad="101600">
              <a:srgbClr val="33CCFF">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dirty="0" smtClean="0"/>
              <a:t>High rate collider</a:t>
            </a:r>
            <a:endParaRPr lang="en-GB" dirty="0"/>
          </a:p>
        </p:txBody>
      </p:sp>
      <p:sp>
        <p:nvSpPr>
          <p:cNvPr id="8" name="Oval 7"/>
          <p:cNvSpPr/>
          <p:nvPr/>
        </p:nvSpPr>
        <p:spPr>
          <a:xfrm>
            <a:off x="6300192" y="1340768"/>
            <a:ext cx="2160612" cy="1295400"/>
          </a:xfrm>
          <a:prstGeom prst="ellipse">
            <a:avLst/>
          </a:prstGeom>
          <a:gradFill flip="none" rotWithShape="1">
            <a:gsLst>
              <a:gs pos="49000">
                <a:srgbClr val="3366FF"/>
              </a:gs>
              <a:gs pos="100000">
                <a:srgbClr val="FFFFFF"/>
              </a:gs>
            </a:gsLst>
            <a:lin ang="0" scaled="1"/>
            <a:tileRect/>
          </a:gradFill>
          <a:ln>
            <a:noFill/>
          </a:ln>
          <a:effectLst>
            <a:glow rad="101600">
              <a:srgbClr val="33CCFF">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dirty="0" smtClean="0"/>
              <a:t>Fast electronics</a:t>
            </a:r>
          </a:p>
        </p:txBody>
      </p:sp>
      <p:sp>
        <p:nvSpPr>
          <p:cNvPr id="9" name="Oval 8"/>
          <p:cNvSpPr/>
          <p:nvPr/>
        </p:nvSpPr>
        <p:spPr>
          <a:xfrm>
            <a:off x="6388174" y="3356992"/>
            <a:ext cx="2000250" cy="1314450"/>
          </a:xfrm>
          <a:prstGeom prst="ellipse">
            <a:avLst/>
          </a:prstGeom>
          <a:gradFill flip="none" rotWithShape="1">
            <a:gsLst>
              <a:gs pos="49000">
                <a:srgbClr val="3366FF"/>
              </a:gs>
              <a:gs pos="100000">
                <a:srgbClr val="FFFFFF"/>
              </a:gs>
            </a:gsLst>
            <a:lin ang="0" scaled="1"/>
            <a:tileRect/>
          </a:gradFill>
          <a:ln>
            <a:noFill/>
          </a:ln>
          <a:effectLst>
            <a:glow rad="101600">
              <a:srgbClr val="33CCFF">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normAutofit fontScale="92500"/>
          </a:bodyPr>
          <a:lstStyle/>
          <a:p>
            <a:pPr algn="ctr"/>
            <a:r>
              <a:rPr lang="en-US" dirty="0" smtClean="0"/>
              <a:t>Data acquisition</a:t>
            </a:r>
          </a:p>
        </p:txBody>
      </p:sp>
      <p:sp>
        <p:nvSpPr>
          <p:cNvPr id="10" name="Oval 9"/>
          <p:cNvSpPr/>
          <p:nvPr/>
        </p:nvSpPr>
        <p:spPr>
          <a:xfrm>
            <a:off x="3219450" y="3365748"/>
            <a:ext cx="1866900" cy="1295400"/>
          </a:xfrm>
          <a:prstGeom prst="ellipse">
            <a:avLst/>
          </a:prstGeom>
          <a:gradFill flip="none" rotWithShape="1">
            <a:gsLst>
              <a:gs pos="49000">
                <a:srgbClr val="3366FF"/>
              </a:gs>
              <a:gs pos="100000">
                <a:srgbClr val="FFFFFF"/>
              </a:gs>
            </a:gsLst>
            <a:lin ang="0" scaled="1"/>
            <a:tileRect/>
          </a:gradFill>
          <a:ln>
            <a:noFill/>
          </a:ln>
          <a:effectLst>
            <a:glow rad="101600">
              <a:srgbClr val="33CCFF">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dirty="0"/>
              <a:t>T</a:t>
            </a:r>
            <a:r>
              <a:rPr lang="en-US" dirty="0" smtClean="0"/>
              <a:t>rigger</a:t>
            </a:r>
          </a:p>
        </p:txBody>
      </p:sp>
      <p:cxnSp>
        <p:nvCxnSpPr>
          <p:cNvPr id="12" name="Straight Arrow Connector 11"/>
          <p:cNvCxnSpPr>
            <a:stCxn id="10" idx="0"/>
            <a:endCxn id="8" idx="3"/>
          </p:cNvCxnSpPr>
          <p:nvPr/>
        </p:nvCxnSpPr>
        <p:spPr>
          <a:xfrm flipV="1">
            <a:off x="4152900" y="2446461"/>
            <a:ext cx="2463706" cy="919287"/>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5" idx="2"/>
            <a:endCxn id="7" idx="2"/>
          </p:cNvCxnSpPr>
          <p:nvPr/>
        </p:nvCxnSpPr>
        <p:spPr>
          <a:xfrm flipV="1">
            <a:off x="1228725" y="1988468"/>
            <a:ext cx="1800225" cy="14357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6"/>
            <a:endCxn id="8" idx="2"/>
          </p:cNvCxnSpPr>
          <p:nvPr/>
        </p:nvCxnSpPr>
        <p:spPr>
          <a:xfrm>
            <a:off x="4895850" y="1988468"/>
            <a:ext cx="140434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8" idx="4"/>
            <a:endCxn id="9" idx="0"/>
          </p:cNvCxnSpPr>
          <p:nvPr/>
        </p:nvCxnSpPr>
        <p:spPr>
          <a:xfrm>
            <a:off x="7380498" y="2636168"/>
            <a:ext cx="7801" cy="720824"/>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0" idx="6"/>
            <a:endCxn id="9" idx="2"/>
          </p:cNvCxnSpPr>
          <p:nvPr/>
        </p:nvCxnSpPr>
        <p:spPr>
          <a:xfrm>
            <a:off x="5086350" y="4013448"/>
            <a:ext cx="1301824" cy="7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20296502">
            <a:off x="5309514" y="2744762"/>
            <a:ext cx="1047921" cy="369332"/>
          </a:xfrm>
          <a:prstGeom prst="rect">
            <a:avLst/>
          </a:prstGeom>
          <a:noFill/>
        </p:spPr>
        <p:txBody>
          <a:bodyPr wrap="none" rtlCol="0">
            <a:spAutoFit/>
          </a:bodyPr>
          <a:lstStyle/>
          <a:p>
            <a:r>
              <a:rPr lang="en-US" sz="1800" dirty="0" smtClean="0">
                <a:latin typeface="+mn-lt"/>
              </a:rPr>
              <a:t>decisions</a:t>
            </a:r>
          </a:p>
        </p:txBody>
      </p:sp>
      <p:sp>
        <p:nvSpPr>
          <p:cNvPr id="28" name="Oval 27"/>
          <p:cNvSpPr/>
          <p:nvPr/>
        </p:nvSpPr>
        <p:spPr>
          <a:xfrm>
            <a:off x="3203848" y="4941168"/>
            <a:ext cx="1866900" cy="1295400"/>
          </a:xfrm>
          <a:prstGeom prst="ellipse">
            <a:avLst/>
          </a:prstGeom>
          <a:gradFill flip="none" rotWithShape="1">
            <a:gsLst>
              <a:gs pos="49000">
                <a:srgbClr val="3366FF"/>
              </a:gs>
              <a:gs pos="100000">
                <a:srgbClr val="FFFFFF"/>
              </a:gs>
            </a:gsLst>
            <a:lin ang="0" scaled="1"/>
            <a:tileRect/>
          </a:gradFill>
          <a:ln>
            <a:noFill/>
          </a:ln>
          <a:effectLst>
            <a:glow rad="101600">
              <a:srgbClr val="33CCFF">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dirty="0" smtClean="0"/>
              <a:t>Event Filter</a:t>
            </a:r>
          </a:p>
        </p:txBody>
      </p:sp>
      <p:cxnSp>
        <p:nvCxnSpPr>
          <p:cNvPr id="29" name="Straight Arrow Connector 28"/>
          <p:cNvCxnSpPr>
            <a:stCxn id="9" idx="3"/>
            <a:endCxn id="28" idx="7"/>
          </p:cNvCxnSpPr>
          <p:nvPr/>
        </p:nvCxnSpPr>
        <p:spPr>
          <a:xfrm flipH="1">
            <a:off x="4797347" y="4478945"/>
            <a:ext cx="1883757" cy="65193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8" idx="6"/>
            <a:endCxn id="39" idx="2"/>
          </p:cNvCxnSpPr>
          <p:nvPr/>
        </p:nvCxnSpPr>
        <p:spPr>
          <a:xfrm>
            <a:off x="5070748" y="5588868"/>
            <a:ext cx="1317426" cy="95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6388174" y="4941168"/>
            <a:ext cx="2000250" cy="1314450"/>
          </a:xfrm>
          <a:prstGeom prst="ellipse">
            <a:avLst/>
          </a:prstGeom>
          <a:gradFill flip="none" rotWithShape="1">
            <a:gsLst>
              <a:gs pos="49000">
                <a:srgbClr val="3366FF"/>
              </a:gs>
              <a:gs pos="100000">
                <a:srgbClr val="FFFFFF"/>
              </a:gs>
            </a:gsLst>
            <a:lin ang="0" scaled="1"/>
            <a:tileRect/>
          </a:gradFill>
          <a:ln>
            <a:noFill/>
          </a:ln>
          <a:effectLst>
            <a:glow rad="101600">
              <a:srgbClr val="33CCFF">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r>
              <a:rPr lang="en-US" dirty="0" smtClean="0"/>
              <a:t>Mass</a:t>
            </a:r>
          </a:p>
          <a:p>
            <a:pPr algn="ctr"/>
            <a:r>
              <a:rPr lang="en-US" dirty="0" smtClean="0"/>
              <a:t>Storage</a:t>
            </a:r>
          </a:p>
        </p:txBody>
      </p:sp>
      <p:sp>
        <p:nvSpPr>
          <p:cNvPr id="41" name="TextBox 40"/>
          <p:cNvSpPr txBox="1"/>
          <p:nvPr/>
        </p:nvSpPr>
        <p:spPr>
          <a:xfrm rot="5400000">
            <a:off x="7541517" y="2798888"/>
            <a:ext cx="604402" cy="369332"/>
          </a:xfrm>
          <a:prstGeom prst="rect">
            <a:avLst/>
          </a:prstGeom>
          <a:noFill/>
        </p:spPr>
        <p:txBody>
          <a:bodyPr wrap="none" rtlCol="0">
            <a:spAutoFit/>
          </a:bodyPr>
          <a:lstStyle/>
          <a:p>
            <a:r>
              <a:rPr lang="en-US" sz="1800" dirty="0" smtClean="0">
                <a:latin typeface="+mn-lt"/>
              </a:rPr>
              <a:t>data</a:t>
            </a:r>
          </a:p>
        </p:txBody>
      </p:sp>
      <p:sp>
        <p:nvSpPr>
          <p:cNvPr id="45" name="TextBox 44"/>
          <p:cNvSpPr txBox="1"/>
          <p:nvPr/>
        </p:nvSpPr>
        <p:spPr>
          <a:xfrm>
            <a:off x="5179202" y="3609829"/>
            <a:ext cx="1047921" cy="369332"/>
          </a:xfrm>
          <a:prstGeom prst="rect">
            <a:avLst/>
          </a:prstGeom>
          <a:noFill/>
        </p:spPr>
        <p:txBody>
          <a:bodyPr wrap="none" rtlCol="0">
            <a:spAutoFit/>
          </a:bodyPr>
          <a:lstStyle/>
          <a:p>
            <a:r>
              <a:rPr lang="en-US" sz="1800" dirty="0" smtClean="0">
                <a:latin typeface="+mn-lt"/>
              </a:rPr>
              <a:t>decisions</a:t>
            </a:r>
          </a:p>
        </p:txBody>
      </p:sp>
      <p:sp>
        <p:nvSpPr>
          <p:cNvPr id="53" name="TextBox 52"/>
          <p:cNvSpPr txBox="1"/>
          <p:nvPr/>
        </p:nvSpPr>
        <p:spPr>
          <a:xfrm rot="20374703">
            <a:off x="5318561" y="4410631"/>
            <a:ext cx="604402" cy="369332"/>
          </a:xfrm>
          <a:prstGeom prst="rect">
            <a:avLst/>
          </a:prstGeom>
          <a:noFill/>
        </p:spPr>
        <p:txBody>
          <a:bodyPr wrap="none" rtlCol="0">
            <a:spAutoFit/>
          </a:bodyPr>
          <a:lstStyle/>
          <a:p>
            <a:r>
              <a:rPr lang="en-US" sz="1800" dirty="0" smtClean="0">
                <a:latin typeface="+mn-lt"/>
              </a:rPr>
              <a:t>data</a:t>
            </a:r>
          </a:p>
        </p:txBody>
      </p:sp>
      <p:sp>
        <p:nvSpPr>
          <p:cNvPr id="54" name="TextBox 53"/>
          <p:cNvSpPr txBox="1"/>
          <p:nvPr/>
        </p:nvSpPr>
        <p:spPr>
          <a:xfrm>
            <a:off x="5199117" y="1556792"/>
            <a:ext cx="813043" cy="369332"/>
          </a:xfrm>
          <a:prstGeom prst="rect">
            <a:avLst/>
          </a:prstGeom>
          <a:noFill/>
        </p:spPr>
        <p:txBody>
          <a:bodyPr wrap="none" rtlCol="0">
            <a:spAutoFit/>
          </a:bodyPr>
          <a:lstStyle/>
          <a:p>
            <a:r>
              <a:rPr lang="en-US" sz="1800" dirty="0" smtClean="0">
                <a:latin typeface="+mn-lt"/>
              </a:rPr>
              <a:t>signals</a:t>
            </a:r>
          </a:p>
        </p:txBody>
      </p:sp>
    </p:spTree>
    <p:extLst>
      <p:ext uri="{BB962C8B-B14F-4D97-AF65-F5344CB8AC3E}">
        <p14:creationId xmlns:p14="http://schemas.microsoft.com/office/powerpoint/2010/main" val="92906963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z="4000" smtClean="0"/>
              <a:t>Triggered read-out</a:t>
            </a:r>
            <a:endParaRPr lang="en-US" sz="4000"/>
          </a:p>
        </p:txBody>
      </p:sp>
      <p:sp>
        <p:nvSpPr>
          <p:cNvPr id="239619" name="Rectangle 3"/>
          <p:cNvSpPr>
            <a:spLocks noGrp="1" noChangeArrowheads="1"/>
          </p:cNvSpPr>
          <p:nvPr>
            <p:ph idx="1"/>
          </p:nvPr>
        </p:nvSpPr>
        <p:spPr>
          <a:xfrm>
            <a:off x="225632" y="1145220"/>
            <a:ext cx="5997616" cy="3666477"/>
          </a:xfrm>
        </p:spPr>
        <p:txBody>
          <a:bodyPr>
            <a:normAutofit/>
          </a:bodyPr>
          <a:lstStyle/>
          <a:p>
            <a:pPr marL="457200" indent="-457200">
              <a:lnSpc>
                <a:spcPct val="80000"/>
              </a:lnSpc>
            </a:pPr>
            <a:r>
              <a:rPr lang="en-US" sz="1800" dirty="0" smtClean="0"/>
              <a:t>Trigger </a:t>
            </a:r>
            <a:r>
              <a:rPr lang="en-US" sz="1800" dirty="0"/>
              <a:t>processing requires some data transmission and processing time to make decision so front-ends </a:t>
            </a:r>
            <a:r>
              <a:rPr lang="en-US" sz="1800" dirty="0">
                <a:solidFill>
                  <a:srgbClr val="FF0000"/>
                </a:solidFill>
              </a:rPr>
              <a:t>must buffer data </a:t>
            </a:r>
            <a:r>
              <a:rPr lang="en-US" sz="1800" dirty="0"/>
              <a:t>during this </a:t>
            </a:r>
            <a:r>
              <a:rPr lang="en-US" sz="1800" dirty="0" smtClean="0"/>
              <a:t>time. This is called the </a:t>
            </a:r>
            <a:r>
              <a:rPr lang="en-US" sz="1800" dirty="0" smtClean="0">
                <a:solidFill>
                  <a:srgbClr val="FF0000"/>
                </a:solidFill>
              </a:rPr>
              <a:t>trigger latency</a:t>
            </a:r>
            <a:endParaRPr lang="en-US" sz="1800" dirty="0">
              <a:solidFill>
                <a:srgbClr val="FF0000"/>
              </a:solidFill>
            </a:endParaRPr>
          </a:p>
          <a:p>
            <a:pPr marL="457200" indent="-457200">
              <a:lnSpc>
                <a:spcPct val="80000"/>
              </a:lnSpc>
            </a:pPr>
            <a:r>
              <a:rPr lang="en-US" sz="1800" dirty="0"/>
              <a:t>For constant high rate experiments a “pipeline” buffer is needed in all front-end detector channels: </a:t>
            </a:r>
            <a:r>
              <a:rPr lang="en-US" sz="1800" dirty="0" smtClean="0"/>
              <a:t>(analog </a:t>
            </a:r>
            <a:r>
              <a:rPr lang="en-US" sz="1800" dirty="0"/>
              <a:t>or </a:t>
            </a:r>
            <a:r>
              <a:rPr lang="en-US" sz="1800" dirty="0" smtClean="0"/>
              <a:t>digital)</a:t>
            </a:r>
            <a:endParaRPr lang="en-US" sz="1800" dirty="0"/>
          </a:p>
          <a:p>
            <a:pPr marL="800100" lvl="1" indent="-342900">
              <a:lnSpc>
                <a:spcPct val="80000"/>
              </a:lnSpc>
              <a:buFontTx/>
              <a:buAutoNum type="arabicPeriod"/>
            </a:pPr>
            <a:r>
              <a:rPr lang="en-US" sz="1400" dirty="0"/>
              <a:t>Real clocked pipeline (high power, large area, bad for analog)</a:t>
            </a:r>
          </a:p>
          <a:p>
            <a:pPr marL="800100" lvl="1" indent="-342900">
              <a:lnSpc>
                <a:spcPct val="80000"/>
              </a:lnSpc>
              <a:buFontTx/>
              <a:buAutoNum type="arabicPeriod"/>
            </a:pPr>
            <a:r>
              <a:rPr lang="en-US" sz="1400" dirty="0"/>
              <a:t>Circular buffer </a:t>
            </a:r>
          </a:p>
          <a:p>
            <a:pPr marL="800100" lvl="1" indent="-342900">
              <a:lnSpc>
                <a:spcPct val="80000"/>
              </a:lnSpc>
              <a:buFontTx/>
              <a:buAutoNum type="arabicPeriod"/>
            </a:pPr>
            <a:r>
              <a:rPr lang="en-US" sz="1400" dirty="0"/>
              <a:t>Time tagged (zero suppressed latency buffer based on time information</a:t>
            </a:r>
            <a:r>
              <a:rPr lang="en-US" sz="1400" dirty="0" smtClean="0"/>
              <a:t>)</a:t>
            </a:r>
            <a:endParaRPr lang="en-US" sz="1400" dirty="0"/>
          </a:p>
        </p:txBody>
      </p:sp>
      <p:sp>
        <p:nvSpPr>
          <p:cNvPr id="80" name="Footer Placeholder 4"/>
          <p:cNvSpPr>
            <a:spLocks noGrp="1"/>
          </p:cNvSpPr>
          <p:nvPr>
            <p:ph type="ftr" sz="quarter" idx="10"/>
          </p:nvPr>
        </p:nvSpPr>
        <p:spPr>
          <a:xfrm>
            <a:off x="1471353" y="6477429"/>
            <a:ext cx="4959610" cy="255587"/>
          </a:xfrm>
        </p:spPr>
        <p:txBody>
          <a:bodyPr/>
          <a:lstStyle/>
          <a:p>
            <a:r>
              <a:rPr lang="en-US" smtClean="0"/>
              <a:t>High throughput DAQ, Niko Neufeld, CERN</a:t>
            </a:r>
            <a:endParaRPr lang="en-US"/>
          </a:p>
        </p:txBody>
      </p:sp>
      <p:sp>
        <p:nvSpPr>
          <p:cNvPr id="81" name="Slide Number Placeholder 80"/>
          <p:cNvSpPr>
            <a:spLocks noGrp="1"/>
          </p:cNvSpPr>
          <p:nvPr>
            <p:ph type="sldNum" sz="quarter" idx="11"/>
          </p:nvPr>
        </p:nvSpPr>
        <p:spPr/>
        <p:txBody>
          <a:bodyPr/>
          <a:lstStyle/>
          <a:p>
            <a:fld id="{9ECC0FC1-A78D-46C6-BB12-B0D98A81EE04}" type="slidenum">
              <a:rPr lang="en-US" smtClean="0"/>
              <a:pPr/>
              <a:t>80</a:t>
            </a:fld>
            <a:endParaRPr lang="en-US"/>
          </a:p>
        </p:txBody>
      </p:sp>
      <p:pic>
        <p:nvPicPr>
          <p:cNvPr id="239621" name="Picture 5" descr="ATLAS_overview"/>
          <p:cNvPicPr>
            <a:picLocks noChangeAspect="1" noChangeArrowheads="1"/>
          </p:cNvPicPr>
          <p:nvPr/>
        </p:nvPicPr>
        <p:blipFill>
          <a:blip r:embed="rId2"/>
          <a:srcRect l="25546" t="38242" r="23361" b="29454"/>
          <a:stretch>
            <a:fillRect/>
          </a:stretch>
        </p:blipFill>
        <p:spPr bwMode="auto">
          <a:xfrm>
            <a:off x="6256338" y="836613"/>
            <a:ext cx="2887662" cy="3132137"/>
          </a:xfrm>
          <a:prstGeom prst="rect">
            <a:avLst/>
          </a:prstGeom>
          <a:noFill/>
        </p:spPr>
      </p:pic>
      <p:pic>
        <p:nvPicPr>
          <p:cNvPr id="239620" name="Picture 4"/>
          <p:cNvPicPr>
            <a:picLocks noChangeAspect="1" noChangeArrowheads="1"/>
          </p:cNvPicPr>
          <p:nvPr/>
        </p:nvPicPr>
        <p:blipFill>
          <a:blip r:embed="rId3"/>
          <a:srcRect/>
          <a:stretch>
            <a:fillRect/>
          </a:stretch>
        </p:blipFill>
        <p:spPr bwMode="auto">
          <a:xfrm>
            <a:off x="6624638" y="3897313"/>
            <a:ext cx="2303462" cy="1890712"/>
          </a:xfrm>
          <a:prstGeom prst="rect">
            <a:avLst/>
          </a:prstGeom>
          <a:noFill/>
        </p:spPr>
      </p:pic>
      <p:sp>
        <p:nvSpPr>
          <p:cNvPr id="239622" name="Line 6"/>
          <p:cNvSpPr>
            <a:spLocks noChangeShapeType="1"/>
          </p:cNvSpPr>
          <p:nvPr/>
        </p:nvSpPr>
        <p:spPr bwMode="auto">
          <a:xfrm>
            <a:off x="361950" y="4728529"/>
            <a:ext cx="504825" cy="0"/>
          </a:xfrm>
          <a:prstGeom prst="line">
            <a:avLst/>
          </a:prstGeom>
          <a:noFill/>
          <a:ln w="9525">
            <a:solidFill>
              <a:schemeClr val="tx1"/>
            </a:solidFill>
            <a:round/>
            <a:headEnd/>
            <a:tailEnd/>
          </a:ln>
          <a:effectLst/>
        </p:spPr>
        <p:txBody>
          <a:bodyPr wrap="none" anchor="ctr"/>
          <a:lstStyle/>
          <a:p>
            <a:endParaRPr lang="en-US"/>
          </a:p>
        </p:txBody>
      </p:sp>
      <p:sp>
        <p:nvSpPr>
          <p:cNvPr id="239623" name="Line 7"/>
          <p:cNvSpPr>
            <a:spLocks noChangeShapeType="1"/>
          </p:cNvSpPr>
          <p:nvPr/>
        </p:nvSpPr>
        <p:spPr bwMode="auto">
          <a:xfrm flipH="1" flipV="1">
            <a:off x="611188" y="4003041"/>
            <a:ext cx="1587" cy="725488"/>
          </a:xfrm>
          <a:prstGeom prst="line">
            <a:avLst/>
          </a:prstGeom>
          <a:noFill/>
          <a:ln w="9525">
            <a:solidFill>
              <a:schemeClr val="tx1"/>
            </a:solidFill>
            <a:round/>
            <a:headEnd/>
            <a:tailEnd/>
          </a:ln>
          <a:effectLst/>
        </p:spPr>
        <p:txBody>
          <a:bodyPr wrap="none" anchor="ctr"/>
          <a:lstStyle/>
          <a:p>
            <a:endParaRPr lang="en-US"/>
          </a:p>
        </p:txBody>
      </p:sp>
      <p:sp>
        <p:nvSpPr>
          <p:cNvPr id="239624" name="Line 8"/>
          <p:cNvSpPr>
            <a:spLocks noChangeShapeType="1"/>
          </p:cNvSpPr>
          <p:nvPr/>
        </p:nvSpPr>
        <p:spPr bwMode="auto">
          <a:xfrm>
            <a:off x="611188" y="4290379"/>
            <a:ext cx="360362" cy="0"/>
          </a:xfrm>
          <a:prstGeom prst="line">
            <a:avLst/>
          </a:prstGeom>
          <a:noFill/>
          <a:ln w="9525">
            <a:solidFill>
              <a:schemeClr val="tx1"/>
            </a:solidFill>
            <a:round/>
            <a:headEnd/>
            <a:tailEnd/>
          </a:ln>
          <a:effectLst/>
        </p:spPr>
        <p:txBody>
          <a:bodyPr wrap="none" anchor="ctr"/>
          <a:lstStyle/>
          <a:p>
            <a:endParaRPr lang="en-US"/>
          </a:p>
        </p:txBody>
      </p:sp>
      <p:sp>
        <p:nvSpPr>
          <p:cNvPr id="239625" name="Line 9"/>
          <p:cNvSpPr>
            <a:spLocks noChangeShapeType="1"/>
          </p:cNvSpPr>
          <p:nvPr/>
        </p:nvSpPr>
        <p:spPr bwMode="auto">
          <a:xfrm>
            <a:off x="971550" y="4145916"/>
            <a:ext cx="0" cy="288925"/>
          </a:xfrm>
          <a:prstGeom prst="line">
            <a:avLst/>
          </a:prstGeom>
          <a:noFill/>
          <a:ln w="9525">
            <a:solidFill>
              <a:schemeClr val="tx1"/>
            </a:solidFill>
            <a:round/>
            <a:headEnd/>
            <a:tailEnd/>
          </a:ln>
          <a:effectLst/>
        </p:spPr>
        <p:txBody>
          <a:bodyPr wrap="none" anchor="ctr"/>
          <a:lstStyle/>
          <a:p>
            <a:endParaRPr lang="en-US"/>
          </a:p>
        </p:txBody>
      </p:sp>
      <p:sp>
        <p:nvSpPr>
          <p:cNvPr id="239626" name="Line 10"/>
          <p:cNvSpPr>
            <a:spLocks noChangeShapeType="1"/>
          </p:cNvSpPr>
          <p:nvPr/>
        </p:nvSpPr>
        <p:spPr bwMode="auto">
          <a:xfrm>
            <a:off x="1042988" y="4145916"/>
            <a:ext cx="0" cy="288925"/>
          </a:xfrm>
          <a:prstGeom prst="line">
            <a:avLst/>
          </a:prstGeom>
          <a:noFill/>
          <a:ln w="9525">
            <a:solidFill>
              <a:schemeClr val="tx1"/>
            </a:solidFill>
            <a:round/>
            <a:headEnd/>
            <a:tailEnd/>
          </a:ln>
          <a:effectLst/>
        </p:spPr>
        <p:txBody>
          <a:bodyPr wrap="none" anchor="ctr"/>
          <a:lstStyle/>
          <a:p>
            <a:endParaRPr lang="en-US"/>
          </a:p>
        </p:txBody>
      </p:sp>
      <p:sp>
        <p:nvSpPr>
          <p:cNvPr id="239627" name="Line 11"/>
          <p:cNvSpPr>
            <a:spLocks noChangeShapeType="1"/>
          </p:cNvSpPr>
          <p:nvPr/>
        </p:nvSpPr>
        <p:spPr bwMode="auto">
          <a:xfrm>
            <a:off x="1042988" y="4290379"/>
            <a:ext cx="396875" cy="0"/>
          </a:xfrm>
          <a:prstGeom prst="line">
            <a:avLst/>
          </a:prstGeom>
          <a:noFill/>
          <a:ln w="9525">
            <a:solidFill>
              <a:schemeClr val="tx1"/>
            </a:solidFill>
            <a:round/>
            <a:headEnd/>
            <a:tailEnd/>
          </a:ln>
          <a:effectLst/>
        </p:spPr>
        <p:txBody>
          <a:bodyPr wrap="none" anchor="ctr"/>
          <a:lstStyle/>
          <a:p>
            <a:endParaRPr lang="en-US"/>
          </a:p>
        </p:txBody>
      </p:sp>
      <p:sp>
        <p:nvSpPr>
          <p:cNvPr id="239628" name="Line 12"/>
          <p:cNvSpPr>
            <a:spLocks noChangeShapeType="1"/>
          </p:cNvSpPr>
          <p:nvPr/>
        </p:nvSpPr>
        <p:spPr bwMode="auto">
          <a:xfrm>
            <a:off x="1441450" y="4188779"/>
            <a:ext cx="0" cy="539750"/>
          </a:xfrm>
          <a:prstGeom prst="line">
            <a:avLst/>
          </a:prstGeom>
          <a:noFill/>
          <a:ln w="9525">
            <a:solidFill>
              <a:schemeClr val="tx1"/>
            </a:solidFill>
            <a:round/>
            <a:headEnd/>
            <a:tailEnd/>
          </a:ln>
          <a:effectLst/>
        </p:spPr>
        <p:txBody>
          <a:bodyPr wrap="none" anchor="ctr"/>
          <a:lstStyle/>
          <a:p>
            <a:endParaRPr lang="en-US"/>
          </a:p>
        </p:txBody>
      </p:sp>
      <p:sp>
        <p:nvSpPr>
          <p:cNvPr id="239629" name="Line 13"/>
          <p:cNvSpPr>
            <a:spLocks noChangeShapeType="1"/>
          </p:cNvSpPr>
          <p:nvPr/>
        </p:nvSpPr>
        <p:spPr bwMode="auto">
          <a:xfrm>
            <a:off x="1404938" y="4728529"/>
            <a:ext cx="252412" cy="0"/>
          </a:xfrm>
          <a:prstGeom prst="line">
            <a:avLst/>
          </a:prstGeom>
          <a:noFill/>
          <a:ln w="9525">
            <a:solidFill>
              <a:schemeClr val="tx1"/>
            </a:solidFill>
            <a:round/>
            <a:headEnd/>
            <a:tailEnd/>
          </a:ln>
          <a:effectLst/>
        </p:spPr>
        <p:txBody>
          <a:bodyPr wrap="none" anchor="ctr"/>
          <a:lstStyle/>
          <a:p>
            <a:endParaRPr lang="en-US"/>
          </a:p>
        </p:txBody>
      </p:sp>
      <p:sp>
        <p:nvSpPr>
          <p:cNvPr id="239630" name="Line 14"/>
          <p:cNvSpPr>
            <a:spLocks noChangeShapeType="1"/>
          </p:cNvSpPr>
          <p:nvPr/>
        </p:nvSpPr>
        <p:spPr bwMode="auto">
          <a:xfrm>
            <a:off x="611188" y="4003041"/>
            <a:ext cx="252412" cy="0"/>
          </a:xfrm>
          <a:prstGeom prst="line">
            <a:avLst/>
          </a:prstGeom>
          <a:noFill/>
          <a:ln w="9525">
            <a:solidFill>
              <a:schemeClr val="tx1"/>
            </a:solidFill>
            <a:round/>
            <a:headEnd/>
            <a:tailEnd/>
          </a:ln>
          <a:effectLst/>
        </p:spPr>
        <p:txBody>
          <a:bodyPr wrap="none" anchor="ctr"/>
          <a:lstStyle/>
          <a:p>
            <a:endParaRPr lang="en-US"/>
          </a:p>
        </p:txBody>
      </p:sp>
      <p:sp>
        <p:nvSpPr>
          <p:cNvPr id="239631" name="Line 15"/>
          <p:cNvSpPr>
            <a:spLocks noChangeShapeType="1"/>
          </p:cNvSpPr>
          <p:nvPr/>
        </p:nvSpPr>
        <p:spPr bwMode="auto">
          <a:xfrm>
            <a:off x="1187450" y="4003041"/>
            <a:ext cx="252413" cy="0"/>
          </a:xfrm>
          <a:prstGeom prst="line">
            <a:avLst/>
          </a:prstGeom>
          <a:noFill/>
          <a:ln w="9525">
            <a:solidFill>
              <a:schemeClr val="tx1"/>
            </a:solidFill>
            <a:round/>
            <a:headEnd/>
            <a:tailEnd/>
          </a:ln>
          <a:effectLst/>
        </p:spPr>
        <p:txBody>
          <a:bodyPr wrap="none" anchor="ctr"/>
          <a:lstStyle/>
          <a:p>
            <a:endParaRPr lang="en-US"/>
          </a:p>
        </p:txBody>
      </p:sp>
      <p:sp>
        <p:nvSpPr>
          <p:cNvPr id="239632" name="Line 16"/>
          <p:cNvSpPr>
            <a:spLocks noChangeShapeType="1"/>
          </p:cNvSpPr>
          <p:nvPr/>
        </p:nvSpPr>
        <p:spPr bwMode="auto">
          <a:xfrm>
            <a:off x="1439863" y="4003041"/>
            <a:ext cx="0" cy="323850"/>
          </a:xfrm>
          <a:prstGeom prst="line">
            <a:avLst/>
          </a:prstGeom>
          <a:noFill/>
          <a:ln w="9525">
            <a:solidFill>
              <a:schemeClr val="tx1"/>
            </a:solidFill>
            <a:round/>
            <a:headEnd/>
            <a:tailEnd/>
          </a:ln>
          <a:effectLst/>
        </p:spPr>
        <p:txBody>
          <a:bodyPr wrap="none" anchor="ctr"/>
          <a:lstStyle/>
          <a:p>
            <a:endParaRPr lang="en-US"/>
          </a:p>
        </p:txBody>
      </p:sp>
      <p:sp>
        <p:nvSpPr>
          <p:cNvPr id="239633" name="Rectangle 17"/>
          <p:cNvSpPr>
            <a:spLocks noChangeArrowheads="1"/>
          </p:cNvSpPr>
          <p:nvPr/>
        </p:nvSpPr>
        <p:spPr bwMode="auto">
          <a:xfrm>
            <a:off x="5219700" y="5450841"/>
            <a:ext cx="576263" cy="504825"/>
          </a:xfrm>
          <a:prstGeom prst="rect">
            <a:avLst/>
          </a:prstGeom>
          <a:solidFill>
            <a:srgbClr val="FFCC00"/>
          </a:solidFill>
          <a:ln w="9525" algn="ctr">
            <a:solidFill>
              <a:schemeClr val="tx1"/>
            </a:solidFill>
            <a:miter lim="800000"/>
            <a:headEnd/>
            <a:tailEnd/>
          </a:ln>
          <a:effectLst/>
        </p:spPr>
        <p:txBody>
          <a:bodyPr wrap="none" anchor="ctr"/>
          <a:lstStyle/>
          <a:p>
            <a:r>
              <a:rPr lang="en-US" sz="2000">
                <a:latin typeface="+mj-lt"/>
              </a:rPr>
              <a:t>ADC</a:t>
            </a:r>
          </a:p>
        </p:txBody>
      </p:sp>
      <p:sp>
        <p:nvSpPr>
          <p:cNvPr id="239634" name="Line 18"/>
          <p:cNvSpPr>
            <a:spLocks noChangeShapeType="1"/>
          </p:cNvSpPr>
          <p:nvPr/>
        </p:nvSpPr>
        <p:spPr bwMode="auto">
          <a:xfrm>
            <a:off x="5795963" y="5703254"/>
            <a:ext cx="395287"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39635" name="Rectangle 19"/>
          <p:cNvSpPr>
            <a:spLocks noChangeArrowheads="1"/>
          </p:cNvSpPr>
          <p:nvPr/>
        </p:nvSpPr>
        <p:spPr bwMode="auto">
          <a:xfrm>
            <a:off x="6191250" y="5415916"/>
            <a:ext cx="539750" cy="576263"/>
          </a:xfrm>
          <a:prstGeom prst="rect">
            <a:avLst/>
          </a:prstGeom>
          <a:solidFill>
            <a:schemeClr val="accent1"/>
          </a:solidFill>
          <a:ln w="9525" algn="ctr">
            <a:solidFill>
              <a:schemeClr val="tx1"/>
            </a:solidFill>
            <a:miter lim="800000"/>
            <a:headEnd/>
            <a:tailEnd/>
          </a:ln>
          <a:effectLst/>
        </p:spPr>
        <p:txBody>
          <a:bodyPr wrap="none" anchor="ctr"/>
          <a:lstStyle/>
          <a:p>
            <a:r>
              <a:rPr lang="en-US" sz="2000">
                <a:latin typeface="+mj-lt"/>
              </a:rPr>
              <a:t>DAQ</a:t>
            </a:r>
          </a:p>
        </p:txBody>
      </p:sp>
      <p:sp>
        <p:nvSpPr>
          <p:cNvPr id="239636" name="AutoShape 20"/>
          <p:cNvSpPr>
            <a:spLocks noChangeArrowheads="1"/>
          </p:cNvSpPr>
          <p:nvPr/>
        </p:nvSpPr>
        <p:spPr bwMode="auto">
          <a:xfrm rot="5400000">
            <a:off x="828675" y="4441191"/>
            <a:ext cx="576263" cy="576263"/>
          </a:xfrm>
          <a:prstGeom prst="triangle">
            <a:avLst>
              <a:gd name="adj" fmla="val 50000"/>
            </a:avLst>
          </a:prstGeom>
          <a:solidFill>
            <a:srgbClr val="FF9999"/>
          </a:solidFill>
          <a:ln w="9525" algn="ctr">
            <a:solidFill>
              <a:schemeClr val="tx1"/>
            </a:solidFill>
            <a:miter lim="800000"/>
            <a:headEnd/>
            <a:tailEnd/>
          </a:ln>
          <a:effectLst/>
        </p:spPr>
        <p:txBody>
          <a:bodyPr wrap="none" anchor="ctr"/>
          <a:lstStyle/>
          <a:p>
            <a:endParaRPr lang="en-US"/>
          </a:p>
        </p:txBody>
      </p:sp>
      <p:sp>
        <p:nvSpPr>
          <p:cNvPr id="239637" name="Rectangle 21"/>
          <p:cNvSpPr>
            <a:spLocks noChangeArrowheads="1"/>
          </p:cNvSpPr>
          <p:nvPr/>
        </p:nvSpPr>
        <p:spPr bwMode="auto">
          <a:xfrm>
            <a:off x="863600" y="3931604"/>
            <a:ext cx="323850" cy="142875"/>
          </a:xfrm>
          <a:prstGeom prst="rect">
            <a:avLst/>
          </a:prstGeom>
          <a:noFill/>
          <a:ln w="9525" algn="ctr">
            <a:solidFill>
              <a:schemeClr val="tx1"/>
            </a:solidFill>
            <a:miter lim="800000"/>
            <a:headEnd/>
            <a:tailEnd/>
          </a:ln>
          <a:effectLst/>
        </p:spPr>
        <p:txBody>
          <a:bodyPr wrap="none" anchor="ctr"/>
          <a:lstStyle/>
          <a:p>
            <a:endParaRPr lang="en-US"/>
          </a:p>
        </p:txBody>
      </p:sp>
      <p:sp>
        <p:nvSpPr>
          <p:cNvPr id="239638" name="Rectangle 22"/>
          <p:cNvSpPr>
            <a:spLocks noChangeArrowheads="1"/>
          </p:cNvSpPr>
          <p:nvPr/>
        </p:nvSpPr>
        <p:spPr bwMode="auto">
          <a:xfrm>
            <a:off x="1655763" y="4477704"/>
            <a:ext cx="973137" cy="539750"/>
          </a:xfrm>
          <a:prstGeom prst="rect">
            <a:avLst/>
          </a:prstGeom>
          <a:solidFill>
            <a:srgbClr val="CCECFF"/>
          </a:solidFill>
          <a:ln w="9525" algn="ctr">
            <a:solidFill>
              <a:schemeClr val="tx1"/>
            </a:solidFill>
            <a:miter lim="800000"/>
            <a:headEnd/>
            <a:tailEnd/>
          </a:ln>
          <a:effectLst/>
        </p:spPr>
        <p:txBody>
          <a:bodyPr wrap="none" anchor="ctr"/>
          <a:lstStyle/>
          <a:p>
            <a:r>
              <a:rPr lang="en-US" sz="2000">
                <a:latin typeface="+mj-lt"/>
              </a:rPr>
              <a:t>Shaping</a:t>
            </a:r>
          </a:p>
        </p:txBody>
      </p:sp>
      <p:grpSp>
        <p:nvGrpSpPr>
          <p:cNvPr id="2" name="Group 76"/>
          <p:cNvGrpSpPr>
            <a:grpSpLocks/>
          </p:cNvGrpSpPr>
          <p:nvPr/>
        </p:nvGrpSpPr>
        <p:grpSpPr bwMode="auto">
          <a:xfrm rot="5400000">
            <a:off x="3132138" y="4622166"/>
            <a:ext cx="684212" cy="1512888"/>
            <a:chOff x="1905" y="3090"/>
            <a:chExt cx="431" cy="953"/>
          </a:xfrm>
        </p:grpSpPr>
        <p:sp>
          <p:nvSpPr>
            <p:cNvPr id="239639" name="Rectangle 23"/>
            <p:cNvSpPr>
              <a:spLocks noChangeArrowheads="1"/>
            </p:cNvSpPr>
            <p:nvPr/>
          </p:nvSpPr>
          <p:spPr bwMode="auto">
            <a:xfrm>
              <a:off x="1973" y="3090"/>
              <a:ext cx="295" cy="953"/>
            </a:xfrm>
            <a:prstGeom prst="rect">
              <a:avLst/>
            </a:prstGeom>
            <a:noFill/>
            <a:ln w="9525" algn="ctr">
              <a:solidFill>
                <a:schemeClr val="tx1"/>
              </a:solidFill>
              <a:miter lim="800000"/>
              <a:headEnd/>
              <a:tailEnd/>
            </a:ln>
            <a:effectLst/>
          </p:spPr>
          <p:txBody>
            <a:bodyPr wrap="none" anchor="ctr"/>
            <a:lstStyle/>
            <a:p>
              <a:endParaRPr lang="en-US"/>
            </a:p>
          </p:txBody>
        </p:sp>
        <p:sp>
          <p:nvSpPr>
            <p:cNvPr id="239640" name="Line 24"/>
            <p:cNvSpPr>
              <a:spLocks noChangeShapeType="1"/>
            </p:cNvSpPr>
            <p:nvPr/>
          </p:nvSpPr>
          <p:spPr bwMode="auto">
            <a:xfrm>
              <a:off x="2041" y="3158"/>
              <a:ext cx="68" cy="0"/>
            </a:xfrm>
            <a:prstGeom prst="line">
              <a:avLst/>
            </a:prstGeom>
            <a:noFill/>
            <a:ln w="9525">
              <a:solidFill>
                <a:schemeClr val="tx1"/>
              </a:solidFill>
              <a:round/>
              <a:headEnd/>
              <a:tailEnd/>
            </a:ln>
            <a:effectLst/>
          </p:spPr>
          <p:txBody>
            <a:bodyPr wrap="none" anchor="ctr"/>
            <a:lstStyle/>
            <a:p>
              <a:endParaRPr lang="en-US"/>
            </a:p>
          </p:txBody>
        </p:sp>
        <p:sp>
          <p:nvSpPr>
            <p:cNvPr id="239641" name="Line 25"/>
            <p:cNvSpPr>
              <a:spLocks noChangeShapeType="1"/>
            </p:cNvSpPr>
            <p:nvPr/>
          </p:nvSpPr>
          <p:spPr bwMode="auto">
            <a:xfrm>
              <a:off x="2109" y="3112"/>
              <a:ext cx="0" cy="91"/>
            </a:xfrm>
            <a:prstGeom prst="line">
              <a:avLst/>
            </a:prstGeom>
            <a:noFill/>
            <a:ln w="9525">
              <a:solidFill>
                <a:schemeClr val="tx1"/>
              </a:solidFill>
              <a:round/>
              <a:headEnd/>
              <a:tailEnd/>
            </a:ln>
            <a:effectLst/>
          </p:spPr>
          <p:txBody>
            <a:bodyPr wrap="none" anchor="ctr"/>
            <a:lstStyle/>
            <a:p>
              <a:endParaRPr lang="en-US"/>
            </a:p>
          </p:txBody>
        </p:sp>
        <p:sp>
          <p:nvSpPr>
            <p:cNvPr id="239642" name="Line 26"/>
            <p:cNvSpPr>
              <a:spLocks noChangeShapeType="1"/>
            </p:cNvSpPr>
            <p:nvPr/>
          </p:nvSpPr>
          <p:spPr bwMode="auto">
            <a:xfrm>
              <a:off x="2132" y="3112"/>
              <a:ext cx="0" cy="91"/>
            </a:xfrm>
            <a:prstGeom prst="line">
              <a:avLst/>
            </a:prstGeom>
            <a:noFill/>
            <a:ln w="9525">
              <a:solidFill>
                <a:schemeClr val="tx1"/>
              </a:solidFill>
              <a:round/>
              <a:headEnd/>
              <a:tailEnd/>
            </a:ln>
            <a:effectLst/>
          </p:spPr>
          <p:txBody>
            <a:bodyPr wrap="none" anchor="ctr"/>
            <a:lstStyle/>
            <a:p>
              <a:endParaRPr lang="en-US"/>
            </a:p>
          </p:txBody>
        </p:sp>
        <p:sp>
          <p:nvSpPr>
            <p:cNvPr id="239643" name="Line 27"/>
            <p:cNvSpPr>
              <a:spLocks noChangeShapeType="1"/>
            </p:cNvSpPr>
            <p:nvPr/>
          </p:nvSpPr>
          <p:spPr bwMode="auto">
            <a:xfrm>
              <a:off x="2132" y="3158"/>
              <a:ext cx="68" cy="0"/>
            </a:xfrm>
            <a:prstGeom prst="line">
              <a:avLst/>
            </a:prstGeom>
            <a:noFill/>
            <a:ln w="9525">
              <a:solidFill>
                <a:schemeClr val="tx1"/>
              </a:solidFill>
              <a:round/>
              <a:headEnd/>
              <a:tailEnd/>
            </a:ln>
            <a:effectLst/>
          </p:spPr>
          <p:txBody>
            <a:bodyPr wrap="none" anchor="ctr"/>
            <a:lstStyle/>
            <a:p>
              <a:endParaRPr lang="en-US"/>
            </a:p>
          </p:txBody>
        </p:sp>
        <p:sp>
          <p:nvSpPr>
            <p:cNvPr id="239644" name="Line 28"/>
            <p:cNvSpPr>
              <a:spLocks noChangeShapeType="1"/>
            </p:cNvSpPr>
            <p:nvPr/>
          </p:nvSpPr>
          <p:spPr bwMode="auto">
            <a:xfrm>
              <a:off x="1973" y="3226"/>
              <a:ext cx="295" cy="0"/>
            </a:xfrm>
            <a:prstGeom prst="line">
              <a:avLst/>
            </a:prstGeom>
            <a:noFill/>
            <a:ln w="9525">
              <a:solidFill>
                <a:schemeClr val="tx1"/>
              </a:solidFill>
              <a:round/>
              <a:headEnd/>
              <a:tailEnd/>
            </a:ln>
            <a:effectLst/>
          </p:spPr>
          <p:txBody>
            <a:bodyPr wrap="none" anchor="ctr"/>
            <a:lstStyle/>
            <a:p>
              <a:endParaRPr lang="en-US"/>
            </a:p>
          </p:txBody>
        </p:sp>
        <p:sp>
          <p:nvSpPr>
            <p:cNvPr id="239645" name="Line 29"/>
            <p:cNvSpPr>
              <a:spLocks noChangeShapeType="1"/>
            </p:cNvSpPr>
            <p:nvPr/>
          </p:nvSpPr>
          <p:spPr bwMode="auto">
            <a:xfrm>
              <a:off x="2041" y="3294"/>
              <a:ext cx="68" cy="0"/>
            </a:xfrm>
            <a:prstGeom prst="line">
              <a:avLst/>
            </a:prstGeom>
            <a:noFill/>
            <a:ln w="9525">
              <a:solidFill>
                <a:schemeClr val="tx1"/>
              </a:solidFill>
              <a:round/>
              <a:headEnd/>
              <a:tailEnd/>
            </a:ln>
            <a:effectLst/>
          </p:spPr>
          <p:txBody>
            <a:bodyPr wrap="none" anchor="ctr"/>
            <a:lstStyle/>
            <a:p>
              <a:endParaRPr lang="en-US"/>
            </a:p>
          </p:txBody>
        </p:sp>
        <p:sp>
          <p:nvSpPr>
            <p:cNvPr id="239646" name="Line 30"/>
            <p:cNvSpPr>
              <a:spLocks noChangeShapeType="1"/>
            </p:cNvSpPr>
            <p:nvPr/>
          </p:nvSpPr>
          <p:spPr bwMode="auto">
            <a:xfrm>
              <a:off x="2109" y="3248"/>
              <a:ext cx="0" cy="91"/>
            </a:xfrm>
            <a:prstGeom prst="line">
              <a:avLst/>
            </a:prstGeom>
            <a:noFill/>
            <a:ln w="9525">
              <a:solidFill>
                <a:schemeClr val="tx1"/>
              </a:solidFill>
              <a:round/>
              <a:headEnd/>
              <a:tailEnd/>
            </a:ln>
            <a:effectLst/>
          </p:spPr>
          <p:txBody>
            <a:bodyPr wrap="none" anchor="ctr"/>
            <a:lstStyle/>
            <a:p>
              <a:endParaRPr lang="en-US"/>
            </a:p>
          </p:txBody>
        </p:sp>
        <p:sp>
          <p:nvSpPr>
            <p:cNvPr id="239647" name="Line 31"/>
            <p:cNvSpPr>
              <a:spLocks noChangeShapeType="1"/>
            </p:cNvSpPr>
            <p:nvPr/>
          </p:nvSpPr>
          <p:spPr bwMode="auto">
            <a:xfrm>
              <a:off x="2132" y="3248"/>
              <a:ext cx="0" cy="91"/>
            </a:xfrm>
            <a:prstGeom prst="line">
              <a:avLst/>
            </a:prstGeom>
            <a:noFill/>
            <a:ln w="9525">
              <a:solidFill>
                <a:schemeClr val="tx1"/>
              </a:solidFill>
              <a:round/>
              <a:headEnd/>
              <a:tailEnd/>
            </a:ln>
            <a:effectLst/>
          </p:spPr>
          <p:txBody>
            <a:bodyPr wrap="none" anchor="ctr"/>
            <a:lstStyle/>
            <a:p>
              <a:endParaRPr lang="en-US"/>
            </a:p>
          </p:txBody>
        </p:sp>
        <p:sp>
          <p:nvSpPr>
            <p:cNvPr id="239648" name="Line 32"/>
            <p:cNvSpPr>
              <a:spLocks noChangeShapeType="1"/>
            </p:cNvSpPr>
            <p:nvPr/>
          </p:nvSpPr>
          <p:spPr bwMode="auto">
            <a:xfrm>
              <a:off x="2132" y="3294"/>
              <a:ext cx="68" cy="0"/>
            </a:xfrm>
            <a:prstGeom prst="line">
              <a:avLst/>
            </a:prstGeom>
            <a:noFill/>
            <a:ln w="9525">
              <a:solidFill>
                <a:schemeClr val="tx1"/>
              </a:solidFill>
              <a:round/>
              <a:headEnd/>
              <a:tailEnd/>
            </a:ln>
            <a:effectLst/>
          </p:spPr>
          <p:txBody>
            <a:bodyPr wrap="none" anchor="ctr"/>
            <a:lstStyle/>
            <a:p>
              <a:endParaRPr lang="en-US"/>
            </a:p>
          </p:txBody>
        </p:sp>
        <p:sp>
          <p:nvSpPr>
            <p:cNvPr id="239649" name="Line 33"/>
            <p:cNvSpPr>
              <a:spLocks noChangeShapeType="1"/>
            </p:cNvSpPr>
            <p:nvPr/>
          </p:nvSpPr>
          <p:spPr bwMode="auto">
            <a:xfrm>
              <a:off x="1973" y="3362"/>
              <a:ext cx="295" cy="0"/>
            </a:xfrm>
            <a:prstGeom prst="line">
              <a:avLst/>
            </a:prstGeom>
            <a:noFill/>
            <a:ln w="9525">
              <a:solidFill>
                <a:schemeClr val="tx1"/>
              </a:solidFill>
              <a:round/>
              <a:headEnd/>
              <a:tailEnd/>
            </a:ln>
            <a:effectLst/>
          </p:spPr>
          <p:txBody>
            <a:bodyPr wrap="none" anchor="ctr"/>
            <a:lstStyle/>
            <a:p>
              <a:endParaRPr lang="en-US"/>
            </a:p>
          </p:txBody>
        </p:sp>
        <p:sp>
          <p:nvSpPr>
            <p:cNvPr id="239650" name="Line 34"/>
            <p:cNvSpPr>
              <a:spLocks noChangeShapeType="1"/>
            </p:cNvSpPr>
            <p:nvPr/>
          </p:nvSpPr>
          <p:spPr bwMode="auto">
            <a:xfrm>
              <a:off x="2041" y="3430"/>
              <a:ext cx="68" cy="0"/>
            </a:xfrm>
            <a:prstGeom prst="line">
              <a:avLst/>
            </a:prstGeom>
            <a:noFill/>
            <a:ln w="9525">
              <a:solidFill>
                <a:schemeClr val="tx1"/>
              </a:solidFill>
              <a:round/>
              <a:headEnd/>
              <a:tailEnd/>
            </a:ln>
            <a:effectLst/>
          </p:spPr>
          <p:txBody>
            <a:bodyPr wrap="none" anchor="ctr"/>
            <a:lstStyle/>
            <a:p>
              <a:endParaRPr lang="en-US"/>
            </a:p>
          </p:txBody>
        </p:sp>
        <p:sp>
          <p:nvSpPr>
            <p:cNvPr id="239651" name="Line 35"/>
            <p:cNvSpPr>
              <a:spLocks noChangeShapeType="1"/>
            </p:cNvSpPr>
            <p:nvPr/>
          </p:nvSpPr>
          <p:spPr bwMode="auto">
            <a:xfrm>
              <a:off x="2109" y="3384"/>
              <a:ext cx="0" cy="91"/>
            </a:xfrm>
            <a:prstGeom prst="line">
              <a:avLst/>
            </a:prstGeom>
            <a:noFill/>
            <a:ln w="9525">
              <a:solidFill>
                <a:schemeClr val="tx1"/>
              </a:solidFill>
              <a:round/>
              <a:headEnd/>
              <a:tailEnd/>
            </a:ln>
            <a:effectLst/>
          </p:spPr>
          <p:txBody>
            <a:bodyPr wrap="none" anchor="ctr"/>
            <a:lstStyle/>
            <a:p>
              <a:endParaRPr lang="en-US"/>
            </a:p>
          </p:txBody>
        </p:sp>
        <p:sp>
          <p:nvSpPr>
            <p:cNvPr id="239652" name="Line 36"/>
            <p:cNvSpPr>
              <a:spLocks noChangeShapeType="1"/>
            </p:cNvSpPr>
            <p:nvPr/>
          </p:nvSpPr>
          <p:spPr bwMode="auto">
            <a:xfrm>
              <a:off x="2132" y="3384"/>
              <a:ext cx="0" cy="91"/>
            </a:xfrm>
            <a:prstGeom prst="line">
              <a:avLst/>
            </a:prstGeom>
            <a:noFill/>
            <a:ln w="9525">
              <a:solidFill>
                <a:schemeClr val="tx1"/>
              </a:solidFill>
              <a:round/>
              <a:headEnd/>
              <a:tailEnd/>
            </a:ln>
            <a:effectLst/>
          </p:spPr>
          <p:txBody>
            <a:bodyPr wrap="none" anchor="ctr"/>
            <a:lstStyle/>
            <a:p>
              <a:endParaRPr lang="en-US"/>
            </a:p>
          </p:txBody>
        </p:sp>
        <p:sp>
          <p:nvSpPr>
            <p:cNvPr id="239653" name="Line 37"/>
            <p:cNvSpPr>
              <a:spLocks noChangeShapeType="1"/>
            </p:cNvSpPr>
            <p:nvPr/>
          </p:nvSpPr>
          <p:spPr bwMode="auto">
            <a:xfrm>
              <a:off x="2132" y="3430"/>
              <a:ext cx="68" cy="0"/>
            </a:xfrm>
            <a:prstGeom prst="line">
              <a:avLst/>
            </a:prstGeom>
            <a:noFill/>
            <a:ln w="9525">
              <a:solidFill>
                <a:schemeClr val="tx1"/>
              </a:solidFill>
              <a:round/>
              <a:headEnd/>
              <a:tailEnd/>
            </a:ln>
            <a:effectLst/>
          </p:spPr>
          <p:txBody>
            <a:bodyPr wrap="none" anchor="ctr"/>
            <a:lstStyle/>
            <a:p>
              <a:endParaRPr lang="en-US"/>
            </a:p>
          </p:txBody>
        </p:sp>
        <p:sp>
          <p:nvSpPr>
            <p:cNvPr id="239654" name="Line 38"/>
            <p:cNvSpPr>
              <a:spLocks noChangeShapeType="1"/>
            </p:cNvSpPr>
            <p:nvPr/>
          </p:nvSpPr>
          <p:spPr bwMode="auto">
            <a:xfrm>
              <a:off x="2041" y="3702"/>
              <a:ext cx="68" cy="0"/>
            </a:xfrm>
            <a:prstGeom prst="line">
              <a:avLst/>
            </a:prstGeom>
            <a:noFill/>
            <a:ln w="9525">
              <a:solidFill>
                <a:schemeClr val="tx1"/>
              </a:solidFill>
              <a:round/>
              <a:headEnd/>
              <a:tailEnd/>
            </a:ln>
            <a:effectLst/>
          </p:spPr>
          <p:txBody>
            <a:bodyPr wrap="none" anchor="ctr"/>
            <a:lstStyle/>
            <a:p>
              <a:endParaRPr lang="en-US"/>
            </a:p>
          </p:txBody>
        </p:sp>
        <p:sp>
          <p:nvSpPr>
            <p:cNvPr id="239655" name="Line 39"/>
            <p:cNvSpPr>
              <a:spLocks noChangeShapeType="1"/>
            </p:cNvSpPr>
            <p:nvPr/>
          </p:nvSpPr>
          <p:spPr bwMode="auto">
            <a:xfrm>
              <a:off x="2109" y="3656"/>
              <a:ext cx="0" cy="91"/>
            </a:xfrm>
            <a:prstGeom prst="line">
              <a:avLst/>
            </a:prstGeom>
            <a:noFill/>
            <a:ln w="9525">
              <a:solidFill>
                <a:schemeClr val="tx1"/>
              </a:solidFill>
              <a:round/>
              <a:headEnd/>
              <a:tailEnd/>
            </a:ln>
            <a:effectLst/>
          </p:spPr>
          <p:txBody>
            <a:bodyPr wrap="none" anchor="ctr"/>
            <a:lstStyle/>
            <a:p>
              <a:endParaRPr lang="en-US"/>
            </a:p>
          </p:txBody>
        </p:sp>
        <p:sp>
          <p:nvSpPr>
            <p:cNvPr id="239656" name="Line 40"/>
            <p:cNvSpPr>
              <a:spLocks noChangeShapeType="1"/>
            </p:cNvSpPr>
            <p:nvPr/>
          </p:nvSpPr>
          <p:spPr bwMode="auto">
            <a:xfrm>
              <a:off x="2132" y="3656"/>
              <a:ext cx="0" cy="91"/>
            </a:xfrm>
            <a:prstGeom prst="line">
              <a:avLst/>
            </a:prstGeom>
            <a:noFill/>
            <a:ln w="9525">
              <a:solidFill>
                <a:schemeClr val="tx1"/>
              </a:solidFill>
              <a:round/>
              <a:headEnd/>
              <a:tailEnd/>
            </a:ln>
            <a:effectLst/>
          </p:spPr>
          <p:txBody>
            <a:bodyPr wrap="none" anchor="ctr"/>
            <a:lstStyle/>
            <a:p>
              <a:endParaRPr lang="en-US"/>
            </a:p>
          </p:txBody>
        </p:sp>
        <p:sp>
          <p:nvSpPr>
            <p:cNvPr id="239657" name="Line 41"/>
            <p:cNvSpPr>
              <a:spLocks noChangeShapeType="1"/>
            </p:cNvSpPr>
            <p:nvPr/>
          </p:nvSpPr>
          <p:spPr bwMode="auto">
            <a:xfrm>
              <a:off x="2132" y="3702"/>
              <a:ext cx="68" cy="0"/>
            </a:xfrm>
            <a:prstGeom prst="line">
              <a:avLst/>
            </a:prstGeom>
            <a:noFill/>
            <a:ln w="9525">
              <a:solidFill>
                <a:schemeClr val="tx1"/>
              </a:solidFill>
              <a:round/>
              <a:headEnd/>
              <a:tailEnd/>
            </a:ln>
            <a:effectLst/>
          </p:spPr>
          <p:txBody>
            <a:bodyPr wrap="none" anchor="ctr"/>
            <a:lstStyle/>
            <a:p>
              <a:endParaRPr lang="en-US"/>
            </a:p>
          </p:txBody>
        </p:sp>
        <p:sp>
          <p:nvSpPr>
            <p:cNvPr id="239658" name="Line 42"/>
            <p:cNvSpPr>
              <a:spLocks noChangeShapeType="1"/>
            </p:cNvSpPr>
            <p:nvPr/>
          </p:nvSpPr>
          <p:spPr bwMode="auto">
            <a:xfrm>
              <a:off x="1973" y="3770"/>
              <a:ext cx="295" cy="0"/>
            </a:xfrm>
            <a:prstGeom prst="line">
              <a:avLst/>
            </a:prstGeom>
            <a:noFill/>
            <a:ln w="9525">
              <a:solidFill>
                <a:schemeClr val="tx1"/>
              </a:solidFill>
              <a:round/>
              <a:headEnd/>
              <a:tailEnd/>
            </a:ln>
            <a:effectLst/>
          </p:spPr>
          <p:txBody>
            <a:bodyPr wrap="none" anchor="ctr"/>
            <a:lstStyle/>
            <a:p>
              <a:endParaRPr lang="en-US"/>
            </a:p>
          </p:txBody>
        </p:sp>
        <p:sp>
          <p:nvSpPr>
            <p:cNvPr id="239659" name="Line 43"/>
            <p:cNvSpPr>
              <a:spLocks noChangeShapeType="1"/>
            </p:cNvSpPr>
            <p:nvPr/>
          </p:nvSpPr>
          <p:spPr bwMode="auto">
            <a:xfrm>
              <a:off x="2041" y="3838"/>
              <a:ext cx="68" cy="0"/>
            </a:xfrm>
            <a:prstGeom prst="line">
              <a:avLst/>
            </a:prstGeom>
            <a:noFill/>
            <a:ln w="9525">
              <a:solidFill>
                <a:schemeClr val="tx1"/>
              </a:solidFill>
              <a:round/>
              <a:headEnd/>
              <a:tailEnd/>
            </a:ln>
            <a:effectLst/>
          </p:spPr>
          <p:txBody>
            <a:bodyPr wrap="none" anchor="ctr"/>
            <a:lstStyle/>
            <a:p>
              <a:endParaRPr lang="en-US"/>
            </a:p>
          </p:txBody>
        </p:sp>
        <p:sp>
          <p:nvSpPr>
            <p:cNvPr id="239660" name="Line 44"/>
            <p:cNvSpPr>
              <a:spLocks noChangeShapeType="1"/>
            </p:cNvSpPr>
            <p:nvPr/>
          </p:nvSpPr>
          <p:spPr bwMode="auto">
            <a:xfrm>
              <a:off x="2109" y="3792"/>
              <a:ext cx="0" cy="91"/>
            </a:xfrm>
            <a:prstGeom prst="line">
              <a:avLst/>
            </a:prstGeom>
            <a:noFill/>
            <a:ln w="9525">
              <a:solidFill>
                <a:schemeClr val="tx1"/>
              </a:solidFill>
              <a:round/>
              <a:headEnd/>
              <a:tailEnd/>
            </a:ln>
            <a:effectLst/>
          </p:spPr>
          <p:txBody>
            <a:bodyPr wrap="none" anchor="ctr"/>
            <a:lstStyle/>
            <a:p>
              <a:endParaRPr lang="en-US"/>
            </a:p>
          </p:txBody>
        </p:sp>
        <p:sp>
          <p:nvSpPr>
            <p:cNvPr id="239661" name="Line 45"/>
            <p:cNvSpPr>
              <a:spLocks noChangeShapeType="1"/>
            </p:cNvSpPr>
            <p:nvPr/>
          </p:nvSpPr>
          <p:spPr bwMode="auto">
            <a:xfrm>
              <a:off x="2132" y="3792"/>
              <a:ext cx="0" cy="91"/>
            </a:xfrm>
            <a:prstGeom prst="line">
              <a:avLst/>
            </a:prstGeom>
            <a:noFill/>
            <a:ln w="9525">
              <a:solidFill>
                <a:schemeClr val="tx1"/>
              </a:solidFill>
              <a:round/>
              <a:headEnd/>
              <a:tailEnd/>
            </a:ln>
            <a:effectLst/>
          </p:spPr>
          <p:txBody>
            <a:bodyPr wrap="none" anchor="ctr"/>
            <a:lstStyle/>
            <a:p>
              <a:endParaRPr lang="en-US"/>
            </a:p>
          </p:txBody>
        </p:sp>
        <p:sp>
          <p:nvSpPr>
            <p:cNvPr id="239662" name="Line 46"/>
            <p:cNvSpPr>
              <a:spLocks noChangeShapeType="1"/>
            </p:cNvSpPr>
            <p:nvPr/>
          </p:nvSpPr>
          <p:spPr bwMode="auto">
            <a:xfrm>
              <a:off x="2132" y="3838"/>
              <a:ext cx="68" cy="0"/>
            </a:xfrm>
            <a:prstGeom prst="line">
              <a:avLst/>
            </a:prstGeom>
            <a:noFill/>
            <a:ln w="9525">
              <a:solidFill>
                <a:schemeClr val="tx1"/>
              </a:solidFill>
              <a:round/>
              <a:headEnd/>
              <a:tailEnd/>
            </a:ln>
            <a:effectLst/>
          </p:spPr>
          <p:txBody>
            <a:bodyPr wrap="none" anchor="ctr"/>
            <a:lstStyle/>
            <a:p>
              <a:endParaRPr lang="en-US"/>
            </a:p>
          </p:txBody>
        </p:sp>
        <p:sp>
          <p:nvSpPr>
            <p:cNvPr id="239663" name="Line 47"/>
            <p:cNvSpPr>
              <a:spLocks noChangeShapeType="1"/>
            </p:cNvSpPr>
            <p:nvPr/>
          </p:nvSpPr>
          <p:spPr bwMode="auto">
            <a:xfrm>
              <a:off x="1973" y="3906"/>
              <a:ext cx="295" cy="0"/>
            </a:xfrm>
            <a:prstGeom prst="line">
              <a:avLst/>
            </a:prstGeom>
            <a:noFill/>
            <a:ln w="9525">
              <a:solidFill>
                <a:schemeClr val="tx1"/>
              </a:solidFill>
              <a:round/>
              <a:headEnd/>
              <a:tailEnd/>
            </a:ln>
            <a:effectLst/>
          </p:spPr>
          <p:txBody>
            <a:bodyPr wrap="none" anchor="ctr"/>
            <a:lstStyle/>
            <a:p>
              <a:endParaRPr lang="en-US"/>
            </a:p>
          </p:txBody>
        </p:sp>
        <p:sp>
          <p:nvSpPr>
            <p:cNvPr id="239664" name="Line 48"/>
            <p:cNvSpPr>
              <a:spLocks noChangeShapeType="1"/>
            </p:cNvSpPr>
            <p:nvPr/>
          </p:nvSpPr>
          <p:spPr bwMode="auto">
            <a:xfrm>
              <a:off x="2041" y="3974"/>
              <a:ext cx="68" cy="0"/>
            </a:xfrm>
            <a:prstGeom prst="line">
              <a:avLst/>
            </a:prstGeom>
            <a:noFill/>
            <a:ln w="9525">
              <a:solidFill>
                <a:schemeClr val="tx1"/>
              </a:solidFill>
              <a:round/>
              <a:headEnd/>
              <a:tailEnd/>
            </a:ln>
            <a:effectLst/>
          </p:spPr>
          <p:txBody>
            <a:bodyPr wrap="none" anchor="ctr"/>
            <a:lstStyle/>
            <a:p>
              <a:endParaRPr lang="en-US"/>
            </a:p>
          </p:txBody>
        </p:sp>
        <p:sp>
          <p:nvSpPr>
            <p:cNvPr id="239665" name="Line 49"/>
            <p:cNvSpPr>
              <a:spLocks noChangeShapeType="1"/>
            </p:cNvSpPr>
            <p:nvPr/>
          </p:nvSpPr>
          <p:spPr bwMode="auto">
            <a:xfrm>
              <a:off x="2109" y="3928"/>
              <a:ext cx="0" cy="91"/>
            </a:xfrm>
            <a:prstGeom prst="line">
              <a:avLst/>
            </a:prstGeom>
            <a:noFill/>
            <a:ln w="9525">
              <a:solidFill>
                <a:schemeClr val="tx1"/>
              </a:solidFill>
              <a:round/>
              <a:headEnd/>
              <a:tailEnd/>
            </a:ln>
            <a:effectLst/>
          </p:spPr>
          <p:txBody>
            <a:bodyPr wrap="none" anchor="ctr"/>
            <a:lstStyle/>
            <a:p>
              <a:endParaRPr lang="en-US"/>
            </a:p>
          </p:txBody>
        </p:sp>
        <p:sp>
          <p:nvSpPr>
            <p:cNvPr id="239666" name="Line 50"/>
            <p:cNvSpPr>
              <a:spLocks noChangeShapeType="1"/>
            </p:cNvSpPr>
            <p:nvPr/>
          </p:nvSpPr>
          <p:spPr bwMode="auto">
            <a:xfrm>
              <a:off x="2132" y="3928"/>
              <a:ext cx="0" cy="91"/>
            </a:xfrm>
            <a:prstGeom prst="line">
              <a:avLst/>
            </a:prstGeom>
            <a:noFill/>
            <a:ln w="9525">
              <a:solidFill>
                <a:schemeClr val="tx1"/>
              </a:solidFill>
              <a:round/>
              <a:headEnd/>
              <a:tailEnd/>
            </a:ln>
            <a:effectLst/>
          </p:spPr>
          <p:txBody>
            <a:bodyPr wrap="none" anchor="ctr"/>
            <a:lstStyle/>
            <a:p>
              <a:endParaRPr lang="en-US"/>
            </a:p>
          </p:txBody>
        </p:sp>
        <p:sp>
          <p:nvSpPr>
            <p:cNvPr id="239667" name="Line 51"/>
            <p:cNvSpPr>
              <a:spLocks noChangeShapeType="1"/>
            </p:cNvSpPr>
            <p:nvPr/>
          </p:nvSpPr>
          <p:spPr bwMode="auto">
            <a:xfrm>
              <a:off x="2132" y="3974"/>
              <a:ext cx="68" cy="0"/>
            </a:xfrm>
            <a:prstGeom prst="line">
              <a:avLst/>
            </a:prstGeom>
            <a:noFill/>
            <a:ln w="9525">
              <a:solidFill>
                <a:schemeClr val="tx1"/>
              </a:solidFill>
              <a:round/>
              <a:headEnd/>
              <a:tailEnd/>
            </a:ln>
            <a:effectLst/>
          </p:spPr>
          <p:txBody>
            <a:bodyPr wrap="none" anchor="ctr"/>
            <a:lstStyle/>
            <a:p>
              <a:endParaRPr lang="en-US"/>
            </a:p>
          </p:txBody>
        </p:sp>
        <p:sp>
          <p:nvSpPr>
            <p:cNvPr id="239668" name="Line 52"/>
            <p:cNvSpPr>
              <a:spLocks noChangeShapeType="1"/>
            </p:cNvSpPr>
            <p:nvPr/>
          </p:nvSpPr>
          <p:spPr bwMode="auto">
            <a:xfrm>
              <a:off x="1973" y="3498"/>
              <a:ext cx="295" cy="0"/>
            </a:xfrm>
            <a:prstGeom prst="line">
              <a:avLst/>
            </a:prstGeom>
            <a:noFill/>
            <a:ln w="9525">
              <a:solidFill>
                <a:schemeClr val="tx1"/>
              </a:solidFill>
              <a:prstDash val="sysDot"/>
              <a:round/>
              <a:headEnd/>
              <a:tailEnd/>
            </a:ln>
            <a:effectLst/>
          </p:spPr>
          <p:txBody>
            <a:bodyPr wrap="none" anchor="ctr"/>
            <a:lstStyle/>
            <a:p>
              <a:endParaRPr lang="en-US"/>
            </a:p>
          </p:txBody>
        </p:sp>
        <p:sp>
          <p:nvSpPr>
            <p:cNvPr id="239669" name="Line 53"/>
            <p:cNvSpPr>
              <a:spLocks noChangeShapeType="1"/>
            </p:cNvSpPr>
            <p:nvPr/>
          </p:nvSpPr>
          <p:spPr bwMode="auto">
            <a:xfrm>
              <a:off x="1973" y="3635"/>
              <a:ext cx="295" cy="0"/>
            </a:xfrm>
            <a:prstGeom prst="line">
              <a:avLst/>
            </a:prstGeom>
            <a:noFill/>
            <a:ln w="9525">
              <a:solidFill>
                <a:schemeClr val="tx1"/>
              </a:solidFill>
              <a:prstDash val="sysDot"/>
              <a:round/>
              <a:headEnd/>
              <a:tailEnd/>
            </a:ln>
            <a:effectLst/>
          </p:spPr>
          <p:txBody>
            <a:bodyPr wrap="none" anchor="ctr"/>
            <a:lstStyle/>
            <a:p>
              <a:endParaRPr lang="en-US"/>
            </a:p>
          </p:txBody>
        </p:sp>
        <p:sp>
          <p:nvSpPr>
            <p:cNvPr id="239670" name="Line 54"/>
            <p:cNvSpPr>
              <a:spLocks noChangeShapeType="1"/>
            </p:cNvSpPr>
            <p:nvPr/>
          </p:nvSpPr>
          <p:spPr bwMode="auto">
            <a:xfrm flipH="1">
              <a:off x="1905" y="3158"/>
              <a:ext cx="68" cy="0"/>
            </a:xfrm>
            <a:prstGeom prst="line">
              <a:avLst/>
            </a:prstGeom>
            <a:noFill/>
            <a:ln w="9525">
              <a:solidFill>
                <a:schemeClr val="tx1"/>
              </a:solidFill>
              <a:round/>
              <a:headEnd/>
              <a:tailEnd/>
            </a:ln>
            <a:effectLst/>
          </p:spPr>
          <p:txBody>
            <a:bodyPr wrap="none" anchor="ctr"/>
            <a:lstStyle/>
            <a:p>
              <a:endParaRPr lang="en-US"/>
            </a:p>
          </p:txBody>
        </p:sp>
        <p:sp>
          <p:nvSpPr>
            <p:cNvPr id="239671" name="Line 55"/>
            <p:cNvSpPr>
              <a:spLocks noChangeShapeType="1"/>
            </p:cNvSpPr>
            <p:nvPr/>
          </p:nvSpPr>
          <p:spPr bwMode="auto">
            <a:xfrm flipH="1">
              <a:off x="1905" y="3294"/>
              <a:ext cx="68" cy="0"/>
            </a:xfrm>
            <a:prstGeom prst="line">
              <a:avLst/>
            </a:prstGeom>
            <a:noFill/>
            <a:ln w="9525">
              <a:solidFill>
                <a:schemeClr val="tx1"/>
              </a:solidFill>
              <a:round/>
              <a:headEnd/>
              <a:tailEnd/>
            </a:ln>
            <a:effectLst/>
          </p:spPr>
          <p:txBody>
            <a:bodyPr wrap="none" anchor="ctr"/>
            <a:lstStyle/>
            <a:p>
              <a:endParaRPr lang="en-US"/>
            </a:p>
          </p:txBody>
        </p:sp>
        <p:sp>
          <p:nvSpPr>
            <p:cNvPr id="239672" name="Line 56"/>
            <p:cNvSpPr>
              <a:spLocks noChangeShapeType="1"/>
            </p:cNvSpPr>
            <p:nvPr/>
          </p:nvSpPr>
          <p:spPr bwMode="auto">
            <a:xfrm flipH="1">
              <a:off x="1905" y="3430"/>
              <a:ext cx="68" cy="0"/>
            </a:xfrm>
            <a:prstGeom prst="line">
              <a:avLst/>
            </a:prstGeom>
            <a:noFill/>
            <a:ln w="9525">
              <a:solidFill>
                <a:schemeClr val="tx1"/>
              </a:solidFill>
              <a:round/>
              <a:headEnd/>
              <a:tailEnd/>
            </a:ln>
            <a:effectLst/>
          </p:spPr>
          <p:txBody>
            <a:bodyPr wrap="none" anchor="ctr"/>
            <a:lstStyle/>
            <a:p>
              <a:endParaRPr lang="en-US"/>
            </a:p>
          </p:txBody>
        </p:sp>
        <p:sp>
          <p:nvSpPr>
            <p:cNvPr id="239673" name="Line 57"/>
            <p:cNvSpPr>
              <a:spLocks noChangeShapeType="1"/>
            </p:cNvSpPr>
            <p:nvPr/>
          </p:nvSpPr>
          <p:spPr bwMode="auto">
            <a:xfrm flipH="1">
              <a:off x="1905" y="3566"/>
              <a:ext cx="68" cy="0"/>
            </a:xfrm>
            <a:prstGeom prst="line">
              <a:avLst/>
            </a:prstGeom>
            <a:noFill/>
            <a:ln w="9525">
              <a:solidFill>
                <a:schemeClr val="tx1"/>
              </a:solidFill>
              <a:round/>
              <a:headEnd/>
              <a:tailEnd/>
            </a:ln>
            <a:effectLst/>
          </p:spPr>
          <p:txBody>
            <a:bodyPr wrap="none" anchor="ctr"/>
            <a:lstStyle/>
            <a:p>
              <a:endParaRPr lang="en-US"/>
            </a:p>
          </p:txBody>
        </p:sp>
        <p:sp>
          <p:nvSpPr>
            <p:cNvPr id="239674" name="Line 58"/>
            <p:cNvSpPr>
              <a:spLocks noChangeShapeType="1"/>
            </p:cNvSpPr>
            <p:nvPr/>
          </p:nvSpPr>
          <p:spPr bwMode="auto">
            <a:xfrm flipH="1">
              <a:off x="1905" y="3702"/>
              <a:ext cx="68" cy="0"/>
            </a:xfrm>
            <a:prstGeom prst="line">
              <a:avLst/>
            </a:prstGeom>
            <a:noFill/>
            <a:ln w="9525">
              <a:solidFill>
                <a:schemeClr val="tx1"/>
              </a:solidFill>
              <a:round/>
              <a:headEnd/>
              <a:tailEnd/>
            </a:ln>
            <a:effectLst/>
          </p:spPr>
          <p:txBody>
            <a:bodyPr wrap="none" anchor="ctr"/>
            <a:lstStyle/>
            <a:p>
              <a:endParaRPr lang="en-US"/>
            </a:p>
          </p:txBody>
        </p:sp>
        <p:sp>
          <p:nvSpPr>
            <p:cNvPr id="239675" name="Line 59"/>
            <p:cNvSpPr>
              <a:spLocks noChangeShapeType="1"/>
            </p:cNvSpPr>
            <p:nvPr/>
          </p:nvSpPr>
          <p:spPr bwMode="auto">
            <a:xfrm flipH="1">
              <a:off x="1905" y="3838"/>
              <a:ext cx="68" cy="0"/>
            </a:xfrm>
            <a:prstGeom prst="line">
              <a:avLst/>
            </a:prstGeom>
            <a:noFill/>
            <a:ln w="9525">
              <a:solidFill>
                <a:schemeClr val="tx1"/>
              </a:solidFill>
              <a:round/>
              <a:headEnd/>
              <a:tailEnd/>
            </a:ln>
            <a:effectLst/>
          </p:spPr>
          <p:txBody>
            <a:bodyPr wrap="none" anchor="ctr"/>
            <a:lstStyle/>
            <a:p>
              <a:endParaRPr lang="en-US"/>
            </a:p>
          </p:txBody>
        </p:sp>
        <p:sp>
          <p:nvSpPr>
            <p:cNvPr id="239676" name="Line 60"/>
            <p:cNvSpPr>
              <a:spLocks noChangeShapeType="1"/>
            </p:cNvSpPr>
            <p:nvPr/>
          </p:nvSpPr>
          <p:spPr bwMode="auto">
            <a:xfrm flipH="1">
              <a:off x="1905" y="3974"/>
              <a:ext cx="68" cy="0"/>
            </a:xfrm>
            <a:prstGeom prst="line">
              <a:avLst/>
            </a:prstGeom>
            <a:noFill/>
            <a:ln w="9525">
              <a:solidFill>
                <a:schemeClr val="tx1"/>
              </a:solidFill>
              <a:round/>
              <a:headEnd/>
              <a:tailEnd/>
            </a:ln>
            <a:effectLst/>
          </p:spPr>
          <p:txBody>
            <a:bodyPr wrap="none" anchor="ctr"/>
            <a:lstStyle/>
            <a:p>
              <a:endParaRPr lang="en-US"/>
            </a:p>
          </p:txBody>
        </p:sp>
        <p:sp>
          <p:nvSpPr>
            <p:cNvPr id="239677" name="Line 61"/>
            <p:cNvSpPr>
              <a:spLocks noChangeShapeType="1"/>
            </p:cNvSpPr>
            <p:nvPr/>
          </p:nvSpPr>
          <p:spPr bwMode="auto">
            <a:xfrm flipH="1">
              <a:off x="2268" y="3158"/>
              <a:ext cx="68" cy="0"/>
            </a:xfrm>
            <a:prstGeom prst="line">
              <a:avLst/>
            </a:prstGeom>
            <a:noFill/>
            <a:ln w="9525">
              <a:solidFill>
                <a:schemeClr val="tx1"/>
              </a:solidFill>
              <a:round/>
              <a:headEnd/>
              <a:tailEnd/>
            </a:ln>
            <a:effectLst/>
          </p:spPr>
          <p:txBody>
            <a:bodyPr wrap="none" anchor="ctr"/>
            <a:lstStyle/>
            <a:p>
              <a:endParaRPr lang="en-US"/>
            </a:p>
          </p:txBody>
        </p:sp>
        <p:sp>
          <p:nvSpPr>
            <p:cNvPr id="239678" name="Line 62"/>
            <p:cNvSpPr>
              <a:spLocks noChangeShapeType="1"/>
            </p:cNvSpPr>
            <p:nvPr/>
          </p:nvSpPr>
          <p:spPr bwMode="auto">
            <a:xfrm flipH="1">
              <a:off x="2268" y="3294"/>
              <a:ext cx="68" cy="0"/>
            </a:xfrm>
            <a:prstGeom prst="line">
              <a:avLst/>
            </a:prstGeom>
            <a:noFill/>
            <a:ln w="9525">
              <a:solidFill>
                <a:schemeClr val="tx1"/>
              </a:solidFill>
              <a:round/>
              <a:headEnd/>
              <a:tailEnd/>
            </a:ln>
            <a:effectLst/>
          </p:spPr>
          <p:txBody>
            <a:bodyPr wrap="none" anchor="ctr"/>
            <a:lstStyle/>
            <a:p>
              <a:endParaRPr lang="en-US"/>
            </a:p>
          </p:txBody>
        </p:sp>
        <p:sp>
          <p:nvSpPr>
            <p:cNvPr id="239679" name="Line 63"/>
            <p:cNvSpPr>
              <a:spLocks noChangeShapeType="1"/>
            </p:cNvSpPr>
            <p:nvPr/>
          </p:nvSpPr>
          <p:spPr bwMode="auto">
            <a:xfrm flipH="1">
              <a:off x="2268" y="3430"/>
              <a:ext cx="68" cy="0"/>
            </a:xfrm>
            <a:prstGeom prst="line">
              <a:avLst/>
            </a:prstGeom>
            <a:noFill/>
            <a:ln w="9525">
              <a:solidFill>
                <a:schemeClr val="tx1"/>
              </a:solidFill>
              <a:round/>
              <a:headEnd/>
              <a:tailEnd/>
            </a:ln>
            <a:effectLst/>
          </p:spPr>
          <p:txBody>
            <a:bodyPr wrap="none" anchor="ctr"/>
            <a:lstStyle/>
            <a:p>
              <a:endParaRPr lang="en-US"/>
            </a:p>
          </p:txBody>
        </p:sp>
        <p:sp>
          <p:nvSpPr>
            <p:cNvPr id="239680" name="Line 64"/>
            <p:cNvSpPr>
              <a:spLocks noChangeShapeType="1"/>
            </p:cNvSpPr>
            <p:nvPr/>
          </p:nvSpPr>
          <p:spPr bwMode="auto">
            <a:xfrm flipH="1">
              <a:off x="2268" y="3566"/>
              <a:ext cx="68" cy="0"/>
            </a:xfrm>
            <a:prstGeom prst="line">
              <a:avLst/>
            </a:prstGeom>
            <a:noFill/>
            <a:ln w="9525">
              <a:solidFill>
                <a:schemeClr val="tx1"/>
              </a:solidFill>
              <a:round/>
              <a:headEnd/>
              <a:tailEnd/>
            </a:ln>
            <a:effectLst/>
          </p:spPr>
          <p:txBody>
            <a:bodyPr wrap="none" anchor="ctr"/>
            <a:lstStyle/>
            <a:p>
              <a:endParaRPr lang="en-US"/>
            </a:p>
          </p:txBody>
        </p:sp>
        <p:sp>
          <p:nvSpPr>
            <p:cNvPr id="239681" name="Line 65"/>
            <p:cNvSpPr>
              <a:spLocks noChangeShapeType="1"/>
            </p:cNvSpPr>
            <p:nvPr/>
          </p:nvSpPr>
          <p:spPr bwMode="auto">
            <a:xfrm flipH="1">
              <a:off x="2268" y="3702"/>
              <a:ext cx="68" cy="0"/>
            </a:xfrm>
            <a:prstGeom prst="line">
              <a:avLst/>
            </a:prstGeom>
            <a:noFill/>
            <a:ln w="9525">
              <a:solidFill>
                <a:schemeClr val="tx1"/>
              </a:solidFill>
              <a:round/>
              <a:headEnd/>
              <a:tailEnd/>
            </a:ln>
            <a:effectLst/>
          </p:spPr>
          <p:txBody>
            <a:bodyPr wrap="none" anchor="ctr"/>
            <a:lstStyle/>
            <a:p>
              <a:endParaRPr lang="en-US"/>
            </a:p>
          </p:txBody>
        </p:sp>
        <p:sp>
          <p:nvSpPr>
            <p:cNvPr id="239682" name="Line 66"/>
            <p:cNvSpPr>
              <a:spLocks noChangeShapeType="1"/>
            </p:cNvSpPr>
            <p:nvPr/>
          </p:nvSpPr>
          <p:spPr bwMode="auto">
            <a:xfrm flipH="1">
              <a:off x="2268" y="3838"/>
              <a:ext cx="68" cy="0"/>
            </a:xfrm>
            <a:prstGeom prst="line">
              <a:avLst/>
            </a:prstGeom>
            <a:noFill/>
            <a:ln w="9525">
              <a:solidFill>
                <a:schemeClr val="tx1"/>
              </a:solidFill>
              <a:round/>
              <a:headEnd/>
              <a:tailEnd/>
            </a:ln>
            <a:effectLst/>
          </p:spPr>
          <p:txBody>
            <a:bodyPr wrap="none" anchor="ctr"/>
            <a:lstStyle/>
            <a:p>
              <a:endParaRPr lang="en-US"/>
            </a:p>
          </p:txBody>
        </p:sp>
        <p:sp>
          <p:nvSpPr>
            <p:cNvPr id="239683" name="Line 67"/>
            <p:cNvSpPr>
              <a:spLocks noChangeShapeType="1"/>
            </p:cNvSpPr>
            <p:nvPr/>
          </p:nvSpPr>
          <p:spPr bwMode="auto">
            <a:xfrm flipH="1">
              <a:off x="2268" y="3974"/>
              <a:ext cx="68" cy="0"/>
            </a:xfrm>
            <a:prstGeom prst="line">
              <a:avLst/>
            </a:prstGeom>
            <a:noFill/>
            <a:ln w="9525">
              <a:solidFill>
                <a:schemeClr val="tx1"/>
              </a:solidFill>
              <a:round/>
              <a:headEnd/>
              <a:tailEnd/>
            </a:ln>
            <a:effectLst/>
          </p:spPr>
          <p:txBody>
            <a:bodyPr wrap="none" anchor="ctr"/>
            <a:lstStyle/>
            <a:p>
              <a:endParaRPr lang="en-US"/>
            </a:p>
          </p:txBody>
        </p:sp>
      </p:grpSp>
      <p:sp>
        <p:nvSpPr>
          <p:cNvPr id="239689" name="Line 73"/>
          <p:cNvSpPr>
            <a:spLocks noChangeShapeType="1"/>
          </p:cNvSpPr>
          <p:nvPr/>
        </p:nvSpPr>
        <p:spPr bwMode="auto">
          <a:xfrm>
            <a:off x="4500563" y="5342891"/>
            <a:ext cx="179387" cy="0"/>
          </a:xfrm>
          <a:prstGeom prst="line">
            <a:avLst/>
          </a:prstGeom>
          <a:noFill/>
          <a:ln w="9525">
            <a:solidFill>
              <a:schemeClr val="tx1"/>
            </a:solidFill>
            <a:round/>
            <a:headEnd/>
            <a:tailEnd/>
          </a:ln>
          <a:effectLst/>
        </p:spPr>
        <p:txBody>
          <a:bodyPr wrap="none" anchor="ctr"/>
          <a:lstStyle/>
          <a:p>
            <a:endParaRPr lang="en-US"/>
          </a:p>
        </p:txBody>
      </p:sp>
      <p:sp>
        <p:nvSpPr>
          <p:cNvPr id="239690" name="Rectangle 74"/>
          <p:cNvSpPr>
            <a:spLocks noChangeArrowheads="1"/>
          </p:cNvSpPr>
          <p:nvPr/>
        </p:nvSpPr>
        <p:spPr bwMode="auto">
          <a:xfrm>
            <a:off x="4679950" y="4938079"/>
            <a:ext cx="287338" cy="1260475"/>
          </a:xfrm>
          <a:prstGeom prst="rect">
            <a:avLst/>
          </a:prstGeom>
          <a:solidFill>
            <a:srgbClr val="FFFF00"/>
          </a:solidFill>
          <a:ln w="9525" algn="ctr">
            <a:solidFill>
              <a:schemeClr val="tx1"/>
            </a:solidFill>
            <a:prstDash val="dash"/>
            <a:miter lim="800000"/>
            <a:headEnd/>
            <a:tailEnd/>
          </a:ln>
          <a:effectLst/>
        </p:spPr>
        <p:txBody>
          <a:bodyPr vert="eaVert" wrap="none" anchor="ctr"/>
          <a:lstStyle/>
          <a:p>
            <a:r>
              <a:rPr lang="en-US" sz="2000">
                <a:latin typeface="+mj-lt"/>
              </a:rPr>
              <a:t>Channel mux.</a:t>
            </a:r>
          </a:p>
        </p:txBody>
      </p:sp>
      <p:sp>
        <p:nvSpPr>
          <p:cNvPr id="239691" name="Line 75"/>
          <p:cNvSpPr>
            <a:spLocks noChangeShapeType="1"/>
          </p:cNvSpPr>
          <p:nvPr/>
        </p:nvSpPr>
        <p:spPr bwMode="auto">
          <a:xfrm>
            <a:off x="4967288" y="5703254"/>
            <a:ext cx="252412"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39693" name="Line 77"/>
          <p:cNvSpPr>
            <a:spLocks noChangeShapeType="1"/>
          </p:cNvSpPr>
          <p:nvPr/>
        </p:nvSpPr>
        <p:spPr bwMode="auto">
          <a:xfrm>
            <a:off x="2627313" y="4730116"/>
            <a:ext cx="900112" cy="0"/>
          </a:xfrm>
          <a:prstGeom prst="line">
            <a:avLst/>
          </a:prstGeom>
          <a:noFill/>
          <a:ln w="9525">
            <a:solidFill>
              <a:schemeClr val="tx1"/>
            </a:solidFill>
            <a:round/>
            <a:headEnd/>
            <a:tailEnd/>
          </a:ln>
          <a:effectLst/>
        </p:spPr>
        <p:txBody>
          <a:bodyPr wrap="none" anchor="ctr"/>
          <a:lstStyle/>
          <a:p>
            <a:endParaRPr lang="en-US"/>
          </a:p>
        </p:txBody>
      </p:sp>
      <p:sp>
        <p:nvSpPr>
          <p:cNvPr id="239694" name="Line 78"/>
          <p:cNvSpPr>
            <a:spLocks noChangeShapeType="1"/>
          </p:cNvSpPr>
          <p:nvPr/>
        </p:nvSpPr>
        <p:spPr bwMode="auto">
          <a:xfrm flipH="1">
            <a:off x="2771775" y="4730116"/>
            <a:ext cx="755650" cy="287338"/>
          </a:xfrm>
          <a:prstGeom prst="line">
            <a:avLst/>
          </a:prstGeom>
          <a:noFill/>
          <a:ln w="9525">
            <a:solidFill>
              <a:schemeClr val="tx1"/>
            </a:solidFill>
            <a:prstDash val="sysDot"/>
            <a:round/>
            <a:headEnd/>
            <a:tailEnd/>
          </a:ln>
          <a:effectLst/>
        </p:spPr>
        <p:txBody>
          <a:bodyPr wrap="none" anchor="ctr"/>
          <a:lstStyle/>
          <a:p>
            <a:endParaRPr lang="en-US"/>
          </a:p>
        </p:txBody>
      </p:sp>
      <p:sp>
        <p:nvSpPr>
          <p:cNvPr id="239695" name="Line 79"/>
          <p:cNvSpPr>
            <a:spLocks noChangeShapeType="1"/>
          </p:cNvSpPr>
          <p:nvPr/>
        </p:nvSpPr>
        <p:spPr bwMode="auto">
          <a:xfrm flipH="1">
            <a:off x="3492500" y="6025516"/>
            <a:ext cx="1187450" cy="0"/>
          </a:xfrm>
          <a:prstGeom prst="line">
            <a:avLst/>
          </a:prstGeom>
          <a:noFill/>
          <a:ln w="9525">
            <a:solidFill>
              <a:schemeClr val="tx1"/>
            </a:solidFill>
            <a:round/>
            <a:headEnd/>
            <a:tailEnd/>
          </a:ln>
          <a:effectLst/>
        </p:spPr>
        <p:txBody>
          <a:bodyPr wrap="none" anchor="ctr"/>
          <a:lstStyle/>
          <a:p>
            <a:endParaRPr lang="en-US"/>
          </a:p>
        </p:txBody>
      </p:sp>
      <p:sp>
        <p:nvSpPr>
          <p:cNvPr id="239696" name="Line 80"/>
          <p:cNvSpPr>
            <a:spLocks noChangeShapeType="1"/>
          </p:cNvSpPr>
          <p:nvPr/>
        </p:nvSpPr>
        <p:spPr bwMode="auto">
          <a:xfrm flipV="1">
            <a:off x="3492500" y="5774691"/>
            <a:ext cx="358775" cy="250825"/>
          </a:xfrm>
          <a:prstGeom prst="line">
            <a:avLst/>
          </a:prstGeom>
          <a:noFill/>
          <a:ln w="9525">
            <a:solidFill>
              <a:schemeClr val="tx1"/>
            </a:solidFill>
            <a:prstDash val="sysDot"/>
            <a:round/>
            <a:headEnd/>
            <a:tailEnd/>
          </a:ln>
          <a:effectLst/>
        </p:spPr>
        <p:txBody>
          <a:bodyPr wrap="none" anchor="ctr"/>
          <a:lstStyle/>
          <a:p>
            <a:endParaRPr lang="en-US"/>
          </a:p>
        </p:txBody>
      </p:sp>
      <p:sp>
        <p:nvSpPr>
          <p:cNvPr id="239697" name="Text Box 81"/>
          <p:cNvSpPr txBox="1">
            <a:spLocks noChangeArrowheads="1"/>
          </p:cNvSpPr>
          <p:nvPr/>
        </p:nvSpPr>
        <p:spPr bwMode="auto">
          <a:xfrm>
            <a:off x="2447925" y="5803266"/>
            <a:ext cx="625236" cy="276999"/>
          </a:xfrm>
          <a:prstGeom prst="rect">
            <a:avLst/>
          </a:prstGeom>
          <a:noFill/>
          <a:ln w="9525" algn="ctr">
            <a:noFill/>
            <a:miter lim="800000"/>
            <a:headEnd/>
            <a:tailEnd/>
          </a:ln>
          <a:effectLst/>
        </p:spPr>
        <p:txBody>
          <a:bodyPr wrap="none">
            <a:spAutoFit/>
          </a:bodyPr>
          <a:lstStyle/>
          <a:p>
            <a:r>
              <a:rPr lang="en-US" sz="1200" b="1">
                <a:latin typeface="+mj-lt"/>
              </a:rPr>
              <a:t>Trigger</a:t>
            </a:r>
          </a:p>
        </p:txBody>
      </p:sp>
      <p:sp>
        <p:nvSpPr>
          <p:cNvPr id="239698" name="Line 82"/>
          <p:cNvSpPr>
            <a:spLocks noChangeShapeType="1"/>
          </p:cNvSpPr>
          <p:nvPr/>
        </p:nvSpPr>
        <p:spPr bwMode="auto">
          <a:xfrm flipV="1">
            <a:off x="3203575" y="5882641"/>
            <a:ext cx="396875" cy="71438"/>
          </a:xfrm>
          <a:prstGeom prst="line">
            <a:avLst/>
          </a:prstGeom>
          <a:noFill/>
          <a:ln w="9525">
            <a:solidFill>
              <a:schemeClr val="tx1"/>
            </a:solidFill>
            <a:round/>
            <a:headEnd/>
            <a:tailEnd type="triangle" w="med" len="med"/>
          </a:ln>
          <a:effectLst/>
        </p:spPr>
        <p:txBody>
          <a:bodyPr wrap="none" anchor="ctr"/>
          <a:lstStyle/>
          <a:p>
            <a:endParaRPr lang="en-US"/>
          </a:p>
        </p:txBody>
      </p:sp>
      <p:sp>
        <p:nvSpPr>
          <p:cNvPr id="239699" name="Text Box 83"/>
          <p:cNvSpPr txBox="1">
            <a:spLocks noChangeArrowheads="1"/>
          </p:cNvSpPr>
          <p:nvPr/>
        </p:nvSpPr>
        <p:spPr bwMode="auto">
          <a:xfrm>
            <a:off x="3563938" y="4687254"/>
            <a:ext cx="1904304" cy="400110"/>
          </a:xfrm>
          <a:prstGeom prst="rect">
            <a:avLst/>
          </a:prstGeom>
          <a:noFill/>
          <a:ln w="9525" algn="ctr">
            <a:noFill/>
            <a:miter lim="800000"/>
            <a:headEnd/>
            <a:tailEnd/>
          </a:ln>
          <a:effectLst/>
        </p:spPr>
        <p:txBody>
          <a:bodyPr wrap="none">
            <a:spAutoFit/>
          </a:bodyPr>
          <a:lstStyle/>
          <a:p>
            <a:r>
              <a:rPr lang="en-US" sz="2000">
                <a:latin typeface="+mj-lt"/>
              </a:rPr>
              <a:t>Constant writing</a:t>
            </a:r>
          </a:p>
        </p:txBody>
      </p:sp>
    </p:spTree>
    <p:extLst>
      <p:ext uri="{BB962C8B-B14F-4D97-AF65-F5344CB8AC3E}">
        <p14:creationId xmlns:p14="http://schemas.microsoft.com/office/powerpoint/2010/main" val="34458426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1"/>
          </p:nvPr>
        </p:nvSpPr>
        <p:spPr>
          <a:noFill/>
        </p:spPr>
        <p:txBody>
          <a:bodyPr/>
          <a:lstStyle/>
          <a:p>
            <a:fld id="{E05D14AD-3E1B-4CCC-A3ED-DE10CD7FE018}" type="slidenum">
              <a:rPr lang="en-US">
                <a:latin typeface="+mj-lt"/>
              </a:rPr>
              <a:pPr/>
              <a:t>9</a:t>
            </a:fld>
            <a:endParaRPr lang="en-US">
              <a:latin typeface="+mj-lt"/>
            </a:endParaRPr>
          </a:p>
        </p:txBody>
      </p:sp>
      <p:sp>
        <p:nvSpPr>
          <p:cNvPr id="79875" name="Rectangle 2"/>
          <p:cNvSpPr>
            <a:spLocks noGrp="1" noChangeArrowheads="1"/>
          </p:cNvSpPr>
          <p:nvPr>
            <p:ph type="title"/>
          </p:nvPr>
        </p:nvSpPr>
        <p:spPr>
          <a:xfrm>
            <a:off x="0" y="109538"/>
            <a:ext cx="8407400" cy="579437"/>
          </a:xfrm>
          <a:noFill/>
        </p:spPr>
        <p:txBody>
          <a:bodyPr lIns="92075" tIns="46038" rIns="92075" bIns="46038" anchor="b">
            <a:normAutofit fontScale="90000"/>
          </a:bodyPr>
          <a:lstStyle/>
          <a:p>
            <a:pPr eaLnBrk="1" hangingPunct="1"/>
            <a:r>
              <a:rPr lang="en-US" sz="3200" dirty="0" smtClean="0"/>
              <a:t>Before the DAQ - a </a:t>
            </a:r>
            <a:r>
              <a:rPr lang="en-US" sz="3200" dirty="0" smtClean="0"/>
              <a:t>detector channel</a:t>
            </a:r>
          </a:p>
        </p:txBody>
      </p:sp>
      <p:sp>
        <p:nvSpPr>
          <p:cNvPr id="79876" name="Line 3"/>
          <p:cNvSpPr>
            <a:spLocks noChangeShapeType="1"/>
          </p:cNvSpPr>
          <p:nvPr/>
        </p:nvSpPr>
        <p:spPr bwMode="auto">
          <a:xfrm>
            <a:off x="3860800" y="1076325"/>
            <a:ext cx="0" cy="104775"/>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877" name="AutoShape 4"/>
          <p:cNvSpPr>
            <a:spLocks noChangeArrowheads="1"/>
          </p:cNvSpPr>
          <p:nvPr/>
        </p:nvSpPr>
        <p:spPr bwMode="auto">
          <a:xfrm rot="10800000" flipH="1">
            <a:off x="3573463" y="1190625"/>
            <a:ext cx="574675" cy="247650"/>
          </a:xfrm>
          <a:prstGeom prst="triangle">
            <a:avLst>
              <a:gd name="adj" fmla="val 49995"/>
            </a:avLst>
          </a:prstGeom>
          <a:solidFill>
            <a:schemeClr val="bg1"/>
          </a:solidFill>
          <a:ln w="25399">
            <a:solidFill>
              <a:schemeClr val="tx1"/>
            </a:solidFill>
            <a:miter lim="800000"/>
            <a:headEnd/>
            <a:tailEnd/>
          </a:ln>
        </p:spPr>
        <p:txBody>
          <a:bodyPr wrap="none" anchor="ctr"/>
          <a:lstStyle/>
          <a:p>
            <a:endParaRPr lang="en-GB">
              <a:latin typeface="+mj-lt"/>
            </a:endParaRPr>
          </a:p>
        </p:txBody>
      </p:sp>
      <p:sp>
        <p:nvSpPr>
          <p:cNvPr id="79878" name="Rectangle 5"/>
          <p:cNvSpPr>
            <a:spLocks noChangeArrowheads="1"/>
          </p:cNvSpPr>
          <p:nvPr/>
        </p:nvSpPr>
        <p:spPr bwMode="auto">
          <a:xfrm>
            <a:off x="3471863" y="768350"/>
            <a:ext cx="777875" cy="298450"/>
          </a:xfrm>
          <a:prstGeom prst="rect">
            <a:avLst/>
          </a:prstGeom>
          <a:solidFill>
            <a:srgbClr val="CCFF66"/>
          </a:solidFill>
          <a:ln w="25399">
            <a:solidFill>
              <a:schemeClr val="tx1"/>
            </a:solidFill>
            <a:miter lim="800000"/>
            <a:headEnd/>
            <a:tailEnd/>
          </a:ln>
        </p:spPr>
        <p:txBody>
          <a:bodyPr wrap="none" anchor="ctr"/>
          <a:lstStyle/>
          <a:p>
            <a:endParaRPr lang="en-GB">
              <a:latin typeface="+mj-lt"/>
            </a:endParaRPr>
          </a:p>
        </p:txBody>
      </p:sp>
      <p:sp>
        <p:nvSpPr>
          <p:cNvPr id="79879" name="Rectangle 6"/>
          <p:cNvSpPr>
            <a:spLocks noChangeArrowheads="1"/>
          </p:cNvSpPr>
          <p:nvPr/>
        </p:nvSpPr>
        <p:spPr bwMode="auto">
          <a:xfrm>
            <a:off x="3167063" y="1560513"/>
            <a:ext cx="1387475" cy="352425"/>
          </a:xfrm>
          <a:prstGeom prst="rect">
            <a:avLst/>
          </a:prstGeom>
          <a:solidFill>
            <a:schemeClr val="bg1"/>
          </a:solidFill>
          <a:ln w="25399">
            <a:solidFill>
              <a:schemeClr val="tx1"/>
            </a:solidFill>
            <a:miter lim="800000"/>
            <a:headEnd/>
            <a:tailEnd/>
          </a:ln>
        </p:spPr>
        <p:txBody>
          <a:bodyPr wrap="none" anchor="ctr"/>
          <a:lstStyle/>
          <a:p>
            <a:endParaRPr lang="en-GB">
              <a:latin typeface="+mj-lt"/>
            </a:endParaRPr>
          </a:p>
        </p:txBody>
      </p:sp>
      <p:sp>
        <p:nvSpPr>
          <p:cNvPr id="79880" name="Line 7"/>
          <p:cNvSpPr>
            <a:spLocks noChangeShapeType="1"/>
          </p:cNvSpPr>
          <p:nvPr/>
        </p:nvSpPr>
        <p:spPr bwMode="auto">
          <a:xfrm>
            <a:off x="3251200" y="1604963"/>
            <a:ext cx="0" cy="263525"/>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881" name="Line 8"/>
          <p:cNvSpPr>
            <a:spLocks noChangeShapeType="1"/>
          </p:cNvSpPr>
          <p:nvPr/>
        </p:nvSpPr>
        <p:spPr bwMode="auto">
          <a:xfrm>
            <a:off x="3251200" y="1868488"/>
            <a:ext cx="12192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882" name="Line 9"/>
          <p:cNvSpPr>
            <a:spLocks noChangeShapeType="1"/>
          </p:cNvSpPr>
          <p:nvPr/>
        </p:nvSpPr>
        <p:spPr bwMode="auto">
          <a:xfrm>
            <a:off x="3860800" y="1446213"/>
            <a:ext cx="0" cy="106362"/>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883" name="Rectangle 10"/>
          <p:cNvSpPr>
            <a:spLocks noChangeArrowheads="1"/>
          </p:cNvSpPr>
          <p:nvPr/>
        </p:nvSpPr>
        <p:spPr bwMode="auto">
          <a:xfrm>
            <a:off x="5059363" y="1149350"/>
            <a:ext cx="1149354"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Amplifier</a:t>
            </a:r>
          </a:p>
        </p:txBody>
      </p:sp>
      <p:sp>
        <p:nvSpPr>
          <p:cNvPr id="79884" name="Rectangle 11"/>
          <p:cNvSpPr>
            <a:spLocks noChangeArrowheads="1"/>
          </p:cNvSpPr>
          <p:nvPr/>
        </p:nvSpPr>
        <p:spPr bwMode="auto">
          <a:xfrm>
            <a:off x="5059363" y="1539875"/>
            <a:ext cx="725007"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Filter</a:t>
            </a:r>
          </a:p>
        </p:txBody>
      </p:sp>
      <p:sp>
        <p:nvSpPr>
          <p:cNvPr id="79885" name="Line 12"/>
          <p:cNvSpPr>
            <a:spLocks noChangeShapeType="1"/>
          </p:cNvSpPr>
          <p:nvPr/>
        </p:nvSpPr>
        <p:spPr bwMode="auto">
          <a:xfrm>
            <a:off x="3251200" y="1657350"/>
            <a:ext cx="7112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886" name="Arc 13"/>
          <p:cNvSpPr>
            <a:spLocks/>
          </p:cNvSpPr>
          <p:nvPr/>
        </p:nvSpPr>
        <p:spPr bwMode="auto">
          <a:xfrm>
            <a:off x="3962400" y="1658938"/>
            <a:ext cx="407988" cy="157162"/>
          </a:xfrm>
          <a:custGeom>
            <a:avLst/>
            <a:gdLst>
              <a:gd name="T0" fmla="*/ 0 w 21712"/>
              <a:gd name="T1" fmla="*/ 0 h 21600"/>
              <a:gd name="T2" fmla="*/ 407988 w 21712"/>
              <a:gd name="T3" fmla="*/ 157162 h 21600"/>
              <a:gd name="T4" fmla="*/ 2105 w 21712"/>
              <a:gd name="T5" fmla="*/ 157162 h 21600"/>
              <a:gd name="T6" fmla="*/ 0 60000 65536"/>
              <a:gd name="T7" fmla="*/ 0 60000 65536"/>
              <a:gd name="T8" fmla="*/ 0 60000 65536"/>
              <a:gd name="T9" fmla="*/ 0 w 21712"/>
              <a:gd name="T10" fmla="*/ 0 h 21600"/>
              <a:gd name="T11" fmla="*/ 21712 w 21712"/>
              <a:gd name="T12" fmla="*/ 21600 h 21600"/>
            </a:gdLst>
            <a:ahLst/>
            <a:cxnLst>
              <a:cxn ang="T6">
                <a:pos x="T0" y="T1"/>
              </a:cxn>
              <a:cxn ang="T7">
                <a:pos x="T2" y="T3"/>
              </a:cxn>
              <a:cxn ang="T8">
                <a:pos x="T4" y="T5"/>
              </a:cxn>
            </a:cxnLst>
            <a:rect l="T9" t="T10" r="T11" b="T12"/>
            <a:pathLst>
              <a:path w="21712" h="21600" fill="none" extrusionOk="0">
                <a:moveTo>
                  <a:pt x="0" y="0"/>
                </a:moveTo>
                <a:cubicBezTo>
                  <a:pt x="37" y="0"/>
                  <a:pt x="74" y="-1"/>
                  <a:pt x="112" y="-1"/>
                </a:cubicBezTo>
                <a:cubicBezTo>
                  <a:pt x="12041" y="-1"/>
                  <a:pt x="21712" y="9670"/>
                  <a:pt x="21712" y="21600"/>
                </a:cubicBezTo>
              </a:path>
              <a:path w="21712" h="21600" stroke="0" extrusionOk="0">
                <a:moveTo>
                  <a:pt x="0" y="0"/>
                </a:moveTo>
                <a:cubicBezTo>
                  <a:pt x="37" y="0"/>
                  <a:pt x="74" y="-1"/>
                  <a:pt x="112" y="-1"/>
                </a:cubicBezTo>
                <a:cubicBezTo>
                  <a:pt x="12041" y="-1"/>
                  <a:pt x="21712" y="9670"/>
                  <a:pt x="21712" y="21600"/>
                </a:cubicBezTo>
                <a:lnTo>
                  <a:pt x="112" y="21600"/>
                </a:lnTo>
                <a:close/>
              </a:path>
            </a:pathLst>
          </a:custGeom>
          <a:noFill/>
          <a:ln w="25399" cap="rnd">
            <a:solidFill>
              <a:schemeClr val="tx1"/>
            </a:solidFill>
            <a:round/>
            <a:headEnd type="none" w="sm" len="sm"/>
            <a:tailEnd type="none" w="sm" len="sm"/>
          </a:ln>
        </p:spPr>
        <p:txBody>
          <a:bodyPr wrap="none" anchor="ctr"/>
          <a:lstStyle/>
          <a:p>
            <a:endParaRPr lang="en-GB">
              <a:latin typeface="+mj-lt"/>
            </a:endParaRPr>
          </a:p>
        </p:txBody>
      </p:sp>
      <p:sp>
        <p:nvSpPr>
          <p:cNvPr id="79887" name="Rectangle 14"/>
          <p:cNvSpPr>
            <a:spLocks noChangeArrowheads="1"/>
          </p:cNvSpPr>
          <p:nvPr/>
        </p:nvSpPr>
        <p:spPr bwMode="auto">
          <a:xfrm>
            <a:off x="3167063" y="2035175"/>
            <a:ext cx="1387475" cy="352425"/>
          </a:xfrm>
          <a:prstGeom prst="rect">
            <a:avLst/>
          </a:prstGeom>
          <a:solidFill>
            <a:schemeClr val="bg1"/>
          </a:solidFill>
          <a:ln w="25399">
            <a:solidFill>
              <a:schemeClr val="tx1"/>
            </a:solidFill>
            <a:miter lim="800000"/>
            <a:headEnd/>
            <a:tailEnd/>
          </a:ln>
        </p:spPr>
        <p:txBody>
          <a:bodyPr wrap="none" anchor="ctr"/>
          <a:lstStyle/>
          <a:p>
            <a:endParaRPr lang="en-GB">
              <a:latin typeface="+mj-lt"/>
            </a:endParaRPr>
          </a:p>
        </p:txBody>
      </p:sp>
      <p:sp>
        <p:nvSpPr>
          <p:cNvPr id="79888" name="Line 15"/>
          <p:cNvSpPr>
            <a:spLocks noChangeShapeType="1"/>
          </p:cNvSpPr>
          <p:nvPr/>
        </p:nvSpPr>
        <p:spPr bwMode="auto">
          <a:xfrm>
            <a:off x="3251200" y="2079625"/>
            <a:ext cx="0" cy="263525"/>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889" name="Line 16"/>
          <p:cNvSpPr>
            <a:spLocks noChangeShapeType="1"/>
          </p:cNvSpPr>
          <p:nvPr/>
        </p:nvSpPr>
        <p:spPr bwMode="auto">
          <a:xfrm>
            <a:off x="3251200" y="2343150"/>
            <a:ext cx="12192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890" name="Line 17"/>
          <p:cNvSpPr>
            <a:spLocks noChangeShapeType="1"/>
          </p:cNvSpPr>
          <p:nvPr/>
        </p:nvSpPr>
        <p:spPr bwMode="auto">
          <a:xfrm>
            <a:off x="3860800" y="1920875"/>
            <a:ext cx="0" cy="106363"/>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891" name="Rectangle 18"/>
          <p:cNvSpPr>
            <a:spLocks noChangeArrowheads="1"/>
          </p:cNvSpPr>
          <p:nvPr/>
        </p:nvSpPr>
        <p:spPr bwMode="auto">
          <a:xfrm>
            <a:off x="5059363" y="1990725"/>
            <a:ext cx="915315"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Shaper</a:t>
            </a:r>
          </a:p>
        </p:txBody>
      </p:sp>
      <p:sp>
        <p:nvSpPr>
          <p:cNvPr id="79892" name="Freeform 19"/>
          <p:cNvSpPr>
            <a:spLocks/>
          </p:cNvSpPr>
          <p:nvPr/>
        </p:nvSpPr>
        <p:spPr bwMode="auto">
          <a:xfrm>
            <a:off x="3251200" y="2093913"/>
            <a:ext cx="1220788" cy="196850"/>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latin typeface="+mj-lt"/>
            </a:endParaRPr>
          </a:p>
        </p:txBody>
      </p:sp>
      <p:sp>
        <p:nvSpPr>
          <p:cNvPr id="79893" name="Rectangle 20"/>
          <p:cNvSpPr>
            <a:spLocks noChangeArrowheads="1"/>
          </p:cNvSpPr>
          <p:nvPr/>
        </p:nvSpPr>
        <p:spPr bwMode="auto">
          <a:xfrm>
            <a:off x="3167063" y="2509838"/>
            <a:ext cx="1387475" cy="352425"/>
          </a:xfrm>
          <a:prstGeom prst="rect">
            <a:avLst/>
          </a:prstGeom>
          <a:solidFill>
            <a:schemeClr val="bg1"/>
          </a:solidFill>
          <a:ln w="25399">
            <a:solidFill>
              <a:schemeClr val="tx1"/>
            </a:solidFill>
            <a:miter lim="800000"/>
            <a:headEnd/>
            <a:tailEnd/>
          </a:ln>
        </p:spPr>
        <p:txBody>
          <a:bodyPr wrap="none" anchor="ctr"/>
          <a:lstStyle/>
          <a:p>
            <a:endParaRPr lang="en-GB">
              <a:latin typeface="+mj-lt"/>
            </a:endParaRPr>
          </a:p>
        </p:txBody>
      </p:sp>
      <p:sp>
        <p:nvSpPr>
          <p:cNvPr id="79894" name="Line 21"/>
          <p:cNvSpPr>
            <a:spLocks noChangeShapeType="1"/>
          </p:cNvSpPr>
          <p:nvPr/>
        </p:nvSpPr>
        <p:spPr bwMode="auto">
          <a:xfrm>
            <a:off x="3251200" y="2554288"/>
            <a:ext cx="0" cy="263525"/>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895" name="Line 22"/>
          <p:cNvSpPr>
            <a:spLocks noChangeShapeType="1"/>
          </p:cNvSpPr>
          <p:nvPr/>
        </p:nvSpPr>
        <p:spPr bwMode="auto">
          <a:xfrm>
            <a:off x="3251200" y="2817813"/>
            <a:ext cx="12192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896" name="Line 23"/>
          <p:cNvSpPr>
            <a:spLocks noChangeShapeType="1"/>
          </p:cNvSpPr>
          <p:nvPr/>
        </p:nvSpPr>
        <p:spPr bwMode="auto">
          <a:xfrm>
            <a:off x="3860800" y="2395538"/>
            <a:ext cx="0" cy="106362"/>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897" name="Rectangle 24"/>
          <p:cNvSpPr>
            <a:spLocks noChangeArrowheads="1"/>
          </p:cNvSpPr>
          <p:nvPr/>
        </p:nvSpPr>
        <p:spPr bwMode="auto">
          <a:xfrm>
            <a:off x="5059363" y="2522538"/>
            <a:ext cx="2214132" cy="400752"/>
          </a:xfrm>
          <a:prstGeom prst="rect">
            <a:avLst/>
          </a:prstGeom>
          <a:noFill/>
          <a:ln w="9525">
            <a:noFill/>
            <a:miter lim="800000"/>
            <a:headEnd/>
            <a:tailEnd/>
          </a:ln>
        </p:spPr>
        <p:txBody>
          <a:bodyPr wrap="none" lIns="92075" tIns="46038" rIns="92075" bIns="46038">
            <a:spAutoFit/>
          </a:bodyPr>
          <a:lstStyle/>
          <a:p>
            <a:pPr eaLnBrk="0" hangingPunct="0"/>
            <a:r>
              <a:rPr lang="en-US" sz="2000" dirty="0">
                <a:latin typeface="+mj-lt"/>
              </a:rPr>
              <a:t>Range compression</a:t>
            </a:r>
          </a:p>
        </p:txBody>
      </p:sp>
      <p:sp>
        <p:nvSpPr>
          <p:cNvPr id="79898" name="Arc 25"/>
          <p:cNvSpPr>
            <a:spLocks/>
          </p:cNvSpPr>
          <p:nvPr/>
        </p:nvSpPr>
        <p:spPr bwMode="auto">
          <a:xfrm>
            <a:off x="3252788" y="2660650"/>
            <a:ext cx="508000" cy="158750"/>
          </a:xfrm>
          <a:custGeom>
            <a:avLst/>
            <a:gdLst>
              <a:gd name="T0" fmla="*/ 0 w 21600"/>
              <a:gd name="T1" fmla="*/ 158750 h 21600"/>
              <a:gd name="T2" fmla="*/ 505883 w 21600"/>
              <a:gd name="T3" fmla="*/ 0 h 21600"/>
              <a:gd name="T4" fmla="*/ 508000 w 21600"/>
              <a:gd name="T5" fmla="*/ 15875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21599"/>
                </a:moveTo>
                <a:cubicBezTo>
                  <a:pt x="-1" y="9705"/>
                  <a:pt x="9615" y="49"/>
                  <a:pt x="21510" y="0"/>
                </a:cubicBezTo>
              </a:path>
              <a:path w="21600" h="21600" stroke="0" extrusionOk="0">
                <a:moveTo>
                  <a:pt x="-1" y="21599"/>
                </a:moveTo>
                <a:cubicBezTo>
                  <a:pt x="-1" y="9705"/>
                  <a:pt x="9615" y="49"/>
                  <a:pt x="21510" y="0"/>
                </a:cubicBezTo>
                <a:lnTo>
                  <a:pt x="21600" y="21600"/>
                </a:lnTo>
                <a:close/>
              </a:path>
            </a:pathLst>
          </a:custGeom>
          <a:noFill/>
          <a:ln w="25399" cap="rnd">
            <a:solidFill>
              <a:schemeClr val="tx1"/>
            </a:solidFill>
            <a:round/>
            <a:headEnd type="none" w="sm" len="sm"/>
            <a:tailEnd type="none" w="sm" len="sm"/>
          </a:ln>
        </p:spPr>
        <p:txBody>
          <a:bodyPr wrap="none" anchor="ctr"/>
          <a:lstStyle/>
          <a:p>
            <a:endParaRPr lang="en-GB">
              <a:latin typeface="+mj-lt"/>
            </a:endParaRPr>
          </a:p>
        </p:txBody>
      </p:sp>
      <p:sp>
        <p:nvSpPr>
          <p:cNvPr id="79899" name="Line 26"/>
          <p:cNvSpPr>
            <a:spLocks noChangeShapeType="1"/>
          </p:cNvSpPr>
          <p:nvPr/>
        </p:nvSpPr>
        <p:spPr bwMode="auto">
          <a:xfrm>
            <a:off x="3759200" y="2659063"/>
            <a:ext cx="609600" cy="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00" name="Rectangle 27"/>
          <p:cNvSpPr>
            <a:spLocks noChangeArrowheads="1"/>
          </p:cNvSpPr>
          <p:nvPr/>
        </p:nvSpPr>
        <p:spPr bwMode="auto">
          <a:xfrm>
            <a:off x="3573463" y="2984500"/>
            <a:ext cx="574675" cy="300038"/>
          </a:xfrm>
          <a:prstGeom prst="rect">
            <a:avLst/>
          </a:prstGeom>
          <a:solidFill>
            <a:schemeClr val="bg1"/>
          </a:solidFill>
          <a:ln w="25399">
            <a:solidFill>
              <a:schemeClr val="tx1"/>
            </a:solidFill>
            <a:miter lim="800000"/>
            <a:headEnd/>
            <a:tailEnd/>
          </a:ln>
        </p:spPr>
        <p:txBody>
          <a:bodyPr wrap="none" anchor="ctr"/>
          <a:lstStyle/>
          <a:p>
            <a:endParaRPr lang="en-GB">
              <a:latin typeface="+mj-lt"/>
            </a:endParaRPr>
          </a:p>
        </p:txBody>
      </p:sp>
      <p:sp>
        <p:nvSpPr>
          <p:cNvPr id="79901" name="Line 28"/>
          <p:cNvSpPr>
            <a:spLocks noChangeShapeType="1"/>
          </p:cNvSpPr>
          <p:nvPr/>
        </p:nvSpPr>
        <p:spPr bwMode="auto">
          <a:xfrm>
            <a:off x="3860800" y="2870200"/>
            <a:ext cx="0" cy="21113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02" name="Line 29"/>
          <p:cNvSpPr>
            <a:spLocks noChangeShapeType="1"/>
          </p:cNvSpPr>
          <p:nvPr/>
        </p:nvSpPr>
        <p:spPr bwMode="auto">
          <a:xfrm>
            <a:off x="3860800" y="3240088"/>
            <a:ext cx="0" cy="15875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03" name="Line 30"/>
          <p:cNvSpPr>
            <a:spLocks noChangeShapeType="1"/>
          </p:cNvSpPr>
          <p:nvPr/>
        </p:nvSpPr>
        <p:spPr bwMode="auto">
          <a:xfrm flipH="1">
            <a:off x="3860800" y="3081338"/>
            <a:ext cx="203200" cy="158750"/>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04" name="Line 31"/>
          <p:cNvSpPr>
            <a:spLocks noChangeShapeType="1"/>
          </p:cNvSpPr>
          <p:nvPr/>
        </p:nvSpPr>
        <p:spPr bwMode="auto">
          <a:xfrm>
            <a:off x="2336800" y="3187700"/>
            <a:ext cx="1016000" cy="0"/>
          </a:xfrm>
          <a:prstGeom prst="line">
            <a:avLst/>
          </a:prstGeom>
          <a:noFill/>
          <a:ln w="25399">
            <a:solidFill>
              <a:schemeClr val="tx1"/>
            </a:solidFill>
            <a:round/>
            <a:headEnd type="none" w="sm" len="sm"/>
            <a:tailEnd type="stealth" w="med" len="med"/>
          </a:ln>
        </p:spPr>
        <p:txBody>
          <a:bodyPr wrap="none" anchor="ctr"/>
          <a:lstStyle/>
          <a:p>
            <a:endParaRPr lang="en-GB">
              <a:latin typeface="+mj-lt"/>
            </a:endParaRPr>
          </a:p>
        </p:txBody>
      </p:sp>
      <p:sp>
        <p:nvSpPr>
          <p:cNvPr id="79905" name="Rectangle 32"/>
          <p:cNvSpPr>
            <a:spLocks noChangeArrowheads="1"/>
          </p:cNvSpPr>
          <p:nvPr/>
        </p:nvSpPr>
        <p:spPr bwMode="auto">
          <a:xfrm>
            <a:off x="1909763" y="2890838"/>
            <a:ext cx="1314334"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clock (TTC)</a:t>
            </a:r>
          </a:p>
        </p:txBody>
      </p:sp>
      <p:sp>
        <p:nvSpPr>
          <p:cNvPr id="79906" name="Rectangle 33"/>
          <p:cNvSpPr>
            <a:spLocks noChangeArrowheads="1"/>
          </p:cNvSpPr>
          <p:nvPr/>
        </p:nvSpPr>
        <p:spPr bwMode="auto">
          <a:xfrm>
            <a:off x="5059363" y="3049588"/>
            <a:ext cx="1141338"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Sampling</a:t>
            </a:r>
          </a:p>
        </p:txBody>
      </p:sp>
      <p:sp>
        <p:nvSpPr>
          <p:cNvPr id="79907" name="Rectangle 34"/>
          <p:cNvSpPr>
            <a:spLocks noChangeArrowheads="1"/>
          </p:cNvSpPr>
          <p:nvPr/>
        </p:nvSpPr>
        <p:spPr bwMode="auto">
          <a:xfrm>
            <a:off x="3065463" y="3406775"/>
            <a:ext cx="1590675" cy="931863"/>
          </a:xfrm>
          <a:prstGeom prst="rect">
            <a:avLst/>
          </a:prstGeom>
          <a:solidFill>
            <a:srgbClr val="CBCBCB"/>
          </a:solidFill>
          <a:ln w="25399">
            <a:solidFill>
              <a:schemeClr val="tx1"/>
            </a:solidFill>
            <a:miter lim="800000"/>
            <a:headEnd/>
            <a:tailEnd/>
          </a:ln>
        </p:spPr>
        <p:txBody>
          <a:bodyPr wrap="none" anchor="ctr"/>
          <a:lstStyle/>
          <a:p>
            <a:endParaRPr lang="en-GB">
              <a:latin typeface="+mj-lt"/>
            </a:endParaRPr>
          </a:p>
        </p:txBody>
      </p:sp>
      <p:sp>
        <p:nvSpPr>
          <p:cNvPr id="79908" name="Rectangle 35"/>
          <p:cNvSpPr>
            <a:spLocks noChangeArrowheads="1"/>
          </p:cNvSpPr>
          <p:nvPr/>
        </p:nvSpPr>
        <p:spPr bwMode="auto">
          <a:xfrm>
            <a:off x="3167063" y="3459163"/>
            <a:ext cx="1387475" cy="352425"/>
          </a:xfrm>
          <a:prstGeom prst="rect">
            <a:avLst/>
          </a:prstGeom>
          <a:solidFill>
            <a:schemeClr val="bg1"/>
          </a:solidFill>
          <a:ln w="25399">
            <a:solidFill>
              <a:schemeClr val="tx1"/>
            </a:solidFill>
            <a:miter lim="800000"/>
            <a:headEnd/>
            <a:tailEnd/>
          </a:ln>
        </p:spPr>
        <p:txBody>
          <a:bodyPr wrap="none" anchor="ctr"/>
          <a:lstStyle/>
          <a:p>
            <a:endParaRPr lang="en-GB">
              <a:latin typeface="+mj-lt"/>
            </a:endParaRPr>
          </a:p>
        </p:txBody>
      </p:sp>
      <p:sp>
        <p:nvSpPr>
          <p:cNvPr id="79909" name="Line 36"/>
          <p:cNvSpPr>
            <a:spLocks noChangeShapeType="1"/>
          </p:cNvSpPr>
          <p:nvPr/>
        </p:nvSpPr>
        <p:spPr bwMode="auto">
          <a:xfrm>
            <a:off x="3251200" y="3503613"/>
            <a:ext cx="0" cy="263525"/>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10" name="Line 37"/>
          <p:cNvSpPr>
            <a:spLocks noChangeShapeType="1"/>
          </p:cNvSpPr>
          <p:nvPr/>
        </p:nvSpPr>
        <p:spPr bwMode="auto">
          <a:xfrm>
            <a:off x="3251200" y="3767138"/>
            <a:ext cx="12192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11" name="Rectangle 38"/>
          <p:cNvSpPr>
            <a:spLocks noChangeArrowheads="1"/>
          </p:cNvSpPr>
          <p:nvPr/>
        </p:nvSpPr>
        <p:spPr bwMode="auto">
          <a:xfrm>
            <a:off x="3167063" y="3933825"/>
            <a:ext cx="1387475" cy="352425"/>
          </a:xfrm>
          <a:prstGeom prst="rect">
            <a:avLst/>
          </a:prstGeom>
          <a:solidFill>
            <a:schemeClr val="bg1"/>
          </a:solidFill>
          <a:ln w="25399">
            <a:solidFill>
              <a:schemeClr val="tx1"/>
            </a:solidFill>
            <a:miter lim="800000"/>
            <a:headEnd/>
            <a:tailEnd/>
          </a:ln>
        </p:spPr>
        <p:txBody>
          <a:bodyPr wrap="none" anchor="ctr"/>
          <a:lstStyle/>
          <a:p>
            <a:endParaRPr lang="en-GB">
              <a:latin typeface="+mj-lt"/>
            </a:endParaRPr>
          </a:p>
        </p:txBody>
      </p:sp>
      <p:sp>
        <p:nvSpPr>
          <p:cNvPr id="79912" name="Line 39"/>
          <p:cNvSpPr>
            <a:spLocks noChangeShapeType="1"/>
          </p:cNvSpPr>
          <p:nvPr/>
        </p:nvSpPr>
        <p:spPr bwMode="auto">
          <a:xfrm>
            <a:off x="3251200" y="3978275"/>
            <a:ext cx="0" cy="263525"/>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13" name="Line 40"/>
          <p:cNvSpPr>
            <a:spLocks noChangeShapeType="1"/>
          </p:cNvSpPr>
          <p:nvPr/>
        </p:nvSpPr>
        <p:spPr bwMode="auto">
          <a:xfrm>
            <a:off x="3251200" y="4241800"/>
            <a:ext cx="12192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14" name="Line 41"/>
          <p:cNvSpPr>
            <a:spLocks noChangeShapeType="1"/>
          </p:cNvSpPr>
          <p:nvPr/>
        </p:nvSpPr>
        <p:spPr bwMode="auto">
          <a:xfrm>
            <a:off x="3860800" y="3819525"/>
            <a:ext cx="0" cy="106363"/>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15" name="Line 42"/>
          <p:cNvSpPr>
            <a:spLocks noChangeShapeType="1"/>
          </p:cNvSpPr>
          <p:nvPr/>
        </p:nvSpPr>
        <p:spPr bwMode="auto">
          <a:xfrm>
            <a:off x="3352800" y="3714750"/>
            <a:ext cx="0" cy="5238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16" name="Line 43"/>
          <p:cNvSpPr>
            <a:spLocks noChangeShapeType="1"/>
          </p:cNvSpPr>
          <p:nvPr/>
        </p:nvSpPr>
        <p:spPr bwMode="auto">
          <a:xfrm>
            <a:off x="3454400" y="3714750"/>
            <a:ext cx="0" cy="5238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17" name="Line 44"/>
          <p:cNvSpPr>
            <a:spLocks noChangeShapeType="1"/>
          </p:cNvSpPr>
          <p:nvPr/>
        </p:nvSpPr>
        <p:spPr bwMode="auto">
          <a:xfrm>
            <a:off x="3556000" y="3662363"/>
            <a:ext cx="0" cy="104775"/>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18" name="Line 45"/>
          <p:cNvSpPr>
            <a:spLocks noChangeShapeType="1"/>
          </p:cNvSpPr>
          <p:nvPr/>
        </p:nvSpPr>
        <p:spPr bwMode="auto">
          <a:xfrm>
            <a:off x="3657600" y="3609975"/>
            <a:ext cx="0" cy="157163"/>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19" name="Line 46"/>
          <p:cNvSpPr>
            <a:spLocks noChangeShapeType="1"/>
          </p:cNvSpPr>
          <p:nvPr/>
        </p:nvSpPr>
        <p:spPr bwMode="auto">
          <a:xfrm>
            <a:off x="3759200" y="3556000"/>
            <a:ext cx="0" cy="21113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20" name="Line 47"/>
          <p:cNvSpPr>
            <a:spLocks noChangeShapeType="1"/>
          </p:cNvSpPr>
          <p:nvPr/>
        </p:nvSpPr>
        <p:spPr bwMode="auto">
          <a:xfrm>
            <a:off x="3860800" y="3609975"/>
            <a:ext cx="0" cy="157163"/>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21" name="Line 48"/>
          <p:cNvSpPr>
            <a:spLocks noChangeShapeType="1"/>
          </p:cNvSpPr>
          <p:nvPr/>
        </p:nvSpPr>
        <p:spPr bwMode="auto">
          <a:xfrm>
            <a:off x="3962400" y="3662363"/>
            <a:ext cx="0" cy="104775"/>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22" name="Line 49"/>
          <p:cNvSpPr>
            <a:spLocks noChangeShapeType="1"/>
          </p:cNvSpPr>
          <p:nvPr/>
        </p:nvSpPr>
        <p:spPr bwMode="auto">
          <a:xfrm>
            <a:off x="4064000" y="3714750"/>
            <a:ext cx="0" cy="5238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23" name="Line 50"/>
          <p:cNvSpPr>
            <a:spLocks noChangeShapeType="1"/>
          </p:cNvSpPr>
          <p:nvPr/>
        </p:nvSpPr>
        <p:spPr bwMode="auto">
          <a:xfrm>
            <a:off x="4165600" y="3714750"/>
            <a:ext cx="0" cy="5238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24" name="Line 51"/>
          <p:cNvSpPr>
            <a:spLocks noChangeShapeType="1"/>
          </p:cNvSpPr>
          <p:nvPr/>
        </p:nvSpPr>
        <p:spPr bwMode="auto">
          <a:xfrm>
            <a:off x="4267200" y="3714750"/>
            <a:ext cx="0" cy="52388"/>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25" name="Freeform 52"/>
          <p:cNvSpPr>
            <a:spLocks/>
          </p:cNvSpPr>
          <p:nvPr/>
        </p:nvSpPr>
        <p:spPr bwMode="auto">
          <a:xfrm>
            <a:off x="3251200" y="3992563"/>
            <a:ext cx="1220788" cy="198437"/>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latin typeface="+mj-lt"/>
            </a:endParaRPr>
          </a:p>
        </p:txBody>
      </p:sp>
      <p:sp>
        <p:nvSpPr>
          <p:cNvPr id="79926" name="Line 53"/>
          <p:cNvSpPr>
            <a:spLocks noChangeShapeType="1"/>
          </p:cNvSpPr>
          <p:nvPr/>
        </p:nvSpPr>
        <p:spPr bwMode="auto">
          <a:xfrm>
            <a:off x="3251200" y="4137025"/>
            <a:ext cx="12192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27" name="Rectangle 54"/>
          <p:cNvSpPr>
            <a:spLocks noChangeArrowheads="1"/>
          </p:cNvSpPr>
          <p:nvPr/>
        </p:nvSpPr>
        <p:spPr bwMode="auto">
          <a:xfrm>
            <a:off x="5059363" y="3471863"/>
            <a:ext cx="1404744"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Digital filter</a:t>
            </a:r>
          </a:p>
        </p:txBody>
      </p:sp>
      <p:sp>
        <p:nvSpPr>
          <p:cNvPr id="79928" name="Rectangle 55"/>
          <p:cNvSpPr>
            <a:spLocks noChangeArrowheads="1"/>
          </p:cNvSpPr>
          <p:nvPr/>
        </p:nvSpPr>
        <p:spPr bwMode="auto">
          <a:xfrm>
            <a:off x="5059363" y="3889375"/>
            <a:ext cx="1958678"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Zero suppression</a:t>
            </a:r>
          </a:p>
        </p:txBody>
      </p:sp>
      <p:sp>
        <p:nvSpPr>
          <p:cNvPr id="79929" name="Rectangle 56"/>
          <p:cNvSpPr>
            <a:spLocks noChangeArrowheads="1"/>
          </p:cNvSpPr>
          <p:nvPr/>
        </p:nvSpPr>
        <p:spPr bwMode="auto">
          <a:xfrm>
            <a:off x="3471863" y="4462463"/>
            <a:ext cx="777875" cy="300037"/>
          </a:xfrm>
          <a:prstGeom prst="rect">
            <a:avLst/>
          </a:prstGeom>
          <a:solidFill>
            <a:srgbClr val="CCFF66"/>
          </a:solidFill>
          <a:ln w="25399">
            <a:solidFill>
              <a:schemeClr val="tx1"/>
            </a:solidFill>
            <a:miter lim="800000"/>
            <a:headEnd/>
            <a:tailEnd/>
          </a:ln>
        </p:spPr>
        <p:txBody>
          <a:bodyPr wrap="none" anchor="ctr"/>
          <a:lstStyle/>
          <a:p>
            <a:endParaRPr lang="en-GB">
              <a:latin typeface="+mj-lt"/>
            </a:endParaRPr>
          </a:p>
        </p:txBody>
      </p:sp>
      <p:sp>
        <p:nvSpPr>
          <p:cNvPr id="79930" name="Line 57"/>
          <p:cNvSpPr>
            <a:spLocks noChangeShapeType="1"/>
          </p:cNvSpPr>
          <p:nvPr/>
        </p:nvSpPr>
        <p:spPr bwMode="auto">
          <a:xfrm>
            <a:off x="3860800" y="4348163"/>
            <a:ext cx="0" cy="104775"/>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31" name="Rectangle 58"/>
          <p:cNvSpPr>
            <a:spLocks noChangeArrowheads="1"/>
          </p:cNvSpPr>
          <p:nvPr/>
        </p:nvSpPr>
        <p:spPr bwMode="auto">
          <a:xfrm>
            <a:off x="3167063" y="4884738"/>
            <a:ext cx="1387475" cy="352425"/>
          </a:xfrm>
          <a:prstGeom prst="rect">
            <a:avLst/>
          </a:prstGeom>
          <a:solidFill>
            <a:schemeClr val="bg1"/>
          </a:solidFill>
          <a:ln w="25399">
            <a:solidFill>
              <a:schemeClr val="tx1"/>
            </a:solidFill>
            <a:miter lim="800000"/>
            <a:headEnd/>
            <a:tailEnd/>
          </a:ln>
        </p:spPr>
        <p:txBody>
          <a:bodyPr wrap="none" anchor="ctr"/>
          <a:lstStyle/>
          <a:p>
            <a:endParaRPr lang="en-GB">
              <a:latin typeface="+mj-lt"/>
            </a:endParaRPr>
          </a:p>
        </p:txBody>
      </p:sp>
      <p:sp>
        <p:nvSpPr>
          <p:cNvPr id="79932" name="Line 59"/>
          <p:cNvSpPr>
            <a:spLocks noChangeShapeType="1"/>
          </p:cNvSpPr>
          <p:nvPr/>
        </p:nvSpPr>
        <p:spPr bwMode="auto">
          <a:xfrm>
            <a:off x="3251200" y="4929188"/>
            <a:ext cx="0" cy="263525"/>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33" name="Line 60"/>
          <p:cNvSpPr>
            <a:spLocks noChangeShapeType="1"/>
          </p:cNvSpPr>
          <p:nvPr/>
        </p:nvSpPr>
        <p:spPr bwMode="auto">
          <a:xfrm>
            <a:off x="3251200" y="5192713"/>
            <a:ext cx="12192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34" name="Freeform 61"/>
          <p:cNvSpPr>
            <a:spLocks/>
          </p:cNvSpPr>
          <p:nvPr/>
        </p:nvSpPr>
        <p:spPr bwMode="auto">
          <a:xfrm>
            <a:off x="3251200" y="4943475"/>
            <a:ext cx="1220788" cy="198438"/>
          </a:xfrm>
          <a:custGeom>
            <a:avLst/>
            <a:gdLst>
              <a:gd name="T0" fmla="*/ 12 w 577"/>
              <a:gd name="T1" fmla="*/ 170 h 180"/>
              <a:gd name="T2" fmla="*/ 37 w 577"/>
              <a:gd name="T3" fmla="*/ 173 h 180"/>
              <a:gd name="T4" fmla="*/ 58 w 577"/>
              <a:gd name="T5" fmla="*/ 174 h 180"/>
              <a:gd name="T6" fmla="*/ 76 w 577"/>
              <a:gd name="T7" fmla="*/ 176 h 180"/>
              <a:gd name="T8" fmla="*/ 103 w 577"/>
              <a:gd name="T9" fmla="*/ 176 h 180"/>
              <a:gd name="T10" fmla="*/ 117 w 577"/>
              <a:gd name="T11" fmla="*/ 176 h 180"/>
              <a:gd name="T12" fmla="*/ 135 w 577"/>
              <a:gd name="T13" fmla="*/ 174 h 180"/>
              <a:gd name="T14" fmla="*/ 148 w 577"/>
              <a:gd name="T15" fmla="*/ 171 h 180"/>
              <a:gd name="T16" fmla="*/ 160 w 577"/>
              <a:gd name="T17" fmla="*/ 167 h 180"/>
              <a:gd name="T18" fmla="*/ 178 w 577"/>
              <a:gd name="T19" fmla="*/ 158 h 180"/>
              <a:gd name="T20" fmla="*/ 184 w 577"/>
              <a:gd name="T21" fmla="*/ 149 h 180"/>
              <a:gd name="T22" fmla="*/ 190 w 577"/>
              <a:gd name="T23" fmla="*/ 138 h 180"/>
              <a:gd name="T24" fmla="*/ 199 w 577"/>
              <a:gd name="T25" fmla="*/ 117 h 180"/>
              <a:gd name="T26" fmla="*/ 205 w 577"/>
              <a:gd name="T27" fmla="*/ 107 h 180"/>
              <a:gd name="T28" fmla="*/ 213 w 577"/>
              <a:gd name="T29" fmla="*/ 90 h 180"/>
              <a:gd name="T30" fmla="*/ 220 w 577"/>
              <a:gd name="T31" fmla="*/ 66 h 180"/>
              <a:gd name="T32" fmla="*/ 226 w 577"/>
              <a:gd name="T33" fmla="*/ 47 h 180"/>
              <a:gd name="T34" fmla="*/ 235 w 577"/>
              <a:gd name="T35" fmla="*/ 23 h 180"/>
              <a:gd name="T36" fmla="*/ 244 w 577"/>
              <a:gd name="T37" fmla="*/ 6 h 180"/>
              <a:gd name="T38" fmla="*/ 255 w 577"/>
              <a:gd name="T39" fmla="*/ 0 h 180"/>
              <a:gd name="T40" fmla="*/ 274 w 577"/>
              <a:gd name="T41" fmla="*/ 0 h 180"/>
              <a:gd name="T42" fmla="*/ 288 w 577"/>
              <a:gd name="T43" fmla="*/ 3 h 180"/>
              <a:gd name="T44" fmla="*/ 298 w 577"/>
              <a:gd name="T45" fmla="*/ 11 h 180"/>
              <a:gd name="T46" fmla="*/ 303 w 577"/>
              <a:gd name="T47" fmla="*/ 26 h 180"/>
              <a:gd name="T48" fmla="*/ 306 w 577"/>
              <a:gd name="T49" fmla="*/ 39 h 180"/>
              <a:gd name="T50" fmla="*/ 307 w 577"/>
              <a:gd name="T51" fmla="*/ 63 h 180"/>
              <a:gd name="T52" fmla="*/ 309 w 577"/>
              <a:gd name="T53" fmla="*/ 80 h 180"/>
              <a:gd name="T54" fmla="*/ 309 w 577"/>
              <a:gd name="T55" fmla="*/ 93 h 180"/>
              <a:gd name="T56" fmla="*/ 312 w 577"/>
              <a:gd name="T57" fmla="*/ 104 h 180"/>
              <a:gd name="T58" fmla="*/ 316 w 577"/>
              <a:gd name="T59" fmla="*/ 114 h 180"/>
              <a:gd name="T60" fmla="*/ 331 w 577"/>
              <a:gd name="T61" fmla="*/ 123 h 180"/>
              <a:gd name="T62" fmla="*/ 348 w 577"/>
              <a:gd name="T63" fmla="*/ 132 h 180"/>
              <a:gd name="T64" fmla="*/ 357 w 577"/>
              <a:gd name="T65" fmla="*/ 137 h 180"/>
              <a:gd name="T66" fmla="*/ 379 w 577"/>
              <a:gd name="T67" fmla="*/ 143 h 180"/>
              <a:gd name="T68" fmla="*/ 400 w 577"/>
              <a:gd name="T69" fmla="*/ 147 h 180"/>
              <a:gd name="T70" fmla="*/ 420 w 577"/>
              <a:gd name="T71" fmla="*/ 150 h 180"/>
              <a:gd name="T72" fmla="*/ 436 w 577"/>
              <a:gd name="T73" fmla="*/ 153 h 180"/>
              <a:gd name="T74" fmla="*/ 451 w 577"/>
              <a:gd name="T75" fmla="*/ 155 h 180"/>
              <a:gd name="T76" fmla="*/ 481 w 577"/>
              <a:gd name="T77" fmla="*/ 156 h 180"/>
              <a:gd name="T78" fmla="*/ 499 w 577"/>
              <a:gd name="T79" fmla="*/ 161 h 180"/>
              <a:gd name="T80" fmla="*/ 517 w 577"/>
              <a:gd name="T81" fmla="*/ 162 h 180"/>
              <a:gd name="T82" fmla="*/ 531 w 577"/>
              <a:gd name="T83" fmla="*/ 165 h 180"/>
              <a:gd name="T84" fmla="*/ 547 w 577"/>
              <a:gd name="T85" fmla="*/ 167 h 180"/>
              <a:gd name="T86" fmla="*/ 576 w 577"/>
              <a:gd name="T87" fmla="*/ 179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7"/>
              <a:gd name="T133" fmla="*/ 0 h 180"/>
              <a:gd name="T134" fmla="*/ 577 w 577"/>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7" h="180">
                <a:moveTo>
                  <a:pt x="0" y="179"/>
                </a:moveTo>
                <a:lnTo>
                  <a:pt x="12" y="170"/>
                </a:lnTo>
                <a:lnTo>
                  <a:pt x="22" y="171"/>
                </a:lnTo>
                <a:lnTo>
                  <a:pt x="37" y="173"/>
                </a:lnTo>
                <a:lnTo>
                  <a:pt x="42" y="174"/>
                </a:lnTo>
                <a:lnTo>
                  <a:pt x="58" y="174"/>
                </a:lnTo>
                <a:lnTo>
                  <a:pt x="67" y="174"/>
                </a:lnTo>
                <a:lnTo>
                  <a:pt x="76" y="176"/>
                </a:lnTo>
                <a:lnTo>
                  <a:pt x="91" y="176"/>
                </a:lnTo>
                <a:lnTo>
                  <a:pt x="103" y="176"/>
                </a:lnTo>
                <a:lnTo>
                  <a:pt x="108" y="176"/>
                </a:lnTo>
                <a:lnTo>
                  <a:pt x="117" y="176"/>
                </a:lnTo>
                <a:lnTo>
                  <a:pt x="123" y="174"/>
                </a:lnTo>
                <a:lnTo>
                  <a:pt x="135" y="174"/>
                </a:lnTo>
                <a:lnTo>
                  <a:pt x="139" y="173"/>
                </a:lnTo>
                <a:lnTo>
                  <a:pt x="148" y="171"/>
                </a:lnTo>
                <a:lnTo>
                  <a:pt x="154" y="170"/>
                </a:lnTo>
                <a:lnTo>
                  <a:pt x="160" y="167"/>
                </a:lnTo>
                <a:lnTo>
                  <a:pt x="172" y="164"/>
                </a:lnTo>
                <a:lnTo>
                  <a:pt x="178" y="158"/>
                </a:lnTo>
                <a:lnTo>
                  <a:pt x="181" y="153"/>
                </a:lnTo>
                <a:lnTo>
                  <a:pt x="184" y="149"/>
                </a:lnTo>
                <a:lnTo>
                  <a:pt x="189" y="143"/>
                </a:lnTo>
                <a:lnTo>
                  <a:pt x="190" y="138"/>
                </a:lnTo>
                <a:lnTo>
                  <a:pt x="193" y="129"/>
                </a:lnTo>
                <a:lnTo>
                  <a:pt x="199" y="117"/>
                </a:lnTo>
                <a:lnTo>
                  <a:pt x="202" y="113"/>
                </a:lnTo>
                <a:lnTo>
                  <a:pt x="205" y="107"/>
                </a:lnTo>
                <a:lnTo>
                  <a:pt x="208" y="95"/>
                </a:lnTo>
                <a:lnTo>
                  <a:pt x="213" y="90"/>
                </a:lnTo>
                <a:lnTo>
                  <a:pt x="216" y="78"/>
                </a:lnTo>
                <a:lnTo>
                  <a:pt x="220" y="66"/>
                </a:lnTo>
                <a:lnTo>
                  <a:pt x="225" y="56"/>
                </a:lnTo>
                <a:lnTo>
                  <a:pt x="226" y="47"/>
                </a:lnTo>
                <a:lnTo>
                  <a:pt x="229" y="38"/>
                </a:lnTo>
                <a:lnTo>
                  <a:pt x="235" y="23"/>
                </a:lnTo>
                <a:lnTo>
                  <a:pt x="241" y="11"/>
                </a:lnTo>
                <a:lnTo>
                  <a:pt x="244" y="6"/>
                </a:lnTo>
                <a:lnTo>
                  <a:pt x="250" y="3"/>
                </a:lnTo>
                <a:lnTo>
                  <a:pt x="255" y="0"/>
                </a:lnTo>
                <a:lnTo>
                  <a:pt x="268" y="0"/>
                </a:lnTo>
                <a:lnTo>
                  <a:pt x="274" y="0"/>
                </a:lnTo>
                <a:lnTo>
                  <a:pt x="279" y="2"/>
                </a:lnTo>
                <a:lnTo>
                  <a:pt x="288" y="3"/>
                </a:lnTo>
                <a:lnTo>
                  <a:pt x="294" y="6"/>
                </a:lnTo>
                <a:lnTo>
                  <a:pt x="298" y="11"/>
                </a:lnTo>
                <a:lnTo>
                  <a:pt x="303" y="21"/>
                </a:lnTo>
                <a:lnTo>
                  <a:pt x="303" y="26"/>
                </a:lnTo>
                <a:lnTo>
                  <a:pt x="304" y="35"/>
                </a:lnTo>
                <a:lnTo>
                  <a:pt x="306" y="39"/>
                </a:lnTo>
                <a:lnTo>
                  <a:pt x="306" y="51"/>
                </a:lnTo>
                <a:lnTo>
                  <a:pt x="307" y="63"/>
                </a:lnTo>
                <a:lnTo>
                  <a:pt x="309" y="68"/>
                </a:lnTo>
                <a:lnTo>
                  <a:pt x="309" y="80"/>
                </a:lnTo>
                <a:lnTo>
                  <a:pt x="309" y="84"/>
                </a:lnTo>
                <a:lnTo>
                  <a:pt x="309" y="93"/>
                </a:lnTo>
                <a:lnTo>
                  <a:pt x="310" y="99"/>
                </a:lnTo>
                <a:lnTo>
                  <a:pt x="312" y="104"/>
                </a:lnTo>
                <a:lnTo>
                  <a:pt x="313" y="108"/>
                </a:lnTo>
                <a:lnTo>
                  <a:pt x="316" y="114"/>
                </a:lnTo>
                <a:lnTo>
                  <a:pt x="321" y="117"/>
                </a:lnTo>
                <a:lnTo>
                  <a:pt x="331" y="123"/>
                </a:lnTo>
                <a:lnTo>
                  <a:pt x="343" y="129"/>
                </a:lnTo>
                <a:lnTo>
                  <a:pt x="348" y="132"/>
                </a:lnTo>
                <a:lnTo>
                  <a:pt x="352" y="135"/>
                </a:lnTo>
                <a:lnTo>
                  <a:pt x="357" y="137"/>
                </a:lnTo>
                <a:lnTo>
                  <a:pt x="369" y="140"/>
                </a:lnTo>
                <a:lnTo>
                  <a:pt x="379" y="143"/>
                </a:lnTo>
                <a:lnTo>
                  <a:pt x="394" y="144"/>
                </a:lnTo>
                <a:lnTo>
                  <a:pt x="400" y="147"/>
                </a:lnTo>
                <a:lnTo>
                  <a:pt x="409" y="150"/>
                </a:lnTo>
                <a:lnTo>
                  <a:pt x="420" y="150"/>
                </a:lnTo>
                <a:lnTo>
                  <a:pt x="424" y="150"/>
                </a:lnTo>
                <a:lnTo>
                  <a:pt x="436" y="153"/>
                </a:lnTo>
                <a:lnTo>
                  <a:pt x="445" y="153"/>
                </a:lnTo>
                <a:lnTo>
                  <a:pt x="451" y="155"/>
                </a:lnTo>
                <a:lnTo>
                  <a:pt x="463" y="156"/>
                </a:lnTo>
                <a:lnTo>
                  <a:pt x="481" y="156"/>
                </a:lnTo>
                <a:lnTo>
                  <a:pt x="493" y="159"/>
                </a:lnTo>
                <a:lnTo>
                  <a:pt x="499" y="161"/>
                </a:lnTo>
                <a:lnTo>
                  <a:pt x="511" y="162"/>
                </a:lnTo>
                <a:lnTo>
                  <a:pt x="517" y="162"/>
                </a:lnTo>
                <a:lnTo>
                  <a:pt x="526" y="164"/>
                </a:lnTo>
                <a:lnTo>
                  <a:pt x="531" y="165"/>
                </a:lnTo>
                <a:lnTo>
                  <a:pt x="543" y="165"/>
                </a:lnTo>
                <a:lnTo>
                  <a:pt x="547" y="167"/>
                </a:lnTo>
                <a:lnTo>
                  <a:pt x="553" y="167"/>
                </a:lnTo>
                <a:lnTo>
                  <a:pt x="576" y="179"/>
                </a:lnTo>
              </a:path>
            </a:pathLst>
          </a:custGeom>
          <a:noFill/>
          <a:ln w="25399" cap="rnd">
            <a:solidFill>
              <a:schemeClr val="tx1"/>
            </a:solidFill>
            <a:round/>
            <a:headEnd type="none" w="sm" len="sm"/>
            <a:tailEnd type="none" w="sm" len="sm"/>
          </a:ln>
        </p:spPr>
        <p:txBody>
          <a:bodyPr/>
          <a:lstStyle/>
          <a:p>
            <a:endParaRPr lang="en-GB">
              <a:latin typeface="+mj-lt"/>
            </a:endParaRPr>
          </a:p>
        </p:txBody>
      </p:sp>
      <p:sp>
        <p:nvSpPr>
          <p:cNvPr id="79935" name="Line 62"/>
          <p:cNvSpPr>
            <a:spLocks noChangeShapeType="1"/>
          </p:cNvSpPr>
          <p:nvPr/>
        </p:nvSpPr>
        <p:spPr bwMode="auto">
          <a:xfrm>
            <a:off x="3860800" y="4770438"/>
            <a:ext cx="0" cy="106362"/>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36" name="Line 63"/>
          <p:cNvSpPr>
            <a:spLocks noChangeShapeType="1"/>
          </p:cNvSpPr>
          <p:nvPr/>
        </p:nvSpPr>
        <p:spPr bwMode="auto">
          <a:xfrm>
            <a:off x="3454400" y="4559300"/>
            <a:ext cx="8128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37" name="Line 64"/>
          <p:cNvSpPr>
            <a:spLocks noChangeShapeType="1"/>
          </p:cNvSpPr>
          <p:nvPr/>
        </p:nvSpPr>
        <p:spPr bwMode="auto">
          <a:xfrm>
            <a:off x="3454400" y="4664075"/>
            <a:ext cx="8128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38" name="Line 65"/>
          <p:cNvSpPr>
            <a:spLocks noChangeShapeType="1"/>
          </p:cNvSpPr>
          <p:nvPr/>
        </p:nvSpPr>
        <p:spPr bwMode="auto">
          <a:xfrm>
            <a:off x="3454400" y="4770438"/>
            <a:ext cx="8128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39" name="Rectangle 66"/>
          <p:cNvSpPr>
            <a:spLocks noChangeArrowheads="1"/>
          </p:cNvSpPr>
          <p:nvPr/>
        </p:nvSpPr>
        <p:spPr bwMode="auto">
          <a:xfrm>
            <a:off x="5059363" y="4378325"/>
            <a:ext cx="826252"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Buffer</a:t>
            </a:r>
          </a:p>
        </p:txBody>
      </p:sp>
      <p:sp>
        <p:nvSpPr>
          <p:cNvPr id="79940" name="Line 67"/>
          <p:cNvSpPr>
            <a:spLocks noChangeShapeType="1"/>
          </p:cNvSpPr>
          <p:nvPr/>
        </p:nvSpPr>
        <p:spPr bwMode="auto">
          <a:xfrm>
            <a:off x="3822700" y="4948238"/>
            <a:ext cx="0" cy="238125"/>
          </a:xfrm>
          <a:prstGeom prst="line">
            <a:avLst/>
          </a:prstGeom>
          <a:noFill/>
          <a:ln w="12699">
            <a:solidFill>
              <a:schemeClr val="tx1"/>
            </a:solidFill>
            <a:round/>
            <a:headEnd type="stealth" w="med" len="med"/>
            <a:tailEnd type="stealth" w="med" len="med"/>
          </a:ln>
        </p:spPr>
        <p:txBody>
          <a:bodyPr wrap="none" anchor="ctr"/>
          <a:lstStyle/>
          <a:p>
            <a:endParaRPr lang="en-GB">
              <a:latin typeface="+mj-lt"/>
            </a:endParaRPr>
          </a:p>
        </p:txBody>
      </p:sp>
      <p:sp>
        <p:nvSpPr>
          <p:cNvPr id="79941" name="Line 68"/>
          <p:cNvSpPr>
            <a:spLocks noChangeShapeType="1"/>
          </p:cNvSpPr>
          <p:nvPr/>
        </p:nvSpPr>
        <p:spPr bwMode="auto">
          <a:xfrm flipV="1">
            <a:off x="3282950" y="5064125"/>
            <a:ext cx="539750" cy="3175"/>
          </a:xfrm>
          <a:prstGeom prst="line">
            <a:avLst/>
          </a:prstGeom>
          <a:noFill/>
          <a:ln w="12699">
            <a:solidFill>
              <a:schemeClr val="tx1"/>
            </a:solidFill>
            <a:round/>
            <a:headEnd type="stealth" w="med" len="med"/>
            <a:tailEnd type="stealth" w="med" len="med"/>
          </a:ln>
        </p:spPr>
        <p:txBody>
          <a:bodyPr wrap="none" anchor="ctr"/>
          <a:lstStyle/>
          <a:p>
            <a:endParaRPr lang="en-GB">
              <a:latin typeface="+mj-lt"/>
            </a:endParaRPr>
          </a:p>
        </p:txBody>
      </p:sp>
      <p:sp>
        <p:nvSpPr>
          <p:cNvPr id="79942" name="Rectangle 69"/>
          <p:cNvSpPr>
            <a:spLocks noChangeArrowheads="1"/>
          </p:cNvSpPr>
          <p:nvPr/>
        </p:nvSpPr>
        <p:spPr bwMode="auto">
          <a:xfrm>
            <a:off x="3471863" y="5359400"/>
            <a:ext cx="777875" cy="300038"/>
          </a:xfrm>
          <a:prstGeom prst="rect">
            <a:avLst/>
          </a:prstGeom>
          <a:solidFill>
            <a:srgbClr val="CCFF66"/>
          </a:solidFill>
          <a:ln w="25399">
            <a:solidFill>
              <a:schemeClr val="tx1"/>
            </a:solidFill>
            <a:miter lim="800000"/>
            <a:headEnd/>
            <a:tailEnd/>
          </a:ln>
        </p:spPr>
        <p:txBody>
          <a:bodyPr wrap="none" anchor="ctr"/>
          <a:lstStyle/>
          <a:p>
            <a:endParaRPr lang="en-GB">
              <a:latin typeface="+mj-lt"/>
            </a:endParaRPr>
          </a:p>
        </p:txBody>
      </p:sp>
      <p:sp>
        <p:nvSpPr>
          <p:cNvPr id="79943" name="Rectangle 70"/>
          <p:cNvSpPr>
            <a:spLocks noChangeArrowheads="1"/>
          </p:cNvSpPr>
          <p:nvPr/>
        </p:nvSpPr>
        <p:spPr bwMode="auto">
          <a:xfrm>
            <a:off x="3167063" y="5781675"/>
            <a:ext cx="1387475" cy="193675"/>
          </a:xfrm>
          <a:prstGeom prst="rect">
            <a:avLst/>
          </a:prstGeom>
          <a:solidFill>
            <a:srgbClr val="FFCC99"/>
          </a:solidFill>
          <a:ln w="25399">
            <a:solidFill>
              <a:schemeClr val="tx1"/>
            </a:solidFill>
            <a:miter lim="800000"/>
            <a:headEnd/>
            <a:tailEnd/>
          </a:ln>
        </p:spPr>
        <p:txBody>
          <a:bodyPr wrap="none" anchor="ctr"/>
          <a:lstStyle/>
          <a:p>
            <a:endParaRPr lang="en-GB">
              <a:latin typeface="+mj-lt"/>
            </a:endParaRPr>
          </a:p>
        </p:txBody>
      </p:sp>
      <p:sp>
        <p:nvSpPr>
          <p:cNvPr id="79944" name="Line 71"/>
          <p:cNvSpPr>
            <a:spLocks noChangeShapeType="1"/>
          </p:cNvSpPr>
          <p:nvPr/>
        </p:nvSpPr>
        <p:spPr bwMode="auto">
          <a:xfrm>
            <a:off x="3860800" y="5667375"/>
            <a:ext cx="0" cy="106363"/>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45" name="Line 72"/>
          <p:cNvSpPr>
            <a:spLocks noChangeShapeType="1"/>
          </p:cNvSpPr>
          <p:nvPr/>
        </p:nvSpPr>
        <p:spPr bwMode="auto">
          <a:xfrm>
            <a:off x="3454400" y="5456238"/>
            <a:ext cx="8128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46" name="Line 73"/>
          <p:cNvSpPr>
            <a:spLocks noChangeShapeType="1"/>
          </p:cNvSpPr>
          <p:nvPr/>
        </p:nvSpPr>
        <p:spPr bwMode="auto">
          <a:xfrm>
            <a:off x="3454400" y="5562600"/>
            <a:ext cx="8128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47" name="Line 74"/>
          <p:cNvSpPr>
            <a:spLocks noChangeShapeType="1"/>
          </p:cNvSpPr>
          <p:nvPr/>
        </p:nvSpPr>
        <p:spPr bwMode="auto">
          <a:xfrm>
            <a:off x="3454400" y="5667375"/>
            <a:ext cx="812800" cy="0"/>
          </a:xfrm>
          <a:prstGeom prst="line">
            <a:avLst/>
          </a:prstGeom>
          <a:noFill/>
          <a:ln w="12699">
            <a:solidFill>
              <a:schemeClr val="tx1"/>
            </a:solidFill>
            <a:round/>
            <a:headEnd type="none" w="sm" len="sm"/>
            <a:tailEnd type="none" w="sm" len="sm"/>
          </a:ln>
        </p:spPr>
        <p:txBody>
          <a:bodyPr wrap="none" anchor="ctr"/>
          <a:lstStyle/>
          <a:p>
            <a:endParaRPr lang="en-GB">
              <a:latin typeface="+mj-lt"/>
            </a:endParaRPr>
          </a:p>
        </p:txBody>
      </p:sp>
      <p:sp>
        <p:nvSpPr>
          <p:cNvPr id="79948" name="Line 75"/>
          <p:cNvSpPr>
            <a:spLocks noChangeShapeType="1"/>
          </p:cNvSpPr>
          <p:nvPr/>
        </p:nvSpPr>
        <p:spPr bwMode="auto">
          <a:xfrm>
            <a:off x="3860800" y="5245100"/>
            <a:ext cx="0" cy="106363"/>
          </a:xfrm>
          <a:prstGeom prst="line">
            <a:avLst/>
          </a:prstGeom>
          <a:noFill/>
          <a:ln w="25399">
            <a:solidFill>
              <a:schemeClr val="tx1"/>
            </a:solidFill>
            <a:round/>
            <a:headEnd type="none" w="sm" len="sm"/>
            <a:tailEnd type="none" w="sm" len="sm"/>
          </a:ln>
        </p:spPr>
        <p:txBody>
          <a:bodyPr wrap="none" anchor="ctr"/>
          <a:lstStyle/>
          <a:p>
            <a:endParaRPr lang="en-GB">
              <a:latin typeface="+mj-lt"/>
            </a:endParaRPr>
          </a:p>
        </p:txBody>
      </p:sp>
      <p:sp>
        <p:nvSpPr>
          <p:cNvPr id="79949" name="Rectangle 76"/>
          <p:cNvSpPr>
            <a:spLocks noChangeArrowheads="1"/>
          </p:cNvSpPr>
          <p:nvPr/>
        </p:nvSpPr>
        <p:spPr bwMode="auto">
          <a:xfrm>
            <a:off x="5059363" y="5627688"/>
            <a:ext cx="2105576"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Format &amp; Readout</a:t>
            </a:r>
          </a:p>
        </p:txBody>
      </p:sp>
      <p:sp>
        <p:nvSpPr>
          <p:cNvPr id="79950" name="Rectangle 77"/>
          <p:cNvSpPr>
            <a:spLocks noChangeArrowheads="1"/>
          </p:cNvSpPr>
          <p:nvPr/>
        </p:nvSpPr>
        <p:spPr bwMode="auto">
          <a:xfrm>
            <a:off x="5059363" y="5319713"/>
            <a:ext cx="826252"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Buffer</a:t>
            </a:r>
          </a:p>
        </p:txBody>
      </p:sp>
      <p:sp>
        <p:nvSpPr>
          <p:cNvPr id="79951" name="Rectangle 78"/>
          <p:cNvSpPr>
            <a:spLocks noChangeArrowheads="1"/>
          </p:cNvSpPr>
          <p:nvPr/>
        </p:nvSpPr>
        <p:spPr bwMode="auto">
          <a:xfrm>
            <a:off x="5059363" y="4859338"/>
            <a:ext cx="2098010"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Feature extraction</a:t>
            </a:r>
          </a:p>
        </p:txBody>
      </p:sp>
      <p:sp>
        <p:nvSpPr>
          <p:cNvPr id="79952" name="Rectangle 79"/>
          <p:cNvSpPr>
            <a:spLocks noChangeArrowheads="1"/>
          </p:cNvSpPr>
          <p:nvPr/>
        </p:nvSpPr>
        <p:spPr bwMode="auto">
          <a:xfrm>
            <a:off x="5059363" y="746125"/>
            <a:ext cx="2021194"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Detector / Sensor</a:t>
            </a:r>
          </a:p>
        </p:txBody>
      </p:sp>
      <p:sp>
        <p:nvSpPr>
          <p:cNvPr id="79953" name="AutoShape 80"/>
          <p:cNvSpPr>
            <a:spLocks noChangeArrowheads="1"/>
          </p:cNvSpPr>
          <p:nvPr/>
        </p:nvSpPr>
        <p:spPr bwMode="auto">
          <a:xfrm>
            <a:off x="3443288" y="5983288"/>
            <a:ext cx="893762" cy="569912"/>
          </a:xfrm>
          <a:prstGeom prst="downArrow">
            <a:avLst>
              <a:gd name="adj1" fmla="val 52046"/>
              <a:gd name="adj2" fmla="val 40667"/>
            </a:avLst>
          </a:prstGeom>
          <a:solidFill>
            <a:srgbClr val="00FF00"/>
          </a:solidFill>
          <a:ln w="9525">
            <a:solidFill>
              <a:schemeClr val="tx1"/>
            </a:solidFill>
            <a:miter lim="800000"/>
            <a:headEnd/>
            <a:tailEnd/>
          </a:ln>
        </p:spPr>
        <p:txBody>
          <a:bodyPr wrap="none" anchor="ctr"/>
          <a:lstStyle/>
          <a:p>
            <a:endParaRPr lang="en-GB">
              <a:latin typeface="+mj-lt"/>
            </a:endParaRPr>
          </a:p>
        </p:txBody>
      </p:sp>
      <p:sp>
        <p:nvSpPr>
          <p:cNvPr id="79954" name="Rectangle 81"/>
          <p:cNvSpPr>
            <a:spLocks noChangeArrowheads="1"/>
          </p:cNvSpPr>
          <p:nvPr/>
        </p:nvSpPr>
        <p:spPr bwMode="auto">
          <a:xfrm>
            <a:off x="5072063" y="6069013"/>
            <a:ext cx="2968826" cy="400752"/>
          </a:xfrm>
          <a:prstGeom prst="rect">
            <a:avLst/>
          </a:prstGeom>
          <a:noFill/>
          <a:ln w="9525">
            <a:noFill/>
            <a:miter lim="800000"/>
            <a:headEnd/>
            <a:tailEnd/>
          </a:ln>
        </p:spPr>
        <p:txBody>
          <a:bodyPr wrap="none" lIns="92075" tIns="46038" rIns="92075" bIns="46038">
            <a:spAutoFit/>
          </a:bodyPr>
          <a:lstStyle/>
          <a:p>
            <a:pPr eaLnBrk="0" hangingPunct="0"/>
            <a:r>
              <a:rPr lang="en-US" sz="2000">
                <a:latin typeface="+mj-lt"/>
              </a:rPr>
              <a:t>to Data Acquisition System</a:t>
            </a:r>
          </a:p>
        </p:txBody>
      </p:sp>
      <p:sp>
        <p:nvSpPr>
          <p:cNvPr id="79956" name="Rectangle 83"/>
          <p:cNvSpPr>
            <a:spLocks noChangeArrowheads="1"/>
          </p:cNvSpPr>
          <p:nvPr/>
        </p:nvSpPr>
        <p:spPr bwMode="auto">
          <a:xfrm>
            <a:off x="8386763" y="1879600"/>
            <a:ext cx="184150" cy="457200"/>
          </a:xfrm>
          <a:prstGeom prst="rect">
            <a:avLst/>
          </a:prstGeom>
          <a:noFill/>
          <a:ln w="9525">
            <a:noFill/>
            <a:miter lim="800000"/>
            <a:headEnd/>
            <a:tailEnd/>
          </a:ln>
        </p:spPr>
        <p:txBody>
          <a:bodyPr wrap="none">
            <a:spAutoFit/>
          </a:bodyPr>
          <a:lstStyle/>
          <a:p>
            <a:pPr eaLnBrk="0" hangingPunct="0"/>
            <a:endParaRPr lang="en-GB" sz="2400">
              <a:latin typeface="+mj-lt"/>
            </a:endParaRPr>
          </a:p>
        </p:txBody>
      </p:sp>
      <p:sp>
        <p:nvSpPr>
          <p:cNvPr id="79957" name="Footer Placeholder 85"/>
          <p:cNvSpPr>
            <a:spLocks noGrp="1"/>
          </p:cNvSpPr>
          <p:nvPr>
            <p:ph type="ftr" sz="quarter" idx="10"/>
          </p:nvPr>
        </p:nvSpPr>
        <p:spPr>
          <a:noFill/>
        </p:spPr>
        <p:txBody>
          <a:bodyPr/>
          <a:lstStyle/>
          <a:p>
            <a:r>
              <a:rPr lang="en-US" smtClean="0">
                <a:latin typeface="+mj-lt"/>
              </a:rPr>
              <a:t>High throughput DAQ, Niko Neufeld, CERN</a:t>
            </a:r>
            <a:endParaRPr lang="en-US">
              <a:latin typeface="+mj-lt"/>
            </a:endParaRPr>
          </a:p>
        </p:txBody>
      </p:sp>
    </p:spTree>
    <p:extLst>
      <p:ext uri="{BB962C8B-B14F-4D97-AF65-F5344CB8AC3E}">
        <p14:creationId xmlns:p14="http://schemas.microsoft.com/office/powerpoint/2010/main" val="10314152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iko">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normAutofit lnSpcReduction="10000"/>
      </a:bodyP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800" dirty="0" smtClean="0">
            <a:latin typeface="+mn-lt"/>
          </a:defRPr>
        </a:defPPr>
      </a:lstStyle>
    </a:txDef>
  </a:objectDefaults>
  <a:extraClrSchemeLst>
    <a:extraClrScheme>
      <a:clrScheme name="daq-le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q-lec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q-lec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q-lec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q-lec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q-lec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q-lec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q-lec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q-lec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q-lec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q-lec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q-lec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niko</Template>
  <TotalTime>5551</TotalTime>
  <Words>5465</Words>
  <Application>Microsoft Macintosh PowerPoint</Application>
  <PresentationFormat>On-screen Show (4:3)</PresentationFormat>
  <Paragraphs>1000</Paragraphs>
  <Slides>80</Slides>
  <Notes>29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84" baseType="lpstr">
      <vt:lpstr>niko</vt:lpstr>
      <vt:lpstr>Visio</vt:lpstr>
      <vt:lpstr>Document</vt:lpstr>
      <vt:lpstr>ClipArt</vt:lpstr>
      <vt:lpstr>High throughput DAQ systems</vt:lpstr>
      <vt:lpstr>Outline</vt:lpstr>
      <vt:lpstr>Disclaimer</vt:lpstr>
      <vt:lpstr>Tycho Brahe and the Orbit of Mars</vt:lpstr>
      <vt:lpstr>The First Systematic Data Acquisition</vt:lpstr>
      <vt:lpstr>Tycho’s DAQ in today’s Terminology</vt:lpstr>
      <vt:lpstr>Lessons from Tycho</vt:lpstr>
      <vt:lpstr>Physics, Detectors, Trigger &amp; DAQ</vt:lpstr>
      <vt:lpstr>Before the DAQ - a detector channel</vt:lpstr>
      <vt:lpstr>Crate-based DAQ</vt:lpstr>
      <vt:lpstr>Example: VME </vt:lpstr>
      <vt:lpstr>Communication in a Crate: Buses</vt:lpstr>
      <vt:lpstr>Crate-based DAQ at LEP (DELPHI)</vt:lpstr>
      <vt:lpstr>Combining crates and LANs: the D0 DAQ (L3)</vt:lpstr>
      <vt:lpstr>The DO DAQ in 2002 - 2011</vt:lpstr>
      <vt:lpstr>LHC DAQ</vt:lpstr>
      <vt:lpstr>Moving on to Bigger Things…</vt:lpstr>
      <vt:lpstr>Moving on to Bigger Things…</vt:lpstr>
      <vt:lpstr>Know Your Enemy: pp Collisions at 14 TeV at 1034 cm-2s-1</vt:lpstr>
      <vt:lpstr>LHC Trigger/DAQ parameters</vt:lpstr>
      <vt:lpstr>DAQ implemented on a LAN</vt:lpstr>
      <vt:lpstr>Event Building over a LAN</vt:lpstr>
      <vt:lpstr>One network to rule the all</vt:lpstr>
      <vt:lpstr>CMS Data Acquisition</vt:lpstr>
      <vt:lpstr>2-Stage Event Builder </vt:lpstr>
      <vt:lpstr>Super-Fragment Builder (1st stage)</vt:lpstr>
      <vt:lpstr>Scaling in LAN based DAQ</vt:lpstr>
      <vt:lpstr>Congestion</vt:lpstr>
      <vt:lpstr>Push-Based Event Building</vt:lpstr>
      <vt:lpstr>Cut-through switching Head of Line Blocking</vt:lpstr>
      <vt:lpstr>Using more of that bandwidth</vt:lpstr>
      <vt:lpstr>Output Queuing</vt:lpstr>
      <vt:lpstr>Store-and-Forward in the LHC DAQs</vt:lpstr>
      <vt:lpstr>Buffer Usage in F10 E1200i</vt:lpstr>
      <vt:lpstr>Push-Based Event Building with  store&amp; forward switching and load-balancing</vt:lpstr>
      <vt:lpstr>DAQ networks beyond push and store &amp; forward</vt:lpstr>
      <vt:lpstr>Progressive refinement: ATLAS</vt:lpstr>
      <vt:lpstr>ATLAS DAQ (network view)</vt:lpstr>
      <vt:lpstr>Pull-Based Event Building</vt:lpstr>
      <vt:lpstr>Advanced Flow-control DCB, QCN</vt:lpstr>
      <vt:lpstr>Why is DCB interesting?</vt:lpstr>
      <vt:lpstr>Moving the data in and through a PC</vt:lpstr>
      <vt:lpstr>Sending and receiving data</vt:lpstr>
      <vt:lpstr>The cost of event-building in the server</vt:lpstr>
      <vt:lpstr>Frame-size / payload &amp; frame-rate Or: why don’t they increase the MTU?</vt:lpstr>
      <vt:lpstr>Tuning for bursty traffic</vt:lpstr>
      <vt:lpstr>Interrupt Moderation</vt:lpstr>
      <vt:lpstr>High Level Trigger Farms</vt:lpstr>
      <vt:lpstr>Event-filtering</vt:lpstr>
      <vt:lpstr>Online Trigger Farms 2011</vt:lpstr>
      <vt:lpstr>Faster, Larger – the future  A bit of marketing for upcomig DAQ systems </vt:lpstr>
      <vt:lpstr>SuperB DAQ</vt:lpstr>
      <vt:lpstr>Compressed Baryonic Matter (CBM)</vt:lpstr>
      <vt:lpstr>High Multiplicities</vt:lpstr>
      <vt:lpstr>CBM DAQ Architecture</vt:lpstr>
      <vt:lpstr>CBM Characteristics/Challenges</vt:lpstr>
      <vt:lpstr>PowerPoint Presentation</vt:lpstr>
      <vt:lpstr>Requirements on LHCb DAQ Network</vt:lpstr>
      <vt:lpstr>Fat-Tree Topology for One Slice</vt:lpstr>
      <vt:lpstr>InfiniBand</vt:lpstr>
      <vt:lpstr>InfiniBand: the good, the bad and the ugly</vt:lpstr>
      <vt:lpstr>Is the future of DAQ in the OFED?</vt:lpstr>
      <vt:lpstr>Future DAQ systems (choices)</vt:lpstr>
      <vt:lpstr>Summary and Future</vt:lpstr>
      <vt:lpstr>Publicita / Publicité / Commercial</vt:lpstr>
      <vt:lpstr>PowerPoint Presentation</vt:lpstr>
      <vt:lpstr>Thanks</vt:lpstr>
      <vt:lpstr>Appendix</vt:lpstr>
      <vt:lpstr>Managing Online farms</vt:lpstr>
      <vt:lpstr>LEP &amp; LHC in Numbers</vt:lpstr>
      <vt:lpstr>Challenges for the L1 at LHC</vt:lpstr>
      <vt:lpstr>Constantly sampled</vt:lpstr>
      <vt:lpstr>Improving dead-time with buffers</vt:lpstr>
      <vt:lpstr>Trigger in 6 slides</vt:lpstr>
      <vt:lpstr>What is a trigger?</vt:lpstr>
      <vt:lpstr>What is a trigger?</vt:lpstr>
      <vt:lpstr>Trivial DAQ</vt:lpstr>
      <vt:lpstr>Trivial DAQ with a real trigger</vt:lpstr>
      <vt:lpstr>Trivial DAQ with a real trigger 2</vt:lpstr>
      <vt:lpstr>Triggered read-out</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Ultra high throughput DAQ</dc:title>
  <dc:creator>niko</dc:creator>
  <cp:lastModifiedBy>Niko Neufeld</cp:lastModifiedBy>
  <cp:revision>249</cp:revision>
  <dcterms:created xsi:type="dcterms:W3CDTF">2011-10-14T06:22:09Z</dcterms:created>
  <dcterms:modified xsi:type="dcterms:W3CDTF">2011-10-25T10:06:59Z</dcterms:modified>
</cp:coreProperties>
</file>