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315" r:id="rId4"/>
    <p:sldId id="263" r:id="rId5"/>
    <p:sldId id="268" r:id="rId6"/>
    <p:sldId id="302" r:id="rId7"/>
    <p:sldId id="279" r:id="rId8"/>
    <p:sldId id="312" r:id="rId9"/>
    <p:sldId id="313" r:id="rId10"/>
    <p:sldId id="314" r:id="rId11"/>
    <p:sldId id="264" r:id="rId12"/>
    <p:sldId id="303" r:id="rId13"/>
    <p:sldId id="307" r:id="rId14"/>
    <p:sldId id="305" r:id="rId15"/>
    <p:sldId id="306" r:id="rId16"/>
    <p:sldId id="308" r:id="rId17"/>
    <p:sldId id="309" r:id="rId18"/>
    <p:sldId id="286" r:id="rId19"/>
    <p:sldId id="300" r:id="rId20"/>
    <p:sldId id="310" r:id="rId21"/>
    <p:sldId id="265" r:id="rId22"/>
    <p:sldId id="311" r:id="rId23"/>
    <p:sldId id="266" r:id="rId24"/>
    <p:sldId id="26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69F54-CDE9-0A13-8010-1FDF2B2E1068}" v="501" dt="2023-12-04T19:27:53.689"/>
    <p1510:client id="{1AE45075-877C-48E4-A0EF-B8E2689DBB45}" v="276" dt="2023-12-03T17:25:01.519"/>
    <p1510:client id="{65B28C8C-54B9-DC43-9696-E4E0A9F2CAF5}" v="26" dt="2023-12-04T07:00:48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08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0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8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0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05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0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0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9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6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26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04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17B11-CCD8-4EEC-AD7E-F410C145496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CB688-378F-4534-BFFE-AF122467FDB7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14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, 箭头&#10;&#10;已自动生成说明">
            <a:extLst>
              <a:ext uri="{FF2B5EF4-FFF2-40B4-BE49-F238E27FC236}">
                <a16:creationId xmlns:a16="http://schemas.microsoft.com/office/drawing/2014/main" id="{D27EBE06-2F99-78CE-0B5F-ADFD16AF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95" y="1763580"/>
            <a:ext cx="4618121" cy="4017469"/>
          </a:xfrm>
          <a:prstGeom prst="rect">
            <a:avLst/>
          </a:prstGeom>
        </p:spPr>
      </p:pic>
      <p:pic>
        <p:nvPicPr>
          <p:cNvPr id="7" name="图片 6" descr="徽标, 公司名称&#10;&#10;已自动生成说明">
            <a:extLst>
              <a:ext uri="{FF2B5EF4-FFF2-40B4-BE49-F238E27FC236}">
                <a16:creationId xmlns:a16="http://schemas.microsoft.com/office/drawing/2014/main" id="{BF8D2DE5-B511-F573-7A81-8F9323C8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479" y="196368"/>
            <a:ext cx="2482515" cy="1642603"/>
          </a:xfrm>
          <a:prstGeom prst="rect">
            <a:avLst/>
          </a:prstGeom>
        </p:spPr>
      </p:pic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57A65A85-292C-419A-9488-5D3219FB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40" y="196015"/>
            <a:ext cx="2085975" cy="173355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095660-D3A2-17E0-3992-1D4594F8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6D3F3F7-8534-8921-6EE7-81B29699B1EE}"/>
              </a:ext>
            </a:extLst>
          </p:cNvPr>
          <p:cNvSpPr txBox="1"/>
          <p:nvPr/>
        </p:nvSpPr>
        <p:spPr>
          <a:xfrm>
            <a:off x="3848197" y="3916588"/>
            <a:ext cx="52569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CN" sz="1400" dirty="0">
              <a:ea typeface="等线"/>
              <a:cs typeface="Calibri"/>
            </a:endParaRPr>
          </a:p>
          <a:p>
            <a:r>
              <a:rPr lang="en-US" altLang="zh-CN" sz="1400" dirty="0">
                <a:ea typeface="等线"/>
              </a:rPr>
              <a:t>                                            Jiang Yaozu</a:t>
            </a:r>
            <a:endParaRPr lang="en-US" sz="1400" dirty="0">
              <a:ea typeface="等线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6E9C46-4ED4-C373-E3CA-54C81E8543DC}"/>
              </a:ext>
            </a:extLst>
          </p:cNvPr>
          <p:cNvSpPr txBox="1"/>
          <p:nvPr/>
        </p:nvSpPr>
        <p:spPr>
          <a:xfrm>
            <a:off x="1374332" y="2729455"/>
            <a:ext cx="98071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/>
                <a:ea typeface="等线"/>
                <a:cs typeface="Calibri"/>
              </a:rPr>
              <a:t>SCD IT Data Format for Test Beam 2023 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7751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F7E50A-2DAA-FBCD-59F8-F67565F08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8" y="974664"/>
            <a:ext cx="6777317" cy="40674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E29FE42-312E-BAA9-4A9B-E551CEE34A46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4D5156"/>
                </a:solidFill>
                <a:ea typeface="Calibri"/>
                <a:cs typeface="Calibri"/>
              </a:rPr>
              <a:t>Occupancy</a:t>
            </a:r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7" name="图片 6" descr="图表, 直方图&#10;&#10;已自动生成说明">
            <a:extLst>
              <a:ext uri="{FF2B5EF4-FFF2-40B4-BE49-F238E27FC236}">
                <a16:creationId xmlns:a16="http://schemas.microsoft.com/office/drawing/2014/main" id="{7D436C96-C419-487E-27C6-87322C5FD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09" y="2725599"/>
            <a:ext cx="4979395" cy="29534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232A9CF-5422-43C0-08E4-146E0BA87180}"/>
              </a:ext>
            </a:extLst>
          </p:cNvPr>
          <p:cNvSpPr/>
          <p:nvPr/>
        </p:nvSpPr>
        <p:spPr>
          <a:xfrm>
            <a:off x="1374588" y="1095686"/>
            <a:ext cx="826744" cy="35161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CF749EC-D851-1183-25D4-4AA58632CE20}"/>
              </a:ext>
            </a:extLst>
          </p:cNvPr>
          <p:cNvCxnSpPr/>
          <p:nvPr/>
        </p:nvCxnSpPr>
        <p:spPr>
          <a:xfrm>
            <a:off x="2331820" y="3564466"/>
            <a:ext cx="4739340" cy="4661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2">
            <a:extLst>
              <a:ext uri="{FF2B5EF4-FFF2-40B4-BE49-F238E27FC236}">
                <a16:creationId xmlns:a16="http://schemas.microsoft.com/office/drawing/2014/main" id="{80214433-F6FC-33C8-6389-90D80BBFA2F8}"/>
              </a:ext>
            </a:extLst>
          </p:cNvPr>
          <p:cNvSpPr txBox="1"/>
          <p:nvPr/>
        </p:nvSpPr>
        <p:spPr>
          <a:xfrm>
            <a:off x="744449" y="1031678"/>
            <a:ext cx="60452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altLang="zh-CN" dirty="0">
                <a:ea typeface="等线"/>
                <a:cs typeface="Calibri"/>
              </a:rPr>
              <a:t>+Y           +X          +Y          +X         +Y           +X          +Y           +X</a:t>
            </a:r>
            <a:endParaRPr lang="zh-CN" altLang="en-US" dirty="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44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11</a:t>
            </a:fld>
            <a:endParaRPr lang="zh-CN" altLang="en-US"/>
          </a:p>
        </p:txBody>
      </p:sp>
      <p:pic>
        <p:nvPicPr>
          <p:cNvPr id="2" name="图片 1" descr="图表, 直方图&#10;&#10;已自动生成说明">
            <a:extLst>
              <a:ext uri="{FF2B5EF4-FFF2-40B4-BE49-F238E27FC236}">
                <a16:creationId xmlns:a16="http://schemas.microsoft.com/office/drawing/2014/main" id="{0393BCCF-EC4D-3296-1A87-8EAB63CC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" y="920533"/>
            <a:ext cx="8309819" cy="491268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5C843224-1298-16D8-E569-1C29218CD0EC}"/>
              </a:ext>
            </a:extLst>
          </p:cNvPr>
          <p:cNvSpPr txBox="1"/>
          <p:nvPr/>
        </p:nvSpPr>
        <p:spPr>
          <a:xfrm>
            <a:off x="138489" y="47297"/>
            <a:ext cx="601033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ea typeface="等线"/>
              </a:rPr>
              <a:t>THE SPATIAL RESOLUTION</a:t>
            </a:r>
            <a:endParaRPr lang="en-US" altLang="zh-CN" sz="2400" b="1">
              <a:ea typeface="等线"/>
              <a:cs typeface="Calibri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18B30FF4-9ECC-B9FA-8592-08607502A04B}"/>
              </a:ext>
            </a:extLst>
          </p:cNvPr>
          <p:cNvSpPr txBox="1"/>
          <p:nvPr/>
        </p:nvSpPr>
        <p:spPr>
          <a:xfrm>
            <a:off x="-2096" y="6596580"/>
            <a:ext cx="601033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Note: Beam Test 2023 OCT HERD run_448</a:t>
            </a:r>
            <a:endParaRPr lang="en-US" altLang="zh-CN" sz="1100">
              <a:ea typeface="等线"/>
              <a:cs typeface="Calibri"/>
            </a:endParaRPr>
          </a:p>
        </p:txBody>
      </p:sp>
      <p:pic>
        <p:nvPicPr>
          <p:cNvPr id="3" name="图片 2" descr="文本, 信件&#10;&#10;已自动生成说明">
            <a:extLst>
              <a:ext uri="{FF2B5EF4-FFF2-40B4-BE49-F238E27FC236}">
                <a16:creationId xmlns:a16="http://schemas.microsoft.com/office/drawing/2014/main" id="{BD7BB9B3-E92F-09C6-F5C7-3BCC2541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220" y="992587"/>
            <a:ext cx="3461062" cy="2322607"/>
          </a:xfrm>
          <a:prstGeom prst="rect">
            <a:avLst/>
          </a:prstGeom>
        </p:spPr>
      </p:pic>
      <p:pic>
        <p:nvPicPr>
          <p:cNvPr id="6" name="图片 5" descr="图表&#10;&#10;已自动生成说明">
            <a:extLst>
              <a:ext uri="{FF2B5EF4-FFF2-40B4-BE49-F238E27FC236}">
                <a16:creationId xmlns:a16="http://schemas.microsoft.com/office/drawing/2014/main" id="{2B2C8A75-2D0B-0395-D5CA-19D0FBD26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946" y="3509169"/>
            <a:ext cx="3567539" cy="22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12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Data Format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AB429637-4022-CD72-CD88-E6ADDF21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840596"/>
            <a:ext cx="3654096" cy="43403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EC1250-F160-5CF2-3812-A7467F4A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76" y="838931"/>
            <a:ext cx="7376509" cy="43436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A68D29-2E7C-3ADA-58C9-206DFB9630BA}"/>
              </a:ext>
            </a:extLst>
          </p:cNvPr>
          <p:cNvSpPr/>
          <p:nvPr/>
        </p:nvSpPr>
        <p:spPr>
          <a:xfrm>
            <a:off x="4497551" y="3153102"/>
            <a:ext cx="5478516" cy="15502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9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直方图&#10;&#10;已自动生成说明">
            <a:extLst>
              <a:ext uri="{FF2B5EF4-FFF2-40B4-BE49-F238E27FC236}">
                <a16:creationId xmlns:a16="http://schemas.microsoft.com/office/drawing/2014/main" id="{A0B39211-9B95-7068-815A-158DD6E2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25" y="612325"/>
            <a:ext cx="9504854" cy="60406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FA2F7B-1443-5232-163F-0725A61168DF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4D5156"/>
                </a:solidFill>
                <a:ea typeface="宋体"/>
                <a:cs typeface="Calibri"/>
              </a:rPr>
              <a:t>Eta</a:t>
            </a:r>
            <a:endParaRPr lang="en-US" altLang="zh-CN" sz="2400" b="1">
              <a:solidFill>
                <a:srgbClr val="4D5156"/>
              </a:solidFill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96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&#10;&#10;已自动生成说明">
            <a:extLst>
              <a:ext uri="{FF2B5EF4-FFF2-40B4-BE49-F238E27FC236}">
                <a16:creationId xmlns:a16="http://schemas.microsoft.com/office/drawing/2014/main" id="{E2DE6132-6FB9-2DD1-B9F2-E4DFAE05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76" y="139440"/>
            <a:ext cx="3522545" cy="2048680"/>
          </a:xfrm>
          <a:prstGeom prst="rect">
            <a:avLst/>
          </a:prstGeom>
        </p:spPr>
      </p:pic>
      <p:pic>
        <p:nvPicPr>
          <p:cNvPr id="6" name="图片 5" descr="图表&#10;&#10;已自动生成说明">
            <a:extLst>
              <a:ext uri="{FF2B5EF4-FFF2-40B4-BE49-F238E27FC236}">
                <a16:creationId xmlns:a16="http://schemas.microsoft.com/office/drawing/2014/main" id="{037A90A7-6021-E134-518F-E58249C3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863" y="104743"/>
            <a:ext cx="3391337" cy="2041478"/>
          </a:xfrm>
          <a:prstGeom prst="rect">
            <a:avLst/>
          </a:prstGeom>
        </p:spPr>
      </p:pic>
      <p:pic>
        <p:nvPicPr>
          <p:cNvPr id="7" name="图片 6" descr="图表&#10;&#10;已自动生成说明">
            <a:extLst>
              <a:ext uri="{FF2B5EF4-FFF2-40B4-BE49-F238E27FC236}">
                <a16:creationId xmlns:a16="http://schemas.microsoft.com/office/drawing/2014/main" id="{34B03FDC-1F00-C442-4007-EA250885D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9" y="2331724"/>
            <a:ext cx="3470337" cy="2040503"/>
          </a:xfrm>
          <a:prstGeom prst="rect">
            <a:avLst/>
          </a:prstGeom>
        </p:spPr>
      </p:pic>
      <p:pic>
        <p:nvPicPr>
          <p:cNvPr id="8" name="图片 7" descr="图表&#10;&#10;已自动生成说明">
            <a:extLst>
              <a:ext uri="{FF2B5EF4-FFF2-40B4-BE49-F238E27FC236}">
                <a16:creationId xmlns:a16="http://schemas.microsoft.com/office/drawing/2014/main" id="{6303A814-A55B-B669-9E42-E48F394C1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607" y="2314520"/>
            <a:ext cx="3365062" cy="2053787"/>
          </a:xfrm>
          <a:prstGeom prst="rect">
            <a:avLst/>
          </a:prstGeom>
        </p:spPr>
      </p:pic>
      <p:pic>
        <p:nvPicPr>
          <p:cNvPr id="9" name="图片 8" descr="图表&#10;&#10;已自动生成说明">
            <a:extLst>
              <a:ext uri="{FF2B5EF4-FFF2-40B4-BE49-F238E27FC236}">
                <a16:creationId xmlns:a16="http://schemas.microsoft.com/office/drawing/2014/main" id="{8A07554E-D7FA-E403-3592-DFC1C4577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021" y="2289348"/>
            <a:ext cx="3470164" cy="1990268"/>
          </a:xfrm>
          <a:prstGeom prst="rect">
            <a:avLst/>
          </a:prstGeom>
        </p:spPr>
      </p:pic>
      <p:pic>
        <p:nvPicPr>
          <p:cNvPr id="10" name="图片 9" descr="图表&#10;&#10;已自动生成说明">
            <a:extLst>
              <a:ext uri="{FF2B5EF4-FFF2-40B4-BE49-F238E27FC236}">
                <a16:creationId xmlns:a16="http://schemas.microsoft.com/office/drawing/2014/main" id="{6FFBAD9C-3B70-C45A-8249-01A424362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1" y="4386747"/>
            <a:ext cx="3417612" cy="1973332"/>
          </a:xfrm>
          <a:prstGeom prst="rect">
            <a:avLst/>
          </a:prstGeom>
        </p:spPr>
      </p:pic>
      <p:pic>
        <p:nvPicPr>
          <p:cNvPr id="11" name="图片 10" descr="图表, 表面图&#10;&#10;已自动生成说明">
            <a:extLst>
              <a:ext uri="{FF2B5EF4-FFF2-40B4-BE49-F238E27FC236}">
                <a16:creationId xmlns:a16="http://schemas.microsoft.com/office/drawing/2014/main" id="{C1B6FBE2-4820-51B5-1656-D793E1F4D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641" y="4423531"/>
            <a:ext cx="3386958" cy="2013626"/>
          </a:xfrm>
          <a:prstGeom prst="rect">
            <a:avLst/>
          </a:prstGeom>
        </p:spPr>
      </p:pic>
      <p:pic>
        <p:nvPicPr>
          <p:cNvPr id="12" name="图片 11" descr="图表&#10;&#10;已自动生成说明">
            <a:extLst>
              <a:ext uri="{FF2B5EF4-FFF2-40B4-BE49-F238E27FC236}">
                <a16:creationId xmlns:a16="http://schemas.microsoft.com/office/drawing/2014/main" id="{CED79811-DAC1-0D47-25FD-D4ADEAFA1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5400" y="4393618"/>
            <a:ext cx="3500820" cy="209097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132FD6B-F2A7-7158-EB92-0DBD9F7CBDDE}"/>
              </a:ext>
            </a:extLst>
          </p:cNvPr>
          <p:cNvSpPr txBox="1"/>
          <p:nvPr/>
        </p:nvSpPr>
        <p:spPr>
          <a:xfrm>
            <a:off x="173076" y="6487096"/>
            <a:ext cx="601033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Note: Beam Test 2023 OCT HERD run_448</a:t>
            </a:r>
            <a:endParaRPr lang="en-US" altLang="zh-CN" sz="1100">
              <a:ea typeface="等线"/>
              <a:cs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039FB7-DF89-6AB0-61F1-14BA76D4CF79}"/>
              </a:ext>
            </a:extLst>
          </p:cNvPr>
          <p:cNvSpPr/>
          <p:nvPr/>
        </p:nvSpPr>
        <p:spPr>
          <a:xfrm>
            <a:off x="691931" y="315310"/>
            <a:ext cx="201448" cy="16203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9C7CB8-0FCB-EEBA-F9D5-953433DAADDA}"/>
              </a:ext>
            </a:extLst>
          </p:cNvPr>
          <p:cNvSpPr/>
          <p:nvPr/>
        </p:nvSpPr>
        <p:spPr>
          <a:xfrm>
            <a:off x="1537138" y="345965"/>
            <a:ext cx="201448" cy="16203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E6310C-39D7-1652-E779-20E777199A0A}"/>
              </a:ext>
            </a:extLst>
          </p:cNvPr>
          <p:cNvSpPr/>
          <p:nvPr/>
        </p:nvSpPr>
        <p:spPr>
          <a:xfrm>
            <a:off x="2434896" y="324068"/>
            <a:ext cx="201448" cy="16203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11ED32-4AF5-1AEB-5393-2A5D1786C0E1}"/>
              </a:ext>
            </a:extLst>
          </p:cNvPr>
          <p:cNvSpPr/>
          <p:nvPr/>
        </p:nvSpPr>
        <p:spPr>
          <a:xfrm>
            <a:off x="3297620" y="354723"/>
            <a:ext cx="201448" cy="16203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9F09B0-F3C8-D35B-162B-84451BF8A484}"/>
              </a:ext>
            </a:extLst>
          </p:cNvPr>
          <p:cNvSpPr txBox="1"/>
          <p:nvPr/>
        </p:nvSpPr>
        <p:spPr>
          <a:xfrm>
            <a:off x="1375102" y="2023241"/>
            <a:ext cx="6306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1000">
                <a:ea typeface="宋体"/>
                <a:cs typeface="Calibri"/>
              </a:rPr>
              <a:t>floating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EF03F0-8685-5571-E2A1-467057AEC19F}"/>
              </a:ext>
            </a:extLst>
          </p:cNvPr>
          <p:cNvSpPr txBox="1"/>
          <p:nvPr/>
        </p:nvSpPr>
        <p:spPr>
          <a:xfrm>
            <a:off x="2272860" y="2018861"/>
            <a:ext cx="6306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1000">
                <a:ea typeface="宋体"/>
                <a:cs typeface="Calibri"/>
              </a:rPr>
              <a:t>floating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E868B8E-652A-C394-DA08-417DEEBCDD58}"/>
              </a:ext>
            </a:extLst>
          </p:cNvPr>
          <p:cNvSpPr txBox="1"/>
          <p:nvPr/>
        </p:nvSpPr>
        <p:spPr>
          <a:xfrm>
            <a:off x="578067" y="2031999"/>
            <a:ext cx="6306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1000">
                <a:ea typeface="宋体"/>
                <a:cs typeface="Calibri"/>
              </a:rPr>
              <a:t>readout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71BE489-E06B-4EFD-56F0-0C3F9DC330A1}"/>
              </a:ext>
            </a:extLst>
          </p:cNvPr>
          <p:cNvSpPr txBox="1"/>
          <p:nvPr/>
        </p:nvSpPr>
        <p:spPr>
          <a:xfrm>
            <a:off x="2925377" y="2018861"/>
            <a:ext cx="6306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sz="1000">
                <a:ea typeface="宋体"/>
                <a:cs typeface="Calibri"/>
              </a:rPr>
              <a:t>readout</a:t>
            </a:r>
          </a:p>
        </p:txBody>
      </p:sp>
    </p:spTree>
    <p:extLst>
      <p:ext uri="{BB962C8B-B14F-4D97-AF65-F5344CB8AC3E}">
        <p14:creationId xmlns:p14="http://schemas.microsoft.com/office/powerpoint/2010/main" val="251892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折线图&#10;&#10;已自动生成说明">
            <a:extLst>
              <a:ext uri="{FF2B5EF4-FFF2-40B4-BE49-F238E27FC236}">
                <a16:creationId xmlns:a16="http://schemas.microsoft.com/office/drawing/2014/main" id="{21F37593-36EE-5279-5878-97D568277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68" y="117786"/>
            <a:ext cx="3737302" cy="2105384"/>
          </a:xfrm>
          <a:prstGeom prst="rect">
            <a:avLst/>
          </a:prstGeom>
        </p:spPr>
      </p:pic>
      <p:pic>
        <p:nvPicPr>
          <p:cNvPr id="5" name="图片 4" descr="图表&#10;&#10;已自动生成说明">
            <a:extLst>
              <a:ext uri="{FF2B5EF4-FFF2-40B4-BE49-F238E27FC236}">
                <a16:creationId xmlns:a16="http://schemas.microsoft.com/office/drawing/2014/main" id="{106FD9EA-9068-BEEB-B04E-D61A5746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82103"/>
            <a:ext cx="3705703" cy="2140084"/>
          </a:xfrm>
          <a:prstGeom prst="rect">
            <a:avLst/>
          </a:prstGeom>
        </p:spPr>
      </p:pic>
      <p:pic>
        <p:nvPicPr>
          <p:cNvPr id="6" name="图片 5" descr="图表, 直方图&#10;&#10;已自动生成说明">
            <a:extLst>
              <a:ext uri="{FF2B5EF4-FFF2-40B4-BE49-F238E27FC236}">
                <a16:creationId xmlns:a16="http://schemas.microsoft.com/office/drawing/2014/main" id="{E8620490-4EE2-B98D-7318-94D543CD6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6" y="2267664"/>
            <a:ext cx="3741682" cy="2112465"/>
          </a:xfrm>
          <a:prstGeom prst="rect">
            <a:avLst/>
          </a:prstGeom>
        </p:spPr>
      </p:pic>
      <p:pic>
        <p:nvPicPr>
          <p:cNvPr id="7" name="图片 6" descr="图表, 直方图&#10;&#10;已自动生成说明">
            <a:extLst>
              <a:ext uri="{FF2B5EF4-FFF2-40B4-BE49-F238E27FC236}">
                <a16:creationId xmlns:a16="http://schemas.microsoft.com/office/drawing/2014/main" id="{1FDFC775-68F2-73BC-631E-D13E25A52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090" y="2183997"/>
            <a:ext cx="3929992" cy="2227250"/>
          </a:xfrm>
          <a:prstGeom prst="rect">
            <a:avLst/>
          </a:prstGeom>
        </p:spPr>
      </p:pic>
      <p:pic>
        <p:nvPicPr>
          <p:cNvPr id="8" name="图片 7" descr="图表, 直方图&#10;&#10;已自动生成说明">
            <a:extLst>
              <a:ext uri="{FF2B5EF4-FFF2-40B4-BE49-F238E27FC236}">
                <a16:creationId xmlns:a16="http://schemas.microsoft.com/office/drawing/2014/main" id="{42DBBF19-35CA-DF0C-DC46-8920FF0CB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021" y="2230961"/>
            <a:ext cx="3746061" cy="2163974"/>
          </a:xfrm>
          <a:prstGeom prst="rect">
            <a:avLst/>
          </a:prstGeom>
        </p:spPr>
      </p:pic>
      <p:pic>
        <p:nvPicPr>
          <p:cNvPr id="9" name="图片 8" descr="图表, 直方图&#10;&#10;已自动生成说明">
            <a:extLst>
              <a:ext uri="{FF2B5EF4-FFF2-40B4-BE49-F238E27FC236}">
                <a16:creationId xmlns:a16="http://schemas.microsoft.com/office/drawing/2014/main" id="{050BE2BB-AAD7-356A-89AB-D42B1FBB1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7" y="4381793"/>
            <a:ext cx="3785476" cy="2197829"/>
          </a:xfrm>
          <a:prstGeom prst="rect">
            <a:avLst/>
          </a:prstGeom>
        </p:spPr>
      </p:pic>
      <p:pic>
        <p:nvPicPr>
          <p:cNvPr id="10" name="图片 9" descr="图表, 直方图&#10;&#10;已自动生成说明">
            <a:extLst>
              <a:ext uri="{FF2B5EF4-FFF2-40B4-BE49-F238E27FC236}">
                <a16:creationId xmlns:a16="http://schemas.microsoft.com/office/drawing/2014/main" id="{E551E8F6-6FAF-23A1-3F11-3C989B3C1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228" y="4470579"/>
            <a:ext cx="3798613" cy="2195429"/>
          </a:xfrm>
          <a:prstGeom prst="rect">
            <a:avLst/>
          </a:prstGeom>
        </p:spPr>
      </p:pic>
      <p:pic>
        <p:nvPicPr>
          <p:cNvPr id="11" name="图片 10" descr="图表, 直方图&#10;&#10;已自动生成说明">
            <a:extLst>
              <a:ext uri="{FF2B5EF4-FFF2-40B4-BE49-F238E27FC236}">
                <a16:creationId xmlns:a16="http://schemas.microsoft.com/office/drawing/2014/main" id="{82A17363-9F4C-C2FE-84AB-B9BF3C720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3331" y="4412772"/>
            <a:ext cx="3781095" cy="22059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863C062-C867-AF2F-AF74-BD9DCDB40278}"/>
              </a:ext>
            </a:extLst>
          </p:cNvPr>
          <p:cNvSpPr txBox="1"/>
          <p:nvPr/>
        </p:nvSpPr>
        <p:spPr>
          <a:xfrm>
            <a:off x="155559" y="6574682"/>
            <a:ext cx="601033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Note: Beam Test 2023 OCT HERD run_448</a:t>
            </a:r>
            <a:endParaRPr lang="en-US" altLang="zh-CN" sz="110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84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&#10;&#10;已自动生成说明">
            <a:extLst>
              <a:ext uri="{FF2B5EF4-FFF2-40B4-BE49-F238E27FC236}">
                <a16:creationId xmlns:a16="http://schemas.microsoft.com/office/drawing/2014/main" id="{9D63B4B3-23F3-CDF4-4DDD-858F32100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1" y="162722"/>
            <a:ext cx="3627820" cy="2105073"/>
          </a:xfrm>
          <a:prstGeom prst="rect">
            <a:avLst/>
          </a:prstGeom>
        </p:spPr>
      </p:pic>
      <p:pic>
        <p:nvPicPr>
          <p:cNvPr id="5" name="图片 4" descr="图表, 折线图, 直方图&#10;&#10;已自动生成说明">
            <a:extLst>
              <a:ext uri="{FF2B5EF4-FFF2-40B4-BE49-F238E27FC236}">
                <a16:creationId xmlns:a16="http://schemas.microsoft.com/office/drawing/2014/main" id="{6FC6177A-3F3C-98B7-0EA3-AA3542CD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021" y="163096"/>
            <a:ext cx="3781096" cy="2170013"/>
          </a:xfrm>
          <a:prstGeom prst="rect">
            <a:avLst/>
          </a:prstGeom>
        </p:spPr>
      </p:pic>
      <p:pic>
        <p:nvPicPr>
          <p:cNvPr id="6" name="图片 5" descr="图表, 直方图&#10;&#10;已自动生成说明">
            <a:extLst>
              <a:ext uri="{FF2B5EF4-FFF2-40B4-BE49-F238E27FC236}">
                <a16:creationId xmlns:a16="http://schemas.microsoft.com/office/drawing/2014/main" id="{818F9AEE-ACF2-D0B8-6EB0-37FA6D19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5" y="2267700"/>
            <a:ext cx="3658475" cy="2112390"/>
          </a:xfrm>
          <a:prstGeom prst="rect">
            <a:avLst/>
          </a:prstGeom>
        </p:spPr>
      </p:pic>
      <p:pic>
        <p:nvPicPr>
          <p:cNvPr id="7" name="图片 6" descr="图表, 直方图&#10;&#10;已自动生成说明">
            <a:extLst>
              <a:ext uri="{FF2B5EF4-FFF2-40B4-BE49-F238E27FC236}">
                <a16:creationId xmlns:a16="http://schemas.microsoft.com/office/drawing/2014/main" id="{829F87AB-ADC0-E595-FB68-DEC581793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331" y="2226896"/>
            <a:ext cx="3684750" cy="2185243"/>
          </a:xfrm>
          <a:prstGeom prst="rect">
            <a:avLst/>
          </a:prstGeom>
        </p:spPr>
      </p:pic>
      <p:pic>
        <p:nvPicPr>
          <p:cNvPr id="8" name="图片 7" descr="图表, 直方图&#10;&#10;已自动生成说明">
            <a:extLst>
              <a:ext uri="{FF2B5EF4-FFF2-40B4-BE49-F238E27FC236}">
                <a16:creationId xmlns:a16="http://schemas.microsoft.com/office/drawing/2014/main" id="{D1CFC8E2-56FB-F08B-EE7E-422F1A3ED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641" y="2204513"/>
            <a:ext cx="3785474" cy="2243143"/>
          </a:xfrm>
          <a:prstGeom prst="rect">
            <a:avLst/>
          </a:prstGeom>
        </p:spPr>
      </p:pic>
      <p:pic>
        <p:nvPicPr>
          <p:cNvPr id="9" name="图片 8" descr="图表, 直方图&#10;&#10;已自动生成说明">
            <a:extLst>
              <a:ext uri="{FF2B5EF4-FFF2-40B4-BE49-F238E27FC236}">
                <a16:creationId xmlns:a16="http://schemas.microsoft.com/office/drawing/2014/main" id="{63B49E86-9875-B691-5BF2-08C168193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52" y="4452860"/>
            <a:ext cx="3689130" cy="2108245"/>
          </a:xfrm>
          <a:prstGeom prst="rect">
            <a:avLst/>
          </a:prstGeom>
        </p:spPr>
      </p:pic>
      <p:pic>
        <p:nvPicPr>
          <p:cNvPr id="10" name="图片 9" descr="图表, 直方图&#10;&#10;已自动生成说明">
            <a:extLst>
              <a:ext uri="{FF2B5EF4-FFF2-40B4-BE49-F238E27FC236}">
                <a16:creationId xmlns:a16="http://schemas.microsoft.com/office/drawing/2014/main" id="{7B02FA29-09E4-0A4C-F9B5-CEE8A2F94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2262" y="4455293"/>
            <a:ext cx="3789855" cy="2160310"/>
          </a:xfrm>
          <a:prstGeom prst="rect">
            <a:avLst/>
          </a:prstGeom>
        </p:spPr>
      </p:pic>
      <p:pic>
        <p:nvPicPr>
          <p:cNvPr id="11" name="图片 10" descr="图表, 直方图&#10;&#10;已自动生成说明">
            <a:extLst>
              <a:ext uri="{FF2B5EF4-FFF2-40B4-BE49-F238E27FC236}">
                <a16:creationId xmlns:a16="http://schemas.microsoft.com/office/drawing/2014/main" id="{72C30278-1AC3-CE77-F5F1-07BCEC91E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7297" y="4416450"/>
            <a:ext cx="3798613" cy="223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17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Data Format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AB429637-4022-CD72-CD88-E6ADDF21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840596"/>
            <a:ext cx="3654096" cy="43403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EC1250-F160-5CF2-3812-A7467F4A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76" y="838931"/>
            <a:ext cx="7376509" cy="43436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A68D29-2E7C-3ADA-58C9-206DFB9630BA}"/>
              </a:ext>
            </a:extLst>
          </p:cNvPr>
          <p:cNvSpPr/>
          <p:nvPr/>
        </p:nvSpPr>
        <p:spPr>
          <a:xfrm>
            <a:off x="4501931" y="4440618"/>
            <a:ext cx="5482895" cy="31531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841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表, 条形图&#10;&#10;已自动生成说明">
            <a:extLst>
              <a:ext uri="{FF2B5EF4-FFF2-40B4-BE49-F238E27FC236}">
                <a16:creationId xmlns:a16="http://schemas.microsoft.com/office/drawing/2014/main" id="{A9A16FB9-19CE-7C19-357E-C6C387E7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85" y="1354209"/>
            <a:ext cx="5445232" cy="38999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79C239-C7F7-1872-A02E-101F127A6062}"/>
              </a:ext>
            </a:extLst>
          </p:cNvPr>
          <p:cNvSpPr txBox="1"/>
          <p:nvPr/>
        </p:nvSpPr>
        <p:spPr>
          <a:xfrm>
            <a:off x="246252" y="65318"/>
            <a:ext cx="46855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 </a:t>
            </a:r>
            <a:r>
              <a:rPr lang="en-US" altLang="zh-CN" sz="2400" b="1">
                <a:ea typeface="等线"/>
              </a:rPr>
              <a:t>Gain correction</a:t>
            </a:r>
            <a:endParaRPr lang="zh-CN" altLang="en-US">
              <a:ea typeface="等线"/>
              <a:cs typeface="Calibri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BCFF04-F802-4124-FD0D-37B8DBE8C4D5}"/>
              </a:ext>
            </a:extLst>
          </p:cNvPr>
          <p:cNvSpPr txBox="1"/>
          <p:nvPr/>
        </p:nvSpPr>
        <p:spPr>
          <a:xfrm>
            <a:off x="452642" y="950975"/>
            <a:ext cx="22650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1600">
                <a:ea typeface="Calibri"/>
              </a:rPr>
              <a:t>Before</a:t>
            </a:r>
            <a:r>
              <a:rPr lang="en-US" sz="2400" b="1">
                <a:ea typeface="Calibri"/>
              </a:rPr>
              <a:t> </a:t>
            </a:r>
            <a:r>
              <a:rPr lang="en-US" altLang="zh-CN" sz="1600">
                <a:ea typeface="等线"/>
              </a:rPr>
              <a:t>Gain correction</a:t>
            </a:r>
            <a:endParaRPr lang="zh-CN" altLang="en-US" sz="1600">
              <a:ea typeface="等线"/>
              <a:cs typeface="Calibri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1684EC-1539-E14C-17F8-CADEBBE72D12}"/>
              </a:ext>
            </a:extLst>
          </p:cNvPr>
          <p:cNvSpPr txBox="1"/>
          <p:nvPr/>
        </p:nvSpPr>
        <p:spPr>
          <a:xfrm>
            <a:off x="6413355" y="989655"/>
            <a:ext cx="22650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1600">
                <a:ea typeface="Calibri"/>
              </a:rPr>
              <a:t>After </a:t>
            </a:r>
            <a:r>
              <a:rPr lang="en-US" altLang="zh-CN" sz="1600">
                <a:ea typeface="等线"/>
              </a:rPr>
              <a:t>Gain correction</a:t>
            </a:r>
            <a:endParaRPr lang="zh-CN" altLang="en-US" sz="1600">
              <a:ea typeface="等线"/>
              <a:cs typeface="Calibri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4F8E2BE4-CF7E-F59E-161F-505ABE581D08}"/>
              </a:ext>
            </a:extLst>
          </p:cNvPr>
          <p:cNvSpPr txBox="1"/>
          <p:nvPr/>
        </p:nvSpPr>
        <p:spPr>
          <a:xfrm>
            <a:off x="244409" y="6511891"/>
            <a:ext cx="5777252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>
                <a:ea typeface="等线"/>
                <a:cs typeface="Calibri"/>
              </a:rPr>
              <a:t>Note: Beam Test 2023 HERD, run448</a:t>
            </a:r>
          </a:p>
        </p:txBody>
      </p:sp>
      <p:pic>
        <p:nvPicPr>
          <p:cNvPr id="16" name="图片 15" descr="图表, 条形图&#10;&#10;已自动生成说明">
            <a:extLst>
              <a:ext uri="{FF2B5EF4-FFF2-40B4-BE49-F238E27FC236}">
                <a16:creationId xmlns:a16="http://schemas.microsoft.com/office/drawing/2014/main" id="{4ED3A814-D9AA-82E4-BCC7-75C14B33F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4689" y="1310290"/>
            <a:ext cx="727654" cy="3444764"/>
          </a:xfrm>
          <a:prstGeom prst="rect">
            <a:avLst/>
          </a:prstGeom>
        </p:spPr>
      </p:pic>
      <p:pic>
        <p:nvPicPr>
          <p:cNvPr id="18" name="图片 17" descr="图表&#10;&#10;已自动生成说明">
            <a:extLst>
              <a:ext uri="{FF2B5EF4-FFF2-40B4-BE49-F238E27FC236}">
                <a16:creationId xmlns:a16="http://schemas.microsoft.com/office/drawing/2014/main" id="{739C8DC8-1DD6-1148-FB6D-E77CDE94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" y="1348225"/>
            <a:ext cx="5449614" cy="3771791"/>
          </a:xfrm>
          <a:prstGeom prst="rect">
            <a:avLst/>
          </a:prstGeom>
        </p:spPr>
      </p:pic>
      <p:pic>
        <p:nvPicPr>
          <p:cNvPr id="19" name="图片 18" descr="图表, 条形图&#10;&#10;已自动生成说明">
            <a:extLst>
              <a:ext uri="{FF2B5EF4-FFF2-40B4-BE49-F238E27FC236}">
                <a16:creationId xmlns:a16="http://schemas.microsoft.com/office/drawing/2014/main" id="{162D1B42-081D-4770-AABB-417CA7959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16" y="1354082"/>
            <a:ext cx="727654" cy="34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8C2C27A-E33A-1C12-00E4-89D4EB4475D6}"/>
              </a:ext>
            </a:extLst>
          </p:cNvPr>
          <p:cNvSpPr txBox="1"/>
          <p:nvPr/>
        </p:nvSpPr>
        <p:spPr>
          <a:xfrm>
            <a:off x="135805" y="142719"/>
            <a:ext cx="7015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 Process of Eta correction</a:t>
            </a:r>
            <a:endParaRPr lang="en-US" altLang="zh-CN" sz="2400" i="1">
              <a:ea typeface="+mn-lt"/>
              <a:cs typeface="+mn-lt"/>
            </a:endParaRPr>
          </a:p>
        </p:txBody>
      </p:sp>
      <p:pic>
        <p:nvPicPr>
          <p:cNvPr id="7" name="图片 6" descr="图表, 直方图&#10;&#10;已自动生成说明">
            <a:extLst>
              <a:ext uri="{FF2B5EF4-FFF2-40B4-BE49-F238E27FC236}">
                <a16:creationId xmlns:a16="http://schemas.microsoft.com/office/drawing/2014/main" id="{6D41C3EF-CD4F-4923-6327-706A4F10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37" y="94092"/>
            <a:ext cx="2646277" cy="1737297"/>
          </a:xfrm>
          <a:prstGeom prst="rect">
            <a:avLst/>
          </a:prstGeom>
        </p:spPr>
      </p:pic>
      <p:pic>
        <p:nvPicPr>
          <p:cNvPr id="8" name="图片 7" descr="图表&#10;&#10;已自动生成说明">
            <a:extLst>
              <a:ext uri="{FF2B5EF4-FFF2-40B4-BE49-F238E27FC236}">
                <a16:creationId xmlns:a16="http://schemas.microsoft.com/office/drawing/2014/main" id="{36D7A38D-0E39-25C3-7189-7CDE59C2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960" y="2187490"/>
            <a:ext cx="2705804" cy="1692992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D94FFC5-209F-2BEB-6366-C280BCFE4246}"/>
              </a:ext>
            </a:extLst>
          </p:cNvPr>
          <p:cNvCxnSpPr>
            <a:cxnSpLocks/>
          </p:cNvCxnSpPr>
          <p:nvPr/>
        </p:nvCxnSpPr>
        <p:spPr>
          <a:xfrm flipV="1">
            <a:off x="7559324" y="1351089"/>
            <a:ext cx="515968" cy="19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图片 10" descr="图表&#10;&#10;已自动生成说明">
            <a:extLst>
              <a:ext uri="{FF2B5EF4-FFF2-40B4-BE49-F238E27FC236}">
                <a16:creationId xmlns:a16="http://schemas.microsoft.com/office/drawing/2014/main" id="{216EB8E2-46F0-A95D-522A-3A7D13497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659" y="2733232"/>
            <a:ext cx="2429704" cy="1472234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53C6490-C61D-D9C3-632F-24DC8926F971}"/>
              </a:ext>
            </a:extLst>
          </p:cNvPr>
          <p:cNvCxnSpPr>
            <a:cxnSpLocks/>
          </p:cNvCxnSpPr>
          <p:nvPr/>
        </p:nvCxnSpPr>
        <p:spPr>
          <a:xfrm flipH="1">
            <a:off x="9786371" y="1830454"/>
            <a:ext cx="1992" cy="466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图表&#10;&#10;已自动生成说明">
            <a:extLst>
              <a:ext uri="{FF2B5EF4-FFF2-40B4-BE49-F238E27FC236}">
                <a16:creationId xmlns:a16="http://schemas.microsoft.com/office/drawing/2014/main" id="{03B2EFA6-63B8-0BC0-F1F5-136E658D0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69" y="4204615"/>
            <a:ext cx="3260416" cy="2652995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F791882-8332-D516-2B22-AF2201F602CD}"/>
              </a:ext>
            </a:extLst>
          </p:cNvPr>
          <p:cNvCxnSpPr>
            <a:cxnSpLocks/>
          </p:cNvCxnSpPr>
          <p:nvPr/>
        </p:nvCxnSpPr>
        <p:spPr>
          <a:xfrm flipH="1">
            <a:off x="8287182" y="3173669"/>
            <a:ext cx="768973" cy="7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E58E18F-5208-60FE-B104-CE91AC648FD6}"/>
              </a:ext>
            </a:extLst>
          </p:cNvPr>
          <p:cNvSpPr txBox="1"/>
          <p:nvPr/>
        </p:nvSpPr>
        <p:spPr>
          <a:xfrm>
            <a:off x="335693" y="996142"/>
            <a:ext cx="349623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zh-CN" sz="1400">
                <a:ea typeface="+mn-lt"/>
                <a:cs typeface="+mn-lt"/>
              </a:rPr>
              <a:t>Find the charge line</a:t>
            </a:r>
            <a:endParaRPr lang="zh-CN" sz="1400">
              <a:ea typeface="等线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altLang="zh-CN" sz="1400">
                <a:ea typeface="+mn-lt"/>
                <a:cs typeface="+mn-lt"/>
              </a:rPr>
              <a:t>Calculate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the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ratio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Z/√ADC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for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each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bin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each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Z (e.g.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I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did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only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4</a:t>
            </a:r>
            <a:r>
              <a:rPr lang="zh-CN" altLang="en-US" sz="1400">
                <a:ea typeface="+mn-lt"/>
                <a:cs typeface="+mn-lt"/>
              </a:rPr>
              <a:t> </a:t>
            </a:r>
            <a:r>
              <a:rPr lang="en-US" altLang="zh-CN" sz="1400">
                <a:ea typeface="+mn-lt"/>
                <a:cs typeface="+mn-lt"/>
              </a:rPr>
              <a:t>bins)</a:t>
            </a:r>
            <a:endParaRPr lang="en-US" altLang="zh-CN" sz="1400">
              <a:ea typeface="Calibri"/>
              <a:cs typeface="+mn-lt"/>
            </a:endParaRPr>
          </a:p>
          <a:p>
            <a:pPr marL="342900" indent="-342900">
              <a:buFontTx/>
              <a:buAutoNum type="arabicPeriod"/>
            </a:pPr>
            <a:r>
              <a:rPr lang="en-US" sz="1400">
                <a:ea typeface="+mn-lt"/>
                <a:cs typeface="+mn-lt"/>
              </a:rPr>
              <a:t>Calculate the ratio for all bins , we can get the conversion function (the z-axis represents the ratio Z/ √ADC)</a:t>
            </a:r>
            <a:endParaRPr lang="en-US" altLang="zh-CN" sz="1400">
              <a:ea typeface="Calibri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altLang="zh-CN">
              <a:ea typeface="Calibri"/>
              <a:cs typeface="Calibri" panose="020F050202020403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6CBE9D-95CF-2D76-7B1D-423592EB0FBB}"/>
              </a:ext>
            </a:extLst>
          </p:cNvPr>
          <p:cNvSpPr txBox="1"/>
          <p:nvPr/>
        </p:nvSpPr>
        <p:spPr>
          <a:xfrm>
            <a:off x="7150918" y="4211532"/>
            <a:ext cx="3984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ea typeface="等线"/>
                <a:cs typeface="Calibri"/>
              </a:rPr>
              <a:t>z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6D9AA2-357D-0932-1467-3EEBCF7C4A61}"/>
              </a:ext>
            </a:extLst>
          </p:cNvPr>
          <p:cNvSpPr txBox="1"/>
          <p:nvPr/>
        </p:nvSpPr>
        <p:spPr>
          <a:xfrm>
            <a:off x="7586198" y="957835"/>
            <a:ext cx="468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ea typeface="等线"/>
                <a:cs typeface="Calibri"/>
              </a:rPr>
              <a:t>(1)</a:t>
            </a: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AA7DCF-56BC-62E2-C24D-A50D621A3AC3}"/>
              </a:ext>
            </a:extLst>
          </p:cNvPr>
          <p:cNvSpPr txBox="1"/>
          <p:nvPr/>
        </p:nvSpPr>
        <p:spPr>
          <a:xfrm>
            <a:off x="9885677" y="1868392"/>
            <a:ext cx="468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ea typeface="等线"/>
                <a:cs typeface="Calibri"/>
              </a:rPr>
              <a:t>(2)</a:t>
            </a:r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482C635-3974-7C87-4FE1-43AF1D792C6D}"/>
              </a:ext>
            </a:extLst>
          </p:cNvPr>
          <p:cNvSpPr txBox="1"/>
          <p:nvPr/>
        </p:nvSpPr>
        <p:spPr>
          <a:xfrm>
            <a:off x="8437672" y="3243390"/>
            <a:ext cx="468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ea typeface="等线"/>
                <a:cs typeface="Calibri"/>
              </a:rPr>
              <a:t>(3)</a:t>
            </a:r>
            <a:endParaRPr lang="zh-CN" altLang="en-US"/>
          </a:p>
        </p:txBody>
      </p:sp>
      <p:pic>
        <p:nvPicPr>
          <p:cNvPr id="20" name="图片 19" descr="图表&#10;&#10;已自动生成说明">
            <a:extLst>
              <a:ext uri="{FF2B5EF4-FFF2-40B4-BE49-F238E27FC236}">
                <a16:creationId xmlns:a16="http://schemas.microsoft.com/office/drawing/2014/main" id="{E1B8ACAF-28E2-C4FE-63C3-5BB316AC6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506" y="215366"/>
            <a:ext cx="3702323" cy="2518123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D288827-6CF3-6F23-6BB2-81BEEF30E065}"/>
              </a:ext>
            </a:extLst>
          </p:cNvPr>
          <p:cNvCxnSpPr>
            <a:cxnSpLocks/>
          </p:cNvCxnSpPr>
          <p:nvPr/>
        </p:nvCxnSpPr>
        <p:spPr>
          <a:xfrm flipH="1">
            <a:off x="7701138" y="3979568"/>
            <a:ext cx="1992" cy="466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图片 22" descr="图表, 直方图&#10;&#10;已自动生成说明">
            <a:extLst>
              <a:ext uri="{FF2B5EF4-FFF2-40B4-BE49-F238E27FC236}">
                <a16:creationId xmlns:a16="http://schemas.microsoft.com/office/drawing/2014/main" id="{9B71C275-7EB7-BAAE-C327-756E0B8DA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9" y="2855853"/>
            <a:ext cx="5851651" cy="361404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9AA9728-8BDD-CF52-381A-937A93851863}"/>
              </a:ext>
            </a:extLst>
          </p:cNvPr>
          <p:cNvSpPr txBox="1"/>
          <p:nvPr/>
        </p:nvSpPr>
        <p:spPr>
          <a:xfrm>
            <a:off x="893274" y="3606664"/>
            <a:ext cx="197756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1000">
                <a:latin typeface="等线"/>
                <a:ea typeface="等线"/>
                <a:cs typeface="Calibri"/>
              </a:rPr>
              <a:t>The eta function is defined as the ratio between the charge collected on the right strip of the </a:t>
            </a:r>
            <a:r>
              <a:rPr lang="en-US" altLang="zh-CN" sz="1000">
                <a:latin typeface="等线"/>
                <a:ea typeface="等线"/>
                <a:cs typeface="Calibri"/>
              </a:rPr>
              <a:t>two</a:t>
            </a:r>
            <a:r>
              <a:rPr lang="zh-CN" altLang="en-US" sz="1000">
                <a:latin typeface="等线"/>
                <a:ea typeface="等线"/>
                <a:cs typeface="Calibri"/>
              </a:rPr>
              <a:t> </a:t>
            </a:r>
            <a:r>
              <a:rPr lang="en-US" altLang="zh-CN" sz="1000">
                <a:latin typeface="等线"/>
                <a:ea typeface="等线"/>
                <a:cs typeface="Calibri"/>
              </a:rPr>
              <a:t>l</a:t>
            </a:r>
            <a:r>
              <a:rPr lang="zh-CN" sz="1000">
                <a:latin typeface="等线"/>
                <a:ea typeface="等线"/>
                <a:cs typeface="Calibri"/>
              </a:rPr>
              <a:t>ar</a:t>
            </a:r>
            <a:r>
              <a:rPr lang="en-US" altLang="zh-CN" sz="1000">
                <a:latin typeface="等线"/>
                <a:ea typeface="等线"/>
                <a:cs typeface="Calibri"/>
              </a:rPr>
              <a:t>g</a:t>
            </a:r>
            <a:r>
              <a:rPr lang="zh-CN" sz="1000">
                <a:latin typeface="等线"/>
                <a:ea typeface="等线"/>
                <a:cs typeface="Calibri"/>
              </a:rPr>
              <a:t>e</a:t>
            </a:r>
            <a:r>
              <a:rPr lang="en-US" altLang="zh-CN" sz="1000" err="1">
                <a:latin typeface="等线"/>
                <a:ea typeface="等线"/>
                <a:cs typeface="Calibri"/>
              </a:rPr>
              <a:t>st</a:t>
            </a:r>
            <a:r>
              <a:rPr lang="zh-CN" altLang="en-US" sz="1000">
                <a:latin typeface="等线"/>
                <a:ea typeface="等线"/>
                <a:cs typeface="Calibri"/>
              </a:rPr>
              <a:t> </a:t>
            </a:r>
            <a:r>
              <a:rPr lang="en-US" altLang="zh-CN" sz="1000">
                <a:latin typeface="等线"/>
                <a:ea typeface="等线"/>
                <a:cs typeface="Calibri"/>
              </a:rPr>
              <a:t>sig</a:t>
            </a:r>
            <a:r>
              <a:rPr lang="zh-CN" sz="1000">
                <a:latin typeface="等线"/>
                <a:ea typeface="等线"/>
                <a:cs typeface="Calibri"/>
              </a:rPr>
              <a:t>n</a:t>
            </a:r>
            <a:r>
              <a:rPr lang="en-US" altLang="zh-CN" sz="1000">
                <a:latin typeface="等线"/>
                <a:ea typeface="等线"/>
                <a:cs typeface="Calibri"/>
              </a:rPr>
              <a:t>al</a:t>
            </a:r>
            <a:r>
              <a:rPr lang="zh-CN" altLang="en-US" sz="1000">
                <a:latin typeface="等线"/>
                <a:ea typeface="等线"/>
                <a:cs typeface="Calibri"/>
              </a:rPr>
              <a:t> </a:t>
            </a:r>
            <a:r>
              <a:rPr lang="en-US" altLang="zh-CN" sz="1000">
                <a:latin typeface="等线"/>
                <a:ea typeface="等线"/>
                <a:cs typeface="Calibri"/>
              </a:rPr>
              <a:t>s</a:t>
            </a:r>
            <a:r>
              <a:rPr lang="zh-CN" sz="1000">
                <a:latin typeface="等线"/>
                <a:ea typeface="等线"/>
                <a:cs typeface="Calibri"/>
              </a:rPr>
              <a:t>tr</a:t>
            </a:r>
            <a:r>
              <a:rPr lang="en-US" altLang="zh-CN" sz="1000" err="1">
                <a:latin typeface="等线"/>
                <a:ea typeface="等线"/>
                <a:cs typeface="Calibri"/>
              </a:rPr>
              <a:t>ips</a:t>
            </a:r>
            <a:r>
              <a:rPr lang="zh-CN" sz="1000">
                <a:latin typeface="等线"/>
                <a:ea typeface="等线"/>
                <a:cs typeface="Calibri"/>
              </a:rPr>
              <a:t> and the total charge collected on both the </a:t>
            </a:r>
            <a:r>
              <a:rPr lang="en-US" altLang="zh-CN" sz="1000">
                <a:latin typeface="等线"/>
                <a:ea typeface="等线"/>
                <a:cs typeface="Calibri"/>
              </a:rPr>
              <a:t>two</a:t>
            </a:r>
            <a:r>
              <a:rPr lang="zh-CN" altLang="en-US" sz="1000">
                <a:latin typeface="等线"/>
                <a:ea typeface="等线"/>
                <a:cs typeface="Calibri"/>
              </a:rPr>
              <a:t> </a:t>
            </a:r>
            <a:r>
              <a:rPr lang="en-US" altLang="zh-CN" sz="1000">
                <a:latin typeface="等线"/>
                <a:ea typeface="等线"/>
                <a:cs typeface="Calibri"/>
              </a:rPr>
              <a:t>la</a:t>
            </a:r>
            <a:r>
              <a:rPr lang="zh-CN" sz="1000">
                <a:latin typeface="等线"/>
                <a:ea typeface="等线"/>
                <a:cs typeface="Calibri"/>
              </a:rPr>
              <a:t>rg</a:t>
            </a:r>
            <a:r>
              <a:rPr lang="en-US" altLang="zh-CN" sz="1000">
                <a:latin typeface="等线"/>
                <a:ea typeface="等线"/>
                <a:cs typeface="Calibri"/>
              </a:rPr>
              <a:t>es</a:t>
            </a:r>
            <a:r>
              <a:rPr lang="zh-CN" sz="1000">
                <a:latin typeface="等线"/>
                <a:ea typeface="等线"/>
                <a:cs typeface="Calibri"/>
              </a:rPr>
              <a:t>t si</a:t>
            </a:r>
            <a:r>
              <a:rPr lang="en-US" altLang="zh-CN" sz="1000">
                <a:latin typeface="等线"/>
                <a:ea typeface="等线"/>
                <a:cs typeface="Calibri"/>
              </a:rPr>
              <a:t>g</a:t>
            </a:r>
            <a:r>
              <a:rPr lang="zh-CN" sz="1000">
                <a:latin typeface="等线"/>
                <a:ea typeface="等线"/>
                <a:cs typeface="Calibri"/>
              </a:rPr>
              <a:t>n</a:t>
            </a:r>
            <a:r>
              <a:rPr lang="en-US" altLang="zh-CN" sz="1000">
                <a:latin typeface="等线"/>
                <a:ea typeface="等线"/>
                <a:cs typeface="Calibri"/>
              </a:rPr>
              <a:t>a</a:t>
            </a:r>
            <a:r>
              <a:rPr lang="zh-CN" sz="1000">
                <a:latin typeface="等线"/>
                <a:ea typeface="等线"/>
                <a:cs typeface="Calibri"/>
              </a:rPr>
              <a:t>l strip</a:t>
            </a:r>
            <a:r>
              <a:rPr lang="en-US" altLang="zh-CN" sz="1000">
                <a:latin typeface="等线"/>
                <a:ea typeface="等线"/>
                <a:cs typeface="Calibri"/>
              </a:rPr>
              <a:t>s</a:t>
            </a:r>
            <a:endParaRPr lang="zh-CN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2808797-DF02-D2CE-1AD0-B46319BFF610}"/>
              </a:ext>
            </a:extLst>
          </p:cNvPr>
          <p:cNvSpPr/>
          <p:nvPr/>
        </p:nvSpPr>
        <p:spPr>
          <a:xfrm>
            <a:off x="7154586" y="4220659"/>
            <a:ext cx="3695928" cy="251414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0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pic>
        <p:nvPicPr>
          <p:cNvPr id="2" name="图片 1" descr="图表&#10;&#10;已自动生成说明">
            <a:extLst>
              <a:ext uri="{FF2B5EF4-FFF2-40B4-BE49-F238E27FC236}">
                <a16:creationId xmlns:a16="http://schemas.microsoft.com/office/drawing/2014/main" id="{4F14E090-DFC3-1640-BCD6-4696653D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85" y="420141"/>
            <a:ext cx="5237001" cy="20716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68E874E-D34D-DC30-A533-40852E7BB701}"/>
              </a:ext>
            </a:extLst>
          </p:cNvPr>
          <p:cNvSpPr/>
          <p:nvPr/>
        </p:nvSpPr>
        <p:spPr>
          <a:xfrm flipV="1">
            <a:off x="29882" y="2937383"/>
            <a:ext cx="12111788" cy="2942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E32C8BF-F60C-6A2C-70A3-05AD514E1C11}"/>
              </a:ext>
            </a:extLst>
          </p:cNvPr>
          <p:cNvSpPr/>
          <p:nvPr/>
        </p:nvSpPr>
        <p:spPr>
          <a:xfrm rot="5400000" flipV="1">
            <a:off x="3252194" y="2927421"/>
            <a:ext cx="5826535" cy="2942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2" name="图片 11" descr="图形用户界面, 文本, 应用程序&#10;&#10;已自动生成说明">
            <a:extLst>
              <a:ext uri="{FF2B5EF4-FFF2-40B4-BE49-F238E27FC236}">
                <a16:creationId xmlns:a16="http://schemas.microsoft.com/office/drawing/2014/main" id="{D6053E59-BF93-6527-5783-A62445F32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86" y="2425790"/>
            <a:ext cx="2743200" cy="412694"/>
          </a:xfrm>
          <a:prstGeom prst="rect">
            <a:avLst/>
          </a:prstGeom>
        </p:spPr>
      </p:pic>
      <p:pic>
        <p:nvPicPr>
          <p:cNvPr id="14" name="图片 13" descr="图片包含 表格&#10;&#10;已自动生成说明">
            <a:extLst>
              <a:ext uri="{FF2B5EF4-FFF2-40B4-BE49-F238E27FC236}">
                <a16:creationId xmlns:a16="http://schemas.microsoft.com/office/drawing/2014/main" id="{899DCA48-4BF9-43CA-EE40-714F5C86D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302" y="2425373"/>
            <a:ext cx="2743200" cy="41352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218E54C-ECDF-7E06-2177-6BF9D3450A3C}"/>
              </a:ext>
            </a:extLst>
          </p:cNvPr>
          <p:cNvSpPr txBox="1"/>
          <p:nvPr/>
        </p:nvSpPr>
        <p:spPr>
          <a:xfrm>
            <a:off x="46158" y="3268"/>
            <a:ext cx="35790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PS 06/09/2023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029D6C-653A-C015-D5F9-6AF90B546E59}"/>
              </a:ext>
            </a:extLst>
          </p:cNvPr>
          <p:cNvSpPr txBox="1"/>
          <p:nvPr/>
        </p:nvSpPr>
        <p:spPr>
          <a:xfrm>
            <a:off x="6206903" y="-21635"/>
            <a:ext cx="35790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SPS 14/09/2023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3" name="图片 2" descr="图表, 条形图&#10;&#10;已自动生成说明">
            <a:extLst>
              <a:ext uri="{FF2B5EF4-FFF2-40B4-BE49-F238E27FC236}">
                <a16:creationId xmlns:a16="http://schemas.microsoft.com/office/drawing/2014/main" id="{6960B419-FE39-B912-0F03-369DBB0B6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159" y="350394"/>
            <a:ext cx="4783958" cy="1988108"/>
          </a:xfrm>
          <a:prstGeom prst="rect">
            <a:avLst/>
          </a:prstGeom>
        </p:spPr>
      </p:pic>
      <p:pic>
        <p:nvPicPr>
          <p:cNvPr id="4" name="图片 3" descr="表格&#10;&#10;已自动生成说明">
            <a:extLst>
              <a:ext uri="{FF2B5EF4-FFF2-40B4-BE49-F238E27FC236}">
                <a16:creationId xmlns:a16="http://schemas.microsoft.com/office/drawing/2014/main" id="{D507A24C-5C84-3E26-CBF9-ADED373AB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986" y="2451397"/>
            <a:ext cx="2629338" cy="391793"/>
          </a:xfrm>
          <a:prstGeom prst="rect">
            <a:avLst/>
          </a:prstGeom>
        </p:spPr>
      </p:pic>
      <p:pic>
        <p:nvPicPr>
          <p:cNvPr id="5" name="图片 4" descr="表格&#10;&#10;已自动生成说明">
            <a:extLst>
              <a:ext uri="{FF2B5EF4-FFF2-40B4-BE49-F238E27FC236}">
                <a16:creationId xmlns:a16="http://schemas.microsoft.com/office/drawing/2014/main" id="{18E331D9-22AA-9AC8-6CCA-BC87AB1EBE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7159" y="2449310"/>
            <a:ext cx="2655614" cy="422241"/>
          </a:xfrm>
          <a:prstGeom prst="rect">
            <a:avLst/>
          </a:prstGeom>
        </p:spPr>
      </p:pic>
      <p:pic>
        <p:nvPicPr>
          <p:cNvPr id="6" name="图片 5" descr="图形用户界面, 文本, 应用程序&#10;&#10;已自动生成说明">
            <a:extLst>
              <a:ext uri="{FF2B5EF4-FFF2-40B4-BE49-F238E27FC236}">
                <a16:creationId xmlns:a16="http://schemas.microsoft.com/office/drawing/2014/main" id="{97501F7B-E4E4-65CE-85F0-A274059D3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4744" y="2448034"/>
            <a:ext cx="728717" cy="424794"/>
          </a:xfrm>
          <a:prstGeom prst="rect">
            <a:avLst/>
          </a:prstGeom>
        </p:spPr>
      </p:pic>
      <p:pic>
        <p:nvPicPr>
          <p:cNvPr id="7" name="图片 6" descr="图表, 条形图&#10;&#10;已自动生成说明">
            <a:extLst>
              <a:ext uri="{FF2B5EF4-FFF2-40B4-BE49-F238E27FC236}">
                <a16:creationId xmlns:a16="http://schemas.microsoft.com/office/drawing/2014/main" id="{CB9FB2FA-2D11-BF96-1774-585B15A07A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330" y="3239139"/>
            <a:ext cx="4486165" cy="181175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9736BD3-7428-5F15-E493-3A30F0D33835}"/>
              </a:ext>
            </a:extLst>
          </p:cNvPr>
          <p:cNvSpPr txBox="1"/>
          <p:nvPr/>
        </p:nvSpPr>
        <p:spPr>
          <a:xfrm>
            <a:off x="36454" y="2938778"/>
            <a:ext cx="35790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SPS 09/10/2023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18" name="图片 17" descr="表格&#10;&#10;已自动生成说明">
            <a:extLst>
              <a:ext uri="{FF2B5EF4-FFF2-40B4-BE49-F238E27FC236}">
                <a16:creationId xmlns:a16="http://schemas.microsoft.com/office/drawing/2014/main" id="{3422F1D0-DFF0-B08C-CD7C-5BA1CCF30F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" y="5042863"/>
            <a:ext cx="6110889" cy="608553"/>
          </a:xfrm>
          <a:prstGeom prst="rect">
            <a:avLst/>
          </a:prstGeom>
        </p:spPr>
      </p:pic>
      <p:pic>
        <p:nvPicPr>
          <p:cNvPr id="19" name="图片 18" descr="图表, 条形图&#10;&#10;已自动生成说明">
            <a:extLst>
              <a:ext uri="{FF2B5EF4-FFF2-40B4-BE49-F238E27FC236}">
                <a16:creationId xmlns:a16="http://schemas.microsoft.com/office/drawing/2014/main" id="{D1F92DA9-1268-DCC2-A135-E68B13F7D1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8986" y="3077328"/>
            <a:ext cx="5471510" cy="260396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75D1624-D6AC-1D2D-1210-EB8E055C6292}"/>
              </a:ext>
            </a:extLst>
          </p:cNvPr>
          <p:cNvSpPr txBox="1"/>
          <p:nvPr/>
        </p:nvSpPr>
        <p:spPr>
          <a:xfrm>
            <a:off x="6268212" y="2943157"/>
            <a:ext cx="35790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SCD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2B4E316-E5F9-E40B-3299-DE017AA3442F}"/>
              </a:ext>
            </a:extLst>
          </p:cNvPr>
          <p:cNvSpPr txBox="1"/>
          <p:nvPr/>
        </p:nvSpPr>
        <p:spPr>
          <a:xfrm>
            <a:off x="383365" y="1457199"/>
            <a:ext cx="5836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(1)</a:t>
            </a: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B98250F-D038-C955-2FCA-BC04B3317FFD}"/>
              </a:ext>
            </a:extLst>
          </p:cNvPr>
          <p:cNvSpPr txBox="1"/>
          <p:nvPr/>
        </p:nvSpPr>
        <p:spPr>
          <a:xfrm>
            <a:off x="6343606" y="1299544"/>
            <a:ext cx="5836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(2)</a:t>
            </a: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233B952-62FD-9C6A-2A25-4654EFE47DA6}"/>
              </a:ext>
            </a:extLst>
          </p:cNvPr>
          <p:cNvSpPr txBox="1"/>
          <p:nvPr/>
        </p:nvSpPr>
        <p:spPr>
          <a:xfrm>
            <a:off x="383365" y="4093543"/>
            <a:ext cx="5836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(3)</a:t>
            </a:r>
          </a:p>
          <a:p>
            <a:endParaRPr lang="en-US" altLang="zh-CN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28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表&#10;&#10;已自动生成说明">
            <a:extLst>
              <a:ext uri="{FF2B5EF4-FFF2-40B4-BE49-F238E27FC236}">
                <a16:creationId xmlns:a16="http://schemas.microsoft.com/office/drawing/2014/main" id="{10907074-582B-9E17-2B8E-35740D91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3" y="282431"/>
            <a:ext cx="3312510" cy="1931346"/>
          </a:xfrm>
          <a:prstGeom prst="rect">
            <a:avLst/>
          </a:prstGeom>
        </p:spPr>
      </p:pic>
      <p:pic>
        <p:nvPicPr>
          <p:cNvPr id="3" name="图片 2" descr="图表, 折线图&#10;&#10;已自动生成说明">
            <a:extLst>
              <a:ext uri="{FF2B5EF4-FFF2-40B4-BE49-F238E27FC236}">
                <a16:creationId xmlns:a16="http://schemas.microsoft.com/office/drawing/2014/main" id="{0C63D90C-04D0-EB4F-3D64-8BC3DC6F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24" y="280912"/>
            <a:ext cx="3347544" cy="1986936"/>
          </a:xfrm>
          <a:prstGeom prst="rect">
            <a:avLst/>
          </a:prstGeom>
        </p:spPr>
      </p:pic>
      <p:pic>
        <p:nvPicPr>
          <p:cNvPr id="5" name="图片 4" descr="图表&#10;&#10;已自动生成说明">
            <a:extLst>
              <a:ext uri="{FF2B5EF4-FFF2-40B4-BE49-F238E27FC236}">
                <a16:creationId xmlns:a16="http://schemas.microsoft.com/office/drawing/2014/main" id="{B0E92CA0-BDA7-42F1-8CE7-7128D6E8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69" y="2347992"/>
            <a:ext cx="3277475" cy="1925531"/>
          </a:xfrm>
          <a:prstGeom prst="rect">
            <a:avLst/>
          </a:prstGeom>
        </p:spPr>
      </p:pic>
      <p:pic>
        <p:nvPicPr>
          <p:cNvPr id="6" name="图片 5" descr="图表&#10;&#10;已自动生成说明">
            <a:extLst>
              <a:ext uri="{FF2B5EF4-FFF2-40B4-BE49-F238E27FC236}">
                <a16:creationId xmlns:a16="http://schemas.microsoft.com/office/drawing/2014/main" id="{73E4D0CE-BA25-0177-9F4E-08DCCD428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196" y="2354385"/>
            <a:ext cx="3350808" cy="1982472"/>
          </a:xfrm>
          <a:prstGeom prst="rect">
            <a:avLst/>
          </a:prstGeom>
        </p:spPr>
      </p:pic>
      <p:pic>
        <p:nvPicPr>
          <p:cNvPr id="7" name="图片 6" descr="图表&#10;&#10;已自动生成说明">
            <a:extLst>
              <a:ext uri="{FF2B5EF4-FFF2-40B4-BE49-F238E27FC236}">
                <a16:creationId xmlns:a16="http://schemas.microsoft.com/office/drawing/2014/main" id="{F0F51128-2419-5230-6B49-4D6713B6F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021" y="2361503"/>
            <a:ext cx="3325647" cy="1946684"/>
          </a:xfrm>
          <a:prstGeom prst="rect">
            <a:avLst/>
          </a:prstGeom>
        </p:spPr>
      </p:pic>
      <p:pic>
        <p:nvPicPr>
          <p:cNvPr id="8" name="图片 7" descr="图表&#10;&#10;已自动生成说明">
            <a:extLst>
              <a:ext uri="{FF2B5EF4-FFF2-40B4-BE49-F238E27FC236}">
                <a16:creationId xmlns:a16="http://schemas.microsoft.com/office/drawing/2014/main" id="{04269639-38E0-2C13-7AC1-E7C6C0001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69" y="4459548"/>
            <a:ext cx="3281854" cy="1937214"/>
          </a:xfrm>
          <a:prstGeom prst="rect">
            <a:avLst/>
          </a:prstGeom>
        </p:spPr>
      </p:pic>
      <p:pic>
        <p:nvPicPr>
          <p:cNvPr id="9" name="图片 8" descr="图表&#10;&#10;已自动生成说明">
            <a:extLst>
              <a:ext uri="{FF2B5EF4-FFF2-40B4-BE49-F238E27FC236}">
                <a16:creationId xmlns:a16="http://schemas.microsoft.com/office/drawing/2014/main" id="{094464ED-4967-846D-DD48-511C7F569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021" y="4450483"/>
            <a:ext cx="3421992" cy="1981619"/>
          </a:xfrm>
          <a:prstGeom prst="rect">
            <a:avLst/>
          </a:prstGeom>
        </p:spPr>
      </p:pic>
      <p:pic>
        <p:nvPicPr>
          <p:cNvPr id="10" name="图片 9" descr="图表&#10;&#10;已自动生成说明">
            <a:extLst>
              <a:ext uri="{FF2B5EF4-FFF2-40B4-BE49-F238E27FC236}">
                <a16:creationId xmlns:a16="http://schemas.microsoft.com/office/drawing/2014/main" id="{67D00FFA-08C6-BAE6-1F3D-4BB427159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3020" y="4445683"/>
            <a:ext cx="3273096" cy="191239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B0261E-5DD2-D4D1-CFA8-89B745FFC816}"/>
              </a:ext>
            </a:extLst>
          </p:cNvPr>
          <p:cNvSpPr txBox="1"/>
          <p:nvPr/>
        </p:nvSpPr>
        <p:spPr>
          <a:xfrm>
            <a:off x="244409" y="6511891"/>
            <a:ext cx="5777252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>
                <a:ea typeface="等线"/>
                <a:cs typeface="Calibri"/>
              </a:rPr>
              <a:t>Note: Beam Test 2023 HERD, run448</a:t>
            </a:r>
          </a:p>
        </p:txBody>
      </p:sp>
    </p:spTree>
    <p:extLst>
      <p:ext uri="{BB962C8B-B14F-4D97-AF65-F5344CB8AC3E}">
        <p14:creationId xmlns:p14="http://schemas.microsoft.com/office/powerpoint/2010/main" val="3609781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表&#10;&#10;已自动生成说明">
            <a:extLst>
              <a:ext uri="{FF2B5EF4-FFF2-40B4-BE49-F238E27FC236}">
                <a16:creationId xmlns:a16="http://schemas.microsoft.com/office/drawing/2014/main" id="{72279485-442C-024F-3DF6-7804EF485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331" y="4558311"/>
            <a:ext cx="3330027" cy="2006825"/>
          </a:xfrm>
          <a:prstGeom prst="rect">
            <a:avLst/>
          </a:prstGeom>
        </p:spPr>
      </p:pic>
      <p:pic>
        <p:nvPicPr>
          <p:cNvPr id="27" name="图片 26" descr="图表, 折线图&#10;&#10;已自动生成说明">
            <a:extLst>
              <a:ext uri="{FF2B5EF4-FFF2-40B4-BE49-F238E27FC236}">
                <a16:creationId xmlns:a16="http://schemas.microsoft.com/office/drawing/2014/main" id="{14EA3349-D851-CE07-85A1-04A3C46B7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124" y="4562590"/>
            <a:ext cx="3159234" cy="1967613"/>
          </a:xfrm>
          <a:prstGeom prst="rect">
            <a:avLst/>
          </a:prstGeom>
        </p:spPr>
      </p:pic>
      <p:pic>
        <p:nvPicPr>
          <p:cNvPr id="26" name="图片 25" descr="图表&#10;&#10;已自动生成说明">
            <a:extLst>
              <a:ext uri="{FF2B5EF4-FFF2-40B4-BE49-F238E27FC236}">
                <a16:creationId xmlns:a16="http://schemas.microsoft.com/office/drawing/2014/main" id="{707D7124-8254-2129-688E-686B4EE0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17" y="4586658"/>
            <a:ext cx="3259957" cy="19632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39A56EC-7E2F-FD29-42C2-654C8985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848" y="2517063"/>
            <a:ext cx="3277475" cy="1999045"/>
          </a:xfrm>
          <a:prstGeom prst="rect">
            <a:avLst/>
          </a:prstGeom>
        </p:spPr>
      </p:pic>
      <p:pic>
        <p:nvPicPr>
          <p:cNvPr id="24" name="图片 23" descr="图片包含 图表&#10;&#10;已自动生成说明">
            <a:extLst>
              <a:ext uri="{FF2B5EF4-FFF2-40B4-BE49-F238E27FC236}">
                <a16:creationId xmlns:a16="http://schemas.microsoft.com/office/drawing/2014/main" id="{E7BA0603-BF3D-222C-6362-AF0D1133C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124" y="2549020"/>
            <a:ext cx="3185510" cy="1957029"/>
          </a:xfrm>
          <a:prstGeom prst="rect">
            <a:avLst/>
          </a:prstGeom>
        </p:spPr>
      </p:pic>
      <p:pic>
        <p:nvPicPr>
          <p:cNvPr id="23" name="图片 22" descr="图表&#10;&#10;已自动生成说明">
            <a:extLst>
              <a:ext uri="{FF2B5EF4-FFF2-40B4-BE49-F238E27FC236}">
                <a16:creationId xmlns:a16="http://schemas.microsoft.com/office/drawing/2014/main" id="{FB210ACE-1436-AA4A-32DE-6EFCFBD17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17" y="2568085"/>
            <a:ext cx="3154855" cy="1927658"/>
          </a:xfrm>
          <a:prstGeom prst="rect">
            <a:avLst/>
          </a:prstGeom>
        </p:spPr>
      </p:pic>
      <p:pic>
        <p:nvPicPr>
          <p:cNvPr id="22" name="图片 21" descr="图表, 直方图&#10;&#10;已自动生成说明">
            <a:extLst>
              <a:ext uri="{FF2B5EF4-FFF2-40B4-BE49-F238E27FC236}">
                <a16:creationId xmlns:a16="http://schemas.microsoft.com/office/drawing/2014/main" id="{F07696F4-1261-E0B5-9972-4791FE1B41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090" y="472125"/>
            <a:ext cx="3251199" cy="1959231"/>
          </a:xfrm>
          <a:prstGeom prst="rect">
            <a:avLst/>
          </a:prstGeom>
        </p:spPr>
      </p:pic>
      <p:pic>
        <p:nvPicPr>
          <p:cNvPr id="3" name="图片 2" descr="图表&#10;&#10;已自动生成说明">
            <a:extLst>
              <a:ext uri="{FF2B5EF4-FFF2-40B4-BE49-F238E27FC236}">
                <a16:creationId xmlns:a16="http://schemas.microsoft.com/office/drawing/2014/main" id="{AD474FEF-E0C7-8311-0C16-1561CEB9E7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46" y="469720"/>
            <a:ext cx="3211785" cy="1955282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21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4AF8398-8FB9-7C3F-8E11-CEF5CB89FF69}"/>
              </a:ext>
            </a:extLst>
          </p:cNvPr>
          <p:cNvSpPr txBox="1"/>
          <p:nvPr/>
        </p:nvSpPr>
        <p:spPr>
          <a:xfrm>
            <a:off x="2364826" y="569309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0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9279BDE-B50C-93AA-D24B-D4430DFF2183}"/>
              </a:ext>
            </a:extLst>
          </p:cNvPr>
          <p:cNvSpPr txBox="1"/>
          <p:nvPr/>
        </p:nvSpPr>
        <p:spPr>
          <a:xfrm>
            <a:off x="5771930" y="569309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1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9EA286-20F4-EBCD-5E91-11B28961BEE4}"/>
              </a:ext>
            </a:extLst>
          </p:cNvPr>
          <p:cNvSpPr txBox="1"/>
          <p:nvPr/>
        </p:nvSpPr>
        <p:spPr>
          <a:xfrm>
            <a:off x="2469930" y="2745825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2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2F0A8A-781C-2FA2-285E-4FDDCB48C2DC}"/>
              </a:ext>
            </a:extLst>
          </p:cNvPr>
          <p:cNvSpPr txBox="1"/>
          <p:nvPr/>
        </p:nvSpPr>
        <p:spPr>
          <a:xfrm>
            <a:off x="5771929" y="2745825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3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3E866A-A4B1-E3F2-2331-325251987D8B}"/>
              </a:ext>
            </a:extLst>
          </p:cNvPr>
          <p:cNvSpPr txBox="1"/>
          <p:nvPr/>
        </p:nvSpPr>
        <p:spPr>
          <a:xfrm>
            <a:off x="9021377" y="2745824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4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CD7053-6C21-997D-4479-6C165C759C5A}"/>
              </a:ext>
            </a:extLst>
          </p:cNvPr>
          <p:cNvSpPr txBox="1"/>
          <p:nvPr/>
        </p:nvSpPr>
        <p:spPr>
          <a:xfrm>
            <a:off x="2469930" y="4931102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5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D22CD8A-E349-CAC3-89AC-290100CE8B53}"/>
              </a:ext>
            </a:extLst>
          </p:cNvPr>
          <p:cNvSpPr txBox="1"/>
          <p:nvPr/>
        </p:nvSpPr>
        <p:spPr>
          <a:xfrm>
            <a:off x="5771930" y="4931102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6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B49567-DDEE-5338-DBD0-6BBE02ADA68D}"/>
              </a:ext>
            </a:extLst>
          </p:cNvPr>
          <p:cNvSpPr txBox="1"/>
          <p:nvPr/>
        </p:nvSpPr>
        <p:spPr>
          <a:xfrm>
            <a:off x="9021378" y="4988032"/>
            <a:ext cx="64813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050">
                <a:ea typeface="宋体"/>
                <a:cs typeface="Calibri"/>
              </a:rPr>
              <a:t>Sensor 7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573D84-FE36-01E5-45C9-9E27C380C9A7}"/>
              </a:ext>
            </a:extLst>
          </p:cNvPr>
          <p:cNvSpPr txBox="1"/>
          <p:nvPr/>
        </p:nvSpPr>
        <p:spPr>
          <a:xfrm>
            <a:off x="56977" y="11340"/>
            <a:ext cx="7015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Cluster estimated charge</a:t>
            </a:r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C9B7A7-CB49-5E5E-30B3-CA11F5A5D9AC}"/>
              </a:ext>
            </a:extLst>
          </p:cNvPr>
          <p:cNvSpPr txBox="1"/>
          <p:nvPr/>
        </p:nvSpPr>
        <p:spPr>
          <a:xfrm>
            <a:off x="244409" y="6511891"/>
            <a:ext cx="5777252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>
                <a:ea typeface="等线"/>
                <a:cs typeface="Calibri"/>
              </a:rPr>
              <a:t>Note: Beam Test 2023 HERD, run448</a:t>
            </a:r>
          </a:p>
        </p:txBody>
      </p:sp>
    </p:spTree>
    <p:extLst>
      <p:ext uri="{BB962C8B-B14F-4D97-AF65-F5344CB8AC3E}">
        <p14:creationId xmlns:p14="http://schemas.microsoft.com/office/powerpoint/2010/main" val="116575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22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Data Format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AB429637-4022-CD72-CD88-E6ADDF21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840596"/>
            <a:ext cx="3654096" cy="43403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EC1250-F160-5CF2-3812-A7467F4A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76" y="838931"/>
            <a:ext cx="7376509" cy="43436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A68D29-2E7C-3ADA-58C9-206DFB9630BA}"/>
              </a:ext>
            </a:extLst>
          </p:cNvPr>
          <p:cNvSpPr/>
          <p:nvPr/>
        </p:nvSpPr>
        <p:spPr>
          <a:xfrm>
            <a:off x="4449379" y="4712135"/>
            <a:ext cx="7418550" cy="5167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0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23</a:t>
            </a:fld>
            <a:endParaRPr lang="zh-CN" altLang="en-US"/>
          </a:p>
        </p:txBody>
      </p:sp>
      <p:pic>
        <p:nvPicPr>
          <p:cNvPr id="2" name="图片 1" descr="图表, 直方图&#10;&#10;已自动生成说明">
            <a:extLst>
              <a:ext uri="{FF2B5EF4-FFF2-40B4-BE49-F238E27FC236}">
                <a16:creationId xmlns:a16="http://schemas.microsoft.com/office/drawing/2014/main" id="{F06DA504-7C99-6098-1FCE-8F3FAE15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5" y="1706998"/>
            <a:ext cx="5962337" cy="34676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C1A1B51-EEB0-35B3-79BE-DA059CCDAAE1}"/>
              </a:ext>
            </a:extLst>
          </p:cNvPr>
          <p:cNvSpPr txBox="1"/>
          <p:nvPr/>
        </p:nvSpPr>
        <p:spPr>
          <a:xfrm>
            <a:off x="135805" y="142719"/>
            <a:ext cx="7015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Global track charge evaluation ( </a:t>
            </a:r>
            <a:r>
              <a:rPr lang="en-US" sz="2400" b="1" err="1">
                <a:ea typeface="+mn-lt"/>
                <a:cs typeface="+mn-lt"/>
              </a:rPr>
              <a:t>trunc</a:t>
            </a:r>
            <a:r>
              <a:rPr lang="en-US" sz="2400" b="1">
                <a:ea typeface="+mn-lt"/>
                <a:cs typeface="+mn-lt"/>
              </a:rPr>
              <a:t>. mean)</a:t>
            </a: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EEAE62-E1F6-E9A1-E86E-0D84C9288ED9}"/>
              </a:ext>
            </a:extLst>
          </p:cNvPr>
          <p:cNvSpPr txBox="1"/>
          <p:nvPr/>
        </p:nvSpPr>
        <p:spPr>
          <a:xfrm>
            <a:off x="244409" y="6511891"/>
            <a:ext cx="5777252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>
                <a:ea typeface="等线"/>
                <a:cs typeface="Calibri"/>
              </a:rPr>
              <a:t>Note: Beam Test 2023 HERD, run448</a:t>
            </a:r>
          </a:p>
        </p:txBody>
      </p:sp>
      <p:pic>
        <p:nvPicPr>
          <p:cNvPr id="3" name="图片 2" descr="图表&#10;&#10;已自动生成说明">
            <a:extLst>
              <a:ext uri="{FF2B5EF4-FFF2-40B4-BE49-F238E27FC236}">
                <a16:creationId xmlns:a16="http://schemas.microsoft.com/office/drawing/2014/main" id="{03F028F3-FB08-67AC-46D5-D7B79F65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923" y="1448142"/>
            <a:ext cx="5980454" cy="38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7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24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5382219" y="2314857"/>
            <a:ext cx="6830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4D5156"/>
                </a:solidFill>
                <a:latin typeface="Calibri"/>
                <a:ea typeface="等线"/>
                <a:cs typeface="Arial"/>
              </a:rPr>
              <a:t>fine</a:t>
            </a:r>
          </a:p>
          <a:p>
            <a:endParaRPr lang="en-US" altLang="zh-CN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15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114DB58-C454-6909-7B2E-96131AFAE992}"/>
              </a:ext>
            </a:extLst>
          </p:cNvPr>
          <p:cNvSpPr txBox="1"/>
          <p:nvPr/>
        </p:nvSpPr>
        <p:spPr>
          <a:xfrm>
            <a:off x="1164896" y="1103585"/>
            <a:ext cx="928413" cy="2715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D349EFB-14F4-2538-3A4C-243530CD101E}"/>
              </a:ext>
            </a:extLst>
          </p:cNvPr>
          <p:cNvSpPr txBox="1"/>
          <p:nvPr/>
        </p:nvSpPr>
        <p:spPr>
          <a:xfrm>
            <a:off x="420414" y="1418897"/>
            <a:ext cx="303924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ea typeface="宋体"/>
                <a:cs typeface="Calibri"/>
              </a:rPr>
              <a:t>Runs worked/Total runs: 118/131</a:t>
            </a:r>
          </a:p>
          <a:p>
            <a:endParaRPr lang="zh-CN" altLang="en-US">
              <a:ea typeface="宋体"/>
              <a:cs typeface="Calibri"/>
            </a:endParaRPr>
          </a:p>
          <a:p>
            <a:r>
              <a:rPr lang="zh-CN" altLang="en-US">
                <a:ea typeface="宋体"/>
                <a:cs typeface="Calibri"/>
              </a:rPr>
              <a:t>Runs unworked:</a:t>
            </a:r>
          </a:p>
          <a:p>
            <a:r>
              <a:rPr lang="zh-CN" altLang="en-US">
                <a:ea typeface="宋体"/>
                <a:cs typeface="Calibri"/>
              </a:rPr>
              <a:t>68,88,92,95,119,121,124,128,134,140,143,150,151,159,160,165,180,185,218,219,220,221,222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07B37A-4EB7-F256-28B6-E8855829330C}"/>
              </a:ext>
            </a:extLst>
          </p:cNvPr>
          <p:cNvSpPr/>
          <p:nvPr/>
        </p:nvSpPr>
        <p:spPr>
          <a:xfrm rot="5400000" flipV="1">
            <a:off x="1075677" y="2936180"/>
            <a:ext cx="5826535" cy="2942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7520CBA-9ED6-54B2-1BF8-D4A940AA9EBF}"/>
              </a:ext>
            </a:extLst>
          </p:cNvPr>
          <p:cNvSpPr/>
          <p:nvPr/>
        </p:nvSpPr>
        <p:spPr>
          <a:xfrm rot="5400000" flipV="1">
            <a:off x="5327988" y="2936180"/>
            <a:ext cx="5826535" cy="2942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093E6F-BEEE-F552-226E-85E647B9EB1A}"/>
              </a:ext>
            </a:extLst>
          </p:cNvPr>
          <p:cNvSpPr txBox="1"/>
          <p:nvPr/>
        </p:nvSpPr>
        <p:spPr>
          <a:xfrm>
            <a:off x="4650827" y="1375104"/>
            <a:ext cx="303924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ea typeface="宋体"/>
                <a:cs typeface="Calibri"/>
              </a:rPr>
              <a:t>Runs worked/Total runs: 76/149</a:t>
            </a:r>
          </a:p>
          <a:p>
            <a:endParaRPr lang="zh-CN" altLang="en-US">
              <a:ea typeface="宋体"/>
              <a:cs typeface="Calibri"/>
            </a:endParaRPr>
          </a:p>
          <a:p>
            <a:r>
              <a:rPr lang="zh-CN" altLang="en-US">
                <a:ea typeface="宋体"/>
                <a:cs typeface="Calibri"/>
              </a:rPr>
              <a:t>Runs unworked:</a:t>
            </a:r>
          </a:p>
          <a:p>
            <a:r>
              <a:rPr lang="zh-CN" altLang="en-US">
                <a:ea typeface="宋体"/>
                <a:cs typeface="Calibri"/>
              </a:rPr>
              <a:t>173-300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7CF20B-D444-3277-E0A8-8EBE258FD01F}"/>
              </a:ext>
            </a:extLst>
          </p:cNvPr>
          <p:cNvSpPr txBox="1"/>
          <p:nvPr/>
        </p:nvSpPr>
        <p:spPr>
          <a:xfrm>
            <a:off x="8732344" y="1322552"/>
            <a:ext cx="303924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>
                <a:ea typeface="宋体"/>
                <a:cs typeface="Calibri"/>
              </a:rPr>
              <a:t>Runs worked/Total runs: 96/130</a:t>
            </a:r>
          </a:p>
          <a:p>
            <a:endParaRPr lang="zh-CN" altLang="en-US">
              <a:ea typeface="宋体"/>
              <a:cs typeface="Calibri"/>
            </a:endParaRPr>
          </a:p>
          <a:p>
            <a:r>
              <a:rPr lang="zh-CN" altLang="en-US">
                <a:ea typeface="宋体"/>
                <a:cs typeface="Calibri"/>
              </a:rPr>
              <a:t>Runs unworked:</a:t>
            </a:r>
          </a:p>
          <a:p>
            <a:r>
              <a:rPr lang="zh-CN" altLang="en-US">
                <a:ea typeface="宋体"/>
                <a:cs typeface="Calibri"/>
              </a:rPr>
              <a:t>479,490,494,495,501,502,507,509,510,541,542,543,549,561,562,566,567,568,578,584,585,592,593,597,617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F321A59-2CBA-010C-6049-8F20350B0B41}"/>
              </a:ext>
            </a:extLst>
          </p:cNvPr>
          <p:cNvSpPr txBox="1"/>
          <p:nvPr/>
        </p:nvSpPr>
        <p:spPr>
          <a:xfrm>
            <a:off x="803779" y="125889"/>
            <a:ext cx="20726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PS 06/09/2023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E8ADF60-D9F2-C971-E050-6222462FF974}"/>
              </a:ext>
            </a:extLst>
          </p:cNvPr>
          <p:cNvSpPr txBox="1"/>
          <p:nvPr/>
        </p:nvSpPr>
        <p:spPr>
          <a:xfrm>
            <a:off x="4919385" y="127262"/>
            <a:ext cx="2221503" cy="8353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SPS 14/09/2023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28D0F6-23D8-FFA7-7239-E69AD1DE54F0}"/>
              </a:ext>
            </a:extLst>
          </p:cNvPr>
          <p:cNvSpPr txBox="1"/>
          <p:nvPr/>
        </p:nvSpPr>
        <p:spPr>
          <a:xfrm>
            <a:off x="9136661" y="127261"/>
            <a:ext cx="22258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latin typeface="Calibri"/>
                <a:ea typeface="等线"/>
                <a:cs typeface="Calibri"/>
              </a:rPr>
              <a:t>SPS 09/10/2023</a:t>
            </a:r>
            <a:endParaRPr lang="zh-CN" sz="2400" b="1">
              <a:latin typeface="Calibri"/>
              <a:ea typeface="等线"/>
              <a:cs typeface="Calibri"/>
            </a:endParaRPr>
          </a:p>
          <a:p>
            <a:endParaRPr lang="en-US" altLang="zh-CN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60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4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Data Format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AB429637-4022-CD72-CD88-E6ADDF21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840596"/>
            <a:ext cx="3654096" cy="43403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EC1250-F160-5CF2-3812-A7467F4A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76" y="838931"/>
            <a:ext cx="7376509" cy="43436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C2C27D-275B-272A-71D5-387AB7AFC9F8}"/>
              </a:ext>
            </a:extLst>
          </p:cNvPr>
          <p:cNvSpPr/>
          <p:nvPr/>
        </p:nvSpPr>
        <p:spPr>
          <a:xfrm>
            <a:off x="4475655" y="1059792"/>
            <a:ext cx="3083034" cy="52551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11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236C38-7E11-837C-5F92-C2C31753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5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22D227-9C03-E3BE-EA42-19F95446B306}"/>
              </a:ext>
            </a:extLst>
          </p:cNvPr>
          <p:cNvSpPr/>
          <p:nvPr/>
        </p:nvSpPr>
        <p:spPr>
          <a:xfrm>
            <a:off x="0" y="5865395"/>
            <a:ext cx="12111788" cy="70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3" name="图片 12" descr="文本&#10;&#10;已自动生成说明">
            <a:extLst>
              <a:ext uri="{FF2B5EF4-FFF2-40B4-BE49-F238E27FC236}">
                <a16:creationId xmlns:a16="http://schemas.microsoft.com/office/drawing/2014/main" id="{CC0D313E-8B16-D7B9-A9FA-5415419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" y="6011278"/>
            <a:ext cx="973054" cy="811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5AFC49-2D12-11AF-CA7D-42C707A541DB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Data Format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4" name="图片 3" descr="文本&#10;&#10;已自动生成说明">
            <a:extLst>
              <a:ext uri="{FF2B5EF4-FFF2-40B4-BE49-F238E27FC236}">
                <a16:creationId xmlns:a16="http://schemas.microsoft.com/office/drawing/2014/main" id="{AB429637-4022-CD72-CD88-E6ADDF21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840596"/>
            <a:ext cx="3654096" cy="43403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EC1250-F160-5CF2-3812-A7467F4A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76" y="838931"/>
            <a:ext cx="7376509" cy="43436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A68D29-2E7C-3ADA-58C9-206DFB9630BA}"/>
              </a:ext>
            </a:extLst>
          </p:cNvPr>
          <p:cNvSpPr/>
          <p:nvPr/>
        </p:nvSpPr>
        <p:spPr>
          <a:xfrm>
            <a:off x="4484413" y="1602826"/>
            <a:ext cx="5465379" cy="155903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68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A1AC968-9804-58CB-5856-E6F3DFB3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57" y="527739"/>
            <a:ext cx="11528610" cy="5429112"/>
          </a:xfrm>
          <a:prstGeom prst="rect">
            <a:avLst/>
          </a:prstGeom>
        </p:spPr>
      </p:pic>
      <p:pic>
        <p:nvPicPr>
          <p:cNvPr id="3" name="图片 2" descr="图示&#10;&#10;已自动生成说明">
            <a:extLst>
              <a:ext uri="{FF2B5EF4-FFF2-40B4-BE49-F238E27FC236}">
                <a16:creationId xmlns:a16="http://schemas.microsoft.com/office/drawing/2014/main" id="{593D2F1A-CF76-0D13-0D1E-14329E9D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366" y="2996565"/>
            <a:ext cx="6194611" cy="34141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F870E8-4EE8-F142-3B2F-FCA45B1F7ECC}"/>
              </a:ext>
            </a:extLst>
          </p:cNvPr>
          <p:cNvSpPr/>
          <p:nvPr/>
        </p:nvSpPr>
        <p:spPr>
          <a:xfrm>
            <a:off x="411655" y="3240690"/>
            <a:ext cx="5176344" cy="3258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D6765C-1EE8-199B-DE86-30296A568825}"/>
              </a:ext>
            </a:extLst>
          </p:cNvPr>
          <p:cNvSpPr txBox="1"/>
          <p:nvPr/>
        </p:nvSpPr>
        <p:spPr>
          <a:xfrm>
            <a:off x="470148" y="3268860"/>
            <a:ext cx="521137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>
                <a:ea typeface="等线"/>
                <a:cs typeface="Calibri" panose="020F0502020204030204"/>
              </a:rPr>
              <a:t>8 sensors enable independent estimation of positions along the X and Y axes, with 4 sensors dedicated to each axis.</a:t>
            </a:r>
          </a:p>
          <a:p>
            <a:pPr marL="285750" indent="-285750">
              <a:buFont typeface="Arial"/>
              <a:buChar char="•"/>
            </a:pPr>
            <a:r>
              <a:rPr lang="zh-CN" altLang="en-US">
                <a:ea typeface="等线"/>
                <a:cs typeface="Calibri" panose="020F0502020204030204"/>
              </a:rPr>
              <a:t>Reorder clusers from highest-to-lowest signal, and do all-points combinations of all hits in the two views (X</a:t>
            </a:r>
            <a:r>
              <a:rPr lang="it-IT" altLang="zh-CN">
                <a:ea typeface="等线"/>
                <a:cs typeface="Calibri" panose="020F0502020204030204"/>
              </a:rPr>
              <a:t>-</a:t>
            </a:r>
            <a:r>
              <a:rPr lang="zh-CN" altLang="en-US">
                <a:ea typeface="等线"/>
                <a:cs typeface="Calibri" panose="020F0502020204030204"/>
              </a:rPr>
              <a:t>Z and Y</a:t>
            </a:r>
            <a:r>
              <a:rPr lang="it-IT" altLang="zh-CN">
                <a:ea typeface="等线"/>
                <a:cs typeface="Calibri" panose="020F0502020204030204"/>
              </a:rPr>
              <a:t>-</a:t>
            </a:r>
            <a:r>
              <a:rPr lang="zh-CN" altLang="en-US">
                <a:ea typeface="等线"/>
                <a:cs typeface="Calibri" panose="020F0502020204030204"/>
              </a:rPr>
              <a:t>Z), keep only </a:t>
            </a:r>
            <a:r>
              <a:rPr lang="it-IT" altLang="zh-CN">
                <a:ea typeface="等线"/>
                <a:cs typeface="Calibri" panose="020F0502020204030204"/>
              </a:rPr>
              <a:t>tracks with </a:t>
            </a:r>
            <a:r>
              <a:rPr lang="zh-CN" altLang="en-US">
                <a:ea typeface="等线"/>
                <a:cs typeface="Calibri" panose="020F0502020204030204"/>
              </a:rPr>
              <a:t>reasonable chi-square</a:t>
            </a:r>
          </a:p>
          <a:p>
            <a:pPr marL="285750" indent="-285750">
              <a:buFont typeface="Arial"/>
              <a:buChar char="•"/>
            </a:pPr>
            <a:r>
              <a:rPr lang="zh-CN" altLang="en-US">
                <a:ea typeface="等线"/>
                <a:cs typeface="Calibri" panose="020F0502020204030204"/>
              </a:rPr>
              <a:t>The list of track-views i</a:t>
            </a:r>
            <a:r>
              <a:rPr lang="it-IT" altLang="zh-CN" err="1">
                <a:ea typeface="等线"/>
                <a:cs typeface="Calibri" panose="020F0502020204030204"/>
              </a:rPr>
              <a:t>s</a:t>
            </a:r>
            <a:r>
              <a:rPr lang="zh-CN" altLang="en-US">
                <a:ea typeface="等线"/>
                <a:cs typeface="Calibri" panose="020F0502020204030204"/>
              </a:rPr>
              <a:t> then combined in 3D tracks based on similar average signal o</a:t>
            </a:r>
            <a:r>
              <a:rPr lang="it-IT" altLang="zh-CN" err="1">
                <a:ea typeface="等线"/>
                <a:cs typeface="Calibri" panose="020F0502020204030204"/>
              </a:rPr>
              <a:t>n</a:t>
            </a:r>
            <a:r>
              <a:rPr lang="zh-CN" altLang="en-US">
                <a:ea typeface="等线"/>
                <a:cs typeface="Calibri" panose="020F0502020204030204"/>
              </a:rPr>
              <a:t> the two views</a:t>
            </a:r>
          </a:p>
        </p:txBody>
      </p:sp>
      <p:pic>
        <p:nvPicPr>
          <p:cNvPr id="8" name="图片 7" descr="图片包含 游戏机, 集装箱, 建筑, 电脑&#10;&#10;已自动生成说明">
            <a:extLst>
              <a:ext uri="{FF2B5EF4-FFF2-40B4-BE49-F238E27FC236}">
                <a16:creationId xmlns:a16="http://schemas.microsoft.com/office/drawing/2014/main" id="{F95D1CB0-B633-9C9D-BFA2-ECD40D77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96" y="257627"/>
            <a:ext cx="11589405" cy="26290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AA1B05C-8FAA-8A7F-125A-BFA4781A23F4}"/>
              </a:ext>
            </a:extLst>
          </p:cNvPr>
          <p:cNvSpPr txBox="1"/>
          <p:nvPr/>
        </p:nvSpPr>
        <p:spPr>
          <a:xfrm>
            <a:off x="110668" y="73572"/>
            <a:ext cx="38488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ea typeface="Calibri"/>
                <a:cs typeface="Calibri"/>
              </a:rPr>
              <a:t>Track</a:t>
            </a:r>
            <a:endParaRPr lang="zh-CN" altLang="en-US" b="1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53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F8B2B92-7EC0-C0B3-E749-820BBFF5EDC5}"/>
              </a:ext>
            </a:extLst>
          </p:cNvPr>
          <p:cNvSpPr txBox="1"/>
          <p:nvPr/>
        </p:nvSpPr>
        <p:spPr>
          <a:xfrm>
            <a:off x="147420" y="11753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ea typeface="Calibri"/>
                <a:cs typeface="Calibri"/>
              </a:rPr>
              <a:t>Alignment</a:t>
            </a:r>
            <a:endParaRPr lang="en-US" altLang="zh-CN" sz="2400" i="1">
              <a:ea typeface="Calibri"/>
              <a:cs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3D4524-FE6E-0DF6-ABF1-6D8560752EF7}"/>
              </a:ext>
            </a:extLst>
          </p:cNvPr>
          <p:cNvSpPr txBox="1"/>
          <p:nvPr/>
        </p:nvSpPr>
        <p:spPr>
          <a:xfrm>
            <a:off x="556171" y="6441620"/>
            <a:ext cx="5777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dirty="0">
                <a:ea typeface="等线"/>
                <a:cs typeface="Calibri"/>
              </a:rPr>
              <a:t>Note: Beam Test 2023 HERD, run448, sensor 0</a:t>
            </a:r>
          </a:p>
        </p:txBody>
      </p:sp>
      <p:pic>
        <p:nvPicPr>
          <p:cNvPr id="2" name="图片 2" descr="图示&#10;&#10;已自动生成说明">
            <a:extLst>
              <a:ext uri="{FF2B5EF4-FFF2-40B4-BE49-F238E27FC236}">
                <a16:creationId xmlns:a16="http://schemas.microsoft.com/office/drawing/2014/main" id="{8EA5A39A-F4F5-CF94-CE9A-4A33C7B7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0" t="49586" r="3236"/>
          <a:stretch/>
        </p:blipFill>
        <p:spPr>
          <a:xfrm>
            <a:off x="505893" y="3790484"/>
            <a:ext cx="3542433" cy="2089824"/>
          </a:xfrm>
          <a:prstGeom prst="rect">
            <a:avLst/>
          </a:prstGeom>
        </p:spPr>
      </p:pic>
      <p:pic>
        <p:nvPicPr>
          <p:cNvPr id="5" name="图片 4" descr="图示&#10;&#10;已自动生成说明">
            <a:extLst>
              <a:ext uri="{FF2B5EF4-FFF2-40B4-BE49-F238E27FC236}">
                <a16:creationId xmlns:a16="http://schemas.microsoft.com/office/drawing/2014/main" id="{444A638B-E7A6-F134-7E67-866B492D6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4" y="3540169"/>
            <a:ext cx="3916855" cy="2361452"/>
          </a:xfrm>
          <a:prstGeom prst="rect">
            <a:avLst/>
          </a:prstGeom>
        </p:spPr>
      </p:pic>
      <p:pic>
        <p:nvPicPr>
          <p:cNvPr id="12" name="图片 11" descr="图示&#10;&#10;已自动生成说明">
            <a:extLst>
              <a:ext uri="{FF2B5EF4-FFF2-40B4-BE49-F238E27FC236}">
                <a16:creationId xmlns:a16="http://schemas.microsoft.com/office/drawing/2014/main" id="{C913FBF4-3B61-F33A-BF6B-4BC2DB7F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745" y="3788515"/>
            <a:ext cx="3338786" cy="2162553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FC3AEA1-F92F-3023-0E95-8FB09561CB9B}"/>
              </a:ext>
            </a:extLst>
          </p:cNvPr>
          <p:cNvCxnSpPr/>
          <p:nvPr/>
        </p:nvCxnSpPr>
        <p:spPr>
          <a:xfrm>
            <a:off x="4228662" y="116490"/>
            <a:ext cx="38538" cy="623088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A1830F0-9CAF-92FC-23F0-8CB73B7C12F9}"/>
              </a:ext>
            </a:extLst>
          </p:cNvPr>
          <p:cNvCxnSpPr>
            <a:cxnSpLocks/>
          </p:cNvCxnSpPr>
          <p:nvPr/>
        </p:nvCxnSpPr>
        <p:spPr>
          <a:xfrm>
            <a:off x="8257627" y="164662"/>
            <a:ext cx="38538" cy="623088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表, 直方图&#10;&#10;已自动生成说明">
            <a:extLst>
              <a:ext uri="{FF2B5EF4-FFF2-40B4-BE49-F238E27FC236}">
                <a16:creationId xmlns:a16="http://schemas.microsoft.com/office/drawing/2014/main" id="{40CD09CC-F997-AF9B-5238-5FCFE9A36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813" y="622063"/>
            <a:ext cx="3662854" cy="2294354"/>
          </a:xfrm>
          <a:prstGeom prst="rect">
            <a:avLst/>
          </a:prstGeom>
        </p:spPr>
      </p:pic>
      <p:pic>
        <p:nvPicPr>
          <p:cNvPr id="10" name="图片 9" descr="图表, 直方图&#10;&#10;已自动生成说明">
            <a:extLst>
              <a:ext uri="{FF2B5EF4-FFF2-40B4-BE49-F238E27FC236}">
                <a16:creationId xmlns:a16="http://schemas.microsoft.com/office/drawing/2014/main" id="{A432A08D-84B1-0087-183D-5B4C4E70E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021" y="600357"/>
            <a:ext cx="3859923" cy="2364045"/>
          </a:xfrm>
          <a:prstGeom prst="rect">
            <a:avLst/>
          </a:prstGeom>
        </p:spPr>
      </p:pic>
      <p:pic>
        <p:nvPicPr>
          <p:cNvPr id="4" name="图片 3" descr="图表, 箱线图&#10;&#10;已自动生成说明">
            <a:extLst>
              <a:ext uri="{FF2B5EF4-FFF2-40B4-BE49-F238E27FC236}">
                <a16:creationId xmlns:a16="http://schemas.microsoft.com/office/drawing/2014/main" id="{C0E63922-F6A0-4ABA-E289-C99AF5657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4" y="580788"/>
            <a:ext cx="4083268" cy="23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7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3EE4C1C-DE61-7738-4247-78087280D9AC}"/>
              </a:ext>
            </a:extLst>
          </p:cNvPr>
          <p:cNvSpPr txBox="1"/>
          <p:nvPr/>
        </p:nvSpPr>
        <p:spPr>
          <a:xfrm>
            <a:off x="135805" y="142719"/>
            <a:ext cx="7015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 Global track fit normalized chi^2</a:t>
            </a:r>
            <a:endParaRPr lang="en-US" altLang="zh-CN" sz="2400" i="1">
              <a:ea typeface="+mn-lt"/>
              <a:cs typeface="+mn-lt"/>
            </a:endParaRPr>
          </a:p>
        </p:txBody>
      </p:sp>
      <p:pic>
        <p:nvPicPr>
          <p:cNvPr id="2" name="图片 1" descr="图表&#10;&#10;已自动生成说明">
            <a:extLst>
              <a:ext uri="{FF2B5EF4-FFF2-40B4-BE49-F238E27FC236}">
                <a16:creationId xmlns:a16="http://schemas.microsoft.com/office/drawing/2014/main" id="{3B2D2718-157F-7E76-8FA2-8159D261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92" y="701123"/>
            <a:ext cx="9857948" cy="60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&#10;&#10;已自动生成说明">
            <a:extLst>
              <a:ext uri="{FF2B5EF4-FFF2-40B4-BE49-F238E27FC236}">
                <a16:creationId xmlns:a16="http://schemas.microsoft.com/office/drawing/2014/main" id="{8B6C78E9-5BDE-F65C-317C-DBE41EDB4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10" y="671178"/>
            <a:ext cx="9649371" cy="576088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148848-45CD-D9F6-4A53-10749C71F741}"/>
              </a:ext>
            </a:extLst>
          </p:cNvPr>
          <p:cNvSpPr txBox="1"/>
          <p:nvPr/>
        </p:nvSpPr>
        <p:spPr>
          <a:xfrm>
            <a:off x="135805" y="142719"/>
            <a:ext cx="7015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D5156"/>
                </a:solidFill>
                <a:latin typeface="Calibri"/>
                <a:cs typeface="Calibri"/>
              </a:rPr>
              <a:t>Tracks projected to the Z position of SCD</a:t>
            </a:r>
            <a:endParaRPr lang="zh-CN"/>
          </a:p>
          <a:p>
            <a:endParaRPr lang="en-US" altLang="zh-CN" sz="2400" b="1">
              <a:cs typeface="Calibri"/>
            </a:endParaRPr>
          </a:p>
        </p:txBody>
      </p:sp>
      <p:pic>
        <p:nvPicPr>
          <p:cNvPr id="2" name="图片 1" descr="图片包含 图形用户界面&#10;&#10;已自动生成说明">
            <a:extLst>
              <a:ext uri="{FF2B5EF4-FFF2-40B4-BE49-F238E27FC236}">
                <a16:creationId xmlns:a16="http://schemas.microsoft.com/office/drawing/2014/main" id="{9E830A7E-7466-7161-E271-6AF761B0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212" y="670223"/>
            <a:ext cx="1013648" cy="52621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DC78B87-0A92-FFD2-4839-CFE71588570A}"/>
              </a:ext>
            </a:extLst>
          </p:cNvPr>
          <p:cNvSpPr txBox="1"/>
          <p:nvPr/>
        </p:nvSpPr>
        <p:spPr>
          <a:xfrm>
            <a:off x="-2096" y="6596580"/>
            <a:ext cx="601033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Note: Beam Test 2023 OCT HERD run_448</a:t>
            </a:r>
            <a:endParaRPr lang="en-US" altLang="zh-CN" sz="110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778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1243</Words>
  <Application>Microsoft Macintosh PowerPoint</Application>
  <PresentationFormat>Widescreen</PresentationFormat>
  <Paragraphs>89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Office 主题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Matteo Duranti</cp:lastModifiedBy>
  <cp:revision>3</cp:revision>
  <dcterms:created xsi:type="dcterms:W3CDTF">2023-11-27T09:17:44Z</dcterms:created>
  <dcterms:modified xsi:type="dcterms:W3CDTF">2023-12-06T09:28:20Z</dcterms:modified>
</cp:coreProperties>
</file>