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Titillium Web SemiBold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Lobster"/>
      <p:regular r:id="rId27"/>
    </p:embeddedFont>
    <p:embeddedFont>
      <p:font typeface="Titillium Web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j3dZO/08RtRHEYhJkCnEH+bRDe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SemiBold-bold.fntdata"/><Relationship Id="rId22" Type="http://schemas.openxmlformats.org/officeDocument/2006/relationships/font" Target="fonts/TitilliumWebSemiBold-boldItalic.fntdata"/><Relationship Id="rId21" Type="http://schemas.openxmlformats.org/officeDocument/2006/relationships/font" Target="fonts/TitilliumWebSemiBold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TitilliumWeb-regular.fntdata"/><Relationship Id="rId27" Type="http://schemas.openxmlformats.org/officeDocument/2006/relationships/font" Target="fonts/Lobster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TitilliumWeb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TitilliumWeb-boldItalic.fntdata"/><Relationship Id="rId30" Type="http://schemas.openxmlformats.org/officeDocument/2006/relationships/font" Target="fonts/TitilliumWeb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TitilliumWebSemiBold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2">
            <a:alphaModFix/>
          </a:blip>
          <a:srcRect b="0" l="0" r="9138" t="0"/>
          <a:stretch/>
        </p:blipFill>
        <p:spPr>
          <a:xfrm>
            <a:off x="9551505" y="233871"/>
            <a:ext cx="2461588" cy="8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0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0"/>
          <p:cNvSpPr txBox="1"/>
          <p:nvPr>
            <p:ph idx="1" type="body"/>
          </p:nvPr>
        </p:nvSpPr>
        <p:spPr>
          <a:xfrm rot="5400000">
            <a:off x="4153087" y="-1023750"/>
            <a:ext cx="3885826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0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0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0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92" name="Google Shape;92;p30"/>
          <p:cNvPicPr preferRelativeResize="0"/>
          <p:nvPr/>
        </p:nvPicPr>
        <p:blipFill rotWithShape="1">
          <a:blip r:embed="rId2">
            <a:alphaModFix/>
          </a:blip>
          <a:srcRect b="0" l="0" r="9138" t="0"/>
          <a:stretch/>
        </p:blipFill>
        <p:spPr>
          <a:xfrm>
            <a:off x="9551505" y="233871"/>
            <a:ext cx="2461588" cy="8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1"/>
          <p:cNvSpPr txBox="1"/>
          <p:nvPr>
            <p:ph type="title"/>
          </p:nvPr>
        </p:nvSpPr>
        <p:spPr>
          <a:xfrm rot="5400000">
            <a:off x="7618686" y="2441849"/>
            <a:ext cx="484132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1"/>
          <p:cNvSpPr txBox="1"/>
          <p:nvPr>
            <p:ph idx="1" type="body"/>
          </p:nvPr>
        </p:nvSpPr>
        <p:spPr>
          <a:xfrm rot="5400000">
            <a:off x="2284687" y="-110851"/>
            <a:ext cx="4841327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1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1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1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99" name="Google Shape;99;p31"/>
          <p:cNvPicPr preferRelativeResize="0"/>
          <p:nvPr/>
        </p:nvPicPr>
        <p:blipFill rotWithShape="1">
          <a:blip r:embed="rId2">
            <a:alphaModFix/>
          </a:blip>
          <a:srcRect b="0" l="0" r="9138" t="0"/>
          <a:stretch/>
        </p:blipFill>
        <p:spPr>
          <a:xfrm>
            <a:off x="9551505" y="233871"/>
            <a:ext cx="2461588" cy="8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contenuto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" type="body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85623"/>
              </a:buClr>
              <a:buSzPts val="2000"/>
              <a:buChar char="•"/>
              <a:defRPr>
                <a:solidFill>
                  <a:srgbClr val="385623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  <a:defRPr>
                <a:solidFill>
                  <a:srgbClr val="7030A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8" name="Google Shape;28;p21"/>
          <p:cNvPicPr preferRelativeResize="0"/>
          <p:nvPr/>
        </p:nvPicPr>
        <p:blipFill rotWithShape="1">
          <a:blip r:embed="rId2">
            <a:alphaModFix/>
          </a:blip>
          <a:srcRect b="0" l="0" r="9138" t="0"/>
          <a:stretch/>
        </p:blipFill>
        <p:spPr>
          <a:xfrm>
            <a:off x="9551505" y="233871"/>
            <a:ext cx="2461588" cy="8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Diapositiva titol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/>
          <p:nvPr/>
        </p:nvSpPr>
        <p:spPr>
          <a:xfrm>
            <a:off x="0" y="1310759"/>
            <a:ext cx="12202758" cy="50386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3"/>
          <p:cNvSpPr txBox="1"/>
          <p:nvPr>
            <p:ph type="ctrTitle"/>
          </p:nvPr>
        </p:nvSpPr>
        <p:spPr>
          <a:xfrm>
            <a:off x="838200" y="1335636"/>
            <a:ext cx="3795445" cy="24144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4500"/>
              <a:buFont typeface="Titillium Web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" type="subTitle"/>
          </p:nvPr>
        </p:nvSpPr>
        <p:spPr>
          <a:xfrm>
            <a:off x="838200" y="3879437"/>
            <a:ext cx="3795445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6" name="Google Shape;36;p23"/>
          <p:cNvSpPr/>
          <p:nvPr>
            <p:ph idx="2" type="pic"/>
          </p:nvPr>
        </p:nvSpPr>
        <p:spPr>
          <a:xfrm>
            <a:off x="5188449" y="2106202"/>
            <a:ext cx="5712431" cy="3754848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23"/>
          <p:cNvSpPr txBox="1"/>
          <p:nvPr>
            <p:ph idx="3" type="body"/>
          </p:nvPr>
        </p:nvSpPr>
        <p:spPr>
          <a:xfrm>
            <a:off x="838200" y="5681663"/>
            <a:ext cx="3795444" cy="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 b="0" l="0" r="9138" t="0"/>
          <a:stretch/>
        </p:blipFill>
        <p:spPr>
          <a:xfrm>
            <a:off x="9551505" y="233871"/>
            <a:ext cx="2461588" cy="8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>
  <p:cSld name="Titolo e contenuto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4"/>
          <p:cNvSpPr txBox="1"/>
          <p:nvPr>
            <p:ph type="title"/>
          </p:nvPr>
        </p:nvSpPr>
        <p:spPr>
          <a:xfrm>
            <a:off x="838200" y="1335635"/>
            <a:ext cx="10515600" cy="54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4"/>
          <p:cNvSpPr txBox="1"/>
          <p:nvPr>
            <p:ph idx="1" type="body"/>
          </p:nvPr>
        </p:nvSpPr>
        <p:spPr>
          <a:xfrm>
            <a:off x="838200" y="2496619"/>
            <a:ext cx="10515600" cy="3680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5" name="Google Shape;45;p24"/>
          <p:cNvSpPr txBox="1"/>
          <p:nvPr>
            <p:ph idx="2" type="body"/>
          </p:nvPr>
        </p:nvSpPr>
        <p:spPr>
          <a:xfrm>
            <a:off x="838200" y="1931597"/>
            <a:ext cx="10515600" cy="452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7F47"/>
              </a:buClr>
              <a:buSzPts val="2400"/>
              <a:buChar char="•"/>
              <a:defRPr b="1" sz="2400">
                <a:solidFill>
                  <a:srgbClr val="B27F4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6" name="Google Shape;46;p24"/>
          <p:cNvPicPr preferRelativeResize="0"/>
          <p:nvPr/>
        </p:nvPicPr>
        <p:blipFill rotWithShape="1">
          <a:blip r:embed="rId2">
            <a:alphaModFix/>
          </a:blip>
          <a:srcRect b="0" l="0" r="9138" t="0"/>
          <a:stretch/>
        </p:blipFill>
        <p:spPr>
          <a:xfrm>
            <a:off x="9551505" y="233871"/>
            <a:ext cx="2461588" cy="8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>
  <p:cSld name="Intestazione sezion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5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5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1" name="Google Shape;51;p25"/>
          <p:cNvSpPr txBox="1"/>
          <p:nvPr>
            <p:ph type="ctrTitle"/>
          </p:nvPr>
        </p:nvSpPr>
        <p:spPr>
          <a:xfrm>
            <a:off x="838200" y="1335636"/>
            <a:ext cx="4925602" cy="24144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4500"/>
              <a:buFont typeface="Titillium Web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" type="subTitle"/>
          </p:nvPr>
        </p:nvSpPr>
        <p:spPr>
          <a:xfrm>
            <a:off x="838200" y="3879437"/>
            <a:ext cx="492560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3" name="Google Shape;53;p25"/>
          <p:cNvSpPr/>
          <p:nvPr>
            <p:ph idx="2" type="pic"/>
          </p:nvPr>
        </p:nvSpPr>
        <p:spPr>
          <a:xfrm>
            <a:off x="6096000" y="1335636"/>
            <a:ext cx="5257800" cy="4525414"/>
          </a:xfrm>
          <a:prstGeom prst="rect">
            <a:avLst/>
          </a:prstGeom>
          <a:noFill/>
          <a:ln>
            <a:noFill/>
          </a:ln>
        </p:spPr>
      </p:sp>
      <p:pic>
        <p:nvPicPr>
          <p:cNvPr id="54" name="Google Shape;54;p25"/>
          <p:cNvPicPr preferRelativeResize="0"/>
          <p:nvPr/>
        </p:nvPicPr>
        <p:blipFill rotWithShape="1">
          <a:blip r:embed="rId2">
            <a:alphaModFix/>
          </a:blip>
          <a:srcRect b="0" l="0" r="9138" t="0"/>
          <a:stretch/>
        </p:blipFill>
        <p:spPr>
          <a:xfrm>
            <a:off x="9551505" y="233871"/>
            <a:ext cx="2461588" cy="8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>
  <p:cSld name="Confronto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6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6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59" name="Google Shape;59;p26"/>
          <p:cNvSpPr txBox="1"/>
          <p:nvPr>
            <p:ph type="title"/>
          </p:nvPr>
        </p:nvSpPr>
        <p:spPr>
          <a:xfrm>
            <a:off x="838200" y="1335636"/>
            <a:ext cx="105156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>
            <a:off x="838200" y="1931597"/>
            <a:ext cx="10515600" cy="452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27F47"/>
              </a:buClr>
              <a:buSzPts val="2400"/>
              <a:buChar char="•"/>
              <a:defRPr b="1" sz="2400">
                <a:solidFill>
                  <a:srgbClr val="B27F4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2" type="body"/>
          </p:nvPr>
        </p:nvSpPr>
        <p:spPr>
          <a:xfrm>
            <a:off x="838200" y="2496619"/>
            <a:ext cx="5181600" cy="368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>
                <a:solidFill>
                  <a:srgbClr val="1F3864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000"/>
              <a:buChar char="•"/>
              <a:defRPr>
                <a:solidFill>
                  <a:srgbClr val="7030A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6"/>
          <p:cNvSpPr txBox="1"/>
          <p:nvPr>
            <p:ph idx="3" type="body"/>
          </p:nvPr>
        </p:nvSpPr>
        <p:spPr>
          <a:xfrm>
            <a:off x="6172200" y="2496619"/>
            <a:ext cx="5181600" cy="368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F3864"/>
              </a:buClr>
              <a:buSzPts val="2400"/>
              <a:buChar char="•"/>
              <a:defRPr>
                <a:solidFill>
                  <a:srgbClr val="1F3864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2000"/>
              <a:buChar char="•"/>
              <a:defRPr>
                <a:solidFill>
                  <a:srgbClr val="7030A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30A0"/>
              </a:buClr>
              <a:buSzPts val="1800"/>
              <a:buChar char="•"/>
              <a:defRPr>
                <a:solidFill>
                  <a:srgbClr val="7030A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3" name="Google Shape;63;p26"/>
          <p:cNvPicPr preferRelativeResize="0"/>
          <p:nvPr/>
        </p:nvPicPr>
        <p:blipFill rotWithShape="1">
          <a:blip r:embed="rId2">
            <a:alphaModFix/>
          </a:blip>
          <a:srcRect b="0" l="0" r="9138" t="0"/>
          <a:stretch/>
        </p:blipFill>
        <p:spPr>
          <a:xfrm>
            <a:off x="9551505" y="233871"/>
            <a:ext cx="2461588" cy="8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7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7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69" name="Google Shape;69;p27"/>
          <p:cNvPicPr preferRelativeResize="0"/>
          <p:nvPr/>
        </p:nvPicPr>
        <p:blipFill rotWithShape="1">
          <a:blip r:embed="rId2">
            <a:alphaModFix/>
          </a:blip>
          <a:srcRect b="0" l="0" r="9138" t="0"/>
          <a:stretch/>
        </p:blipFill>
        <p:spPr>
          <a:xfrm>
            <a:off x="9551505" y="233871"/>
            <a:ext cx="2461588" cy="8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>
  <p:cSld name="Contenuto con didascalia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/>
          <p:nvPr>
            <p:ph idx="1" type="body"/>
          </p:nvPr>
        </p:nvSpPr>
        <p:spPr>
          <a:xfrm>
            <a:off x="5183188" y="1335636"/>
            <a:ext cx="6172200" cy="4841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2" name="Google Shape;72;p28"/>
          <p:cNvSpPr txBox="1"/>
          <p:nvPr>
            <p:ph idx="2" type="body"/>
          </p:nvPr>
        </p:nvSpPr>
        <p:spPr>
          <a:xfrm>
            <a:off x="839788" y="2496619"/>
            <a:ext cx="3932237" cy="368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28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8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8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6" name="Google Shape;76;p28"/>
          <p:cNvSpPr txBox="1"/>
          <p:nvPr>
            <p:ph type="title"/>
          </p:nvPr>
        </p:nvSpPr>
        <p:spPr>
          <a:xfrm>
            <a:off x="838200" y="1335636"/>
            <a:ext cx="3932237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7" name="Google Shape;77;p28"/>
          <p:cNvPicPr preferRelativeResize="0"/>
          <p:nvPr/>
        </p:nvPicPr>
        <p:blipFill rotWithShape="1">
          <a:blip r:embed="rId2">
            <a:alphaModFix/>
          </a:blip>
          <a:srcRect b="0" l="0" r="9138" t="0"/>
          <a:stretch/>
        </p:blipFill>
        <p:spPr>
          <a:xfrm>
            <a:off x="9551505" y="233871"/>
            <a:ext cx="2461588" cy="8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>
  <p:cSld name="Immagine con didascalia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/>
          <p:nvPr>
            <p:ph idx="2" type="pic"/>
          </p:nvPr>
        </p:nvSpPr>
        <p:spPr>
          <a:xfrm>
            <a:off x="5183188" y="1335636"/>
            <a:ext cx="6172200" cy="4841327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9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9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9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3" name="Google Shape;83;p29"/>
          <p:cNvSpPr txBox="1"/>
          <p:nvPr>
            <p:ph idx="1" type="body"/>
          </p:nvPr>
        </p:nvSpPr>
        <p:spPr>
          <a:xfrm>
            <a:off x="839788" y="2496619"/>
            <a:ext cx="3932237" cy="3680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29"/>
          <p:cNvSpPr txBox="1"/>
          <p:nvPr>
            <p:ph type="title"/>
          </p:nvPr>
        </p:nvSpPr>
        <p:spPr>
          <a:xfrm>
            <a:off x="838200" y="1335636"/>
            <a:ext cx="3932237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5" name="Google Shape;85;p29"/>
          <p:cNvPicPr preferRelativeResize="0"/>
          <p:nvPr/>
        </p:nvPicPr>
        <p:blipFill rotWithShape="1">
          <a:blip r:embed="rId2">
            <a:alphaModFix/>
          </a:blip>
          <a:srcRect b="0" l="0" r="9138" t="0"/>
          <a:stretch/>
        </p:blipFill>
        <p:spPr>
          <a:xfrm>
            <a:off x="9551505" y="233871"/>
            <a:ext cx="2461588" cy="83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5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352350"/>
            <a:ext cx="12192000" cy="52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5841"/>
            <a:ext cx="121920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9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Titillium Web"/>
              <a:buNone/>
              <a:defRPr b="1" i="0" sz="2800" u="none" cap="none" strike="noStrike">
                <a:solidFill>
                  <a:srgbClr val="B27F47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" type="body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0" type="dt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9"/>
          <p:cNvSpPr txBox="1"/>
          <p:nvPr>
            <p:ph idx="11" type="ftr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file/d/1_Kz26BYZDB12RTedaSjGjDCyJSnJDQE3/view?usp=sharin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8nL00DN7dZOw6dZPHReppj9RnBbA9vMmS-jbhTZ21zE/edit?usp=sharing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/>
          <p:nvPr/>
        </p:nvSpPr>
        <p:spPr>
          <a:xfrm>
            <a:off x="2301766" y="2334337"/>
            <a:ext cx="10625958" cy="2461183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1" y="5900058"/>
            <a:ext cx="5602013" cy="828734"/>
          </a:xfrm>
          <a:prstGeom prst="rect">
            <a:avLst/>
          </a:prstGeom>
          <a:solidFill>
            <a:srgbClr val="5B87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</a:pPr>
            <a:r>
              <a:rPr b="1" i="0" lang="it-IT" sz="2800" u="none" cap="none" strike="noStrike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Meeting di fine 2023 / Fine attivita primo anno</a:t>
            </a:r>
            <a:endParaRPr b="0" i="0" sz="2000" u="none" cap="none" strike="noStrike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745067" y="-3098800"/>
            <a:ext cx="32766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-IT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ICSC_progetto_comunicazione**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2635336" y="2694001"/>
            <a:ext cx="9171759" cy="7275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63A0"/>
              </a:buClr>
              <a:buSzPts val="3600"/>
              <a:buFont typeface="Roboto"/>
              <a:buNone/>
            </a:pPr>
            <a:r>
              <a:rPr b="1" i="0" lang="it-IT" sz="3600" u="none" cap="none" strike="noStrike">
                <a:solidFill>
                  <a:srgbClr val="1A63A0"/>
                </a:solidFill>
                <a:latin typeface="Roboto"/>
                <a:ea typeface="Roboto"/>
                <a:cs typeface="Roboto"/>
                <a:sym typeface="Roboto"/>
              </a:rPr>
              <a:t>Tavola Rotonda 18 Dicembre</a:t>
            </a:r>
            <a:endParaRPr b="1" i="0" sz="3600" u="none" cap="none" strike="noStrike">
              <a:solidFill>
                <a:srgbClr val="1528B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10" name="Google Shape;110;p2"/>
          <p:cNvPicPr preferRelativeResize="0"/>
          <p:nvPr/>
        </p:nvPicPr>
        <p:blipFill rotWithShape="1">
          <a:blip r:embed="rId4">
            <a:alphaModFix/>
          </a:blip>
          <a:srcRect b="0" l="0" r="9138" t="0"/>
          <a:stretch/>
        </p:blipFill>
        <p:spPr>
          <a:xfrm>
            <a:off x="6633027" y="803417"/>
            <a:ext cx="5558971" cy="189058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2716617" y="3497418"/>
            <a:ext cx="9171759" cy="12148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87D9"/>
              </a:buClr>
              <a:buSzPts val="1400"/>
              <a:buFont typeface="Titillium Web SemiBold"/>
              <a:buNone/>
            </a:pPr>
            <a:r>
              <a:rPr b="1" i="1" lang="it-IT" sz="1400" u="none" cap="none" strike="noStrike">
                <a:solidFill>
                  <a:srgbClr val="5B87D9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Sandra Malvezzi (INFN – MIB)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1" sz="1400" u="none" cap="none" strike="noStrike">
              <a:solidFill>
                <a:srgbClr val="5B87D9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87D9"/>
              </a:buClr>
              <a:buSzPts val="1400"/>
              <a:buFont typeface="Titillium Web SemiBold"/>
              <a:buNone/>
            </a:pPr>
            <a:r>
              <a:rPr b="1" i="1" lang="it-IT" sz="1400" u="none" cap="none" strike="noStrike">
                <a:solidFill>
                  <a:srgbClr val="5B87D9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Antonio Stamerra (INAF – OAR)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1" i="1" sz="1400" u="none" cap="none" strike="noStrike">
              <a:solidFill>
                <a:srgbClr val="5B87D9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87D9"/>
              </a:buClr>
              <a:buSzPts val="1400"/>
              <a:buFont typeface="Titillium Web SemiBold"/>
              <a:buNone/>
            </a:pPr>
            <a:r>
              <a:rPr b="1" i="1" lang="it-IT" sz="1400" u="none" cap="none" strike="noStrike">
                <a:solidFill>
                  <a:srgbClr val="5B87D9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Tommaso Boccali (INFN – PI)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0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Titillium Web"/>
              <a:buNone/>
            </a:pPr>
            <a:r>
              <a:rPr lang="it-IT"/>
              <a:t>Nostri needs #2</a:t>
            </a:r>
            <a:endParaRPr/>
          </a:p>
        </p:txBody>
      </p:sp>
      <p:sp>
        <p:nvSpPr>
          <p:cNvPr id="181" name="Google Shape;181;p40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82" name="Google Shape;18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1896460"/>
            <a:ext cx="7266517" cy="225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87343" y="4672885"/>
            <a:ext cx="7562823" cy="1939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1335636"/>
            <a:ext cx="6097668" cy="4529136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41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Titillium Web"/>
              <a:buNone/>
            </a:pPr>
            <a:r>
              <a:rPr lang="it-IT"/>
              <a:t>Sviluppi che ci interessano ….</a:t>
            </a:r>
            <a:endParaRPr/>
          </a:p>
        </p:txBody>
      </p:sp>
      <p:sp>
        <p:nvSpPr>
          <p:cNvPr id="190" name="Google Shape;190;p41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91" name="Google Shape;19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591" y="2282276"/>
            <a:ext cx="6444253" cy="358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Titillium Web"/>
              <a:buNone/>
            </a:pPr>
            <a:r>
              <a:rPr lang="it-IT"/>
              <a:t>Open calls ….</a:t>
            </a:r>
            <a:endParaRPr/>
          </a:p>
        </p:txBody>
      </p:sp>
      <p:sp>
        <p:nvSpPr>
          <p:cNvPr id="197" name="Google Shape;197;p42"/>
          <p:cNvSpPr txBox="1"/>
          <p:nvPr>
            <p:ph idx="1" type="body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Problemi principali: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it-IT"/>
              <a:t>C’e’ (tutto) quello che vorremmo?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it-IT"/>
              <a:t>Come raggiungere le potenziali industrie? (abbiamo IFAB, ma non aiuta per la parte sud)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it-IT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Chi puo’ distribuisca il doc! ecco </a:t>
            </a:r>
            <a:r>
              <a:rPr lang="it-IT" u="sng">
                <a:solidFill>
                  <a:schemeClr val="hlink"/>
                </a:solidFill>
                <a:hlinkClick r:id="rId3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qui</a:t>
            </a:r>
            <a:r>
              <a:rPr lang="it-IT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 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it-IT"/>
              <a:t>Che succede se non raggiungiamo quota SUD e Industrie ( == cosa ci fa l’Hub???)</a:t>
            </a:r>
            <a:endParaRPr/>
          </a:p>
        </p:txBody>
      </p:sp>
      <p:sp>
        <p:nvSpPr>
          <p:cNvPr id="198" name="Google Shape;198;p42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Titillium Web"/>
              <a:buNone/>
            </a:pPr>
            <a:r>
              <a:rPr lang="it-IT"/>
              <a:t>Criticita’ lato accademia</a:t>
            </a:r>
            <a:endParaRPr/>
          </a:p>
        </p:txBody>
      </p:sp>
      <p:sp>
        <p:nvSpPr>
          <p:cNvPr id="204" name="Google Shape;204;p43"/>
          <p:cNvSpPr txBox="1"/>
          <p:nvPr>
            <p:ph idx="1" type="body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05" name="Google Shape;205;p43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Titillium Web"/>
              <a:buNone/>
            </a:pPr>
            <a:r>
              <a:rPr lang="it-IT"/>
              <a:t>Criticita’ lato industria</a:t>
            </a:r>
            <a:endParaRPr/>
          </a:p>
        </p:txBody>
      </p:sp>
      <p:sp>
        <p:nvSpPr>
          <p:cNvPr id="211" name="Google Shape;211;p44"/>
          <p:cNvSpPr txBox="1"/>
          <p:nvPr>
            <p:ph idx="1" type="body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2" name="Google Shape;212;p44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Titillium Web"/>
              <a:buNone/>
            </a:pPr>
            <a:r>
              <a:rPr lang="it-IT"/>
              <a:t>Possibili items</a:t>
            </a:r>
            <a:endParaRPr/>
          </a:p>
        </p:txBody>
      </p:sp>
      <p:sp>
        <p:nvSpPr>
          <p:cNvPr id="117" name="Google Shape;117;p32"/>
          <p:cNvSpPr txBox="1"/>
          <p:nvPr>
            <p:ph idx="1" type="body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Open Calls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Criticita’ lato affiliati accademici?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Criticita’ lato affiliati industriali?</a:t>
            </a:r>
            <a:endParaRPr/>
          </a:p>
        </p:txBody>
      </p:sp>
      <p:sp>
        <p:nvSpPr>
          <p:cNvPr id="118" name="Google Shape;118;p32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Titillium Web"/>
              <a:buNone/>
            </a:pPr>
            <a:r>
              <a:rPr lang="it-IT"/>
              <a:t>Open calls</a:t>
            </a:r>
            <a:endParaRPr/>
          </a:p>
        </p:txBody>
      </p:sp>
      <p:sp>
        <p:nvSpPr>
          <p:cNvPr id="124" name="Google Shape;124;p33"/>
          <p:cNvSpPr txBox="1"/>
          <p:nvPr>
            <p:ph idx="1" type="body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INFN sta collaborando con Intellera per avere un bando. L’idea e’ (ancora?) di emetterli nel 2023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Un sacco di problemi aperti: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it-IT"/>
              <a:t>Vincoli bando: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Come garantire almeno 51% a industrie?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Come garantire almeno 50% sud?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it-IT"/>
              <a:t>Vincoli MISE: </a:t>
            </a:r>
            <a:endParaRPr/>
          </a:p>
          <a:p>
            <a: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</a:pPr>
            <a:r>
              <a:rPr lang="it-IT"/>
              <a:t>Quale e’ il limite vero per gli aiuti di stato? Quali regimi sono ammessi?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it-IT"/>
              <a:t>Come si rendiconta? beneficiari su atWork? </a:t>
            </a:r>
            <a:r>
              <a:rPr lang="it-IT"/>
              <a:t>Audit</a:t>
            </a:r>
            <a:r>
              <a:rPr lang="it-IT"/>
              <a:t>?</a:t>
            </a:r>
            <a:endParaRPr/>
          </a:p>
        </p:txBody>
      </p:sp>
      <p:sp>
        <p:nvSpPr>
          <p:cNvPr id="125" name="Google Shape;125;p33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6" name="Google Shape;126;p33"/>
          <p:cNvSpPr/>
          <p:nvPr/>
        </p:nvSpPr>
        <p:spPr>
          <a:xfrm>
            <a:off x="8334703" y="3741683"/>
            <a:ext cx="3019097" cy="85133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1C30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 1 a 4 graduatorie?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Applicazione vincoli alla graduztoria?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4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Titillium Web"/>
              <a:buNone/>
            </a:pPr>
            <a:r>
              <a:rPr lang="it-IT"/>
              <a:t>Altri dettagli in discussione</a:t>
            </a:r>
            <a:endParaRPr/>
          </a:p>
        </p:txBody>
      </p:sp>
      <p:sp>
        <p:nvSpPr>
          <p:cNvPr id="132" name="Google Shape;132;p34"/>
          <p:cNvSpPr txBox="1"/>
          <p:nvPr>
            <p:ph idx="1" type="body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Durata: 18 (+6) mesi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it-IT"/>
              <a:t>18 assumendo che si parta a febbraio (</a:t>
            </a:r>
            <a:r>
              <a:rPr lang="it-IT"/>
              <a:t>altrimenti</a:t>
            </a:r>
            <a:r>
              <a:rPr lang="it-IT"/>
              <a:t> si scala)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it-IT"/>
              <a:t>+6 solo se c’e’ estensione CN a </a:t>
            </a:r>
            <a:r>
              <a:rPr lang="it-IT"/>
              <a:t>febbraio</a:t>
            </a:r>
            <a:r>
              <a:rPr lang="it-IT"/>
              <a:t> 2026, e solo su richiesta del beneficiario (no maggiori soldi)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/>
              <a:t>Budget per progetto: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it-IT"/>
              <a:t>Sostanzialmente da lasciare libero 50-250 kEur (occhio agli aiuti di stato per le imprese)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it-IT"/>
              <a:t>Proposte parametriche da parte dei sottomettitori? (“possiamo fare X con 50k, X+Y con 150k”)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3" name="Google Shape;133;p34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5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Titillium Web"/>
              <a:buNone/>
            </a:pPr>
            <a:r>
              <a:rPr lang="it-IT"/>
              <a:t>La parte piu’ rilevante: gli obiettivi</a:t>
            </a:r>
            <a:endParaRPr/>
          </a:p>
        </p:txBody>
      </p:sp>
      <p:sp>
        <p:nvSpPr>
          <p:cNvPr id="139" name="Google Shape;139;p35"/>
          <p:cNvSpPr txBox="1"/>
          <p:nvPr>
            <p:ph idx="1" type="body"/>
          </p:nvPr>
        </p:nvSpPr>
        <p:spPr>
          <a:xfrm>
            <a:off x="-105104" y="1794988"/>
            <a:ext cx="10515600" cy="38858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000"/>
              <a:t>Avevamo tempo fa preparato </a:t>
            </a:r>
            <a:r>
              <a:rPr lang="it-IT" sz="2000" u="sng">
                <a:solidFill>
                  <a:schemeClr val="hlink"/>
                </a:solidFill>
                <a:hlinkClick r:id="rId3"/>
              </a:rPr>
              <a:t>questo</a:t>
            </a:r>
            <a:r>
              <a:rPr lang="it-IT" sz="2000"/>
              <a:t> </a:t>
            </a:r>
            <a:br>
              <a:rPr lang="it-IT" sz="2000"/>
            </a:br>
            <a:r>
              <a:rPr lang="it-IT" sz="2000"/>
              <a:t>doc “aperto”</a:t>
            </a:r>
            <a:endParaRPr/>
          </a:p>
          <a:p>
            <a: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000"/>
              <a:t>8 proposte per accademia, 8 per </a:t>
            </a:r>
            <a:br>
              <a:rPr lang="it-IT" sz="2000"/>
            </a:br>
            <a:r>
              <a:rPr lang="it-IT" sz="2000"/>
              <a:t>industrie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it-IT" sz="1600"/>
              <a:t>Accademia: use cases addizionali nei WP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it-IT" sz="1600"/>
              <a:t>Industria:  nostri need + possibilita di fornire testbed per loro</a:t>
            </a:r>
            <a:endParaRPr/>
          </a:p>
          <a:p>
            <a: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800"/>
          </a:p>
        </p:txBody>
      </p:sp>
      <p:sp>
        <p:nvSpPr>
          <p:cNvPr id="140" name="Google Shape;140;p35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41" name="Google Shape;141;p35"/>
          <p:cNvPicPr preferRelativeResize="0"/>
          <p:nvPr/>
        </p:nvPicPr>
        <p:blipFill rotWithShape="1">
          <a:blip r:embed="rId4">
            <a:alphaModFix/>
          </a:blip>
          <a:srcRect b="-1" l="0" r="0" t="1479"/>
          <a:stretch/>
        </p:blipFill>
        <p:spPr>
          <a:xfrm>
            <a:off x="6096000" y="1991547"/>
            <a:ext cx="6115743" cy="494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3836795"/>
            <a:ext cx="6757664" cy="3001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48" name="Google Shape;14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31227" y="1740883"/>
            <a:ext cx="6525065" cy="4046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9365" y="1481739"/>
            <a:ext cx="6110075" cy="430179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6"/>
          <p:cNvSpPr txBox="1"/>
          <p:nvPr/>
        </p:nvSpPr>
        <p:spPr>
          <a:xfrm>
            <a:off x="8292662" y="5906814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56" name="Google Shape;15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083" y="3619453"/>
            <a:ext cx="6802077" cy="255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7212" y="273268"/>
            <a:ext cx="5882402" cy="255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84083" y="870559"/>
            <a:ext cx="7189415" cy="274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24090" y="2925319"/>
            <a:ext cx="5748645" cy="3504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8855" y="1926563"/>
            <a:ext cx="6119062" cy="332861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8"/>
          <p:cNvSpPr txBox="1"/>
          <p:nvPr>
            <p:ph type="title"/>
          </p:nvPr>
        </p:nvSpPr>
        <p:spPr>
          <a:xfrm>
            <a:off x="838200" y="135665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Titillium Web"/>
              <a:buNone/>
            </a:pPr>
            <a:r>
              <a:rPr lang="it-IT"/>
              <a:t>Industriali … bottom up: industrie che usano nostre tecnologie</a:t>
            </a:r>
            <a:endParaRPr/>
          </a:p>
        </p:txBody>
      </p:sp>
      <p:sp>
        <p:nvSpPr>
          <p:cNvPr id="166" name="Google Shape;166;p38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67" name="Google Shape;16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101528"/>
            <a:ext cx="6664534" cy="361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 txBox="1"/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27F47"/>
              </a:buClr>
              <a:buSzPts val="2800"/>
              <a:buFont typeface="Titillium Web"/>
              <a:buNone/>
            </a:pPr>
            <a:r>
              <a:rPr lang="it-IT"/>
              <a:t>Nostri needs ….</a:t>
            </a:r>
            <a:endParaRPr/>
          </a:p>
        </p:txBody>
      </p:sp>
      <p:sp>
        <p:nvSpPr>
          <p:cNvPr id="173" name="Google Shape;173;p39"/>
          <p:cNvSpPr txBox="1"/>
          <p:nvPr>
            <p:ph idx="12" type="sldNum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74" name="Google Shape;17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952" y="1862327"/>
            <a:ext cx="6111952" cy="446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73076" y="2390606"/>
            <a:ext cx="5899286" cy="376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2022-10-26T09:11:02Z</dcterms:created>
  <dc:creator>Lanza Luisa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0x010100C9347A8725AA734EBE527B76BB04587F</vt:lpwstr>
  </property>
</Properties>
</file>