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Titillium Web SemiBold"/>
      <p:regular r:id="rId59"/>
      <p:bold r:id="rId60"/>
      <p:italic r:id="rId61"/>
      <p:boldItalic r:id="rId62"/>
    </p:embeddedFont>
    <p:embeddedFont>
      <p:font typeface="Raleway"/>
      <p:regular r:id="rId63"/>
      <p:bold r:id="rId64"/>
      <p:italic r:id="rId65"/>
      <p:boldItalic r:id="rId66"/>
    </p:embeddedFont>
    <p:embeddedFont>
      <p:font typeface="Roboto"/>
      <p:regular r:id="rId67"/>
      <p:bold r:id="rId68"/>
      <p:italic r:id="rId69"/>
      <p:boldItalic r:id="rId70"/>
    </p:embeddedFont>
    <p:embeddedFont>
      <p:font typeface="Lobster"/>
      <p:regular r:id="rId71"/>
    </p:embeddedFont>
    <p:embeddedFont>
      <p:font typeface="Titillium Web"/>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6" roundtripDataSignature="AMtx7mhIdx9spMmhHKZuGFY0501R477v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59D6C0B-9AB2-49A9-88E6-6EB4CB91203A}">
  <a:tblStyle styleId="{A59D6C0B-9AB2-49A9-88E6-6EB4CB91203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D709C6F-88EE-4D16-8B5E-411AC096A125}"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TitilliumWeb-bold.fntdata"/><Relationship Id="rId72" Type="http://schemas.openxmlformats.org/officeDocument/2006/relationships/font" Target="fonts/TitilliumWeb-regular.fntdata"/><Relationship Id="rId31" Type="http://schemas.openxmlformats.org/officeDocument/2006/relationships/slide" Target="slides/slide26.xml"/><Relationship Id="rId75" Type="http://schemas.openxmlformats.org/officeDocument/2006/relationships/font" Target="fonts/TitilliumWeb-boldItalic.fntdata"/><Relationship Id="rId30" Type="http://schemas.openxmlformats.org/officeDocument/2006/relationships/slide" Target="slides/slide25.xml"/><Relationship Id="rId74" Type="http://schemas.openxmlformats.org/officeDocument/2006/relationships/font" Target="fonts/TitilliumWeb-italic.fntdata"/><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Lobster-regular.fntdata"/><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TitilliumWebSemiBold-boldItalic.fntdata"/><Relationship Id="rId61" Type="http://schemas.openxmlformats.org/officeDocument/2006/relationships/font" Target="fonts/TitilliumWebSemiBold-italic.fntdata"/><Relationship Id="rId20" Type="http://schemas.openxmlformats.org/officeDocument/2006/relationships/slide" Target="slides/slide15.xml"/><Relationship Id="rId64" Type="http://schemas.openxmlformats.org/officeDocument/2006/relationships/font" Target="fonts/Raleway-bold.fntdata"/><Relationship Id="rId63" Type="http://schemas.openxmlformats.org/officeDocument/2006/relationships/font" Target="fonts/Raleway-regular.fntdata"/><Relationship Id="rId22" Type="http://schemas.openxmlformats.org/officeDocument/2006/relationships/slide" Target="slides/slide17.xml"/><Relationship Id="rId66" Type="http://schemas.openxmlformats.org/officeDocument/2006/relationships/font" Target="fonts/Raleway-boldItalic.fntdata"/><Relationship Id="rId21" Type="http://schemas.openxmlformats.org/officeDocument/2006/relationships/slide" Target="slides/slide16.xml"/><Relationship Id="rId65" Type="http://schemas.openxmlformats.org/officeDocument/2006/relationships/font" Target="fonts/Raleway-italic.fntdata"/><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font" Target="fonts/TitilliumWebSemiBold-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TitilliumWebSemiBold-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579" name="Google Shape;57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spTree>
      <p:nvGrpSpPr>
        <p:cNvPr id="17" name="Shape 17"/>
        <p:cNvGrpSpPr/>
        <p:nvPr/>
      </p:nvGrpSpPr>
      <p:grpSpPr>
        <a:xfrm>
          <a:off x="0" y="0"/>
          <a:ext cx="0" cy="0"/>
          <a:chOff x="0" y="0"/>
          <a:chExt cx="0" cy="0"/>
        </a:xfrm>
      </p:grpSpPr>
      <p:sp>
        <p:nvSpPr>
          <p:cNvPr id="18" name="Google Shape;18;p21"/>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2800"/>
              <a:buFont typeface="Titillium Web"/>
              <a:buNone/>
              <a:defRPr>
                <a:latin typeface="Titillium Web"/>
                <a:ea typeface="Titillium Web"/>
                <a:cs typeface="Titillium Web"/>
                <a:sym typeface="Titillium Web"/>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Titillium Web"/>
                <a:ea typeface="Titillium Web"/>
                <a:cs typeface="Titillium Web"/>
                <a:sym typeface="Titillium Web"/>
              </a:defRPr>
            </a:lvl1pPr>
            <a:lvl2pPr indent="-381000" lvl="1" marL="914400" algn="l">
              <a:lnSpc>
                <a:spcPct val="90000"/>
              </a:lnSpc>
              <a:spcBef>
                <a:spcPts val="500"/>
              </a:spcBef>
              <a:spcAft>
                <a:spcPts val="0"/>
              </a:spcAft>
              <a:buClr>
                <a:srgbClr val="002060"/>
              </a:buClr>
              <a:buSzPts val="2400"/>
              <a:buChar char="•"/>
              <a:defRPr>
                <a:solidFill>
                  <a:srgbClr val="002060"/>
                </a:solidFill>
                <a:latin typeface="Titillium Web"/>
                <a:ea typeface="Titillium Web"/>
                <a:cs typeface="Titillium Web"/>
                <a:sym typeface="Titillium Web"/>
              </a:defRPr>
            </a:lvl2pPr>
            <a:lvl3pPr indent="-355600" lvl="2" marL="1371600" algn="l">
              <a:lnSpc>
                <a:spcPct val="90000"/>
              </a:lnSpc>
              <a:spcBef>
                <a:spcPts val="500"/>
              </a:spcBef>
              <a:spcAft>
                <a:spcPts val="0"/>
              </a:spcAft>
              <a:buClr>
                <a:srgbClr val="385623"/>
              </a:buClr>
              <a:buSzPts val="2000"/>
              <a:buChar char="•"/>
              <a:defRPr>
                <a:solidFill>
                  <a:srgbClr val="385623"/>
                </a:solidFill>
                <a:latin typeface="Titillium Web"/>
                <a:ea typeface="Titillium Web"/>
                <a:cs typeface="Titillium Web"/>
                <a:sym typeface="Titillium Web"/>
              </a:defRPr>
            </a:lvl3pPr>
            <a:lvl4pPr indent="-342900" lvl="3" marL="1828800" algn="l">
              <a:lnSpc>
                <a:spcPct val="90000"/>
              </a:lnSpc>
              <a:spcBef>
                <a:spcPts val="500"/>
              </a:spcBef>
              <a:spcAft>
                <a:spcPts val="0"/>
              </a:spcAft>
              <a:buClr>
                <a:srgbClr val="7030A0"/>
              </a:buClr>
              <a:buSzPts val="1800"/>
              <a:buChar char="•"/>
              <a:defRPr>
                <a:solidFill>
                  <a:srgbClr val="7030A0"/>
                </a:solidFill>
                <a:latin typeface="Titillium Web"/>
                <a:ea typeface="Titillium Web"/>
                <a:cs typeface="Titillium Web"/>
                <a:sym typeface="Titillium Web"/>
              </a:defRPr>
            </a:lvl4pPr>
            <a:lvl5pPr indent="-330200" lvl="4" marL="2286000" algn="l">
              <a:lnSpc>
                <a:spcPct val="90000"/>
              </a:lnSpc>
              <a:spcBef>
                <a:spcPts val="500"/>
              </a:spcBef>
              <a:spcAft>
                <a:spcPts val="0"/>
              </a:spcAft>
              <a:buClr>
                <a:schemeClr val="dk1"/>
              </a:buClr>
              <a:buSzPts val="1600"/>
              <a:buChar char="•"/>
              <a:defRPr>
                <a:latin typeface="Titillium Web"/>
                <a:ea typeface="Titillium Web"/>
                <a:cs typeface="Titillium Web"/>
                <a:sym typeface="Titillium Web"/>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1"/>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1"/>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pic>
        <p:nvPicPr>
          <p:cNvPr id="23" name="Google Shape;23;p21"/>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p:cSld name="Immagine con didascalia">
    <p:spTree>
      <p:nvGrpSpPr>
        <p:cNvPr id="86" name="Shape 86"/>
        <p:cNvGrpSpPr/>
        <p:nvPr/>
      </p:nvGrpSpPr>
      <p:grpSpPr>
        <a:xfrm>
          <a:off x="0" y="0"/>
          <a:ext cx="0" cy="0"/>
          <a:chOff x="0" y="0"/>
          <a:chExt cx="0" cy="0"/>
        </a:xfrm>
      </p:grpSpPr>
      <p:sp>
        <p:nvSpPr>
          <p:cNvPr id="87" name="Google Shape;87;p29"/>
          <p:cNvSpPr/>
          <p:nvPr>
            <p:ph idx="2" type="pic"/>
          </p:nvPr>
        </p:nvSpPr>
        <p:spPr>
          <a:xfrm>
            <a:off x="5183188" y="1335636"/>
            <a:ext cx="6172200" cy="4841327"/>
          </a:xfrm>
          <a:prstGeom prst="rect">
            <a:avLst/>
          </a:prstGeom>
          <a:noFill/>
          <a:ln>
            <a:noFill/>
          </a:ln>
        </p:spPr>
      </p:sp>
      <p:sp>
        <p:nvSpPr>
          <p:cNvPr id="88" name="Google Shape;88;p29"/>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9"/>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
        <p:nvSpPr>
          <p:cNvPr id="91" name="Google Shape;91;p29"/>
          <p:cNvSpPr txBox="1"/>
          <p:nvPr>
            <p:ph idx="1"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29"/>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3" name="Google Shape;93;p29"/>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4" name="Shape 94"/>
        <p:cNvGrpSpPr/>
        <p:nvPr/>
      </p:nvGrpSpPr>
      <p:grpSpPr>
        <a:xfrm>
          <a:off x="0" y="0"/>
          <a:ext cx="0" cy="0"/>
          <a:chOff x="0" y="0"/>
          <a:chExt cx="0" cy="0"/>
        </a:xfrm>
      </p:grpSpPr>
      <p:sp>
        <p:nvSpPr>
          <p:cNvPr id="95" name="Google Shape;95;p3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0"/>
          <p:cNvSpPr txBox="1"/>
          <p:nvPr>
            <p:ph idx="1" type="body"/>
          </p:nvPr>
        </p:nvSpPr>
        <p:spPr>
          <a:xfrm rot="5400000">
            <a:off x="4153087" y="-1023750"/>
            <a:ext cx="388582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0"/>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0"/>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pic>
        <p:nvPicPr>
          <p:cNvPr id="100" name="Google Shape;100;p30"/>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101" name="Shape 101"/>
        <p:cNvGrpSpPr/>
        <p:nvPr/>
      </p:nvGrpSpPr>
      <p:grpSpPr>
        <a:xfrm>
          <a:off x="0" y="0"/>
          <a:ext cx="0" cy="0"/>
          <a:chOff x="0" y="0"/>
          <a:chExt cx="0" cy="0"/>
        </a:xfrm>
      </p:grpSpPr>
      <p:sp>
        <p:nvSpPr>
          <p:cNvPr id="102" name="Google Shape;102;p31"/>
          <p:cNvSpPr txBox="1"/>
          <p:nvPr>
            <p:ph type="title"/>
          </p:nvPr>
        </p:nvSpPr>
        <p:spPr>
          <a:xfrm rot="5400000">
            <a:off x="7618686" y="2441849"/>
            <a:ext cx="4841328" cy="2628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1"/>
          <p:cNvSpPr txBox="1"/>
          <p:nvPr>
            <p:ph idx="1" type="body"/>
          </p:nvPr>
        </p:nvSpPr>
        <p:spPr>
          <a:xfrm rot="5400000">
            <a:off x="2284687" y="-110851"/>
            <a:ext cx="4841327"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1"/>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1"/>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pic>
        <p:nvPicPr>
          <p:cNvPr id="107" name="Google Shape;107;p31"/>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4" name="Shape 24"/>
        <p:cNvGrpSpPr/>
        <p:nvPr/>
      </p:nvGrpSpPr>
      <p:grpSpPr>
        <a:xfrm>
          <a:off x="0" y="0"/>
          <a:ext cx="0" cy="0"/>
          <a:chOff x="0" y="0"/>
          <a:chExt cx="0" cy="0"/>
        </a:xfrm>
      </p:grpSpPr>
      <p:sp>
        <p:nvSpPr>
          <p:cNvPr id="25" name="Google Shape;25;p20"/>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pic>
        <p:nvPicPr>
          <p:cNvPr id="28" name="Google Shape;28;p20"/>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p:cSld name="Due contenuti">
    <p:spTree>
      <p:nvGrpSpPr>
        <p:cNvPr id="29" name="Shape 29"/>
        <p:cNvGrpSpPr/>
        <p:nvPr/>
      </p:nvGrpSpPr>
      <p:grpSpPr>
        <a:xfrm>
          <a:off x="0" y="0"/>
          <a:ext cx="0" cy="0"/>
          <a:chOff x="0" y="0"/>
          <a:chExt cx="0" cy="0"/>
        </a:xfrm>
      </p:grpSpPr>
      <p:sp>
        <p:nvSpPr>
          <p:cNvPr id="30" name="Google Shape;30;p2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pic>
        <p:nvPicPr>
          <p:cNvPr id="36" name="Google Shape;36;p22"/>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37" name="Shape 37"/>
        <p:cNvGrpSpPr/>
        <p:nvPr/>
      </p:nvGrpSpPr>
      <p:grpSpPr>
        <a:xfrm>
          <a:off x="0" y="0"/>
          <a:ext cx="0" cy="0"/>
          <a:chOff x="0" y="0"/>
          <a:chExt cx="0" cy="0"/>
        </a:xfrm>
      </p:grpSpPr>
      <p:sp>
        <p:nvSpPr>
          <p:cNvPr id="38" name="Google Shape;38;p23"/>
          <p:cNvSpPr/>
          <p:nvPr/>
        </p:nvSpPr>
        <p:spPr>
          <a:xfrm>
            <a:off x="0" y="1310759"/>
            <a:ext cx="12202758" cy="503867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3"/>
          <p:cNvSpPr txBox="1"/>
          <p:nvPr>
            <p:ph type="ctrTitle"/>
          </p:nvPr>
        </p:nvSpPr>
        <p:spPr>
          <a:xfrm>
            <a:off x="838200" y="1335636"/>
            <a:ext cx="3795445"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Titillium Web"/>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3"/>
          <p:cNvSpPr txBox="1"/>
          <p:nvPr>
            <p:ph idx="1" type="subTitle"/>
          </p:nvPr>
        </p:nvSpPr>
        <p:spPr>
          <a:xfrm>
            <a:off x="838200" y="3879437"/>
            <a:ext cx="3795445"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 name="Google Shape;41;p23"/>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3"/>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
        <p:nvSpPr>
          <p:cNvPr id="44" name="Google Shape;44;p23"/>
          <p:cNvSpPr/>
          <p:nvPr>
            <p:ph idx="2" type="pic"/>
          </p:nvPr>
        </p:nvSpPr>
        <p:spPr>
          <a:xfrm>
            <a:off x="5188449" y="2106202"/>
            <a:ext cx="5712431" cy="3754848"/>
          </a:xfrm>
          <a:prstGeom prst="rect">
            <a:avLst/>
          </a:prstGeom>
          <a:noFill/>
          <a:ln>
            <a:noFill/>
          </a:ln>
        </p:spPr>
      </p:sp>
      <p:sp>
        <p:nvSpPr>
          <p:cNvPr id="45" name="Google Shape;45;p23"/>
          <p:cNvSpPr txBox="1"/>
          <p:nvPr>
            <p:ph idx="3" type="body"/>
          </p:nvPr>
        </p:nvSpPr>
        <p:spPr>
          <a:xfrm>
            <a:off x="838200" y="5681663"/>
            <a:ext cx="3795444" cy="48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6" name="Google Shape;46;p23"/>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47" name="Shape 47"/>
        <p:cNvGrpSpPr/>
        <p:nvPr/>
      </p:nvGrpSpPr>
      <p:grpSpPr>
        <a:xfrm>
          <a:off x="0" y="0"/>
          <a:ext cx="0" cy="0"/>
          <a:chOff x="0" y="0"/>
          <a:chExt cx="0" cy="0"/>
        </a:xfrm>
      </p:grpSpPr>
      <p:sp>
        <p:nvSpPr>
          <p:cNvPr id="48" name="Google Shape;48;p24"/>
          <p:cNvSpPr txBox="1"/>
          <p:nvPr>
            <p:ph type="title"/>
          </p:nvPr>
        </p:nvSpPr>
        <p:spPr>
          <a:xfrm>
            <a:off x="838200" y="1335635"/>
            <a:ext cx="10515600" cy="5445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 type="body"/>
          </p:nvPr>
        </p:nvSpPr>
        <p:spPr>
          <a:xfrm>
            <a:off x="838200" y="2496619"/>
            <a:ext cx="10515600" cy="368034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4"/>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
        <p:nvSpPr>
          <p:cNvPr id="53" name="Google Shape;53;p24"/>
          <p:cNvSpPr txBox="1"/>
          <p:nvPr>
            <p:ph idx="2"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4" name="Google Shape;54;p24"/>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p:cSld name="Intestazione sezione">
    <p:spTree>
      <p:nvGrpSpPr>
        <p:cNvPr id="55" name="Shape 55"/>
        <p:cNvGrpSpPr/>
        <p:nvPr/>
      </p:nvGrpSpPr>
      <p:grpSpPr>
        <a:xfrm>
          <a:off x="0" y="0"/>
          <a:ext cx="0" cy="0"/>
          <a:chOff x="0" y="0"/>
          <a:chExt cx="0" cy="0"/>
        </a:xfrm>
      </p:grpSpPr>
      <p:sp>
        <p:nvSpPr>
          <p:cNvPr id="56" name="Google Shape;56;p25"/>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
        <p:nvSpPr>
          <p:cNvPr id="59" name="Google Shape;59;p25"/>
          <p:cNvSpPr txBox="1"/>
          <p:nvPr>
            <p:ph type="ctrTitle"/>
          </p:nvPr>
        </p:nvSpPr>
        <p:spPr>
          <a:xfrm>
            <a:off x="838200" y="1335636"/>
            <a:ext cx="4925602"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Titillium Web"/>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5"/>
          <p:cNvSpPr txBox="1"/>
          <p:nvPr>
            <p:ph idx="1" type="subTitle"/>
          </p:nvPr>
        </p:nvSpPr>
        <p:spPr>
          <a:xfrm>
            <a:off x="838200" y="3879437"/>
            <a:ext cx="4925602"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1" name="Google Shape;61;p25"/>
          <p:cNvSpPr/>
          <p:nvPr>
            <p:ph idx="2" type="pic"/>
          </p:nvPr>
        </p:nvSpPr>
        <p:spPr>
          <a:xfrm>
            <a:off x="6096000" y="1335636"/>
            <a:ext cx="5257800" cy="4525414"/>
          </a:xfrm>
          <a:prstGeom prst="rect">
            <a:avLst/>
          </a:prstGeom>
          <a:noFill/>
          <a:ln>
            <a:noFill/>
          </a:ln>
        </p:spPr>
      </p:sp>
      <p:pic>
        <p:nvPicPr>
          <p:cNvPr id="62" name="Google Shape;62;p25"/>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63" name="Shape 63"/>
        <p:cNvGrpSpPr/>
        <p:nvPr/>
      </p:nvGrpSpPr>
      <p:grpSpPr>
        <a:xfrm>
          <a:off x="0" y="0"/>
          <a:ext cx="0" cy="0"/>
          <a:chOff x="0" y="0"/>
          <a:chExt cx="0" cy="0"/>
        </a:xfrm>
      </p:grpSpPr>
      <p:sp>
        <p:nvSpPr>
          <p:cNvPr id="64" name="Google Shape;64;p26"/>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6"/>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
        <p:nvSpPr>
          <p:cNvPr id="67" name="Google Shape;67;p26"/>
          <p:cNvSpPr txBox="1"/>
          <p:nvPr>
            <p:ph type="title"/>
          </p:nvPr>
        </p:nvSpPr>
        <p:spPr>
          <a:xfrm>
            <a:off x="838200" y="1335636"/>
            <a:ext cx="10515600" cy="540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6"/>
          <p:cNvSpPr txBox="1"/>
          <p:nvPr>
            <p:ph idx="1"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6"/>
          <p:cNvSpPr txBox="1"/>
          <p:nvPr>
            <p:ph idx="2"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81000" lvl="1" marL="914400" algn="l">
              <a:lnSpc>
                <a:spcPct val="90000"/>
              </a:lnSpc>
              <a:spcBef>
                <a:spcPts val="500"/>
              </a:spcBef>
              <a:spcAft>
                <a:spcPts val="0"/>
              </a:spcAft>
              <a:buClr>
                <a:srgbClr val="1F3864"/>
              </a:buClr>
              <a:buSzPts val="2400"/>
              <a:buChar char="•"/>
              <a:defRPr>
                <a:solidFill>
                  <a:srgbClr val="1F3864"/>
                </a:solidFill>
              </a:defRPr>
            </a:lvl2pPr>
            <a:lvl3pPr indent="-355600" lvl="2" marL="1371600" algn="l">
              <a:lnSpc>
                <a:spcPct val="90000"/>
              </a:lnSpc>
              <a:spcBef>
                <a:spcPts val="500"/>
              </a:spcBef>
              <a:spcAft>
                <a:spcPts val="0"/>
              </a:spcAft>
              <a:buClr>
                <a:srgbClr val="7030A0"/>
              </a:buClr>
              <a:buSzPts val="2000"/>
              <a:buChar char="•"/>
              <a:defRPr>
                <a:solidFill>
                  <a:srgbClr val="7030A0"/>
                </a:solidFill>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26"/>
          <p:cNvSpPr txBox="1"/>
          <p:nvPr>
            <p:ph idx="3"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81000" lvl="1" marL="914400" algn="l">
              <a:lnSpc>
                <a:spcPct val="90000"/>
              </a:lnSpc>
              <a:spcBef>
                <a:spcPts val="500"/>
              </a:spcBef>
              <a:spcAft>
                <a:spcPts val="0"/>
              </a:spcAft>
              <a:buClr>
                <a:srgbClr val="1F3864"/>
              </a:buClr>
              <a:buSzPts val="2400"/>
              <a:buChar char="•"/>
              <a:defRPr>
                <a:solidFill>
                  <a:srgbClr val="1F3864"/>
                </a:solidFill>
              </a:defRPr>
            </a:lvl2pPr>
            <a:lvl3pPr indent="-355600" lvl="2" marL="1371600" algn="l">
              <a:lnSpc>
                <a:spcPct val="90000"/>
              </a:lnSpc>
              <a:spcBef>
                <a:spcPts val="500"/>
              </a:spcBef>
              <a:spcAft>
                <a:spcPts val="0"/>
              </a:spcAft>
              <a:buClr>
                <a:srgbClr val="7030A0"/>
              </a:buClr>
              <a:buSzPts val="2000"/>
              <a:buChar char="•"/>
              <a:defRPr>
                <a:solidFill>
                  <a:srgbClr val="7030A0"/>
                </a:solidFill>
              </a:defRPr>
            </a:lvl3pPr>
            <a:lvl4pPr indent="-342900" lvl="3" marL="1828800" algn="l">
              <a:lnSpc>
                <a:spcPct val="90000"/>
              </a:lnSpc>
              <a:spcBef>
                <a:spcPts val="500"/>
              </a:spcBef>
              <a:spcAft>
                <a:spcPts val="0"/>
              </a:spcAft>
              <a:buClr>
                <a:srgbClr val="7030A0"/>
              </a:buClr>
              <a:buSzPts val="1800"/>
              <a:buChar char="•"/>
              <a:defRPr>
                <a:solidFill>
                  <a:srgbClr val="7030A0"/>
                </a:solidFill>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 name="Google Shape;71;p26"/>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72" name="Shape 72"/>
        <p:cNvGrpSpPr/>
        <p:nvPr/>
      </p:nvGrpSpPr>
      <p:grpSpPr>
        <a:xfrm>
          <a:off x="0" y="0"/>
          <a:ext cx="0" cy="0"/>
          <a:chOff x="0" y="0"/>
          <a:chExt cx="0" cy="0"/>
        </a:xfrm>
      </p:grpSpPr>
      <p:sp>
        <p:nvSpPr>
          <p:cNvPr id="73" name="Google Shape;73;p27"/>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7"/>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7"/>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pic>
        <p:nvPicPr>
          <p:cNvPr id="77" name="Google Shape;77;p27"/>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p:cSld name="Contenuto con didascalia">
    <p:spTree>
      <p:nvGrpSpPr>
        <p:cNvPr id="78" name="Shape 78"/>
        <p:cNvGrpSpPr/>
        <p:nvPr/>
      </p:nvGrpSpPr>
      <p:grpSpPr>
        <a:xfrm>
          <a:off x="0" y="0"/>
          <a:ext cx="0" cy="0"/>
          <a:chOff x="0" y="0"/>
          <a:chExt cx="0" cy="0"/>
        </a:xfrm>
      </p:grpSpPr>
      <p:sp>
        <p:nvSpPr>
          <p:cNvPr id="79" name="Google Shape;79;p28"/>
          <p:cNvSpPr txBox="1"/>
          <p:nvPr>
            <p:ph idx="1" type="body"/>
          </p:nvPr>
        </p:nvSpPr>
        <p:spPr>
          <a:xfrm>
            <a:off x="5183188" y="1335636"/>
            <a:ext cx="6172200" cy="484132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28"/>
          <p:cNvSpPr txBox="1"/>
          <p:nvPr>
            <p:ph idx="2"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28"/>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8"/>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
        <p:nvSpPr>
          <p:cNvPr id="84" name="Google Shape;84;p28"/>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5" name="Google Shape;85;p28"/>
          <p:cNvPicPr preferRelativeResize="0"/>
          <p:nvPr/>
        </p:nvPicPr>
        <p:blipFill rotWithShape="1">
          <a:blip r:embed="rId2">
            <a:alphaModFix/>
          </a:blip>
          <a:srcRect b="0" l="0" r="9138" t="0"/>
          <a:stretch/>
        </p:blipFill>
        <p:spPr>
          <a:xfrm>
            <a:off x="9551505" y="233871"/>
            <a:ext cx="2461588" cy="8371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2.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9"/>
          <p:cNvPicPr preferRelativeResize="0"/>
          <p:nvPr/>
        </p:nvPicPr>
        <p:blipFill rotWithShape="1">
          <a:blip r:embed="rId1">
            <a:alphaModFix/>
          </a:blip>
          <a:srcRect b="0" l="0" r="0" t="0"/>
          <a:stretch/>
        </p:blipFill>
        <p:spPr>
          <a:xfrm>
            <a:off x="0" y="6352350"/>
            <a:ext cx="12192000" cy="520700"/>
          </a:xfrm>
          <a:prstGeom prst="rect">
            <a:avLst/>
          </a:prstGeom>
          <a:noFill/>
          <a:ln>
            <a:noFill/>
          </a:ln>
        </p:spPr>
      </p:pic>
      <p:pic>
        <p:nvPicPr>
          <p:cNvPr id="11" name="Google Shape;11;p19"/>
          <p:cNvPicPr preferRelativeResize="0"/>
          <p:nvPr/>
        </p:nvPicPr>
        <p:blipFill rotWithShape="1">
          <a:blip r:embed="rId2">
            <a:alphaModFix/>
          </a:blip>
          <a:srcRect b="0" l="0" r="0" t="0"/>
          <a:stretch/>
        </p:blipFill>
        <p:spPr>
          <a:xfrm>
            <a:off x="0" y="-25841"/>
            <a:ext cx="12192000" cy="1219200"/>
          </a:xfrm>
          <a:prstGeom prst="rect">
            <a:avLst/>
          </a:prstGeom>
          <a:noFill/>
          <a:ln>
            <a:noFill/>
          </a:ln>
        </p:spPr>
      </p:pic>
      <p:sp>
        <p:nvSpPr>
          <p:cNvPr id="12" name="Google Shape;12;p1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B27F47"/>
              </a:buClr>
              <a:buSzPts val="2800"/>
              <a:buFont typeface="Titillium Web"/>
              <a:buNone/>
              <a:defRPr b="1" i="0" sz="2800" u="none" cap="none" strike="noStrike">
                <a:solidFill>
                  <a:srgbClr val="B27F47"/>
                </a:solidFill>
                <a:latin typeface="Titillium Web"/>
                <a:ea typeface="Titillium Web"/>
                <a:cs typeface="Titillium Web"/>
                <a:sym typeface="Titillium Web"/>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9"/>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itillium Web"/>
                <a:ea typeface="Titillium Web"/>
                <a:cs typeface="Titillium Web"/>
                <a:sym typeface="Titillium Web"/>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itillium Web"/>
                <a:ea typeface="Titillium Web"/>
                <a:cs typeface="Titillium Web"/>
                <a:sym typeface="Titillium Web"/>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itillium Web"/>
                <a:ea typeface="Titillium Web"/>
                <a:cs typeface="Titillium Web"/>
                <a:sym typeface="Titillium Web"/>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tillium Web"/>
                <a:ea typeface="Titillium Web"/>
                <a:cs typeface="Titillium Web"/>
                <a:sym typeface="Titillium Web"/>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Titillium Web"/>
                <a:ea typeface="Titillium Web"/>
                <a:cs typeface="Titillium Web"/>
                <a:sym typeface="Titillium Web"/>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19"/>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1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genda.infn.it/event/38374/timetable/#all.detailed" TargetMode="Externa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agenda.infn.it/category/1774/" TargetMode="External"/><Relationship Id="rId4" Type="http://schemas.openxmlformats.org/officeDocument/2006/relationships/hyperlink" Target="https://lists.infn.it/sympa" TargetMode="External"/><Relationship Id="rId5" Type="http://schemas.openxmlformats.org/officeDocument/2006/relationships/hyperlink" Target="https://lists.infn.it/sympa/my" TargetMode="External"/><Relationship Id="rId6" Type="http://schemas.openxmlformats.org/officeDocument/2006/relationships/hyperlink" Target="https://agenda.infn.it/category/1774/" TargetMode="External"/><Relationship Id="rId7" Type="http://schemas.openxmlformats.org/officeDocument/2006/relationships/image" Target="../media/image16.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8.jpg"/><Relationship Id="rId5" Type="http://schemas.openxmlformats.org/officeDocument/2006/relationships/image" Target="../media/image34.jpg"/><Relationship Id="rId6" Type="http://schemas.openxmlformats.org/officeDocument/2006/relationships/image" Target="../media/image33.jpg"/><Relationship Id="rId7" Type="http://schemas.openxmlformats.org/officeDocument/2006/relationships/image" Target="../media/image30.jpg"/><Relationship Id="rId8"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20" Type="http://schemas.openxmlformats.org/officeDocument/2006/relationships/image" Target="../media/image43.png"/><Relationship Id="rId11" Type="http://schemas.openxmlformats.org/officeDocument/2006/relationships/image" Target="../media/image42.png"/><Relationship Id="rId22" Type="http://schemas.openxmlformats.org/officeDocument/2006/relationships/image" Target="../media/image47.jpg"/><Relationship Id="rId10" Type="http://schemas.openxmlformats.org/officeDocument/2006/relationships/image" Target="../media/image53.png"/><Relationship Id="rId21" Type="http://schemas.openxmlformats.org/officeDocument/2006/relationships/image" Target="../media/image44.jpg"/><Relationship Id="rId13" Type="http://schemas.openxmlformats.org/officeDocument/2006/relationships/image" Target="../media/image58.png"/><Relationship Id="rId12" Type="http://schemas.openxmlformats.org/officeDocument/2006/relationships/image" Target="../media/image50.png"/><Relationship Id="rId23" Type="http://schemas.openxmlformats.org/officeDocument/2006/relationships/image" Target="../media/image46.jp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33.jpg"/><Relationship Id="rId9" Type="http://schemas.openxmlformats.org/officeDocument/2006/relationships/image" Target="../media/image31.png"/><Relationship Id="rId15" Type="http://schemas.openxmlformats.org/officeDocument/2006/relationships/image" Target="../media/image40.png"/><Relationship Id="rId14" Type="http://schemas.openxmlformats.org/officeDocument/2006/relationships/image" Target="../media/image37.png"/><Relationship Id="rId17" Type="http://schemas.openxmlformats.org/officeDocument/2006/relationships/image" Target="../media/image57.png"/><Relationship Id="rId16" Type="http://schemas.openxmlformats.org/officeDocument/2006/relationships/image" Target="../media/image41.png"/><Relationship Id="rId5" Type="http://schemas.openxmlformats.org/officeDocument/2006/relationships/image" Target="../media/image35.jpg"/><Relationship Id="rId19" Type="http://schemas.openxmlformats.org/officeDocument/2006/relationships/image" Target="../media/image59.png"/><Relationship Id="rId6" Type="http://schemas.openxmlformats.org/officeDocument/2006/relationships/image" Target="../media/image38.png"/><Relationship Id="rId18" Type="http://schemas.openxmlformats.org/officeDocument/2006/relationships/image" Target="../media/image39.png"/><Relationship Id="rId7" Type="http://schemas.openxmlformats.org/officeDocument/2006/relationships/image" Target="../media/image52.png"/><Relationship Id="rId8"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62.jpg"/><Relationship Id="rId10" Type="http://schemas.openxmlformats.org/officeDocument/2006/relationships/image" Target="../media/image9.jpg"/><Relationship Id="rId13" Type="http://schemas.openxmlformats.org/officeDocument/2006/relationships/image" Target="../media/image66.jpg"/><Relationship Id="rId12" Type="http://schemas.openxmlformats.org/officeDocument/2006/relationships/image" Target="../media/image67.jp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48.jpg"/><Relationship Id="rId9" Type="http://schemas.openxmlformats.org/officeDocument/2006/relationships/image" Target="../media/image56.jpg"/><Relationship Id="rId15" Type="http://schemas.openxmlformats.org/officeDocument/2006/relationships/image" Target="../media/image70.png"/><Relationship Id="rId14" Type="http://schemas.openxmlformats.org/officeDocument/2006/relationships/image" Target="../media/image65.png"/><Relationship Id="rId5" Type="http://schemas.openxmlformats.org/officeDocument/2006/relationships/image" Target="../media/image51.jpg"/><Relationship Id="rId6" Type="http://schemas.openxmlformats.org/officeDocument/2006/relationships/image" Target="../media/image49.jpg"/><Relationship Id="rId7" Type="http://schemas.openxmlformats.org/officeDocument/2006/relationships/image" Target="../media/image61.jpg"/><Relationship Id="rId8"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0.png"/><Relationship Id="rId4" Type="http://schemas.openxmlformats.org/officeDocument/2006/relationships/image" Target="../media/image60.png"/><Relationship Id="rId5" Type="http://schemas.openxmlformats.org/officeDocument/2006/relationships/image" Target="../media/image71.png"/><Relationship Id="rId6" Type="http://schemas.openxmlformats.org/officeDocument/2006/relationships/image" Target="../media/image68.png"/><Relationship Id="rId7" Type="http://schemas.openxmlformats.org/officeDocument/2006/relationships/image" Target="../media/image76.png"/><Relationship Id="rId8"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2.png"/><Relationship Id="rId4" Type="http://schemas.openxmlformats.org/officeDocument/2006/relationships/image" Target="../media/image69.png"/><Relationship Id="rId5" Type="http://schemas.openxmlformats.org/officeDocument/2006/relationships/image" Target="../media/image64.png"/><Relationship Id="rId6" Type="http://schemas.openxmlformats.org/officeDocument/2006/relationships/image" Target="../media/image73.png"/><Relationship Id="rId7"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9.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77.png"/><Relationship Id="rId7"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8.png"/><Relationship Id="rId4" Type="http://schemas.openxmlformats.org/officeDocument/2006/relationships/image" Target="../media/image93.png"/><Relationship Id="rId5" Type="http://schemas.openxmlformats.org/officeDocument/2006/relationships/image" Target="../media/image98.png"/><Relationship Id="rId6" Type="http://schemas.openxmlformats.org/officeDocument/2006/relationships/image" Target="../media/image82.png"/><Relationship Id="rId7" Type="http://schemas.openxmlformats.org/officeDocument/2006/relationships/image" Target="../media/image87.png"/><Relationship Id="rId8" Type="http://schemas.openxmlformats.org/officeDocument/2006/relationships/image" Target="../media/image9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docs.google.com/spreadsheets/d/1SzPcSSZelbbC6Jode80OeaRNXpBbTjdf9zllbpa_ByM/edit?usp=sharing" TargetMode="External"/><Relationship Id="rId4" Type="http://schemas.openxmlformats.org/officeDocument/2006/relationships/hyperlink" Target="https://docs.google.com/spreadsheets/d/1STK6yECIVH89QQBv-jQgcYYzOv43bE4j1MGpvROq3tQ/edit?usp=sharing" TargetMode="External"/><Relationship Id="rId5" Type="http://schemas.openxmlformats.org/officeDocument/2006/relationships/hyperlink" Target="https://github.com/ICSC-Spoke2-repo" TargetMode="External"/><Relationship Id="rId6" Type="http://schemas.openxmlformats.org/officeDocument/2006/relationships/hyperlink" Target="https://drive.google.com/drive/folders/1RgAB5lLZK89iSsmZdvBfKtkMy3BErTKA?usp=sharing" TargetMode="External"/><Relationship Id="rId7"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6.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0.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6.png"/><Relationship Id="rId4" Type="http://schemas.openxmlformats.org/officeDocument/2006/relationships/image" Target="../media/image91.png"/><Relationship Id="rId5"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2.png"/><Relationship Id="rId4" Type="http://schemas.openxmlformats.org/officeDocument/2006/relationships/image" Target="../media/image89.png"/><Relationship Id="rId5" Type="http://schemas.openxmlformats.org/officeDocument/2006/relationships/image" Target="../media/image10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4.png"/><Relationship Id="rId4" Type="http://schemas.openxmlformats.org/officeDocument/2006/relationships/image" Target="../media/image99.png"/><Relationship Id="rId5" Type="http://schemas.openxmlformats.org/officeDocument/2006/relationships/image" Target="../media/image103.png"/><Relationship Id="rId6" Type="http://schemas.openxmlformats.org/officeDocument/2006/relationships/image" Target="../media/image10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0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docs.google.com/spreadsheets/d/1WMa2BkB_CV5Q0QIqWZ9vpDeWWVdRkA6n3UdwcTsVOaw/edit#gid=85818495" TargetMode="External"/><Relationship Id="rId4" Type="http://schemas.openxmlformats.org/officeDocument/2006/relationships/hyperlink" Target="https://docs.google.com/spreadsheets/d/1STK6yECIVH89QQBv-jQgcYYzOv43bE4j1MGpvROq3tQ/edit#gid=0" TargetMode="External"/><Relationship Id="rId5" Type="http://schemas.openxmlformats.org/officeDocument/2006/relationships/hyperlink" Target="https://docs.google.com/spreadsheets/d/1SzPcSSZelbbC6Jode80OeaRNXpBbTjdf9zllbpa_ByM/edit#gid=0" TargetMode="External"/><Relationship Id="rId6" Type="http://schemas.openxmlformats.org/officeDocument/2006/relationships/hyperlink" Target="https://docs.google.com/spreadsheets/d/1aotS_KhC7wcGJL9IEJGdj9yAg_MU8-Ty/edit?usp=sharing&amp;ouid=111898204022568399126&amp;rtpof=true&amp;sd=tru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9.jpg"/><Relationship Id="rId6" Type="http://schemas.openxmlformats.org/officeDocument/2006/relationships/image" Target="../media/image15.jpg"/><Relationship Id="rId7" Type="http://schemas.openxmlformats.org/officeDocument/2006/relationships/image" Target="../media/image11.jpg"/><Relationship Id="rId8"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A little logistics first of all…</a:t>
            </a:r>
            <a:endParaRPr/>
          </a:p>
        </p:txBody>
      </p:sp>
      <p:sp>
        <p:nvSpPr>
          <p:cNvPr id="113" name="Google Shape;113;p32"/>
          <p:cNvSpPr txBox="1"/>
          <p:nvPr>
            <p:ph idx="1" type="body"/>
          </p:nvPr>
        </p:nvSpPr>
        <p:spPr>
          <a:xfrm>
            <a:off x="228600" y="2291137"/>
            <a:ext cx="670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Thanks for being here! It is not a trivial effort in this part of the year</a:t>
            </a:r>
            <a:endParaRPr/>
          </a:p>
          <a:p>
            <a:pPr indent="-406400" lvl="0" marL="457200" rtl="0" algn="l">
              <a:lnSpc>
                <a:spcPct val="90000"/>
              </a:lnSpc>
              <a:spcBef>
                <a:spcPts val="1000"/>
              </a:spcBef>
              <a:spcAft>
                <a:spcPts val="0"/>
              </a:spcAft>
              <a:buClr>
                <a:schemeClr val="dk1"/>
              </a:buClr>
              <a:buSzPts val="2800"/>
              <a:buChar char="•"/>
            </a:pPr>
            <a:r>
              <a:rPr lang="it-IT"/>
              <a:t>We decided to dedicate this meeting to:</a:t>
            </a:r>
            <a:endParaRPr/>
          </a:p>
          <a:p>
            <a:pPr indent="-381000" lvl="1" marL="914400" rtl="0" algn="l">
              <a:lnSpc>
                <a:spcPct val="90000"/>
              </a:lnSpc>
              <a:spcBef>
                <a:spcPts val="500"/>
              </a:spcBef>
              <a:spcAft>
                <a:spcPts val="0"/>
              </a:spcAft>
              <a:buSzPts val="2400"/>
              <a:buChar char="•"/>
            </a:pPr>
            <a:r>
              <a:rPr lang="it-IT"/>
              <a:t>Reports from the Hub and its boards</a:t>
            </a:r>
            <a:endParaRPr/>
          </a:p>
          <a:p>
            <a:pPr indent="-381000" lvl="1" marL="914400" rtl="0" algn="l">
              <a:lnSpc>
                <a:spcPct val="90000"/>
              </a:lnSpc>
              <a:spcBef>
                <a:spcPts val="500"/>
              </a:spcBef>
              <a:spcAft>
                <a:spcPts val="0"/>
              </a:spcAft>
              <a:buSzPts val="2400"/>
              <a:buChar char="•"/>
            </a:pPr>
            <a:r>
              <a:rPr lang="it-IT"/>
              <a:t>Reports from the Spoke Leaders</a:t>
            </a:r>
            <a:endParaRPr/>
          </a:p>
          <a:p>
            <a:pPr indent="-381000" lvl="1" marL="914400" rtl="0" algn="l">
              <a:lnSpc>
                <a:spcPct val="90000"/>
              </a:lnSpc>
              <a:spcBef>
                <a:spcPts val="500"/>
              </a:spcBef>
              <a:spcAft>
                <a:spcPts val="0"/>
              </a:spcAft>
              <a:buSzPts val="2400"/>
              <a:buChar char="•"/>
            </a:pPr>
            <a:r>
              <a:rPr lang="it-IT"/>
              <a:t>Report from activities (WPs and IGs)</a:t>
            </a:r>
            <a:endParaRPr/>
          </a:p>
          <a:p>
            <a:pPr indent="-381000" lvl="1" marL="914400" rtl="0" algn="l">
              <a:lnSpc>
                <a:spcPct val="90000"/>
              </a:lnSpc>
              <a:spcBef>
                <a:spcPts val="500"/>
              </a:spcBef>
              <a:spcAft>
                <a:spcPts val="0"/>
              </a:spcAft>
              <a:buSzPts val="2400"/>
              <a:buChar char="•"/>
            </a:pPr>
            <a:r>
              <a:rPr lang="it-IT"/>
              <a:t>… and a very important part: let’s get to know the new members of ICSC!</a:t>
            </a:r>
            <a:endParaRPr/>
          </a:p>
          <a:p>
            <a:pPr indent="-228600" lvl="0" marL="457200" rtl="0" algn="l">
              <a:lnSpc>
                <a:spcPct val="90000"/>
              </a:lnSpc>
              <a:spcBef>
                <a:spcPts val="1000"/>
              </a:spcBef>
              <a:spcAft>
                <a:spcPts val="0"/>
              </a:spcAft>
              <a:buClr>
                <a:schemeClr val="dk1"/>
              </a:buClr>
              <a:buSzPts val="2800"/>
              <a:buNone/>
            </a:pPr>
            <a:r>
              <a:t/>
            </a:r>
            <a:endParaRPr/>
          </a:p>
        </p:txBody>
      </p:sp>
      <p:sp>
        <p:nvSpPr>
          <p:cNvPr id="114" name="Google Shape;114;p3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115" name="Google Shape;115;p32"/>
          <p:cNvSpPr txBox="1"/>
          <p:nvPr/>
        </p:nvSpPr>
        <p:spPr>
          <a:xfrm>
            <a:off x="7794171" y="1720557"/>
            <a:ext cx="4169229" cy="1866220"/>
          </a:xfrm>
          <a:prstGeom prst="rect">
            <a:avLst/>
          </a:prstGeom>
          <a:noFill/>
          <a:ln>
            <a:noFill/>
          </a:ln>
        </p:spPr>
        <p:txBody>
          <a:bodyPr anchorCtr="0" anchor="t" bIns="45700" lIns="91425" spcFirstLastPara="1" rIns="91425" wrap="square" tIns="45700">
            <a:normAutofit fontScale="62500" lnSpcReduction="20000"/>
          </a:bodyPr>
          <a:lstStyle/>
          <a:p>
            <a:pPr indent="-406400" lvl="0" marL="457200" marR="0" rtl="0" algn="l">
              <a:lnSpc>
                <a:spcPct val="90000"/>
              </a:lnSpc>
              <a:spcBef>
                <a:spcPts val="1000"/>
              </a:spcBef>
              <a:spcAft>
                <a:spcPts val="0"/>
              </a:spcAft>
              <a:buClr>
                <a:schemeClr val="dk1"/>
              </a:buClr>
              <a:buSzPct val="160000"/>
              <a:buFont typeface="Arial"/>
              <a:buChar char="•"/>
            </a:pPr>
            <a:r>
              <a:rPr b="0" i="0" lang="it-IT" sz="2800" u="none" cap="none" strike="noStrike">
                <a:solidFill>
                  <a:schemeClr val="dk1"/>
                </a:solidFill>
                <a:latin typeface="Titillium Web"/>
                <a:ea typeface="Titillium Web"/>
                <a:cs typeface="Titillium Web"/>
                <a:sym typeface="Titillium Web"/>
              </a:rPr>
              <a:t>Agenda </a:t>
            </a:r>
            <a:r>
              <a:rPr b="0" i="0" lang="it-IT" sz="2800" u="sng" cap="none" strike="noStrike">
                <a:solidFill>
                  <a:schemeClr val="dk1"/>
                </a:solidFill>
                <a:latin typeface="Titillium Web"/>
                <a:ea typeface="Titillium Web"/>
                <a:cs typeface="Titillium Web"/>
                <a:sym typeface="Titillium Web"/>
                <a:hlinkClick r:id="rId3">
                  <a:extLst>
                    <a:ext uri="{A12FA001-AC4F-418D-AE19-62706E023703}">
                      <ahyp:hlinkClr val="tx"/>
                    </a:ext>
                  </a:extLst>
                </a:hlinkClick>
              </a:rPr>
              <a:t>here</a:t>
            </a:r>
            <a:endParaRPr b="0" i="0" sz="2800" u="none" cap="none" strike="noStrike">
              <a:solidFill>
                <a:schemeClr val="dk1"/>
              </a:solidFill>
              <a:latin typeface="Titillium Web"/>
              <a:ea typeface="Titillium Web"/>
              <a:cs typeface="Titillium Web"/>
              <a:sym typeface="Titillium Web"/>
            </a:endParaRPr>
          </a:p>
          <a:p>
            <a:pPr indent="-406400" lvl="0" marL="457200" marR="0" rtl="0" algn="l">
              <a:lnSpc>
                <a:spcPct val="90000"/>
              </a:lnSpc>
              <a:spcBef>
                <a:spcPts val="1000"/>
              </a:spcBef>
              <a:spcAft>
                <a:spcPts val="0"/>
              </a:spcAft>
              <a:buClr>
                <a:schemeClr val="dk1"/>
              </a:buClr>
              <a:buSzPct val="160000"/>
              <a:buFont typeface="Arial"/>
              <a:buChar char="•"/>
            </a:pPr>
            <a:r>
              <a:rPr b="0" i="0" lang="it-IT" sz="2800" u="none" cap="none" strike="noStrike">
                <a:solidFill>
                  <a:schemeClr val="dk1"/>
                </a:solidFill>
                <a:latin typeface="Titillium Web"/>
                <a:ea typeface="Titillium Web"/>
                <a:cs typeface="Titillium Web"/>
                <a:sym typeface="Titillium Web"/>
              </a:rPr>
              <a:t>4 coffee breaks + 1 lunch</a:t>
            </a:r>
            <a:endParaRPr/>
          </a:p>
          <a:p>
            <a:pPr indent="-406400" lvl="0" marL="457200" marR="0" rtl="0" algn="l">
              <a:lnSpc>
                <a:spcPct val="90000"/>
              </a:lnSpc>
              <a:spcBef>
                <a:spcPts val="1000"/>
              </a:spcBef>
              <a:spcAft>
                <a:spcPts val="0"/>
              </a:spcAft>
              <a:buClr>
                <a:schemeClr val="dk1"/>
              </a:buClr>
              <a:buSzPct val="160000"/>
              <a:buFont typeface="Arial"/>
              <a:buChar char="•"/>
            </a:pPr>
            <a:r>
              <a:rPr b="0" i="0" lang="it-IT" sz="2800" u="none" cap="none" strike="noStrike">
                <a:solidFill>
                  <a:schemeClr val="dk1"/>
                </a:solidFill>
                <a:latin typeface="Titillium Web"/>
                <a:ea typeface="Titillium Web"/>
                <a:cs typeface="Titillium Web"/>
                <a:sym typeface="Titillium Web"/>
              </a:rPr>
              <a:t>We organize off-program a dinner tomorrow evening – please update / write us NOW if you changed your mind wrt the registration!</a:t>
            </a:r>
            <a:endParaRPr/>
          </a:p>
          <a:p>
            <a:pPr indent="-228600" lvl="0" marL="457200" marR="0" rtl="0" algn="l">
              <a:lnSpc>
                <a:spcPct val="90000"/>
              </a:lnSpc>
              <a:spcBef>
                <a:spcPts val="1000"/>
              </a:spcBef>
              <a:spcAft>
                <a:spcPts val="0"/>
              </a:spcAft>
              <a:buClr>
                <a:schemeClr val="dk1"/>
              </a:buClr>
              <a:buSzPct val="160000"/>
              <a:buFont typeface="Arial"/>
              <a:buNone/>
            </a:pPr>
            <a:r>
              <a:t/>
            </a:r>
            <a:endParaRPr b="0" i="0" sz="2800" u="none" cap="none" strike="noStrike">
              <a:solidFill>
                <a:schemeClr val="dk1"/>
              </a:solidFill>
              <a:latin typeface="Titillium Web"/>
              <a:ea typeface="Titillium Web"/>
              <a:cs typeface="Titillium Web"/>
              <a:sym typeface="Titillium Web"/>
            </a:endParaRPr>
          </a:p>
        </p:txBody>
      </p:sp>
      <p:pic>
        <p:nvPicPr>
          <p:cNvPr descr="Cineca, «software fantasma e soci occulti». Verso il processo gli ex  vertici della partecipata - CorrierediBologna.it" id="116" name="Google Shape;116;p32"/>
          <p:cNvPicPr preferRelativeResize="0"/>
          <p:nvPr/>
        </p:nvPicPr>
        <p:blipFill rotWithShape="1">
          <a:blip r:embed="rId4">
            <a:alphaModFix/>
          </a:blip>
          <a:srcRect b="0" l="0" r="0" t="0"/>
          <a:stretch/>
        </p:blipFill>
        <p:spPr>
          <a:xfrm>
            <a:off x="7882165" y="3429000"/>
            <a:ext cx="3765550" cy="2813050"/>
          </a:xfrm>
          <a:prstGeom prst="rect">
            <a:avLst/>
          </a:prstGeom>
          <a:noFill/>
          <a:ln>
            <a:noFill/>
          </a:ln>
        </p:spPr>
      </p:pic>
      <p:sp>
        <p:nvSpPr>
          <p:cNvPr id="117" name="Google Shape;117;p32"/>
          <p:cNvSpPr txBox="1"/>
          <p:nvPr/>
        </p:nvSpPr>
        <p:spPr>
          <a:xfrm>
            <a:off x="8052896" y="6331766"/>
            <a:ext cx="352372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1400" u="none" cap="none" strike="noStrike">
                <a:solidFill>
                  <a:srgbClr val="1E4E79"/>
                </a:solidFill>
                <a:latin typeface="Arial"/>
                <a:ea typeface="Arial"/>
                <a:cs typeface="Arial"/>
                <a:sym typeface="Arial"/>
              </a:rPr>
              <a:t>Many thanks to CINECA for hosting 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Affiliates / Assembly </a:t>
            </a:r>
            <a:endParaRPr/>
          </a:p>
        </p:txBody>
      </p:sp>
      <p:sp>
        <p:nvSpPr>
          <p:cNvPr id="248" name="Google Shape;248;p40"/>
          <p:cNvSpPr txBox="1"/>
          <p:nvPr>
            <p:ph idx="1" type="body"/>
          </p:nvPr>
        </p:nvSpPr>
        <p:spPr>
          <a:xfrm>
            <a:off x="87250" y="2115752"/>
            <a:ext cx="5901600" cy="32328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We had many meetings with academic affiliates(“General Assembly”), we will soon include Industrial affiliates (when the “accordi” are signed)</a:t>
            </a:r>
            <a:endParaRPr/>
          </a:p>
          <a:p>
            <a:pPr indent="-228600" lvl="0" marL="457200" rtl="0" algn="l">
              <a:lnSpc>
                <a:spcPct val="90000"/>
              </a:lnSpc>
              <a:spcBef>
                <a:spcPts val="1000"/>
              </a:spcBef>
              <a:spcAft>
                <a:spcPts val="0"/>
              </a:spcAft>
              <a:buClr>
                <a:schemeClr val="dk1"/>
              </a:buClr>
              <a:buSzPts val="2800"/>
              <a:buNone/>
            </a:pPr>
            <a:r>
              <a:t/>
            </a:r>
            <a:endParaRPr/>
          </a:p>
        </p:txBody>
      </p:sp>
      <p:sp>
        <p:nvSpPr>
          <p:cNvPr id="249" name="Google Shape;249;p4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graphicFrame>
        <p:nvGraphicFramePr>
          <p:cNvPr id="250" name="Google Shape;250;p40"/>
          <p:cNvGraphicFramePr/>
          <p:nvPr/>
        </p:nvGraphicFramePr>
        <p:xfrm>
          <a:off x="5988857" y="1636164"/>
          <a:ext cx="3000000" cy="3000000"/>
        </p:xfrm>
        <a:graphic>
          <a:graphicData uri="http://schemas.openxmlformats.org/drawingml/2006/table">
            <a:tbl>
              <a:tblPr>
                <a:noFill/>
                <a:tableStyleId>{A59D6C0B-9AB2-49A9-88E6-6EB4CB91203A}</a:tableStyleId>
              </a:tblPr>
              <a:tblGrid>
                <a:gridCol w="988350"/>
                <a:gridCol w="994800"/>
                <a:gridCol w="1401775"/>
              </a:tblGrid>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Ente</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Nome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Mail</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r>
              <a:tr h="604625">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INFN</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Sandra Malvezzi, Tommaso Boccali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sandra.malvezzi@mib.infn.it, tommaso.boccali@pi.infn.it</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INAF</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Antonio Stamerra</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antonio.stamerra@inaf.it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15225">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UNIBA</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Antonio Marrone</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antonio.marrone@uniba.it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POLIBA</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Nicola Giglietto</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nicola.giglietto@ba.infn.it</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UNIMIB</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Leonardo Giusti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leonardo.giusti@unimib.it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UNINA</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Guido Russo</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guido.russo@unina.it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15225">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ROMA1</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Shahram Rahatlou</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guido.russo@unina.it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UNITS</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Edoardo Milotti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milotti@units.it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15225">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UNIBO</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Daniele Bonacorsi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daniele.bonacorsi@unibo.it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UNIFI</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Vitaliano Ciulli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vitaliano.ciulli@unifi.it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15225">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UNICT</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Alessia Tricomi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alessia.tricomi@dfa.unict.it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UNIPD</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Marzo Zanetti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marco.zanetti@unipd.it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UniCal</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Enrico Tassi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enrico.tassi@unical.it </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15225">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SALENTO</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Daniele Martello</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daniele.martello@le.infn.it</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0550">
                <a:tc>
                  <a:txBody>
                    <a:bodyPr/>
                    <a:lstStyle/>
                    <a:p>
                      <a:pPr indent="0" lvl="0" marL="0" marR="0" rtl="0" algn="l">
                        <a:lnSpc>
                          <a:spcPct val="100000"/>
                        </a:lnSpc>
                        <a:spcBef>
                          <a:spcPts val="0"/>
                        </a:spcBef>
                        <a:spcAft>
                          <a:spcPts val="0"/>
                        </a:spcAft>
                        <a:buNone/>
                      </a:pPr>
                      <a:r>
                        <a:rPr b="0" lang="it-IT" sz="800" u="none" cap="none" strike="noStrike">
                          <a:latin typeface="Calibri"/>
                          <a:ea typeface="Calibri"/>
                          <a:cs typeface="Calibri"/>
                          <a:sym typeface="Calibri"/>
                        </a:rPr>
                        <a:t>UNIFE</a:t>
                      </a:r>
                      <a:endParaRPr/>
                    </a:p>
                  </a:txBody>
                  <a:tcPr marT="12925" marB="12925" marR="19375" marL="19375">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Eleonora Luppi</a:t>
                      </a:r>
                      <a:endParaRPr/>
                    </a:p>
                  </a:txBody>
                  <a:tcPr marT="12925" marB="12925" marR="19375" marL="193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it-IT" sz="900" u="none" cap="none" strike="noStrike"/>
                        <a:t>eleonora.luppi@unife.it</a:t>
                      </a:r>
                      <a:endParaRPr sz="900" u="none" cap="none" strike="noStrike"/>
                    </a:p>
                  </a:txBody>
                  <a:tcPr marT="12925" marB="12925" marR="19375" marL="193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51" name="Google Shape;251;p40"/>
          <p:cNvSpPr txBox="1"/>
          <p:nvPr/>
        </p:nvSpPr>
        <p:spPr>
          <a:xfrm>
            <a:off x="9252857" y="1182245"/>
            <a:ext cx="6096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4B94"/>
                </a:solidFill>
                <a:latin typeface="Raleway"/>
                <a:ea typeface="Raleway"/>
                <a:cs typeface="Raleway"/>
                <a:sym typeface="Raleway"/>
              </a:rPr>
              <a:t>cn1-spoke2-industrie@lists.infn.it</a:t>
            </a:r>
            <a:endParaRPr/>
          </a:p>
          <a:p>
            <a:pPr indent="0" lvl="0" marL="0" marR="0" rtl="0" algn="l">
              <a:lnSpc>
                <a:spcPct val="100000"/>
              </a:lnSpc>
              <a:spcBef>
                <a:spcPts val="0"/>
              </a:spcBef>
              <a:spcAft>
                <a:spcPts val="0"/>
              </a:spcAft>
              <a:buNone/>
            </a:pPr>
            <a:br>
              <a:rPr b="0" i="0" lang="it-IT"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252" name="Google Shape;252;p40"/>
          <p:cNvPicPr preferRelativeResize="0"/>
          <p:nvPr/>
        </p:nvPicPr>
        <p:blipFill rotWithShape="1">
          <a:blip r:embed="rId3">
            <a:alphaModFix/>
          </a:blip>
          <a:srcRect b="0" l="0" r="0" t="0"/>
          <a:stretch/>
        </p:blipFill>
        <p:spPr>
          <a:xfrm>
            <a:off x="9373778" y="1819706"/>
            <a:ext cx="2743200" cy="44888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1"/>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Organization in Numbers</a:t>
            </a:r>
            <a:endParaRPr/>
          </a:p>
        </p:txBody>
      </p:sp>
      <p:sp>
        <p:nvSpPr>
          <p:cNvPr id="258" name="Google Shape;258;p41"/>
          <p:cNvSpPr txBox="1"/>
          <p:nvPr>
            <p:ph idx="1" type="body"/>
          </p:nvPr>
        </p:nvSpPr>
        <p:spPr>
          <a:xfrm>
            <a:off x="598714" y="2089811"/>
            <a:ext cx="5181600" cy="3680344"/>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69498"/>
              <a:buChar char="•"/>
            </a:pPr>
            <a:r>
              <a:rPr lang="it-IT"/>
              <a:t>Using INFN Agenda for meeting, and INFN SYMPA for mailing lists</a:t>
            </a:r>
            <a:endParaRPr/>
          </a:p>
          <a:p>
            <a:pPr indent="-342900" lvl="1" marL="914400" rtl="0" algn="l">
              <a:lnSpc>
                <a:spcPct val="90000"/>
              </a:lnSpc>
              <a:spcBef>
                <a:spcPts val="500"/>
              </a:spcBef>
              <a:spcAft>
                <a:spcPts val="0"/>
              </a:spcAft>
              <a:buSzPct val="114467"/>
              <a:buChar char="•"/>
            </a:pPr>
            <a:r>
              <a:rPr lang="it-IT" sz="1700" u="sng">
                <a:solidFill>
                  <a:schemeClr val="hlink"/>
                </a:solidFill>
                <a:hlinkClick r:id="rId3"/>
              </a:rPr>
              <a:t>https://agenda.infn.it/category/1774/</a:t>
            </a:r>
            <a:r>
              <a:rPr lang="it-IT" sz="1700"/>
              <a:t>, </a:t>
            </a:r>
            <a:r>
              <a:rPr lang="it-IT" sz="1700" u="sng">
                <a:solidFill>
                  <a:schemeClr val="hlink"/>
                </a:solidFill>
                <a:hlinkClick r:id="rId4"/>
              </a:rPr>
              <a:t>https://lists.infn.it/sympa</a:t>
            </a:r>
            <a:endParaRPr sz="1700"/>
          </a:p>
          <a:p>
            <a:pPr indent="-342900" lvl="1" marL="914400" rtl="0" algn="l">
              <a:lnSpc>
                <a:spcPct val="90000"/>
              </a:lnSpc>
              <a:spcBef>
                <a:spcPts val="500"/>
              </a:spcBef>
              <a:spcAft>
                <a:spcPts val="0"/>
              </a:spcAft>
              <a:buSzPct val="81081"/>
              <a:buChar char="•"/>
            </a:pPr>
            <a:r>
              <a:rPr lang="it-IT">
                <a:solidFill>
                  <a:srgbClr val="548135"/>
                </a:solidFill>
              </a:rPr>
              <a:t>To-date: 21 </a:t>
            </a:r>
            <a:r>
              <a:rPr lang="it-IT" u="sng">
                <a:solidFill>
                  <a:srgbClr val="548135"/>
                </a:solidFill>
                <a:hlinkClick r:id="rId5">
                  <a:extLst>
                    <a:ext uri="{A12FA001-AC4F-418D-AE19-62706E023703}">
                      <ahyp:hlinkClr val="tx"/>
                    </a:ext>
                  </a:extLst>
                </a:hlinkClick>
              </a:rPr>
              <a:t>mailing lists</a:t>
            </a:r>
            <a:r>
              <a:rPr lang="it-IT">
                <a:solidFill>
                  <a:srgbClr val="548135"/>
                </a:solidFill>
              </a:rPr>
              <a:t>, 129 meetings in </a:t>
            </a:r>
            <a:r>
              <a:rPr lang="it-IT" u="sng">
                <a:solidFill>
                  <a:srgbClr val="548135"/>
                </a:solidFill>
                <a:hlinkClick r:id="rId6">
                  <a:extLst>
                    <a:ext uri="{A12FA001-AC4F-418D-AE19-62706E023703}">
                      <ahyp:hlinkClr val="tx"/>
                    </a:ext>
                  </a:extLst>
                </a:hlinkClick>
              </a:rPr>
              <a:t>agenda</a:t>
            </a:r>
            <a:endParaRPr>
              <a:solidFill>
                <a:srgbClr val="548135"/>
              </a:solidFill>
            </a:endParaRPr>
          </a:p>
          <a:p>
            <a:pPr indent="-342900" lvl="0" marL="457200" rtl="0" algn="l">
              <a:lnSpc>
                <a:spcPct val="90000"/>
              </a:lnSpc>
              <a:spcBef>
                <a:spcPts val="1000"/>
              </a:spcBef>
              <a:spcAft>
                <a:spcPts val="0"/>
              </a:spcAft>
              <a:buClr>
                <a:schemeClr val="dk1"/>
              </a:buClr>
              <a:buSzPct val="69498"/>
              <a:buChar char="•"/>
            </a:pPr>
            <a:r>
              <a:rPr lang="it-IT"/>
              <a:t>Recruitment:</a:t>
            </a:r>
            <a:endParaRPr/>
          </a:p>
          <a:p>
            <a:pPr indent="-342900" lvl="1" marL="914400" rtl="0" algn="l">
              <a:lnSpc>
                <a:spcPct val="90000"/>
              </a:lnSpc>
              <a:spcBef>
                <a:spcPts val="500"/>
              </a:spcBef>
              <a:spcAft>
                <a:spcPts val="0"/>
              </a:spcAft>
              <a:buSzPct val="81081"/>
              <a:buChar char="•"/>
            </a:pPr>
            <a:r>
              <a:rPr lang="it-IT">
                <a:solidFill>
                  <a:srgbClr val="548135"/>
                </a:solidFill>
              </a:rPr>
              <a:t>More positions than anticipated (co-funding, synergies) – 45 at mid-October</a:t>
            </a:r>
            <a:endParaRPr/>
          </a:p>
          <a:p>
            <a:pPr indent="-342900" lvl="2" marL="1371600" rtl="0" algn="l">
              <a:lnSpc>
                <a:spcPct val="90000"/>
              </a:lnSpc>
              <a:spcBef>
                <a:spcPts val="500"/>
              </a:spcBef>
              <a:spcAft>
                <a:spcPts val="0"/>
              </a:spcAft>
              <a:buSzPct val="97297"/>
              <a:buChar char="•"/>
            </a:pPr>
            <a:r>
              <a:rPr lang="it-IT">
                <a:solidFill>
                  <a:srgbClr val="002060"/>
                </a:solidFill>
                <a:extLst>
                  <a:ext uri="http://customooxmlschemas.google.com/">
                    <go:slidesCustomData xmlns:go="http://customooxmlschemas.google.com/" textRoundtripDataId="1"/>
                  </a:ext>
                </a:extLst>
              </a:rPr>
              <a:t>Please keep it up-to-date</a:t>
            </a:r>
            <a:endParaRPr/>
          </a:p>
        </p:txBody>
      </p:sp>
      <p:sp>
        <p:nvSpPr>
          <p:cNvPr id="259" name="Google Shape;259;p4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260" name="Google Shape;260;p41"/>
          <p:cNvPicPr preferRelativeResize="0"/>
          <p:nvPr/>
        </p:nvPicPr>
        <p:blipFill rotWithShape="1">
          <a:blip r:embed="rId7">
            <a:alphaModFix/>
          </a:blip>
          <a:srcRect b="0" l="0" r="0" t="0"/>
          <a:stretch/>
        </p:blipFill>
        <p:spPr>
          <a:xfrm>
            <a:off x="9082371" y="347571"/>
            <a:ext cx="3109629" cy="6447692"/>
          </a:xfrm>
          <a:prstGeom prst="rect">
            <a:avLst/>
          </a:prstGeom>
          <a:noFill/>
          <a:ln>
            <a:noFill/>
          </a:ln>
        </p:spPr>
      </p:pic>
      <p:pic>
        <p:nvPicPr>
          <p:cNvPr id="261" name="Google Shape;261;p41"/>
          <p:cNvPicPr preferRelativeResize="0"/>
          <p:nvPr/>
        </p:nvPicPr>
        <p:blipFill rotWithShape="1">
          <a:blip r:embed="rId8">
            <a:alphaModFix/>
          </a:blip>
          <a:srcRect b="0" l="0" r="0" t="0"/>
          <a:stretch/>
        </p:blipFill>
        <p:spPr>
          <a:xfrm>
            <a:off x="5780314" y="1202500"/>
            <a:ext cx="2940929" cy="541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Who are “we?</a:t>
            </a:r>
            <a:endParaRPr/>
          </a:p>
        </p:txBody>
      </p:sp>
      <p:sp>
        <p:nvSpPr>
          <p:cNvPr id="267" name="Google Shape;267;p4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268" name="Google Shape;268;p42"/>
          <p:cNvSpPr txBox="1"/>
          <p:nvPr/>
        </p:nvSpPr>
        <p:spPr>
          <a:xfrm>
            <a:off x="0" y="1171490"/>
            <a:ext cx="11797533" cy="14424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B27F47"/>
              </a:buClr>
              <a:buSzPts val="1800"/>
              <a:buFont typeface="Titillium Web"/>
              <a:buNone/>
            </a:pPr>
            <a:r>
              <a:t/>
            </a:r>
            <a:endParaRPr b="1" i="0" sz="2800" u="none" cap="none" strike="noStrike">
              <a:solidFill>
                <a:srgbClr val="B27F47"/>
              </a:solidFill>
              <a:latin typeface="Titillium Web"/>
              <a:ea typeface="Titillium Web"/>
              <a:cs typeface="Titillium Web"/>
              <a:sym typeface="Titillium Web"/>
            </a:endParaRPr>
          </a:p>
        </p:txBody>
      </p:sp>
      <p:sp>
        <p:nvSpPr>
          <p:cNvPr id="269" name="Google Shape;269;p42"/>
          <p:cNvSpPr txBox="1"/>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it-IT" sz="1400" u="none" cap="none" strike="noStrike">
                <a:solidFill>
                  <a:schemeClr val="lt1"/>
                </a:solidFill>
                <a:latin typeface="Arial"/>
                <a:ea typeface="Arial"/>
                <a:cs typeface="Arial"/>
                <a:sym typeface="Arial"/>
              </a:rPr>
              <a:t>‹#›</a:t>
            </a:fld>
            <a:endParaRPr b="0" i="0" sz="1400" u="none" cap="none" strike="noStrike">
              <a:solidFill>
                <a:schemeClr val="lt1"/>
              </a:solidFill>
              <a:latin typeface="Arial"/>
              <a:ea typeface="Arial"/>
              <a:cs typeface="Arial"/>
              <a:sym typeface="Arial"/>
            </a:endParaRPr>
          </a:p>
        </p:txBody>
      </p:sp>
      <p:pic>
        <p:nvPicPr>
          <p:cNvPr descr="L'Einstein Telescope fra i grandi d'Europa - MEDIA INAF" id="270" name="Google Shape;270;p42"/>
          <p:cNvPicPr preferRelativeResize="0"/>
          <p:nvPr/>
        </p:nvPicPr>
        <p:blipFill rotWithShape="1">
          <a:blip r:embed="rId3">
            <a:alphaModFix/>
          </a:blip>
          <a:srcRect b="0" l="0" r="0" t="0"/>
          <a:stretch/>
        </p:blipFill>
        <p:spPr>
          <a:xfrm>
            <a:off x="5038270" y="1951738"/>
            <a:ext cx="3657600" cy="2222500"/>
          </a:xfrm>
          <a:prstGeom prst="rect">
            <a:avLst/>
          </a:prstGeom>
          <a:noFill/>
          <a:ln>
            <a:noFill/>
          </a:ln>
        </p:spPr>
      </p:pic>
      <p:pic>
        <p:nvPicPr>
          <p:cNvPr descr="Lattice QCD Education - YouTube" id="271" name="Google Shape;271;p42"/>
          <p:cNvPicPr preferRelativeResize="0"/>
          <p:nvPr/>
        </p:nvPicPr>
        <p:blipFill rotWithShape="1">
          <a:blip r:embed="rId4">
            <a:alphaModFix/>
          </a:blip>
          <a:srcRect b="0" l="0" r="0" t="0"/>
          <a:stretch/>
        </p:blipFill>
        <p:spPr>
          <a:xfrm>
            <a:off x="9080630" y="1171490"/>
            <a:ext cx="2857500" cy="2857500"/>
          </a:xfrm>
          <a:prstGeom prst="rect">
            <a:avLst/>
          </a:prstGeom>
          <a:noFill/>
          <a:ln>
            <a:noFill/>
          </a:ln>
        </p:spPr>
      </p:pic>
      <p:pic>
        <p:nvPicPr>
          <p:cNvPr descr="LA FISICA DEI SISTEMI COMPLESSI | Collegio Universitario Gregorianum" id="272" name="Google Shape;272;p42"/>
          <p:cNvPicPr preferRelativeResize="0"/>
          <p:nvPr/>
        </p:nvPicPr>
        <p:blipFill rotWithShape="1">
          <a:blip r:embed="rId5">
            <a:alphaModFix/>
          </a:blip>
          <a:srcRect b="0" l="0" r="0" t="0"/>
          <a:stretch/>
        </p:blipFill>
        <p:spPr>
          <a:xfrm>
            <a:off x="611942" y="4471163"/>
            <a:ext cx="3492500" cy="2324100"/>
          </a:xfrm>
          <a:prstGeom prst="rect">
            <a:avLst/>
          </a:prstGeom>
          <a:noFill/>
          <a:ln>
            <a:noFill/>
          </a:ln>
        </p:spPr>
      </p:pic>
      <p:pic>
        <p:nvPicPr>
          <p:cNvPr descr="Higgs boson was discovered 10 years ago. What did we learn? - Big Think" id="273" name="Google Shape;273;p42"/>
          <p:cNvPicPr preferRelativeResize="0"/>
          <p:nvPr/>
        </p:nvPicPr>
        <p:blipFill rotWithShape="1">
          <a:blip r:embed="rId6">
            <a:alphaModFix/>
          </a:blip>
          <a:srcRect b="0" l="0" r="0" t="0"/>
          <a:stretch/>
        </p:blipFill>
        <p:spPr>
          <a:xfrm>
            <a:off x="253870" y="1892721"/>
            <a:ext cx="4399641" cy="2463799"/>
          </a:xfrm>
          <a:prstGeom prst="rect">
            <a:avLst/>
          </a:prstGeom>
          <a:noFill/>
          <a:ln>
            <a:noFill/>
          </a:ln>
        </p:spPr>
      </p:pic>
      <p:pic>
        <p:nvPicPr>
          <p:cNvPr descr="Alpha Magnetic Spectrometer - Wikipedia" id="274" name="Google Shape;274;p42"/>
          <p:cNvPicPr preferRelativeResize="0"/>
          <p:nvPr/>
        </p:nvPicPr>
        <p:blipFill rotWithShape="1">
          <a:blip r:embed="rId7">
            <a:alphaModFix/>
          </a:blip>
          <a:srcRect b="0" l="0" r="0" t="0"/>
          <a:stretch/>
        </p:blipFill>
        <p:spPr>
          <a:xfrm>
            <a:off x="5083788" y="4471163"/>
            <a:ext cx="3492500" cy="2324100"/>
          </a:xfrm>
          <a:prstGeom prst="rect">
            <a:avLst/>
          </a:prstGeom>
          <a:noFill/>
          <a:ln>
            <a:noFill/>
          </a:ln>
        </p:spPr>
      </p:pic>
      <p:pic>
        <p:nvPicPr>
          <p:cNvPr id="275" name="Google Shape;275;p42"/>
          <p:cNvPicPr preferRelativeResize="0"/>
          <p:nvPr/>
        </p:nvPicPr>
        <p:blipFill rotWithShape="1">
          <a:blip r:embed="rId8">
            <a:alphaModFix/>
          </a:blip>
          <a:srcRect b="0" l="0" r="0" t="0"/>
          <a:stretch/>
        </p:blipFill>
        <p:spPr>
          <a:xfrm>
            <a:off x="8863608" y="4059040"/>
            <a:ext cx="3291544" cy="28504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500"/>
                                        <p:tgtEl>
                                          <p:spTgt spid="2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500"/>
                                        <p:tgtEl>
                                          <p:spTgt spid="2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500"/>
                                        <p:tgtEl>
                                          <p:spTgt spid="2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500"/>
                                        <p:tgtEl>
                                          <p:spTgt spid="2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500"/>
                                        <p:tgtEl>
                                          <p:spTgt spid="2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Why our communities need an ICSC</a:t>
            </a:r>
            <a:endParaRPr/>
          </a:p>
        </p:txBody>
      </p:sp>
      <p:sp>
        <p:nvSpPr>
          <p:cNvPr id="281" name="Google Shape;281;p43"/>
          <p:cNvSpPr txBox="1"/>
          <p:nvPr>
            <p:ph idx="1" type="body"/>
          </p:nvPr>
        </p:nvSpPr>
        <p:spPr>
          <a:xfrm>
            <a:off x="112058" y="1725692"/>
            <a:ext cx="6512859" cy="4603389"/>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chemeClr val="dk1"/>
              </a:buClr>
              <a:buSzPct val="82949"/>
              <a:buChar char="•"/>
            </a:pPr>
            <a:r>
              <a:rPr lang="it-IT"/>
              <a:t>Since at least 2 decades, research at the fundamental frontier is heavily “computing bound”</a:t>
            </a:r>
            <a:endParaRPr/>
          </a:p>
          <a:p>
            <a:pPr indent="-342900" lvl="1" marL="914400" rtl="0" algn="l">
              <a:lnSpc>
                <a:spcPct val="90000"/>
              </a:lnSpc>
              <a:spcBef>
                <a:spcPts val="500"/>
              </a:spcBef>
              <a:spcAft>
                <a:spcPts val="0"/>
              </a:spcAft>
              <a:buSzPct val="96774"/>
              <a:buChar char="•"/>
            </a:pPr>
            <a:r>
              <a:rPr lang="it-IT">
                <a:solidFill>
                  <a:srgbClr val="385623"/>
                </a:solidFill>
              </a:rPr>
              <a:t>Latest (and next) generation experiments collect data at the Exabyte and beyond</a:t>
            </a:r>
            <a:endParaRPr/>
          </a:p>
          <a:p>
            <a:pPr indent="-342900" lvl="1" marL="914400" rtl="0" algn="l">
              <a:lnSpc>
                <a:spcPct val="90000"/>
              </a:lnSpc>
              <a:spcBef>
                <a:spcPts val="500"/>
              </a:spcBef>
              <a:spcAft>
                <a:spcPts val="0"/>
              </a:spcAft>
              <a:buSzPct val="96774"/>
              <a:buChar char="•"/>
            </a:pPr>
            <a:r>
              <a:rPr lang="it-IT">
                <a:solidFill>
                  <a:srgbClr val="385623"/>
                </a:solidFill>
              </a:rPr>
              <a:t>Simulation efforts in theoretical and experimental physics are at the Exascale</a:t>
            </a:r>
            <a:endParaRPr>
              <a:solidFill>
                <a:srgbClr val="385623"/>
              </a:solidFill>
            </a:endParaRPr>
          </a:p>
          <a:p>
            <a:pPr indent="-342900" lvl="1" marL="914400" rtl="0" algn="l">
              <a:lnSpc>
                <a:spcPct val="90000"/>
              </a:lnSpc>
              <a:spcBef>
                <a:spcPts val="500"/>
              </a:spcBef>
              <a:spcAft>
                <a:spcPts val="0"/>
              </a:spcAft>
              <a:buSzPct val="96774"/>
              <a:buChar char="•"/>
            </a:pPr>
            <a:r>
              <a:rPr lang="it-IT">
                <a:solidFill>
                  <a:srgbClr val="385623"/>
                </a:solidFill>
              </a:rPr>
              <a:t>We have been forced to develop in-house solutions when nothing was available, with a good success. But it is now due time to evolve to a shared infrastructure model</a:t>
            </a:r>
            <a:endParaRPr/>
          </a:p>
          <a:p>
            <a:pPr indent="-342900" lvl="2" marL="1371600" rtl="0" algn="l">
              <a:lnSpc>
                <a:spcPct val="90000"/>
              </a:lnSpc>
              <a:spcBef>
                <a:spcPts val="500"/>
              </a:spcBef>
              <a:spcAft>
                <a:spcPts val="0"/>
              </a:spcAft>
              <a:buSzPct val="116129"/>
              <a:buChar char="•"/>
            </a:pPr>
            <a:r>
              <a:rPr lang="it-IT">
                <a:solidFill>
                  <a:schemeClr val="accent5"/>
                </a:solidFill>
              </a:rPr>
              <a:t>The Web, the GRID, … </a:t>
            </a:r>
            <a:endParaRPr/>
          </a:p>
          <a:p>
            <a:pPr indent="-342900" lvl="0" marL="457200" rtl="0" algn="l">
              <a:lnSpc>
                <a:spcPct val="90000"/>
              </a:lnSpc>
              <a:spcBef>
                <a:spcPts val="1000"/>
              </a:spcBef>
              <a:spcAft>
                <a:spcPts val="0"/>
              </a:spcAft>
              <a:buClr>
                <a:schemeClr val="dk1"/>
              </a:buClr>
              <a:buSzPct val="82949"/>
              <a:buChar char="•"/>
            </a:pPr>
            <a:r>
              <a:rPr lang="it-IT"/>
              <a:t>Examples:</a:t>
            </a:r>
            <a:endParaRPr/>
          </a:p>
          <a:p>
            <a:pPr indent="-342900" lvl="1" marL="914400" rtl="0" algn="l">
              <a:lnSpc>
                <a:spcPct val="90000"/>
              </a:lnSpc>
              <a:spcBef>
                <a:spcPts val="500"/>
              </a:spcBef>
              <a:spcAft>
                <a:spcPts val="0"/>
              </a:spcAft>
              <a:buSzPct val="96774"/>
              <a:buChar char="•"/>
            </a:pPr>
            <a:r>
              <a:rPr lang="it-IT">
                <a:solidFill>
                  <a:srgbClr val="385623"/>
                </a:solidFill>
              </a:rPr>
              <a:t>LHC has has already surpassed the global scale of several Exabytes of Data, and more than 1 Million CPU cores</a:t>
            </a:r>
            <a:endParaRPr/>
          </a:p>
          <a:p>
            <a:pPr indent="-342900" lvl="1" marL="914400" rtl="0" algn="l">
              <a:lnSpc>
                <a:spcPct val="90000"/>
              </a:lnSpc>
              <a:spcBef>
                <a:spcPts val="500"/>
              </a:spcBef>
              <a:spcAft>
                <a:spcPts val="0"/>
              </a:spcAft>
              <a:buSzPct val="96774"/>
              <a:buChar char="•"/>
            </a:pPr>
            <a:r>
              <a:rPr lang="it-IT">
                <a:solidFill>
                  <a:srgbClr val="385623"/>
                </a:solidFill>
              </a:rPr>
              <a:t>Lattice QCD simulations are, with Meteo, the main driver and benchmark for HPC systems</a:t>
            </a:r>
            <a:endParaRPr/>
          </a:p>
        </p:txBody>
      </p:sp>
      <p:sp>
        <p:nvSpPr>
          <p:cNvPr id="282" name="Google Shape;282;p4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descr="7: WLCG Data Transfers [43] | Download Scientific Diagram" id="283" name="Google Shape;283;p43"/>
          <p:cNvPicPr preferRelativeResize="0"/>
          <p:nvPr/>
        </p:nvPicPr>
        <p:blipFill rotWithShape="1">
          <a:blip r:embed="rId3">
            <a:alphaModFix/>
          </a:blip>
          <a:srcRect b="0" l="0" r="0" t="0"/>
          <a:stretch/>
        </p:blipFill>
        <p:spPr>
          <a:xfrm>
            <a:off x="8636638" y="880361"/>
            <a:ext cx="3147025" cy="3147025"/>
          </a:xfrm>
          <a:prstGeom prst="rect">
            <a:avLst/>
          </a:prstGeom>
          <a:noFill/>
          <a:ln>
            <a:noFill/>
          </a:ln>
        </p:spPr>
      </p:pic>
      <p:pic>
        <p:nvPicPr>
          <p:cNvPr descr="High Performance Lattice Field Theory – PRACE Summer Of HPC" id="284" name="Google Shape;284;p43"/>
          <p:cNvPicPr preferRelativeResize="0"/>
          <p:nvPr/>
        </p:nvPicPr>
        <p:blipFill rotWithShape="1">
          <a:blip r:embed="rId4">
            <a:alphaModFix/>
          </a:blip>
          <a:srcRect b="0" l="0" r="0" t="0"/>
          <a:stretch/>
        </p:blipFill>
        <p:spPr>
          <a:xfrm>
            <a:off x="7007388" y="4183390"/>
            <a:ext cx="3505200" cy="2324100"/>
          </a:xfrm>
          <a:prstGeom prst="rect">
            <a:avLst/>
          </a:prstGeom>
          <a:noFill/>
          <a:ln>
            <a:noFill/>
          </a:ln>
        </p:spPr>
      </p:pic>
      <p:sp>
        <p:nvSpPr>
          <p:cNvPr id="285" name="Google Shape;285;p43"/>
          <p:cNvSpPr txBox="1"/>
          <p:nvPr/>
        </p:nvSpPr>
        <p:spPr>
          <a:xfrm>
            <a:off x="7351059" y="1530974"/>
            <a:ext cx="120127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The Worldwide LHC Computing GRID</a:t>
            </a:r>
            <a:endParaRPr/>
          </a:p>
        </p:txBody>
      </p:sp>
      <p:sp>
        <p:nvSpPr>
          <p:cNvPr id="286" name="Google Shape;286;p43"/>
          <p:cNvSpPr txBox="1"/>
          <p:nvPr/>
        </p:nvSpPr>
        <p:spPr>
          <a:xfrm>
            <a:off x="10586874" y="5083830"/>
            <a:ext cx="120127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Lattice QCD on HPC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Overall Spoke 2 goals</a:t>
            </a:r>
            <a:endParaRPr/>
          </a:p>
        </p:txBody>
      </p:sp>
      <p:sp>
        <p:nvSpPr>
          <p:cNvPr id="292" name="Google Shape;292;p4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293" name="Google Shape;293;p44"/>
          <p:cNvSpPr txBox="1"/>
          <p:nvPr/>
        </p:nvSpPr>
        <p:spPr>
          <a:xfrm>
            <a:off x="630981" y="1277969"/>
            <a:ext cx="10325000" cy="14424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B27F47"/>
              </a:buClr>
              <a:buSzPts val="1800"/>
              <a:buFont typeface="Titillium Web"/>
              <a:buNone/>
            </a:pPr>
            <a:r>
              <a:t/>
            </a:r>
            <a:endParaRPr b="1" i="0" sz="2800" u="none" cap="none" strike="noStrike">
              <a:solidFill>
                <a:srgbClr val="B27F47"/>
              </a:solidFill>
              <a:latin typeface="Titillium Web"/>
              <a:ea typeface="Titillium Web"/>
              <a:cs typeface="Titillium Web"/>
              <a:sym typeface="Titillium Web"/>
            </a:endParaRPr>
          </a:p>
        </p:txBody>
      </p:sp>
      <p:sp>
        <p:nvSpPr>
          <p:cNvPr id="294" name="Google Shape;294;p44"/>
          <p:cNvSpPr txBox="1"/>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it-IT" sz="1400" u="none" cap="none" strike="noStrike">
                <a:solidFill>
                  <a:schemeClr val="lt1"/>
                </a:solidFill>
                <a:latin typeface="Arial"/>
                <a:ea typeface="Arial"/>
                <a:cs typeface="Arial"/>
                <a:sym typeface="Arial"/>
              </a:rPr>
              <a:t>‹#›</a:t>
            </a:fld>
            <a:endParaRPr b="0" i="0" sz="1400" u="none" cap="none" strike="noStrike">
              <a:solidFill>
                <a:schemeClr val="lt1"/>
              </a:solidFill>
              <a:latin typeface="Arial"/>
              <a:ea typeface="Arial"/>
              <a:cs typeface="Arial"/>
              <a:sym typeface="Arial"/>
            </a:endParaRPr>
          </a:p>
        </p:txBody>
      </p:sp>
      <p:pic>
        <p:nvPicPr>
          <p:cNvPr id="295" name="Google Shape;295;p44"/>
          <p:cNvPicPr preferRelativeResize="0"/>
          <p:nvPr/>
        </p:nvPicPr>
        <p:blipFill rotWithShape="1">
          <a:blip r:embed="rId3">
            <a:alphaModFix/>
          </a:blip>
          <a:srcRect b="0" l="0" r="0" t="0"/>
          <a:stretch/>
        </p:blipFill>
        <p:spPr>
          <a:xfrm>
            <a:off x="1210917" y="2135147"/>
            <a:ext cx="9247323" cy="2841045"/>
          </a:xfrm>
          <a:prstGeom prst="rect">
            <a:avLst/>
          </a:prstGeom>
          <a:noFill/>
          <a:ln>
            <a:noFill/>
          </a:ln>
        </p:spPr>
      </p:pic>
      <p:sp>
        <p:nvSpPr>
          <p:cNvPr id="296" name="Google Shape;296;p44"/>
          <p:cNvSpPr txBox="1"/>
          <p:nvPr/>
        </p:nvSpPr>
        <p:spPr>
          <a:xfrm>
            <a:off x="8934898" y="5264486"/>
            <a:ext cx="1934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it-IT" sz="1600" u="none" cap="none" strike="noStrike">
                <a:solidFill>
                  <a:schemeClr val="accent5"/>
                </a:solidFill>
                <a:latin typeface="Arial"/>
                <a:ea typeface="Arial"/>
                <a:cs typeface="Arial"/>
                <a:sym typeface="Arial"/>
              </a:rPr>
              <a:t>“no basic science, but computing FOR basic science”</a:t>
            </a:r>
            <a:endParaRPr b="0" i="0" sz="1600" u="none" cap="none" strike="noStrike">
              <a:solidFill>
                <a:srgbClr val="000000"/>
              </a:solidFill>
              <a:latin typeface="Arial"/>
              <a:ea typeface="Arial"/>
              <a:cs typeface="Arial"/>
              <a:sym typeface="Arial"/>
            </a:endParaRPr>
          </a:p>
        </p:txBody>
      </p:sp>
      <p:cxnSp>
        <p:nvCxnSpPr>
          <p:cNvPr id="297" name="Google Shape;297;p44"/>
          <p:cNvCxnSpPr>
            <a:endCxn id="296" idx="0"/>
          </p:cNvCxnSpPr>
          <p:nvPr/>
        </p:nvCxnSpPr>
        <p:spPr>
          <a:xfrm>
            <a:off x="7089898" y="4401686"/>
            <a:ext cx="2812200" cy="862800"/>
          </a:xfrm>
          <a:prstGeom prst="straightConnector1">
            <a:avLst/>
          </a:prstGeom>
          <a:noFill/>
          <a:ln cap="flat" cmpd="sng" w="9525">
            <a:solidFill>
              <a:srgbClr val="0075BC"/>
            </a:solidFill>
            <a:prstDash val="solid"/>
            <a:round/>
            <a:headEnd len="sm" w="sm" type="none"/>
            <a:tailEnd len="med" w="med" type="triangle"/>
          </a:ln>
        </p:spPr>
      </p:cxnSp>
      <p:sp>
        <p:nvSpPr>
          <p:cNvPr id="298" name="Google Shape;298;p44"/>
          <p:cNvSpPr txBox="1"/>
          <p:nvPr/>
        </p:nvSpPr>
        <p:spPr>
          <a:xfrm>
            <a:off x="691079" y="5562661"/>
            <a:ext cx="193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it-IT" sz="1600" u="none" cap="none" strike="noStrike">
                <a:solidFill>
                  <a:schemeClr val="accent5"/>
                </a:solidFill>
                <a:latin typeface="Arial"/>
                <a:ea typeface="Arial"/>
                <a:cs typeface="Arial"/>
                <a:sym typeface="Arial"/>
              </a:rPr>
              <a:t>“share solutions between partners”</a:t>
            </a:r>
            <a:endParaRPr b="0" i="0" sz="1600" u="none" cap="none" strike="noStrike">
              <a:solidFill>
                <a:srgbClr val="000000"/>
              </a:solidFill>
              <a:latin typeface="Arial"/>
              <a:ea typeface="Arial"/>
              <a:cs typeface="Arial"/>
              <a:sym typeface="Arial"/>
            </a:endParaRPr>
          </a:p>
        </p:txBody>
      </p:sp>
      <p:cxnSp>
        <p:nvCxnSpPr>
          <p:cNvPr id="299" name="Google Shape;299;p44"/>
          <p:cNvCxnSpPr/>
          <p:nvPr/>
        </p:nvCxnSpPr>
        <p:spPr>
          <a:xfrm flipH="1">
            <a:off x="2400810" y="3889961"/>
            <a:ext cx="2778369" cy="1826588"/>
          </a:xfrm>
          <a:prstGeom prst="straightConnector1">
            <a:avLst/>
          </a:prstGeom>
          <a:noFill/>
          <a:ln cap="flat" cmpd="sng" w="9525">
            <a:solidFill>
              <a:srgbClr val="0075BC"/>
            </a:solidFill>
            <a:prstDash val="solid"/>
            <a:round/>
            <a:headEnd len="sm" w="sm" type="none"/>
            <a:tailEnd len="med" w="med" type="triangle"/>
          </a:ln>
        </p:spPr>
      </p:cxnSp>
      <p:sp>
        <p:nvSpPr>
          <p:cNvPr id="300" name="Google Shape;300;p44"/>
          <p:cNvSpPr txBox="1"/>
          <p:nvPr/>
        </p:nvSpPr>
        <p:spPr>
          <a:xfrm>
            <a:off x="4757275" y="5554071"/>
            <a:ext cx="2332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it-IT" sz="1600" u="none" cap="none" strike="noStrike">
                <a:solidFill>
                  <a:schemeClr val="accent5"/>
                </a:solidFill>
                <a:latin typeface="Arial"/>
                <a:ea typeface="Arial"/>
                <a:cs typeface="Arial"/>
                <a:sym typeface="Arial"/>
              </a:rPr>
              <a:t>“use the CN infrastructure as enabling technology”</a:t>
            </a:r>
            <a:endParaRPr b="0" i="0" sz="1600" u="none" cap="none" strike="noStrike">
              <a:solidFill>
                <a:srgbClr val="000000"/>
              </a:solidFill>
              <a:latin typeface="Arial"/>
              <a:ea typeface="Arial"/>
              <a:cs typeface="Arial"/>
              <a:sym typeface="Arial"/>
            </a:endParaRPr>
          </a:p>
        </p:txBody>
      </p:sp>
      <p:cxnSp>
        <p:nvCxnSpPr>
          <p:cNvPr id="301" name="Google Shape;301;p44"/>
          <p:cNvCxnSpPr>
            <a:endCxn id="300" idx="0"/>
          </p:cNvCxnSpPr>
          <p:nvPr/>
        </p:nvCxnSpPr>
        <p:spPr>
          <a:xfrm flipH="1">
            <a:off x="5923675" y="4688871"/>
            <a:ext cx="819600" cy="865200"/>
          </a:xfrm>
          <a:prstGeom prst="straightConnector1">
            <a:avLst/>
          </a:prstGeom>
          <a:noFill/>
          <a:ln cap="flat" cmpd="sng" w="9525">
            <a:solidFill>
              <a:srgbClr val="0075BC"/>
            </a:solidFill>
            <a:prstDash val="solid"/>
            <a:round/>
            <a:headEnd len="sm" w="sm" type="none"/>
            <a:tailEnd len="med" w="med" type="triangle"/>
          </a:ln>
        </p:spPr>
      </p:cxnSp>
      <p:sp>
        <p:nvSpPr>
          <p:cNvPr id="302" name="Google Shape;302;p44"/>
          <p:cNvSpPr/>
          <p:nvPr/>
        </p:nvSpPr>
        <p:spPr>
          <a:xfrm>
            <a:off x="3608902" y="3534068"/>
            <a:ext cx="6293195" cy="414552"/>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3" name="Google Shape;303;p44"/>
          <p:cNvSpPr/>
          <p:nvPr/>
        </p:nvSpPr>
        <p:spPr>
          <a:xfrm>
            <a:off x="3813801" y="4381100"/>
            <a:ext cx="5883395" cy="307868"/>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 name="Google Shape;304;p44"/>
          <p:cNvSpPr/>
          <p:nvPr/>
        </p:nvSpPr>
        <p:spPr>
          <a:xfrm>
            <a:off x="6017303" y="4137569"/>
            <a:ext cx="3479623" cy="263114"/>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310" name="Google Shape;310;p45"/>
          <p:cNvSpPr txBox="1"/>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it-IT" sz="1400" u="none" cap="none" strike="noStrike">
                <a:solidFill>
                  <a:schemeClr val="lt1"/>
                </a:solidFill>
                <a:latin typeface="Arial"/>
                <a:ea typeface="Arial"/>
                <a:cs typeface="Arial"/>
                <a:sym typeface="Arial"/>
              </a:rPr>
              <a:t>‹#›</a:t>
            </a:fld>
            <a:endParaRPr b="0" i="0" sz="1400" u="none" cap="none" strike="noStrike">
              <a:solidFill>
                <a:schemeClr val="lt1"/>
              </a:solidFill>
              <a:latin typeface="Arial"/>
              <a:ea typeface="Arial"/>
              <a:cs typeface="Arial"/>
              <a:sym typeface="Arial"/>
            </a:endParaRPr>
          </a:p>
        </p:txBody>
      </p:sp>
      <p:pic>
        <p:nvPicPr>
          <p:cNvPr id="311" name="Google Shape;311;p45"/>
          <p:cNvPicPr preferRelativeResize="0"/>
          <p:nvPr/>
        </p:nvPicPr>
        <p:blipFill rotWithShape="1">
          <a:blip r:embed="rId3">
            <a:alphaModFix/>
          </a:blip>
          <a:srcRect b="0" l="0" r="0" t="0"/>
          <a:stretch/>
        </p:blipFill>
        <p:spPr>
          <a:xfrm>
            <a:off x="0" y="966518"/>
            <a:ext cx="7772400" cy="5512727"/>
          </a:xfrm>
          <a:prstGeom prst="rect">
            <a:avLst/>
          </a:prstGeom>
          <a:noFill/>
          <a:ln>
            <a:noFill/>
          </a:ln>
        </p:spPr>
      </p:pic>
      <p:sp>
        <p:nvSpPr>
          <p:cNvPr id="312" name="Google Shape;312;p45"/>
          <p:cNvSpPr txBox="1"/>
          <p:nvPr/>
        </p:nvSpPr>
        <p:spPr>
          <a:xfrm>
            <a:off x="9712216" y="1966947"/>
            <a:ext cx="1934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it-IT" sz="1600" u="none" cap="none" strike="noStrike">
                <a:solidFill>
                  <a:schemeClr val="accent5"/>
                </a:solidFill>
                <a:latin typeface="Arial"/>
                <a:ea typeface="Arial"/>
                <a:cs typeface="Arial"/>
                <a:sym typeface="Arial"/>
              </a:rPr>
              <a:t>“design and test novel computing oriented solutions”</a:t>
            </a:r>
            <a:endParaRPr b="0" i="0" sz="1600" u="none" cap="none" strike="noStrike">
              <a:solidFill>
                <a:srgbClr val="000000"/>
              </a:solidFill>
              <a:latin typeface="Arial"/>
              <a:ea typeface="Arial"/>
              <a:cs typeface="Arial"/>
              <a:sym typeface="Arial"/>
            </a:endParaRPr>
          </a:p>
        </p:txBody>
      </p:sp>
      <p:cxnSp>
        <p:nvCxnSpPr>
          <p:cNvPr id="313" name="Google Shape;313;p45"/>
          <p:cNvCxnSpPr>
            <a:endCxn id="312" idx="1"/>
          </p:cNvCxnSpPr>
          <p:nvPr/>
        </p:nvCxnSpPr>
        <p:spPr>
          <a:xfrm>
            <a:off x="7404916" y="2163747"/>
            <a:ext cx="2307300" cy="218700"/>
          </a:xfrm>
          <a:prstGeom prst="straightConnector1">
            <a:avLst/>
          </a:prstGeom>
          <a:noFill/>
          <a:ln cap="flat" cmpd="sng" w="9525">
            <a:solidFill>
              <a:srgbClr val="0075BC"/>
            </a:solidFill>
            <a:prstDash val="solid"/>
            <a:round/>
            <a:headEnd len="sm" w="sm" type="none"/>
            <a:tailEnd len="med" w="med" type="triangle"/>
          </a:ln>
        </p:spPr>
      </p:cxnSp>
      <p:sp>
        <p:nvSpPr>
          <p:cNvPr id="314" name="Google Shape;314;p45"/>
          <p:cNvSpPr txBox="1"/>
          <p:nvPr/>
        </p:nvSpPr>
        <p:spPr>
          <a:xfrm>
            <a:off x="9806000" y="3234534"/>
            <a:ext cx="2176800"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it-IT" sz="1600" u="none" cap="none" strike="noStrike">
                <a:solidFill>
                  <a:schemeClr val="accent5"/>
                </a:solidFill>
                <a:latin typeface="Arial"/>
                <a:ea typeface="Arial"/>
                <a:cs typeface="Arial"/>
                <a:sym typeface="Arial"/>
              </a:rPr>
              <a:t>“go outside the academic environment; not to teach, but to share experience in both directions”</a:t>
            </a:r>
            <a:endParaRPr b="0" i="0" sz="1600" u="none" cap="none" strike="noStrike">
              <a:solidFill>
                <a:srgbClr val="000000"/>
              </a:solidFill>
              <a:latin typeface="Arial"/>
              <a:ea typeface="Arial"/>
              <a:cs typeface="Arial"/>
              <a:sym typeface="Arial"/>
            </a:endParaRPr>
          </a:p>
        </p:txBody>
      </p:sp>
      <p:cxnSp>
        <p:nvCxnSpPr>
          <p:cNvPr id="315" name="Google Shape;315;p45"/>
          <p:cNvCxnSpPr>
            <a:endCxn id="314" idx="1"/>
          </p:cNvCxnSpPr>
          <p:nvPr/>
        </p:nvCxnSpPr>
        <p:spPr>
          <a:xfrm flipH="1" rot="10800000">
            <a:off x="7404800" y="4019344"/>
            <a:ext cx="2401200" cy="584700"/>
          </a:xfrm>
          <a:prstGeom prst="straightConnector1">
            <a:avLst/>
          </a:prstGeom>
          <a:noFill/>
          <a:ln cap="flat" cmpd="sng" w="9525">
            <a:solidFill>
              <a:srgbClr val="0075BC"/>
            </a:solidFill>
            <a:prstDash val="solid"/>
            <a:round/>
            <a:headEnd len="sm" w="sm" type="none"/>
            <a:tailEnd len="med" w="med" type="triangle"/>
          </a:ln>
        </p:spPr>
      </p:cxnSp>
      <p:sp>
        <p:nvSpPr>
          <p:cNvPr id="316" name="Google Shape;316;p45"/>
          <p:cNvSpPr txBox="1"/>
          <p:nvPr/>
        </p:nvSpPr>
        <p:spPr>
          <a:xfrm>
            <a:off x="9223159" y="5431908"/>
            <a:ext cx="21768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it-IT" sz="1600" u="none" cap="none" strike="noStrike">
                <a:solidFill>
                  <a:schemeClr val="accent5"/>
                </a:solidFill>
                <a:latin typeface="Arial"/>
                <a:ea typeface="Arial"/>
                <a:cs typeface="Arial"/>
                <a:sym typeface="Arial"/>
              </a:rPr>
              <a:t>Some high level ideas / keywords</a:t>
            </a:r>
            <a:endParaRPr b="0" i="0" sz="1600" u="none" cap="none" strike="noStrike">
              <a:solidFill>
                <a:schemeClr val="accent5"/>
              </a:solidFill>
              <a:latin typeface="Arial"/>
              <a:ea typeface="Arial"/>
              <a:cs typeface="Arial"/>
              <a:sym typeface="Arial"/>
            </a:endParaRPr>
          </a:p>
        </p:txBody>
      </p:sp>
      <p:cxnSp>
        <p:nvCxnSpPr>
          <p:cNvPr id="317" name="Google Shape;317;p45"/>
          <p:cNvCxnSpPr/>
          <p:nvPr/>
        </p:nvCxnSpPr>
        <p:spPr>
          <a:xfrm flipH="1" rot="10800000">
            <a:off x="7469312" y="5698935"/>
            <a:ext cx="1902934" cy="85416"/>
          </a:xfrm>
          <a:prstGeom prst="straightConnector1">
            <a:avLst/>
          </a:prstGeom>
          <a:noFill/>
          <a:ln cap="flat" cmpd="sng" w="9525">
            <a:solidFill>
              <a:srgbClr val="0075BC"/>
            </a:solidFill>
            <a:prstDash val="solid"/>
            <a:round/>
            <a:headEnd len="sm" w="sm" type="none"/>
            <a:tailEnd len="med" w="med" type="triangle"/>
          </a:ln>
        </p:spPr>
      </p:cxnSp>
      <p:sp>
        <p:nvSpPr>
          <p:cNvPr id="318" name="Google Shape;318;p45"/>
          <p:cNvSpPr/>
          <p:nvPr/>
        </p:nvSpPr>
        <p:spPr>
          <a:xfrm>
            <a:off x="3619501" y="2319027"/>
            <a:ext cx="3602496" cy="414552"/>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 name="Google Shape;319;p45"/>
          <p:cNvSpPr/>
          <p:nvPr/>
        </p:nvSpPr>
        <p:spPr>
          <a:xfrm>
            <a:off x="97205" y="2535252"/>
            <a:ext cx="2160239" cy="414552"/>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 name="Google Shape;320;p45"/>
          <p:cNvSpPr/>
          <p:nvPr/>
        </p:nvSpPr>
        <p:spPr>
          <a:xfrm>
            <a:off x="657726" y="4342877"/>
            <a:ext cx="6359300" cy="414552"/>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1" name="Google Shape;321;p45"/>
          <p:cNvSpPr/>
          <p:nvPr/>
        </p:nvSpPr>
        <p:spPr>
          <a:xfrm>
            <a:off x="172859" y="5784351"/>
            <a:ext cx="7049137" cy="625139"/>
          </a:xfrm>
          <a:prstGeom prst="rect">
            <a:avLst/>
          </a:prstGeom>
          <a:solidFill>
            <a:srgbClr val="C98000">
              <a:alpha val="29803"/>
            </a:srgbClr>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6"/>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Work Package Structure</a:t>
            </a:r>
            <a:endParaRPr/>
          </a:p>
        </p:txBody>
      </p:sp>
      <p:sp>
        <p:nvSpPr>
          <p:cNvPr id="327" name="Google Shape;327;p4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328" name="Google Shape;328;p46"/>
          <p:cNvSpPr/>
          <p:nvPr/>
        </p:nvSpPr>
        <p:spPr>
          <a:xfrm>
            <a:off x="412531" y="2528432"/>
            <a:ext cx="1605455" cy="2885089"/>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WP1: tools and algorithms for Theoretical Physics</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Lattice QCD Education - YouTube" id="329" name="Google Shape;329;p46"/>
          <p:cNvPicPr preferRelativeResize="0"/>
          <p:nvPr/>
        </p:nvPicPr>
        <p:blipFill rotWithShape="1">
          <a:blip r:embed="rId3">
            <a:alphaModFix/>
          </a:blip>
          <a:srcRect b="0" l="0" r="0" t="0"/>
          <a:stretch/>
        </p:blipFill>
        <p:spPr>
          <a:xfrm>
            <a:off x="362452" y="4111108"/>
            <a:ext cx="693426" cy="693426"/>
          </a:xfrm>
          <a:prstGeom prst="rect">
            <a:avLst/>
          </a:prstGeom>
          <a:noFill/>
          <a:ln>
            <a:noFill/>
          </a:ln>
        </p:spPr>
      </p:pic>
      <p:sp>
        <p:nvSpPr>
          <p:cNvPr id="330" name="Google Shape;330;p46"/>
          <p:cNvSpPr/>
          <p:nvPr/>
        </p:nvSpPr>
        <p:spPr>
          <a:xfrm>
            <a:off x="2186162" y="2523320"/>
            <a:ext cx="1605455" cy="2885089"/>
          </a:xfrm>
          <a:prstGeom prst="rect">
            <a:avLst/>
          </a:prstGeom>
          <a:solidFill>
            <a:srgbClr val="548135"/>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WP2: tools and algorithms for Experimental Collider Physics</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Higgs boson was discovered 10 years ago. What did we learn? - Big Think" id="331" name="Google Shape;331;p46"/>
          <p:cNvPicPr preferRelativeResize="0"/>
          <p:nvPr/>
        </p:nvPicPr>
        <p:blipFill rotWithShape="1">
          <a:blip r:embed="rId4">
            <a:alphaModFix/>
          </a:blip>
          <a:srcRect b="0" l="0" r="0" t="0"/>
          <a:stretch/>
        </p:blipFill>
        <p:spPr>
          <a:xfrm>
            <a:off x="3018757" y="4285324"/>
            <a:ext cx="965457" cy="540656"/>
          </a:xfrm>
          <a:prstGeom prst="rect">
            <a:avLst/>
          </a:prstGeom>
          <a:noFill/>
          <a:ln>
            <a:noFill/>
          </a:ln>
        </p:spPr>
      </p:pic>
      <p:pic>
        <p:nvPicPr>
          <p:cNvPr descr="Fermilab to use DUNE to discover dinosaurs" id="332" name="Google Shape;332;p46"/>
          <p:cNvPicPr preferRelativeResize="0"/>
          <p:nvPr/>
        </p:nvPicPr>
        <p:blipFill rotWithShape="1">
          <a:blip r:embed="rId5">
            <a:alphaModFix/>
          </a:blip>
          <a:srcRect b="0" l="0" r="0" t="0"/>
          <a:stretch/>
        </p:blipFill>
        <p:spPr>
          <a:xfrm>
            <a:off x="2639485" y="3798071"/>
            <a:ext cx="1179786" cy="407675"/>
          </a:xfrm>
          <a:prstGeom prst="rect">
            <a:avLst/>
          </a:prstGeom>
          <a:noFill/>
          <a:ln>
            <a:noFill/>
          </a:ln>
        </p:spPr>
      </p:pic>
      <p:sp>
        <p:nvSpPr>
          <p:cNvPr id="333" name="Google Shape;333;p46"/>
          <p:cNvSpPr/>
          <p:nvPr/>
        </p:nvSpPr>
        <p:spPr>
          <a:xfrm>
            <a:off x="3936129" y="2523319"/>
            <a:ext cx="1605455" cy="2885089"/>
          </a:xfrm>
          <a:prstGeom prst="rect">
            <a:avLst/>
          </a:prstGeom>
          <a:solidFill>
            <a:srgbClr val="7F6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WP3: tools and algorithms for Experimental Astroparticle Physics and Gravitational waves</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334" name="Google Shape;334;p46"/>
          <p:cNvSpPr/>
          <p:nvPr/>
        </p:nvSpPr>
        <p:spPr>
          <a:xfrm>
            <a:off x="5686096" y="2523318"/>
            <a:ext cx="1605455" cy="2885089"/>
          </a:xfrm>
          <a:prstGeom prst="rect">
            <a:avLst/>
          </a:prstGeom>
          <a:solidFill>
            <a:srgbClr val="385623"/>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WP4: tools for porting / optimization on new architectures (low power, GPU, FPGA, …) </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 </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335" name="Google Shape;335;p46"/>
          <p:cNvSpPr/>
          <p:nvPr/>
        </p:nvSpPr>
        <p:spPr>
          <a:xfrm>
            <a:off x="7436063" y="2523318"/>
            <a:ext cx="1605455" cy="2885089"/>
          </a:xfrm>
          <a:prstGeom prst="rect">
            <a:avLst/>
          </a:prstGeom>
          <a:solidFill>
            <a:srgbClr val="7F7F7F"/>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WP5: data management on the distributed CN infrastructure</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336" name="Google Shape;336;p46"/>
          <p:cNvSpPr/>
          <p:nvPr/>
        </p:nvSpPr>
        <p:spPr>
          <a:xfrm>
            <a:off x="9195328" y="2523317"/>
            <a:ext cx="1605455" cy="2885089"/>
          </a:xfrm>
          <a:prstGeom prst="rect">
            <a:avLst/>
          </a:prstGeom>
          <a:solidFill>
            <a:srgbClr val="833C0B"/>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it-IT" sz="1400" u="none" cap="none" strike="noStrike">
                <a:solidFill>
                  <a:schemeClr val="lt1"/>
                </a:solidFill>
                <a:latin typeface="Arial"/>
                <a:ea typeface="Arial"/>
                <a:cs typeface="Arial"/>
                <a:sym typeface="Arial"/>
              </a:rPr>
              <a:t>WP6: cross domain initiatives, + space economy</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pic>
        <p:nvPicPr>
          <p:cNvPr id="337" name="Google Shape;337;p46"/>
          <p:cNvPicPr preferRelativeResize="0"/>
          <p:nvPr/>
        </p:nvPicPr>
        <p:blipFill rotWithShape="1">
          <a:blip r:embed="rId6">
            <a:alphaModFix/>
          </a:blip>
          <a:srcRect b="0" l="0" r="0" t="0"/>
          <a:stretch/>
        </p:blipFill>
        <p:spPr>
          <a:xfrm>
            <a:off x="6126248" y="4106335"/>
            <a:ext cx="1109995" cy="423347"/>
          </a:xfrm>
          <a:prstGeom prst="rect">
            <a:avLst/>
          </a:prstGeom>
          <a:noFill/>
          <a:ln>
            <a:noFill/>
          </a:ln>
        </p:spPr>
      </p:pic>
      <p:pic>
        <p:nvPicPr>
          <p:cNvPr descr="Alveo U55C High Performance Compute Card" id="338" name="Google Shape;338;p46"/>
          <p:cNvPicPr preferRelativeResize="0"/>
          <p:nvPr/>
        </p:nvPicPr>
        <p:blipFill rotWithShape="1">
          <a:blip r:embed="rId7">
            <a:alphaModFix/>
          </a:blip>
          <a:srcRect b="0" l="0" r="0" t="0"/>
          <a:stretch/>
        </p:blipFill>
        <p:spPr>
          <a:xfrm>
            <a:off x="5262095" y="4413000"/>
            <a:ext cx="1603787" cy="902130"/>
          </a:xfrm>
          <a:prstGeom prst="rect">
            <a:avLst/>
          </a:prstGeom>
          <a:noFill/>
          <a:ln>
            <a:noFill/>
          </a:ln>
        </p:spPr>
      </p:pic>
      <p:pic>
        <p:nvPicPr>
          <p:cNvPr id="339" name="Google Shape;339;p46"/>
          <p:cNvPicPr preferRelativeResize="0"/>
          <p:nvPr/>
        </p:nvPicPr>
        <p:blipFill rotWithShape="1">
          <a:blip r:embed="rId8">
            <a:alphaModFix/>
          </a:blip>
          <a:srcRect b="0" l="0" r="0" t="0"/>
          <a:stretch/>
        </p:blipFill>
        <p:spPr>
          <a:xfrm>
            <a:off x="838201" y="4804534"/>
            <a:ext cx="1154566" cy="950819"/>
          </a:xfrm>
          <a:prstGeom prst="rect">
            <a:avLst/>
          </a:prstGeom>
          <a:noFill/>
          <a:ln>
            <a:noFill/>
          </a:ln>
        </p:spPr>
      </p:pic>
      <p:pic>
        <p:nvPicPr>
          <p:cNvPr id="340" name="Google Shape;340;p46"/>
          <p:cNvPicPr preferRelativeResize="0"/>
          <p:nvPr/>
        </p:nvPicPr>
        <p:blipFill rotWithShape="1">
          <a:blip r:embed="rId9">
            <a:alphaModFix/>
          </a:blip>
          <a:srcRect b="0" l="0" r="0" t="0"/>
          <a:stretch/>
        </p:blipFill>
        <p:spPr>
          <a:xfrm>
            <a:off x="1123991" y="3875749"/>
            <a:ext cx="842095" cy="819150"/>
          </a:xfrm>
          <a:prstGeom prst="rect">
            <a:avLst/>
          </a:prstGeom>
          <a:noFill/>
          <a:ln>
            <a:noFill/>
          </a:ln>
        </p:spPr>
      </p:pic>
      <p:pic>
        <p:nvPicPr>
          <p:cNvPr id="341" name="Google Shape;341;p46"/>
          <p:cNvPicPr preferRelativeResize="0"/>
          <p:nvPr/>
        </p:nvPicPr>
        <p:blipFill rotWithShape="1">
          <a:blip r:embed="rId10">
            <a:alphaModFix/>
          </a:blip>
          <a:srcRect b="0" l="0" r="0" t="0"/>
          <a:stretch/>
        </p:blipFill>
        <p:spPr>
          <a:xfrm>
            <a:off x="2119621" y="4159372"/>
            <a:ext cx="841340" cy="950819"/>
          </a:xfrm>
          <a:prstGeom prst="rect">
            <a:avLst/>
          </a:prstGeom>
          <a:noFill/>
          <a:ln>
            <a:noFill/>
          </a:ln>
        </p:spPr>
      </p:pic>
      <p:pic>
        <p:nvPicPr>
          <p:cNvPr id="342" name="Google Shape;342;p46"/>
          <p:cNvPicPr preferRelativeResize="0"/>
          <p:nvPr/>
        </p:nvPicPr>
        <p:blipFill rotWithShape="1">
          <a:blip r:embed="rId11">
            <a:alphaModFix/>
          </a:blip>
          <a:srcRect b="0" l="0" r="0" t="0"/>
          <a:stretch/>
        </p:blipFill>
        <p:spPr>
          <a:xfrm>
            <a:off x="2132670" y="5010630"/>
            <a:ext cx="1721159" cy="947070"/>
          </a:xfrm>
          <a:prstGeom prst="rect">
            <a:avLst/>
          </a:prstGeom>
          <a:noFill/>
          <a:ln>
            <a:noFill/>
          </a:ln>
        </p:spPr>
      </p:pic>
      <p:pic>
        <p:nvPicPr>
          <p:cNvPr id="343" name="Google Shape;343;p46"/>
          <p:cNvPicPr preferRelativeResize="0"/>
          <p:nvPr/>
        </p:nvPicPr>
        <p:blipFill rotWithShape="1">
          <a:blip r:embed="rId12">
            <a:alphaModFix/>
          </a:blip>
          <a:srcRect b="0" l="0" r="0" t="0"/>
          <a:stretch/>
        </p:blipFill>
        <p:spPr>
          <a:xfrm>
            <a:off x="3983337" y="4132922"/>
            <a:ext cx="886735" cy="769302"/>
          </a:xfrm>
          <a:prstGeom prst="rect">
            <a:avLst/>
          </a:prstGeom>
          <a:noFill/>
          <a:ln>
            <a:noFill/>
          </a:ln>
        </p:spPr>
      </p:pic>
      <p:pic>
        <p:nvPicPr>
          <p:cNvPr id="344" name="Google Shape;344;p46"/>
          <p:cNvPicPr preferRelativeResize="0"/>
          <p:nvPr/>
        </p:nvPicPr>
        <p:blipFill rotWithShape="1">
          <a:blip r:embed="rId13">
            <a:alphaModFix/>
          </a:blip>
          <a:srcRect b="0" l="0" r="0" t="0"/>
          <a:stretch/>
        </p:blipFill>
        <p:spPr>
          <a:xfrm>
            <a:off x="4588220" y="4498877"/>
            <a:ext cx="940635" cy="611314"/>
          </a:xfrm>
          <a:prstGeom prst="rect">
            <a:avLst/>
          </a:prstGeom>
          <a:noFill/>
          <a:ln>
            <a:noFill/>
          </a:ln>
        </p:spPr>
      </p:pic>
      <p:pic>
        <p:nvPicPr>
          <p:cNvPr id="345" name="Google Shape;345;p46"/>
          <p:cNvPicPr preferRelativeResize="0"/>
          <p:nvPr/>
        </p:nvPicPr>
        <p:blipFill rotWithShape="1">
          <a:blip r:embed="rId14">
            <a:alphaModFix/>
          </a:blip>
          <a:srcRect b="0" l="0" r="0" t="0"/>
          <a:stretch/>
        </p:blipFill>
        <p:spPr>
          <a:xfrm>
            <a:off x="4127394" y="4986051"/>
            <a:ext cx="886722" cy="769302"/>
          </a:xfrm>
          <a:prstGeom prst="rect">
            <a:avLst/>
          </a:prstGeom>
          <a:noFill/>
          <a:ln>
            <a:noFill/>
          </a:ln>
        </p:spPr>
      </p:pic>
      <p:pic>
        <p:nvPicPr>
          <p:cNvPr id="346" name="Google Shape;346;p46"/>
          <p:cNvPicPr preferRelativeResize="0"/>
          <p:nvPr/>
        </p:nvPicPr>
        <p:blipFill rotWithShape="1">
          <a:blip r:embed="rId15">
            <a:alphaModFix/>
          </a:blip>
          <a:srcRect b="0" l="0" r="0" t="0"/>
          <a:stretch/>
        </p:blipFill>
        <p:spPr>
          <a:xfrm>
            <a:off x="7441777" y="3704628"/>
            <a:ext cx="1583939" cy="798682"/>
          </a:xfrm>
          <a:prstGeom prst="rect">
            <a:avLst/>
          </a:prstGeom>
          <a:noFill/>
          <a:ln>
            <a:noFill/>
          </a:ln>
        </p:spPr>
      </p:pic>
      <p:pic>
        <p:nvPicPr>
          <p:cNvPr descr="CUDA - Wikipedia" id="347" name="Google Shape;347;p46"/>
          <p:cNvPicPr preferRelativeResize="0"/>
          <p:nvPr/>
        </p:nvPicPr>
        <p:blipFill rotWithShape="1">
          <a:blip r:embed="rId16">
            <a:alphaModFix/>
          </a:blip>
          <a:srcRect b="0" l="0" r="0" t="0"/>
          <a:stretch/>
        </p:blipFill>
        <p:spPr>
          <a:xfrm>
            <a:off x="6145590" y="4794934"/>
            <a:ext cx="1270447" cy="769302"/>
          </a:xfrm>
          <a:prstGeom prst="rect">
            <a:avLst/>
          </a:prstGeom>
          <a:noFill/>
          <a:ln>
            <a:noFill/>
          </a:ln>
        </p:spPr>
      </p:pic>
      <p:pic>
        <p:nvPicPr>
          <p:cNvPr id="348" name="Google Shape;348;p46"/>
          <p:cNvPicPr preferRelativeResize="0"/>
          <p:nvPr/>
        </p:nvPicPr>
        <p:blipFill rotWithShape="1">
          <a:blip r:embed="rId17">
            <a:alphaModFix/>
          </a:blip>
          <a:srcRect b="0" l="0" r="0" t="0"/>
          <a:stretch/>
        </p:blipFill>
        <p:spPr>
          <a:xfrm>
            <a:off x="7421697" y="4521123"/>
            <a:ext cx="845669" cy="521526"/>
          </a:xfrm>
          <a:prstGeom prst="rect">
            <a:avLst/>
          </a:prstGeom>
          <a:solidFill>
            <a:srgbClr val="0070C0"/>
          </a:solidFill>
          <a:ln>
            <a:noFill/>
          </a:ln>
        </p:spPr>
      </p:pic>
      <p:pic>
        <p:nvPicPr>
          <p:cNvPr id="349" name="Google Shape;349;p46"/>
          <p:cNvPicPr preferRelativeResize="0"/>
          <p:nvPr/>
        </p:nvPicPr>
        <p:blipFill rotWithShape="1">
          <a:blip r:embed="rId18">
            <a:alphaModFix/>
          </a:blip>
          <a:srcRect b="0" l="0" r="0" t="0"/>
          <a:stretch/>
        </p:blipFill>
        <p:spPr>
          <a:xfrm>
            <a:off x="7480780" y="5078276"/>
            <a:ext cx="1309396" cy="279099"/>
          </a:xfrm>
          <a:prstGeom prst="rect">
            <a:avLst/>
          </a:prstGeom>
          <a:solidFill>
            <a:schemeClr val="dk1"/>
          </a:solidFill>
          <a:ln>
            <a:noFill/>
          </a:ln>
        </p:spPr>
      </p:pic>
      <p:pic>
        <p:nvPicPr>
          <p:cNvPr descr="Project Jupyter - Wikipedia" id="350" name="Google Shape;350;p46"/>
          <p:cNvPicPr preferRelativeResize="0"/>
          <p:nvPr/>
        </p:nvPicPr>
        <p:blipFill rotWithShape="1">
          <a:blip r:embed="rId19">
            <a:alphaModFix/>
          </a:blip>
          <a:srcRect b="0" l="0" r="0" t="0"/>
          <a:stretch/>
        </p:blipFill>
        <p:spPr>
          <a:xfrm>
            <a:off x="8481263" y="4469573"/>
            <a:ext cx="565894" cy="658396"/>
          </a:xfrm>
          <a:prstGeom prst="rect">
            <a:avLst/>
          </a:prstGeom>
          <a:noFill/>
          <a:ln>
            <a:noFill/>
          </a:ln>
        </p:spPr>
      </p:pic>
      <p:pic>
        <p:nvPicPr>
          <p:cNvPr descr="Geant4" id="351" name="Google Shape;351;p46"/>
          <p:cNvPicPr preferRelativeResize="0"/>
          <p:nvPr/>
        </p:nvPicPr>
        <p:blipFill rotWithShape="1">
          <a:blip r:embed="rId20">
            <a:alphaModFix/>
          </a:blip>
          <a:srcRect b="0" l="0" r="0" t="0"/>
          <a:stretch/>
        </p:blipFill>
        <p:spPr>
          <a:xfrm>
            <a:off x="9123211" y="3530443"/>
            <a:ext cx="965589" cy="321863"/>
          </a:xfrm>
          <a:prstGeom prst="rect">
            <a:avLst/>
          </a:prstGeom>
          <a:noFill/>
          <a:ln>
            <a:noFill/>
          </a:ln>
        </p:spPr>
      </p:pic>
      <p:pic>
        <p:nvPicPr>
          <p:cNvPr descr="MIRROR COPERNICUS: LE OPPORTUNITÀ E LE SFIDE DELL'INTEGRAZIONE CON IL PNRR MIRROR  COPERNICUS: LE OPPORTUNITÀ E LE SFIDE DELL" id="352" name="Google Shape;352;p46"/>
          <p:cNvPicPr preferRelativeResize="0"/>
          <p:nvPr/>
        </p:nvPicPr>
        <p:blipFill rotWithShape="1">
          <a:blip r:embed="rId21">
            <a:alphaModFix/>
          </a:blip>
          <a:srcRect b="0" l="0" r="0" t="0"/>
          <a:stretch/>
        </p:blipFill>
        <p:spPr>
          <a:xfrm>
            <a:off x="9886287" y="3753949"/>
            <a:ext cx="873916" cy="462495"/>
          </a:xfrm>
          <a:prstGeom prst="rect">
            <a:avLst/>
          </a:prstGeom>
          <a:noFill/>
          <a:ln>
            <a:noFill/>
          </a:ln>
        </p:spPr>
      </p:pic>
      <p:pic>
        <p:nvPicPr>
          <p:cNvPr descr="Monitoraggio satellitare | AlmavivA" id="353" name="Google Shape;353;p46"/>
          <p:cNvPicPr preferRelativeResize="0"/>
          <p:nvPr/>
        </p:nvPicPr>
        <p:blipFill rotWithShape="1">
          <a:blip r:embed="rId22">
            <a:alphaModFix/>
          </a:blip>
          <a:srcRect b="0" l="0" r="0" t="0"/>
          <a:stretch/>
        </p:blipFill>
        <p:spPr>
          <a:xfrm>
            <a:off x="9111900" y="4225076"/>
            <a:ext cx="1293986" cy="724632"/>
          </a:xfrm>
          <a:prstGeom prst="rect">
            <a:avLst/>
          </a:prstGeom>
          <a:noFill/>
          <a:ln>
            <a:noFill/>
          </a:ln>
        </p:spPr>
      </p:pic>
      <p:pic>
        <p:nvPicPr>
          <p:cNvPr descr="Use cases of blockchain technology in business and life" id="354" name="Google Shape;354;p46"/>
          <p:cNvPicPr preferRelativeResize="0"/>
          <p:nvPr/>
        </p:nvPicPr>
        <p:blipFill rotWithShape="1">
          <a:blip r:embed="rId23">
            <a:alphaModFix/>
          </a:blip>
          <a:srcRect b="0" l="0" r="0" t="0"/>
          <a:stretch/>
        </p:blipFill>
        <p:spPr>
          <a:xfrm>
            <a:off x="9699920" y="4882833"/>
            <a:ext cx="1187838" cy="8897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7"/>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Work Packages – the structure</a:t>
            </a:r>
            <a:endParaRPr/>
          </a:p>
        </p:txBody>
      </p:sp>
      <p:sp>
        <p:nvSpPr>
          <p:cNvPr id="360" name="Google Shape;360;p47"/>
          <p:cNvSpPr txBox="1"/>
          <p:nvPr>
            <p:ph idx="1" type="body"/>
          </p:nvPr>
        </p:nvSpPr>
        <p:spPr>
          <a:xfrm>
            <a:off x="272137" y="1914415"/>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We defined 2 types of Work Packages:</a:t>
            </a:r>
            <a:endParaRPr/>
          </a:p>
          <a:p>
            <a:pPr indent="-342900" lvl="1" marL="914400" rtl="0" algn="l">
              <a:lnSpc>
                <a:spcPct val="90000"/>
              </a:lnSpc>
              <a:spcBef>
                <a:spcPts val="500"/>
              </a:spcBef>
              <a:spcAft>
                <a:spcPts val="0"/>
              </a:spcAft>
              <a:buSzPts val="1800"/>
              <a:buChar char="•"/>
            </a:pPr>
            <a:r>
              <a:rPr b="1" lang="it-IT">
                <a:solidFill>
                  <a:schemeClr val="accent1"/>
                </a:solidFill>
              </a:rPr>
              <a:t>“scientific” WPs</a:t>
            </a:r>
            <a:r>
              <a:rPr lang="it-IT">
                <a:solidFill>
                  <a:schemeClr val="accent1"/>
                </a:solidFill>
              </a:rPr>
              <a:t>: they analyze the needs of the (sub-)domain, and pose open problems for which advanced computing solutions are needed</a:t>
            </a:r>
            <a:endParaRPr/>
          </a:p>
        </p:txBody>
      </p:sp>
      <p:sp>
        <p:nvSpPr>
          <p:cNvPr id="361" name="Google Shape;361;p47"/>
          <p:cNvSpPr txBox="1"/>
          <p:nvPr>
            <p:ph idx="2" type="body"/>
          </p:nvPr>
        </p:nvSpPr>
        <p:spPr>
          <a:xfrm>
            <a:off x="6096000" y="1671138"/>
            <a:ext cx="5181600" cy="3680344"/>
          </a:xfrm>
          <a:prstGeom prst="rect">
            <a:avLst/>
          </a:prstGeom>
          <a:noFill/>
          <a:ln>
            <a:noFill/>
          </a:ln>
        </p:spPr>
        <p:txBody>
          <a:bodyPr anchorCtr="0" anchor="t" bIns="45700" lIns="91425" spcFirstLastPara="1" rIns="91425" wrap="square" tIns="45700">
            <a:normAutofit/>
          </a:bodyPr>
          <a:lstStyle/>
          <a:p>
            <a:pPr indent="-342900" lvl="1" marL="914400" rtl="0" algn="l">
              <a:lnSpc>
                <a:spcPct val="90000"/>
              </a:lnSpc>
              <a:spcBef>
                <a:spcPts val="500"/>
              </a:spcBef>
              <a:spcAft>
                <a:spcPts val="0"/>
              </a:spcAft>
              <a:buSzPts val="1800"/>
              <a:buChar char="•"/>
            </a:pPr>
            <a:r>
              <a:rPr b="1" lang="it-IT">
                <a:solidFill>
                  <a:schemeClr val="accent1"/>
                </a:solidFill>
              </a:rPr>
              <a:t>“technological” WPs</a:t>
            </a:r>
            <a:r>
              <a:rPr lang="it-IT">
                <a:solidFill>
                  <a:schemeClr val="accent1"/>
                </a:solidFill>
              </a:rPr>
              <a:t>: they harvest / investigate technical solutions in computing, on the infrastructure of the ICSC and beyond, and provide support / training for these; at the same time propose these to a larger audience, including industries</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362" name="Google Shape;362;p4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363" name="Google Shape;363;p47"/>
          <p:cNvSpPr/>
          <p:nvPr/>
        </p:nvSpPr>
        <p:spPr>
          <a:xfrm>
            <a:off x="2351313" y="4732596"/>
            <a:ext cx="1611086" cy="1458686"/>
          </a:xfrm>
          <a:prstGeom prst="roundRect">
            <a:avLst>
              <a:gd fmla="val 16667" name="adj"/>
            </a:avLst>
          </a:prstGeom>
          <a:solidFill>
            <a:schemeClr val="accent6"/>
          </a:solidFill>
          <a:ln cap="flat" cmpd="sng" w="25400">
            <a:solidFill>
              <a:srgbClr val="B28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it-IT" sz="2000" u="none" cap="none" strike="noStrike">
                <a:solidFill>
                  <a:schemeClr val="lt1"/>
                </a:solidFill>
                <a:latin typeface="Arial"/>
                <a:ea typeface="Arial"/>
                <a:cs typeface="Arial"/>
                <a:sym typeface="Arial"/>
              </a:rPr>
              <a:t>WP1/2/3</a:t>
            </a:r>
            <a:endParaRPr b="0" i="0" sz="1400" u="none" cap="none" strike="noStrike">
              <a:solidFill>
                <a:srgbClr val="000000"/>
              </a:solidFill>
              <a:latin typeface="Arial"/>
              <a:ea typeface="Arial"/>
              <a:cs typeface="Arial"/>
              <a:sym typeface="Arial"/>
            </a:endParaRPr>
          </a:p>
        </p:txBody>
      </p:sp>
      <p:sp>
        <p:nvSpPr>
          <p:cNvPr id="364" name="Google Shape;364;p47"/>
          <p:cNvSpPr/>
          <p:nvPr/>
        </p:nvSpPr>
        <p:spPr>
          <a:xfrm>
            <a:off x="7968343" y="4732596"/>
            <a:ext cx="1611086" cy="1458686"/>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it-IT" sz="2000" u="none" cap="none" strike="noStrike">
                <a:solidFill>
                  <a:schemeClr val="lt1"/>
                </a:solidFill>
                <a:latin typeface="Arial"/>
                <a:ea typeface="Arial"/>
                <a:cs typeface="Arial"/>
                <a:sym typeface="Arial"/>
              </a:rPr>
              <a:t>WP4/5/6</a:t>
            </a:r>
            <a:endParaRPr b="0" i="0" sz="1400" u="none" cap="none" strike="noStrike">
              <a:solidFill>
                <a:srgbClr val="000000"/>
              </a:solidFill>
              <a:latin typeface="Arial"/>
              <a:ea typeface="Arial"/>
              <a:cs typeface="Arial"/>
              <a:sym typeface="Arial"/>
            </a:endParaRPr>
          </a:p>
        </p:txBody>
      </p:sp>
      <p:sp>
        <p:nvSpPr>
          <p:cNvPr id="365" name="Google Shape;365;p47"/>
          <p:cNvSpPr/>
          <p:nvPr/>
        </p:nvSpPr>
        <p:spPr>
          <a:xfrm>
            <a:off x="4539342" y="4830568"/>
            <a:ext cx="3004457" cy="478972"/>
          </a:xfrm>
          <a:prstGeom prst="curvedDownArrow">
            <a:avLst>
              <a:gd fmla="val 25000" name="adj1"/>
              <a:gd fmla="val 50000" name="adj2"/>
              <a:gd fmla="val 25000" name="adj3"/>
            </a:avLst>
          </a:prstGeom>
          <a:solidFill>
            <a:schemeClr val="accent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6" name="Google Shape;366;p47"/>
          <p:cNvSpPr/>
          <p:nvPr/>
        </p:nvSpPr>
        <p:spPr>
          <a:xfrm rot="10800000">
            <a:off x="4463121" y="5393424"/>
            <a:ext cx="3004500" cy="533400"/>
          </a:xfrm>
          <a:prstGeom prst="curvedDownArrow">
            <a:avLst>
              <a:gd fmla="val 25000" name="adj1"/>
              <a:gd fmla="val 50000" name="adj2"/>
              <a:gd fmla="val 25000" name="adj3"/>
            </a:avLst>
          </a:prstGeom>
          <a:solidFill>
            <a:schemeClr val="accent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7" name="Google Shape;367;p47"/>
          <p:cNvSpPr txBox="1"/>
          <p:nvPr/>
        </p:nvSpPr>
        <p:spPr>
          <a:xfrm>
            <a:off x="4735274" y="4471343"/>
            <a:ext cx="3004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7030A0"/>
                </a:solidFill>
                <a:latin typeface="Arial"/>
                <a:ea typeface="Arial"/>
                <a:cs typeface="Arial"/>
                <a:sym typeface="Arial"/>
              </a:rPr>
              <a:t>Has a need; searches for a solution</a:t>
            </a:r>
            <a:endParaRPr b="0" i="0" sz="1400" u="none" cap="none" strike="noStrike">
              <a:solidFill>
                <a:srgbClr val="7030A0"/>
              </a:solidFill>
              <a:latin typeface="Arial"/>
              <a:ea typeface="Arial"/>
              <a:cs typeface="Arial"/>
              <a:sym typeface="Arial"/>
            </a:endParaRPr>
          </a:p>
        </p:txBody>
      </p:sp>
      <p:sp>
        <p:nvSpPr>
          <p:cNvPr id="368" name="Google Shape;368;p47"/>
          <p:cNvSpPr txBox="1"/>
          <p:nvPr/>
        </p:nvSpPr>
        <p:spPr>
          <a:xfrm>
            <a:off x="4128150" y="6020961"/>
            <a:ext cx="393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7030A0"/>
                </a:solidFill>
                <a:latin typeface="Arial"/>
                <a:ea typeface="Arial"/>
                <a:cs typeface="Arial"/>
                <a:sym typeface="Arial"/>
              </a:rPr>
              <a:t>Has a technology; searches for a test use case</a:t>
            </a:r>
            <a:endParaRPr b="0" i="0" sz="1400" u="none" cap="none" strike="noStrike">
              <a:solidFill>
                <a:srgbClr val="7030A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WP leaders</a:t>
            </a:r>
            <a:endParaRPr/>
          </a:p>
        </p:txBody>
      </p:sp>
      <p:sp>
        <p:nvSpPr>
          <p:cNvPr id="374" name="Google Shape;374;p48"/>
          <p:cNvSpPr txBox="1"/>
          <p:nvPr>
            <p:ph idx="1" type="body"/>
          </p:nvPr>
        </p:nvSpPr>
        <p:spPr>
          <a:xfrm>
            <a:off x="851842" y="2182668"/>
            <a:ext cx="11175835" cy="1979965"/>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Strategy: in each WP, appoint one coordinator from Academia and one from Research Institutions</a:t>
            </a:r>
            <a:endParaRPr/>
          </a:p>
        </p:txBody>
      </p:sp>
      <p:sp>
        <p:nvSpPr>
          <p:cNvPr id="375" name="Google Shape;375;p4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376" name="Google Shape;376;p48"/>
          <p:cNvPicPr preferRelativeResize="0"/>
          <p:nvPr/>
        </p:nvPicPr>
        <p:blipFill rotWithShape="1">
          <a:blip r:embed="rId3">
            <a:alphaModFix/>
          </a:blip>
          <a:srcRect b="0" l="0" r="0" t="0"/>
          <a:stretch/>
        </p:blipFill>
        <p:spPr>
          <a:xfrm>
            <a:off x="2517924" y="3840516"/>
            <a:ext cx="6405868" cy="2239010"/>
          </a:xfrm>
          <a:prstGeom prst="rect">
            <a:avLst/>
          </a:prstGeom>
          <a:noFill/>
          <a:ln>
            <a:noFill/>
          </a:ln>
        </p:spPr>
      </p:pic>
      <p:pic>
        <p:nvPicPr>
          <p:cNvPr descr="Leonardo Giusti" id="377" name="Google Shape;377;p48"/>
          <p:cNvPicPr preferRelativeResize="0"/>
          <p:nvPr/>
        </p:nvPicPr>
        <p:blipFill rotWithShape="1">
          <a:blip r:embed="rId4">
            <a:alphaModFix/>
          </a:blip>
          <a:srcRect b="0" l="0" r="0" t="0"/>
          <a:stretch/>
        </p:blipFill>
        <p:spPr>
          <a:xfrm>
            <a:off x="164323" y="3429000"/>
            <a:ext cx="893931" cy="1053716"/>
          </a:xfrm>
          <a:prstGeom prst="rect">
            <a:avLst/>
          </a:prstGeom>
          <a:noFill/>
          <a:ln>
            <a:noFill/>
          </a:ln>
        </p:spPr>
      </p:pic>
      <p:pic>
        <p:nvPicPr>
          <p:cNvPr descr="Leonardo Cosmai" id="378" name="Google Shape;378;p48"/>
          <p:cNvPicPr preferRelativeResize="0"/>
          <p:nvPr/>
        </p:nvPicPr>
        <p:blipFill rotWithShape="1">
          <a:blip r:embed="rId5">
            <a:alphaModFix/>
          </a:blip>
          <a:srcRect b="0" l="0" r="0" t="0"/>
          <a:stretch/>
        </p:blipFill>
        <p:spPr>
          <a:xfrm>
            <a:off x="9065800" y="3453207"/>
            <a:ext cx="1023429" cy="1103977"/>
          </a:xfrm>
          <a:prstGeom prst="rect">
            <a:avLst/>
          </a:prstGeom>
          <a:noFill/>
          <a:ln>
            <a:noFill/>
          </a:ln>
        </p:spPr>
      </p:pic>
      <p:pic>
        <p:nvPicPr>
          <p:cNvPr descr="Lenzi Piergiulio | Scheda personale | Università degli Studi di Firenze |  UniFI" id="379" name="Google Shape;379;p48"/>
          <p:cNvPicPr preferRelativeResize="0"/>
          <p:nvPr/>
        </p:nvPicPr>
        <p:blipFill rotWithShape="1">
          <a:blip r:embed="rId6">
            <a:alphaModFix/>
          </a:blip>
          <a:srcRect b="0" l="0" r="0" t="0"/>
          <a:stretch/>
        </p:blipFill>
        <p:spPr>
          <a:xfrm>
            <a:off x="1277124" y="3429000"/>
            <a:ext cx="943307" cy="1114817"/>
          </a:xfrm>
          <a:prstGeom prst="rect">
            <a:avLst/>
          </a:prstGeom>
          <a:noFill/>
          <a:ln>
            <a:noFill/>
          </a:ln>
        </p:spPr>
      </p:pic>
      <p:pic>
        <p:nvPicPr>
          <p:cNvPr descr="Simone Gennai – CMS Italia" id="380" name="Google Shape;380;p48"/>
          <p:cNvPicPr preferRelativeResize="0"/>
          <p:nvPr/>
        </p:nvPicPr>
        <p:blipFill rotWithShape="1">
          <a:blip r:embed="rId7">
            <a:alphaModFix/>
          </a:blip>
          <a:srcRect b="0" l="0" r="0" t="0"/>
          <a:stretch/>
        </p:blipFill>
        <p:spPr>
          <a:xfrm>
            <a:off x="10452569" y="4633021"/>
            <a:ext cx="961098" cy="961098"/>
          </a:xfrm>
          <a:prstGeom prst="rect">
            <a:avLst/>
          </a:prstGeom>
          <a:noFill/>
          <a:ln>
            <a:noFill/>
          </a:ln>
        </p:spPr>
      </p:pic>
      <p:pic>
        <p:nvPicPr>
          <p:cNvPr descr="Daniele Spiga – CMS Italia" id="381" name="Google Shape;381;p48"/>
          <p:cNvPicPr preferRelativeResize="0"/>
          <p:nvPr/>
        </p:nvPicPr>
        <p:blipFill rotWithShape="1">
          <a:blip r:embed="rId8">
            <a:alphaModFix/>
          </a:blip>
          <a:srcRect b="0" l="0" r="0" t="0"/>
          <a:stretch/>
        </p:blipFill>
        <p:spPr>
          <a:xfrm>
            <a:off x="8991458" y="5721534"/>
            <a:ext cx="1131415" cy="1136466"/>
          </a:xfrm>
          <a:prstGeom prst="rect">
            <a:avLst/>
          </a:prstGeom>
          <a:noFill/>
          <a:ln>
            <a:noFill/>
          </a:ln>
        </p:spPr>
      </p:pic>
      <p:pic>
        <p:nvPicPr>
          <p:cNvPr descr="Marco Landoni" id="382" name="Google Shape;382;p48"/>
          <p:cNvPicPr preferRelativeResize="0"/>
          <p:nvPr/>
        </p:nvPicPr>
        <p:blipFill rotWithShape="1">
          <a:blip r:embed="rId9">
            <a:alphaModFix/>
          </a:blip>
          <a:srcRect b="0" l="0" r="0" t="0"/>
          <a:stretch/>
        </p:blipFill>
        <p:spPr>
          <a:xfrm>
            <a:off x="9029743" y="4557184"/>
            <a:ext cx="1037989" cy="1256781"/>
          </a:xfrm>
          <a:prstGeom prst="rect">
            <a:avLst/>
          </a:prstGeom>
          <a:noFill/>
          <a:ln>
            <a:noFill/>
          </a:ln>
        </p:spPr>
      </p:pic>
      <p:pic>
        <p:nvPicPr>
          <p:cNvPr id="383" name="Google Shape;383;p48"/>
          <p:cNvPicPr preferRelativeResize="0"/>
          <p:nvPr/>
        </p:nvPicPr>
        <p:blipFill rotWithShape="1">
          <a:blip r:embed="rId10">
            <a:alphaModFix/>
          </a:blip>
          <a:srcRect b="0" l="0" r="0" t="0"/>
          <a:stretch/>
        </p:blipFill>
        <p:spPr>
          <a:xfrm>
            <a:off x="10447650" y="5843610"/>
            <a:ext cx="892313" cy="892313"/>
          </a:xfrm>
          <a:prstGeom prst="rect">
            <a:avLst/>
          </a:prstGeom>
          <a:noFill/>
          <a:ln>
            <a:noFill/>
          </a:ln>
        </p:spPr>
      </p:pic>
      <p:pic>
        <p:nvPicPr>
          <p:cNvPr descr="Paolo Natoli" id="384" name="Google Shape;384;p48"/>
          <p:cNvPicPr preferRelativeResize="0"/>
          <p:nvPr/>
        </p:nvPicPr>
        <p:blipFill rotWithShape="1">
          <a:blip r:embed="rId11">
            <a:alphaModFix/>
          </a:blip>
          <a:srcRect b="0" l="0" r="0" t="0"/>
          <a:stretch/>
        </p:blipFill>
        <p:spPr>
          <a:xfrm>
            <a:off x="113923" y="4515239"/>
            <a:ext cx="994730" cy="1328016"/>
          </a:xfrm>
          <a:prstGeom prst="rect">
            <a:avLst/>
          </a:prstGeom>
          <a:noFill/>
          <a:ln>
            <a:noFill/>
          </a:ln>
        </p:spPr>
      </p:pic>
      <p:pic>
        <p:nvPicPr>
          <p:cNvPr descr="La Prof.ssa Tricomi riconfermata alla Direzione di INFN-CT | Dipartimento  di Fisica e Astronomia &quot;Ettore Majorana&quot;" id="385" name="Google Shape;385;p48"/>
          <p:cNvPicPr preferRelativeResize="0"/>
          <p:nvPr/>
        </p:nvPicPr>
        <p:blipFill rotWithShape="1">
          <a:blip r:embed="rId12">
            <a:alphaModFix/>
          </a:blip>
          <a:srcRect b="0" l="0" r="0" t="0"/>
          <a:stretch/>
        </p:blipFill>
        <p:spPr>
          <a:xfrm>
            <a:off x="1500649" y="5709881"/>
            <a:ext cx="1134185" cy="1134185"/>
          </a:xfrm>
          <a:prstGeom prst="rect">
            <a:avLst/>
          </a:prstGeom>
          <a:noFill/>
          <a:ln>
            <a:noFill/>
          </a:ln>
        </p:spPr>
      </p:pic>
      <p:pic>
        <p:nvPicPr>
          <p:cNvPr descr="elvira Rossi - Professore associato - Università degli Studi di Napoli Federico  II | LinkedIn" id="386" name="Google Shape;386;p48"/>
          <p:cNvPicPr preferRelativeResize="0"/>
          <p:nvPr/>
        </p:nvPicPr>
        <p:blipFill rotWithShape="1">
          <a:blip r:embed="rId13">
            <a:alphaModFix/>
          </a:blip>
          <a:srcRect b="0" l="0" r="0" t="0"/>
          <a:stretch/>
        </p:blipFill>
        <p:spPr>
          <a:xfrm>
            <a:off x="73933" y="5843255"/>
            <a:ext cx="1074710" cy="1074710"/>
          </a:xfrm>
          <a:prstGeom prst="rect">
            <a:avLst/>
          </a:prstGeom>
          <a:noFill/>
          <a:ln>
            <a:noFill/>
          </a:ln>
        </p:spPr>
      </p:pic>
      <p:pic>
        <p:nvPicPr>
          <p:cNvPr id="387" name="Google Shape;387;p48"/>
          <p:cNvPicPr preferRelativeResize="0"/>
          <p:nvPr/>
        </p:nvPicPr>
        <p:blipFill rotWithShape="1">
          <a:blip r:embed="rId14">
            <a:alphaModFix/>
          </a:blip>
          <a:srcRect b="17577" l="0" r="0" t="0"/>
          <a:stretch/>
        </p:blipFill>
        <p:spPr>
          <a:xfrm>
            <a:off x="10378754" y="3384007"/>
            <a:ext cx="1072243" cy="1204802"/>
          </a:xfrm>
          <a:prstGeom prst="rect">
            <a:avLst/>
          </a:prstGeom>
          <a:noFill/>
          <a:ln>
            <a:noFill/>
          </a:ln>
        </p:spPr>
      </p:pic>
      <p:pic>
        <p:nvPicPr>
          <p:cNvPr id="388" name="Google Shape;388;p48"/>
          <p:cNvPicPr preferRelativeResize="0"/>
          <p:nvPr/>
        </p:nvPicPr>
        <p:blipFill rotWithShape="1">
          <a:blip r:embed="rId15">
            <a:alphaModFix/>
          </a:blip>
          <a:srcRect b="0" l="0" r="0" t="0"/>
          <a:stretch/>
        </p:blipFill>
        <p:spPr>
          <a:xfrm>
            <a:off x="1166354" y="4494795"/>
            <a:ext cx="1245619" cy="11864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Plan of Work</a:t>
            </a:r>
            <a:endParaRPr/>
          </a:p>
        </p:txBody>
      </p:sp>
      <p:sp>
        <p:nvSpPr>
          <p:cNvPr id="394" name="Google Shape;394;p49"/>
          <p:cNvSpPr txBox="1"/>
          <p:nvPr>
            <p:ph idx="1" type="body"/>
          </p:nvPr>
        </p:nvSpPr>
        <p:spPr>
          <a:xfrm>
            <a:off x="511124" y="1858518"/>
            <a:ext cx="4087761"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solidFill>
                  <a:schemeClr val="accent1"/>
                </a:solidFill>
              </a:rPr>
              <a:t>All the activities designed in the submitted project with a standard 4-phase plan over the three years</a:t>
            </a:r>
            <a:endParaRPr/>
          </a:p>
          <a:p>
            <a:pPr indent="-406400" lvl="0" marL="457200" rtl="0" algn="l">
              <a:lnSpc>
                <a:spcPct val="90000"/>
              </a:lnSpc>
              <a:spcBef>
                <a:spcPts val="1000"/>
              </a:spcBef>
              <a:spcAft>
                <a:spcPts val="0"/>
              </a:spcAft>
              <a:buClr>
                <a:schemeClr val="dk1"/>
              </a:buClr>
              <a:buSzPts val="2800"/>
              <a:buChar char="•"/>
            </a:pPr>
            <a:r>
              <a:rPr lang="it-IT">
                <a:solidFill>
                  <a:schemeClr val="accent1"/>
                </a:solidFill>
              </a:rPr>
              <a:t>We are now in the crucial year: the realization phase</a:t>
            </a:r>
            <a:endParaRPr/>
          </a:p>
        </p:txBody>
      </p:sp>
      <p:sp>
        <p:nvSpPr>
          <p:cNvPr id="395" name="Google Shape;395;p4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396" name="Google Shape;396;p49"/>
          <p:cNvSpPr txBox="1"/>
          <p:nvPr/>
        </p:nvSpPr>
        <p:spPr>
          <a:xfrm>
            <a:off x="5133793" y="1413380"/>
            <a:ext cx="5761801"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AutoNum type="arabicPeriod"/>
            </a:pPr>
            <a:r>
              <a:rPr b="1" i="0" lang="it-IT" sz="1800" u="none" cap="none" strike="noStrike">
                <a:solidFill>
                  <a:srgbClr val="000000"/>
                </a:solidFill>
                <a:latin typeface="Times New Roman"/>
                <a:ea typeface="Times New Roman"/>
                <a:cs typeface="Times New Roman"/>
                <a:sym typeface="Times New Roman"/>
              </a:rPr>
              <a:t> planning and identification</a:t>
            </a:r>
            <a:r>
              <a:rPr b="0" i="0" lang="it-IT" sz="1800" u="none" cap="none" strike="noStrike">
                <a:solidFill>
                  <a:srgbClr val="000000"/>
                </a:solidFill>
                <a:latin typeface="Times New Roman"/>
                <a:ea typeface="Times New Roman"/>
                <a:cs typeface="Times New Roman"/>
                <a:sym typeface="Times New Roman"/>
              </a:rPr>
              <a:t>: the first year of the project is dedicated to a landscape recognition for interesting state-of-the-art use case; its outcome is a work plan identifying the activities on which the core part of the project will be focusing - in particular, algorithms and services to be accomplished;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AutoNum type="arabicPeriod"/>
            </a:pPr>
            <a:r>
              <a:rPr b="1" i="0" lang="it-IT" sz="1800" u="none" cap="none" strike="noStrike">
                <a:solidFill>
                  <a:srgbClr val="000000"/>
                </a:solidFill>
                <a:latin typeface="Times New Roman"/>
                <a:ea typeface="Times New Roman"/>
                <a:cs typeface="Times New Roman"/>
                <a:sym typeface="Times New Roman"/>
              </a:rPr>
              <a:t> a realization phase</a:t>
            </a:r>
            <a:r>
              <a:rPr b="0" i="0" lang="it-IT" sz="1800" u="none" cap="none" strike="noStrike">
                <a:solidFill>
                  <a:srgbClr val="000000"/>
                </a:solidFill>
                <a:latin typeface="Times New Roman"/>
                <a:ea typeface="Times New Roman"/>
                <a:cs typeface="Times New Roman"/>
                <a:sym typeface="Times New Roman"/>
              </a:rPr>
              <a:t>, in which the actual development is performed via the staff/ hired personnel; the outcome is usable algorithms / services, documented (alpha/beta level) and ready to be tested on a larger scale;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AutoNum type="arabicPeriod"/>
            </a:pPr>
            <a:r>
              <a:rPr b="1" i="0" lang="it-IT" sz="1800" u="none" cap="none" strike="noStrike">
                <a:solidFill>
                  <a:srgbClr val="000000"/>
                </a:solidFill>
                <a:latin typeface="Times New Roman"/>
                <a:ea typeface="Times New Roman"/>
                <a:cs typeface="Times New Roman"/>
                <a:sym typeface="Times New Roman"/>
              </a:rPr>
              <a:t> a validation phase</a:t>
            </a:r>
            <a:r>
              <a:rPr b="0" i="0" lang="it-IT" sz="1800" u="none" cap="none" strike="noStrike">
                <a:solidFill>
                  <a:srgbClr val="000000"/>
                </a:solidFill>
                <a:latin typeface="Times New Roman"/>
                <a:ea typeface="Times New Roman"/>
                <a:cs typeface="Times New Roman"/>
                <a:sym typeface="Times New Roman"/>
              </a:rPr>
              <a:t>, in which the outcomes of the realization phase are verified in testbeds and proofs of concept, and benchmarked in order to assess their adherence to the specifications;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rgbClr val="000000"/>
                </a:solidFill>
                <a:latin typeface="Times New Roman"/>
                <a:ea typeface="Times New Roman"/>
                <a:cs typeface="Times New Roman"/>
                <a:sym typeface="Times New Roman"/>
              </a:rPr>
              <a:t>4. a wrap-up phase</a:t>
            </a:r>
            <a:r>
              <a:rPr b="0" i="0" lang="it-IT" sz="1800" u="none" cap="none" strike="noStrike">
                <a:solidFill>
                  <a:srgbClr val="000000"/>
                </a:solidFill>
                <a:latin typeface="Times New Roman"/>
                <a:ea typeface="Times New Roman"/>
                <a:cs typeface="Times New Roman"/>
                <a:sym typeface="Times New Roman"/>
              </a:rPr>
              <a:t>, in which results are analysed and consolidated in reports and white papers to be used as guidelines for similar use cases.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49"/>
          <p:cNvSpPr/>
          <p:nvPr/>
        </p:nvSpPr>
        <p:spPr>
          <a:xfrm rot="-5400000">
            <a:off x="10623455" y="3361587"/>
            <a:ext cx="990600" cy="446315"/>
          </a:xfrm>
          <a:prstGeom prst="rect">
            <a:avLst/>
          </a:prstGeom>
          <a:solidFill>
            <a:srgbClr val="FFC000"/>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2"/>
                </a:solidFill>
                <a:latin typeface="Arial"/>
                <a:ea typeface="Arial"/>
                <a:cs typeface="Arial"/>
                <a:sym typeface="Arial"/>
              </a:rPr>
              <a:t>Y2</a:t>
            </a:r>
            <a:endParaRPr b="1" i="0" sz="1400" u="none" cap="none" strike="noStrike">
              <a:solidFill>
                <a:schemeClr val="dk2"/>
              </a:solidFill>
              <a:latin typeface="Arial"/>
              <a:ea typeface="Arial"/>
              <a:cs typeface="Arial"/>
              <a:sym typeface="Arial"/>
            </a:endParaRPr>
          </a:p>
        </p:txBody>
      </p:sp>
      <p:sp>
        <p:nvSpPr>
          <p:cNvPr id="398" name="Google Shape;398;p49"/>
          <p:cNvSpPr/>
          <p:nvPr/>
        </p:nvSpPr>
        <p:spPr>
          <a:xfrm rot="-5400000">
            <a:off x="10351309" y="2098844"/>
            <a:ext cx="1534886" cy="446315"/>
          </a:xfrm>
          <a:prstGeom prst="rect">
            <a:avLst/>
          </a:prstGeom>
          <a:solidFill>
            <a:srgbClr val="40B6FD"/>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lt1"/>
                </a:solidFill>
                <a:latin typeface="Arial"/>
                <a:ea typeface="Arial"/>
                <a:cs typeface="Arial"/>
                <a:sym typeface="Arial"/>
              </a:rPr>
              <a:t>Y1</a:t>
            </a:r>
            <a:endParaRPr b="1" i="0" sz="1400" u="none" cap="none" strike="noStrike">
              <a:solidFill>
                <a:schemeClr val="lt1"/>
              </a:solidFill>
              <a:latin typeface="Arial"/>
              <a:ea typeface="Arial"/>
              <a:cs typeface="Arial"/>
              <a:sym typeface="Arial"/>
            </a:endParaRPr>
          </a:p>
        </p:txBody>
      </p:sp>
      <p:sp>
        <p:nvSpPr>
          <p:cNvPr id="399" name="Google Shape;399;p49"/>
          <p:cNvSpPr/>
          <p:nvPr/>
        </p:nvSpPr>
        <p:spPr>
          <a:xfrm rot="-5400000">
            <a:off x="10128858" y="4846783"/>
            <a:ext cx="1979792" cy="446315"/>
          </a:xfrm>
          <a:prstGeom prst="rect">
            <a:avLst/>
          </a:prstGeom>
          <a:solidFill>
            <a:schemeClr val="accent2"/>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lt1"/>
                </a:solidFill>
                <a:latin typeface="Arial"/>
                <a:ea typeface="Arial"/>
                <a:cs typeface="Arial"/>
                <a:sym typeface="Arial"/>
              </a:rPr>
              <a:t>Y3</a:t>
            </a:r>
            <a:endParaRPr b="1" i="0" sz="1400" u="none" cap="none" strike="noStrike">
              <a:solidFill>
                <a:schemeClr val="lt1"/>
              </a:solidFill>
              <a:latin typeface="Arial"/>
              <a:ea typeface="Arial"/>
              <a:cs typeface="Arial"/>
              <a:sym typeface="Arial"/>
            </a:endParaRPr>
          </a:p>
        </p:txBody>
      </p:sp>
      <p:sp>
        <p:nvSpPr>
          <p:cNvPr id="400" name="Google Shape;400;p49"/>
          <p:cNvSpPr/>
          <p:nvPr/>
        </p:nvSpPr>
        <p:spPr>
          <a:xfrm rot="-5400000">
            <a:off x="11261196" y="1833398"/>
            <a:ext cx="1003995" cy="446315"/>
          </a:xfrm>
          <a:prstGeom prst="rect">
            <a:avLst/>
          </a:prstGeom>
          <a:solidFill>
            <a:srgbClr val="40B6FD"/>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it-IT" sz="1200" u="none" cap="none" strike="noStrike">
                <a:solidFill>
                  <a:schemeClr val="lt1"/>
                </a:solidFill>
                <a:latin typeface="Arial"/>
                <a:ea typeface="Arial"/>
                <a:cs typeface="Arial"/>
                <a:sym typeface="Arial"/>
              </a:rPr>
              <a:t>MS4,5</a:t>
            </a:r>
            <a:endParaRPr b="1" i="0" sz="1050" u="none" cap="none" strike="noStrike">
              <a:solidFill>
                <a:schemeClr val="lt1"/>
              </a:solidFill>
              <a:latin typeface="Arial"/>
              <a:ea typeface="Arial"/>
              <a:cs typeface="Arial"/>
              <a:sym typeface="Arial"/>
            </a:endParaRPr>
          </a:p>
        </p:txBody>
      </p:sp>
      <p:sp>
        <p:nvSpPr>
          <p:cNvPr id="401" name="Google Shape;401;p49"/>
          <p:cNvSpPr/>
          <p:nvPr/>
        </p:nvSpPr>
        <p:spPr>
          <a:xfrm rot="-5400000">
            <a:off x="11504545" y="2607638"/>
            <a:ext cx="517297" cy="446315"/>
          </a:xfrm>
          <a:prstGeom prst="rect">
            <a:avLst/>
          </a:prstGeom>
          <a:solidFill>
            <a:srgbClr val="0070C0"/>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it-IT" sz="1200" u="none" cap="none" strike="noStrike">
                <a:solidFill>
                  <a:schemeClr val="lt1"/>
                </a:solidFill>
                <a:latin typeface="Arial"/>
                <a:ea typeface="Arial"/>
                <a:cs typeface="Arial"/>
                <a:sym typeface="Arial"/>
              </a:rPr>
              <a:t>MS6</a:t>
            </a:r>
            <a:endParaRPr b="1" i="0" sz="1050" u="none" cap="none" strike="noStrike">
              <a:solidFill>
                <a:schemeClr val="lt1"/>
              </a:solidFill>
              <a:latin typeface="Arial"/>
              <a:ea typeface="Arial"/>
              <a:cs typeface="Arial"/>
              <a:sym typeface="Arial"/>
            </a:endParaRPr>
          </a:p>
        </p:txBody>
      </p:sp>
      <p:sp>
        <p:nvSpPr>
          <p:cNvPr id="402" name="Google Shape;402;p49"/>
          <p:cNvSpPr/>
          <p:nvPr/>
        </p:nvSpPr>
        <p:spPr>
          <a:xfrm rot="-5400000">
            <a:off x="11504545" y="3124935"/>
            <a:ext cx="517297" cy="446315"/>
          </a:xfrm>
          <a:prstGeom prst="rect">
            <a:avLst/>
          </a:prstGeom>
          <a:solidFill>
            <a:schemeClr val="accent4"/>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it-IT" sz="1200" u="none" cap="none" strike="noStrike">
                <a:solidFill>
                  <a:schemeClr val="dk1"/>
                </a:solidFill>
                <a:latin typeface="Arial"/>
                <a:ea typeface="Arial"/>
                <a:cs typeface="Arial"/>
                <a:sym typeface="Arial"/>
              </a:rPr>
              <a:t>MS7</a:t>
            </a:r>
            <a:endParaRPr b="1" i="0" sz="1050" u="none" cap="none" strike="noStrike">
              <a:solidFill>
                <a:schemeClr val="dk1"/>
              </a:solidFill>
              <a:latin typeface="Arial"/>
              <a:ea typeface="Arial"/>
              <a:cs typeface="Arial"/>
              <a:sym typeface="Arial"/>
            </a:endParaRPr>
          </a:p>
        </p:txBody>
      </p:sp>
      <p:sp>
        <p:nvSpPr>
          <p:cNvPr id="403" name="Google Shape;403;p49"/>
          <p:cNvSpPr/>
          <p:nvPr/>
        </p:nvSpPr>
        <p:spPr>
          <a:xfrm rot="-5400000">
            <a:off x="11569533" y="3577243"/>
            <a:ext cx="387321" cy="446315"/>
          </a:xfrm>
          <a:prstGeom prst="rect">
            <a:avLst/>
          </a:prstGeom>
          <a:solidFill>
            <a:srgbClr val="FFD966"/>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rPr b="1" i="0" lang="it-IT" sz="700" u="none" cap="none" strike="noStrike">
                <a:solidFill>
                  <a:schemeClr val="dk1"/>
                </a:solidFill>
                <a:latin typeface="Arial"/>
                <a:ea typeface="Arial"/>
                <a:cs typeface="Arial"/>
                <a:sym typeface="Arial"/>
              </a:rPr>
              <a:t>MS8</a:t>
            </a:r>
            <a:endParaRPr b="1" i="0" sz="500" u="none" cap="none" strike="noStrike">
              <a:solidFill>
                <a:schemeClr val="dk1"/>
              </a:solidFill>
              <a:latin typeface="Arial"/>
              <a:ea typeface="Arial"/>
              <a:cs typeface="Arial"/>
              <a:sym typeface="Arial"/>
            </a:endParaRPr>
          </a:p>
        </p:txBody>
      </p:sp>
      <p:sp>
        <p:nvSpPr>
          <p:cNvPr id="404" name="Google Shape;404;p49"/>
          <p:cNvSpPr/>
          <p:nvPr/>
        </p:nvSpPr>
        <p:spPr>
          <a:xfrm rot="-5400000">
            <a:off x="11419064" y="4115032"/>
            <a:ext cx="688259" cy="446315"/>
          </a:xfrm>
          <a:prstGeom prst="rect">
            <a:avLst/>
          </a:prstGeom>
          <a:solidFill>
            <a:srgbClr val="F4B08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it-IT" sz="1200" u="none" cap="none" strike="noStrike">
                <a:solidFill>
                  <a:schemeClr val="lt1"/>
                </a:solidFill>
                <a:latin typeface="Arial"/>
                <a:ea typeface="Arial"/>
                <a:cs typeface="Arial"/>
                <a:sym typeface="Arial"/>
              </a:rPr>
              <a:t>MS9</a:t>
            </a:r>
            <a:endParaRPr b="1" i="0" sz="1050" u="none" cap="none" strike="noStrike">
              <a:solidFill>
                <a:schemeClr val="lt1"/>
              </a:solidFill>
              <a:latin typeface="Arial"/>
              <a:ea typeface="Arial"/>
              <a:cs typeface="Arial"/>
              <a:sym typeface="Arial"/>
            </a:endParaRPr>
          </a:p>
        </p:txBody>
      </p:sp>
      <p:sp>
        <p:nvSpPr>
          <p:cNvPr id="405" name="Google Shape;405;p49"/>
          <p:cNvSpPr/>
          <p:nvPr/>
        </p:nvSpPr>
        <p:spPr>
          <a:xfrm rot="-5400000">
            <a:off x="11074435" y="5147920"/>
            <a:ext cx="1377519" cy="446315"/>
          </a:xfrm>
          <a:prstGeom prst="rect">
            <a:avLst/>
          </a:prstGeom>
          <a:solidFill>
            <a:srgbClr val="C55A1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it-IT" sz="1200" u="none" cap="none" strike="noStrike">
                <a:solidFill>
                  <a:schemeClr val="lt1"/>
                </a:solidFill>
                <a:latin typeface="Arial"/>
                <a:ea typeface="Arial"/>
                <a:cs typeface="Arial"/>
                <a:sym typeface="Arial"/>
              </a:rPr>
              <a:t>MS10</a:t>
            </a:r>
            <a:endParaRPr b="1" i="0" sz="105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123" name="Google Shape;123;p2"/>
          <p:cNvPicPr preferRelativeResize="0"/>
          <p:nvPr/>
        </p:nvPicPr>
        <p:blipFill rotWithShape="1">
          <a:blip r:embed="rId3">
            <a:alphaModFix/>
          </a:blip>
          <a:srcRect b="0" l="0" r="0" t="0"/>
          <a:stretch/>
        </p:blipFill>
        <p:spPr>
          <a:xfrm>
            <a:off x="-1" y="0"/>
            <a:ext cx="12191999" cy="6857999"/>
          </a:xfrm>
          <a:prstGeom prst="rect">
            <a:avLst/>
          </a:prstGeom>
          <a:noFill/>
          <a:ln>
            <a:noFill/>
          </a:ln>
        </p:spPr>
      </p:pic>
      <p:sp>
        <p:nvSpPr>
          <p:cNvPr id="124" name="Google Shape;124;p2"/>
          <p:cNvSpPr/>
          <p:nvPr/>
        </p:nvSpPr>
        <p:spPr>
          <a:xfrm>
            <a:off x="2301766" y="2334337"/>
            <a:ext cx="10625958" cy="2461183"/>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2"/>
          <p:cNvSpPr txBox="1"/>
          <p:nvPr/>
        </p:nvSpPr>
        <p:spPr>
          <a:xfrm>
            <a:off x="1" y="5900058"/>
            <a:ext cx="5602013" cy="828734"/>
          </a:xfrm>
          <a:prstGeom prst="rect">
            <a:avLst/>
          </a:prstGeom>
          <a:solidFill>
            <a:srgbClr val="5B87D9"/>
          </a:solid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chemeClr val="lt1"/>
              </a:buClr>
              <a:buSzPts val="2800"/>
              <a:buFont typeface="Arial"/>
              <a:buChar char="•"/>
            </a:pPr>
            <a:r>
              <a:rPr b="1" i="0" lang="it-IT" sz="2800" u="none" cap="none" strike="noStrike">
                <a:solidFill>
                  <a:schemeClr val="lt1"/>
                </a:solidFill>
                <a:latin typeface="Lobster"/>
                <a:ea typeface="Lobster"/>
                <a:cs typeface="Lobster"/>
                <a:sym typeface="Lobster"/>
              </a:rPr>
              <a:t>Meeting di fine 2023 / Fine attivita primo anno</a:t>
            </a:r>
            <a:endParaRPr b="0" i="0" sz="2000" u="none" cap="none" strike="noStrike">
              <a:solidFill>
                <a:schemeClr val="lt1"/>
              </a:solidFill>
              <a:latin typeface="Lobster"/>
              <a:ea typeface="Lobster"/>
              <a:cs typeface="Lobster"/>
              <a:sym typeface="Lobster"/>
            </a:endParaRPr>
          </a:p>
        </p:txBody>
      </p:sp>
      <p:sp>
        <p:nvSpPr>
          <p:cNvPr id="126" name="Google Shape;126;p2"/>
          <p:cNvSpPr txBox="1"/>
          <p:nvPr/>
        </p:nvSpPr>
        <p:spPr>
          <a:xfrm>
            <a:off x="745067" y="-3098800"/>
            <a:ext cx="3276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Calibri"/>
                <a:ea typeface="Calibri"/>
                <a:cs typeface="Calibri"/>
                <a:sym typeface="Calibri"/>
              </a:rPr>
              <a:t>ICSC_progetto_comunicazione**</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2635336" y="2694001"/>
            <a:ext cx="9171759" cy="727504"/>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r">
              <a:lnSpc>
                <a:spcPct val="90000"/>
              </a:lnSpc>
              <a:spcBef>
                <a:spcPts val="0"/>
              </a:spcBef>
              <a:spcAft>
                <a:spcPts val="0"/>
              </a:spcAft>
              <a:buClr>
                <a:srgbClr val="1A63A0"/>
              </a:buClr>
              <a:buSzPct val="100000"/>
              <a:buFont typeface="Roboto"/>
              <a:buNone/>
            </a:pPr>
            <a:r>
              <a:rPr b="1" i="0" lang="it-IT" sz="3600" u="none" cap="none" strike="noStrike">
                <a:solidFill>
                  <a:srgbClr val="1A63A0"/>
                </a:solidFill>
                <a:latin typeface="Roboto"/>
                <a:ea typeface="Roboto"/>
                <a:cs typeface="Roboto"/>
                <a:sym typeface="Roboto"/>
              </a:rPr>
              <a:t>Spoke 2 - FUNDAMENTAL RESEARCH &amp; SPACE ECONOMY</a:t>
            </a:r>
            <a:endParaRPr b="1" i="0" sz="3600" u="none" cap="none" strike="noStrike">
              <a:solidFill>
                <a:srgbClr val="1528BC"/>
              </a:solidFill>
              <a:latin typeface="Titillium Web"/>
              <a:ea typeface="Titillium Web"/>
              <a:cs typeface="Titillium Web"/>
              <a:sym typeface="Titillium Web"/>
            </a:endParaRPr>
          </a:p>
        </p:txBody>
      </p:sp>
      <p:pic>
        <p:nvPicPr>
          <p:cNvPr id="128" name="Google Shape;128;p2"/>
          <p:cNvPicPr preferRelativeResize="0"/>
          <p:nvPr/>
        </p:nvPicPr>
        <p:blipFill rotWithShape="1">
          <a:blip r:embed="rId4">
            <a:alphaModFix/>
          </a:blip>
          <a:srcRect b="0" l="0" r="9138" t="0"/>
          <a:stretch/>
        </p:blipFill>
        <p:spPr>
          <a:xfrm>
            <a:off x="6633027" y="803417"/>
            <a:ext cx="5558971" cy="1890584"/>
          </a:xfrm>
          <a:prstGeom prst="rect">
            <a:avLst/>
          </a:prstGeom>
          <a:noFill/>
          <a:ln>
            <a:noFill/>
          </a:ln>
        </p:spPr>
      </p:pic>
      <p:sp>
        <p:nvSpPr>
          <p:cNvPr id="129" name="Google Shape;129;p2"/>
          <p:cNvSpPr txBox="1"/>
          <p:nvPr/>
        </p:nvSpPr>
        <p:spPr>
          <a:xfrm>
            <a:off x="2716617" y="3497418"/>
            <a:ext cx="9171759" cy="121481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5B87D9"/>
              </a:buClr>
              <a:buSzPts val="1400"/>
              <a:buFont typeface="Titillium Web SemiBold"/>
              <a:buNone/>
            </a:pPr>
            <a:r>
              <a:rPr b="1" i="1" lang="it-IT" sz="1400" u="none" cap="none" strike="noStrike">
                <a:solidFill>
                  <a:srgbClr val="5B87D9"/>
                </a:solidFill>
                <a:latin typeface="Titillium Web SemiBold"/>
                <a:ea typeface="Titillium Web SemiBold"/>
                <a:cs typeface="Titillium Web SemiBold"/>
                <a:sym typeface="Titillium Web SemiBold"/>
              </a:rPr>
              <a:t>Sandra Malvezzi (INFN – MIB)</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chemeClr val="dk1"/>
              </a:buClr>
              <a:buSzPts val="1400"/>
              <a:buFont typeface="Calibri"/>
              <a:buNone/>
            </a:pPr>
            <a:r>
              <a:t/>
            </a:r>
            <a:endParaRPr b="1" i="1" sz="1400" u="none" cap="none" strike="noStrike">
              <a:solidFill>
                <a:srgbClr val="5B87D9"/>
              </a:solidFill>
              <a:latin typeface="Titillium Web SemiBold"/>
              <a:ea typeface="Titillium Web SemiBold"/>
              <a:cs typeface="Titillium Web SemiBold"/>
              <a:sym typeface="Titillium Web SemiBold"/>
            </a:endParaRPr>
          </a:p>
          <a:p>
            <a:pPr indent="0" lvl="0" marL="0" marR="0" rtl="0" algn="r">
              <a:lnSpc>
                <a:spcPct val="90000"/>
              </a:lnSpc>
              <a:spcBef>
                <a:spcPts val="0"/>
              </a:spcBef>
              <a:spcAft>
                <a:spcPts val="0"/>
              </a:spcAft>
              <a:buClr>
                <a:srgbClr val="5B87D9"/>
              </a:buClr>
              <a:buSzPts val="1400"/>
              <a:buFont typeface="Titillium Web SemiBold"/>
              <a:buNone/>
            </a:pPr>
            <a:r>
              <a:rPr b="1" i="1" lang="it-IT" sz="1400" u="none" cap="none" strike="noStrike">
                <a:solidFill>
                  <a:srgbClr val="5B87D9"/>
                </a:solidFill>
                <a:latin typeface="Titillium Web SemiBold"/>
                <a:ea typeface="Titillium Web SemiBold"/>
                <a:cs typeface="Titillium Web SemiBold"/>
                <a:sym typeface="Titillium Web SemiBold"/>
              </a:rPr>
              <a:t>Antonio Stamerra (INAF – OAR)</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chemeClr val="dk1"/>
              </a:buClr>
              <a:buSzPts val="1400"/>
              <a:buFont typeface="Calibri"/>
              <a:buNone/>
            </a:pPr>
            <a:r>
              <a:t/>
            </a:r>
            <a:endParaRPr b="1" i="1" sz="1400" u="none" cap="none" strike="noStrike">
              <a:solidFill>
                <a:srgbClr val="5B87D9"/>
              </a:solidFill>
              <a:latin typeface="Titillium Web SemiBold"/>
              <a:ea typeface="Titillium Web SemiBold"/>
              <a:cs typeface="Titillium Web SemiBold"/>
              <a:sym typeface="Titillium Web SemiBold"/>
            </a:endParaRPr>
          </a:p>
          <a:p>
            <a:pPr indent="0" lvl="0" marL="0" marR="0" rtl="0" algn="r">
              <a:lnSpc>
                <a:spcPct val="90000"/>
              </a:lnSpc>
              <a:spcBef>
                <a:spcPts val="0"/>
              </a:spcBef>
              <a:spcAft>
                <a:spcPts val="0"/>
              </a:spcAft>
              <a:buClr>
                <a:srgbClr val="5B87D9"/>
              </a:buClr>
              <a:buSzPts val="1400"/>
              <a:buFont typeface="Titillium Web SemiBold"/>
              <a:buNone/>
            </a:pPr>
            <a:r>
              <a:rPr b="1" i="1" lang="it-IT" sz="1400" u="none" cap="none" strike="noStrike">
                <a:solidFill>
                  <a:srgbClr val="5B87D9"/>
                </a:solidFill>
                <a:latin typeface="Titillium Web SemiBold"/>
                <a:ea typeface="Titillium Web SemiBold"/>
                <a:cs typeface="Titillium Web SemiBold"/>
                <a:sym typeface="Titillium Web SemiBold"/>
              </a:rPr>
              <a:t>Tommaso Boccali (INFN – PI)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Milestone table</a:t>
            </a:r>
            <a:endParaRPr/>
          </a:p>
        </p:txBody>
      </p:sp>
      <p:sp>
        <p:nvSpPr>
          <p:cNvPr id="411" name="Google Shape;411;p50"/>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We need to use the ones defined by the ICSC, which are closed in time at the start (since in this way … money flows in a more efficient way):</a:t>
            </a:r>
            <a:endParaRPr/>
          </a:p>
          <a:p>
            <a:pPr indent="-406400" lvl="0" marL="457200" rtl="0" algn="l">
              <a:lnSpc>
                <a:spcPct val="90000"/>
              </a:lnSpc>
              <a:spcBef>
                <a:spcPts val="1000"/>
              </a:spcBef>
              <a:spcAft>
                <a:spcPts val="0"/>
              </a:spcAft>
              <a:buClr>
                <a:schemeClr val="dk1"/>
              </a:buClr>
              <a:buSzPts val="2800"/>
              <a:buChar char="•"/>
            </a:pPr>
            <a:r>
              <a:rPr lang="it-IT"/>
              <a:t>MS1-MS2-MS3 are basically descoped (they were attached to PhD recruitment)</a:t>
            </a:r>
            <a:endParaRPr/>
          </a:p>
          <a:p>
            <a:pPr indent="-228600" lvl="0" marL="457200" rtl="0" algn="l">
              <a:lnSpc>
                <a:spcPct val="90000"/>
              </a:lnSpc>
              <a:spcBef>
                <a:spcPts val="1000"/>
              </a:spcBef>
              <a:spcAft>
                <a:spcPts val="0"/>
              </a:spcAft>
              <a:buClr>
                <a:schemeClr val="dk1"/>
              </a:buClr>
              <a:buSzPts val="2800"/>
              <a:buNone/>
            </a:pPr>
            <a:r>
              <a:t/>
            </a:r>
            <a:endParaRPr/>
          </a:p>
        </p:txBody>
      </p:sp>
      <p:sp>
        <p:nvSpPr>
          <p:cNvPr id="412" name="Google Shape;412;p5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graphicFrame>
        <p:nvGraphicFramePr>
          <p:cNvPr id="413" name="Google Shape;413;p50"/>
          <p:cNvGraphicFramePr/>
          <p:nvPr/>
        </p:nvGraphicFramePr>
        <p:xfrm>
          <a:off x="2162629" y="4780684"/>
          <a:ext cx="3000000" cy="3000000"/>
        </p:xfrm>
        <a:graphic>
          <a:graphicData uri="http://schemas.openxmlformats.org/drawingml/2006/table">
            <a:tbl>
              <a:tblPr bandRow="1" firstRow="1">
                <a:noFill/>
                <a:tableStyleId>{ED709C6F-88EE-4D16-8B5E-411AC096A125}</a:tableStyleId>
              </a:tblPr>
              <a:tblGrid>
                <a:gridCol w="1161150"/>
                <a:gridCol w="1161150"/>
                <a:gridCol w="1161150"/>
                <a:gridCol w="1161150"/>
                <a:gridCol w="1161150"/>
                <a:gridCol w="1161150"/>
                <a:gridCol w="1161150"/>
              </a:tblGrid>
              <a:tr h="370850">
                <a:tc>
                  <a:txBody>
                    <a:bodyPr/>
                    <a:lstStyle/>
                    <a:p>
                      <a:pPr indent="0" lvl="0" marL="0" marR="0" rtl="0" algn="ctr">
                        <a:lnSpc>
                          <a:spcPct val="100000"/>
                        </a:lnSpc>
                        <a:spcBef>
                          <a:spcPts val="0"/>
                        </a:spcBef>
                        <a:spcAft>
                          <a:spcPts val="0"/>
                        </a:spcAft>
                        <a:buNone/>
                      </a:pPr>
                      <a:r>
                        <a:rPr lang="it-IT" sz="1400" u="none" cap="none" strike="noStrike"/>
                        <a:t>MS4</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MS5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MS6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MS7</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MS8</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MS9</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MS10</a:t>
                      </a:r>
                      <a:endParaRPr/>
                    </a:p>
                  </a:txBody>
                  <a:tcPr marT="45725" marB="45725" marR="91450" marL="91450"/>
                </a:tc>
              </a:tr>
              <a:tr h="370850">
                <a:tc>
                  <a:txBody>
                    <a:bodyPr/>
                    <a:lstStyle/>
                    <a:p>
                      <a:pPr indent="0" lvl="0" marL="0" marR="0" rtl="0" algn="l">
                        <a:lnSpc>
                          <a:spcPct val="100000"/>
                        </a:lnSpc>
                        <a:spcBef>
                          <a:spcPts val="0"/>
                        </a:spcBef>
                        <a:spcAft>
                          <a:spcPts val="0"/>
                        </a:spcAft>
                        <a:buNone/>
                      </a:pPr>
                      <a:r>
                        <a:rPr lang="it-IT" sz="1400" u="none" cap="none" strike="noStrike"/>
                        <a:t>09/22-04/23</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11/22-04/23</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05/23-09/23</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10/23-02/24</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01/24-07/24</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07/24-11/24</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10/24-08/25</a:t>
                      </a:r>
                      <a:endParaRPr/>
                    </a:p>
                  </a:txBody>
                  <a:tcPr marT="45725" marB="45725" marR="91450" marL="91450"/>
                </a:tc>
              </a:tr>
            </a:tbl>
          </a:graphicData>
        </a:graphic>
      </p:graphicFrame>
      <p:sp>
        <p:nvSpPr>
          <p:cNvPr id="414" name="Google Shape;414;p50"/>
          <p:cNvSpPr/>
          <p:nvPr/>
        </p:nvSpPr>
        <p:spPr>
          <a:xfrm>
            <a:off x="6183086" y="5704114"/>
            <a:ext cx="261257" cy="472849"/>
          </a:xfrm>
          <a:prstGeom prst="upArrow">
            <a:avLst>
              <a:gd fmla="val 50000" name="adj1"/>
              <a:gd fmla="val 50000" name="adj2"/>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5" name="Google Shape;415;p50"/>
          <p:cNvSpPr txBox="1"/>
          <p:nvPr/>
        </p:nvSpPr>
        <p:spPr>
          <a:xfrm>
            <a:off x="6444343" y="5924877"/>
            <a:ext cx="134844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1600" u="none" cap="none" strike="noStrike">
                <a:solidFill>
                  <a:srgbClr val="7030A0"/>
                </a:solidFill>
                <a:latin typeface="Arial"/>
                <a:ea typeface="Arial"/>
                <a:cs typeface="Arial"/>
                <a:sym typeface="Arial"/>
              </a:rPr>
              <a:t>We are here</a:t>
            </a:r>
            <a:endParaRPr b="1" i="0" sz="1600" u="none" cap="none" strike="noStrike">
              <a:solidFill>
                <a:srgbClr val="7030A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1"/>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Plan of work</a:t>
            </a:r>
            <a:endParaRPr/>
          </a:p>
        </p:txBody>
      </p:sp>
      <p:sp>
        <p:nvSpPr>
          <p:cNvPr id="421" name="Google Shape;421;p51"/>
          <p:cNvSpPr txBox="1"/>
          <p:nvPr>
            <p:ph idx="1" type="body"/>
          </p:nvPr>
        </p:nvSpPr>
        <p:spPr>
          <a:xfrm>
            <a:off x="838200" y="1981200"/>
            <a:ext cx="10515600" cy="4195763"/>
          </a:xfrm>
          <a:prstGeom prst="rect">
            <a:avLst/>
          </a:prstGeom>
          <a:noFill/>
          <a:ln>
            <a:noFill/>
          </a:ln>
        </p:spPr>
        <p:txBody>
          <a:bodyPr anchorCtr="0" anchor="t" bIns="45700" lIns="91425" spcFirstLastPara="1" rIns="91425" wrap="square" tIns="45700">
            <a:normAutofit fontScale="92500" lnSpcReduction="10000"/>
          </a:bodyPr>
          <a:lstStyle/>
          <a:p>
            <a:pPr indent="-406400" lvl="0" marL="457200" rtl="0" algn="l">
              <a:lnSpc>
                <a:spcPct val="90000"/>
              </a:lnSpc>
              <a:spcBef>
                <a:spcPts val="1000"/>
              </a:spcBef>
              <a:spcAft>
                <a:spcPts val="0"/>
              </a:spcAft>
              <a:buClr>
                <a:schemeClr val="dk1"/>
              </a:buClr>
              <a:buSzPct val="108108"/>
              <a:buChar char="•"/>
            </a:pPr>
            <a:r>
              <a:rPr lang="it-IT"/>
              <a:t>The first year was dedicated to team-building and to the identification “bottom-up” of relevant computing-bound scientific use cases (WP1-2-3) and realization solutions (WP4-5-6)</a:t>
            </a:r>
            <a:endParaRPr/>
          </a:p>
          <a:p>
            <a:pPr indent="-406400" lvl="0" marL="457200" rtl="0" algn="l">
              <a:lnSpc>
                <a:spcPct val="90000"/>
              </a:lnSpc>
              <a:spcBef>
                <a:spcPts val="1000"/>
              </a:spcBef>
              <a:spcAft>
                <a:spcPts val="0"/>
              </a:spcAft>
              <a:buClr>
                <a:schemeClr val="dk1"/>
              </a:buClr>
              <a:buSzPct val="108108"/>
              <a:buChar char="•"/>
            </a:pPr>
            <a:r>
              <a:rPr lang="it-IT"/>
              <a:t>”Our” definition of Flagship projects is:</a:t>
            </a:r>
            <a:endParaRPr/>
          </a:p>
          <a:p>
            <a:pPr indent="-381000" lvl="1" marL="914400" rtl="0" algn="l">
              <a:lnSpc>
                <a:spcPct val="90000"/>
              </a:lnSpc>
              <a:spcBef>
                <a:spcPts val="500"/>
              </a:spcBef>
              <a:spcAft>
                <a:spcPts val="0"/>
              </a:spcAft>
              <a:buSzPct val="108108"/>
              <a:buChar char="•"/>
            </a:pPr>
            <a:r>
              <a:rPr lang="it-IT"/>
              <a:t>We define a category of projects, in the same subdomain (a.g. algorithms for Gravitational Waves detection)</a:t>
            </a:r>
            <a:endParaRPr/>
          </a:p>
          <a:p>
            <a:pPr indent="-381000" lvl="1" marL="914400" rtl="0" algn="l">
              <a:lnSpc>
                <a:spcPct val="90000"/>
              </a:lnSpc>
              <a:spcBef>
                <a:spcPts val="500"/>
              </a:spcBef>
              <a:spcAft>
                <a:spcPts val="0"/>
              </a:spcAft>
              <a:buSzPct val="108108"/>
              <a:buChar char="•"/>
            </a:pPr>
            <a:r>
              <a:rPr lang="it-IT"/>
              <a:t>In each category, we select a Flagshig project which is the driver, and on which we base milestones and KPIs</a:t>
            </a:r>
            <a:endParaRPr/>
          </a:p>
          <a:p>
            <a:pPr indent="-406400" lvl="0" marL="457200" rtl="0" algn="l">
              <a:lnSpc>
                <a:spcPct val="90000"/>
              </a:lnSpc>
              <a:spcBef>
                <a:spcPts val="1000"/>
              </a:spcBef>
              <a:spcAft>
                <a:spcPts val="0"/>
              </a:spcAft>
              <a:buClr>
                <a:schemeClr val="dk1"/>
              </a:buClr>
              <a:buSzPct val="108108"/>
              <a:buChar char="•"/>
            </a:pPr>
            <a:r>
              <a:rPr lang="it-IT"/>
              <a:t>In the initial definition of the project, we had put “at least one flagship per WP”; we later (MS4) revised it to “at least 2 flagships per WP, possibly shared between scientific and technical WPs”</a:t>
            </a:r>
            <a:endParaRPr/>
          </a:p>
          <a:p>
            <a:pPr indent="-228600" lvl="0" marL="457200" rtl="0" algn="l">
              <a:lnSpc>
                <a:spcPct val="90000"/>
              </a:lnSpc>
              <a:spcBef>
                <a:spcPts val="1000"/>
              </a:spcBef>
              <a:spcAft>
                <a:spcPts val="0"/>
              </a:spcAft>
              <a:buClr>
                <a:schemeClr val="dk1"/>
              </a:buClr>
              <a:buSzPct val="108108"/>
              <a:buNone/>
            </a:pPr>
            <a:r>
              <a:t/>
            </a:r>
            <a:endParaRPr/>
          </a:p>
          <a:p>
            <a:pPr indent="-228600" lvl="0" marL="457200" rtl="0" algn="l">
              <a:lnSpc>
                <a:spcPct val="90000"/>
              </a:lnSpc>
              <a:spcBef>
                <a:spcPts val="1000"/>
              </a:spcBef>
              <a:spcAft>
                <a:spcPts val="0"/>
              </a:spcAft>
              <a:buClr>
                <a:schemeClr val="dk1"/>
              </a:buClr>
              <a:buSzPct val="108108"/>
              <a:buNone/>
            </a:pPr>
            <a:r>
              <a:t/>
            </a:r>
            <a:endParaRPr/>
          </a:p>
        </p:txBody>
      </p:sp>
      <p:sp>
        <p:nvSpPr>
          <p:cNvPr id="422" name="Google Shape;422;p5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MS4 used as a checkpoint for MS6; MS6 🡪  </a:t>
            </a:r>
            <a:endParaRPr/>
          </a:p>
        </p:txBody>
      </p:sp>
      <p:sp>
        <p:nvSpPr>
          <p:cNvPr id="428" name="Google Shape;428;p52"/>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90000"/>
              </a:lnSpc>
              <a:spcBef>
                <a:spcPts val="1000"/>
              </a:spcBef>
              <a:spcAft>
                <a:spcPts val="0"/>
              </a:spcAft>
              <a:buClr>
                <a:schemeClr val="dk1"/>
              </a:buClr>
              <a:buSzPts val="2800"/>
              <a:buChar char="•"/>
            </a:pPr>
            <a:r>
              <a:rPr lang="it-IT"/>
              <a:t>6 Landscape reports produced to assess the needs from fundamental research, and the technology drivers available with the ICSC and beyond</a:t>
            </a:r>
            <a:endParaRPr/>
          </a:p>
          <a:p>
            <a:pPr indent="-228600" lvl="0" marL="457200" rtl="0" algn="l">
              <a:lnSpc>
                <a:spcPct val="90000"/>
              </a:lnSpc>
              <a:spcBef>
                <a:spcPts val="1000"/>
              </a:spcBef>
              <a:spcAft>
                <a:spcPts val="0"/>
              </a:spcAft>
              <a:buClr>
                <a:schemeClr val="dk1"/>
              </a:buClr>
              <a:buSzPts val="2800"/>
              <a:buNone/>
            </a:pPr>
            <a:r>
              <a:t/>
            </a:r>
            <a:endParaRPr/>
          </a:p>
          <a:p>
            <a:pPr indent="-406400" lvl="0" marL="457200" rtl="0" algn="l">
              <a:lnSpc>
                <a:spcPct val="90000"/>
              </a:lnSpc>
              <a:spcBef>
                <a:spcPts val="1000"/>
              </a:spcBef>
              <a:spcAft>
                <a:spcPts val="0"/>
              </a:spcAft>
              <a:buClr>
                <a:schemeClr val="dk1"/>
              </a:buClr>
              <a:buSzPts val="2800"/>
              <a:buChar char="•"/>
            </a:pPr>
            <a:r>
              <a:rPr lang="it-IT">
                <a:solidFill>
                  <a:srgbClr val="385623"/>
                </a:solidFill>
              </a:rPr>
              <a:t>19 Flagship projects defined and fully defined (Milestones, KPIs, resource request to the ICSC, …)</a:t>
            </a:r>
            <a:endParaRPr/>
          </a:p>
          <a:p>
            <a:pPr indent="-228600" lvl="0" marL="457200" rtl="0" algn="l">
              <a:lnSpc>
                <a:spcPct val="90000"/>
              </a:lnSpc>
              <a:spcBef>
                <a:spcPts val="1000"/>
              </a:spcBef>
              <a:spcAft>
                <a:spcPts val="0"/>
              </a:spcAft>
              <a:buClr>
                <a:schemeClr val="dk1"/>
              </a:buClr>
              <a:buSzPts val="2800"/>
              <a:buNone/>
            </a:pPr>
            <a:r>
              <a:t/>
            </a:r>
            <a:endParaRPr/>
          </a:p>
          <a:p>
            <a:pPr indent="-406400" lvl="0" marL="457200" rtl="0" algn="l">
              <a:lnSpc>
                <a:spcPct val="90000"/>
              </a:lnSpc>
              <a:spcBef>
                <a:spcPts val="1000"/>
              </a:spcBef>
              <a:spcAft>
                <a:spcPts val="0"/>
              </a:spcAft>
              <a:buClr>
                <a:schemeClr val="dk1"/>
              </a:buClr>
              <a:buSzPts val="2800"/>
              <a:buChar char="•"/>
            </a:pPr>
            <a:r>
              <a:rPr lang="it-IT"/>
              <a:t>Not going for any detailed explanation here, just flashing titles and scopes</a:t>
            </a:r>
            <a:endParaRPr/>
          </a:p>
        </p:txBody>
      </p:sp>
      <p:sp>
        <p:nvSpPr>
          <p:cNvPr id="429" name="Google Shape;429;p5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Landscape Documents</a:t>
            </a:r>
            <a:endParaRPr/>
          </a:p>
        </p:txBody>
      </p:sp>
      <p:sp>
        <p:nvSpPr>
          <p:cNvPr id="435" name="Google Shape;435;p5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436" name="Google Shape;436;p53"/>
          <p:cNvPicPr preferRelativeResize="0"/>
          <p:nvPr/>
        </p:nvPicPr>
        <p:blipFill rotWithShape="1">
          <a:blip r:embed="rId3">
            <a:alphaModFix/>
          </a:blip>
          <a:srcRect b="0" l="0" r="0" t="0"/>
          <a:stretch/>
        </p:blipFill>
        <p:spPr>
          <a:xfrm>
            <a:off x="1195773" y="1893369"/>
            <a:ext cx="4797093" cy="1534856"/>
          </a:xfrm>
          <a:prstGeom prst="rect">
            <a:avLst/>
          </a:prstGeom>
          <a:noFill/>
          <a:ln cap="flat" cmpd="sng" w="9525">
            <a:solidFill>
              <a:schemeClr val="accent1"/>
            </a:solidFill>
            <a:prstDash val="solid"/>
            <a:round/>
            <a:headEnd len="sm" w="sm" type="none"/>
            <a:tailEnd len="sm" w="sm" type="none"/>
          </a:ln>
        </p:spPr>
      </p:pic>
      <p:pic>
        <p:nvPicPr>
          <p:cNvPr id="437" name="Google Shape;437;p53"/>
          <p:cNvPicPr preferRelativeResize="0"/>
          <p:nvPr/>
        </p:nvPicPr>
        <p:blipFill rotWithShape="1">
          <a:blip r:embed="rId4">
            <a:alphaModFix/>
          </a:blip>
          <a:srcRect b="0" l="0" r="0" t="0"/>
          <a:stretch/>
        </p:blipFill>
        <p:spPr>
          <a:xfrm>
            <a:off x="5943315" y="1280327"/>
            <a:ext cx="5449530" cy="1497860"/>
          </a:xfrm>
          <a:prstGeom prst="rect">
            <a:avLst/>
          </a:prstGeom>
          <a:noFill/>
          <a:ln cap="flat" cmpd="sng" w="9525">
            <a:solidFill>
              <a:schemeClr val="accent1"/>
            </a:solidFill>
            <a:prstDash val="solid"/>
            <a:round/>
            <a:headEnd len="sm" w="sm" type="none"/>
            <a:tailEnd len="sm" w="sm" type="none"/>
          </a:ln>
        </p:spPr>
      </p:pic>
      <p:pic>
        <p:nvPicPr>
          <p:cNvPr id="438" name="Google Shape;438;p53"/>
          <p:cNvPicPr preferRelativeResize="0"/>
          <p:nvPr/>
        </p:nvPicPr>
        <p:blipFill rotWithShape="1">
          <a:blip r:embed="rId5">
            <a:alphaModFix/>
          </a:blip>
          <a:srcRect b="0" l="0" r="0" t="0"/>
          <a:stretch/>
        </p:blipFill>
        <p:spPr>
          <a:xfrm>
            <a:off x="1204001" y="3333134"/>
            <a:ext cx="4700269" cy="2337035"/>
          </a:xfrm>
          <a:prstGeom prst="rect">
            <a:avLst/>
          </a:prstGeom>
          <a:noFill/>
          <a:ln cap="flat" cmpd="sng" w="9525">
            <a:solidFill>
              <a:schemeClr val="accent1"/>
            </a:solidFill>
            <a:prstDash val="solid"/>
            <a:round/>
            <a:headEnd len="sm" w="sm" type="none"/>
            <a:tailEnd len="sm" w="sm" type="none"/>
          </a:ln>
        </p:spPr>
      </p:pic>
      <p:pic>
        <p:nvPicPr>
          <p:cNvPr id="439" name="Google Shape;439;p53"/>
          <p:cNvPicPr preferRelativeResize="0"/>
          <p:nvPr/>
        </p:nvPicPr>
        <p:blipFill rotWithShape="1">
          <a:blip r:embed="rId6">
            <a:alphaModFix/>
          </a:blip>
          <a:srcRect b="0" l="0" r="0" t="0"/>
          <a:stretch/>
        </p:blipFill>
        <p:spPr>
          <a:xfrm>
            <a:off x="5928400" y="2784451"/>
            <a:ext cx="5449530" cy="1436025"/>
          </a:xfrm>
          <a:prstGeom prst="rect">
            <a:avLst/>
          </a:prstGeom>
          <a:noFill/>
          <a:ln cap="flat" cmpd="sng" w="9525">
            <a:solidFill>
              <a:schemeClr val="accent1"/>
            </a:solidFill>
            <a:prstDash val="solid"/>
            <a:round/>
            <a:headEnd len="sm" w="sm" type="none"/>
            <a:tailEnd len="sm" w="sm" type="none"/>
          </a:ln>
        </p:spPr>
      </p:pic>
      <p:pic>
        <p:nvPicPr>
          <p:cNvPr id="440" name="Google Shape;440;p53"/>
          <p:cNvPicPr preferRelativeResize="0"/>
          <p:nvPr/>
        </p:nvPicPr>
        <p:blipFill rotWithShape="1">
          <a:blip r:embed="rId7">
            <a:alphaModFix/>
          </a:blip>
          <a:srcRect b="0" l="0" r="0" t="0"/>
          <a:stretch/>
        </p:blipFill>
        <p:spPr>
          <a:xfrm>
            <a:off x="5928400" y="4239892"/>
            <a:ext cx="5449530" cy="1757320"/>
          </a:xfrm>
          <a:prstGeom prst="rect">
            <a:avLst/>
          </a:prstGeom>
          <a:noFill/>
          <a:ln cap="flat" cmpd="sng" w="9525">
            <a:solidFill>
              <a:schemeClr val="accent1"/>
            </a:solidFill>
            <a:prstDash val="solid"/>
            <a:round/>
            <a:headEnd len="sm" w="sm" type="none"/>
            <a:tailEnd len="sm" w="sm" type="none"/>
          </a:ln>
        </p:spPr>
      </p:pic>
      <p:pic>
        <p:nvPicPr>
          <p:cNvPr id="441" name="Google Shape;441;p53"/>
          <p:cNvPicPr preferRelativeResize="0"/>
          <p:nvPr/>
        </p:nvPicPr>
        <p:blipFill rotWithShape="1">
          <a:blip r:embed="rId8">
            <a:alphaModFix/>
          </a:blip>
          <a:srcRect b="0" l="0" r="0" t="0"/>
          <a:stretch/>
        </p:blipFill>
        <p:spPr>
          <a:xfrm>
            <a:off x="1182484" y="4978513"/>
            <a:ext cx="4745916" cy="1668777"/>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4"/>
          <p:cNvSpPr txBox="1"/>
          <p:nvPr>
            <p:ph type="title"/>
          </p:nvPr>
        </p:nvSpPr>
        <p:spPr>
          <a:xfrm>
            <a:off x="7132834" y="1157803"/>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Flagships – 19 in total</a:t>
            </a:r>
            <a:endParaRPr/>
          </a:p>
        </p:txBody>
      </p:sp>
      <p:sp>
        <p:nvSpPr>
          <p:cNvPr id="447" name="Google Shape;447;p5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448" name="Google Shape;448;p54"/>
          <p:cNvSpPr/>
          <p:nvPr/>
        </p:nvSpPr>
        <p:spPr>
          <a:xfrm>
            <a:off x="0" y="1157803"/>
            <a:ext cx="5897366" cy="2969231"/>
          </a:xfrm>
          <a:prstGeom prst="roundRect">
            <a:avLst>
              <a:gd fmla="val 16667" name="adj"/>
            </a:avLst>
          </a:prstGeom>
          <a:solidFill>
            <a:srgbClr val="FFF2CC"/>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it-IT" sz="2800" u="none" cap="none" strike="noStrike">
                <a:solidFill>
                  <a:schemeClr val="dk1"/>
                </a:solidFill>
                <a:latin typeface="Calibri"/>
                <a:ea typeface="Calibri"/>
                <a:cs typeface="Calibri"/>
                <a:sym typeface="Calibri"/>
              </a:rPr>
              <a:t>WP1 (4)</a:t>
            </a:r>
            <a:r>
              <a:rPr b="0" i="0" lang="it-IT" sz="2800" u="none" cap="none" strike="noStrike">
                <a:solidFill>
                  <a:schemeClr val="dk1"/>
                </a:solidFill>
                <a:latin typeface="Calibri"/>
                <a:ea typeface="Calibri"/>
                <a:cs typeface="Calibri"/>
                <a:sym typeface="Calibri"/>
              </a:rPr>
              <a:t>: </a:t>
            </a:r>
            <a:r>
              <a:rPr b="0" i="0" lang="it-IT" sz="2800" u="none" cap="none" strike="noStrike">
                <a:solidFill>
                  <a:schemeClr val="accent1"/>
                </a:solidFill>
                <a:latin typeface="Calibri"/>
                <a:ea typeface="Calibri"/>
                <a:cs typeface="Calibri"/>
                <a:sym typeface="Calibri"/>
              </a:rPr>
              <a:t>«Multilevel Hybrid Monte Carlo for lattice QCD»,</a:t>
            </a:r>
            <a:r>
              <a:rPr b="0" i="0" lang="it-IT" sz="2800" u="none" cap="none" strike="noStrike">
                <a:solidFill>
                  <a:schemeClr val="dk1"/>
                </a:solidFill>
                <a:latin typeface="Calibri"/>
                <a:ea typeface="Calibri"/>
                <a:cs typeface="Calibri"/>
                <a:sym typeface="Calibri"/>
              </a:rPr>
              <a:t> </a:t>
            </a:r>
            <a:r>
              <a:rPr b="0" i="0" lang="it-IT" sz="2800" u="none" cap="none" strike="noStrike">
                <a:solidFill>
                  <a:srgbClr val="548135"/>
                </a:solidFill>
                <a:latin typeface="Calibri"/>
                <a:ea typeface="Calibri"/>
                <a:cs typeface="Calibri"/>
                <a:sym typeface="Calibri"/>
              </a:rPr>
              <a:t>«QCD under extreme conditions»</a:t>
            </a:r>
            <a:r>
              <a:rPr b="0" i="0" lang="it-IT" sz="2800" u="none" cap="none" strike="noStrike">
                <a:solidFill>
                  <a:schemeClr val="dk1"/>
                </a:solidFill>
                <a:latin typeface="Calibri"/>
                <a:ea typeface="Calibri"/>
                <a:cs typeface="Calibri"/>
                <a:sym typeface="Calibri"/>
              </a:rPr>
              <a:t>, </a:t>
            </a:r>
            <a:r>
              <a:rPr b="0" i="0" lang="it-IT" sz="2800" u="none" cap="none" strike="noStrike">
                <a:solidFill>
                  <a:srgbClr val="2E75B5"/>
                </a:solidFill>
                <a:latin typeface="Calibri"/>
                <a:ea typeface="Calibri"/>
                <a:cs typeface="Calibri"/>
                <a:sym typeface="Calibri"/>
              </a:rPr>
              <a:t>«Advanced Calculus for Precision Physics (ACPP)»</a:t>
            </a:r>
            <a:r>
              <a:rPr b="0" i="0" lang="it-IT" sz="2800" u="none" cap="none" strike="noStrike">
                <a:solidFill>
                  <a:schemeClr val="dk1"/>
                </a:solidFill>
                <a:latin typeface="Calibri"/>
                <a:ea typeface="Calibri"/>
                <a:cs typeface="Calibri"/>
                <a:sym typeface="Calibri"/>
              </a:rPr>
              <a:t>, </a:t>
            </a:r>
            <a:r>
              <a:rPr b="0" i="0" lang="it-IT" sz="2800" u="none" cap="none" strike="noStrike">
                <a:solidFill>
                  <a:srgbClr val="548135"/>
                </a:solidFill>
                <a:latin typeface="Calibri"/>
                <a:ea typeface="Calibri"/>
                <a:cs typeface="Calibri"/>
                <a:sym typeface="Calibri"/>
              </a:rPr>
              <a:t>«Large Scale Simulations of Complex Systems»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9" name="Google Shape;449;p54"/>
          <p:cNvSpPr/>
          <p:nvPr/>
        </p:nvSpPr>
        <p:spPr>
          <a:xfrm>
            <a:off x="0" y="3894293"/>
            <a:ext cx="5897366" cy="2969231"/>
          </a:xfrm>
          <a:prstGeom prst="roundRect">
            <a:avLst>
              <a:gd fmla="val 16667" name="adj"/>
            </a:avLst>
          </a:prstGeom>
          <a:solidFill>
            <a:srgbClr val="E1EFD8"/>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it-IT" sz="2400" u="none" cap="none" strike="noStrike">
                <a:solidFill>
                  <a:schemeClr val="dk1"/>
                </a:solidFill>
                <a:latin typeface="Calibri"/>
                <a:ea typeface="Calibri"/>
                <a:cs typeface="Calibri"/>
                <a:sym typeface="Calibri"/>
              </a:rPr>
              <a:t>WP2 (5)</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2F5496"/>
                </a:solidFill>
                <a:latin typeface="Calibri"/>
                <a:ea typeface="Calibri"/>
                <a:cs typeface="Calibri"/>
                <a:sym typeface="Calibri"/>
              </a:rPr>
              <a:t>«Advanced Machine Learning - Flash Simulation and bleeding edge applications»</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833C0B"/>
                </a:solidFill>
                <a:latin typeface="Calibri"/>
                <a:ea typeface="Calibri"/>
                <a:cs typeface="Calibri"/>
                <a:sym typeface="Calibri"/>
              </a:rPr>
              <a:t>«Porting Algorithms on GPU»</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2F5496"/>
                </a:solidFill>
                <a:latin typeface="Calibri"/>
                <a:ea typeface="Calibri"/>
                <a:cs typeface="Calibri"/>
                <a:sym typeface="Calibri"/>
              </a:rPr>
              <a:t>«Ultra-fast algorithms running on FPGA»</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833C0B"/>
                </a:solidFill>
                <a:latin typeface="Calibri"/>
                <a:ea typeface="Calibri"/>
                <a:cs typeface="Calibri"/>
                <a:sym typeface="Calibri"/>
              </a:rPr>
              <a:t>«Validation of HEP reconstruction code on ARM»</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2F5496"/>
                </a:solidFill>
                <a:latin typeface="Calibri"/>
                <a:ea typeface="Calibri"/>
                <a:cs typeface="Calibri"/>
                <a:sym typeface="Calibri"/>
              </a:rPr>
              <a:t>«Quasi interactive analysis of big data with high throughput»</a:t>
            </a:r>
            <a:endParaRPr b="0" i="0" sz="1400" u="none" cap="none" strike="noStrike">
              <a:solidFill>
                <a:srgbClr val="000000"/>
              </a:solidFill>
              <a:latin typeface="Arial"/>
              <a:ea typeface="Arial"/>
              <a:cs typeface="Arial"/>
              <a:sym typeface="Arial"/>
            </a:endParaRPr>
          </a:p>
        </p:txBody>
      </p:sp>
      <p:sp>
        <p:nvSpPr>
          <p:cNvPr id="450" name="Google Shape;450;p54"/>
          <p:cNvSpPr/>
          <p:nvPr/>
        </p:nvSpPr>
        <p:spPr>
          <a:xfrm>
            <a:off x="6096000" y="1658506"/>
            <a:ext cx="6096000" cy="5284240"/>
          </a:xfrm>
          <a:prstGeom prst="roundRect">
            <a:avLst>
              <a:gd fmla="val 16667" name="adj"/>
            </a:avLst>
          </a:prstGeom>
          <a:solidFill>
            <a:srgbClr val="FFF2CC"/>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it-IT" sz="2000" u="none" cap="none" strike="noStrike">
                <a:solidFill>
                  <a:schemeClr val="dk1"/>
                </a:solidFill>
                <a:latin typeface="Calibri"/>
                <a:ea typeface="Calibri"/>
                <a:cs typeface="Calibri"/>
                <a:sym typeface="Calibri"/>
              </a:rPr>
              <a:t>WP3 (7)</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1E4E79"/>
                </a:solidFill>
                <a:latin typeface="Calibri"/>
                <a:ea typeface="Calibri"/>
                <a:cs typeface="Calibri"/>
                <a:sym typeface="Calibri"/>
              </a:rPr>
              <a:t>«Frequency Hough (FH) Transform analysis on GW continuous sources»</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7030A0"/>
                </a:solidFill>
                <a:latin typeface="Calibri"/>
                <a:ea typeface="Calibri"/>
                <a:cs typeface="Calibri"/>
                <a:sym typeface="Calibri"/>
              </a:rPr>
              <a:t>«Efficient use of machine learning and GPUs in cosmological data analysis: from theory to likelihood to statistical inference»</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1E4E79"/>
                </a:solidFill>
                <a:latin typeface="Calibri"/>
                <a:ea typeface="Calibri"/>
                <a:cs typeface="Calibri"/>
                <a:sym typeface="Calibri"/>
              </a:rPr>
              <a:t>«Inference of cosmological and astrophysical population properties from GW observations with and without electromagnetic counterparts»</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7030A0"/>
                </a:solidFill>
                <a:latin typeface="Calibri"/>
                <a:ea typeface="Calibri"/>
                <a:cs typeface="Calibri"/>
                <a:sym typeface="Calibri"/>
              </a:rPr>
              <a:t>«Development of innovative analysis techniques using realistic simulations of the upgraded Auger Observatory within the context of a machine learning environment»</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1E4E79"/>
                </a:solidFill>
                <a:latin typeface="Calibri"/>
                <a:ea typeface="Calibri"/>
                <a:cs typeface="Calibri"/>
                <a:sym typeface="Calibri"/>
              </a:rPr>
              <a:t>«Detection and classification of SSO in Euclid Simulated data»</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7030A0"/>
                </a:solidFill>
                <a:latin typeface="Calibri"/>
                <a:ea typeface="Calibri"/>
                <a:cs typeface="Calibri"/>
                <a:sym typeface="Calibri"/>
              </a:rPr>
              <a:t>«Pipeline optimization for space and ground based experiments (PSGE)»</a:t>
            </a:r>
            <a:r>
              <a:rPr b="0" i="0" lang="it-IT" sz="2000" u="none" cap="none" strike="noStrike">
                <a:solidFill>
                  <a:schemeClr val="dk1"/>
                </a:solidFill>
                <a:latin typeface="Calibri"/>
                <a:ea typeface="Calibri"/>
                <a:cs typeface="Calibri"/>
                <a:sym typeface="Calibri"/>
              </a:rPr>
              <a:t>, </a:t>
            </a:r>
            <a:r>
              <a:rPr b="0" i="0" lang="it-IT" sz="2000" u="none" cap="none" strike="noStrike">
                <a:solidFill>
                  <a:srgbClr val="1E4E79"/>
                </a:solidFill>
                <a:latin typeface="Calibri"/>
                <a:ea typeface="Calibri"/>
                <a:cs typeface="Calibri"/>
                <a:sym typeface="Calibri"/>
              </a:rPr>
              <a:t>«Hydrodynamical simulations to test the nature of dark matter»	</a:t>
            </a:r>
            <a:endParaRPr b="0" i="0" sz="1400" u="none" cap="none" strike="noStrike">
              <a:solidFill>
                <a:srgbClr val="1E4E7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456" name="Google Shape;456;p55"/>
          <p:cNvSpPr/>
          <p:nvPr/>
        </p:nvSpPr>
        <p:spPr>
          <a:xfrm>
            <a:off x="0" y="2074389"/>
            <a:ext cx="5897366" cy="2969231"/>
          </a:xfrm>
          <a:prstGeom prst="roundRect">
            <a:avLst>
              <a:gd fmla="val 16667" name="adj"/>
            </a:avLst>
          </a:prstGeom>
          <a:solidFill>
            <a:srgbClr val="E1EFD8"/>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chemeClr val="dk1"/>
                </a:solidFill>
                <a:latin typeface="Calibri"/>
                <a:ea typeface="Calibri"/>
                <a:cs typeface="Calibri"/>
                <a:sym typeface="Calibri"/>
              </a:rPr>
              <a:t>WP6 (3)</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7030A0"/>
                </a:solidFill>
                <a:latin typeface="Calibri"/>
                <a:ea typeface="Calibri"/>
                <a:cs typeface="Calibri"/>
                <a:sym typeface="Calibri"/>
              </a:rPr>
              <a:t>«Enhancing Geant4 Monte Carlo Simulations through Machine Learning Integration»</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0070C0"/>
                </a:solidFill>
                <a:latin typeface="Calibri"/>
                <a:ea typeface="Calibri"/>
                <a:cs typeface="Calibri"/>
                <a:sym typeface="Calibri"/>
              </a:rPr>
              <a:t>«Fast Extended Computer Vision»</a:t>
            </a:r>
            <a:r>
              <a:rPr b="0" i="0" lang="it-IT" sz="2400" u="none" cap="none" strike="noStrike">
                <a:solidFill>
                  <a:schemeClr val="dk1"/>
                </a:solidFill>
                <a:latin typeface="Calibri"/>
                <a:ea typeface="Calibri"/>
                <a:cs typeface="Calibri"/>
                <a:sym typeface="Calibri"/>
              </a:rPr>
              <a:t>, </a:t>
            </a:r>
            <a:r>
              <a:rPr b="0" i="0" lang="it-IT" sz="2400" u="none" cap="none" strike="noStrike">
                <a:solidFill>
                  <a:srgbClr val="7030A0"/>
                </a:solidFill>
                <a:latin typeface="Calibri"/>
                <a:ea typeface="Calibri"/>
                <a:cs typeface="Calibri"/>
                <a:sym typeface="Calibri"/>
              </a:rPr>
              <a:t>«AI algorithms for (satellite) imaging reconstruction»</a:t>
            </a:r>
            <a:endParaRPr b="0" i="0" sz="1600" u="none" cap="none" strike="noStrike">
              <a:solidFill>
                <a:srgbClr val="7030A0"/>
              </a:solidFill>
              <a:latin typeface="Calibri"/>
              <a:ea typeface="Calibri"/>
              <a:cs typeface="Calibri"/>
              <a:sym typeface="Calibri"/>
            </a:endParaRPr>
          </a:p>
        </p:txBody>
      </p:sp>
      <p:sp>
        <p:nvSpPr>
          <p:cNvPr id="457" name="Google Shape;457;p55"/>
          <p:cNvSpPr/>
          <p:nvPr/>
        </p:nvSpPr>
        <p:spPr>
          <a:xfrm>
            <a:off x="6096000" y="1718351"/>
            <a:ext cx="5897366" cy="4505468"/>
          </a:xfrm>
          <a:prstGeom prst="roundRect">
            <a:avLst>
              <a:gd fmla="val 16667" name="adj"/>
            </a:avLst>
          </a:prstGeom>
          <a:solidFill>
            <a:srgbClr val="EDEDED"/>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chemeClr val="dk1"/>
                </a:solidFill>
                <a:latin typeface="Calibri"/>
                <a:ea typeface="Calibri"/>
                <a:cs typeface="Calibri"/>
                <a:sym typeface="Calibri"/>
              </a:rPr>
              <a:t>WP4 and WP5 </a:t>
            </a:r>
            <a:r>
              <a:rPr b="0" i="0" lang="it-IT" sz="2400" u="none" cap="none" strike="noStrike">
                <a:solidFill>
                  <a:schemeClr val="dk1"/>
                </a:solidFill>
                <a:latin typeface="Calibri"/>
                <a:ea typeface="Calibri"/>
                <a:cs typeface="Calibri"/>
                <a:sym typeface="Calibri"/>
              </a:rPr>
              <a:t>do not have specific Flagship, but participate to most of the other flagships, with themes like</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400"/>
              <a:buFont typeface="Arial"/>
              <a:buChar char="•"/>
            </a:pPr>
            <a:r>
              <a:rPr b="0" i="0" lang="it-IT" sz="2400" u="none" cap="none" strike="noStrike">
                <a:solidFill>
                  <a:schemeClr val="dk1"/>
                </a:solidFill>
                <a:latin typeface="Calibri"/>
                <a:ea typeface="Calibri"/>
                <a:cs typeface="Calibri"/>
                <a:sym typeface="Calibri"/>
              </a:rPr>
              <a:t>GPU / FPGA utilization</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400"/>
              <a:buFont typeface="Arial"/>
              <a:buChar char="•"/>
            </a:pPr>
            <a:r>
              <a:rPr b="0" i="0" lang="it-IT" sz="2400" u="none" cap="none" strike="noStrike">
                <a:solidFill>
                  <a:schemeClr val="dk1"/>
                </a:solidFill>
                <a:latin typeface="Calibri"/>
                <a:ea typeface="Calibri"/>
                <a:cs typeface="Calibri"/>
                <a:sym typeface="Calibri"/>
              </a:rPr>
              <a:t>Low power computing with ARM</a:t>
            </a:r>
            <a:endParaRPr/>
          </a:p>
          <a:p>
            <a:pPr indent="-285750" lvl="0" marL="285750" marR="0" rtl="0" algn="l">
              <a:lnSpc>
                <a:spcPct val="100000"/>
              </a:lnSpc>
              <a:spcBef>
                <a:spcPts val="0"/>
              </a:spcBef>
              <a:spcAft>
                <a:spcPts val="0"/>
              </a:spcAft>
              <a:buClr>
                <a:srgbClr val="000000"/>
              </a:buClr>
              <a:buSzPts val="2400"/>
              <a:buFont typeface="Arial"/>
              <a:buChar char="•"/>
            </a:pPr>
            <a:r>
              <a:rPr b="0" i="0" lang="it-IT" sz="2400" u="none" cap="none" strike="noStrike">
                <a:solidFill>
                  <a:schemeClr val="dk1"/>
                </a:solidFill>
                <a:latin typeface="Calibri"/>
                <a:ea typeface="Calibri"/>
                <a:cs typeface="Calibri"/>
                <a:sym typeface="Calibri"/>
              </a:rPr>
              <a:t>High rate analysis solutions on the Data Lake</a:t>
            </a:r>
            <a:endParaRPr/>
          </a:p>
          <a:p>
            <a:pPr indent="-285750" lvl="0" marL="285750" marR="0" rtl="0" algn="l">
              <a:lnSpc>
                <a:spcPct val="100000"/>
              </a:lnSpc>
              <a:spcBef>
                <a:spcPts val="0"/>
              </a:spcBef>
              <a:spcAft>
                <a:spcPts val="0"/>
              </a:spcAft>
              <a:buClr>
                <a:srgbClr val="000000"/>
              </a:buClr>
              <a:buSzPts val="2400"/>
              <a:buFont typeface="Arial"/>
              <a:buChar char="•"/>
            </a:pPr>
            <a:r>
              <a:rPr b="0" i="0" lang="it-IT" sz="2400" u="none" cap="none" strike="noStrike">
                <a:solidFill>
                  <a:schemeClr val="dk1"/>
                </a:solidFill>
                <a:latin typeface="Calibri"/>
                <a:ea typeface="Calibri"/>
                <a:cs typeface="Calibri"/>
                <a:sym typeface="Calibri"/>
              </a:rPr>
              <a:t>Machine learning at large scale</a:t>
            </a:r>
            <a:endParaRPr/>
          </a:p>
          <a:p>
            <a:pPr indent="-285750" lvl="0" marL="285750" marR="0" rtl="0" algn="l">
              <a:lnSpc>
                <a:spcPct val="100000"/>
              </a:lnSpc>
              <a:spcBef>
                <a:spcPts val="0"/>
              </a:spcBef>
              <a:spcAft>
                <a:spcPts val="0"/>
              </a:spcAft>
              <a:buClr>
                <a:srgbClr val="000000"/>
              </a:buClr>
              <a:buSzPts val="2400"/>
              <a:buFont typeface="Arial"/>
              <a:buChar char="•"/>
            </a:pPr>
            <a:r>
              <a:rPr b="0" i="0" lang="it-IT" sz="2400" u="none" cap="none" strike="noStrike">
                <a:solidFill>
                  <a:schemeClr val="dk1"/>
                </a:solidFill>
                <a:latin typeface="Calibri"/>
                <a:ea typeface="Calibri"/>
                <a:cs typeface="Calibri"/>
                <a:sym typeface="Calibri"/>
              </a:rPr>
              <a:t>Fast simulations via generative networks, </a:t>
            </a:r>
            <a:endParaRPr/>
          </a:p>
          <a:p>
            <a:pPr indent="-285750" lvl="0" marL="285750" marR="0" rtl="0" algn="l">
              <a:lnSpc>
                <a:spcPct val="100000"/>
              </a:lnSpc>
              <a:spcBef>
                <a:spcPts val="0"/>
              </a:spcBef>
              <a:spcAft>
                <a:spcPts val="0"/>
              </a:spcAft>
              <a:buClr>
                <a:srgbClr val="000000"/>
              </a:buClr>
              <a:buSzPts val="2400"/>
              <a:buFont typeface="Arial"/>
              <a:buChar char="•"/>
            </a:pPr>
            <a:r>
              <a:rPr b="0" i="0" lang="it-IT" sz="2400" u="none" cap="none" strike="noStrike">
                <a:solidFill>
                  <a:schemeClr val="dk1"/>
                </a:solidFill>
                <a:latin typeface="Calibri"/>
                <a:ea typeface="Calibri"/>
                <a:cs typeface="Calibri"/>
                <a:sym typeface="Calibri"/>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6"/>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An example of a Flagship</a:t>
            </a:r>
            <a:endParaRPr/>
          </a:p>
        </p:txBody>
      </p:sp>
      <p:pic>
        <p:nvPicPr>
          <p:cNvPr id="463" name="Google Shape;463;p56"/>
          <p:cNvPicPr preferRelativeResize="0"/>
          <p:nvPr/>
        </p:nvPicPr>
        <p:blipFill rotWithShape="1">
          <a:blip r:embed="rId3">
            <a:alphaModFix/>
          </a:blip>
          <a:srcRect b="0" l="0" r="0" t="0"/>
          <a:stretch/>
        </p:blipFill>
        <p:spPr>
          <a:xfrm>
            <a:off x="3533180" y="2389239"/>
            <a:ext cx="4290380" cy="3311480"/>
          </a:xfrm>
          <a:prstGeom prst="rect">
            <a:avLst/>
          </a:prstGeom>
          <a:noFill/>
          <a:ln>
            <a:noFill/>
          </a:ln>
        </p:spPr>
      </p:pic>
      <p:pic>
        <p:nvPicPr>
          <p:cNvPr id="464" name="Google Shape;464;p56"/>
          <p:cNvPicPr preferRelativeResize="0"/>
          <p:nvPr/>
        </p:nvPicPr>
        <p:blipFill rotWithShape="1">
          <a:blip r:embed="rId4">
            <a:alphaModFix/>
          </a:blip>
          <a:srcRect b="0" l="0" r="0" t="0"/>
          <a:stretch/>
        </p:blipFill>
        <p:spPr>
          <a:xfrm>
            <a:off x="7084013" y="5700719"/>
            <a:ext cx="5122606" cy="989595"/>
          </a:xfrm>
          <a:prstGeom prst="rect">
            <a:avLst/>
          </a:prstGeom>
          <a:noFill/>
          <a:ln>
            <a:noFill/>
          </a:ln>
        </p:spPr>
      </p:pic>
      <p:sp>
        <p:nvSpPr>
          <p:cNvPr id="465" name="Google Shape;465;p5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466" name="Google Shape;466;p56"/>
          <p:cNvPicPr preferRelativeResize="0"/>
          <p:nvPr/>
        </p:nvPicPr>
        <p:blipFill rotWithShape="1">
          <a:blip r:embed="rId5">
            <a:alphaModFix/>
          </a:blip>
          <a:srcRect b="0" l="0" r="0" t="0"/>
          <a:stretch/>
        </p:blipFill>
        <p:spPr>
          <a:xfrm>
            <a:off x="0" y="2122119"/>
            <a:ext cx="3665705" cy="3784915"/>
          </a:xfrm>
          <a:prstGeom prst="rect">
            <a:avLst/>
          </a:prstGeom>
          <a:noFill/>
          <a:ln>
            <a:noFill/>
          </a:ln>
        </p:spPr>
      </p:pic>
      <p:pic>
        <p:nvPicPr>
          <p:cNvPr id="467" name="Google Shape;467;p56"/>
          <p:cNvPicPr preferRelativeResize="0"/>
          <p:nvPr/>
        </p:nvPicPr>
        <p:blipFill rotWithShape="1">
          <a:blip r:embed="rId6">
            <a:alphaModFix/>
          </a:blip>
          <a:srcRect b="0" l="0" r="0" t="0"/>
          <a:stretch/>
        </p:blipFill>
        <p:spPr>
          <a:xfrm>
            <a:off x="8326875" y="3679233"/>
            <a:ext cx="3184396" cy="1594874"/>
          </a:xfrm>
          <a:prstGeom prst="rect">
            <a:avLst/>
          </a:prstGeom>
          <a:noFill/>
          <a:ln>
            <a:noFill/>
          </a:ln>
        </p:spPr>
      </p:pic>
      <p:pic>
        <p:nvPicPr>
          <p:cNvPr id="468" name="Google Shape;468;p56"/>
          <p:cNvPicPr preferRelativeResize="0"/>
          <p:nvPr/>
        </p:nvPicPr>
        <p:blipFill rotWithShape="1">
          <a:blip r:embed="rId7">
            <a:alphaModFix/>
          </a:blip>
          <a:srcRect b="0" l="0" r="0" t="0"/>
          <a:stretch/>
        </p:blipFill>
        <p:spPr>
          <a:xfrm>
            <a:off x="7735108" y="1580319"/>
            <a:ext cx="4471511" cy="20522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7"/>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M4C2: “</a:t>
            </a:r>
            <a:r>
              <a:rPr i="1" lang="it-IT"/>
              <a:t>Dalla ricerca all’impresa</a:t>
            </a:r>
            <a:r>
              <a:rPr lang="it-IT"/>
              <a:t>”</a:t>
            </a:r>
            <a:endParaRPr/>
          </a:p>
        </p:txBody>
      </p:sp>
      <p:sp>
        <p:nvSpPr>
          <p:cNvPr id="474" name="Google Shape;474;p57"/>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Major focus of ICSC is to include theproductive system as a first citizen in the project, via two mechanisms</a:t>
            </a:r>
            <a:endParaRPr/>
          </a:p>
          <a:p>
            <a:pPr indent="-381000" lvl="1" marL="914400" rtl="0" algn="l">
              <a:lnSpc>
                <a:spcPct val="90000"/>
              </a:lnSpc>
              <a:spcBef>
                <a:spcPts val="500"/>
              </a:spcBef>
              <a:spcAft>
                <a:spcPts val="0"/>
              </a:spcAft>
              <a:buSzPts val="2400"/>
              <a:buChar char="•"/>
            </a:pPr>
            <a:r>
              <a:rPr lang="it-IT"/>
              <a:t>“Innovation Grants”: 1.8 MEur budget in Spoke 2 for projects shared with partner industries</a:t>
            </a:r>
            <a:endParaRPr/>
          </a:p>
          <a:p>
            <a:pPr indent="-355600" lvl="2" marL="1371600" rtl="0" algn="l">
              <a:lnSpc>
                <a:spcPct val="90000"/>
              </a:lnSpc>
              <a:spcBef>
                <a:spcPts val="500"/>
              </a:spcBef>
              <a:spcAft>
                <a:spcPts val="0"/>
              </a:spcAft>
              <a:buSzPts val="2000"/>
              <a:buChar char="•"/>
            </a:pPr>
            <a:r>
              <a:rPr lang="it-IT"/>
              <a:t>First tranche by MS6, a second tranche later</a:t>
            </a:r>
            <a:endParaRPr/>
          </a:p>
          <a:p>
            <a:pPr indent="-381000" lvl="1" marL="914400" rtl="0" algn="l">
              <a:lnSpc>
                <a:spcPct val="90000"/>
              </a:lnSpc>
              <a:spcBef>
                <a:spcPts val="500"/>
              </a:spcBef>
              <a:spcAft>
                <a:spcPts val="0"/>
              </a:spcAft>
              <a:buSzPts val="2400"/>
              <a:buChar char="•"/>
            </a:pPr>
            <a:r>
              <a:rPr lang="it-IT"/>
              <a:t>“Cascade Calls”: 3.2 MEur budget in Spoke 2 for projects in part destined to external industrial partners</a:t>
            </a:r>
            <a:endParaRPr/>
          </a:p>
          <a:p>
            <a:pPr indent="-355600" lvl="2" marL="1371600" rtl="0" algn="l">
              <a:lnSpc>
                <a:spcPct val="90000"/>
              </a:lnSpc>
              <a:spcBef>
                <a:spcPts val="500"/>
              </a:spcBef>
              <a:spcAft>
                <a:spcPts val="0"/>
              </a:spcAft>
              <a:buSzPts val="2000"/>
              <a:buChar char="•"/>
            </a:pPr>
            <a:r>
              <a:rPr lang="it-IT"/>
              <a:t>In the project initially in MS4, centrally delayed</a:t>
            </a:r>
            <a:endParaRPr/>
          </a:p>
          <a:p>
            <a:pPr indent="-228600" lvl="1" marL="914400" rtl="0" algn="l">
              <a:lnSpc>
                <a:spcPct val="90000"/>
              </a:lnSpc>
              <a:spcBef>
                <a:spcPts val="500"/>
              </a:spcBef>
              <a:spcAft>
                <a:spcPts val="0"/>
              </a:spcAft>
              <a:buSzPts val="2400"/>
              <a:buNone/>
            </a:pPr>
            <a:r>
              <a:t/>
            </a:r>
            <a:endParaRPr/>
          </a:p>
        </p:txBody>
      </p:sp>
      <p:sp>
        <p:nvSpPr>
          <p:cNvPr id="475" name="Google Shape;475;p5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Innovation Grants</a:t>
            </a:r>
            <a:endParaRPr/>
          </a:p>
        </p:txBody>
      </p:sp>
      <p:sp>
        <p:nvSpPr>
          <p:cNvPr id="481" name="Google Shape;481;p58"/>
          <p:cNvSpPr txBox="1"/>
          <p:nvPr>
            <p:ph idx="1" type="body"/>
          </p:nvPr>
        </p:nvSpPr>
        <p:spPr>
          <a:xfrm>
            <a:off x="305462" y="1877669"/>
            <a:ext cx="11740763" cy="3885826"/>
          </a:xfrm>
          <a:prstGeom prst="rect">
            <a:avLst/>
          </a:prstGeom>
          <a:noFill/>
          <a:ln>
            <a:noFill/>
          </a:ln>
        </p:spPr>
        <p:txBody>
          <a:bodyPr anchorCtr="0" anchor="t" bIns="45700" lIns="91425" spcFirstLastPara="1" rIns="91425" wrap="square" tIns="45700">
            <a:normAutofit fontScale="85000" lnSpcReduction="20000"/>
          </a:bodyPr>
          <a:lstStyle/>
          <a:p>
            <a:pPr indent="-406400" lvl="0" marL="457200" rtl="0" algn="l">
              <a:lnSpc>
                <a:spcPct val="90000"/>
              </a:lnSpc>
              <a:spcBef>
                <a:spcPts val="1000"/>
              </a:spcBef>
              <a:spcAft>
                <a:spcPts val="0"/>
              </a:spcAft>
              <a:buClr>
                <a:schemeClr val="dk1"/>
              </a:buClr>
              <a:buSzPct val="117647"/>
              <a:buChar char="•"/>
            </a:pPr>
            <a:r>
              <a:rPr lang="it-IT"/>
              <a:t>Drivers:</a:t>
            </a:r>
            <a:endParaRPr/>
          </a:p>
          <a:p>
            <a:pPr indent="-381000" lvl="1" marL="914400" rtl="0" algn="l">
              <a:lnSpc>
                <a:spcPct val="90000"/>
              </a:lnSpc>
              <a:spcBef>
                <a:spcPts val="500"/>
              </a:spcBef>
              <a:spcAft>
                <a:spcPts val="0"/>
              </a:spcAft>
              <a:buSzPct val="117647"/>
              <a:buChar char="•"/>
            </a:pPr>
            <a:r>
              <a:rPr lang="it-IT"/>
              <a:t>Find commonalities between needs in research and industry, and test industrial use cases with similar technologies as in the flagship use cases</a:t>
            </a:r>
            <a:endParaRPr/>
          </a:p>
          <a:p>
            <a:pPr indent="-381000" lvl="1" marL="914400" rtl="0" algn="l">
              <a:lnSpc>
                <a:spcPct val="90000"/>
              </a:lnSpc>
              <a:spcBef>
                <a:spcPts val="500"/>
              </a:spcBef>
              <a:spcAft>
                <a:spcPts val="0"/>
              </a:spcAft>
              <a:buSzPct val="117647"/>
              <a:buChar char="•"/>
            </a:pPr>
            <a:r>
              <a:rPr lang="it-IT"/>
              <a:t>Give access to ICSC infrastructures to PoCs from the industrial system</a:t>
            </a:r>
            <a:endParaRPr/>
          </a:p>
          <a:p>
            <a:pPr indent="-406400" lvl="0" marL="457200" rtl="0" algn="l">
              <a:lnSpc>
                <a:spcPct val="90000"/>
              </a:lnSpc>
              <a:spcBef>
                <a:spcPts val="1000"/>
              </a:spcBef>
              <a:spcAft>
                <a:spcPts val="0"/>
              </a:spcAft>
              <a:buClr>
                <a:schemeClr val="dk1"/>
              </a:buClr>
              <a:buSzPct val="117647"/>
              <a:buChar char="•"/>
            </a:pPr>
            <a:r>
              <a:rPr lang="it-IT"/>
              <a:t>Money allocation:</a:t>
            </a:r>
            <a:endParaRPr/>
          </a:p>
          <a:p>
            <a:pPr indent="-381000" lvl="1" marL="914400" rtl="0" algn="l">
              <a:lnSpc>
                <a:spcPct val="90000"/>
              </a:lnSpc>
              <a:spcBef>
                <a:spcPts val="500"/>
              </a:spcBef>
              <a:spcAft>
                <a:spcPts val="0"/>
              </a:spcAft>
              <a:buSzPct val="117647"/>
              <a:buChar char="•"/>
            </a:pPr>
            <a:r>
              <a:rPr lang="it-IT"/>
              <a:t>The company uses / acquires internal manpower and/or equipment</a:t>
            </a:r>
            <a:endParaRPr/>
          </a:p>
          <a:p>
            <a:pPr indent="-381000" lvl="1" marL="914400" rtl="0" algn="l">
              <a:lnSpc>
                <a:spcPct val="90000"/>
              </a:lnSpc>
              <a:spcBef>
                <a:spcPts val="500"/>
              </a:spcBef>
              <a:spcAft>
                <a:spcPts val="0"/>
              </a:spcAft>
              <a:buSzPct val="117647"/>
              <a:buChar char="•"/>
            </a:pPr>
            <a:r>
              <a:rPr lang="it-IT"/>
              <a:t>The company asks academia to hire additional positions for a shared use case on (for example) industrial data</a:t>
            </a:r>
            <a:endParaRPr/>
          </a:p>
          <a:p>
            <a:pPr indent="-406400" lvl="0" marL="457200" rtl="0" algn="l">
              <a:lnSpc>
                <a:spcPct val="90000"/>
              </a:lnSpc>
              <a:spcBef>
                <a:spcPts val="1000"/>
              </a:spcBef>
              <a:spcAft>
                <a:spcPts val="0"/>
              </a:spcAft>
              <a:buClr>
                <a:schemeClr val="dk1"/>
              </a:buClr>
              <a:buSzPct val="117647"/>
              <a:buChar char="•"/>
            </a:pPr>
            <a:r>
              <a:rPr lang="it-IT"/>
              <a:t>Technology points of contact:</a:t>
            </a:r>
            <a:endParaRPr/>
          </a:p>
          <a:p>
            <a:pPr indent="-381000" lvl="1" marL="914400" rtl="0" algn="l">
              <a:lnSpc>
                <a:spcPct val="90000"/>
              </a:lnSpc>
              <a:spcBef>
                <a:spcPts val="500"/>
              </a:spcBef>
              <a:spcAft>
                <a:spcPts val="0"/>
              </a:spcAft>
              <a:buSzPct val="117647"/>
              <a:buChar char="•"/>
            </a:pPr>
            <a:r>
              <a:rPr lang="it-IT"/>
              <a:t>Machine Learning use cases (streams, images, …)</a:t>
            </a:r>
            <a:endParaRPr/>
          </a:p>
          <a:p>
            <a:pPr indent="-381000" lvl="1" marL="914400" rtl="0" algn="l">
              <a:lnSpc>
                <a:spcPct val="90000"/>
              </a:lnSpc>
              <a:spcBef>
                <a:spcPts val="500"/>
              </a:spcBef>
              <a:spcAft>
                <a:spcPts val="0"/>
              </a:spcAft>
              <a:buSzPct val="117647"/>
              <a:buChar char="•"/>
            </a:pPr>
            <a:r>
              <a:rPr lang="it-IT"/>
              <a:t>High rate data analysis on distributed data</a:t>
            </a:r>
            <a:endParaRPr/>
          </a:p>
          <a:p>
            <a:pPr indent="-381000" lvl="1" marL="914400" rtl="0" algn="l">
              <a:lnSpc>
                <a:spcPct val="90000"/>
              </a:lnSpc>
              <a:spcBef>
                <a:spcPts val="500"/>
              </a:spcBef>
              <a:spcAft>
                <a:spcPts val="0"/>
              </a:spcAft>
              <a:buSzPct val="117647"/>
              <a:buChar char="•"/>
            </a:pPr>
            <a:r>
              <a:rPr lang="it-IT"/>
              <a:t>Data Management solutions for Big and Distributed data</a:t>
            </a:r>
            <a:endParaRPr/>
          </a:p>
          <a:p>
            <a:pPr indent="-381000" lvl="1" marL="914400" rtl="0" algn="l">
              <a:lnSpc>
                <a:spcPct val="90000"/>
              </a:lnSpc>
              <a:spcBef>
                <a:spcPts val="500"/>
              </a:spcBef>
              <a:spcAft>
                <a:spcPts val="0"/>
              </a:spcAft>
              <a:buSzPct val="117647"/>
              <a:buChar char="•"/>
            </a:pPr>
            <a:r>
              <a:rPr lang="it-IT"/>
              <a:t>…</a:t>
            </a:r>
            <a:endParaRPr/>
          </a:p>
          <a:p>
            <a:pPr indent="-228600" lvl="1" marL="914400" rtl="0" algn="l">
              <a:lnSpc>
                <a:spcPct val="90000"/>
              </a:lnSpc>
              <a:spcBef>
                <a:spcPts val="500"/>
              </a:spcBef>
              <a:spcAft>
                <a:spcPts val="0"/>
              </a:spcAft>
              <a:buSzPct val="117647"/>
              <a:buNone/>
            </a:pPr>
            <a:r>
              <a:t/>
            </a:r>
            <a:endParaRPr/>
          </a:p>
        </p:txBody>
      </p:sp>
      <p:sp>
        <p:nvSpPr>
          <p:cNvPr id="482" name="Google Shape;482;p5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483" name="Google Shape;483;p58"/>
          <p:cNvSpPr/>
          <p:nvPr/>
        </p:nvSpPr>
        <p:spPr>
          <a:xfrm>
            <a:off x="9098942" y="4118617"/>
            <a:ext cx="2552369" cy="866693"/>
          </a:xfrm>
          <a:prstGeom prst="roundRect">
            <a:avLst>
              <a:gd fmla="val 16667" name="adj"/>
            </a:avLst>
          </a:prstGeom>
          <a:solidFill>
            <a:schemeClr val="accent2"/>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it-IT" sz="1400" u="none" cap="none" strike="noStrike">
                <a:solidFill>
                  <a:schemeClr val="lt1"/>
                </a:solidFill>
                <a:latin typeface="Arial"/>
                <a:ea typeface="Arial"/>
                <a:cs typeface="Arial"/>
                <a:sym typeface="Arial"/>
              </a:rPr>
              <a:t>From LHC reconstruction techniques to industrial use cases: GANs, PIML, DL</a:t>
            </a:r>
            <a:endParaRPr/>
          </a:p>
        </p:txBody>
      </p:sp>
      <p:sp>
        <p:nvSpPr>
          <p:cNvPr id="484" name="Google Shape;484;p58"/>
          <p:cNvSpPr/>
          <p:nvPr/>
        </p:nvSpPr>
        <p:spPr>
          <a:xfrm>
            <a:off x="8350195" y="5041311"/>
            <a:ext cx="2552369" cy="866693"/>
          </a:xfrm>
          <a:prstGeom prst="roundRect">
            <a:avLst>
              <a:gd fmla="val 16667" name="adj"/>
            </a:avLst>
          </a:prstGeom>
          <a:solidFill>
            <a:srgbClr val="833C0B"/>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it-IT" sz="1400" u="none" cap="none" strike="noStrike">
                <a:solidFill>
                  <a:schemeClr val="lt1"/>
                </a:solidFill>
                <a:latin typeface="Arial"/>
                <a:ea typeface="Arial"/>
                <a:cs typeface="Arial"/>
                <a:sym typeface="Arial"/>
              </a:rPr>
              <a:t>From distributed analysis on multisource physics data to … any data</a:t>
            </a:r>
            <a:endParaRPr/>
          </a:p>
        </p:txBody>
      </p:sp>
      <p:sp>
        <p:nvSpPr>
          <p:cNvPr id="485" name="Google Shape;485;p58"/>
          <p:cNvSpPr/>
          <p:nvPr/>
        </p:nvSpPr>
        <p:spPr>
          <a:xfrm>
            <a:off x="6832820" y="5955710"/>
            <a:ext cx="2552369" cy="866693"/>
          </a:xfrm>
          <a:prstGeom prst="roundRect">
            <a:avLst>
              <a:gd fmla="val 16667" name="adj"/>
            </a:avLst>
          </a:prstGeom>
          <a:solidFill>
            <a:schemeClr val="accent2"/>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it-IT" sz="1400" u="none" cap="none" strike="noStrike">
                <a:solidFill>
                  <a:schemeClr val="lt1"/>
                </a:solidFill>
                <a:latin typeface="Arial"/>
                <a:ea typeface="Arial"/>
                <a:cs typeface="Arial"/>
                <a:sym typeface="Arial"/>
              </a:rPr>
              <a:t>From the Exabyte-level data management of LHC to the management of any data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7 innovation grants activated (Sept 2023 – Aug 2025)</a:t>
            </a:r>
            <a:endParaRPr/>
          </a:p>
        </p:txBody>
      </p:sp>
      <p:sp>
        <p:nvSpPr>
          <p:cNvPr id="491" name="Google Shape;491;p59"/>
          <p:cNvSpPr txBox="1"/>
          <p:nvPr>
            <p:ph idx="1" type="body"/>
          </p:nvPr>
        </p:nvSpPr>
        <p:spPr>
          <a:xfrm>
            <a:off x="189271" y="1829020"/>
            <a:ext cx="4992329" cy="4512785"/>
          </a:xfrm>
          <a:prstGeom prst="rect">
            <a:avLst/>
          </a:prstGeom>
          <a:noFill/>
          <a:ln>
            <a:noFill/>
          </a:ln>
        </p:spPr>
        <p:txBody>
          <a:bodyPr anchorCtr="0" anchor="t" bIns="45700" lIns="91425" spcFirstLastPara="1" rIns="91425" wrap="square" tIns="45700">
            <a:normAutofit fontScale="92500" lnSpcReduction="10000"/>
          </a:bodyPr>
          <a:lstStyle/>
          <a:p>
            <a:pPr indent="-406400" lvl="0" marL="457200" rtl="0" algn="l">
              <a:lnSpc>
                <a:spcPct val="90000"/>
              </a:lnSpc>
              <a:spcBef>
                <a:spcPts val="1000"/>
              </a:spcBef>
              <a:spcAft>
                <a:spcPts val="0"/>
              </a:spcAft>
              <a:buClr>
                <a:schemeClr val="dk1"/>
              </a:buClr>
              <a:buSzPct val="108108"/>
              <a:buChar char="•"/>
            </a:pPr>
            <a:r>
              <a:rPr lang="it-IT"/>
              <a:t>Eni:</a:t>
            </a:r>
            <a:endParaRPr/>
          </a:p>
          <a:p>
            <a:pPr indent="-381000" lvl="1" marL="914400" rtl="0" algn="l">
              <a:lnSpc>
                <a:spcPct val="90000"/>
              </a:lnSpc>
              <a:spcBef>
                <a:spcPts val="500"/>
              </a:spcBef>
              <a:spcAft>
                <a:spcPts val="0"/>
              </a:spcAft>
              <a:buSzPct val="108108"/>
              <a:buChar char="•"/>
            </a:pPr>
            <a:r>
              <a:rPr lang="it-IT"/>
              <a:t>(with Spoke 0): enable the Eni Green Data Center in Ferrera Erbognone for Spoke2/WP1 use cases</a:t>
            </a:r>
            <a:endParaRPr/>
          </a:p>
          <a:p>
            <a:pPr indent="-381000" lvl="1" marL="914400" rtl="0" algn="l">
              <a:lnSpc>
                <a:spcPct val="90000"/>
              </a:lnSpc>
              <a:spcBef>
                <a:spcPts val="500"/>
              </a:spcBef>
              <a:spcAft>
                <a:spcPts val="0"/>
              </a:spcAft>
              <a:buSzPct val="108108"/>
              <a:buChar char="•"/>
            </a:pPr>
            <a:r>
              <a:rPr lang="it-IT"/>
              <a:t>Predictive maintenance on ENI’s industrial plants</a:t>
            </a:r>
            <a:endParaRPr/>
          </a:p>
          <a:p>
            <a:pPr indent="-381000" lvl="1" marL="914400" rtl="0" algn="l">
              <a:lnSpc>
                <a:spcPct val="90000"/>
              </a:lnSpc>
              <a:spcBef>
                <a:spcPts val="500"/>
              </a:spcBef>
              <a:spcAft>
                <a:spcPts val="0"/>
              </a:spcAft>
              <a:buSzPct val="108108"/>
              <a:buChar char="•"/>
            </a:pPr>
            <a:r>
              <a:rPr lang="it-IT"/>
              <a:t>Physics Inspired ML per l’utilizzo di risorse naturali</a:t>
            </a:r>
            <a:endParaRPr/>
          </a:p>
          <a:p>
            <a:pPr indent="-406400" lvl="0" marL="457200" rtl="0" algn="l">
              <a:lnSpc>
                <a:spcPct val="90000"/>
              </a:lnSpc>
              <a:spcBef>
                <a:spcPts val="1000"/>
              </a:spcBef>
              <a:spcAft>
                <a:spcPts val="0"/>
              </a:spcAft>
              <a:buClr>
                <a:schemeClr val="dk1"/>
              </a:buClr>
              <a:buSzPct val="108108"/>
              <a:buChar char="•"/>
            </a:pPr>
            <a:r>
              <a:rPr lang="it-IT"/>
              <a:t>Leonardo + TASI:</a:t>
            </a:r>
            <a:endParaRPr/>
          </a:p>
          <a:p>
            <a:pPr indent="-381000" lvl="1" marL="914400" rtl="0" algn="l">
              <a:lnSpc>
                <a:spcPct val="90000"/>
              </a:lnSpc>
              <a:spcBef>
                <a:spcPts val="500"/>
              </a:spcBef>
              <a:spcAft>
                <a:spcPts val="0"/>
              </a:spcAft>
              <a:buSzPct val="108108"/>
              <a:buChar char="•"/>
            </a:pPr>
            <a:r>
              <a:rPr lang="it-IT"/>
              <a:t>(with Spoke 3) Interoperable Datalake: Data management + Block Chain pilot for Space Economy data</a:t>
            </a:r>
            <a:endParaRPr/>
          </a:p>
          <a:p>
            <a:pPr indent="-228600" lvl="1" marL="914400" rtl="0" algn="l">
              <a:lnSpc>
                <a:spcPct val="90000"/>
              </a:lnSpc>
              <a:spcBef>
                <a:spcPts val="500"/>
              </a:spcBef>
              <a:spcAft>
                <a:spcPts val="0"/>
              </a:spcAft>
              <a:buSzPct val="108108"/>
              <a:buNone/>
            </a:pPr>
            <a:r>
              <a:t/>
            </a:r>
            <a:endParaRPr/>
          </a:p>
        </p:txBody>
      </p:sp>
      <p:sp>
        <p:nvSpPr>
          <p:cNvPr id="492" name="Google Shape;492;p5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493" name="Google Shape;493;p59"/>
          <p:cNvSpPr txBox="1"/>
          <p:nvPr/>
        </p:nvSpPr>
        <p:spPr>
          <a:xfrm>
            <a:off x="5771535" y="1824324"/>
            <a:ext cx="4992329" cy="4512785"/>
          </a:xfrm>
          <a:prstGeom prst="rect">
            <a:avLst/>
          </a:prstGeom>
          <a:noFill/>
          <a:ln>
            <a:noFill/>
          </a:ln>
        </p:spPr>
        <p:txBody>
          <a:bodyPr anchorCtr="0" anchor="t" bIns="45700" lIns="91425" spcFirstLastPara="1" rIns="91425" wrap="square" tIns="45700">
            <a:normAutofit fontScale="92500" lnSpcReduction="10000"/>
          </a:bodyPr>
          <a:lstStyle/>
          <a:p>
            <a:pPr indent="-406400" lvl="0" marL="457200" marR="0" rtl="0" algn="l">
              <a:lnSpc>
                <a:spcPct val="90000"/>
              </a:lnSpc>
              <a:spcBef>
                <a:spcPts val="1000"/>
              </a:spcBef>
              <a:spcAft>
                <a:spcPts val="0"/>
              </a:spcAft>
              <a:buClr>
                <a:schemeClr val="dk1"/>
              </a:buClr>
              <a:buSzPct val="108108"/>
              <a:buFont typeface="Arial"/>
              <a:buChar char="•"/>
            </a:pPr>
            <a:r>
              <a:rPr b="0" i="0" lang="it-IT" sz="2800" u="none" cap="none" strike="noStrike">
                <a:solidFill>
                  <a:schemeClr val="dk1"/>
                </a:solidFill>
                <a:latin typeface="Titillium Web"/>
                <a:ea typeface="Titillium Web"/>
                <a:cs typeface="Titillium Web"/>
                <a:sym typeface="Titillium Web"/>
              </a:rPr>
              <a:t>UnipolSAI + SOGEI + IFAB:</a:t>
            </a:r>
            <a:endParaRPr/>
          </a:p>
          <a:p>
            <a:pPr indent="-381000" lvl="1" marL="914400" marR="0" rtl="0" algn="l">
              <a:lnSpc>
                <a:spcPct val="90000"/>
              </a:lnSpc>
              <a:spcBef>
                <a:spcPts val="500"/>
              </a:spcBef>
              <a:spcAft>
                <a:spcPts val="0"/>
              </a:spcAft>
              <a:buClr>
                <a:srgbClr val="002060"/>
              </a:buClr>
              <a:buSzPct val="108108"/>
              <a:buFont typeface="Arial"/>
              <a:buChar char="•"/>
            </a:pPr>
            <a:r>
              <a:rPr b="0" i="0" lang="it-IT" sz="2400" u="none" cap="none" strike="noStrike">
                <a:solidFill>
                  <a:srgbClr val="002060"/>
                </a:solidFill>
                <a:latin typeface="Titillium Web"/>
                <a:ea typeface="Titillium Web"/>
                <a:cs typeface="Titillium Web"/>
                <a:sym typeface="Titillium Web"/>
              </a:rPr>
              <a:t>(with Spokes 0, 1, 3, 4, 5): monitoring urban areas’ danger and vulnerability situations for prevention and assurance evaluation</a:t>
            </a:r>
            <a:endParaRPr/>
          </a:p>
          <a:p>
            <a:pPr indent="-406400" lvl="0" marL="457200" marR="0" rtl="0" algn="l">
              <a:lnSpc>
                <a:spcPct val="90000"/>
              </a:lnSpc>
              <a:spcBef>
                <a:spcPts val="1000"/>
              </a:spcBef>
              <a:spcAft>
                <a:spcPts val="0"/>
              </a:spcAft>
              <a:buClr>
                <a:schemeClr val="dk1"/>
              </a:buClr>
              <a:buSzPct val="108108"/>
              <a:buFont typeface="Arial"/>
              <a:buChar char="•"/>
            </a:pPr>
            <a:r>
              <a:rPr b="0" i="0" lang="it-IT" sz="2800" u="none" cap="none" strike="noStrike">
                <a:solidFill>
                  <a:schemeClr val="dk1"/>
                </a:solidFill>
                <a:latin typeface="Titillium Web"/>
                <a:ea typeface="Titillium Web"/>
                <a:cs typeface="Titillium Web"/>
                <a:sym typeface="Titillium Web"/>
              </a:rPr>
              <a:t>Intesa Sanpaolo:</a:t>
            </a:r>
            <a:endParaRPr/>
          </a:p>
          <a:p>
            <a:pPr indent="-381000" lvl="1" marL="914400" marR="0" rtl="0" algn="l">
              <a:lnSpc>
                <a:spcPct val="90000"/>
              </a:lnSpc>
              <a:spcBef>
                <a:spcPts val="500"/>
              </a:spcBef>
              <a:spcAft>
                <a:spcPts val="0"/>
              </a:spcAft>
              <a:buClr>
                <a:srgbClr val="002060"/>
              </a:buClr>
              <a:buSzPct val="108108"/>
              <a:buFont typeface="Arial"/>
              <a:buChar char="•"/>
            </a:pPr>
            <a:r>
              <a:rPr b="0" i="0" lang="it-IT" sz="2400" u="none" cap="none" strike="noStrike">
                <a:solidFill>
                  <a:srgbClr val="002060"/>
                </a:solidFill>
                <a:latin typeface="Titillium Web"/>
                <a:ea typeface="Titillium Web"/>
                <a:cs typeface="Titillium Web"/>
                <a:sym typeface="Titillium Web"/>
              </a:rPr>
              <a:t>(with Spoke 5 and TASI): finding correlations between satellite images and financial situation of agricultural enterprises</a:t>
            </a:r>
            <a:endParaRPr/>
          </a:p>
          <a:p>
            <a:pPr indent="-381000" lvl="1" marL="914400" marR="0" rtl="0" algn="l">
              <a:lnSpc>
                <a:spcPct val="90000"/>
              </a:lnSpc>
              <a:spcBef>
                <a:spcPts val="500"/>
              </a:spcBef>
              <a:spcAft>
                <a:spcPts val="0"/>
              </a:spcAft>
              <a:buClr>
                <a:srgbClr val="002060"/>
              </a:buClr>
              <a:buSzPct val="108108"/>
              <a:buFont typeface="Arial"/>
              <a:buChar char="•"/>
            </a:pPr>
            <a:r>
              <a:rPr b="0" i="0" lang="it-IT" sz="2400" u="none" cap="none" strike="noStrike">
                <a:solidFill>
                  <a:srgbClr val="002060"/>
                </a:solidFill>
                <a:latin typeface="Titillium Web"/>
                <a:ea typeface="Titillium Web"/>
                <a:cs typeface="Titillium Web"/>
                <a:sym typeface="Titillium Web"/>
              </a:rPr>
              <a:t>(with Spokes 3 and 10): Fraud detection on streams of financial data</a:t>
            </a:r>
            <a:endParaRPr/>
          </a:p>
          <a:p>
            <a:pPr indent="-228600" lvl="0" marL="457200" marR="0" rtl="0" algn="l">
              <a:lnSpc>
                <a:spcPct val="90000"/>
              </a:lnSpc>
              <a:spcBef>
                <a:spcPts val="1000"/>
              </a:spcBef>
              <a:spcAft>
                <a:spcPts val="0"/>
              </a:spcAft>
              <a:buClr>
                <a:schemeClr val="dk1"/>
              </a:buClr>
              <a:buSzPct val="108108"/>
              <a:buFont typeface="Arial"/>
              <a:buNone/>
            </a:pPr>
            <a:r>
              <a:t/>
            </a:r>
            <a:endParaRPr b="0" i="0" sz="2800" u="none" cap="none" strike="noStrike">
              <a:solidFill>
                <a:schemeClr val="dk1"/>
              </a:solidFill>
              <a:latin typeface="Titillium Web"/>
              <a:ea typeface="Titillium Web"/>
              <a:cs typeface="Titillium Web"/>
              <a:sym typeface="Titillium We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Cose che mancano</a:t>
            </a:r>
            <a:endParaRPr/>
          </a:p>
        </p:txBody>
      </p:sp>
      <p:sp>
        <p:nvSpPr>
          <p:cNvPr id="135" name="Google Shape;135;p33"/>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Come e’ andata con referees</a:t>
            </a:r>
            <a:endParaRPr/>
          </a:p>
          <a:p>
            <a:pPr indent="-406400" lvl="0" marL="457200" rtl="0" algn="l">
              <a:lnSpc>
                <a:spcPct val="90000"/>
              </a:lnSpc>
              <a:spcBef>
                <a:spcPts val="1000"/>
              </a:spcBef>
              <a:spcAft>
                <a:spcPts val="0"/>
              </a:spcAft>
              <a:buClr>
                <a:schemeClr val="dk1"/>
              </a:buClr>
              <a:buSzPts val="2800"/>
              <a:buChar char="•"/>
            </a:pPr>
            <a:r>
              <a:rPr lang="it-IT"/>
              <a:t>Bando Open Calls</a:t>
            </a:r>
            <a:endParaRPr/>
          </a:p>
          <a:p>
            <a:pPr indent="-381000" lvl="1" marL="914400" rtl="0" algn="l">
              <a:lnSpc>
                <a:spcPct val="90000"/>
              </a:lnSpc>
              <a:spcBef>
                <a:spcPts val="500"/>
              </a:spcBef>
              <a:spcAft>
                <a:spcPts val="0"/>
              </a:spcAft>
              <a:buSzPts val="2400"/>
              <a:buChar char="•"/>
            </a:pPr>
            <a:r>
              <a:rPr lang="it-IT"/>
              <a:t>Per la tavola rotonda</a:t>
            </a:r>
            <a:endParaRPr/>
          </a:p>
          <a:p>
            <a:pPr indent="-406400" lvl="0" marL="457200" rtl="0" algn="l">
              <a:lnSpc>
                <a:spcPct val="90000"/>
              </a:lnSpc>
              <a:spcBef>
                <a:spcPts val="1000"/>
              </a:spcBef>
              <a:spcAft>
                <a:spcPts val="0"/>
              </a:spcAft>
              <a:buClr>
                <a:schemeClr val="dk1"/>
              </a:buClr>
              <a:buSzPts val="2800"/>
              <a:buChar char="•"/>
            </a:pPr>
            <a:r>
              <a:rPr lang="it-IT"/>
              <a:t>Personale assunto: nomi e associazione tasks</a:t>
            </a:r>
            <a:endParaRPr/>
          </a:p>
          <a:p>
            <a:pPr indent="-406400" lvl="0" marL="457200" rtl="0" algn="l">
              <a:lnSpc>
                <a:spcPct val="90000"/>
              </a:lnSpc>
              <a:spcBef>
                <a:spcPts val="1000"/>
              </a:spcBef>
              <a:spcAft>
                <a:spcPts val="0"/>
              </a:spcAft>
              <a:buClr>
                <a:schemeClr val="dk1"/>
              </a:buClr>
              <a:buSzPts val="2800"/>
              <a:buChar char="•"/>
            </a:pPr>
            <a:r>
              <a:rPr lang="it-IT"/>
              <a:t>Stato pubblicazioni e conferenze</a:t>
            </a:r>
            <a:endParaRPr/>
          </a:p>
          <a:p>
            <a:pPr indent="-406400" lvl="0" marL="457200" rtl="0" algn="l">
              <a:lnSpc>
                <a:spcPct val="90000"/>
              </a:lnSpc>
              <a:spcBef>
                <a:spcPts val="1000"/>
              </a:spcBef>
              <a:spcAft>
                <a:spcPts val="0"/>
              </a:spcAft>
              <a:buClr>
                <a:schemeClr val="dk1"/>
              </a:buClr>
              <a:buSzPts val="2800"/>
              <a:buChar char="•"/>
            </a:pPr>
            <a:r>
              <a:rPr lang="it-IT"/>
              <a:t>Github: fare fork sincronizzati </a:t>
            </a:r>
            <a:endParaRPr/>
          </a:p>
        </p:txBody>
      </p:sp>
      <p:sp>
        <p:nvSpPr>
          <p:cNvPr id="136" name="Google Shape;136;p3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The IG projects</a:t>
            </a:r>
            <a:endParaRPr/>
          </a:p>
        </p:txBody>
      </p:sp>
      <p:sp>
        <p:nvSpPr>
          <p:cNvPr id="499" name="Google Shape;499;p60"/>
          <p:cNvSpPr txBox="1"/>
          <p:nvPr>
            <p:ph idx="1" type="body"/>
          </p:nvPr>
        </p:nvSpPr>
        <p:spPr>
          <a:xfrm>
            <a:off x="838200" y="1829021"/>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They are designed as full projects, with milestones, KPIs, deliverables</a:t>
            </a:r>
            <a:endParaRPr/>
          </a:p>
        </p:txBody>
      </p:sp>
      <p:sp>
        <p:nvSpPr>
          <p:cNvPr id="500" name="Google Shape;500;p6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501" name="Google Shape;501;p60"/>
          <p:cNvPicPr preferRelativeResize="0"/>
          <p:nvPr/>
        </p:nvPicPr>
        <p:blipFill rotWithShape="1">
          <a:blip r:embed="rId3">
            <a:alphaModFix/>
          </a:blip>
          <a:srcRect b="0" l="0" r="0" t="0"/>
          <a:stretch/>
        </p:blipFill>
        <p:spPr>
          <a:xfrm>
            <a:off x="0" y="2736759"/>
            <a:ext cx="4255674" cy="2357079"/>
          </a:xfrm>
          <a:prstGeom prst="rect">
            <a:avLst/>
          </a:prstGeom>
          <a:noFill/>
          <a:ln>
            <a:noFill/>
          </a:ln>
        </p:spPr>
      </p:pic>
      <p:pic>
        <p:nvPicPr>
          <p:cNvPr id="502" name="Google Shape;502;p60"/>
          <p:cNvPicPr preferRelativeResize="0"/>
          <p:nvPr/>
        </p:nvPicPr>
        <p:blipFill rotWithShape="1">
          <a:blip r:embed="rId4">
            <a:alphaModFix/>
          </a:blip>
          <a:srcRect b="0" l="0" r="0" t="0"/>
          <a:stretch/>
        </p:blipFill>
        <p:spPr>
          <a:xfrm>
            <a:off x="8083142" y="2731596"/>
            <a:ext cx="4021150" cy="2983251"/>
          </a:xfrm>
          <a:prstGeom prst="rect">
            <a:avLst/>
          </a:prstGeom>
          <a:noFill/>
          <a:ln>
            <a:noFill/>
          </a:ln>
        </p:spPr>
      </p:pic>
      <p:pic>
        <p:nvPicPr>
          <p:cNvPr id="503" name="Google Shape;503;p60"/>
          <p:cNvPicPr preferRelativeResize="0"/>
          <p:nvPr/>
        </p:nvPicPr>
        <p:blipFill rotWithShape="1">
          <a:blip r:embed="rId5">
            <a:alphaModFix/>
          </a:blip>
          <a:srcRect b="0" l="0" r="0" t="0"/>
          <a:stretch/>
        </p:blipFill>
        <p:spPr>
          <a:xfrm>
            <a:off x="4108858" y="2582825"/>
            <a:ext cx="3974283" cy="2386993"/>
          </a:xfrm>
          <a:prstGeom prst="rect">
            <a:avLst/>
          </a:prstGeom>
          <a:noFill/>
          <a:ln>
            <a:noFill/>
          </a:ln>
        </p:spPr>
      </p:pic>
      <p:pic>
        <p:nvPicPr>
          <p:cNvPr id="504" name="Google Shape;504;p60"/>
          <p:cNvPicPr preferRelativeResize="0"/>
          <p:nvPr/>
        </p:nvPicPr>
        <p:blipFill rotWithShape="1">
          <a:blip r:embed="rId6">
            <a:alphaModFix/>
          </a:blip>
          <a:srcRect b="0" l="0" r="0" t="0"/>
          <a:stretch/>
        </p:blipFill>
        <p:spPr>
          <a:xfrm>
            <a:off x="4085424" y="4951030"/>
            <a:ext cx="4021151" cy="1408017"/>
          </a:xfrm>
          <a:prstGeom prst="rect">
            <a:avLst/>
          </a:prstGeom>
          <a:noFill/>
          <a:ln>
            <a:noFill/>
          </a:ln>
        </p:spPr>
      </p:pic>
      <p:pic>
        <p:nvPicPr>
          <p:cNvPr id="505" name="Google Shape;505;p60"/>
          <p:cNvPicPr preferRelativeResize="0"/>
          <p:nvPr/>
        </p:nvPicPr>
        <p:blipFill rotWithShape="1">
          <a:blip r:embed="rId7">
            <a:alphaModFix/>
          </a:blip>
          <a:srcRect b="0" l="0" r="0" t="0"/>
          <a:stretch/>
        </p:blipFill>
        <p:spPr>
          <a:xfrm>
            <a:off x="163461" y="5261163"/>
            <a:ext cx="3619777" cy="1084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Innovation Grants</a:t>
            </a:r>
            <a:endParaRPr/>
          </a:p>
        </p:txBody>
      </p:sp>
      <p:sp>
        <p:nvSpPr>
          <p:cNvPr id="511" name="Google Shape;511;p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512" name="Google Shape;512;p8"/>
          <p:cNvSpPr txBox="1"/>
          <p:nvPr>
            <p:ph idx="1" type="body"/>
          </p:nvPr>
        </p:nvSpPr>
        <p:spPr>
          <a:xfrm>
            <a:off x="838200" y="2291137"/>
            <a:ext cx="7568381"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All the budget (and then some) allocated by MS6, with 43% in southern regions</a:t>
            </a:r>
            <a:endParaRPr/>
          </a:p>
          <a:p>
            <a:pPr indent="-406400" lvl="0" marL="457200" rtl="0" algn="l">
              <a:lnSpc>
                <a:spcPct val="90000"/>
              </a:lnSpc>
              <a:spcBef>
                <a:spcPts val="1000"/>
              </a:spcBef>
              <a:spcAft>
                <a:spcPts val="0"/>
              </a:spcAft>
              <a:buClr>
                <a:schemeClr val="dk1"/>
              </a:buClr>
              <a:buSzPts val="2800"/>
              <a:buChar char="•"/>
            </a:pPr>
            <a:r>
              <a:rPr lang="it-IT"/>
              <a:t>Companies have decided in most cases to fund the academia</a:t>
            </a:r>
            <a:endParaRPr/>
          </a:p>
          <a:p>
            <a:pPr indent="-381000" lvl="1" marL="914400" rtl="0" algn="l">
              <a:lnSpc>
                <a:spcPct val="90000"/>
              </a:lnSpc>
              <a:spcBef>
                <a:spcPts val="500"/>
              </a:spcBef>
              <a:spcAft>
                <a:spcPts val="0"/>
              </a:spcAft>
              <a:buSzPts val="2400"/>
              <a:buChar char="•"/>
            </a:pPr>
            <a:r>
              <a:rPr lang="it-IT"/>
              <a:t>Not always easy for them to get accounted for by the PNRR</a:t>
            </a:r>
            <a:endParaRPr/>
          </a:p>
          <a:p>
            <a:pPr indent="-381000" lvl="1" marL="914400" rtl="0" algn="l">
              <a:lnSpc>
                <a:spcPct val="90000"/>
              </a:lnSpc>
              <a:spcBef>
                <a:spcPts val="500"/>
              </a:spcBef>
              <a:spcAft>
                <a:spcPts val="0"/>
              </a:spcAft>
              <a:buSzPts val="2400"/>
              <a:buChar char="•"/>
            </a:pPr>
            <a:r>
              <a:rPr lang="it-IT"/>
              <a:t>A major goal is to attract talents and they are more easily found via the academia</a:t>
            </a:r>
            <a:endParaRPr/>
          </a:p>
        </p:txBody>
      </p:sp>
      <p:pic>
        <p:nvPicPr>
          <p:cNvPr id="513" name="Google Shape;513;p8"/>
          <p:cNvPicPr preferRelativeResize="0"/>
          <p:nvPr/>
        </p:nvPicPr>
        <p:blipFill rotWithShape="1">
          <a:blip r:embed="rId3">
            <a:alphaModFix/>
          </a:blip>
          <a:srcRect b="0" l="0" r="0" t="0"/>
          <a:stretch/>
        </p:blipFill>
        <p:spPr>
          <a:xfrm>
            <a:off x="8780079" y="1249363"/>
            <a:ext cx="3124200" cy="4927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1"/>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Second round of Innovation Grants</a:t>
            </a:r>
            <a:endParaRPr/>
          </a:p>
        </p:txBody>
      </p:sp>
      <p:sp>
        <p:nvSpPr>
          <p:cNvPr id="519" name="Google Shape;519;p61"/>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fontScale="70000" lnSpcReduction="20000"/>
          </a:bodyPr>
          <a:lstStyle/>
          <a:p>
            <a:pPr indent="-342900" lvl="0" marL="457200" rtl="0" algn="l">
              <a:lnSpc>
                <a:spcPct val="90000"/>
              </a:lnSpc>
              <a:spcBef>
                <a:spcPts val="1000"/>
              </a:spcBef>
              <a:spcAft>
                <a:spcPts val="0"/>
              </a:spcAft>
              <a:buClr>
                <a:schemeClr val="dk1"/>
              </a:buClr>
              <a:buSzPct val="91836"/>
              <a:buChar char="•"/>
            </a:pPr>
            <a:r>
              <a:rPr lang="it-IT"/>
              <a:t>Even if we already «spent our share of budget» (and some more), there are still the ~8 MEur left in the HUB</a:t>
            </a:r>
            <a:endParaRPr/>
          </a:p>
          <a:p>
            <a:pPr indent="-342900" lvl="0" marL="457200" rtl="0" algn="l">
              <a:lnSpc>
                <a:spcPct val="90000"/>
              </a:lnSpc>
              <a:spcBef>
                <a:spcPts val="1000"/>
              </a:spcBef>
              <a:spcAft>
                <a:spcPts val="0"/>
              </a:spcAft>
              <a:buClr>
                <a:schemeClr val="dk1"/>
              </a:buClr>
              <a:buSzPct val="91836"/>
              <a:buChar char="•"/>
            </a:pPr>
            <a:r>
              <a:rPr lang="it-IT"/>
              <a:t>An added project from the first round: Intesa Sanpaolo / Spoke 1: Federated Learning Finance </a:t>
            </a:r>
            <a:endParaRPr/>
          </a:p>
          <a:p>
            <a:pPr indent="-342900" lvl="0" marL="457200" rtl="0" algn="l">
              <a:lnSpc>
                <a:spcPct val="90000"/>
              </a:lnSpc>
              <a:spcBef>
                <a:spcPts val="1000"/>
              </a:spcBef>
              <a:spcAft>
                <a:spcPts val="0"/>
              </a:spcAft>
              <a:buClr>
                <a:schemeClr val="dk1"/>
              </a:buClr>
              <a:buSzPct val="91836"/>
              <a:buChar char="•"/>
            </a:pPr>
            <a:r>
              <a:rPr lang="it-IT"/>
              <a:t>Spoke 2 contributed to 3 additional Innovation Grants:</a:t>
            </a:r>
            <a:endParaRPr/>
          </a:p>
          <a:p>
            <a:pPr indent="-342900" lvl="1" marL="914400" rtl="0" algn="l">
              <a:lnSpc>
                <a:spcPct val="90000"/>
              </a:lnSpc>
              <a:spcBef>
                <a:spcPts val="500"/>
              </a:spcBef>
              <a:spcAft>
                <a:spcPts val="0"/>
              </a:spcAft>
              <a:buSzPct val="107142"/>
              <a:buChar char="•"/>
            </a:pPr>
            <a:r>
              <a:rPr lang="it-IT">
                <a:solidFill>
                  <a:srgbClr val="548135"/>
                </a:solidFill>
              </a:rPr>
              <a:t>IFAB: SAFE (Secure anomaly detection edge AI system For critical Environments)</a:t>
            </a:r>
            <a:endParaRPr/>
          </a:p>
          <a:p>
            <a:pPr indent="-342900" lvl="2" marL="1371600" rtl="0" algn="l">
              <a:lnSpc>
                <a:spcPct val="90000"/>
              </a:lnSpc>
              <a:spcBef>
                <a:spcPts val="500"/>
              </a:spcBef>
              <a:spcAft>
                <a:spcPts val="0"/>
              </a:spcAft>
              <a:buSzPct val="128571"/>
              <a:buChar char="•"/>
            </a:pPr>
            <a:r>
              <a:rPr lang="it-IT"/>
              <a:t>Bonfiglioli S.p.A.</a:t>
            </a:r>
            <a:endParaRPr/>
          </a:p>
          <a:p>
            <a:pPr indent="-342900" lvl="2" marL="1371600" rtl="0" algn="l">
              <a:lnSpc>
                <a:spcPct val="90000"/>
              </a:lnSpc>
              <a:spcBef>
                <a:spcPts val="500"/>
              </a:spcBef>
              <a:spcAft>
                <a:spcPts val="0"/>
              </a:spcAft>
              <a:buSzPct val="128571"/>
              <a:buChar char="•"/>
            </a:pPr>
            <a:r>
              <a:rPr lang="it-IT"/>
              <a:t>Tampieri S.p.A.</a:t>
            </a:r>
            <a:endParaRPr/>
          </a:p>
          <a:p>
            <a:pPr indent="-342900" lvl="2" marL="1371600" rtl="0" algn="l">
              <a:lnSpc>
                <a:spcPct val="90000"/>
              </a:lnSpc>
              <a:spcBef>
                <a:spcPts val="500"/>
              </a:spcBef>
              <a:spcAft>
                <a:spcPts val="0"/>
              </a:spcAft>
              <a:buSzPct val="128571"/>
              <a:buChar char="•"/>
            </a:pPr>
            <a:r>
              <a:rPr lang="it-IT"/>
              <a:t>SECO S.p.A.</a:t>
            </a:r>
            <a:endParaRPr/>
          </a:p>
          <a:p>
            <a:pPr indent="-342900" lvl="2" marL="1371600" rtl="0" algn="l">
              <a:lnSpc>
                <a:spcPct val="90000"/>
              </a:lnSpc>
              <a:spcBef>
                <a:spcPts val="500"/>
              </a:spcBef>
              <a:spcAft>
                <a:spcPts val="0"/>
              </a:spcAft>
              <a:buSzPct val="128571"/>
              <a:buChar char="•"/>
            </a:pPr>
            <a:r>
              <a:rPr lang="it-IT"/>
              <a:t>Università di Bologna S.p.A.</a:t>
            </a:r>
            <a:endParaRPr/>
          </a:p>
          <a:p>
            <a:pPr indent="-228600" lvl="2" marL="1371600" rtl="0" algn="l">
              <a:lnSpc>
                <a:spcPct val="90000"/>
              </a:lnSpc>
              <a:spcBef>
                <a:spcPts val="500"/>
              </a:spcBef>
              <a:spcAft>
                <a:spcPts val="0"/>
              </a:spcAft>
              <a:buSzPct val="128571"/>
              <a:buNone/>
            </a:pPr>
            <a:r>
              <a:t/>
            </a:r>
            <a:endParaRPr/>
          </a:p>
          <a:p>
            <a:pPr indent="-228600" lvl="2" marL="1371600" rtl="0" algn="l">
              <a:lnSpc>
                <a:spcPct val="90000"/>
              </a:lnSpc>
              <a:spcBef>
                <a:spcPts val="500"/>
              </a:spcBef>
              <a:spcAft>
                <a:spcPts val="0"/>
              </a:spcAft>
              <a:buSzPct val="128571"/>
              <a:buNone/>
            </a:pPr>
            <a:r>
              <a:t/>
            </a:r>
            <a:endParaRPr/>
          </a:p>
          <a:p>
            <a:pPr indent="-228600" lvl="1" marL="914400" rtl="0" algn="l">
              <a:lnSpc>
                <a:spcPct val="90000"/>
              </a:lnSpc>
              <a:spcBef>
                <a:spcPts val="500"/>
              </a:spcBef>
              <a:spcAft>
                <a:spcPts val="0"/>
              </a:spcAft>
              <a:buSzPct val="107142"/>
              <a:buNone/>
            </a:pPr>
            <a:r>
              <a:t/>
            </a:r>
            <a:endParaRPr/>
          </a:p>
          <a:p>
            <a:pPr indent="-228600" lvl="1" marL="914400" rtl="0" algn="l">
              <a:lnSpc>
                <a:spcPct val="90000"/>
              </a:lnSpc>
              <a:spcBef>
                <a:spcPts val="500"/>
              </a:spcBef>
              <a:spcAft>
                <a:spcPts val="0"/>
              </a:spcAft>
              <a:buSzPct val="107142"/>
              <a:buNone/>
            </a:pPr>
            <a:r>
              <a:t/>
            </a:r>
            <a:endParaRPr/>
          </a:p>
          <a:p>
            <a:pPr indent="-228600" lvl="1" marL="914400" rtl="0" algn="l">
              <a:lnSpc>
                <a:spcPct val="90000"/>
              </a:lnSpc>
              <a:spcBef>
                <a:spcPts val="500"/>
              </a:spcBef>
              <a:spcAft>
                <a:spcPts val="0"/>
              </a:spcAft>
              <a:buSzPct val="107142"/>
              <a:buNone/>
            </a:pPr>
            <a:r>
              <a:t/>
            </a:r>
            <a:endParaRPr/>
          </a:p>
        </p:txBody>
      </p:sp>
      <p:sp>
        <p:nvSpPr>
          <p:cNvPr id="520" name="Google Shape;520;p61"/>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lnSpcReduction="10000"/>
          </a:bodyPr>
          <a:lstStyle/>
          <a:p>
            <a:pPr indent="-357188" lvl="1" marL="357188" rtl="0" algn="l">
              <a:lnSpc>
                <a:spcPct val="90000"/>
              </a:lnSpc>
              <a:spcBef>
                <a:spcPts val="500"/>
              </a:spcBef>
              <a:spcAft>
                <a:spcPts val="0"/>
              </a:spcAft>
              <a:buSzPts val="1800"/>
              <a:buChar char="•"/>
            </a:pPr>
            <a:r>
              <a:rPr lang="it-IT" sz="2000">
                <a:solidFill>
                  <a:srgbClr val="548135"/>
                </a:solidFill>
              </a:rPr>
              <a:t>IFAB: SowStain (Digital Twins for Precision Agriculture) – Spokes 2,4,5,9</a:t>
            </a:r>
            <a:endParaRPr/>
          </a:p>
          <a:p>
            <a:pPr indent="-357188" lvl="2" marL="814388" rtl="0" algn="l">
              <a:lnSpc>
                <a:spcPct val="90000"/>
              </a:lnSpc>
              <a:spcBef>
                <a:spcPts val="500"/>
              </a:spcBef>
              <a:spcAft>
                <a:spcPts val="0"/>
              </a:spcAft>
              <a:buSzPts val="1800"/>
              <a:buChar char="•"/>
            </a:pPr>
            <a:r>
              <a:rPr lang="it-IT" sz="1600"/>
              <a:t>Unical</a:t>
            </a:r>
            <a:endParaRPr sz="1600"/>
          </a:p>
          <a:p>
            <a:pPr indent="-357188" lvl="2" marL="814388" rtl="0" algn="l">
              <a:lnSpc>
                <a:spcPct val="90000"/>
              </a:lnSpc>
              <a:spcBef>
                <a:spcPts val="500"/>
              </a:spcBef>
              <a:spcAft>
                <a:spcPts val="0"/>
              </a:spcAft>
              <a:buSzPts val="1800"/>
              <a:buChar char="•"/>
            </a:pPr>
            <a:r>
              <a:rPr lang="it-IT" sz="1600"/>
              <a:t>SECO</a:t>
            </a:r>
            <a:endParaRPr/>
          </a:p>
          <a:p>
            <a:pPr indent="-357188" lvl="2" marL="814388" rtl="0" algn="l">
              <a:lnSpc>
                <a:spcPct val="90000"/>
              </a:lnSpc>
              <a:spcBef>
                <a:spcPts val="500"/>
              </a:spcBef>
              <a:spcAft>
                <a:spcPts val="0"/>
              </a:spcAft>
              <a:buSzPts val="1800"/>
              <a:buChar char="•"/>
            </a:pPr>
            <a:r>
              <a:rPr lang="it-IT" sz="1600"/>
              <a:t>Coldiretti </a:t>
            </a:r>
            <a:endParaRPr/>
          </a:p>
          <a:p>
            <a:pPr indent="-357188" lvl="2" marL="814388" rtl="0" algn="l">
              <a:lnSpc>
                <a:spcPct val="90000"/>
              </a:lnSpc>
              <a:spcBef>
                <a:spcPts val="500"/>
              </a:spcBef>
              <a:spcAft>
                <a:spcPts val="0"/>
              </a:spcAft>
              <a:buSzPts val="1800"/>
              <a:buChar char="•"/>
            </a:pPr>
            <a:r>
              <a:rPr lang="it-IT" sz="1600"/>
              <a:t>…</a:t>
            </a:r>
            <a:endParaRPr/>
          </a:p>
          <a:p>
            <a:pPr indent="-357188" lvl="1" marL="357188" rtl="0" algn="l">
              <a:lnSpc>
                <a:spcPct val="90000"/>
              </a:lnSpc>
              <a:spcBef>
                <a:spcPts val="500"/>
              </a:spcBef>
              <a:spcAft>
                <a:spcPts val="0"/>
              </a:spcAft>
              <a:buSzPts val="1800"/>
              <a:buChar char="•"/>
            </a:pPr>
            <a:r>
              <a:rPr lang="it-IT" sz="2000">
                <a:solidFill>
                  <a:srgbClr val="548135"/>
                </a:solidFill>
              </a:rPr>
              <a:t>Intesa: Differential privacy</a:t>
            </a:r>
            <a:endParaRPr/>
          </a:p>
          <a:p>
            <a:pPr indent="-357188" lvl="2" marL="814388" rtl="0" algn="l">
              <a:lnSpc>
                <a:spcPct val="90000"/>
              </a:lnSpc>
              <a:spcBef>
                <a:spcPts val="500"/>
              </a:spcBef>
              <a:spcAft>
                <a:spcPts val="0"/>
              </a:spcAft>
              <a:buSzPts val="1800"/>
              <a:buChar char="•"/>
            </a:pPr>
            <a:r>
              <a:rPr lang="it-IT" sz="1600"/>
              <a:t>UniPD</a:t>
            </a:r>
            <a:endParaRPr sz="1600"/>
          </a:p>
          <a:p>
            <a:pPr indent="-357188" lvl="2" marL="814388" rtl="0" algn="l">
              <a:lnSpc>
                <a:spcPct val="90000"/>
              </a:lnSpc>
              <a:spcBef>
                <a:spcPts val="500"/>
              </a:spcBef>
              <a:spcAft>
                <a:spcPts val="0"/>
              </a:spcAft>
              <a:buSzPts val="1800"/>
              <a:buChar char="•"/>
            </a:pPr>
            <a:r>
              <a:rPr lang="it-IT" sz="1600"/>
              <a:t>Intesa</a:t>
            </a:r>
            <a:endParaRPr/>
          </a:p>
          <a:p>
            <a:pPr indent="-242887" lvl="2" marL="814388" rtl="0" algn="l">
              <a:lnSpc>
                <a:spcPct val="90000"/>
              </a:lnSpc>
              <a:spcBef>
                <a:spcPts val="500"/>
              </a:spcBef>
              <a:spcAft>
                <a:spcPts val="0"/>
              </a:spcAft>
              <a:buSzPts val="1800"/>
              <a:buNone/>
            </a:pPr>
            <a:r>
              <a:t/>
            </a:r>
            <a:endParaRPr sz="1600"/>
          </a:p>
          <a:p>
            <a:pPr indent="0" lvl="0" marL="0" rtl="0" algn="l">
              <a:lnSpc>
                <a:spcPct val="90000"/>
              </a:lnSpc>
              <a:spcBef>
                <a:spcPts val="1000"/>
              </a:spcBef>
              <a:spcAft>
                <a:spcPts val="0"/>
              </a:spcAft>
              <a:buSzPts val="1800"/>
              <a:buChar char="•"/>
            </a:pPr>
            <a:r>
              <a:rPr lang="it-IT" sz="2400"/>
              <a:t>Quota SUD not relevant: these are accounted to the HUB</a:t>
            </a:r>
            <a:endParaRPr/>
          </a:p>
        </p:txBody>
      </p:sp>
      <p:sp>
        <p:nvSpPr>
          <p:cNvPr id="521" name="Google Shape;521;p6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What is an affiliate expected to do (adm level)?</a:t>
            </a:r>
            <a:endParaRPr/>
          </a:p>
        </p:txBody>
      </p:sp>
      <p:sp>
        <p:nvSpPr>
          <p:cNvPr id="527" name="Google Shape;527;p62"/>
          <p:cNvSpPr txBox="1"/>
          <p:nvPr>
            <p:ph idx="1" type="body"/>
          </p:nvPr>
        </p:nvSpPr>
        <p:spPr>
          <a:xfrm>
            <a:off x="838200" y="1963219"/>
            <a:ext cx="5181600" cy="4611752"/>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it-IT"/>
              <a:t>If the grant has as a part of “Massa Critica”</a:t>
            </a:r>
            <a:endParaRPr/>
          </a:p>
          <a:p>
            <a:pPr indent="-342900" lvl="1" marL="914400" rtl="0" algn="l">
              <a:lnSpc>
                <a:spcPct val="90000"/>
              </a:lnSpc>
              <a:spcBef>
                <a:spcPts val="500"/>
              </a:spcBef>
              <a:spcAft>
                <a:spcPts val="0"/>
              </a:spcAft>
              <a:buSzPts val="1800"/>
              <a:buChar char="•"/>
            </a:pPr>
            <a:r>
              <a:rPr lang="it-IT"/>
              <a:t>Either increase the PM of staff already in Massa Critica</a:t>
            </a:r>
            <a:endParaRPr/>
          </a:p>
          <a:p>
            <a:pPr indent="-342900" lvl="1" marL="914400" rtl="0" algn="l">
              <a:lnSpc>
                <a:spcPct val="90000"/>
              </a:lnSpc>
              <a:spcBef>
                <a:spcPts val="500"/>
              </a:spcBef>
              <a:spcAft>
                <a:spcPts val="0"/>
              </a:spcAft>
              <a:buSzPts val="1800"/>
              <a:buChar char="•"/>
            </a:pPr>
            <a:r>
              <a:rPr lang="it-IT"/>
              <a:t>Or add collaborators: needs to be communicated to the Hub, needs to start filing Timesheets</a:t>
            </a:r>
            <a:endParaRPr/>
          </a:p>
          <a:p>
            <a:pPr indent="-342900" lvl="0" marL="457200" rtl="0" algn="l">
              <a:lnSpc>
                <a:spcPct val="90000"/>
              </a:lnSpc>
              <a:spcBef>
                <a:spcPts val="1000"/>
              </a:spcBef>
              <a:spcAft>
                <a:spcPts val="0"/>
              </a:spcAft>
              <a:buClr>
                <a:schemeClr val="dk1"/>
              </a:buClr>
              <a:buSzPts val="1800"/>
              <a:buChar char="•"/>
            </a:pPr>
            <a:r>
              <a:rPr lang="it-IT">
                <a:solidFill>
                  <a:srgbClr val="385623"/>
                </a:solidFill>
              </a:rPr>
              <a:t>If the grant has a part of “New Hires”</a:t>
            </a:r>
            <a:endParaRPr/>
          </a:p>
          <a:p>
            <a:pPr indent="-342900" lvl="1" marL="914400" rtl="0" algn="l">
              <a:lnSpc>
                <a:spcPct val="90000"/>
              </a:lnSpc>
              <a:spcBef>
                <a:spcPts val="500"/>
              </a:spcBef>
              <a:spcAft>
                <a:spcPts val="0"/>
              </a:spcAft>
              <a:buSzPts val="1800"/>
              <a:buChar char="•"/>
            </a:pPr>
            <a:r>
              <a:rPr lang="it-IT"/>
              <a:t>Do it! We already received official info from the Hub</a:t>
            </a:r>
            <a:endParaRPr/>
          </a:p>
          <a:p>
            <a:pPr indent="-342900" lvl="1" marL="914400" rtl="0" algn="l">
              <a:lnSpc>
                <a:spcPct val="90000"/>
              </a:lnSpc>
              <a:spcBef>
                <a:spcPts val="500"/>
              </a:spcBef>
              <a:spcAft>
                <a:spcPts val="0"/>
              </a:spcAft>
              <a:buSzPts val="1800"/>
              <a:buChar char="•"/>
            </a:pPr>
            <a:r>
              <a:rPr lang="it-IT"/>
              <a:t>The sooner the better!</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528" name="Google Shape;528;p62"/>
          <p:cNvSpPr txBox="1"/>
          <p:nvPr>
            <p:ph idx="2" type="body"/>
          </p:nvPr>
        </p:nvSpPr>
        <p:spPr>
          <a:xfrm>
            <a:off x="6172202" y="1867713"/>
            <a:ext cx="5181600" cy="3680344"/>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it-IT"/>
              <a:t>IGs formally started on Sept 1st 2023</a:t>
            </a:r>
            <a:endParaRPr/>
          </a:p>
          <a:p>
            <a:pPr indent="-342900" lvl="0" marL="457200" rtl="0" algn="l">
              <a:lnSpc>
                <a:spcPct val="90000"/>
              </a:lnSpc>
              <a:spcBef>
                <a:spcPts val="1000"/>
              </a:spcBef>
              <a:spcAft>
                <a:spcPts val="0"/>
              </a:spcAft>
              <a:buClr>
                <a:schemeClr val="dk1"/>
              </a:buClr>
              <a:buSzPts val="1800"/>
              <a:buChar char="•"/>
            </a:pPr>
            <a:r>
              <a:rPr lang="it-IT"/>
              <a:t>IGs for academic affiliates are just “additional budget”: the same rules apply!</a:t>
            </a:r>
            <a:endParaRPr/>
          </a:p>
          <a:p>
            <a:pPr indent="-342900" lvl="0" marL="457200" rtl="0" algn="l">
              <a:lnSpc>
                <a:spcPct val="90000"/>
              </a:lnSpc>
              <a:spcBef>
                <a:spcPts val="1000"/>
              </a:spcBef>
              <a:spcAft>
                <a:spcPts val="0"/>
              </a:spcAft>
              <a:buClr>
                <a:schemeClr val="dk1"/>
              </a:buClr>
              <a:buSzPts val="1800"/>
              <a:buChar char="•"/>
            </a:pPr>
            <a:r>
              <a:rPr lang="it-IT">
                <a:extLst>
                  <a:ext uri="http://customooxmlschemas.google.com/">
                    <go:slidesCustomData xmlns:go="http://customooxmlschemas.google.com/" textRoundtripDataId="2"/>
                  </a:ext>
                </a:extLst>
              </a:rPr>
              <a:t>IGs for industrial friends are a new thing… but in general the budget is low so “somehow we will make it”</a:t>
            </a:r>
            <a:endParaRPr/>
          </a:p>
        </p:txBody>
      </p:sp>
      <p:sp>
        <p:nvSpPr>
          <p:cNvPr id="529" name="Google Shape;529;p6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Cascade Calls (i.e. funding for external partners)</a:t>
            </a:r>
            <a:endParaRPr/>
          </a:p>
        </p:txBody>
      </p:sp>
      <p:sp>
        <p:nvSpPr>
          <p:cNvPr id="535" name="Google Shape;535;p63"/>
          <p:cNvSpPr txBox="1"/>
          <p:nvPr>
            <p:ph idx="1" type="body"/>
          </p:nvPr>
        </p:nvSpPr>
        <p:spPr>
          <a:xfrm>
            <a:off x="690716" y="2115750"/>
            <a:ext cx="10515600" cy="3885826"/>
          </a:xfrm>
          <a:prstGeom prst="rect">
            <a:avLst/>
          </a:prstGeom>
          <a:noFill/>
          <a:ln>
            <a:noFill/>
          </a:ln>
        </p:spPr>
        <p:txBody>
          <a:bodyPr anchorCtr="0" anchor="t" bIns="45700" lIns="91425" spcFirstLastPara="1" rIns="91425" wrap="square" tIns="45700">
            <a:normAutofit fontScale="85000" lnSpcReduction="20000"/>
          </a:bodyPr>
          <a:lstStyle/>
          <a:p>
            <a:pPr indent="-406400" lvl="0" marL="457200" rtl="0" algn="l">
              <a:lnSpc>
                <a:spcPct val="90000"/>
              </a:lnSpc>
              <a:spcBef>
                <a:spcPts val="1000"/>
              </a:spcBef>
              <a:spcAft>
                <a:spcPts val="0"/>
              </a:spcAft>
              <a:buClr>
                <a:schemeClr val="dk1"/>
              </a:buClr>
              <a:buSzPct val="117647"/>
              <a:buChar char="•"/>
            </a:pPr>
            <a:r>
              <a:rPr lang="it-IT"/>
              <a:t>The Cascade Calls were designed in the initial project as a means to extend the ICSC actions beyond the limited number of partners</a:t>
            </a:r>
            <a:endParaRPr/>
          </a:p>
          <a:p>
            <a:pPr indent="-406400" lvl="0" marL="457200" rtl="0" algn="l">
              <a:lnSpc>
                <a:spcPct val="90000"/>
              </a:lnSpc>
              <a:spcBef>
                <a:spcPts val="1000"/>
              </a:spcBef>
              <a:spcAft>
                <a:spcPts val="0"/>
              </a:spcAft>
              <a:buClr>
                <a:schemeClr val="dk1"/>
              </a:buClr>
              <a:buSzPct val="117647"/>
              <a:buChar char="•"/>
            </a:pPr>
            <a:r>
              <a:rPr lang="it-IT"/>
              <a:t>Extending to:</a:t>
            </a:r>
            <a:endParaRPr/>
          </a:p>
          <a:p>
            <a:pPr indent="-381000" lvl="1" marL="914400" rtl="0" algn="l">
              <a:lnSpc>
                <a:spcPct val="90000"/>
              </a:lnSpc>
              <a:spcBef>
                <a:spcPts val="500"/>
              </a:spcBef>
              <a:spcAft>
                <a:spcPts val="0"/>
              </a:spcAft>
              <a:buSzPct val="117647"/>
              <a:buChar char="•"/>
            </a:pPr>
            <a:r>
              <a:rPr lang="it-IT"/>
              <a:t>Academia: involve some of the Universities / Research Institutions not selected for ICSC, allowing them to propose use cases to enrich the Spoke 2 scientific program</a:t>
            </a:r>
            <a:endParaRPr/>
          </a:p>
          <a:p>
            <a:pPr indent="-381000" lvl="1" marL="914400" rtl="0" algn="l">
              <a:lnSpc>
                <a:spcPct val="90000"/>
              </a:lnSpc>
              <a:spcBef>
                <a:spcPts val="500"/>
              </a:spcBef>
              <a:spcAft>
                <a:spcPts val="0"/>
              </a:spcAft>
              <a:buSzPct val="117647"/>
              <a:buChar char="•"/>
            </a:pPr>
            <a:r>
              <a:rPr lang="it-IT"/>
              <a:t>Private Companies: request services and actions (top down) and asking for industrial use cases (bottom up)</a:t>
            </a:r>
            <a:endParaRPr/>
          </a:p>
          <a:p>
            <a:pPr indent="-355600" lvl="2" marL="1371600" rtl="0" algn="l">
              <a:lnSpc>
                <a:spcPct val="90000"/>
              </a:lnSpc>
              <a:spcBef>
                <a:spcPts val="500"/>
              </a:spcBef>
              <a:spcAft>
                <a:spcPts val="0"/>
              </a:spcAft>
              <a:buSzPct val="117647"/>
              <a:buChar char="•"/>
            </a:pPr>
            <a:r>
              <a:rPr lang="it-IT"/>
              <a:t>Remember: the external private partners will not be reimbursed at 100%, so even the services should be interesting to them. It is not a procurement!</a:t>
            </a:r>
            <a:endParaRPr/>
          </a:p>
          <a:p>
            <a:pPr indent="-406400" lvl="0" marL="457200" rtl="0" algn="l">
              <a:lnSpc>
                <a:spcPct val="90000"/>
              </a:lnSpc>
              <a:spcBef>
                <a:spcPts val="1000"/>
              </a:spcBef>
              <a:spcAft>
                <a:spcPts val="0"/>
              </a:spcAft>
              <a:buClr>
                <a:schemeClr val="dk1"/>
              </a:buClr>
              <a:buSzPct val="117647"/>
              <a:buChar char="•"/>
            </a:pPr>
            <a:r>
              <a:rPr lang="it-IT"/>
              <a:t>ICSC centrally requests them to be at least 51% towards the productive system (in addition to 50% in Southern regions)</a:t>
            </a:r>
            <a:endParaRPr/>
          </a:p>
          <a:p>
            <a:pPr indent="-406400" lvl="0" marL="457200" rtl="0" algn="l">
              <a:lnSpc>
                <a:spcPct val="90000"/>
              </a:lnSpc>
              <a:spcBef>
                <a:spcPts val="1000"/>
              </a:spcBef>
              <a:spcAft>
                <a:spcPts val="0"/>
              </a:spcAft>
              <a:buClr>
                <a:schemeClr val="dk1"/>
              </a:buClr>
              <a:buSzPct val="117647"/>
              <a:buChar char="•"/>
            </a:pPr>
            <a:r>
              <a:rPr lang="it-IT"/>
              <a:t>Current status 🡪 </a:t>
            </a:r>
            <a:endParaRPr/>
          </a:p>
        </p:txBody>
      </p:sp>
      <p:sp>
        <p:nvSpPr>
          <p:cNvPr id="536" name="Google Shape;536;p6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4"/>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Current best assumption</a:t>
            </a:r>
            <a:endParaRPr/>
          </a:p>
        </p:txBody>
      </p:sp>
      <p:sp>
        <p:nvSpPr>
          <p:cNvPr id="542" name="Google Shape;542;p64"/>
          <p:cNvSpPr txBox="1"/>
          <p:nvPr>
            <p:ph idx="1" type="body"/>
          </p:nvPr>
        </p:nvSpPr>
        <p:spPr>
          <a:xfrm>
            <a:off x="0" y="1923960"/>
            <a:ext cx="6813550" cy="3885826"/>
          </a:xfrm>
          <a:prstGeom prst="rect">
            <a:avLst/>
          </a:prstGeom>
          <a:noFill/>
          <a:ln>
            <a:noFill/>
          </a:ln>
        </p:spPr>
        <p:txBody>
          <a:bodyPr anchorCtr="0" anchor="t" bIns="45700" lIns="91425" spcFirstLastPara="1" rIns="91425" wrap="square" tIns="45700">
            <a:normAutofit fontScale="92500" lnSpcReduction="20000"/>
          </a:bodyPr>
          <a:lstStyle/>
          <a:p>
            <a:pPr indent="-406400" lvl="0" marL="457200" rtl="0" algn="l">
              <a:lnSpc>
                <a:spcPct val="90000"/>
              </a:lnSpc>
              <a:spcBef>
                <a:spcPts val="1000"/>
              </a:spcBef>
              <a:spcAft>
                <a:spcPts val="0"/>
              </a:spcAft>
              <a:buClr>
                <a:schemeClr val="dk1"/>
              </a:buClr>
              <a:buSzPct val="108108"/>
              <a:buChar char="•"/>
            </a:pPr>
            <a:r>
              <a:rPr lang="it-IT"/>
              <a:t>We received a template tender notice, which we are trying to push asap</a:t>
            </a:r>
            <a:endParaRPr/>
          </a:p>
          <a:p>
            <a:pPr indent="-406400" lvl="0" marL="457200" rtl="0" algn="l">
              <a:lnSpc>
                <a:spcPct val="90000"/>
              </a:lnSpc>
              <a:spcBef>
                <a:spcPts val="1000"/>
              </a:spcBef>
              <a:spcAft>
                <a:spcPts val="0"/>
              </a:spcAft>
              <a:buClr>
                <a:schemeClr val="dk1"/>
              </a:buClr>
              <a:buSzPct val="108108"/>
              <a:buChar char="•"/>
            </a:pPr>
            <a:r>
              <a:rPr lang="it-IT"/>
              <a:t>If all goes well, we could aim to 18 months projects + 6 months of extension if the ICSC can account up to Feb 26, 2026 (sort of expected)</a:t>
            </a:r>
            <a:endParaRPr/>
          </a:p>
          <a:p>
            <a:pPr indent="-228600" lvl="0" marL="457200" rtl="0" algn="l">
              <a:lnSpc>
                <a:spcPct val="90000"/>
              </a:lnSpc>
              <a:spcBef>
                <a:spcPts val="1000"/>
              </a:spcBef>
              <a:spcAft>
                <a:spcPts val="0"/>
              </a:spcAft>
              <a:buClr>
                <a:schemeClr val="dk1"/>
              </a:buClr>
              <a:buSzPct val="108108"/>
              <a:buNone/>
            </a:pPr>
            <a:r>
              <a:t/>
            </a:r>
            <a:endParaRPr/>
          </a:p>
          <a:p>
            <a:pPr indent="-406400" lvl="0" marL="457200" rtl="0" algn="l">
              <a:lnSpc>
                <a:spcPct val="90000"/>
              </a:lnSpc>
              <a:spcBef>
                <a:spcPts val="1000"/>
              </a:spcBef>
              <a:spcAft>
                <a:spcPts val="0"/>
              </a:spcAft>
              <a:buClr>
                <a:schemeClr val="dk1"/>
              </a:buClr>
              <a:buSzPct val="108108"/>
              <a:buChar char="•"/>
            </a:pPr>
            <a:r>
              <a:rPr lang="it-IT"/>
              <a:t>We (the ICSC) are very late … and honestly, we (me) fear a low participation </a:t>
            </a:r>
            <a:endParaRPr/>
          </a:p>
          <a:p>
            <a:pPr indent="-381000" lvl="1" marL="914400" rtl="0" algn="l">
              <a:lnSpc>
                <a:spcPct val="90000"/>
              </a:lnSpc>
              <a:spcBef>
                <a:spcPts val="500"/>
              </a:spcBef>
              <a:spcAft>
                <a:spcPts val="0"/>
              </a:spcAft>
              <a:buSzPct val="108108"/>
              <a:buChar char="•"/>
            </a:pPr>
            <a:r>
              <a:rPr lang="it-IT"/>
              <a:t>Limited reimbursement rate for the private</a:t>
            </a:r>
            <a:endParaRPr/>
          </a:p>
          <a:p>
            <a:pPr indent="-381000" lvl="1" marL="914400" rtl="0" algn="l">
              <a:lnSpc>
                <a:spcPct val="90000"/>
              </a:lnSpc>
              <a:spcBef>
                <a:spcPts val="500"/>
              </a:spcBef>
              <a:spcAft>
                <a:spcPts val="0"/>
              </a:spcAft>
              <a:buSzPct val="108108"/>
              <a:buChar char="•"/>
            </a:pPr>
            <a:r>
              <a:rPr lang="it-IT"/>
              <a:t>Too much bureaucracy for the academic</a:t>
            </a:r>
            <a:endParaRPr/>
          </a:p>
        </p:txBody>
      </p:sp>
      <p:sp>
        <p:nvSpPr>
          <p:cNvPr id="543" name="Google Shape;543;p6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544" name="Google Shape;544;p64"/>
          <p:cNvPicPr preferRelativeResize="0"/>
          <p:nvPr/>
        </p:nvPicPr>
        <p:blipFill rotWithShape="1">
          <a:blip r:embed="rId3">
            <a:alphaModFix/>
          </a:blip>
          <a:srcRect b="0" l="0" r="0" t="0"/>
          <a:stretch/>
        </p:blipFill>
        <p:spPr>
          <a:xfrm>
            <a:off x="6813550" y="2115750"/>
            <a:ext cx="5378450" cy="1751123"/>
          </a:xfrm>
          <a:prstGeom prst="rect">
            <a:avLst/>
          </a:prstGeom>
          <a:noFill/>
          <a:ln>
            <a:noFill/>
          </a:ln>
        </p:spPr>
      </p:pic>
      <p:sp>
        <p:nvSpPr>
          <p:cNvPr id="545" name="Google Shape;545;p64"/>
          <p:cNvSpPr txBox="1"/>
          <p:nvPr/>
        </p:nvSpPr>
        <p:spPr>
          <a:xfrm rot="-1307880">
            <a:off x="7617265" y="4948450"/>
            <a:ext cx="398698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000" u="none" cap="none" strike="noStrike">
                <a:solidFill>
                  <a:srgbClr val="000000"/>
                </a:solidFill>
                <a:latin typeface="Arial"/>
                <a:ea typeface="Arial"/>
                <a:cs typeface="Arial"/>
                <a:sym typeface="Arial"/>
              </a:rPr>
              <a:t>Discussion at the end of today!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5"/>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Objectives - academic</a:t>
            </a:r>
            <a:endParaRPr/>
          </a:p>
        </p:txBody>
      </p:sp>
      <p:sp>
        <p:nvSpPr>
          <p:cNvPr id="551" name="Google Shape;551;p65"/>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90000"/>
              </a:lnSpc>
              <a:spcBef>
                <a:spcPts val="1000"/>
              </a:spcBef>
              <a:spcAft>
                <a:spcPts val="0"/>
              </a:spcAft>
              <a:buClr>
                <a:schemeClr val="dk1"/>
              </a:buClr>
              <a:buSzPct val="121621"/>
              <a:buChar char="•"/>
            </a:pPr>
            <a:r>
              <a:rPr lang="it-IT" sz="1600"/>
              <a:t>Development of data acquisition and trigger strategies in the context high background,  rare event experiment, using acceleration on hybrid CPU/FPGA architectures, in the context of the activities of the Spoke2 in ICSC</a:t>
            </a:r>
            <a:endParaRPr/>
          </a:p>
          <a:p>
            <a:pPr indent="-342900" lvl="0" marL="457200" rtl="0" algn="l">
              <a:lnSpc>
                <a:spcPct val="90000"/>
              </a:lnSpc>
              <a:spcBef>
                <a:spcPts val="1000"/>
              </a:spcBef>
              <a:spcAft>
                <a:spcPts val="0"/>
              </a:spcAft>
              <a:buClr>
                <a:schemeClr val="dk1"/>
              </a:buClr>
              <a:buSzPct val="121621"/>
              <a:buChar char="•"/>
            </a:pPr>
            <a:r>
              <a:rPr lang="it-IT" sz="1600">
                <a:solidFill>
                  <a:schemeClr val="accent1"/>
                </a:solidFill>
              </a:rPr>
              <a:t> Development of a multipurpose/multi experiment high level cloud infrastructure for small/medium astroparticle experiments, on the infrastructure of ICSC and for the benefit of Spoke 2 use cases</a:t>
            </a:r>
            <a:endParaRPr sz="1600">
              <a:solidFill>
                <a:schemeClr val="accent1"/>
              </a:solidFill>
            </a:endParaRPr>
          </a:p>
          <a:p>
            <a:pPr indent="-342900" lvl="0" marL="457200" rtl="0" algn="l">
              <a:lnSpc>
                <a:spcPct val="90000"/>
              </a:lnSpc>
              <a:spcBef>
                <a:spcPts val="1000"/>
              </a:spcBef>
              <a:spcAft>
                <a:spcPts val="0"/>
              </a:spcAft>
              <a:buClr>
                <a:schemeClr val="dk1"/>
              </a:buClr>
              <a:buSzPct val="121621"/>
              <a:buChar char="•"/>
            </a:pPr>
            <a:r>
              <a:rPr lang="it-IT" sz="1600"/>
              <a:t>Development of a GPU library for massively parallelized simulations of QCD and QCD+QED on the lattice in the context of the activities of the Spoke2 in ICSC</a:t>
            </a:r>
            <a:endParaRPr/>
          </a:p>
          <a:p>
            <a:pPr indent="-342900" lvl="0" marL="457200" rtl="0" algn="l">
              <a:lnSpc>
                <a:spcPct val="90000"/>
              </a:lnSpc>
              <a:spcBef>
                <a:spcPts val="1000"/>
              </a:spcBef>
              <a:spcAft>
                <a:spcPts val="0"/>
              </a:spcAft>
              <a:buClr>
                <a:schemeClr val="dk1"/>
              </a:buClr>
              <a:buSzPct val="121621"/>
              <a:buChar char="•"/>
            </a:pPr>
            <a:r>
              <a:rPr lang="it-IT" sz="1600">
                <a:solidFill>
                  <a:schemeClr val="accent1"/>
                </a:solidFill>
              </a:rPr>
              <a:t>Development and performance optimization of typical simulation code in HEP and Astro, for the use cases of Spoke 2</a:t>
            </a:r>
            <a:endParaRPr/>
          </a:p>
          <a:p>
            <a:pPr indent="-228600" lvl="0" marL="457200" rtl="0" algn="l">
              <a:lnSpc>
                <a:spcPct val="90000"/>
              </a:lnSpc>
              <a:spcBef>
                <a:spcPts val="1000"/>
              </a:spcBef>
              <a:spcAft>
                <a:spcPts val="0"/>
              </a:spcAft>
              <a:buClr>
                <a:schemeClr val="dk1"/>
              </a:buClr>
              <a:buSzPct val="121621"/>
              <a:buNone/>
            </a:pPr>
            <a:r>
              <a:t/>
            </a:r>
            <a:endParaRPr sz="1600"/>
          </a:p>
          <a:p>
            <a:pPr indent="-228600" lvl="0" marL="457200" rtl="0" algn="l">
              <a:lnSpc>
                <a:spcPct val="90000"/>
              </a:lnSpc>
              <a:spcBef>
                <a:spcPts val="1000"/>
              </a:spcBef>
              <a:spcAft>
                <a:spcPts val="0"/>
              </a:spcAft>
              <a:buClr>
                <a:schemeClr val="dk1"/>
              </a:buClr>
              <a:buSzPct val="121621"/>
              <a:buNone/>
            </a:pPr>
            <a:r>
              <a:t/>
            </a:r>
            <a:endParaRPr sz="1600"/>
          </a:p>
        </p:txBody>
      </p:sp>
      <p:sp>
        <p:nvSpPr>
          <p:cNvPr id="552" name="Google Shape;552;p65"/>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fontScale="70000" lnSpcReduction="20000"/>
          </a:bodyPr>
          <a:lstStyle/>
          <a:p>
            <a:pPr indent="-342900" lvl="0" marL="457200" rtl="0" algn="l">
              <a:lnSpc>
                <a:spcPct val="90000"/>
              </a:lnSpc>
              <a:spcBef>
                <a:spcPts val="1000"/>
              </a:spcBef>
              <a:spcAft>
                <a:spcPts val="0"/>
              </a:spcAft>
              <a:buClr>
                <a:schemeClr val="dk1"/>
              </a:buClr>
              <a:buSzPct val="91836"/>
              <a:buChar char="•"/>
            </a:pPr>
            <a:r>
              <a:rPr lang="it-IT"/>
              <a:t>Advanced algorithms for GW experiments (Virgo and ET) in the context of the activities of the Spoke2 in ICSC</a:t>
            </a:r>
            <a:endParaRPr/>
          </a:p>
          <a:p>
            <a:pPr indent="-342900" lvl="0" marL="457200" rtl="0" algn="l">
              <a:lnSpc>
                <a:spcPct val="90000"/>
              </a:lnSpc>
              <a:spcBef>
                <a:spcPts val="1000"/>
              </a:spcBef>
              <a:spcAft>
                <a:spcPts val="0"/>
              </a:spcAft>
              <a:buClr>
                <a:schemeClr val="dk1"/>
              </a:buClr>
              <a:buSzPct val="91836"/>
              <a:buChar char="•"/>
            </a:pPr>
            <a:r>
              <a:rPr lang="it-IT">
                <a:solidFill>
                  <a:schemeClr val="accent1"/>
                </a:solidFill>
              </a:rPr>
              <a:t>Solving  the quantum Boltzmann equation following neutrino flavour conversion in a dense environment in the context of the activities of the Spoke2 in ICSC</a:t>
            </a:r>
            <a:endParaRPr/>
          </a:p>
          <a:p>
            <a:pPr indent="-342900" lvl="0" marL="457200" rtl="0" algn="l">
              <a:lnSpc>
                <a:spcPct val="90000"/>
              </a:lnSpc>
              <a:spcBef>
                <a:spcPts val="1000"/>
              </a:spcBef>
              <a:spcAft>
                <a:spcPts val="0"/>
              </a:spcAft>
              <a:buClr>
                <a:schemeClr val="dk1"/>
              </a:buClr>
              <a:buSzPct val="91836"/>
              <a:buChar char="•"/>
            </a:pPr>
            <a:r>
              <a:rPr lang="it-IT"/>
              <a:t>Development of algorithms for  boosted topologies at LHC/FCC, in the context of the activities of the Spoke2 in ICSC</a:t>
            </a:r>
            <a:endParaRPr/>
          </a:p>
          <a:p>
            <a:pPr indent="-342900" lvl="0" marL="457200" rtl="0" algn="l">
              <a:lnSpc>
                <a:spcPct val="90000"/>
              </a:lnSpc>
              <a:spcBef>
                <a:spcPts val="1000"/>
              </a:spcBef>
              <a:spcAft>
                <a:spcPts val="0"/>
              </a:spcAft>
              <a:buClr>
                <a:schemeClr val="dk1"/>
              </a:buClr>
              <a:buSzPct val="91836"/>
              <a:buChar char="•"/>
            </a:pPr>
            <a:r>
              <a:rPr lang="it-IT">
                <a:solidFill>
                  <a:schemeClr val="accent1"/>
                </a:solidFill>
              </a:rPr>
              <a:t>Accelerated analysis of Astrophysical data in the Photon Counting Big Data era, in the context of the activities of the Spoke2 in ICSC</a:t>
            </a:r>
            <a:endParaRPr/>
          </a:p>
          <a:p>
            <a:pPr indent="-228600" lvl="0" marL="457200" rtl="0" algn="l">
              <a:lnSpc>
                <a:spcPct val="90000"/>
              </a:lnSpc>
              <a:spcBef>
                <a:spcPts val="1000"/>
              </a:spcBef>
              <a:spcAft>
                <a:spcPts val="0"/>
              </a:spcAft>
              <a:buClr>
                <a:schemeClr val="dk1"/>
              </a:buClr>
              <a:buSzPct val="91836"/>
              <a:buNone/>
            </a:pPr>
            <a:r>
              <a:t/>
            </a:r>
            <a:endParaRPr/>
          </a:p>
          <a:p>
            <a:pPr indent="-228600" lvl="0" marL="457200" rtl="0" algn="l">
              <a:lnSpc>
                <a:spcPct val="90000"/>
              </a:lnSpc>
              <a:spcBef>
                <a:spcPts val="1000"/>
              </a:spcBef>
              <a:spcAft>
                <a:spcPts val="0"/>
              </a:spcAft>
              <a:buClr>
                <a:schemeClr val="dk1"/>
              </a:buClr>
              <a:buSzPct val="91836"/>
              <a:buNone/>
            </a:pPr>
            <a:r>
              <a:t/>
            </a:r>
            <a:endParaRPr/>
          </a:p>
        </p:txBody>
      </p:sp>
      <p:sp>
        <p:nvSpPr>
          <p:cNvPr id="553" name="Google Shape;553;p6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6"/>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Objectives - private</a:t>
            </a:r>
            <a:endParaRPr/>
          </a:p>
        </p:txBody>
      </p:sp>
      <p:sp>
        <p:nvSpPr>
          <p:cNvPr id="559" name="Google Shape;559;p66"/>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chemeClr val="dk1"/>
              </a:buClr>
              <a:buSzPct val="82949"/>
              <a:buChar char="•"/>
            </a:pPr>
            <a:r>
              <a:rPr lang="it-IT"/>
              <a:t>Data Management tests using Spoke 2 solutions in industrial environments</a:t>
            </a:r>
            <a:endParaRPr/>
          </a:p>
          <a:p>
            <a:pPr indent="-342900" lvl="0" marL="457200" rtl="0" algn="l">
              <a:lnSpc>
                <a:spcPct val="90000"/>
              </a:lnSpc>
              <a:spcBef>
                <a:spcPts val="1000"/>
              </a:spcBef>
              <a:spcAft>
                <a:spcPts val="0"/>
              </a:spcAft>
              <a:buClr>
                <a:schemeClr val="dk1"/>
              </a:buClr>
              <a:buSzPct val="82949"/>
              <a:buChar char="•"/>
            </a:pPr>
            <a:r>
              <a:rPr lang="it-IT">
                <a:solidFill>
                  <a:schemeClr val="accent1"/>
                </a:solidFill>
              </a:rPr>
              <a:t>Support for  R&amp;D activities on the ARM architecture (support + access to remote resources not available in the CN/Spoke0 + help in the sw porting)</a:t>
            </a:r>
            <a:endParaRPr/>
          </a:p>
          <a:p>
            <a:pPr indent="-342900" lvl="0" marL="457200" rtl="0" algn="l">
              <a:lnSpc>
                <a:spcPct val="90000"/>
              </a:lnSpc>
              <a:spcBef>
                <a:spcPts val="1000"/>
              </a:spcBef>
              <a:spcAft>
                <a:spcPts val="0"/>
              </a:spcAft>
              <a:buClr>
                <a:schemeClr val="dk1"/>
              </a:buClr>
              <a:buSzPct val="82949"/>
              <a:buChar char="•"/>
            </a:pPr>
            <a:r>
              <a:rPr lang="it-IT"/>
              <a:t>Porting and optimization (on GPU, on FPGA,  on CPU) of algorithms of interest of AstroParticle experiments</a:t>
            </a:r>
            <a:endParaRPr/>
          </a:p>
          <a:p>
            <a:pPr indent="-342900" lvl="0" marL="457200" rtl="0" algn="l">
              <a:lnSpc>
                <a:spcPct val="90000"/>
              </a:lnSpc>
              <a:spcBef>
                <a:spcPts val="1000"/>
              </a:spcBef>
              <a:spcAft>
                <a:spcPts val="0"/>
              </a:spcAft>
              <a:buClr>
                <a:schemeClr val="dk1"/>
              </a:buClr>
              <a:buSzPct val="82949"/>
              <a:buChar char="•"/>
            </a:pPr>
            <a:r>
              <a:rPr lang="it-IT">
                <a:solidFill>
                  <a:schemeClr val="accent1"/>
                </a:solidFill>
              </a:rPr>
              <a:t>Realization of tools and pilots for the Space Economy domain, using the infrastructure of the ICSC</a:t>
            </a:r>
            <a:endParaRPr/>
          </a:p>
          <a:p>
            <a:pPr indent="-228600" lvl="0" marL="457200" rtl="0" algn="l">
              <a:lnSpc>
                <a:spcPct val="90000"/>
              </a:lnSpc>
              <a:spcBef>
                <a:spcPts val="1000"/>
              </a:spcBef>
              <a:spcAft>
                <a:spcPts val="0"/>
              </a:spcAft>
              <a:buClr>
                <a:schemeClr val="dk1"/>
              </a:buClr>
              <a:buSzPct val="82949"/>
              <a:buNone/>
            </a:pPr>
            <a:r>
              <a:t/>
            </a:r>
            <a:endParaRPr/>
          </a:p>
          <a:p>
            <a:pPr indent="-228600" lvl="0" marL="457200" rtl="0" algn="l">
              <a:lnSpc>
                <a:spcPct val="90000"/>
              </a:lnSpc>
              <a:spcBef>
                <a:spcPts val="1000"/>
              </a:spcBef>
              <a:spcAft>
                <a:spcPts val="0"/>
              </a:spcAft>
              <a:buClr>
                <a:schemeClr val="dk1"/>
              </a:buClr>
              <a:buSzPct val="82949"/>
              <a:buNone/>
            </a:pPr>
            <a:r>
              <a:t/>
            </a:r>
            <a:endParaRPr/>
          </a:p>
        </p:txBody>
      </p:sp>
      <p:sp>
        <p:nvSpPr>
          <p:cNvPr id="560" name="Google Shape;560;p66"/>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75630"/>
              <a:buChar char="•"/>
            </a:pPr>
            <a:r>
              <a:rPr lang="it-IT"/>
              <a:t>Realization of a PoC market exchange for Space Economy, on the infrastructure of the ICSC</a:t>
            </a:r>
            <a:endParaRPr/>
          </a:p>
          <a:p>
            <a:pPr indent="-342900" lvl="0" marL="457200" rtl="0" algn="l">
              <a:lnSpc>
                <a:spcPct val="90000"/>
              </a:lnSpc>
              <a:spcBef>
                <a:spcPts val="1000"/>
              </a:spcBef>
              <a:spcAft>
                <a:spcPts val="0"/>
              </a:spcAft>
              <a:buClr>
                <a:schemeClr val="dk1"/>
              </a:buClr>
              <a:buSzPct val="75630"/>
              <a:buChar char="•"/>
            </a:pPr>
            <a:r>
              <a:rPr lang="it-IT">
                <a:solidFill>
                  <a:schemeClr val="accent1"/>
                </a:solidFill>
              </a:rPr>
              <a:t>Heterogeneous industrial use cases on the Spoke 2 platforms (GPU + FPGA + ARM)</a:t>
            </a:r>
            <a:endParaRPr/>
          </a:p>
          <a:p>
            <a:pPr indent="-342900" lvl="0" marL="457200" rtl="0" algn="l">
              <a:lnSpc>
                <a:spcPct val="90000"/>
              </a:lnSpc>
              <a:spcBef>
                <a:spcPts val="1000"/>
              </a:spcBef>
              <a:spcAft>
                <a:spcPts val="0"/>
              </a:spcAft>
              <a:buClr>
                <a:schemeClr val="dk1"/>
              </a:buClr>
              <a:buSzPct val="75630"/>
              <a:buChar char="•"/>
            </a:pPr>
            <a:r>
              <a:rPr lang="it-IT"/>
              <a:t>Support for profiling, code engineering and code quality on Spoke 2 code repositories</a:t>
            </a:r>
            <a:endParaRPr/>
          </a:p>
          <a:p>
            <a:pPr indent="-342900" lvl="0" marL="457200" rtl="0" algn="l">
              <a:lnSpc>
                <a:spcPct val="90000"/>
              </a:lnSpc>
              <a:spcBef>
                <a:spcPts val="1000"/>
              </a:spcBef>
              <a:spcAft>
                <a:spcPts val="0"/>
              </a:spcAft>
              <a:buClr>
                <a:schemeClr val="dk1"/>
              </a:buClr>
              <a:buSzPct val="75630"/>
              <a:buChar char="•"/>
            </a:pPr>
            <a:r>
              <a:rPr lang="it-IT">
                <a:solidFill>
                  <a:schemeClr val="accent1"/>
                </a:solidFill>
              </a:rPr>
              <a:t>Support of Spoke 2 tools and solutions towards industrial cascade call recipients</a:t>
            </a:r>
            <a:endParaRPr>
              <a:solidFill>
                <a:schemeClr val="accent1"/>
              </a:solidFill>
            </a:endParaRPr>
          </a:p>
          <a:p>
            <a:pPr indent="-228600" lvl="0" marL="457200" rtl="0" algn="l">
              <a:lnSpc>
                <a:spcPct val="90000"/>
              </a:lnSpc>
              <a:spcBef>
                <a:spcPts val="1000"/>
              </a:spcBef>
              <a:spcAft>
                <a:spcPts val="0"/>
              </a:spcAft>
              <a:buClr>
                <a:schemeClr val="dk1"/>
              </a:buClr>
              <a:buSzPct val="75630"/>
              <a:buNone/>
            </a:pPr>
            <a:r>
              <a:t/>
            </a:r>
            <a:endParaRPr/>
          </a:p>
          <a:p>
            <a:pPr indent="-228600" lvl="0" marL="457200" rtl="0" algn="l">
              <a:lnSpc>
                <a:spcPct val="90000"/>
              </a:lnSpc>
              <a:spcBef>
                <a:spcPts val="1000"/>
              </a:spcBef>
              <a:spcAft>
                <a:spcPts val="0"/>
              </a:spcAft>
              <a:buClr>
                <a:schemeClr val="dk1"/>
              </a:buClr>
              <a:buSzPct val="75630"/>
              <a:buNone/>
            </a:pPr>
            <a:r>
              <a:t/>
            </a:r>
            <a:endParaRPr/>
          </a:p>
        </p:txBody>
      </p:sp>
      <p:sp>
        <p:nvSpPr>
          <p:cNvPr id="561" name="Google Shape;561;p6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7"/>
          <p:cNvSpPr txBox="1"/>
          <p:nvPr>
            <p:ph type="title"/>
          </p:nvPr>
        </p:nvSpPr>
        <p:spPr>
          <a:xfrm>
            <a:off x="361122" y="1318370"/>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Organization of events</a:t>
            </a:r>
            <a:endParaRPr/>
          </a:p>
        </p:txBody>
      </p:sp>
      <p:sp>
        <p:nvSpPr>
          <p:cNvPr id="567" name="Google Shape;567;p67"/>
          <p:cNvSpPr txBox="1"/>
          <p:nvPr>
            <p:ph idx="1" type="body"/>
          </p:nvPr>
        </p:nvSpPr>
        <p:spPr>
          <a:xfrm>
            <a:off x="0" y="2202771"/>
            <a:ext cx="4318629" cy="3680344"/>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chemeClr val="dk1"/>
              </a:buClr>
              <a:buSzPct val="82949"/>
              <a:buChar char="•"/>
            </a:pPr>
            <a:r>
              <a:rPr lang="it-IT"/>
              <a:t>Especially regarding the technical part, it is important to organize training / education opportunities</a:t>
            </a:r>
            <a:endParaRPr/>
          </a:p>
          <a:p>
            <a:pPr indent="-342900" lvl="0" marL="457200" rtl="0" algn="l">
              <a:lnSpc>
                <a:spcPct val="90000"/>
              </a:lnSpc>
              <a:spcBef>
                <a:spcPts val="1000"/>
              </a:spcBef>
              <a:spcAft>
                <a:spcPts val="0"/>
              </a:spcAft>
              <a:buClr>
                <a:schemeClr val="dk1"/>
              </a:buClr>
              <a:buSzPct val="82949"/>
              <a:buChar char="•"/>
            </a:pPr>
            <a:r>
              <a:rPr lang="it-IT"/>
              <a:t>As of now, we have (co-)organized</a:t>
            </a:r>
            <a:endParaRPr/>
          </a:p>
          <a:p>
            <a:pPr indent="-342900" lvl="1" marL="914400" rtl="0" algn="l">
              <a:lnSpc>
                <a:spcPct val="90000"/>
              </a:lnSpc>
              <a:spcBef>
                <a:spcPts val="500"/>
              </a:spcBef>
              <a:spcAft>
                <a:spcPts val="0"/>
              </a:spcAft>
              <a:buSzPct val="96774"/>
              <a:buChar char="•"/>
            </a:pPr>
            <a:r>
              <a:rPr lang="it-IT">
                <a:solidFill>
                  <a:schemeClr val="accent1"/>
                </a:solidFill>
              </a:rPr>
              <a:t>A school on GPU programming</a:t>
            </a:r>
            <a:endParaRPr/>
          </a:p>
          <a:p>
            <a:pPr indent="-342900" lvl="1" marL="914400" rtl="0" algn="l">
              <a:lnSpc>
                <a:spcPct val="90000"/>
              </a:lnSpc>
              <a:spcBef>
                <a:spcPts val="500"/>
              </a:spcBef>
              <a:spcAft>
                <a:spcPts val="0"/>
              </a:spcAft>
              <a:buSzPct val="96774"/>
              <a:buChar char="•"/>
            </a:pPr>
            <a:r>
              <a:rPr lang="it-IT">
                <a:solidFill>
                  <a:schemeClr val="accent1"/>
                </a:solidFill>
              </a:rPr>
              <a:t>A Space Economy Workshop </a:t>
            </a:r>
            <a:endParaRPr/>
          </a:p>
          <a:p>
            <a:pPr indent="-342900" lvl="1" marL="914400" rtl="0" algn="l">
              <a:lnSpc>
                <a:spcPct val="90000"/>
              </a:lnSpc>
              <a:spcBef>
                <a:spcPts val="500"/>
              </a:spcBef>
              <a:spcAft>
                <a:spcPts val="0"/>
              </a:spcAft>
              <a:buSzPct val="96774"/>
              <a:buChar char="•"/>
            </a:pPr>
            <a:r>
              <a:rPr lang="it-IT">
                <a:solidFill>
                  <a:schemeClr val="accent1"/>
                </a:solidFill>
              </a:rPr>
              <a:t>A school on Distributed Computing and Cloud  </a:t>
            </a:r>
            <a:endParaRPr/>
          </a:p>
          <a:p>
            <a:pPr indent="-342900" lvl="1" marL="914400" rtl="0" algn="l">
              <a:lnSpc>
                <a:spcPct val="90000"/>
              </a:lnSpc>
              <a:spcBef>
                <a:spcPts val="500"/>
              </a:spcBef>
              <a:spcAft>
                <a:spcPts val="0"/>
              </a:spcAft>
              <a:buSzPct val="96774"/>
              <a:buChar char="•"/>
            </a:pPr>
            <a:r>
              <a:rPr lang="it-IT">
                <a:solidFill>
                  <a:schemeClr val="accent1"/>
                </a:solidFill>
              </a:rPr>
              <a:t>A school on FPGA Programming </a:t>
            </a:r>
            <a:endParaRPr/>
          </a:p>
          <a:p>
            <a:pPr indent="-342900" lvl="1" marL="914400" rtl="0" algn="l">
              <a:lnSpc>
                <a:spcPct val="90000"/>
              </a:lnSpc>
              <a:spcBef>
                <a:spcPts val="500"/>
              </a:spcBef>
              <a:spcAft>
                <a:spcPts val="0"/>
              </a:spcAft>
              <a:buSzPct val="96774"/>
              <a:buChar char="•"/>
            </a:pPr>
            <a:r>
              <a:rPr lang="it-IT">
                <a:solidFill>
                  <a:schemeClr val="accent1"/>
                </a:solidFill>
              </a:rPr>
              <a:t>A school on Machine Learning</a:t>
            </a:r>
            <a:endParaRPr/>
          </a:p>
          <a:p>
            <a:pPr indent="0" lvl="1" marL="571500" rtl="0" algn="l">
              <a:lnSpc>
                <a:spcPct val="90000"/>
              </a:lnSpc>
              <a:spcBef>
                <a:spcPts val="500"/>
              </a:spcBef>
              <a:spcAft>
                <a:spcPts val="0"/>
              </a:spcAft>
              <a:buSzPct val="96774"/>
              <a:buNone/>
            </a:pPr>
            <a:r>
              <a:t/>
            </a:r>
            <a:endParaRPr/>
          </a:p>
        </p:txBody>
      </p:sp>
      <p:sp>
        <p:nvSpPr>
          <p:cNvPr id="568" name="Google Shape;568;p6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grpSp>
        <p:nvGrpSpPr>
          <p:cNvPr id="569" name="Google Shape;569;p67"/>
          <p:cNvGrpSpPr/>
          <p:nvPr/>
        </p:nvGrpSpPr>
        <p:grpSpPr>
          <a:xfrm>
            <a:off x="4394283" y="578024"/>
            <a:ext cx="3196700" cy="4139629"/>
            <a:chOff x="2133059" y="683094"/>
            <a:chExt cx="7772941" cy="7375946"/>
          </a:xfrm>
        </p:grpSpPr>
        <p:pic>
          <p:nvPicPr>
            <p:cNvPr id="570" name="Google Shape;570;p67"/>
            <p:cNvPicPr preferRelativeResize="0"/>
            <p:nvPr/>
          </p:nvPicPr>
          <p:blipFill rotWithShape="1">
            <a:blip r:embed="rId3">
              <a:alphaModFix/>
            </a:blip>
            <a:srcRect b="0" l="0" r="0" t="0"/>
            <a:stretch/>
          </p:blipFill>
          <p:spPr>
            <a:xfrm>
              <a:off x="2133600" y="683094"/>
              <a:ext cx="7772400" cy="3551706"/>
            </a:xfrm>
            <a:prstGeom prst="rect">
              <a:avLst/>
            </a:prstGeom>
            <a:noFill/>
            <a:ln cap="flat" cmpd="sng" w="9525">
              <a:solidFill>
                <a:srgbClr val="FA0400"/>
              </a:solidFill>
              <a:prstDash val="solid"/>
              <a:round/>
              <a:headEnd len="sm" w="sm" type="none"/>
              <a:tailEnd len="sm" w="sm" type="none"/>
            </a:ln>
          </p:spPr>
        </p:pic>
        <p:pic>
          <p:nvPicPr>
            <p:cNvPr id="571" name="Google Shape;571;p67"/>
            <p:cNvPicPr preferRelativeResize="0"/>
            <p:nvPr/>
          </p:nvPicPr>
          <p:blipFill rotWithShape="1">
            <a:blip r:embed="rId4">
              <a:alphaModFix/>
            </a:blip>
            <a:srcRect b="0" l="0" r="0" t="0"/>
            <a:stretch/>
          </p:blipFill>
          <p:spPr>
            <a:xfrm>
              <a:off x="2133059" y="4222877"/>
              <a:ext cx="7772400" cy="3836163"/>
            </a:xfrm>
            <a:prstGeom prst="rect">
              <a:avLst/>
            </a:prstGeom>
            <a:noFill/>
            <a:ln cap="flat" cmpd="sng" w="9525">
              <a:solidFill>
                <a:srgbClr val="FA0400"/>
              </a:solidFill>
              <a:prstDash val="solid"/>
              <a:round/>
              <a:headEnd len="sm" w="sm" type="none"/>
              <a:tailEnd len="sm" w="sm" type="none"/>
            </a:ln>
          </p:spPr>
        </p:pic>
      </p:grpSp>
      <p:pic>
        <p:nvPicPr>
          <p:cNvPr id="572" name="Google Shape;572;p67"/>
          <p:cNvPicPr preferRelativeResize="0"/>
          <p:nvPr/>
        </p:nvPicPr>
        <p:blipFill rotWithShape="1">
          <a:blip r:embed="rId5">
            <a:alphaModFix/>
          </a:blip>
          <a:srcRect b="0" l="0" r="0" t="0"/>
          <a:stretch/>
        </p:blipFill>
        <p:spPr>
          <a:xfrm>
            <a:off x="7666415" y="2551379"/>
            <a:ext cx="4384126" cy="2166274"/>
          </a:xfrm>
          <a:prstGeom prst="rect">
            <a:avLst/>
          </a:prstGeom>
          <a:noFill/>
          <a:ln cap="flat" cmpd="sng" w="9525">
            <a:solidFill>
              <a:srgbClr val="FA0400"/>
            </a:solidFill>
            <a:prstDash val="solid"/>
            <a:round/>
            <a:headEnd len="sm" w="sm" type="none"/>
            <a:tailEnd len="sm" w="sm" type="none"/>
          </a:ln>
        </p:spPr>
      </p:pic>
      <p:pic>
        <p:nvPicPr>
          <p:cNvPr id="573" name="Google Shape;573;p67"/>
          <p:cNvPicPr preferRelativeResize="0"/>
          <p:nvPr/>
        </p:nvPicPr>
        <p:blipFill rotWithShape="1">
          <a:blip r:embed="rId6">
            <a:alphaModFix/>
          </a:blip>
          <a:srcRect b="0" l="0" r="0" t="0"/>
          <a:stretch/>
        </p:blipFill>
        <p:spPr>
          <a:xfrm>
            <a:off x="7620525" y="578024"/>
            <a:ext cx="4063779" cy="2031890"/>
          </a:xfrm>
          <a:prstGeom prst="rect">
            <a:avLst/>
          </a:prstGeom>
          <a:noFill/>
          <a:ln cap="flat" cmpd="sng" w="9525">
            <a:solidFill>
              <a:srgbClr val="FA0400"/>
            </a:solidFill>
            <a:prstDash val="solid"/>
            <a:round/>
            <a:headEnd len="sm" w="sm" type="none"/>
            <a:tailEnd len="sm" w="sm" type="none"/>
          </a:ln>
        </p:spPr>
      </p:pic>
      <p:pic>
        <p:nvPicPr>
          <p:cNvPr id="574" name="Google Shape;574;p67"/>
          <p:cNvPicPr preferRelativeResize="0"/>
          <p:nvPr/>
        </p:nvPicPr>
        <p:blipFill rotWithShape="1">
          <a:blip r:embed="rId7">
            <a:alphaModFix/>
          </a:blip>
          <a:srcRect b="0" l="0" r="0" t="0"/>
          <a:stretch/>
        </p:blipFill>
        <p:spPr>
          <a:xfrm>
            <a:off x="5172385" y="3793066"/>
            <a:ext cx="2784791" cy="3110842"/>
          </a:xfrm>
          <a:prstGeom prst="rect">
            <a:avLst/>
          </a:prstGeom>
          <a:noFill/>
          <a:ln cap="flat" cmpd="sng" w="9525">
            <a:solidFill>
              <a:srgbClr val="FA0400"/>
            </a:solidFill>
            <a:prstDash val="solid"/>
            <a:round/>
            <a:headEnd len="sm" w="sm" type="none"/>
            <a:tailEnd len="sm" w="sm" type="none"/>
          </a:ln>
        </p:spPr>
      </p:pic>
      <p:pic>
        <p:nvPicPr>
          <p:cNvPr id="575" name="Google Shape;575;p67"/>
          <p:cNvPicPr preferRelativeResize="0"/>
          <p:nvPr/>
        </p:nvPicPr>
        <p:blipFill rotWithShape="1">
          <a:blip r:embed="rId8">
            <a:alphaModFix/>
          </a:blip>
          <a:srcRect b="0" l="0" r="0" t="0"/>
          <a:stretch/>
        </p:blipFill>
        <p:spPr>
          <a:xfrm>
            <a:off x="8104067" y="3684421"/>
            <a:ext cx="3318028" cy="3110842"/>
          </a:xfrm>
          <a:prstGeom prst="rect">
            <a:avLst/>
          </a:prstGeom>
          <a:noFill/>
          <a:ln cap="flat" cmpd="sng" w="9525">
            <a:solidFill>
              <a:srgbClr val="FA0400"/>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Needs for the utilization of ICSC Infrastructure resources</a:t>
            </a:r>
            <a:endParaRPr/>
          </a:p>
        </p:txBody>
      </p:sp>
      <p:sp>
        <p:nvSpPr>
          <p:cNvPr id="582" name="Google Shape;582;p68"/>
          <p:cNvSpPr txBox="1"/>
          <p:nvPr>
            <p:ph idx="1" type="body"/>
          </p:nvPr>
        </p:nvSpPr>
        <p:spPr>
          <a:xfrm>
            <a:off x="313414" y="2305224"/>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Activities Spoke2 need to access to the ICSC infrastructure</a:t>
            </a:r>
            <a:endParaRPr/>
          </a:p>
          <a:p>
            <a:pPr indent="-342900" lvl="1" marL="914400" rtl="0" algn="l">
              <a:lnSpc>
                <a:spcPct val="90000"/>
              </a:lnSpc>
              <a:spcBef>
                <a:spcPts val="500"/>
              </a:spcBef>
              <a:spcAft>
                <a:spcPts val="0"/>
              </a:spcAft>
              <a:buSzPts val="1800"/>
              <a:buChar char="•"/>
            </a:pPr>
            <a:r>
              <a:rPr lang="it-IT">
                <a:solidFill>
                  <a:srgbClr val="548135"/>
                </a:solidFill>
              </a:rPr>
              <a:t>HPC core Hours, Cloud VMs, storage, access to FPGA systems, …</a:t>
            </a:r>
            <a:endParaRPr/>
          </a:p>
          <a:p>
            <a:pPr indent="-342900" lvl="0" marL="457200" rtl="0" algn="l">
              <a:lnSpc>
                <a:spcPct val="90000"/>
              </a:lnSpc>
              <a:spcBef>
                <a:spcPts val="1000"/>
              </a:spcBef>
              <a:spcAft>
                <a:spcPts val="0"/>
              </a:spcAft>
              <a:buClr>
                <a:schemeClr val="dk1"/>
              </a:buClr>
              <a:buSzPts val="1800"/>
              <a:buChar char="•"/>
            </a:pPr>
            <a:r>
              <a:rPr lang="it-IT" sz="2000"/>
              <a:t>(otherwise they would have been executed before / elsewhere …)</a:t>
            </a:r>
            <a:endParaRPr/>
          </a:p>
        </p:txBody>
      </p:sp>
      <p:sp>
        <p:nvSpPr>
          <p:cNvPr id="583" name="Google Shape;583;p68"/>
          <p:cNvSpPr txBox="1"/>
          <p:nvPr>
            <p:ph idx="2" type="body"/>
          </p:nvPr>
        </p:nvSpPr>
        <p:spPr>
          <a:xfrm>
            <a:off x="6172200" y="2242337"/>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When compiling the Flagship and the IG proposals, the proponents were asked to specify the computing needs to be forwarded to ICSC’S RAC</a:t>
            </a:r>
            <a:endParaRPr/>
          </a:p>
          <a:p>
            <a:pPr indent="-342900" lvl="0" marL="457200" rtl="0" algn="l">
              <a:lnSpc>
                <a:spcPct val="90000"/>
              </a:lnSpc>
              <a:spcBef>
                <a:spcPts val="1000"/>
              </a:spcBef>
              <a:spcAft>
                <a:spcPts val="0"/>
              </a:spcAft>
              <a:buClr>
                <a:schemeClr val="dk1"/>
              </a:buClr>
              <a:buSzPts val="1800"/>
              <a:buChar char="•"/>
            </a:pPr>
            <a:r>
              <a:rPr lang="it-IT"/>
              <a:t>Leonardo Giusti (UNIMIB) member of RAC designated by Spoke2/3</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584" name="Google Shape;584;p6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4"/>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The Spoke 2 of ICSC in one slide </a:t>
            </a:r>
            <a:endParaRPr/>
          </a:p>
        </p:txBody>
      </p:sp>
      <p:sp>
        <p:nvSpPr>
          <p:cNvPr id="142" name="Google Shape;142;p34"/>
          <p:cNvSpPr txBox="1"/>
          <p:nvPr>
            <p:ph idx="1" type="body"/>
          </p:nvPr>
        </p:nvSpPr>
        <p:spPr>
          <a:xfrm>
            <a:off x="838200" y="2291137"/>
            <a:ext cx="6845632"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Spoke Leader Institution: INFN</a:t>
            </a:r>
            <a:endParaRPr/>
          </a:p>
          <a:p>
            <a:pPr indent="-406400" lvl="0" marL="457200" rtl="0" algn="l">
              <a:lnSpc>
                <a:spcPct val="90000"/>
              </a:lnSpc>
              <a:spcBef>
                <a:spcPts val="1000"/>
              </a:spcBef>
              <a:spcAft>
                <a:spcPts val="0"/>
              </a:spcAft>
              <a:buClr>
                <a:schemeClr val="dk1"/>
              </a:buClr>
              <a:buSzPts val="2800"/>
              <a:buChar char="•"/>
            </a:pPr>
            <a:r>
              <a:rPr lang="it-IT">
                <a:solidFill>
                  <a:schemeClr val="accent1"/>
                </a:solidFill>
              </a:rPr>
              <a:t>Co-Leader Institution: INAF</a:t>
            </a:r>
            <a:endParaRPr/>
          </a:p>
          <a:p>
            <a:pPr indent="-406400" lvl="0" marL="457200" rtl="0" algn="l">
              <a:lnSpc>
                <a:spcPct val="90000"/>
              </a:lnSpc>
              <a:spcBef>
                <a:spcPts val="1000"/>
              </a:spcBef>
              <a:spcAft>
                <a:spcPts val="0"/>
              </a:spcAft>
              <a:buClr>
                <a:schemeClr val="dk1"/>
              </a:buClr>
              <a:buSzPts val="2800"/>
              <a:buChar char="•"/>
            </a:pPr>
            <a:r>
              <a:rPr lang="it-IT"/>
              <a:t>Academic Affiliates: 13 Universities+ 2 Public Research Institutions</a:t>
            </a:r>
            <a:endParaRPr/>
          </a:p>
          <a:p>
            <a:pPr indent="-406400" lvl="0" marL="457200" rtl="0" algn="l">
              <a:lnSpc>
                <a:spcPct val="90000"/>
              </a:lnSpc>
              <a:spcBef>
                <a:spcPts val="1000"/>
              </a:spcBef>
              <a:spcAft>
                <a:spcPts val="0"/>
              </a:spcAft>
              <a:buClr>
                <a:schemeClr val="dk1"/>
              </a:buClr>
              <a:buSzPts val="2800"/>
              <a:buChar char="•"/>
            </a:pPr>
            <a:r>
              <a:rPr lang="it-IT">
                <a:solidFill>
                  <a:schemeClr val="accent1"/>
                </a:solidFill>
              </a:rPr>
              <a:t>Private Affiliates (via Innovation Grants): 6 Large Enterprises + 1 Small Enterprise</a:t>
            </a:r>
            <a:endParaRPr/>
          </a:p>
          <a:p>
            <a:pPr indent="-381000" lvl="1" marL="914400" rtl="0" algn="l">
              <a:lnSpc>
                <a:spcPct val="90000"/>
              </a:lnSpc>
              <a:spcBef>
                <a:spcPts val="500"/>
              </a:spcBef>
              <a:spcAft>
                <a:spcPts val="0"/>
              </a:spcAft>
              <a:buSzPts val="2400"/>
              <a:buChar char="•"/>
            </a:pPr>
            <a:r>
              <a:rPr lang="it-IT">
                <a:solidFill>
                  <a:srgbClr val="548135"/>
                </a:solidFill>
              </a:rPr>
              <a:t>Being formalized in these very days</a:t>
            </a:r>
            <a:endParaRPr/>
          </a:p>
        </p:txBody>
      </p:sp>
      <p:sp>
        <p:nvSpPr>
          <p:cNvPr id="143" name="Google Shape;143;p3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grpSp>
        <p:nvGrpSpPr>
          <p:cNvPr id="144" name="Google Shape;144;p34"/>
          <p:cNvGrpSpPr/>
          <p:nvPr/>
        </p:nvGrpSpPr>
        <p:grpSpPr>
          <a:xfrm>
            <a:off x="7816393" y="1335636"/>
            <a:ext cx="4694863" cy="4905731"/>
            <a:chOff x="6939280" y="1238190"/>
            <a:chExt cx="5232399" cy="5467410"/>
          </a:xfrm>
        </p:grpSpPr>
        <p:sp>
          <p:nvSpPr>
            <p:cNvPr id="145" name="Google Shape;145;p34"/>
            <p:cNvSpPr/>
            <p:nvPr/>
          </p:nvSpPr>
          <p:spPr>
            <a:xfrm rot="-5400000">
              <a:off x="6639561" y="1539238"/>
              <a:ext cx="5466079" cy="4866640"/>
            </a:xfrm>
            <a:prstGeom prst="rect">
              <a:avLst/>
            </a:prstGeom>
            <a:solidFill>
              <a:srgbClr val="8296B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1" i="0" sz="1000" u="none" cap="none" strike="noStrike">
                <a:solidFill>
                  <a:srgbClr val="1528BC"/>
                </a:solidFill>
                <a:latin typeface="Titillium Web"/>
                <a:ea typeface="Titillium Web"/>
                <a:cs typeface="Titillium Web"/>
                <a:sym typeface="Titillium Web"/>
              </a:endParaRPr>
            </a:p>
            <a:p>
              <a:pPr indent="0" lvl="0" marL="0" marR="0" rtl="0" algn="ctr">
                <a:lnSpc>
                  <a:spcPct val="100000"/>
                </a:lnSpc>
                <a:spcBef>
                  <a:spcPts val="0"/>
                </a:spcBef>
                <a:spcAft>
                  <a:spcPts val="0"/>
                </a:spcAft>
                <a:buNone/>
              </a:pPr>
              <a:r>
                <a:t/>
              </a:r>
              <a:endParaRPr b="1" i="0" sz="1000" u="none" cap="none" strike="noStrike">
                <a:solidFill>
                  <a:srgbClr val="1528BC"/>
                </a:solidFill>
                <a:latin typeface="Titillium Web"/>
                <a:ea typeface="Titillium Web"/>
                <a:cs typeface="Titillium Web"/>
                <a:sym typeface="Titillium Web"/>
              </a:endParaRPr>
            </a:p>
            <a:p>
              <a:pPr indent="0" lvl="0" marL="0" marR="0" rtl="0" algn="ctr">
                <a:lnSpc>
                  <a:spcPct val="100000"/>
                </a:lnSpc>
                <a:spcBef>
                  <a:spcPts val="0"/>
                </a:spcBef>
                <a:spcAft>
                  <a:spcPts val="0"/>
                </a:spcAft>
                <a:buNone/>
              </a:pPr>
              <a:r>
                <a:rPr b="1" i="0" lang="it-IT" sz="1000" u="none" cap="none" strike="noStrike">
                  <a:solidFill>
                    <a:srgbClr val="1528BC"/>
                  </a:solidFill>
                  <a:latin typeface="Titillium Web"/>
                  <a:ea typeface="Titillium Web"/>
                  <a:cs typeface="Titillium Web"/>
                  <a:sym typeface="Titillium Web"/>
                </a:rPr>
                <a:t>ISTRUZIONE E FORMAZIONE, IMPRENDITORIALITÀ,</a:t>
              </a:r>
              <a:endParaRPr/>
            </a:p>
            <a:p>
              <a:pPr indent="0" lvl="0" marL="0" marR="0" rtl="0" algn="ctr">
                <a:lnSpc>
                  <a:spcPct val="100000"/>
                </a:lnSpc>
                <a:spcBef>
                  <a:spcPts val="0"/>
                </a:spcBef>
                <a:spcAft>
                  <a:spcPts val="0"/>
                </a:spcAft>
                <a:buNone/>
              </a:pPr>
              <a:r>
                <a:rPr b="1" i="0" lang="it-IT" sz="1000" u="none" cap="none" strike="noStrike">
                  <a:solidFill>
                    <a:srgbClr val="1528BC"/>
                  </a:solidFill>
                  <a:latin typeface="Titillium Web"/>
                  <a:ea typeface="Titillium Web"/>
                  <a:cs typeface="Titillium Web"/>
                  <a:sym typeface="Titillium Web"/>
                </a:rPr>
                <a:t>TRASFERIMENTO DI CONOSCENZE, POLICY, OUTREACH</a:t>
              </a:r>
              <a:endParaRPr/>
            </a:p>
          </p:txBody>
        </p:sp>
        <p:pic>
          <p:nvPicPr>
            <p:cNvPr id="146" name="Google Shape;146;p34"/>
            <p:cNvPicPr preferRelativeResize="0"/>
            <p:nvPr/>
          </p:nvPicPr>
          <p:blipFill rotWithShape="1">
            <a:blip r:embed="rId3">
              <a:alphaModFix/>
            </a:blip>
            <a:srcRect b="0" l="0" r="0" t="0"/>
            <a:stretch/>
          </p:blipFill>
          <p:spPr>
            <a:xfrm>
              <a:off x="7704868" y="1238190"/>
              <a:ext cx="4060412" cy="5467410"/>
            </a:xfrm>
            <a:prstGeom prst="rect">
              <a:avLst/>
            </a:prstGeom>
            <a:noFill/>
            <a:ln>
              <a:noFill/>
            </a:ln>
          </p:spPr>
        </p:pic>
        <p:sp>
          <p:nvSpPr>
            <p:cNvPr id="147" name="Google Shape;147;p34"/>
            <p:cNvSpPr/>
            <p:nvPr/>
          </p:nvSpPr>
          <p:spPr>
            <a:xfrm>
              <a:off x="7780722" y="1727200"/>
              <a:ext cx="1421930" cy="54864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FUTURE HPC</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BIG DATA</a:t>
              </a:r>
              <a:endParaRPr/>
            </a:p>
          </p:txBody>
        </p:sp>
        <p:sp>
          <p:nvSpPr>
            <p:cNvPr id="148" name="Google Shape;148;p34"/>
            <p:cNvSpPr/>
            <p:nvPr/>
          </p:nvSpPr>
          <p:spPr>
            <a:xfrm>
              <a:off x="9804400" y="1544320"/>
              <a:ext cx="1798320" cy="720524"/>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FUNDAMENTAL RESEARCH</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SPACE ECONOMY</a:t>
              </a:r>
              <a:endParaRPr/>
            </a:p>
          </p:txBody>
        </p:sp>
        <p:sp>
          <p:nvSpPr>
            <p:cNvPr id="149" name="Google Shape;149;p34"/>
            <p:cNvSpPr/>
            <p:nvPr/>
          </p:nvSpPr>
          <p:spPr>
            <a:xfrm>
              <a:off x="7703488" y="2651760"/>
              <a:ext cx="2009472" cy="72647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ASTROPHYSICS &amp; COSMOS OBSERVATIONS</a:t>
              </a:r>
              <a:endParaRPr/>
            </a:p>
          </p:txBody>
        </p:sp>
        <p:sp>
          <p:nvSpPr>
            <p:cNvPr id="150" name="Google Shape;150;p34"/>
            <p:cNvSpPr/>
            <p:nvPr/>
          </p:nvSpPr>
          <p:spPr>
            <a:xfrm>
              <a:off x="9802803" y="2661920"/>
              <a:ext cx="1421930" cy="71631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EARTH</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CLIMATE</a:t>
              </a:r>
              <a:endParaRPr/>
            </a:p>
          </p:txBody>
        </p:sp>
        <p:sp>
          <p:nvSpPr>
            <p:cNvPr id="151" name="Google Shape;151;p34"/>
            <p:cNvSpPr/>
            <p:nvPr/>
          </p:nvSpPr>
          <p:spPr>
            <a:xfrm>
              <a:off x="7724104" y="3881120"/>
              <a:ext cx="2059976" cy="61051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ENVIRONMENT</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NATURAL DISASTERS</a:t>
              </a:r>
              <a:endParaRPr/>
            </a:p>
          </p:txBody>
        </p:sp>
        <p:sp>
          <p:nvSpPr>
            <p:cNvPr id="152" name="Google Shape;152;p34"/>
            <p:cNvSpPr/>
            <p:nvPr/>
          </p:nvSpPr>
          <p:spPr>
            <a:xfrm>
              <a:off x="9794240" y="3820160"/>
              <a:ext cx="2377440" cy="70195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MULTISCALE MODELING </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ENGINEERING APPLICATIONS</a:t>
              </a:r>
              <a:endParaRPr/>
            </a:p>
          </p:txBody>
        </p:sp>
        <p:sp>
          <p:nvSpPr>
            <p:cNvPr id="153" name="Google Shape;153;p34"/>
            <p:cNvSpPr/>
            <p:nvPr/>
          </p:nvSpPr>
          <p:spPr>
            <a:xfrm>
              <a:off x="7693328" y="4917440"/>
              <a:ext cx="1978992" cy="63678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MATERIALS &amp;</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MOLECULAR SCIENCES</a:t>
              </a:r>
              <a:endParaRPr/>
            </a:p>
          </p:txBody>
        </p:sp>
        <p:sp>
          <p:nvSpPr>
            <p:cNvPr id="154" name="Google Shape;154;p34"/>
            <p:cNvSpPr/>
            <p:nvPr/>
          </p:nvSpPr>
          <p:spPr>
            <a:xfrm>
              <a:off x="9833282" y="4691446"/>
              <a:ext cx="1657677" cy="87293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IN-SILICO MEDICINE</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OMICS DATA</a:t>
              </a:r>
              <a:endParaRPr/>
            </a:p>
          </p:txBody>
        </p:sp>
        <p:sp>
          <p:nvSpPr>
            <p:cNvPr id="155" name="Google Shape;155;p34"/>
            <p:cNvSpPr/>
            <p:nvPr/>
          </p:nvSpPr>
          <p:spPr>
            <a:xfrm>
              <a:off x="7733968" y="5812343"/>
              <a:ext cx="1938352" cy="87293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DIGITAL SOCIETY</a:t>
              </a:r>
              <a:endParaRPr/>
            </a:p>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&amp; SMART CITIES</a:t>
              </a:r>
              <a:endParaRPr/>
            </a:p>
          </p:txBody>
        </p:sp>
        <p:sp>
          <p:nvSpPr>
            <p:cNvPr id="156" name="Google Shape;156;p34"/>
            <p:cNvSpPr/>
            <p:nvPr/>
          </p:nvSpPr>
          <p:spPr>
            <a:xfrm>
              <a:off x="9833283" y="6106160"/>
              <a:ext cx="1421930" cy="558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1" i="0" lang="it-IT" sz="1200" u="none" cap="none" strike="noStrike">
                  <a:solidFill>
                    <a:schemeClr val="lt1"/>
                  </a:solidFill>
                  <a:latin typeface="Titillium Web"/>
                  <a:ea typeface="Titillium Web"/>
                  <a:cs typeface="Titillium Web"/>
                  <a:sym typeface="Titillium Web"/>
                </a:rPr>
                <a:t>QUANTUM COMPUTING</a:t>
              </a:r>
              <a:endParaRPr/>
            </a:p>
          </p:txBody>
        </p:sp>
        <p:sp>
          <p:nvSpPr>
            <p:cNvPr id="157" name="Google Shape;157;p34"/>
            <p:cNvSpPr txBox="1"/>
            <p:nvPr/>
          </p:nvSpPr>
          <p:spPr>
            <a:xfrm>
              <a:off x="7711440" y="125984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1</a:t>
              </a:r>
              <a:endParaRPr/>
            </a:p>
          </p:txBody>
        </p:sp>
        <p:sp>
          <p:nvSpPr>
            <p:cNvPr id="158" name="Google Shape;158;p34"/>
            <p:cNvSpPr txBox="1"/>
            <p:nvPr/>
          </p:nvSpPr>
          <p:spPr>
            <a:xfrm>
              <a:off x="9804400" y="124968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2</a:t>
              </a:r>
              <a:endParaRPr/>
            </a:p>
          </p:txBody>
        </p:sp>
        <p:sp>
          <p:nvSpPr>
            <p:cNvPr id="159" name="Google Shape;159;p34"/>
            <p:cNvSpPr txBox="1"/>
            <p:nvPr/>
          </p:nvSpPr>
          <p:spPr>
            <a:xfrm>
              <a:off x="7691120" y="235712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3</a:t>
              </a:r>
              <a:endParaRPr/>
            </a:p>
          </p:txBody>
        </p:sp>
        <p:sp>
          <p:nvSpPr>
            <p:cNvPr id="160" name="Google Shape;160;p34"/>
            <p:cNvSpPr txBox="1"/>
            <p:nvPr/>
          </p:nvSpPr>
          <p:spPr>
            <a:xfrm>
              <a:off x="9784080" y="234696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4</a:t>
              </a:r>
              <a:endParaRPr/>
            </a:p>
          </p:txBody>
        </p:sp>
        <p:sp>
          <p:nvSpPr>
            <p:cNvPr id="161" name="Google Shape;161;p34"/>
            <p:cNvSpPr txBox="1"/>
            <p:nvPr/>
          </p:nvSpPr>
          <p:spPr>
            <a:xfrm>
              <a:off x="7721600" y="347472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5</a:t>
              </a:r>
              <a:endParaRPr/>
            </a:p>
          </p:txBody>
        </p:sp>
        <p:sp>
          <p:nvSpPr>
            <p:cNvPr id="162" name="Google Shape;162;p34"/>
            <p:cNvSpPr txBox="1"/>
            <p:nvPr/>
          </p:nvSpPr>
          <p:spPr>
            <a:xfrm>
              <a:off x="9814560" y="346456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6</a:t>
              </a:r>
              <a:endParaRPr/>
            </a:p>
          </p:txBody>
        </p:sp>
        <p:sp>
          <p:nvSpPr>
            <p:cNvPr id="163" name="Google Shape;163;p34"/>
            <p:cNvSpPr txBox="1"/>
            <p:nvPr/>
          </p:nvSpPr>
          <p:spPr>
            <a:xfrm>
              <a:off x="7701280" y="457200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7</a:t>
              </a:r>
              <a:endParaRPr/>
            </a:p>
          </p:txBody>
        </p:sp>
        <p:sp>
          <p:nvSpPr>
            <p:cNvPr id="164" name="Google Shape;164;p34"/>
            <p:cNvSpPr txBox="1"/>
            <p:nvPr/>
          </p:nvSpPr>
          <p:spPr>
            <a:xfrm>
              <a:off x="9794240" y="456184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8</a:t>
              </a:r>
              <a:endParaRPr/>
            </a:p>
          </p:txBody>
        </p:sp>
        <p:sp>
          <p:nvSpPr>
            <p:cNvPr id="165" name="Google Shape;165;p34"/>
            <p:cNvSpPr txBox="1"/>
            <p:nvPr/>
          </p:nvSpPr>
          <p:spPr>
            <a:xfrm>
              <a:off x="7701280" y="5699760"/>
              <a:ext cx="3577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9</a:t>
              </a:r>
              <a:endParaRPr/>
            </a:p>
          </p:txBody>
        </p:sp>
        <p:sp>
          <p:nvSpPr>
            <p:cNvPr id="166" name="Google Shape;166;p34"/>
            <p:cNvSpPr txBox="1"/>
            <p:nvPr/>
          </p:nvSpPr>
          <p:spPr>
            <a:xfrm>
              <a:off x="9794240" y="5689600"/>
              <a:ext cx="53091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400" u="none" cap="none" strike="noStrike">
                  <a:solidFill>
                    <a:schemeClr val="lt1"/>
                  </a:solidFill>
                  <a:latin typeface="Titillium Web"/>
                  <a:ea typeface="Titillium Web"/>
                  <a:cs typeface="Titillium Web"/>
                  <a:sym typeface="Titillium Web"/>
                </a:rPr>
                <a:t>10</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6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To-date (Friday 15th)</a:t>
            </a:r>
            <a:endParaRPr/>
          </a:p>
        </p:txBody>
      </p:sp>
      <p:sp>
        <p:nvSpPr>
          <p:cNvPr id="590" name="Google Shape;590;p69"/>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it-IT"/>
              <a:t>5 IG RAC requests inserted (Agri@Intesa missing)</a:t>
            </a:r>
            <a:endParaRPr/>
          </a:p>
          <a:p>
            <a:pPr indent="-342900" lvl="0" marL="457200" rtl="0" algn="l">
              <a:lnSpc>
                <a:spcPct val="90000"/>
              </a:lnSpc>
              <a:spcBef>
                <a:spcPts val="1000"/>
              </a:spcBef>
              <a:spcAft>
                <a:spcPts val="0"/>
              </a:spcAft>
              <a:buClr>
                <a:schemeClr val="dk1"/>
              </a:buClr>
              <a:buSzPts val="1800"/>
              <a:buChar char="•"/>
            </a:pPr>
            <a:r>
              <a:rPr lang="it-IT"/>
              <a:t>6 requests from WP1 (Flagship and not)</a:t>
            </a:r>
            <a:endParaRPr/>
          </a:p>
          <a:p>
            <a:pPr indent="-342900" lvl="0" marL="457200" rtl="0" algn="l">
              <a:lnSpc>
                <a:spcPct val="90000"/>
              </a:lnSpc>
              <a:spcBef>
                <a:spcPts val="1000"/>
              </a:spcBef>
              <a:spcAft>
                <a:spcPts val="0"/>
              </a:spcAft>
              <a:buClr>
                <a:schemeClr val="dk1"/>
              </a:buClr>
              <a:buSzPts val="1800"/>
              <a:buChar char="•"/>
            </a:pPr>
            <a:r>
              <a:rPr lang="it-IT"/>
              <a:t>3 from WP2 (they do NOT include ARM and FPGA … we go a different road)</a:t>
            </a:r>
            <a:endParaRPr/>
          </a:p>
          <a:p>
            <a:pPr indent="-342900" lvl="0" marL="457200" rtl="0" algn="l">
              <a:lnSpc>
                <a:spcPct val="90000"/>
              </a:lnSpc>
              <a:spcBef>
                <a:spcPts val="1000"/>
              </a:spcBef>
              <a:spcAft>
                <a:spcPts val="0"/>
              </a:spcAft>
              <a:buClr>
                <a:schemeClr val="dk1"/>
              </a:buClr>
              <a:buSzPts val="1800"/>
              <a:buChar char="•"/>
            </a:pPr>
            <a:r>
              <a:rPr lang="it-IT"/>
              <a:t>Waiting for O(10) WP3 requests</a:t>
            </a:r>
            <a:endParaRPr/>
          </a:p>
          <a:p>
            <a:pPr indent="-228600" lvl="0" marL="457200" rtl="0" algn="l">
              <a:lnSpc>
                <a:spcPct val="90000"/>
              </a:lnSpc>
              <a:spcBef>
                <a:spcPts val="1000"/>
              </a:spcBef>
              <a:spcAft>
                <a:spcPts val="0"/>
              </a:spcAft>
              <a:buClr>
                <a:schemeClr val="dk1"/>
              </a:buClr>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591" name="Google Shape;591;p69"/>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69498"/>
              <a:buChar char="•"/>
            </a:pPr>
            <a:r>
              <a:rPr lang="it-IT"/>
              <a:t>Workflow:</a:t>
            </a:r>
            <a:endParaRPr/>
          </a:p>
          <a:p>
            <a:pPr indent="-457200" lvl="1" marL="1028700" rtl="0" algn="l">
              <a:lnSpc>
                <a:spcPct val="90000"/>
              </a:lnSpc>
              <a:spcBef>
                <a:spcPts val="500"/>
              </a:spcBef>
              <a:spcAft>
                <a:spcPts val="0"/>
              </a:spcAft>
              <a:buSzPct val="81081"/>
              <a:buFont typeface="Arial"/>
              <a:buAutoNum type="arabicPeriod"/>
            </a:pPr>
            <a:r>
              <a:rPr lang="it-IT">
                <a:solidFill>
                  <a:srgbClr val="7030A0"/>
                </a:solidFill>
              </a:rPr>
              <a:t>PIs of initiatives (IGs, Flagship, other inititives) proposes them to the WP leaders</a:t>
            </a:r>
            <a:endParaRPr/>
          </a:p>
          <a:p>
            <a:pPr indent="-457200" lvl="1" marL="1028700" rtl="0" algn="l">
              <a:lnSpc>
                <a:spcPct val="90000"/>
              </a:lnSpc>
              <a:spcBef>
                <a:spcPts val="500"/>
              </a:spcBef>
              <a:spcAft>
                <a:spcPts val="0"/>
              </a:spcAft>
              <a:buSzPct val="81081"/>
              <a:buFont typeface="Arial"/>
              <a:buAutoNum type="arabicPeriod"/>
            </a:pPr>
            <a:r>
              <a:rPr lang="it-IT">
                <a:solidFill>
                  <a:srgbClr val="7030A0"/>
                </a:solidFill>
              </a:rPr>
              <a:t>Approval of WP Leaders</a:t>
            </a:r>
            <a:endParaRPr/>
          </a:p>
          <a:p>
            <a:pPr indent="-457200" lvl="1" marL="1028700" rtl="0" algn="l">
              <a:lnSpc>
                <a:spcPct val="90000"/>
              </a:lnSpc>
              <a:spcBef>
                <a:spcPts val="500"/>
              </a:spcBef>
              <a:spcAft>
                <a:spcPts val="0"/>
              </a:spcAft>
              <a:buSzPct val="81081"/>
              <a:buFont typeface="Arial"/>
              <a:buAutoNum type="arabicPeriod"/>
            </a:pPr>
            <a:r>
              <a:rPr lang="it-IT">
                <a:solidFill>
                  <a:srgbClr val="7030A0"/>
                </a:solidFill>
              </a:rPr>
              <a:t>Uploading to the portal</a:t>
            </a:r>
            <a:endParaRPr/>
          </a:p>
          <a:p>
            <a:pPr indent="-457200" lvl="1" marL="1028700" rtl="0" algn="l">
              <a:lnSpc>
                <a:spcPct val="90000"/>
              </a:lnSpc>
              <a:spcBef>
                <a:spcPts val="500"/>
              </a:spcBef>
              <a:spcAft>
                <a:spcPts val="0"/>
              </a:spcAft>
              <a:buSzPct val="81081"/>
              <a:buFont typeface="Arial"/>
              <a:buAutoNum type="arabicPeriod"/>
            </a:pPr>
            <a:r>
              <a:rPr lang="it-IT">
                <a:solidFill>
                  <a:srgbClr val="7030A0"/>
                </a:solidFill>
              </a:rPr>
              <a:t>(when asked) SP Leaders will prioritize</a:t>
            </a:r>
            <a:endParaRPr/>
          </a:p>
          <a:p>
            <a:pPr indent="0" lvl="1" marL="571500" rtl="0" algn="l">
              <a:lnSpc>
                <a:spcPct val="90000"/>
              </a:lnSpc>
              <a:spcBef>
                <a:spcPts val="500"/>
              </a:spcBef>
              <a:spcAft>
                <a:spcPts val="0"/>
              </a:spcAft>
              <a:buSzPct val="81081"/>
              <a:buNone/>
            </a:pPr>
            <a:r>
              <a:t/>
            </a:r>
            <a:endParaRPr>
              <a:solidFill>
                <a:srgbClr val="7030A0"/>
              </a:solidFill>
            </a:endParaRPr>
          </a:p>
          <a:p>
            <a:pPr indent="0" lvl="1" marL="571500" rtl="0" algn="l">
              <a:lnSpc>
                <a:spcPct val="90000"/>
              </a:lnSpc>
              <a:spcBef>
                <a:spcPts val="500"/>
              </a:spcBef>
              <a:spcAft>
                <a:spcPts val="0"/>
              </a:spcAft>
              <a:buSzPct val="81081"/>
              <a:buNone/>
            </a:pPr>
            <a:r>
              <a:rPr lang="it-IT">
                <a:solidFill>
                  <a:srgbClr val="002060"/>
                </a:solidFill>
              </a:rPr>
              <a:t>(as of last week, Spoke2 had submitted &gt; 80% of the total requests ?!?!??!?)</a:t>
            </a:r>
            <a:endParaRPr/>
          </a:p>
        </p:txBody>
      </p:sp>
      <p:sp>
        <p:nvSpPr>
          <p:cNvPr id="592" name="Google Shape;592;p6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Papers, Conferences, Tools…</a:t>
            </a:r>
            <a:endParaRPr/>
          </a:p>
        </p:txBody>
      </p:sp>
      <p:sp>
        <p:nvSpPr>
          <p:cNvPr id="598" name="Google Shape;598;p70"/>
          <p:cNvSpPr txBox="1"/>
          <p:nvPr>
            <p:ph idx="1" type="body"/>
          </p:nvPr>
        </p:nvSpPr>
        <p:spPr>
          <a:xfrm>
            <a:off x="0" y="2130426"/>
            <a:ext cx="5181600" cy="3680344"/>
          </a:xfrm>
          <a:prstGeom prst="rect">
            <a:avLst/>
          </a:prstGeom>
          <a:noFill/>
          <a:ln>
            <a:noFill/>
          </a:ln>
        </p:spPr>
        <p:txBody>
          <a:bodyPr anchorCtr="0" anchor="t" bIns="45700" lIns="91425" spcFirstLastPara="1" rIns="91425" wrap="square" tIns="45700">
            <a:normAutofit fontScale="70000" lnSpcReduction="20000"/>
          </a:bodyPr>
          <a:lstStyle/>
          <a:p>
            <a:pPr indent="-331838" lvl="0" marL="457200" rtl="0" algn="l">
              <a:lnSpc>
                <a:spcPct val="90000"/>
              </a:lnSpc>
              <a:spcBef>
                <a:spcPts val="1000"/>
              </a:spcBef>
              <a:spcAft>
                <a:spcPts val="0"/>
              </a:spcAft>
              <a:buClr>
                <a:schemeClr val="dk1"/>
              </a:buClr>
              <a:buSzPct val="82949"/>
              <a:buChar char="•"/>
            </a:pPr>
            <a:r>
              <a:rPr lang="it-IT"/>
              <a:t>Help us keep a list of relevant papers / contribution to conferences</a:t>
            </a:r>
            <a:endParaRPr/>
          </a:p>
          <a:p>
            <a:pPr indent="-331838" lvl="0" marL="457200" rtl="0" algn="l">
              <a:lnSpc>
                <a:spcPct val="90000"/>
              </a:lnSpc>
              <a:spcBef>
                <a:spcPts val="1000"/>
              </a:spcBef>
              <a:spcAft>
                <a:spcPts val="0"/>
              </a:spcAft>
              <a:buClr>
                <a:schemeClr val="dk1"/>
              </a:buClr>
              <a:buSzPct val="82949"/>
              <a:buChar char="•"/>
            </a:pPr>
            <a:r>
              <a:rPr lang="it-IT"/>
              <a:t>We are admittedly, a bit late, with O(20) conferences + O(10) papers</a:t>
            </a:r>
            <a:endParaRPr/>
          </a:p>
          <a:p>
            <a:pPr indent="-331838" lvl="0" marL="457200" rtl="0" algn="l">
              <a:lnSpc>
                <a:spcPct val="90000"/>
              </a:lnSpc>
              <a:spcBef>
                <a:spcPts val="1000"/>
              </a:spcBef>
              <a:spcAft>
                <a:spcPts val="0"/>
              </a:spcAft>
              <a:buClr>
                <a:schemeClr val="dk1"/>
              </a:buClr>
              <a:buSzPct val="82949"/>
              <a:buChar char="•"/>
            </a:pPr>
            <a:r>
              <a:rPr lang="it-IT"/>
              <a:t>But …</a:t>
            </a:r>
            <a:endParaRPr/>
          </a:p>
          <a:p>
            <a:pPr indent="-331838" lvl="1" marL="914400" rtl="0" algn="l">
              <a:lnSpc>
                <a:spcPct val="90000"/>
              </a:lnSpc>
              <a:spcBef>
                <a:spcPts val="500"/>
              </a:spcBef>
              <a:spcAft>
                <a:spcPts val="0"/>
              </a:spcAft>
              <a:buSzPct val="96774"/>
              <a:buChar char="•"/>
            </a:pPr>
            <a:r>
              <a:rPr lang="it-IT">
                <a:solidFill>
                  <a:schemeClr val="accent1"/>
                </a:solidFill>
              </a:rPr>
              <a:t>The major Experiments at LHC have evaluated the ICSC as a sizeable source of support and solutions. We have negotiated putting ICSC as an acknowledgements in all papers which used the technologies we are proposing</a:t>
            </a:r>
            <a:endParaRPr>
              <a:solidFill>
                <a:schemeClr val="accent1"/>
              </a:solidFill>
            </a:endParaRPr>
          </a:p>
          <a:p>
            <a:pPr indent="-228600" lvl="1" marL="914400" rtl="0" algn="l">
              <a:lnSpc>
                <a:spcPct val="90000"/>
              </a:lnSpc>
              <a:spcBef>
                <a:spcPts val="500"/>
              </a:spcBef>
              <a:spcAft>
                <a:spcPts val="0"/>
              </a:spcAft>
              <a:buSzPct val="96774"/>
              <a:buNone/>
            </a:pPr>
            <a:r>
              <a:t/>
            </a:r>
            <a:endParaRPr>
              <a:solidFill>
                <a:schemeClr val="accent1"/>
              </a:solidFill>
            </a:endParaRPr>
          </a:p>
          <a:p>
            <a:pPr indent="-331838" lvl="0" marL="457200" rtl="0" algn="l">
              <a:lnSpc>
                <a:spcPct val="90000"/>
              </a:lnSpc>
              <a:spcBef>
                <a:spcPts val="1000"/>
              </a:spcBef>
              <a:spcAft>
                <a:spcPts val="0"/>
              </a:spcAft>
              <a:buClr>
                <a:schemeClr val="dk1"/>
              </a:buClr>
              <a:buSzPct val="82949"/>
              <a:buChar char="•"/>
            </a:pPr>
            <a:r>
              <a:rPr lang="it-IT" u="sng">
                <a:solidFill>
                  <a:schemeClr val="accent1"/>
                </a:solidFill>
                <a:hlinkClick r:id="rId3">
                  <a:extLst>
                    <a:ext uri="{A12FA001-AC4F-418D-AE19-62706E023703}">
                      <ahyp:hlinkClr val="tx"/>
                    </a:ext>
                  </a:extLst>
                </a:hlinkClick>
              </a:rPr>
              <a:t>Pubblicazioni</a:t>
            </a:r>
            <a:r>
              <a:rPr lang="it-IT">
                <a:solidFill>
                  <a:schemeClr val="accent1"/>
                </a:solidFill>
              </a:rPr>
              <a:t>, </a:t>
            </a:r>
            <a:r>
              <a:rPr lang="it-IT" u="sng">
                <a:solidFill>
                  <a:schemeClr val="accent1"/>
                </a:solidFill>
                <a:hlinkClick r:id="rId4">
                  <a:extLst>
                    <a:ext uri="{A12FA001-AC4F-418D-AE19-62706E023703}">
                      <ahyp:hlinkClr val="tx"/>
                    </a:ext>
                  </a:extLst>
                </a:hlinkClick>
              </a:rPr>
              <a:t>Conferenze</a:t>
            </a:r>
            <a:endParaRPr>
              <a:solidFill>
                <a:schemeClr val="accent1"/>
              </a:solidFill>
            </a:endParaRPr>
          </a:p>
          <a:p>
            <a:pPr indent="-228600" lvl="1" marL="914400" rtl="0" algn="l">
              <a:lnSpc>
                <a:spcPct val="90000"/>
              </a:lnSpc>
              <a:spcBef>
                <a:spcPts val="500"/>
              </a:spcBef>
              <a:spcAft>
                <a:spcPts val="0"/>
              </a:spcAft>
              <a:buSzPct val="96774"/>
              <a:buNone/>
            </a:pPr>
            <a:r>
              <a:t/>
            </a:r>
            <a:endParaRPr/>
          </a:p>
          <a:p>
            <a:pPr indent="-228600" lvl="0" marL="457200" rtl="0" algn="l">
              <a:lnSpc>
                <a:spcPct val="90000"/>
              </a:lnSpc>
              <a:spcBef>
                <a:spcPts val="1000"/>
              </a:spcBef>
              <a:spcAft>
                <a:spcPts val="0"/>
              </a:spcAft>
              <a:buClr>
                <a:schemeClr val="dk1"/>
              </a:buClr>
              <a:buSzPct val="82949"/>
              <a:buNone/>
            </a:pPr>
            <a:r>
              <a:t/>
            </a:r>
            <a:endParaRPr/>
          </a:p>
        </p:txBody>
      </p:sp>
      <p:sp>
        <p:nvSpPr>
          <p:cNvPr id="599" name="Google Shape;599;p70"/>
          <p:cNvSpPr txBox="1"/>
          <p:nvPr>
            <p:ph idx="2" type="body"/>
          </p:nvPr>
        </p:nvSpPr>
        <p:spPr>
          <a:xfrm>
            <a:off x="5068388" y="2130426"/>
            <a:ext cx="7123611"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sz="1800"/>
              <a:t>We will move now to the same request to smaller experiments</a:t>
            </a:r>
            <a:endParaRPr sz="1800"/>
          </a:p>
          <a:p>
            <a:pPr indent="-342900" lvl="0" marL="457200" rtl="0" algn="l">
              <a:lnSpc>
                <a:spcPct val="90000"/>
              </a:lnSpc>
              <a:spcBef>
                <a:spcPts val="1000"/>
              </a:spcBef>
              <a:spcAft>
                <a:spcPts val="0"/>
              </a:spcAft>
              <a:buClr>
                <a:schemeClr val="dk1"/>
              </a:buClr>
              <a:buSzPts val="1800"/>
              <a:buChar char="•"/>
            </a:pPr>
            <a:r>
              <a:rPr lang="it-IT" sz="1800"/>
              <a:t>Tools: </a:t>
            </a:r>
            <a:endParaRPr/>
          </a:p>
          <a:p>
            <a:pPr indent="-342900" lvl="1" marL="914400" rtl="0" algn="l">
              <a:lnSpc>
                <a:spcPct val="90000"/>
              </a:lnSpc>
              <a:spcBef>
                <a:spcPts val="500"/>
              </a:spcBef>
              <a:spcAft>
                <a:spcPts val="0"/>
              </a:spcAft>
              <a:buSzPts val="1800"/>
              <a:buChar char="•"/>
            </a:pPr>
            <a:r>
              <a:rPr lang="it-IT" sz="1600">
                <a:solidFill>
                  <a:schemeClr val="accent1"/>
                </a:solidFill>
              </a:rPr>
              <a:t>We created a Spoke-wide </a:t>
            </a:r>
            <a:r>
              <a:rPr lang="it-IT" sz="1600" u="sng">
                <a:solidFill>
                  <a:schemeClr val="accent1"/>
                </a:solidFill>
                <a:hlinkClick r:id="rId5">
                  <a:extLst>
                    <a:ext uri="{A12FA001-AC4F-418D-AE19-62706E023703}">
                      <ahyp:hlinkClr val="tx"/>
                    </a:ext>
                  </a:extLst>
                </a:hlinkClick>
              </a:rPr>
              <a:t>GitHub repository </a:t>
            </a:r>
            <a:r>
              <a:rPr lang="it-IT" sz="1600">
                <a:solidFill>
                  <a:schemeClr val="accent1"/>
                </a:solidFill>
              </a:rPr>
              <a:t>to allow for a coherent view of the codes </a:t>
            </a:r>
            <a:endParaRPr/>
          </a:p>
          <a:p>
            <a:pPr indent="-342900" lvl="1" marL="914400" rtl="0" algn="l">
              <a:lnSpc>
                <a:spcPct val="90000"/>
              </a:lnSpc>
              <a:spcBef>
                <a:spcPts val="500"/>
              </a:spcBef>
              <a:spcAft>
                <a:spcPts val="0"/>
              </a:spcAft>
              <a:buSzPts val="1800"/>
              <a:buChar char="•"/>
            </a:pPr>
            <a:r>
              <a:rPr lang="it-IT" sz="1600">
                <a:solidFill>
                  <a:schemeClr val="accent1"/>
                </a:solidFill>
              </a:rPr>
              <a:t>We have a </a:t>
            </a:r>
            <a:r>
              <a:rPr lang="it-IT" sz="1600" u="sng">
                <a:solidFill>
                  <a:schemeClr val="accent1"/>
                </a:solidFill>
                <a:hlinkClick r:id="rId6">
                  <a:extLst>
                    <a:ext uri="{A12FA001-AC4F-418D-AE19-62706E023703}">
                      <ahyp:hlinkClr val="tx"/>
                    </a:ext>
                  </a:extLst>
                </a:hlinkClick>
              </a:rPr>
              <a:t>GDrive</a:t>
            </a:r>
            <a:r>
              <a:rPr lang="it-IT" sz="1600">
                <a:solidFill>
                  <a:schemeClr val="accent1"/>
                </a:solidFill>
              </a:rPr>
              <a:t> area for the Boards / the WPs</a:t>
            </a:r>
            <a:endParaRPr sz="1600">
              <a:solidFill>
                <a:schemeClr val="accent1"/>
              </a:solidFill>
            </a:endParaRPr>
          </a:p>
        </p:txBody>
      </p:sp>
      <p:sp>
        <p:nvSpPr>
          <p:cNvPr id="600" name="Google Shape;600;p7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01" name="Google Shape;601;p70"/>
          <p:cNvPicPr preferRelativeResize="0"/>
          <p:nvPr/>
        </p:nvPicPr>
        <p:blipFill rotWithShape="1">
          <a:blip r:embed="rId7">
            <a:alphaModFix/>
          </a:blip>
          <a:srcRect b="0" l="0" r="0" t="0"/>
          <a:stretch/>
        </p:blipFill>
        <p:spPr>
          <a:xfrm>
            <a:off x="6552458" y="3826907"/>
            <a:ext cx="4751267" cy="287382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1"/>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The reports up to now</a:t>
            </a:r>
            <a:endParaRPr/>
          </a:p>
        </p:txBody>
      </p:sp>
      <p:sp>
        <p:nvSpPr>
          <p:cNvPr id="607" name="Google Shape;607;p71"/>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As per the initial project, the activities were organized on an annual basis as per the idea explained before</a:t>
            </a:r>
            <a:endParaRPr/>
          </a:p>
          <a:p>
            <a:pPr indent="-342900" lvl="0" marL="457200" rtl="0" algn="l">
              <a:lnSpc>
                <a:spcPct val="90000"/>
              </a:lnSpc>
              <a:spcBef>
                <a:spcPts val="1000"/>
              </a:spcBef>
              <a:spcAft>
                <a:spcPts val="0"/>
              </a:spcAft>
              <a:buClr>
                <a:schemeClr val="dk1"/>
              </a:buClr>
              <a:buSzPts val="1800"/>
              <a:buChar char="•"/>
            </a:pPr>
            <a:r>
              <a:rPr lang="it-IT">
                <a:solidFill>
                  <a:schemeClr val="accent1"/>
                </a:solidFill>
              </a:rPr>
              <a:t>In this view, at MS6 (Aug 2023) we have concluded the scouting / technology tracking / use case definition phase</a:t>
            </a:r>
            <a:endParaRPr>
              <a:solidFill>
                <a:schemeClr val="accent1"/>
              </a:solidFill>
            </a:endParaRPr>
          </a:p>
        </p:txBody>
      </p:sp>
      <p:sp>
        <p:nvSpPr>
          <p:cNvPr id="608" name="Google Shape;608;p71"/>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At MS4, control point for the activities</a:t>
            </a:r>
            <a:endParaRPr/>
          </a:p>
          <a:p>
            <a:pPr indent="-342900" lvl="0" marL="457200" rtl="0" algn="l">
              <a:lnSpc>
                <a:spcPct val="90000"/>
              </a:lnSpc>
              <a:spcBef>
                <a:spcPts val="1000"/>
              </a:spcBef>
              <a:spcAft>
                <a:spcPts val="0"/>
              </a:spcAft>
              <a:buClr>
                <a:schemeClr val="dk1"/>
              </a:buClr>
              <a:buSzPts val="1800"/>
              <a:buChar char="•"/>
            </a:pPr>
            <a:r>
              <a:rPr lang="it-IT"/>
              <a:t>In the following: a fast recap of the MS4 and MS6 KPIs</a:t>
            </a:r>
            <a:endParaRPr/>
          </a:p>
        </p:txBody>
      </p:sp>
      <p:sp>
        <p:nvSpPr>
          <p:cNvPr id="609" name="Google Shape;609;p7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15" name="Google Shape;615;p72"/>
          <p:cNvPicPr preferRelativeResize="0"/>
          <p:nvPr/>
        </p:nvPicPr>
        <p:blipFill rotWithShape="1">
          <a:blip r:embed="rId3">
            <a:alphaModFix/>
          </a:blip>
          <a:srcRect b="0" l="0" r="0" t="0"/>
          <a:stretch/>
        </p:blipFill>
        <p:spPr>
          <a:xfrm>
            <a:off x="658724" y="1316586"/>
            <a:ext cx="4785204" cy="4072820"/>
          </a:xfrm>
          <a:prstGeom prst="rect">
            <a:avLst/>
          </a:prstGeom>
          <a:noFill/>
          <a:ln>
            <a:noFill/>
          </a:ln>
        </p:spPr>
      </p:pic>
      <p:pic>
        <p:nvPicPr>
          <p:cNvPr id="616" name="Google Shape;616;p72"/>
          <p:cNvPicPr preferRelativeResize="0"/>
          <p:nvPr/>
        </p:nvPicPr>
        <p:blipFill rotWithShape="1">
          <a:blip r:embed="rId4">
            <a:alphaModFix/>
          </a:blip>
          <a:srcRect b="50000" l="0" r="0" t="0"/>
          <a:stretch/>
        </p:blipFill>
        <p:spPr>
          <a:xfrm>
            <a:off x="6096000" y="1607872"/>
            <a:ext cx="5167451" cy="1821128"/>
          </a:xfrm>
          <a:prstGeom prst="rect">
            <a:avLst/>
          </a:prstGeom>
          <a:noFill/>
          <a:ln>
            <a:noFill/>
          </a:ln>
        </p:spPr>
      </p:pic>
      <p:pic>
        <p:nvPicPr>
          <p:cNvPr id="617" name="Google Shape;617;p72"/>
          <p:cNvPicPr preferRelativeResize="0"/>
          <p:nvPr/>
        </p:nvPicPr>
        <p:blipFill rotWithShape="1">
          <a:blip r:embed="rId4">
            <a:alphaModFix/>
          </a:blip>
          <a:srcRect b="2756" l="0" r="0" t="88350"/>
          <a:stretch/>
        </p:blipFill>
        <p:spPr>
          <a:xfrm>
            <a:off x="6095999" y="3352996"/>
            <a:ext cx="5167451" cy="323900"/>
          </a:xfrm>
          <a:prstGeom prst="rect">
            <a:avLst/>
          </a:prstGeom>
          <a:noFill/>
          <a:ln>
            <a:noFill/>
          </a:ln>
        </p:spPr>
      </p:pic>
      <p:sp>
        <p:nvSpPr>
          <p:cNvPr id="618" name="Google Shape;618;p72"/>
          <p:cNvSpPr txBox="1"/>
          <p:nvPr/>
        </p:nvSpPr>
        <p:spPr>
          <a:xfrm>
            <a:off x="8441410" y="4701153"/>
            <a:ext cx="123944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4000" u="none" cap="none" strike="noStrike">
                <a:solidFill>
                  <a:srgbClr val="000000"/>
                </a:solidFill>
                <a:latin typeface="Arial"/>
                <a:ea typeface="Arial"/>
                <a:cs typeface="Arial"/>
                <a:sym typeface="Arial"/>
              </a:rPr>
              <a:t>MS4</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24" name="Google Shape;624;p73"/>
          <p:cNvPicPr preferRelativeResize="0"/>
          <p:nvPr/>
        </p:nvPicPr>
        <p:blipFill rotWithShape="1">
          <a:blip r:embed="rId3">
            <a:alphaModFix/>
          </a:blip>
          <a:srcRect b="0" l="0" r="0" t="0"/>
          <a:stretch/>
        </p:blipFill>
        <p:spPr>
          <a:xfrm>
            <a:off x="439284" y="1140764"/>
            <a:ext cx="5499471" cy="5094502"/>
          </a:xfrm>
          <a:prstGeom prst="rect">
            <a:avLst/>
          </a:prstGeom>
          <a:noFill/>
          <a:ln>
            <a:noFill/>
          </a:ln>
        </p:spPr>
      </p:pic>
      <p:pic>
        <p:nvPicPr>
          <p:cNvPr id="625" name="Google Shape;625;p73"/>
          <p:cNvPicPr preferRelativeResize="0"/>
          <p:nvPr/>
        </p:nvPicPr>
        <p:blipFill rotWithShape="1">
          <a:blip r:embed="rId4">
            <a:alphaModFix/>
          </a:blip>
          <a:srcRect b="53219" l="0" r="0" t="0"/>
          <a:stretch/>
        </p:blipFill>
        <p:spPr>
          <a:xfrm>
            <a:off x="6096000" y="2336600"/>
            <a:ext cx="5482896" cy="2184799"/>
          </a:xfrm>
          <a:prstGeom prst="rect">
            <a:avLst/>
          </a:prstGeom>
          <a:noFill/>
          <a:ln>
            <a:noFill/>
          </a:ln>
        </p:spPr>
      </p:pic>
      <p:pic>
        <p:nvPicPr>
          <p:cNvPr id="626" name="Google Shape;626;p73"/>
          <p:cNvPicPr preferRelativeResize="0"/>
          <p:nvPr/>
        </p:nvPicPr>
        <p:blipFill rotWithShape="1">
          <a:blip r:embed="rId4">
            <a:alphaModFix/>
          </a:blip>
          <a:srcRect b="0" l="0" r="0" t="77679"/>
          <a:stretch/>
        </p:blipFill>
        <p:spPr>
          <a:xfrm>
            <a:off x="6092185" y="4359491"/>
            <a:ext cx="5453978" cy="1036967"/>
          </a:xfrm>
          <a:prstGeom prst="rect">
            <a:avLst/>
          </a:prstGeom>
          <a:noFill/>
          <a:ln>
            <a:noFill/>
          </a:ln>
        </p:spPr>
      </p:pic>
      <p:sp>
        <p:nvSpPr>
          <p:cNvPr id="627" name="Google Shape;627;p73"/>
          <p:cNvSpPr txBox="1"/>
          <p:nvPr/>
        </p:nvSpPr>
        <p:spPr>
          <a:xfrm>
            <a:off x="10177220" y="5722252"/>
            <a:ext cx="123944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4000" u="none" cap="none" strike="noStrike">
                <a:solidFill>
                  <a:srgbClr val="000000"/>
                </a:solidFill>
                <a:latin typeface="Arial"/>
                <a:ea typeface="Arial"/>
                <a:cs typeface="Arial"/>
                <a:sym typeface="Arial"/>
              </a:rPr>
              <a:t>MS4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33" name="Google Shape;633;p74"/>
          <p:cNvPicPr preferRelativeResize="0"/>
          <p:nvPr/>
        </p:nvPicPr>
        <p:blipFill rotWithShape="1">
          <a:blip r:embed="rId3">
            <a:alphaModFix/>
          </a:blip>
          <a:srcRect b="0" l="0" r="0" t="0"/>
          <a:stretch/>
        </p:blipFill>
        <p:spPr>
          <a:xfrm>
            <a:off x="0" y="2038661"/>
            <a:ext cx="5606204" cy="3468245"/>
          </a:xfrm>
          <a:prstGeom prst="rect">
            <a:avLst/>
          </a:prstGeom>
          <a:noFill/>
          <a:ln>
            <a:noFill/>
          </a:ln>
        </p:spPr>
      </p:pic>
      <p:pic>
        <p:nvPicPr>
          <p:cNvPr id="634" name="Google Shape;634;p74"/>
          <p:cNvPicPr preferRelativeResize="0"/>
          <p:nvPr/>
        </p:nvPicPr>
        <p:blipFill rotWithShape="1">
          <a:blip r:embed="rId4">
            <a:alphaModFix/>
          </a:blip>
          <a:srcRect b="0" l="0" r="0" t="0"/>
          <a:stretch/>
        </p:blipFill>
        <p:spPr>
          <a:xfrm>
            <a:off x="6096000" y="1400642"/>
            <a:ext cx="5228910" cy="3468245"/>
          </a:xfrm>
          <a:prstGeom prst="rect">
            <a:avLst/>
          </a:prstGeom>
          <a:noFill/>
          <a:ln>
            <a:noFill/>
          </a:ln>
        </p:spPr>
      </p:pic>
      <p:pic>
        <p:nvPicPr>
          <p:cNvPr id="635" name="Google Shape;635;p74"/>
          <p:cNvPicPr preferRelativeResize="0"/>
          <p:nvPr/>
        </p:nvPicPr>
        <p:blipFill rotWithShape="1">
          <a:blip r:embed="rId5">
            <a:alphaModFix/>
          </a:blip>
          <a:srcRect b="0" l="0" r="0" t="0"/>
          <a:stretch/>
        </p:blipFill>
        <p:spPr>
          <a:xfrm>
            <a:off x="6850504" y="4895311"/>
            <a:ext cx="4474405" cy="1154112"/>
          </a:xfrm>
          <a:prstGeom prst="rect">
            <a:avLst/>
          </a:prstGeom>
          <a:noFill/>
          <a:ln>
            <a:noFill/>
          </a:ln>
        </p:spPr>
      </p:pic>
      <p:sp>
        <p:nvSpPr>
          <p:cNvPr id="636" name="Google Shape;636;p74"/>
          <p:cNvSpPr txBox="1"/>
          <p:nvPr/>
        </p:nvSpPr>
        <p:spPr>
          <a:xfrm>
            <a:off x="247369" y="1172705"/>
            <a:ext cx="123944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4000" u="none" cap="none" strike="noStrike">
                <a:solidFill>
                  <a:srgbClr val="000000"/>
                </a:solidFill>
                <a:latin typeface="Arial"/>
                <a:ea typeface="Arial"/>
                <a:cs typeface="Arial"/>
                <a:sym typeface="Arial"/>
              </a:rPr>
              <a:t>MS4</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42" name="Google Shape;642;p75"/>
          <p:cNvPicPr preferRelativeResize="0"/>
          <p:nvPr/>
        </p:nvPicPr>
        <p:blipFill rotWithShape="1">
          <a:blip r:embed="rId3">
            <a:alphaModFix/>
          </a:blip>
          <a:srcRect b="0" l="0" r="0" t="0"/>
          <a:stretch/>
        </p:blipFill>
        <p:spPr>
          <a:xfrm>
            <a:off x="0" y="860899"/>
            <a:ext cx="5099083" cy="3681918"/>
          </a:xfrm>
          <a:prstGeom prst="rect">
            <a:avLst/>
          </a:prstGeom>
          <a:noFill/>
          <a:ln>
            <a:noFill/>
          </a:ln>
        </p:spPr>
      </p:pic>
      <p:pic>
        <p:nvPicPr>
          <p:cNvPr id="643" name="Google Shape;643;p75"/>
          <p:cNvPicPr preferRelativeResize="0"/>
          <p:nvPr/>
        </p:nvPicPr>
        <p:blipFill rotWithShape="1">
          <a:blip r:embed="rId4">
            <a:alphaModFix/>
          </a:blip>
          <a:srcRect b="0" l="0" r="0" t="0"/>
          <a:stretch/>
        </p:blipFill>
        <p:spPr>
          <a:xfrm>
            <a:off x="1" y="4542817"/>
            <a:ext cx="5099082" cy="2343004"/>
          </a:xfrm>
          <a:prstGeom prst="rect">
            <a:avLst/>
          </a:prstGeom>
          <a:noFill/>
          <a:ln>
            <a:noFill/>
          </a:ln>
        </p:spPr>
      </p:pic>
      <p:pic>
        <p:nvPicPr>
          <p:cNvPr id="644" name="Google Shape;644;p75"/>
          <p:cNvPicPr preferRelativeResize="0"/>
          <p:nvPr/>
        </p:nvPicPr>
        <p:blipFill rotWithShape="1">
          <a:blip r:embed="rId5">
            <a:alphaModFix/>
          </a:blip>
          <a:srcRect b="0" l="0" r="0" t="0"/>
          <a:stretch/>
        </p:blipFill>
        <p:spPr>
          <a:xfrm>
            <a:off x="6023252" y="1048490"/>
            <a:ext cx="4976343" cy="4890201"/>
          </a:xfrm>
          <a:prstGeom prst="rect">
            <a:avLst/>
          </a:prstGeom>
          <a:noFill/>
          <a:ln>
            <a:noFill/>
          </a:ln>
        </p:spPr>
      </p:pic>
      <p:sp>
        <p:nvSpPr>
          <p:cNvPr id="645" name="Google Shape;645;p75"/>
          <p:cNvSpPr txBox="1"/>
          <p:nvPr/>
        </p:nvSpPr>
        <p:spPr>
          <a:xfrm>
            <a:off x="9345478" y="5992678"/>
            <a:ext cx="123944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4000" u="none" cap="none" strike="noStrike">
                <a:solidFill>
                  <a:srgbClr val="000000"/>
                </a:solidFill>
                <a:latin typeface="Arial"/>
                <a:ea typeface="Arial"/>
                <a:cs typeface="Arial"/>
                <a:sym typeface="Arial"/>
              </a:rPr>
              <a:t>MS6</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76"/>
          <p:cNvPicPr preferRelativeResize="0"/>
          <p:nvPr/>
        </p:nvPicPr>
        <p:blipFill rotWithShape="1">
          <a:blip r:embed="rId3">
            <a:alphaModFix/>
          </a:blip>
          <a:srcRect b="0" l="0" r="0" t="0"/>
          <a:stretch/>
        </p:blipFill>
        <p:spPr>
          <a:xfrm>
            <a:off x="6042171" y="993495"/>
            <a:ext cx="6117796" cy="1551792"/>
          </a:xfrm>
          <a:prstGeom prst="rect">
            <a:avLst/>
          </a:prstGeom>
          <a:noFill/>
          <a:ln>
            <a:noFill/>
          </a:ln>
        </p:spPr>
      </p:pic>
      <p:sp>
        <p:nvSpPr>
          <p:cNvPr id="651" name="Google Shape;651;p7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52" name="Google Shape;652;p76"/>
          <p:cNvPicPr preferRelativeResize="0"/>
          <p:nvPr/>
        </p:nvPicPr>
        <p:blipFill rotWithShape="1">
          <a:blip r:embed="rId4">
            <a:alphaModFix/>
          </a:blip>
          <a:srcRect b="0" l="0" r="0" t="0"/>
          <a:stretch/>
        </p:blipFill>
        <p:spPr>
          <a:xfrm>
            <a:off x="0" y="610387"/>
            <a:ext cx="5969543" cy="3078045"/>
          </a:xfrm>
          <a:prstGeom prst="rect">
            <a:avLst/>
          </a:prstGeom>
          <a:noFill/>
          <a:ln>
            <a:noFill/>
          </a:ln>
        </p:spPr>
      </p:pic>
      <p:pic>
        <p:nvPicPr>
          <p:cNvPr id="653" name="Google Shape;653;p76"/>
          <p:cNvPicPr preferRelativeResize="0"/>
          <p:nvPr/>
        </p:nvPicPr>
        <p:blipFill rotWithShape="1">
          <a:blip r:embed="rId5">
            <a:alphaModFix/>
          </a:blip>
          <a:srcRect b="0" l="0" r="0" t="0"/>
          <a:stretch/>
        </p:blipFill>
        <p:spPr>
          <a:xfrm>
            <a:off x="0" y="3675081"/>
            <a:ext cx="6133627" cy="3378957"/>
          </a:xfrm>
          <a:prstGeom prst="rect">
            <a:avLst/>
          </a:prstGeom>
          <a:noFill/>
          <a:ln>
            <a:noFill/>
          </a:ln>
        </p:spPr>
      </p:pic>
      <p:pic>
        <p:nvPicPr>
          <p:cNvPr id="654" name="Google Shape;654;p76"/>
          <p:cNvPicPr preferRelativeResize="0"/>
          <p:nvPr/>
        </p:nvPicPr>
        <p:blipFill rotWithShape="1">
          <a:blip r:embed="rId6">
            <a:alphaModFix/>
          </a:blip>
          <a:srcRect b="0" l="0" r="0" t="69668"/>
          <a:stretch/>
        </p:blipFill>
        <p:spPr>
          <a:xfrm>
            <a:off x="6074204" y="2372118"/>
            <a:ext cx="6117796" cy="1476132"/>
          </a:xfrm>
          <a:prstGeom prst="rect">
            <a:avLst/>
          </a:prstGeom>
          <a:noFill/>
          <a:ln>
            <a:noFill/>
          </a:ln>
        </p:spPr>
      </p:pic>
      <p:sp>
        <p:nvSpPr>
          <p:cNvPr id="655" name="Google Shape;655;p76"/>
          <p:cNvSpPr txBox="1"/>
          <p:nvPr/>
        </p:nvSpPr>
        <p:spPr>
          <a:xfrm>
            <a:off x="9200827" y="4732149"/>
            <a:ext cx="123944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4000" u="none" cap="none" strike="noStrike">
                <a:solidFill>
                  <a:srgbClr val="000000"/>
                </a:solidFill>
                <a:latin typeface="Arial"/>
                <a:ea typeface="Arial"/>
                <a:cs typeface="Arial"/>
                <a:sym typeface="Arial"/>
              </a:rPr>
              <a:t>MS6</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7"/>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Now we are in M7 since more than 3 months</a:t>
            </a:r>
            <a:endParaRPr/>
          </a:p>
        </p:txBody>
      </p:sp>
      <p:sp>
        <p:nvSpPr>
          <p:cNvPr id="661" name="Google Shape;661;p77"/>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it-IT"/>
              <a:t>All but one the kickoff meetings for the Innovation Grants have happened. “Light” program of work for M7 is  expected</a:t>
            </a:r>
            <a:endParaRPr/>
          </a:p>
          <a:p>
            <a:pPr indent="-342900" lvl="2" marL="1371600" rtl="0" algn="l">
              <a:lnSpc>
                <a:spcPct val="90000"/>
              </a:lnSpc>
              <a:spcBef>
                <a:spcPts val="500"/>
              </a:spcBef>
              <a:spcAft>
                <a:spcPts val="0"/>
              </a:spcAft>
              <a:buSzPts val="1800"/>
              <a:buChar char="•"/>
            </a:pPr>
            <a:r>
              <a:rPr lang="it-IT">
                <a:solidFill>
                  <a:srgbClr val="0070C0"/>
                </a:solidFill>
              </a:rPr>
              <a:t>know each other</a:t>
            </a:r>
            <a:endParaRPr/>
          </a:p>
          <a:p>
            <a:pPr indent="-342900" lvl="2" marL="1371600" rtl="0" algn="l">
              <a:lnSpc>
                <a:spcPct val="90000"/>
              </a:lnSpc>
              <a:spcBef>
                <a:spcPts val="500"/>
              </a:spcBef>
              <a:spcAft>
                <a:spcPts val="0"/>
              </a:spcAft>
              <a:buSzPts val="1800"/>
              <a:buChar char="•"/>
            </a:pPr>
            <a:r>
              <a:rPr lang="it-IT">
                <a:solidFill>
                  <a:srgbClr val="0070C0"/>
                </a:solidFill>
              </a:rPr>
              <a:t>Collect specific use cases and datasets on which to operate</a:t>
            </a:r>
            <a:endParaRPr/>
          </a:p>
          <a:p>
            <a:pPr indent="-342900" lvl="2" marL="1371600" rtl="0" algn="l">
              <a:lnSpc>
                <a:spcPct val="90000"/>
              </a:lnSpc>
              <a:spcBef>
                <a:spcPts val="500"/>
              </a:spcBef>
              <a:spcAft>
                <a:spcPts val="0"/>
              </a:spcAft>
              <a:buSzPts val="1800"/>
              <a:buChar char="•"/>
            </a:pPr>
            <a:r>
              <a:rPr lang="it-IT">
                <a:solidFill>
                  <a:srgbClr val="0070C0"/>
                </a:solidFill>
              </a:rPr>
              <a:t>Test solutions on synthetic data</a:t>
            </a:r>
            <a:endParaRPr/>
          </a:p>
          <a:p>
            <a:pPr indent="-342900" lvl="2" marL="1371600" rtl="0" algn="l">
              <a:lnSpc>
                <a:spcPct val="90000"/>
              </a:lnSpc>
              <a:spcBef>
                <a:spcPts val="500"/>
              </a:spcBef>
              <a:spcAft>
                <a:spcPts val="0"/>
              </a:spcAft>
              <a:buSzPts val="1800"/>
              <a:buChar char="•"/>
            </a:pPr>
            <a:r>
              <a:rPr lang="it-IT">
                <a:solidFill>
                  <a:srgbClr val="0070C0"/>
                </a:solidFill>
              </a:rPr>
              <a:t>(hire personnel)</a:t>
            </a:r>
            <a:endParaRPr/>
          </a:p>
        </p:txBody>
      </p:sp>
      <p:sp>
        <p:nvSpPr>
          <p:cNvPr id="662" name="Google Shape;662;p77"/>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75630"/>
              <a:buChar char="•"/>
            </a:pPr>
            <a:r>
              <a:rPr lang="it-IT"/>
              <a:t>For the Flagship projects, some projects have explicit M7 goals (producing the synthetic data needed afterwards, start optimization of codes, choice of actual technology, literature studies, …)</a:t>
            </a:r>
            <a:endParaRPr/>
          </a:p>
          <a:p>
            <a:pPr indent="-342900" lvl="0" marL="457200" rtl="0" algn="l">
              <a:lnSpc>
                <a:spcPct val="90000"/>
              </a:lnSpc>
              <a:spcBef>
                <a:spcPts val="1000"/>
              </a:spcBef>
              <a:spcAft>
                <a:spcPts val="0"/>
              </a:spcAft>
              <a:buClr>
                <a:schemeClr val="dk1"/>
              </a:buClr>
              <a:buSzPct val="75630"/>
              <a:buChar char="•"/>
            </a:pPr>
            <a:r>
              <a:rPr lang="it-IT">
                <a:solidFill>
                  <a:srgbClr val="7030A0"/>
                </a:solidFill>
              </a:rPr>
              <a:t>We think all the activities are currently not suffering important delays, but any hiccup would create some (no allocation of resources, problems in hiring procedures, …)</a:t>
            </a:r>
            <a:endParaRPr/>
          </a:p>
        </p:txBody>
      </p:sp>
      <p:sp>
        <p:nvSpPr>
          <p:cNvPr id="663" name="Google Shape;663;p7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Critical aspects</a:t>
            </a:r>
            <a:endParaRPr/>
          </a:p>
        </p:txBody>
      </p:sp>
      <p:sp>
        <p:nvSpPr>
          <p:cNvPr id="669" name="Google Shape;669;p78"/>
          <p:cNvSpPr txBox="1"/>
          <p:nvPr>
            <p:ph idx="1" type="body"/>
          </p:nvPr>
        </p:nvSpPr>
        <p:spPr>
          <a:xfrm>
            <a:off x="119921" y="1933731"/>
            <a:ext cx="5899879" cy="4243232"/>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chemeClr val="dk1"/>
              </a:buClr>
              <a:buSzPct val="82949"/>
              <a:buChar char="•"/>
            </a:pPr>
            <a:r>
              <a:rPr b="1" lang="it-IT"/>
              <a:t>Timing</a:t>
            </a:r>
            <a:r>
              <a:rPr lang="it-IT"/>
              <a:t> is strict for Innovation Grants: they started on Sept 1°, but legal agreements with industrial parties take time; on top of that, new academic hires will also take time and after the start of PNRR it is difficult to find people (even more in southern regions, which are even more under pressure)</a:t>
            </a:r>
            <a:endParaRPr/>
          </a:p>
          <a:p>
            <a:pPr indent="-342900" lvl="0" marL="457200" rtl="0" algn="l">
              <a:lnSpc>
                <a:spcPct val="90000"/>
              </a:lnSpc>
              <a:spcBef>
                <a:spcPts val="1000"/>
              </a:spcBef>
              <a:spcAft>
                <a:spcPts val="0"/>
              </a:spcAft>
              <a:buClr>
                <a:schemeClr val="dk1"/>
              </a:buClr>
              <a:buSzPct val="82949"/>
              <a:buChar char="•"/>
            </a:pPr>
            <a:r>
              <a:rPr b="1" lang="it-IT">
                <a:solidFill>
                  <a:schemeClr val="accent1"/>
                </a:solidFill>
              </a:rPr>
              <a:t>Timing</a:t>
            </a:r>
            <a:r>
              <a:rPr lang="it-IT">
                <a:solidFill>
                  <a:schemeClr val="accent1"/>
                </a:solidFill>
              </a:rPr>
              <a:t> is even more strict for Cascade Calls. We (all the spokes) have plans but making them a tender will take a lot of time. There is the risk that the projects will be only slighly longer than 1 year (which is very short, even more for the academic targets which will need to hire etc …)</a:t>
            </a:r>
            <a:endParaRPr/>
          </a:p>
        </p:txBody>
      </p:sp>
      <p:sp>
        <p:nvSpPr>
          <p:cNvPr id="670" name="Google Shape;670;p78"/>
          <p:cNvSpPr txBox="1"/>
          <p:nvPr>
            <p:ph idx="2" type="body"/>
          </p:nvPr>
        </p:nvSpPr>
        <p:spPr>
          <a:xfrm>
            <a:off x="6172199" y="2115750"/>
            <a:ext cx="5899879" cy="3715424"/>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it-IT" sz="2000"/>
              <a:t>The</a:t>
            </a:r>
            <a:r>
              <a:rPr b="1" lang="it-IT" sz="2000"/>
              <a:t> computing requests</a:t>
            </a:r>
            <a:r>
              <a:rPr lang="it-IT" sz="2000"/>
              <a:t> to the ICSC’s </a:t>
            </a:r>
            <a:r>
              <a:rPr b="1" lang="it-IT" sz="2000"/>
              <a:t>RAC</a:t>
            </a:r>
            <a:r>
              <a:rPr lang="it-IT" sz="2000"/>
              <a:t> are large and challenging, not clear yet which fraction will be possible to accomodate</a:t>
            </a:r>
            <a:endParaRPr sz="2000">
              <a:highlight>
                <a:srgbClr val="FFFF00"/>
              </a:highlight>
            </a:endParaRPr>
          </a:p>
          <a:p>
            <a:pPr indent="-342900" lvl="0" marL="457200" rtl="0" algn="l">
              <a:lnSpc>
                <a:spcPct val="90000"/>
              </a:lnSpc>
              <a:spcBef>
                <a:spcPts val="1000"/>
              </a:spcBef>
              <a:spcAft>
                <a:spcPts val="0"/>
              </a:spcAft>
              <a:buClr>
                <a:schemeClr val="dk1"/>
              </a:buClr>
              <a:buSzPts val="1800"/>
              <a:buChar char="•"/>
            </a:pPr>
            <a:r>
              <a:rPr lang="it-IT" sz="2000">
                <a:solidFill>
                  <a:schemeClr val="accent1"/>
                </a:solidFill>
              </a:rPr>
              <a:t>A very good fraction of the hiring has been successful; still we feel we have emptied the candidate lists. The next hirings (Innovation Grants, inevitable churn of personnel finding other opportunities, </a:t>
            </a:r>
            <a:r>
              <a:rPr b="1" lang="it-IT" sz="2000">
                <a:solidFill>
                  <a:schemeClr val="accent1"/>
                </a:solidFill>
              </a:rPr>
              <a:t>we will have problems, especially in the Southern Regions</a:t>
            </a:r>
            <a:endParaRPr b="1" sz="2000">
              <a:solidFill>
                <a:schemeClr val="accent1"/>
              </a:solidFill>
            </a:endParaRPr>
          </a:p>
          <a:p>
            <a:pPr indent="-342900" lvl="0" marL="457200" rtl="0" algn="l">
              <a:lnSpc>
                <a:spcPct val="90000"/>
              </a:lnSpc>
              <a:spcBef>
                <a:spcPts val="1000"/>
              </a:spcBef>
              <a:spcAft>
                <a:spcPts val="0"/>
              </a:spcAft>
              <a:buClr>
                <a:schemeClr val="dk1"/>
              </a:buClr>
              <a:buSzPts val="1800"/>
              <a:buChar char="•"/>
            </a:pPr>
            <a:r>
              <a:rPr lang="it-IT" sz="2000"/>
              <a:t>Communications with industries not always easy. Now that we are getting into a more technical ground, things are improving</a:t>
            </a:r>
            <a:endParaRPr/>
          </a:p>
          <a:p>
            <a:pPr indent="-228600" lvl="0" marL="457200" rtl="0" algn="l">
              <a:lnSpc>
                <a:spcPct val="90000"/>
              </a:lnSpc>
              <a:spcBef>
                <a:spcPts val="1000"/>
              </a:spcBef>
              <a:spcAft>
                <a:spcPts val="0"/>
              </a:spcAft>
              <a:buClr>
                <a:schemeClr val="dk1"/>
              </a:buClr>
              <a:buSzPts val="1800"/>
              <a:buNone/>
            </a:pPr>
            <a:r>
              <a:t/>
            </a:r>
            <a:endParaRPr b="1" sz="2000">
              <a:solidFill>
                <a:schemeClr val="accent1"/>
              </a:solidFill>
            </a:endParaRPr>
          </a:p>
          <a:p>
            <a:pPr indent="-228600" lvl="0" marL="457200" rtl="0" algn="l">
              <a:lnSpc>
                <a:spcPct val="90000"/>
              </a:lnSpc>
              <a:spcBef>
                <a:spcPts val="1000"/>
              </a:spcBef>
              <a:spcAft>
                <a:spcPts val="0"/>
              </a:spcAft>
              <a:buClr>
                <a:schemeClr val="dk1"/>
              </a:buClr>
              <a:buSzPts val="1800"/>
              <a:buNone/>
            </a:pPr>
            <a:r>
              <a:t/>
            </a:r>
            <a:endParaRPr sz="2000"/>
          </a:p>
          <a:p>
            <a:pPr indent="-228600" lvl="0" marL="457200" rtl="0" algn="l">
              <a:lnSpc>
                <a:spcPct val="90000"/>
              </a:lnSpc>
              <a:spcBef>
                <a:spcPts val="1000"/>
              </a:spcBef>
              <a:spcAft>
                <a:spcPts val="0"/>
              </a:spcAft>
              <a:buClr>
                <a:schemeClr val="dk1"/>
              </a:buClr>
              <a:buSzPts val="1800"/>
              <a:buNone/>
            </a:pPr>
            <a:r>
              <a:t/>
            </a:r>
            <a:endParaRPr sz="2000"/>
          </a:p>
          <a:p>
            <a:pPr indent="-228600" lvl="0" marL="457200" rtl="0" algn="l">
              <a:lnSpc>
                <a:spcPct val="90000"/>
              </a:lnSpc>
              <a:spcBef>
                <a:spcPts val="1000"/>
              </a:spcBef>
              <a:spcAft>
                <a:spcPts val="0"/>
              </a:spcAft>
              <a:buClr>
                <a:schemeClr val="dk1"/>
              </a:buClr>
              <a:buSzPts val="1800"/>
              <a:buNone/>
            </a:pPr>
            <a:r>
              <a:t/>
            </a:r>
            <a:endParaRPr sz="2000"/>
          </a:p>
        </p:txBody>
      </p:sp>
      <p:sp>
        <p:nvSpPr>
          <p:cNvPr id="671" name="Google Shape;671;p7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672" name="Google Shape;672;p78"/>
          <p:cNvSpPr txBox="1"/>
          <p:nvPr/>
        </p:nvSpPr>
        <p:spPr>
          <a:xfrm rot="-986352">
            <a:off x="3894849" y="860557"/>
            <a:ext cx="5976316" cy="523220"/>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800" u="none" cap="none" strike="noStrike">
                <a:solidFill>
                  <a:srgbClr val="000000"/>
                </a:solidFill>
                <a:latin typeface="Arial"/>
                <a:ea typeface="Arial"/>
                <a:cs typeface="Arial"/>
                <a:sym typeface="Arial"/>
              </a:rPr>
              <a:t>From the meeting with referees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172" name="Google Shape;172;p35"/>
          <p:cNvPicPr preferRelativeResize="0"/>
          <p:nvPr/>
        </p:nvPicPr>
        <p:blipFill rotWithShape="1">
          <a:blip r:embed="rId3">
            <a:alphaModFix/>
          </a:blip>
          <a:srcRect b="0" l="0" r="0" t="0"/>
          <a:stretch/>
        </p:blipFill>
        <p:spPr>
          <a:xfrm>
            <a:off x="-1" y="1170608"/>
            <a:ext cx="6024503" cy="5687392"/>
          </a:xfrm>
          <a:prstGeom prst="rect">
            <a:avLst/>
          </a:prstGeom>
          <a:solidFill>
            <a:schemeClr val="lt1"/>
          </a:solidFill>
          <a:ln>
            <a:noFill/>
          </a:ln>
        </p:spPr>
      </p:pic>
      <p:pic>
        <p:nvPicPr>
          <p:cNvPr id="173" name="Google Shape;173;p35"/>
          <p:cNvPicPr preferRelativeResize="0"/>
          <p:nvPr/>
        </p:nvPicPr>
        <p:blipFill rotWithShape="1">
          <a:blip r:embed="rId4">
            <a:alphaModFix/>
          </a:blip>
          <a:srcRect b="0" l="0" r="0" t="0"/>
          <a:stretch/>
        </p:blipFill>
        <p:spPr>
          <a:xfrm>
            <a:off x="5134706" y="1444812"/>
            <a:ext cx="7022169" cy="1767311"/>
          </a:xfrm>
          <a:prstGeom prst="rect">
            <a:avLst/>
          </a:prstGeom>
          <a:noFill/>
          <a:ln>
            <a:noFill/>
          </a:ln>
        </p:spPr>
      </p:pic>
      <p:sp>
        <p:nvSpPr>
          <p:cNvPr id="174" name="Google Shape;174;p35"/>
          <p:cNvSpPr/>
          <p:nvPr/>
        </p:nvSpPr>
        <p:spPr>
          <a:xfrm>
            <a:off x="3691608" y="2076922"/>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 name="Google Shape;175;p35"/>
          <p:cNvSpPr/>
          <p:nvPr/>
        </p:nvSpPr>
        <p:spPr>
          <a:xfrm>
            <a:off x="1710408" y="4257414"/>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6" name="Google Shape;176;p35"/>
          <p:cNvSpPr/>
          <p:nvPr/>
        </p:nvSpPr>
        <p:spPr>
          <a:xfrm>
            <a:off x="4975864" y="4890075"/>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7" name="Google Shape;177;p35"/>
          <p:cNvSpPr/>
          <p:nvPr/>
        </p:nvSpPr>
        <p:spPr>
          <a:xfrm>
            <a:off x="5057927" y="4257414"/>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8" name="Google Shape;178;p35"/>
          <p:cNvSpPr/>
          <p:nvPr/>
        </p:nvSpPr>
        <p:spPr>
          <a:xfrm>
            <a:off x="4161692" y="4224030"/>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 name="Google Shape;179;p35"/>
          <p:cNvSpPr/>
          <p:nvPr/>
        </p:nvSpPr>
        <p:spPr>
          <a:xfrm>
            <a:off x="3952156" y="6368271"/>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0" name="Google Shape;180;p35"/>
          <p:cNvSpPr/>
          <p:nvPr/>
        </p:nvSpPr>
        <p:spPr>
          <a:xfrm>
            <a:off x="4374767" y="5844288"/>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1" name="Google Shape;181;p35"/>
          <p:cNvSpPr/>
          <p:nvPr/>
        </p:nvSpPr>
        <p:spPr>
          <a:xfrm>
            <a:off x="303639" y="3426128"/>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2" name="Google Shape;182;p35"/>
          <p:cNvSpPr/>
          <p:nvPr/>
        </p:nvSpPr>
        <p:spPr>
          <a:xfrm>
            <a:off x="1463063" y="1137224"/>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3" name="Google Shape;183;p35"/>
          <p:cNvSpPr/>
          <p:nvPr/>
        </p:nvSpPr>
        <p:spPr>
          <a:xfrm>
            <a:off x="3518402" y="2950566"/>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4" name="Google Shape;184;p35"/>
          <p:cNvSpPr/>
          <p:nvPr/>
        </p:nvSpPr>
        <p:spPr>
          <a:xfrm>
            <a:off x="3200720" y="2436688"/>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5" name="Google Shape;185;p35"/>
          <p:cNvSpPr/>
          <p:nvPr/>
        </p:nvSpPr>
        <p:spPr>
          <a:xfrm>
            <a:off x="2449542" y="5033765"/>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6" name="Google Shape;186;p35"/>
          <p:cNvSpPr/>
          <p:nvPr/>
        </p:nvSpPr>
        <p:spPr>
          <a:xfrm>
            <a:off x="2601362" y="2989039"/>
            <a:ext cx="1125416" cy="523113"/>
          </a:xfrm>
          <a:prstGeom prst="roundRect">
            <a:avLst>
              <a:gd fmla="val 16667" name="adj"/>
            </a:avLst>
          </a:prstGeom>
          <a:solidFill>
            <a:srgbClr val="FA0400">
              <a:alpha val="38039"/>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7" name="Google Shape;187;p35"/>
          <p:cNvSpPr/>
          <p:nvPr/>
        </p:nvSpPr>
        <p:spPr>
          <a:xfrm>
            <a:off x="8369115" y="1444812"/>
            <a:ext cx="1125416"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8" name="Google Shape;188;p35"/>
          <p:cNvSpPr/>
          <p:nvPr/>
        </p:nvSpPr>
        <p:spPr>
          <a:xfrm>
            <a:off x="9716111" y="2076922"/>
            <a:ext cx="1125416"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9" name="Google Shape;189;p35"/>
          <p:cNvSpPr/>
          <p:nvPr/>
        </p:nvSpPr>
        <p:spPr>
          <a:xfrm>
            <a:off x="10769707" y="2076922"/>
            <a:ext cx="1422293"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0" name="Google Shape;190;p35"/>
          <p:cNvSpPr/>
          <p:nvPr/>
        </p:nvSpPr>
        <p:spPr>
          <a:xfrm>
            <a:off x="8369436" y="2727482"/>
            <a:ext cx="1125416"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1" name="Google Shape;191;p35"/>
          <p:cNvSpPr/>
          <p:nvPr/>
        </p:nvSpPr>
        <p:spPr>
          <a:xfrm>
            <a:off x="5203046" y="2831833"/>
            <a:ext cx="1312344"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2" name="Google Shape;192;p35"/>
          <p:cNvSpPr/>
          <p:nvPr/>
        </p:nvSpPr>
        <p:spPr>
          <a:xfrm>
            <a:off x="10915663" y="2831832"/>
            <a:ext cx="1125416"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3" name="Google Shape;193;p35"/>
          <p:cNvSpPr/>
          <p:nvPr/>
        </p:nvSpPr>
        <p:spPr>
          <a:xfrm>
            <a:off x="6872363" y="2720378"/>
            <a:ext cx="1125416" cy="523113"/>
          </a:xfrm>
          <a:prstGeom prst="roundRect">
            <a:avLst>
              <a:gd fmla="val 16667" name="adj"/>
            </a:avLst>
          </a:prstGeom>
          <a:solidFill>
            <a:srgbClr val="2B04F0">
              <a:alpha val="37647"/>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94" name="Google Shape;194;p35"/>
          <p:cNvPicPr preferRelativeResize="0"/>
          <p:nvPr/>
        </p:nvPicPr>
        <p:blipFill rotWithShape="1">
          <a:blip r:embed="rId5">
            <a:alphaModFix/>
          </a:blip>
          <a:srcRect b="0" l="0" r="0" t="0"/>
          <a:stretch/>
        </p:blipFill>
        <p:spPr>
          <a:xfrm>
            <a:off x="6920737" y="3607406"/>
            <a:ext cx="4782712" cy="31746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What is going “better than expected”</a:t>
            </a:r>
            <a:endParaRPr/>
          </a:p>
        </p:txBody>
      </p:sp>
      <p:sp>
        <p:nvSpPr>
          <p:cNvPr id="678" name="Google Shape;678;p79"/>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solidFill>
                  <a:srgbClr val="0070C0"/>
                </a:solidFill>
              </a:rPr>
              <a:t>A few initiatives were designed and launched mostly for ”technological interest”, but seem to have acquired much more critical mass than expected</a:t>
            </a:r>
            <a:endParaRPr/>
          </a:p>
          <a:p>
            <a:pPr indent="-342900" lvl="1" marL="914400" rtl="0" algn="l">
              <a:lnSpc>
                <a:spcPct val="90000"/>
              </a:lnSpc>
              <a:spcBef>
                <a:spcPts val="500"/>
              </a:spcBef>
              <a:spcAft>
                <a:spcPts val="0"/>
              </a:spcAft>
              <a:buSzPts val="1800"/>
              <a:buChar char="•"/>
            </a:pPr>
            <a:r>
              <a:rPr lang="it-IT"/>
              <a:t>FPGA programming, Low-power ARM, blockchains for data certification, …</a:t>
            </a:r>
            <a:endParaRPr/>
          </a:p>
        </p:txBody>
      </p:sp>
      <p:sp>
        <p:nvSpPr>
          <p:cNvPr id="679" name="Google Shape;679;p79"/>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75630"/>
              <a:buChar char="•"/>
            </a:pPr>
            <a:r>
              <a:rPr lang="it-IT">
                <a:solidFill>
                  <a:srgbClr val="0070C0"/>
                </a:solidFill>
              </a:rPr>
              <a:t>In general, the “atmosphere”</a:t>
            </a:r>
            <a:endParaRPr/>
          </a:p>
          <a:p>
            <a:pPr indent="-342900" lvl="1" marL="914400" rtl="0" algn="l">
              <a:lnSpc>
                <a:spcPct val="90000"/>
              </a:lnSpc>
              <a:spcBef>
                <a:spcPts val="500"/>
              </a:spcBef>
              <a:spcAft>
                <a:spcPts val="0"/>
              </a:spcAft>
              <a:buSzPct val="88235"/>
              <a:buChar char="•"/>
            </a:pPr>
            <a:r>
              <a:rPr lang="it-IT"/>
              <a:t>There is no tension Research-Institutes vs Academia</a:t>
            </a:r>
            <a:endParaRPr/>
          </a:p>
          <a:p>
            <a:pPr indent="-342900" lvl="1" marL="914400" rtl="0" algn="l">
              <a:lnSpc>
                <a:spcPct val="90000"/>
              </a:lnSpc>
              <a:spcBef>
                <a:spcPts val="500"/>
              </a:spcBef>
              <a:spcAft>
                <a:spcPts val="0"/>
              </a:spcAft>
              <a:buSzPct val="88235"/>
              <a:buChar char="•"/>
            </a:pPr>
            <a:r>
              <a:rPr lang="it-IT"/>
              <a:t>The atmosphere is very positive if not straight pleasant</a:t>
            </a:r>
            <a:endParaRPr/>
          </a:p>
          <a:p>
            <a:pPr indent="-342900" lvl="1" marL="914400" rtl="0" algn="l">
              <a:lnSpc>
                <a:spcPct val="90000"/>
              </a:lnSpc>
              <a:spcBef>
                <a:spcPts val="500"/>
              </a:spcBef>
              <a:spcAft>
                <a:spcPts val="0"/>
              </a:spcAft>
              <a:buSzPct val="88235"/>
              <a:buChar char="•"/>
            </a:pPr>
            <a:r>
              <a:rPr lang="it-IT"/>
              <a:t>We NEVER needed to use a voting procedure; all the decisions taken by very wide / unanimous consensus</a:t>
            </a:r>
            <a:endParaRPr/>
          </a:p>
          <a:p>
            <a:pPr indent="-342900" lvl="1" marL="914400" rtl="0" algn="l">
              <a:lnSpc>
                <a:spcPct val="90000"/>
              </a:lnSpc>
              <a:spcBef>
                <a:spcPts val="500"/>
              </a:spcBef>
              <a:spcAft>
                <a:spcPts val="0"/>
              </a:spcAft>
              <a:buSzPct val="88235"/>
              <a:buChar char="•"/>
            </a:pPr>
            <a:r>
              <a:rPr lang="it-IT"/>
              <a:t>Communications lines work well (Spoke to WPs, WPs to affiliates, …)</a:t>
            </a:r>
            <a:endParaRPr/>
          </a:p>
          <a:p>
            <a:pPr indent="-342900" lvl="0" marL="457200" rtl="0" algn="l">
              <a:lnSpc>
                <a:spcPct val="90000"/>
              </a:lnSpc>
              <a:spcBef>
                <a:spcPts val="1000"/>
              </a:spcBef>
              <a:spcAft>
                <a:spcPts val="0"/>
              </a:spcAft>
              <a:buClr>
                <a:schemeClr val="dk1"/>
              </a:buClr>
              <a:buSzPct val="75630"/>
              <a:buChar char="•"/>
            </a:pPr>
            <a:r>
              <a:rPr lang="it-IT">
                <a:solidFill>
                  <a:srgbClr val="0070C0"/>
                </a:solidFill>
              </a:rPr>
              <a:t>The quality of the hires is very good, with a lot of enthusiasm sensed</a:t>
            </a:r>
            <a:endParaRPr/>
          </a:p>
          <a:p>
            <a:pPr indent="-228600" lvl="1" marL="914400" rtl="0" algn="l">
              <a:lnSpc>
                <a:spcPct val="90000"/>
              </a:lnSpc>
              <a:spcBef>
                <a:spcPts val="500"/>
              </a:spcBef>
              <a:spcAft>
                <a:spcPts val="0"/>
              </a:spcAft>
              <a:buSzPct val="88235"/>
              <a:buNone/>
            </a:pPr>
            <a:r>
              <a:t/>
            </a:r>
            <a:endParaRPr/>
          </a:p>
        </p:txBody>
      </p:sp>
      <p:sp>
        <p:nvSpPr>
          <p:cNvPr id="680" name="Google Shape;680;p7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681" name="Google Shape;681;p79"/>
          <p:cNvSpPr txBox="1"/>
          <p:nvPr/>
        </p:nvSpPr>
        <p:spPr>
          <a:xfrm rot="-986352">
            <a:off x="5732329" y="1228953"/>
            <a:ext cx="5976316" cy="523220"/>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2800" u="none" cap="none" strike="noStrike">
                <a:solidFill>
                  <a:srgbClr val="000000"/>
                </a:solidFill>
                <a:latin typeface="Arial"/>
                <a:ea typeface="Arial"/>
                <a:cs typeface="Arial"/>
                <a:sym typeface="Arial"/>
              </a:rPr>
              <a:t>From the meeting with referees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Referee report … </a:t>
            </a:r>
            <a:endParaRPr/>
          </a:p>
        </p:txBody>
      </p:sp>
      <p:sp>
        <p:nvSpPr>
          <p:cNvPr id="687" name="Google Shape;687;p80"/>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t>Not yet exisiting as far as I know</a:t>
            </a:r>
            <a:endParaRPr/>
          </a:p>
          <a:p>
            <a:pPr indent="-342900" lvl="0" marL="457200" rtl="0" algn="l">
              <a:lnSpc>
                <a:spcPct val="90000"/>
              </a:lnSpc>
              <a:spcBef>
                <a:spcPts val="1000"/>
              </a:spcBef>
              <a:spcAft>
                <a:spcPts val="0"/>
              </a:spcAft>
              <a:buClr>
                <a:schemeClr val="dk1"/>
              </a:buClr>
              <a:buSzPts val="1800"/>
              <a:buChar char="•"/>
            </a:pPr>
            <a:r>
              <a:rPr lang="it-IT"/>
              <a:t>In general:</a:t>
            </a:r>
            <a:endParaRPr/>
          </a:p>
          <a:p>
            <a:pPr indent="-342900" lvl="1" marL="914400" rtl="0" algn="l">
              <a:lnSpc>
                <a:spcPct val="90000"/>
              </a:lnSpc>
              <a:spcBef>
                <a:spcPts val="500"/>
              </a:spcBef>
              <a:spcAft>
                <a:spcPts val="0"/>
              </a:spcAft>
              <a:buSzPts val="1800"/>
              <a:buChar char="•"/>
            </a:pPr>
            <a:r>
              <a:rPr lang="it-IT">
                <a:solidFill>
                  <a:srgbClr val="385623"/>
                </a:solidFill>
              </a:rPr>
              <a:t>Very good feeling at the Spoke2 referee meeting, they seemed really satisfied</a:t>
            </a:r>
            <a:endParaRPr>
              <a:solidFill>
                <a:srgbClr val="385623"/>
              </a:solidFill>
            </a:endParaRPr>
          </a:p>
          <a:p>
            <a:pPr indent="-342900" lvl="1" marL="914400" rtl="0" algn="l">
              <a:lnSpc>
                <a:spcPct val="90000"/>
              </a:lnSpc>
              <a:spcBef>
                <a:spcPts val="500"/>
              </a:spcBef>
              <a:spcAft>
                <a:spcPts val="0"/>
              </a:spcAft>
              <a:buSzPts val="1800"/>
              <a:buChar char="•"/>
            </a:pPr>
            <a:r>
              <a:rPr lang="it-IT">
                <a:solidFill>
                  <a:srgbClr val="385623"/>
                </a:solidFill>
              </a:rPr>
              <a:t>It has been «orally communicated» that the report will be «largely positive»</a:t>
            </a:r>
            <a:endParaRPr/>
          </a:p>
        </p:txBody>
      </p:sp>
      <p:sp>
        <p:nvSpPr>
          <p:cNvPr id="688" name="Google Shape;688;p80"/>
          <p:cNvSpPr txBox="1"/>
          <p:nvPr>
            <p:ph idx="2" type="body"/>
          </p:nvPr>
        </p:nvSpPr>
        <p:spPr>
          <a:xfrm>
            <a:off x="6172200" y="4995425"/>
            <a:ext cx="5181600" cy="1181537"/>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90000"/>
              </a:lnSpc>
              <a:spcBef>
                <a:spcPts val="1000"/>
              </a:spcBef>
              <a:spcAft>
                <a:spcPts val="0"/>
              </a:spcAft>
              <a:buClr>
                <a:schemeClr val="dk1"/>
              </a:buClr>
              <a:buSzPct val="69498"/>
              <a:buChar char="•"/>
            </a:pPr>
            <a:r>
              <a:rPr lang="it-IT"/>
              <a:t>They were also very impressed by the Tecnopolo infrastructure</a:t>
            </a:r>
            <a:endParaRPr/>
          </a:p>
        </p:txBody>
      </p:sp>
      <p:sp>
        <p:nvSpPr>
          <p:cNvPr id="689" name="Google Shape;689;p8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690" name="Google Shape;690;p80"/>
          <p:cNvPicPr preferRelativeResize="0"/>
          <p:nvPr/>
        </p:nvPicPr>
        <p:blipFill rotWithShape="1">
          <a:blip r:embed="rId3">
            <a:alphaModFix/>
          </a:blip>
          <a:srcRect b="0" l="0" r="0" t="0"/>
          <a:stretch/>
        </p:blipFill>
        <p:spPr>
          <a:xfrm>
            <a:off x="6516290" y="1256071"/>
            <a:ext cx="4645819" cy="348618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1"/>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Some help needed from ALL of you! (most already specified)</a:t>
            </a:r>
            <a:endParaRPr/>
          </a:p>
        </p:txBody>
      </p:sp>
      <p:sp>
        <p:nvSpPr>
          <p:cNvPr id="696" name="Google Shape;696;p81"/>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solidFill>
                  <a:srgbClr val="7030A0"/>
                </a:solidFill>
              </a:rPr>
              <a:t>Easy ones:</a:t>
            </a:r>
            <a:endParaRPr/>
          </a:p>
          <a:p>
            <a:pPr indent="-342900" lvl="1" marL="914400" rtl="0" algn="l">
              <a:lnSpc>
                <a:spcPct val="90000"/>
              </a:lnSpc>
              <a:spcBef>
                <a:spcPts val="500"/>
              </a:spcBef>
              <a:spcAft>
                <a:spcPts val="0"/>
              </a:spcAft>
              <a:buSzPts val="1800"/>
              <a:buChar char="•"/>
            </a:pPr>
            <a:r>
              <a:rPr lang="it-IT"/>
              <a:t>Take care of updating personnel: </a:t>
            </a:r>
            <a:r>
              <a:rPr lang="it-IT" u="sng">
                <a:solidFill>
                  <a:schemeClr val="hlink"/>
                </a:solidFill>
                <a:hlinkClick r:id="rId3"/>
              </a:rPr>
              <a:t>here</a:t>
            </a:r>
            <a:endParaRPr/>
          </a:p>
          <a:p>
            <a:pPr indent="-342900" lvl="1" marL="914400" rtl="0" algn="l">
              <a:lnSpc>
                <a:spcPct val="90000"/>
              </a:lnSpc>
              <a:spcBef>
                <a:spcPts val="500"/>
              </a:spcBef>
              <a:spcAft>
                <a:spcPts val="0"/>
              </a:spcAft>
              <a:buSzPts val="1800"/>
              <a:buChar char="•"/>
            </a:pPr>
            <a:r>
              <a:rPr lang="it-IT"/>
              <a:t>Take care of updating conference talks: </a:t>
            </a:r>
            <a:r>
              <a:rPr lang="it-IT" u="sng">
                <a:solidFill>
                  <a:schemeClr val="hlink"/>
                </a:solidFill>
                <a:hlinkClick r:id="rId4"/>
              </a:rPr>
              <a:t>here</a:t>
            </a:r>
            <a:endParaRPr/>
          </a:p>
          <a:p>
            <a:pPr indent="-342900" lvl="1" marL="914400" rtl="0" algn="l">
              <a:lnSpc>
                <a:spcPct val="90000"/>
              </a:lnSpc>
              <a:spcBef>
                <a:spcPts val="500"/>
              </a:spcBef>
              <a:spcAft>
                <a:spcPts val="0"/>
              </a:spcAft>
              <a:buSzPts val="1800"/>
              <a:buChar char="•"/>
            </a:pPr>
            <a:r>
              <a:rPr lang="it-IT"/>
              <a:t>Take care of updating papers: </a:t>
            </a:r>
            <a:r>
              <a:rPr lang="it-IT" u="sng">
                <a:solidFill>
                  <a:schemeClr val="hlink"/>
                </a:solidFill>
                <a:hlinkClick r:id="rId5"/>
              </a:rPr>
              <a:t>here</a:t>
            </a:r>
            <a:endParaRPr/>
          </a:p>
          <a:p>
            <a:pPr indent="-228600" lvl="0" marL="457200" rtl="0" algn="l">
              <a:lnSpc>
                <a:spcPct val="90000"/>
              </a:lnSpc>
              <a:spcBef>
                <a:spcPts val="1000"/>
              </a:spcBef>
              <a:spcAft>
                <a:spcPts val="0"/>
              </a:spcAft>
              <a:buClr>
                <a:schemeClr val="dk1"/>
              </a:buClr>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697" name="Google Shape;697;p81"/>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it-IT">
                <a:solidFill>
                  <a:srgbClr val="7030A0"/>
                </a:solidFill>
              </a:rPr>
              <a:t>More complex:</a:t>
            </a:r>
            <a:endParaRPr/>
          </a:p>
          <a:p>
            <a:pPr indent="-342900" lvl="1" marL="914400" rtl="0" algn="l">
              <a:lnSpc>
                <a:spcPct val="90000"/>
              </a:lnSpc>
              <a:spcBef>
                <a:spcPts val="500"/>
              </a:spcBef>
              <a:spcAft>
                <a:spcPts val="0"/>
              </a:spcAft>
              <a:buSzPts val="1800"/>
              <a:buChar char="•"/>
            </a:pPr>
            <a:r>
              <a:rPr lang="it-IT"/>
              <a:t>Take care of providing “rough” activities per person: </a:t>
            </a:r>
            <a:r>
              <a:rPr lang="it-IT" u="sng">
                <a:solidFill>
                  <a:schemeClr val="hlink"/>
                </a:solidFill>
                <a:hlinkClick r:id="rId6"/>
              </a:rPr>
              <a:t>here</a:t>
            </a:r>
            <a:r>
              <a:rPr lang="it-IT"/>
              <a:t> </a:t>
            </a:r>
            <a:endParaRPr/>
          </a:p>
          <a:p>
            <a:pPr indent="-342900" lvl="2" marL="1371600" rtl="0" algn="l">
              <a:lnSpc>
                <a:spcPct val="90000"/>
              </a:lnSpc>
              <a:spcBef>
                <a:spcPts val="500"/>
              </a:spcBef>
              <a:spcAft>
                <a:spcPts val="0"/>
              </a:spcAft>
              <a:buSzPts val="1800"/>
              <a:buChar char="•"/>
            </a:pPr>
            <a:r>
              <a:rPr lang="it-IT">
                <a:solidFill>
                  <a:srgbClr val="385623"/>
                </a:solidFill>
              </a:rPr>
              <a:t>In case we are asked …</a:t>
            </a:r>
            <a:endParaRPr/>
          </a:p>
          <a:p>
            <a:pPr indent="-342900" lvl="0" marL="457200" rtl="0" algn="l">
              <a:lnSpc>
                <a:spcPct val="90000"/>
              </a:lnSpc>
              <a:spcBef>
                <a:spcPts val="1000"/>
              </a:spcBef>
              <a:spcAft>
                <a:spcPts val="0"/>
              </a:spcAft>
              <a:buClr>
                <a:schemeClr val="dk1"/>
              </a:buClr>
              <a:buSzPts val="1800"/>
              <a:buChar char="•"/>
            </a:pPr>
            <a:r>
              <a:rPr lang="it-IT"/>
              <a:t>Open calls: help in formulating the objectives (later today)</a:t>
            </a:r>
            <a:endParaRPr/>
          </a:p>
          <a:p>
            <a:pPr indent="-342900" lvl="0" marL="457200" rtl="0" algn="l">
              <a:lnSpc>
                <a:spcPct val="90000"/>
              </a:lnSpc>
              <a:spcBef>
                <a:spcPts val="1000"/>
              </a:spcBef>
              <a:spcAft>
                <a:spcPts val="0"/>
              </a:spcAft>
              <a:buClr>
                <a:schemeClr val="dk1"/>
              </a:buClr>
              <a:buSzPts val="1800"/>
              <a:buChar char="•"/>
            </a:pPr>
            <a:r>
              <a:rPr lang="it-IT"/>
              <a:t>…</a:t>
            </a:r>
            <a:endParaRPr/>
          </a:p>
          <a:p>
            <a:pPr indent="-228600" lvl="1" marL="914400" rtl="0" algn="l">
              <a:lnSpc>
                <a:spcPct val="90000"/>
              </a:lnSpc>
              <a:spcBef>
                <a:spcPts val="500"/>
              </a:spcBef>
              <a:spcAft>
                <a:spcPts val="0"/>
              </a:spcAft>
              <a:buSzPts val="1800"/>
              <a:buNone/>
            </a:pPr>
            <a:r>
              <a:t/>
            </a:r>
            <a:endParaRPr/>
          </a:p>
        </p:txBody>
      </p:sp>
      <p:sp>
        <p:nvSpPr>
          <p:cNvPr id="698" name="Google Shape;698;p8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None/>
            </a:pPr>
            <a:r>
              <a:rPr lang="it-IT"/>
              <a:t>Conclusions</a:t>
            </a:r>
            <a:endParaRPr/>
          </a:p>
        </p:txBody>
      </p:sp>
      <p:sp>
        <p:nvSpPr>
          <p:cNvPr id="704" name="Google Shape;704;p82"/>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90000"/>
              </a:lnSpc>
              <a:spcBef>
                <a:spcPts val="1000"/>
              </a:spcBef>
              <a:spcAft>
                <a:spcPts val="0"/>
              </a:spcAft>
              <a:buClr>
                <a:schemeClr val="dk1"/>
              </a:buClr>
              <a:buSzPct val="69498"/>
              <a:buChar char="•"/>
            </a:pPr>
            <a:r>
              <a:rPr lang="it-IT"/>
              <a:t>We are already in the “Phase-2” of ICSC: the realization phase</a:t>
            </a:r>
            <a:endParaRPr/>
          </a:p>
          <a:p>
            <a:pPr indent="-228600" lvl="0" marL="457200" rtl="0" algn="l">
              <a:lnSpc>
                <a:spcPct val="90000"/>
              </a:lnSpc>
              <a:spcBef>
                <a:spcPts val="1000"/>
              </a:spcBef>
              <a:spcAft>
                <a:spcPts val="0"/>
              </a:spcAft>
              <a:buClr>
                <a:schemeClr val="dk1"/>
              </a:buClr>
              <a:buSzPct val="69498"/>
              <a:buNone/>
            </a:pPr>
            <a:r>
              <a:t/>
            </a:r>
            <a:endParaRPr/>
          </a:p>
          <a:p>
            <a:pPr indent="-342900" lvl="0" marL="457200" rtl="0" algn="l">
              <a:lnSpc>
                <a:spcPct val="90000"/>
              </a:lnSpc>
              <a:spcBef>
                <a:spcPts val="1000"/>
              </a:spcBef>
              <a:spcAft>
                <a:spcPts val="0"/>
              </a:spcAft>
              <a:buClr>
                <a:schemeClr val="dk1"/>
              </a:buClr>
              <a:buSzPct val="69498"/>
              <a:buChar char="•"/>
            </a:pPr>
            <a:r>
              <a:rPr lang="it-IT">
                <a:solidFill>
                  <a:schemeClr val="dk1"/>
                </a:solidFill>
              </a:rPr>
              <a:t>A big project with many partners and actors, and many formal steps to be fulfilled</a:t>
            </a:r>
            <a:endParaRPr/>
          </a:p>
          <a:p>
            <a:pPr indent="-342900" lvl="1" marL="914400" rtl="0" algn="l">
              <a:lnSpc>
                <a:spcPct val="90000"/>
              </a:lnSpc>
              <a:spcBef>
                <a:spcPts val="500"/>
              </a:spcBef>
              <a:spcAft>
                <a:spcPts val="0"/>
              </a:spcAft>
              <a:buSzPct val="81081"/>
              <a:buChar char="•"/>
            </a:pPr>
            <a:r>
              <a:rPr lang="it-IT">
                <a:solidFill>
                  <a:srgbClr val="7030A0"/>
                </a:solidFill>
              </a:rPr>
              <a:t>Not everything as smooth as hoped</a:t>
            </a:r>
            <a:endParaRPr/>
          </a:p>
        </p:txBody>
      </p:sp>
      <p:sp>
        <p:nvSpPr>
          <p:cNvPr id="705" name="Google Shape;705;p82"/>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90000"/>
              </a:lnSpc>
              <a:spcBef>
                <a:spcPts val="1000"/>
              </a:spcBef>
              <a:spcAft>
                <a:spcPts val="0"/>
              </a:spcAft>
              <a:buClr>
                <a:schemeClr val="dk1"/>
              </a:buClr>
              <a:buSzPct val="69498"/>
              <a:buChar char="•"/>
            </a:pPr>
            <a:r>
              <a:rPr lang="it-IT"/>
              <a:t>Still:</a:t>
            </a:r>
            <a:endParaRPr/>
          </a:p>
          <a:p>
            <a:pPr indent="-342900" lvl="1" marL="914400" rtl="0" algn="l">
              <a:lnSpc>
                <a:spcPct val="90000"/>
              </a:lnSpc>
              <a:spcBef>
                <a:spcPts val="500"/>
              </a:spcBef>
              <a:spcAft>
                <a:spcPts val="0"/>
              </a:spcAft>
              <a:buSzPct val="81081"/>
              <a:buChar char="•"/>
            </a:pPr>
            <a:r>
              <a:rPr lang="it-IT">
                <a:solidFill>
                  <a:srgbClr val="7030A0"/>
                </a:solidFill>
              </a:rPr>
              <a:t>We have formed a tightly-connected team</a:t>
            </a:r>
            <a:endParaRPr/>
          </a:p>
          <a:p>
            <a:pPr indent="-342900" lvl="1" marL="914400" rtl="0" algn="l">
              <a:lnSpc>
                <a:spcPct val="90000"/>
              </a:lnSpc>
              <a:spcBef>
                <a:spcPts val="500"/>
              </a:spcBef>
              <a:spcAft>
                <a:spcPts val="0"/>
              </a:spcAft>
              <a:buSzPct val="81081"/>
              <a:buChar char="•"/>
            </a:pPr>
            <a:r>
              <a:rPr lang="it-IT">
                <a:solidFill>
                  <a:schemeClr val="accent1"/>
                </a:solidFill>
              </a:rPr>
              <a:t>The new hires are competent and enthusiastic</a:t>
            </a:r>
            <a:endParaRPr/>
          </a:p>
          <a:p>
            <a:pPr indent="-342900" lvl="1" marL="914400" rtl="0" algn="l">
              <a:lnSpc>
                <a:spcPct val="90000"/>
              </a:lnSpc>
              <a:spcBef>
                <a:spcPts val="500"/>
              </a:spcBef>
              <a:spcAft>
                <a:spcPts val="0"/>
              </a:spcAft>
              <a:buSzPct val="81081"/>
              <a:buChar char="•"/>
            </a:pPr>
            <a:r>
              <a:rPr lang="it-IT">
                <a:solidFill>
                  <a:srgbClr val="7030A0"/>
                </a:solidFill>
              </a:rPr>
              <a:t>The scientific initiatives in which we move have recognized the importance of ICSC</a:t>
            </a:r>
            <a:endParaRPr/>
          </a:p>
          <a:p>
            <a:pPr indent="-342900" lvl="1" marL="914400" rtl="0" algn="l">
              <a:lnSpc>
                <a:spcPct val="90000"/>
              </a:lnSpc>
              <a:spcBef>
                <a:spcPts val="500"/>
              </a:spcBef>
              <a:spcAft>
                <a:spcPts val="0"/>
              </a:spcAft>
              <a:buSzPct val="81081"/>
              <a:buChar char="•"/>
            </a:pPr>
            <a:r>
              <a:rPr lang="it-IT">
                <a:solidFill>
                  <a:schemeClr val="accent1"/>
                </a:solidFill>
              </a:rPr>
              <a:t>The scientific potential of what we do is HUGE … let’s get it realized!</a:t>
            </a:r>
            <a:endParaRPr/>
          </a:p>
        </p:txBody>
      </p:sp>
      <p:sp>
        <p:nvSpPr>
          <p:cNvPr id="706" name="Google Shape;706;p8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6"/>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Spoke Organization</a:t>
            </a:r>
            <a:endParaRPr/>
          </a:p>
        </p:txBody>
      </p:sp>
      <p:sp>
        <p:nvSpPr>
          <p:cNvPr id="200" name="Google Shape;200;p36"/>
          <p:cNvSpPr txBox="1"/>
          <p:nvPr>
            <p:ph idx="1" type="body"/>
          </p:nvPr>
        </p:nvSpPr>
        <p:spPr>
          <a:xfrm>
            <a:off x="-72042" y="1734486"/>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Spoke Leaders (INFN):</a:t>
            </a:r>
            <a:endParaRPr/>
          </a:p>
          <a:p>
            <a:pPr indent="-381000" lvl="1" marL="914400" rtl="0" algn="l">
              <a:lnSpc>
                <a:spcPct val="90000"/>
              </a:lnSpc>
              <a:spcBef>
                <a:spcPts val="500"/>
              </a:spcBef>
              <a:spcAft>
                <a:spcPts val="0"/>
              </a:spcAft>
              <a:buSzPts val="2400"/>
              <a:buChar char="•"/>
            </a:pPr>
            <a:r>
              <a:rPr lang="it-IT"/>
              <a:t>Sandra Malvezzi (MIB)</a:t>
            </a:r>
            <a:endParaRPr/>
          </a:p>
          <a:p>
            <a:pPr indent="-381000" lvl="1" marL="914400" rtl="0" algn="l">
              <a:lnSpc>
                <a:spcPct val="90000"/>
              </a:lnSpc>
              <a:spcBef>
                <a:spcPts val="500"/>
              </a:spcBef>
              <a:spcAft>
                <a:spcPts val="0"/>
              </a:spcAft>
              <a:buSzPts val="2400"/>
              <a:buChar char="•"/>
            </a:pPr>
            <a:r>
              <a:rPr lang="it-IT"/>
              <a:t>Tommaso Boccali (PI)</a:t>
            </a:r>
            <a:endParaRPr/>
          </a:p>
          <a:p>
            <a:pPr indent="-406400" lvl="0" marL="457200" rtl="0" algn="l">
              <a:lnSpc>
                <a:spcPct val="90000"/>
              </a:lnSpc>
              <a:spcBef>
                <a:spcPts val="1000"/>
              </a:spcBef>
              <a:spcAft>
                <a:spcPts val="0"/>
              </a:spcAft>
              <a:buClr>
                <a:schemeClr val="dk1"/>
              </a:buClr>
              <a:buSzPts val="2800"/>
              <a:buChar char="•"/>
            </a:pPr>
            <a:r>
              <a:rPr lang="it-IT"/>
              <a:t>Spoke Co-Leader (INAF):</a:t>
            </a:r>
            <a:endParaRPr/>
          </a:p>
          <a:p>
            <a:pPr indent="-381000" lvl="1" marL="914400" rtl="0" algn="l">
              <a:lnSpc>
                <a:spcPct val="90000"/>
              </a:lnSpc>
              <a:spcBef>
                <a:spcPts val="500"/>
              </a:spcBef>
              <a:spcAft>
                <a:spcPts val="0"/>
              </a:spcAft>
              <a:buSzPts val="2400"/>
              <a:buChar char="•"/>
            </a:pPr>
            <a:r>
              <a:rPr lang="it-IT"/>
              <a:t>Antonio Stamerra (OAR)</a:t>
            </a:r>
            <a:endParaRPr/>
          </a:p>
          <a:p>
            <a:pPr indent="-406400" lvl="0" marL="457200" rtl="0" algn="l">
              <a:lnSpc>
                <a:spcPct val="90000"/>
              </a:lnSpc>
              <a:spcBef>
                <a:spcPts val="1000"/>
              </a:spcBef>
              <a:spcAft>
                <a:spcPts val="0"/>
              </a:spcAft>
              <a:buClr>
                <a:schemeClr val="dk1"/>
              </a:buClr>
              <a:buSzPts val="2800"/>
              <a:buChar char="•"/>
            </a:pPr>
            <a:r>
              <a:rPr lang="it-IT"/>
              <a:t>Financial Officer (INFN):</a:t>
            </a:r>
            <a:endParaRPr/>
          </a:p>
          <a:p>
            <a:pPr indent="-381000" lvl="1" marL="914400" rtl="0" algn="l">
              <a:lnSpc>
                <a:spcPct val="90000"/>
              </a:lnSpc>
              <a:spcBef>
                <a:spcPts val="500"/>
              </a:spcBef>
              <a:spcAft>
                <a:spcPts val="0"/>
              </a:spcAft>
              <a:buSzPts val="2400"/>
              <a:buChar char="•"/>
            </a:pPr>
            <a:r>
              <a:rPr lang="it-IT"/>
              <a:t>Simona Petronici (PI)</a:t>
            </a:r>
            <a:endParaRPr/>
          </a:p>
          <a:p>
            <a:pPr indent="-381000" lvl="1" marL="914400" rtl="0" algn="l">
              <a:lnSpc>
                <a:spcPct val="90000"/>
              </a:lnSpc>
              <a:spcBef>
                <a:spcPts val="500"/>
              </a:spcBef>
              <a:spcAft>
                <a:spcPts val="0"/>
              </a:spcAft>
              <a:buSzPts val="2400"/>
              <a:buChar char="•"/>
            </a:pPr>
            <a:r>
              <a:rPr lang="it-IT"/>
              <a:t>+ team</a:t>
            </a:r>
            <a:endParaRPr/>
          </a:p>
          <a:p>
            <a:pPr indent="-228600" lvl="1" marL="914400" rtl="0" algn="l">
              <a:lnSpc>
                <a:spcPct val="90000"/>
              </a:lnSpc>
              <a:spcBef>
                <a:spcPts val="500"/>
              </a:spcBef>
              <a:spcAft>
                <a:spcPts val="0"/>
              </a:spcAft>
              <a:buSzPts val="2400"/>
              <a:buNone/>
            </a:pPr>
            <a:r>
              <a:t/>
            </a:r>
            <a:endParaRPr/>
          </a:p>
          <a:p>
            <a:pPr indent="-228600" lvl="1" marL="914400" rtl="0" algn="l">
              <a:lnSpc>
                <a:spcPct val="90000"/>
              </a:lnSpc>
              <a:spcBef>
                <a:spcPts val="500"/>
              </a:spcBef>
              <a:spcAft>
                <a:spcPts val="0"/>
              </a:spcAft>
              <a:buSzPts val="2400"/>
              <a:buNone/>
            </a:pPr>
            <a:r>
              <a:t/>
            </a:r>
            <a:endParaRPr/>
          </a:p>
          <a:p>
            <a:pPr indent="-228600" lvl="1" marL="914400" rtl="0" algn="l">
              <a:lnSpc>
                <a:spcPct val="90000"/>
              </a:lnSpc>
              <a:spcBef>
                <a:spcPts val="500"/>
              </a:spcBef>
              <a:spcAft>
                <a:spcPts val="0"/>
              </a:spcAft>
              <a:buSzPts val="2400"/>
              <a:buNone/>
            </a:pPr>
            <a:r>
              <a:t/>
            </a:r>
            <a:endParaRPr/>
          </a:p>
        </p:txBody>
      </p:sp>
      <p:sp>
        <p:nvSpPr>
          <p:cNvPr id="201" name="Google Shape;201;p3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descr="sandra malvezzi from steamiamoci.it" id="202" name="Google Shape;202;p36"/>
          <p:cNvPicPr preferRelativeResize="0"/>
          <p:nvPr/>
        </p:nvPicPr>
        <p:blipFill rotWithShape="1">
          <a:blip r:embed="rId3">
            <a:alphaModFix/>
          </a:blip>
          <a:srcRect b="0" l="0" r="0" t="0"/>
          <a:stretch/>
        </p:blipFill>
        <p:spPr>
          <a:xfrm>
            <a:off x="4154737" y="1603017"/>
            <a:ext cx="922717" cy="922717"/>
          </a:xfrm>
          <a:prstGeom prst="rect">
            <a:avLst/>
          </a:prstGeom>
          <a:noFill/>
          <a:ln>
            <a:noFill/>
          </a:ln>
        </p:spPr>
      </p:pic>
      <p:pic>
        <p:nvPicPr>
          <p:cNvPr id="203" name="Google Shape;203;p36"/>
          <p:cNvPicPr preferRelativeResize="0"/>
          <p:nvPr/>
        </p:nvPicPr>
        <p:blipFill rotWithShape="1">
          <a:blip r:embed="rId4">
            <a:alphaModFix/>
          </a:blip>
          <a:srcRect b="0" l="0" r="0" t="0"/>
          <a:stretch/>
        </p:blipFill>
        <p:spPr>
          <a:xfrm>
            <a:off x="4497505" y="2405473"/>
            <a:ext cx="789800" cy="1017841"/>
          </a:xfrm>
          <a:prstGeom prst="rect">
            <a:avLst/>
          </a:prstGeom>
          <a:noFill/>
          <a:ln>
            <a:noFill/>
          </a:ln>
        </p:spPr>
      </p:pic>
      <p:pic>
        <p:nvPicPr>
          <p:cNvPr id="204" name="Google Shape;204;p36"/>
          <p:cNvPicPr preferRelativeResize="0"/>
          <p:nvPr/>
        </p:nvPicPr>
        <p:blipFill rotWithShape="1">
          <a:blip r:embed="rId5">
            <a:alphaModFix/>
          </a:blip>
          <a:srcRect b="0" l="0" r="0" t="0"/>
          <a:stretch/>
        </p:blipFill>
        <p:spPr>
          <a:xfrm>
            <a:off x="4194102" y="3380072"/>
            <a:ext cx="892313" cy="892313"/>
          </a:xfrm>
          <a:prstGeom prst="rect">
            <a:avLst/>
          </a:prstGeom>
          <a:noFill/>
          <a:ln>
            <a:noFill/>
          </a:ln>
        </p:spPr>
      </p:pic>
      <p:pic>
        <p:nvPicPr>
          <p:cNvPr descr="Divisione Fondi Esterni" id="205" name="Google Shape;205;p36"/>
          <p:cNvPicPr preferRelativeResize="0"/>
          <p:nvPr/>
        </p:nvPicPr>
        <p:blipFill rotWithShape="1">
          <a:blip r:embed="rId6">
            <a:alphaModFix/>
          </a:blip>
          <a:srcRect b="0" l="0" r="0" t="0"/>
          <a:stretch/>
        </p:blipFill>
        <p:spPr>
          <a:xfrm>
            <a:off x="3984703" y="4408383"/>
            <a:ext cx="883352" cy="1023428"/>
          </a:xfrm>
          <a:prstGeom prst="rect">
            <a:avLst/>
          </a:prstGeom>
          <a:noFill/>
          <a:ln>
            <a:noFill/>
          </a:ln>
        </p:spPr>
      </p:pic>
      <p:pic>
        <p:nvPicPr>
          <p:cNvPr descr="Agnese Berretta - Pisa, Toscana, Italia | Profilo professionale | LinkedIn" id="206" name="Google Shape;206;p36"/>
          <p:cNvPicPr preferRelativeResize="0"/>
          <p:nvPr/>
        </p:nvPicPr>
        <p:blipFill rotWithShape="1">
          <a:blip r:embed="rId7">
            <a:alphaModFix/>
          </a:blip>
          <a:srcRect b="0" l="0" r="0" t="0"/>
          <a:stretch/>
        </p:blipFill>
        <p:spPr>
          <a:xfrm>
            <a:off x="1224076" y="5334981"/>
            <a:ext cx="1048732" cy="1048732"/>
          </a:xfrm>
          <a:prstGeom prst="rect">
            <a:avLst/>
          </a:prstGeom>
          <a:noFill/>
          <a:ln>
            <a:noFill/>
          </a:ln>
        </p:spPr>
      </p:pic>
      <p:pic>
        <p:nvPicPr>
          <p:cNvPr id="207" name="Google Shape;207;p36"/>
          <p:cNvPicPr preferRelativeResize="0"/>
          <p:nvPr/>
        </p:nvPicPr>
        <p:blipFill rotWithShape="1">
          <a:blip r:embed="rId8">
            <a:alphaModFix/>
          </a:blip>
          <a:srcRect b="0" l="0" r="0" t="0"/>
          <a:stretch/>
        </p:blipFill>
        <p:spPr>
          <a:xfrm>
            <a:off x="2189747" y="5334981"/>
            <a:ext cx="988664" cy="1315946"/>
          </a:xfrm>
          <a:prstGeom prst="rect">
            <a:avLst/>
          </a:prstGeom>
          <a:noFill/>
          <a:ln>
            <a:noFill/>
          </a:ln>
        </p:spPr>
      </p:pic>
      <p:pic>
        <p:nvPicPr>
          <p:cNvPr id="208" name="Google Shape;208;p36"/>
          <p:cNvPicPr preferRelativeResize="0"/>
          <p:nvPr/>
        </p:nvPicPr>
        <p:blipFill rotWithShape="1">
          <a:blip r:embed="rId9">
            <a:alphaModFix/>
          </a:blip>
          <a:srcRect b="0" l="0" r="0" t="0"/>
          <a:stretch/>
        </p:blipFill>
        <p:spPr>
          <a:xfrm>
            <a:off x="3073099" y="5334981"/>
            <a:ext cx="911604" cy="1095157"/>
          </a:xfrm>
          <a:prstGeom prst="rect">
            <a:avLst/>
          </a:prstGeom>
          <a:noFill/>
          <a:ln>
            <a:noFill/>
          </a:ln>
        </p:spPr>
      </p:pic>
      <p:pic>
        <p:nvPicPr>
          <p:cNvPr id="209" name="Google Shape;209;p36"/>
          <p:cNvPicPr preferRelativeResize="0"/>
          <p:nvPr/>
        </p:nvPicPr>
        <p:blipFill rotWithShape="1">
          <a:blip r:embed="rId10">
            <a:alphaModFix/>
          </a:blip>
          <a:srcRect b="0" l="0" r="0" t="0"/>
          <a:stretch/>
        </p:blipFill>
        <p:spPr>
          <a:xfrm>
            <a:off x="5590708" y="1504473"/>
            <a:ext cx="6316846" cy="3515188"/>
          </a:xfrm>
          <a:prstGeom prst="rect">
            <a:avLst/>
          </a:prstGeom>
          <a:noFill/>
          <a:ln>
            <a:noFill/>
          </a:ln>
        </p:spPr>
      </p:pic>
      <p:sp>
        <p:nvSpPr>
          <p:cNvPr id="210" name="Google Shape;210;p36"/>
          <p:cNvSpPr txBox="1"/>
          <p:nvPr/>
        </p:nvSpPr>
        <p:spPr>
          <a:xfrm>
            <a:off x="5337179" y="4915087"/>
            <a:ext cx="6402497" cy="1369172"/>
          </a:xfrm>
          <a:prstGeom prst="rect">
            <a:avLst/>
          </a:prstGeom>
          <a:noFill/>
          <a:ln>
            <a:noFill/>
          </a:ln>
        </p:spPr>
        <p:txBody>
          <a:bodyPr anchorCtr="0" anchor="t" bIns="45700" lIns="91425" spcFirstLastPara="1" rIns="91425" wrap="square" tIns="45700">
            <a:normAutofit lnSpcReduction="10000"/>
          </a:bodyPr>
          <a:lstStyle/>
          <a:p>
            <a:pPr indent="-406400" lvl="0" marL="457200" marR="0" rtl="0" algn="l">
              <a:lnSpc>
                <a:spcPct val="90000"/>
              </a:lnSpc>
              <a:spcBef>
                <a:spcPts val="1000"/>
              </a:spcBef>
              <a:spcAft>
                <a:spcPts val="0"/>
              </a:spcAft>
              <a:buClr>
                <a:schemeClr val="dk1"/>
              </a:buClr>
              <a:buSzPts val="2800"/>
              <a:buFont typeface="Arial"/>
              <a:buChar char="•"/>
            </a:pPr>
            <a:r>
              <a:rPr b="0" i="0" lang="it-IT" sz="2800" u="none" cap="none" strike="noStrike">
                <a:solidFill>
                  <a:schemeClr val="dk1"/>
                </a:solidFill>
                <a:latin typeface="Titillium Web"/>
                <a:ea typeface="Titillium Web"/>
                <a:cs typeface="Titillium Web"/>
                <a:sym typeface="Titillium Web"/>
              </a:rPr>
              <a:t>Boards:</a:t>
            </a:r>
            <a:endParaRPr/>
          </a:p>
          <a:p>
            <a:pPr indent="-381000" lvl="1" marL="914400" marR="0" rtl="0" algn="l">
              <a:lnSpc>
                <a:spcPct val="90000"/>
              </a:lnSpc>
              <a:spcBef>
                <a:spcPts val="500"/>
              </a:spcBef>
              <a:spcAft>
                <a:spcPts val="0"/>
              </a:spcAft>
              <a:buClr>
                <a:srgbClr val="002060"/>
              </a:buClr>
              <a:buSzPts val="2400"/>
              <a:buFont typeface="Arial"/>
              <a:buChar char="•"/>
            </a:pPr>
            <a:r>
              <a:rPr b="0" i="0" lang="it-IT" sz="2400" u="none" cap="none" strike="noStrike">
                <a:solidFill>
                  <a:srgbClr val="002060"/>
                </a:solidFill>
                <a:latin typeface="Titillium Web"/>
                <a:ea typeface="Titillium Web"/>
                <a:cs typeface="Titillium Web"/>
                <a:sym typeface="Titillium Web"/>
              </a:rPr>
              <a:t>Steering Committee: SLs, WPLs, WP3 link</a:t>
            </a:r>
            <a:endParaRPr/>
          </a:p>
          <a:p>
            <a:pPr indent="-381000" lvl="1" marL="914400" marR="0" rtl="0" algn="l">
              <a:lnSpc>
                <a:spcPct val="90000"/>
              </a:lnSpc>
              <a:spcBef>
                <a:spcPts val="500"/>
              </a:spcBef>
              <a:spcAft>
                <a:spcPts val="0"/>
              </a:spcAft>
              <a:buClr>
                <a:srgbClr val="002060"/>
              </a:buClr>
              <a:buSzPts val="2400"/>
              <a:buFont typeface="Arial"/>
              <a:buChar char="•"/>
            </a:pPr>
            <a:r>
              <a:rPr b="0" i="0" lang="it-IT" sz="2400" u="none" cap="none" strike="noStrike">
                <a:solidFill>
                  <a:srgbClr val="002060"/>
                </a:solidFill>
                <a:latin typeface="Titillium Web"/>
                <a:ea typeface="Titillium Web"/>
                <a:cs typeface="Titillium Web"/>
                <a:sym typeface="Titillium Web"/>
              </a:rPr>
              <a:t>General Assembly: Affiliates</a:t>
            </a:r>
            <a:endParaRPr/>
          </a:p>
          <a:p>
            <a:pPr indent="-228600" lvl="1" marL="914400" marR="0" rtl="0" algn="l">
              <a:lnSpc>
                <a:spcPct val="90000"/>
              </a:lnSpc>
              <a:spcBef>
                <a:spcPts val="500"/>
              </a:spcBef>
              <a:spcAft>
                <a:spcPts val="0"/>
              </a:spcAft>
              <a:buClr>
                <a:srgbClr val="002060"/>
              </a:buClr>
              <a:buSzPts val="2400"/>
              <a:buFont typeface="Arial"/>
              <a:buNone/>
            </a:pPr>
            <a:r>
              <a:t/>
            </a:r>
            <a:endParaRPr b="0" i="0" sz="2400" u="none" cap="none" strike="noStrike">
              <a:solidFill>
                <a:srgbClr val="002060"/>
              </a:solidFill>
              <a:latin typeface="Titillium Web"/>
              <a:ea typeface="Titillium Web"/>
              <a:cs typeface="Titillium Web"/>
              <a:sym typeface="Titillium Web"/>
            </a:endParaRPr>
          </a:p>
          <a:p>
            <a:pPr indent="-228600" lvl="1" marL="914400" marR="0" rtl="0" algn="l">
              <a:lnSpc>
                <a:spcPct val="90000"/>
              </a:lnSpc>
              <a:spcBef>
                <a:spcPts val="500"/>
              </a:spcBef>
              <a:spcAft>
                <a:spcPts val="0"/>
              </a:spcAft>
              <a:buClr>
                <a:srgbClr val="002060"/>
              </a:buClr>
              <a:buSzPts val="2400"/>
              <a:buFont typeface="Arial"/>
              <a:buNone/>
            </a:pPr>
            <a:r>
              <a:t/>
            </a:r>
            <a:endParaRPr b="0" i="0" sz="2400" u="none" cap="none" strike="noStrike">
              <a:solidFill>
                <a:srgbClr val="002060"/>
              </a:solidFill>
              <a:latin typeface="Titillium Web"/>
              <a:ea typeface="Titillium Web"/>
              <a:cs typeface="Titillium Web"/>
              <a:sym typeface="Titillium We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Budget!</a:t>
            </a:r>
            <a:endParaRPr/>
          </a:p>
        </p:txBody>
      </p:sp>
      <p:sp>
        <p:nvSpPr>
          <p:cNvPr id="216" name="Google Shape;216;p37"/>
          <p:cNvSpPr txBox="1"/>
          <p:nvPr>
            <p:ph idx="1" type="body"/>
          </p:nvPr>
        </p:nvSpPr>
        <p:spPr>
          <a:xfrm>
            <a:off x="598715" y="1725693"/>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No details here, just the grand summary</a:t>
            </a:r>
            <a:endParaRPr/>
          </a:p>
        </p:txBody>
      </p:sp>
      <p:sp>
        <p:nvSpPr>
          <p:cNvPr id="217" name="Google Shape;217;p3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pic>
        <p:nvPicPr>
          <p:cNvPr id="218" name="Google Shape;218;p37"/>
          <p:cNvPicPr preferRelativeResize="0"/>
          <p:nvPr/>
        </p:nvPicPr>
        <p:blipFill rotWithShape="1">
          <a:blip r:embed="rId3">
            <a:alphaModFix/>
          </a:blip>
          <a:srcRect b="0" l="0" r="0" t="0"/>
          <a:stretch/>
        </p:blipFill>
        <p:spPr>
          <a:xfrm>
            <a:off x="0" y="2364293"/>
            <a:ext cx="12059402" cy="34642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extLst>
                  <a:ext uri="http://customooxmlschemas.google.com/">
                    <go:slidesCustomData xmlns:go="http://customooxmlschemas.google.com/" textRoundtripDataId="0"/>
                  </a:ext>
                </a:extLst>
              </a:rPr>
              <a:t>Budget 🡪→ →  Simona</a:t>
            </a:r>
            <a:r>
              <a:rPr lang="it-IT"/>
              <a:t> dopo in dettaglio</a:t>
            </a:r>
            <a:endParaRPr/>
          </a:p>
        </p:txBody>
      </p:sp>
      <p:sp>
        <p:nvSpPr>
          <p:cNvPr id="224" name="Google Shape;224;p38"/>
          <p:cNvSpPr txBox="1"/>
          <p:nvPr>
            <p:ph idx="1" type="body"/>
          </p:nvPr>
        </p:nvSpPr>
        <p:spPr>
          <a:xfrm>
            <a:off x="446314" y="2008109"/>
            <a:ext cx="5344886"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solidFill>
                  <a:srgbClr val="7030A0"/>
                </a:solidFill>
              </a:rPr>
              <a:t>6.33 MEur for staff personnel («massa critica»)</a:t>
            </a:r>
            <a:endParaRPr/>
          </a:p>
          <a:p>
            <a:pPr indent="-406400" lvl="0" marL="457200" rtl="0" algn="l">
              <a:lnSpc>
                <a:spcPct val="90000"/>
              </a:lnSpc>
              <a:spcBef>
                <a:spcPts val="1000"/>
              </a:spcBef>
              <a:spcAft>
                <a:spcPts val="0"/>
              </a:spcAft>
              <a:buClr>
                <a:schemeClr val="dk1"/>
              </a:buClr>
              <a:buSzPts val="2800"/>
              <a:buChar char="•"/>
            </a:pPr>
            <a:r>
              <a:rPr lang="it-IT">
                <a:solidFill>
                  <a:srgbClr val="548135"/>
                </a:solidFill>
              </a:rPr>
              <a:t>5.07 MEur for RTD/TD</a:t>
            </a:r>
            <a:endParaRPr/>
          </a:p>
          <a:p>
            <a:pPr indent="-406400" lvl="0" marL="457200" rtl="0" algn="l">
              <a:lnSpc>
                <a:spcPct val="90000"/>
              </a:lnSpc>
              <a:spcBef>
                <a:spcPts val="1000"/>
              </a:spcBef>
              <a:spcAft>
                <a:spcPts val="0"/>
              </a:spcAft>
              <a:buClr>
                <a:schemeClr val="dk1"/>
              </a:buClr>
              <a:buSzPts val="2800"/>
              <a:buChar char="•"/>
            </a:pPr>
            <a:r>
              <a:rPr lang="it-IT">
                <a:solidFill>
                  <a:srgbClr val="7030A0"/>
                </a:solidFill>
              </a:rPr>
              <a:t>1.99 MEur for PhD</a:t>
            </a:r>
            <a:endParaRPr/>
          </a:p>
          <a:p>
            <a:pPr indent="-406400" lvl="0" marL="457200" rtl="0" algn="l">
              <a:lnSpc>
                <a:spcPct val="90000"/>
              </a:lnSpc>
              <a:spcBef>
                <a:spcPts val="1000"/>
              </a:spcBef>
              <a:spcAft>
                <a:spcPts val="0"/>
              </a:spcAft>
              <a:buClr>
                <a:schemeClr val="dk1"/>
              </a:buClr>
              <a:buSzPts val="2800"/>
              <a:buChar char="•"/>
            </a:pPr>
            <a:r>
              <a:rPr lang="it-IT">
                <a:solidFill>
                  <a:srgbClr val="548135"/>
                </a:solidFill>
              </a:rPr>
              <a:t>1.8 MEur  «Innovation Grants»</a:t>
            </a:r>
            <a:endParaRPr/>
          </a:p>
          <a:p>
            <a:pPr indent="-406400" lvl="0" marL="457200" rtl="0" algn="l">
              <a:lnSpc>
                <a:spcPct val="90000"/>
              </a:lnSpc>
              <a:spcBef>
                <a:spcPts val="1000"/>
              </a:spcBef>
              <a:spcAft>
                <a:spcPts val="0"/>
              </a:spcAft>
              <a:buClr>
                <a:schemeClr val="dk1"/>
              </a:buClr>
              <a:buSzPts val="2800"/>
              <a:buChar char="•"/>
            </a:pPr>
            <a:r>
              <a:rPr lang="it-IT">
                <a:solidFill>
                  <a:srgbClr val="7030A0"/>
                </a:solidFill>
              </a:rPr>
              <a:t>3.2 MEur for «Open calls»</a:t>
            </a:r>
            <a:endParaRPr/>
          </a:p>
          <a:p>
            <a:pPr indent="0" lvl="0" marL="50800" rtl="0" algn="l">
              <a:lnSpc>
                <a:spcPct val="90000"/>
              </a:lnSpc>
              <a:spcBef>
                <a:spcPts val="1000"/>
              </a:spcBef>
              <a:spcAft>
                <a:spcPts val="0"/>
              </a:spcAft>
              <a:buSzPts val="2800"/>
              <a:buNone/>
            </a:pPr>
            <a:r>
              <a:t/>
            </a:r>
            <a:endParaRPr>
              <a:solidFill>
                <a:srgbClr val="7030A0"/>
              </a:solidFill>
            </a:endParaRPr>
          </a:p>
        </p:txBody>
      </p:sp>
      <p:sp>
        <p:nvSpPr>
          <p:cNvPr id="225" name="Google Shape;225;p3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
        <p:nvSpPr>
          <p:cNvPr id="226" name="Google Shape;226;p38"/>
          <p:cNvSpPr txBox="1"/>
          <p:nvPr/>
        </p:nvSpPr>
        <p:spPr>
          <a:xfrm>
            <a:off x="9274629" y="1401945"/>
            <a:ext cx="229688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385623"/>
                </a:solidFill>
                <a:latin typeface="Arial"/>
                <a:ea typeface="Arial"/>
                <a:cs typeface="Arial"/>
                <a:sym typeface="Arial"/>
              </a:rPr>
              <a:t>195 names at the moment of submission</a:t>
            </a:r>
            <a:endParaRPr b="0" i="0" sz="1800" u="none" cap="none" strike="noStrike">
              <a:solidFill>
                <a:srgbClr val="385623"/>
              </a:solidFill>
              <a:latin typeface="Arial"/>
              <a:ea typeface="Arial"/>
              <a:cs typeface="Arial"/>
              <a:sym typeface="Arial"/>
            </a:endParaRPr>
          </a:p>
        </p:txBody>
      </p:sp>
      <p:sp>
        <p:nvSpPr>
          <p:cNvPr id="227" name="Google Shape;227;p38"/>
          <p:cNvSpPr txBox="1"/>
          <p:nvPr/>
        </p:nvSpPr>
        <p:spPr>
          <a:xfrm>
            <a:off x="6515100" y="2380832"/>
            <a:ext cx="2699658"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000000"/>
                </a:solidFill>
                <a:latin typeface="Arial"/>
                <a:ea typeface="Arial"/>
                <a:cs typeface="Arial"/>
                <a:sym typeface="Arial"/>
              </a:rPr>
              <a:t>Indication of the budget one can account on LT contracts; this and the previous category can be «complemented»</a:t>
            </a:r>
            <a:endParaRPr/>
          </a:p>
        </p:txBody>
      </p:sp>
      <p:sp>
        <p:nvSpPr>
          <p:cNvPr id="228" name="Google Shape;228;p38"/>
          <p:cNvSpPr txBox="1"/>
          <p:nvPr/>
        </p:nvSpPr>
        <p:spPr>
          <a:xfrm>
            <a:off x="9644745" y="3266383"/>
            <a:ext cx="229688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385623"/>
                </a:solidFill>
                <a:latin typeface="Arial"/>
                <a:ea typeface="Arial"/>
                <a:cs typeface="Arial"/>
                <a:sym typeface="Arial"/>
              </a:rPr>
              <a:t>PhD budget usable for other types of contracts (for example, BT)</a:t>
            </a:r>
            <a:endParaRPr/>
          </a:p>
        </p:txBody>
      </p:sp>
      <p:sp>
        <p:nvSpPr>
          <p:cNvPr id="229" name="Google Shape;229;p38"/>
          <p:cNvSpPr txBox="1"/>
          <p:nvPr/>
        </p:nvSpPr>
        <p:spPr>
          <a:xfrm>
            <a:off x="6798129" y="4315376"/>
            <a:ext cx="229688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000000"/>
                </a:solidFill>
                <a:latin typeface="Arial"/>
                <a:ea typeface="Arial"/>
                <a:cs typeface="Arial"/>
                <a:sym typeface="Arial"/>
              </a:rPr>
              <a:t>Reserved for activities with the Industries within the ICSC </a:t>
            </a:r>
            <a:endParaRPr/>
          </a:p>
        </p:txBody>
      </p:sp>
      <p:sp>
        <p:nvSpPr>
          <p:cNvPr id="230" name="Google Shape;230;p38"/>
          <p:cNvSpPr txBox="1"/>
          <p:nvPr/>
        </p:nvSpPr>
        <p:spPr>
          <a:xfrm>
            <a:off x="4261756" y="5515705"/>
            <a:ext cx="229688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385623"/>
                </a:solidFill>
                <a:latin typeface="Arial"/>
                <a:ea typeface="Arial"/>
                <a:cs typeface="Arial"/>
                <a:sym typeface="Arial"/>
              </a:rPr>
              <a:t>For «outside ICSC» collaborations </a:t>
            </a:r>
            <a:endParaRPr/>
          </a:p>
        </p:txBody>
      </p:sp>
      <p:cxnSp>
        <p:nvCxnSpPr>
          <p:cNvPr id="231" name="Google Shape;231;p38"/>
          <p:cNvCxnSpPr>
            <a:endCxn id="226" idx="1"/>
          </p:cNvCxnSpPr>
          <p:nvPr/>
        </p:nvCxnSpPr>
        <p:spPr>
          <a:xfrm flipH="1" rot="10800000">
            <a:off x="5562729" y="1863610"/>
            <a:ext cx="3711900" cy="461700"/>
          </a:xfrm>
          <a:prstGeom prst="straightConnector1">
            <a:avLst/>
          </a:prstGeom>
          <a:noFill/>
          <a:ln cap="flat" cmpd="sng" w="9525">
            <a:solidFill>
              <a:srgbClr val="3E6EC2"/>
            </a:solidFill>
            <a:prstDash val="solid"/>
            <a:round/>
            <a:headEnd len="sm" w="sm" type="none"/>
            <a:tailEnd len="med" w="med" type="triangle"/>
          </a:ln>
        </p:spPr>
      </p:cxnSp>
      <p:cxnSp>
        <p:nvCxnSpPr>
          <p:cNvPr id="232" name="Google Shape;232;p38"/>
          <p:cNvCxnSpPr>
            <a:endCxn id="227" idx="1"/>
          </p:cNvCxnSpPr>
          <p:nvPr/>
        </p:nvCxnSpPr>
        <p:spPr>
          <a:xfrm flipH="1" rot="10800000">
            <a:off x="4408800" y="3119496"/>
            <a:ext cx="2106300" cy="50400"/>
          </a:xfrm>
          <a:prstGeom prst="straightConnector1">
            <a:avLst/>
          </a:prstGeom>
          <a:noFill/>
          <a:ln cap="flat" cmpd="sng" w="9525">
            <a:solidFill>
              <a:srgbClr val="3E6EC2"/>
            </a:solidFill>
            <a:prstDash val="solid"/>
            <a:round/>
            <a:headEnd len="sm" w="sm" type="none"/>
            <a:tailEnd len="med" w="med" type="triangle"/>
          </a:ln>
        </p:spPr>
      </p:cxnSp>
      <p:cxnSp>
        <p:nvCxnSpPr>
          <p:cNvPr id="233" name="Google Shape;233;p38"/>
          <p:cNvCxnSpPr>
            <a:endCxn id="228" idx="1"/>
          </p:cNvCxnSpPr>
          <p:nvPr/>
        </p:nvCxnSpPr>
        <p:spPr>
          <a:xfrm>
            <a:off x="3842745" y="3742648"/>
            <a:ext cx="5802000" cy="123900"/>
          </a:xfrm>
          <a:prstGeom prst="straightConnector1">
            <a:avLst/>
          </a:prstGeom>
          <a:noFill/>
          <a:ln cap="flat" cmpd="sng" w="9525">
            <a:solidFill>
              <a:srgbClr val="3E6EC2"/>
            </a:solidFill>
            <a:prstDash val="solid"/>
            <a:round/>
            <a:headEnd len="sm" w="sm" type="none"/>
            <a:tailEnd len="med" w="med" type="triangle"/>
          </a:ln>
        </p:spPr>
      </p:cxnSp>
      <p:cxnSp>
        <p:nvCxnSpPr>
          <p:cNvPr id="234" name="Google Shape;234;p38"/>
          <p:cNvCxnSpPr>
            <a:endCxn id="229" idx="1"/>
          </p:cNvCxnSpPr>
          <p:nvPr/>
        </p:nvCxnSpPr>
        <p:spPr>
          <a:xfrm>
            <a:off x="5652429" y="4239941"/>
            <a:ext cx="1145700" cy="675600"/>
          </a:xfrm>
          <a:prstGeom prst="straightConnector1">
            <a:avLst/>
          </a:prstGeom>
          <a:noFill/>
          <a:ln cap="flat" cmpd="sng" w="9525">
            <a:solidFill>
              <a:srgbClr val="3E6EC2"/>
            </a:solidFill>
            <a:prstDash val="solid"/>
            <a:round/>
            <a:headEnd len="sm" w="sm" type="none"/>
            <a:tailEnd len="med" w="med" type="triangle"/>
          </a:ln>
        </p:spPr>
      </p:cxnSp>
      <p:cxnSp>
        <p:nvCxnSpPr>
          <p:cNvPr id="235" name="Google Shape;235;p38"/>
          <p:cNvCxnSpPr/>
          <p:nvPr/>
        </p:nvCxnSpPr>
        <p:spPr>
          <a:xfrm>
            <a:off x="4950279" y="4796841"/>
            <a:ext cx="443593" cy="718864"/>
          </a:xfrm>
          <a:prstGeom prst="straightConnector1">
            <a:avLst/>
          </a:prstGeom>
          <a:noFill/>
          <a:ln cap="flat" cmpd="sng" w="9525">
            <a:solidFill>
              <a:srgbClr val="3E6EC2"/>
            </a:solidFill>
            <a:prstDash val="solid"/>
            <a:round/>
            <a:headEnd len="sm" w="sm"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Titillium Web"/>
              <a:buNone/>
            </a:pPr>
            <a:r>
              <a:rPr lang="it-IT"/>
              <a:t>Other constraints (either external or self-imposed)</a:t>
            </a:r>
            <a:endParaRPr/>
          </a:p>
        </p:txBody>
      </p:sp>
      <p:sp>
        <p:nvSpPr>
          <p:cNvPr id="241" name="Google Shape;241;p39"/>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dk1"/>
              </a:buClr>
              <a:buSzPts val="2800"/>
              <a:buChar char="•"/>
            </a:pPr>
            <a:r>
              <a:rPr lang="it-IT"/>
              <a:t>Overall: 40+% spent in southern regions</a:t>
            </a:r>
            <a:endParaRPr/>
          </a:p>
          <a:p>
            <a:pPr indent="-381000" lvl="1" marL="914400" rtl="0" algn="l">
              <a:lnSpc>
                <a:spcPct val="90000"/>
              </a:lnSpc>
              <a:spcBef>
                <a:spcPts val="500"/>
              </a:spcBef>
              <a:spcAft>
                <a:spcPts val="0"/>
              </a:spcAft>
              <a:buSzPts val="2400"/>
              <a:buChar char="•"/>
            </a:pPr>
            <a:r>
              <a:rPr lang="it-IT"/>
              <a:t>Only INFN, INAF, Innovation Grants and Open Calls can </a:t>
            </a:r>
            <a:endParaRPr/>
          </a:p>
          <a:p>
            <a:pPr indent="-406400" lvl="0" marL="457200" rtl="0" algn="l">
              <a:lnSpc>
                <a:spcPct val="90000"/>
              </a:lnSpc>
              <a:spcBef>
                <a:spcPts val="1000"/>
              </a:spcBef>
              <a:spcAft>
                <a:spcPts val="0"/>
              </a:spcAft>
              <a:buClr>
                <a:schemeClr val="dk1"/>
              </a:buClr>
              <a:buSzPts val="2800"/>
              <a:buChar char="•"/>
            </a:pPr>
            <a:r>
              <a:rPr lang="it-IT"/>
              <a:t>Innovation Grants: at least 51% to Industrial partners</a:t>
            </a:r>
            <a:endParaRPr/>
          </a:p>
          <a:p>
            <a:pPr indent="-406400" lvl="0" marL="457200" rtl="0" algn="l">
              <a:lnSpc>
                <a:spcPct val="90000"/>
              </a:lnSpc>
              <a:spcBef>
                <a:spcPts val="1000"/>
              </a:spcBef>
              <a:spcAft>
                <a:spcPts val="0"/>
              </a:spcAft>
              <a:buClr>
                <a:schemeClr val="dk1"/>
              </a:buClr>
              <a:buSzPts val="2800"/>
              <a:buChar char="•"/>
            </a:pPr>
            <a:r>
              <a:rPr lang="it-IT"/>
              <a:t>40% women …. </a:t>
            </a:r>
            <a:endParaRPr/>
          </a:p>
          <a:p>
            <a:pPr indent="-381000" lvl="1" marL="914400" rtl="0" algn="l">
              <a:lnSpc>
                <a:spcPct val="90000"/>
              </a:lnSpc>
              <a:spcBef>
                <a:spcPts val="500"/>
              </a:spcBef>
              <a:spcAft>
                <a:spcPts val="0"/>
              </a:spcAft>
              <a:buSzPts val="2400"/>
              <a:buChar char="•"/>
            </a:pPr>
            <a:r>
              <a:rPr lang="it-IT"/>
              <a:t>In practice we already surrendered, since we in many cases the applicants were already too imbalanced</a:t>
            </a:r>
            <a:endParaRPr/>
          </a:p>
          <a:p>
            <a:pPr indent="-228600" lvl="0" marL="457200" rtl="0" algn="l">
              <a:lnSpc>
                <a:spcPct val="90000"/>
              </a:lnSpc>
              <a:spcBef>
                <a:spcPts val="1000"/>
              </a:spcBef>
              <a:spcAft>
                <a:spcPts val="0"/>
              </a:spcAft>
              <a:buClr>
                <a:schemeClr val="dk1"/>
              </a:buClr>
              <a:buSzPts val="2800"/>
              <a:buNone/>
            </a:pPr>
            <a:r>
              <a:t/>
            </a:r>
            <a:endParaRPr/>
          </a:p>
        </p:txBody>
      </p:sp>
      <p:sp>
        <p:nvSpPr>
          <p:cNvPr id="242" name="Google Shape;242;p3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2022-10-26T09:11:02Z</dcterms:created>
  <dc:creator>Lanza Luisa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0x010100C9347A8725AA734EBE527B76BB04587F</vt:lpwstr>
  </property>
</Properties>
</file>