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Titillium Web SemiBold"/>
      <p:regular r:id="rId22"/>
      <p:bold r:id="rId23"/>
      <p:italic r:id="rId24"/>
      <p:boldItalic r:id="rId25"/>
    </p:embeddedFont>
    <p:embeddedFont>
      <p:font typeface="Roboto"/>
      <p:regular r:id="rId26"/>
      <p:bold r:id="rId27"/>
      <p:italic r:id="rId28"/>
      <p:boldItalic r:id="rId29"/>
    </p:embeddedFont>
    <p:embeddedFont>
      <p:font typeface="Lobster"/>
      <p:regular r:id="rId30"/>
    </p:embeddedFont>
    <p:embeddedFont>
      <p:font typeface="Titillium Web"/>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02/9uZLNn22G1xMtpuMBxvIMD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5262E0-4660-4FCF-BDCF-3B9BE8B6EE15}">
  <a:tblStyle styleId="{7C5262E0-4660-4FCF-BDCF-3B9BE8B6EE1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DD90191-DED0-44D5-AD9E-E067A6552EA9}"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TitilliumWebSemiBold-regular.fntdata"/><Relationship Id="rId21" Type="http://schemas.openxmlformats.org/officeDocument/2006/relationships/slide" Target="slides/slide16.xml"/><Relationship Id="rId24" Type="http://schemas.openxmlformats.org/officeDocument/2006/relationships/font" Target="fonts/TitilliumWebSemiBold-italic.fntdata"/><Relationship Id="rId23" Type="http://schemas.openxmlformats.org/officeDocument/2006/relationships/font" Target="fonts/TitilliumWeb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TitilliumWebSemiBold-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regular.fntdata"/><Relationship Id="rId30" Type="http://schemas.openxmlformats.org/officeDocument/2006/relationships/font" Target="fonts/Lobster-regular.fntdata"/><Relationship Id="rId11" Type="http://schemas.openxmlformats.org/officeDocument/2006/relationships/slide" Target="slides/slide6.xml"/><Relationship Id="rId33" Type="http://schemas.openxmlformats.org/officeDocument/2006/relationships/font" Target="fonts/TitilliumWeb-italic.fntdata"/><Relationship Id="rId10" Type="http://schemas.openxmlformats.org/officeDocument/2006/relationships/slide" Target="slides/slide5.xml"/><Relationship Id="rId32" Type="http://schemas.openxmlformats.org/officeDocument/2006/relationships/font" Target="fonts/TitilliumWeb-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TitilliumWeb-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894ea23d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a894ea23d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7" name="Shape 17"/>
        <p:cNvGrpSpPr/>
        <p:nvPr/>
      </p:nvGrpSpPr>
      <p:grpSpPr>
        <a:xfrm>
          <a:off x="0" y="0"/>
          <a:ext cx="0" cy="0"/>
          <a:chOff x="0" y="0"/>
          <a:chExt cx="0" cy="0"/>
        </a:xfrm>
      </p:grpSpPr>
      <p:sp>
        <p:nvSpPr>
          <p:cNvPr id="18" name="Google Shape;18;p20"/>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21" name="Google Shape;21;p20"/>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86" name="Shape 86"/>
        <p:cNvGrpSpPr/>
        <p:nvPr/>
      </p:nvGrpSpPr>
      <p:grpSpPr>
        <a:xfrm>
          <a:off x="0" y="0"/>
          <a:ext cx="0" cy="0"/>
          <a:chOff x="0" y="0"/>
          <a:chExt cx="0" cy="0"/>
        </a:xfrm>
      </p:grpSpPr>
      <p:sp>
        <p:nvSpPr>
          <p:cNvPr id="87" name="Google Shape;87;p30"/>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0"/>
          <p:cNvSpPr txBox="1"/>
          <p:nvPr>
            <p:ph idx="1" type="body"/>
          </p:nvPr>
        </p:nvSpPr>
        <p:spPr>
          <a:xfrm rot="5400000">
            <a:off x="4153087" y="-1023750"/>
            <a:ext cx="3885826"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0"/>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0"/>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92" name="Google Shape;92;p30"/>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93" name="Shape 93"/>
        <p:cNvGrpSpPr/>
        <p:nvPr/>
      </p:nvGrpSpPr>
      <p:grpSpPr>
        <a:xfrm>
          <a:off x="0" y="0"/>
          <a:ext cx="0" cy="0"/>
          <a:chOff x="0" y="0"/>
          <a:chExt cx="0" cy="0"/>
        </a:xfrm>
      </p:grpSpPr>
      <p:sp>
        <p:nvSpPr>
          <p:cNvPr id="94" name="Google Shape;94;p31"/>
          <p:cNvSpPr txBox="1"/>
          <p:nvPr>
            <p:ph type="title"/>
          </p:nvPr>
        </p:nvSpPr>
        <p:spPr>
          <a:xfrm rot="5400000">
            <a:off x="7618686" y="2441849"/>
            <a:ext cx="4841328" cy="262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1"/>
          <p:cNvSpPr txBox="1"/>
          <p:nvPr>
            <p:ph idx="1" type="body"/>
          </p:nvPr>
        </p:nvSpPr>
        <p:spPr>
          <a:xfrm rot="5400000">
            <a:off x="2284687" y="-110851"/>
            <a:ext cx="4841327"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1"/>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1"/>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99" name="Google Shape;99;p31"/>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type="obj">
  <p:cSld name="OBJECT">
    <p:spTree>
      <p:nvGrpSpPr>
        <p:cNvPr id="22" name="Shape 22"/>
        <p:cNvGrpSpPr/>
        <p:nvPr/>
      </p:nvGrpSpPr>
      <p:grpSpPr>
        <a:xfrm>
          <a:off x="0" y="0"/>
          <a:ext cx="0" cy="0"/>
          <a:chOff x="0" y="0"/>
          <a:chExt cx="0" cy="0"/>
        </a:xfrm>
      </p:grpSpPr>
      <p:sp>
        <p:nvSpPr>
          <p:cNvPr id="23" name="Google Shape;23;p21"/>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2800"/>
              <a:buFont typeface="Titillium Web"/>
              <a:buNone/>
              <a:defRPr>
                <a:latin typeface="Titillium Web"/>
                <a:ea typeface="Titillium Web"/>
                <a:cs typeface="Titillium Web"/>
                <a:sym typeface="Titillium We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Titillium Web"/>
                <a:ea typeface="Titillium Web"/>
                <a:cs typeface="Titillium Web"/>
                <a:sym typeface="Titillium Web"/>
              </a:defRPr>
            </a:lvl1pPr>
            <a:lvl2pPr indent="-381000" lvl="1" marL="914400" algn="l">
              <a:lnSpc>
                <a:spcPct val="90000"/>
              </a:lnSpc>
              <a:spcBef>
                <a:spcPts val="500"/>
              </a:spcBef>
              <a:spcAft>
                <a:spcPts val="0"/>
              </a:spcAft>
              <a:buClr>
                <a:srgbClr val="002060"/>
              </a:buClr>
              <a:buSzPts val="2400"/>
              <a:buChar char="•"/>
              <a:defRPr>
                <a:solidFill>
                  <a:srgbClr val="002060"/>
                </a:solidFill>
                <a:latin typeface="Titillium Web"/>
                <a:ea typeface="Titillium Web"/>
                <a:cs typeface="Titillium Web"/>
                <a:sym typeface="Titillium Web"/>
              </a:defRPr>
            </a:lvl2pPr>
            <a:lvl3pPr indent="-355600" lvl="2" marL="1371600" algn="l">
              <a:lnSpc>
                <a:spcPct val="90000"/>
              </a:lnSpc>
              <a:spcBef>
                <a:spcPts val="500"/>
              </a:spcBef>
              <a:spcAft>
                <a:spcPts val="0"/>
              </a:spcAft>
              <a:buClr>
                <a:srgbClr val="385623"/>
              </a:buClr>
              <a:buSzPts val="2000"/>
              <a:buChar char="•"/>
              <a:defRPr>
                <a:solidFill>
                  <a:srgbClr val="385623"/>
                </a:solidFill>
                <a:latin typeface="Titillium Web"/>
                <a:ea typeface="Titillium Web"/>
                <a:cs typeface="Titillium Web"/>
                <a:sym typeface="Titillium Web"/>
              </a:defRPr>
            </a:lvl3pPr>
            <a:lvl4pPr indent="-342900" lvl="3" marL="1828800" algn="l">
              <a:lnSpc>
                <a:spcPct val="90000"/>
              </a:lnSpc>
              <a:spcBef>
                <a:spcPts val="500"/>
              </a:spcBef>
              <a:spcAft>
                <a:spcPts val="0"/>
              </a:spcAft>
              <a:buClr>
                <a:srgbClr val="7030A0"/>
              </a:buClr>
              <a:buSzPts val="1800"/>
              <a:buChar char="•"/>
              <a:defRPr>
                <a:solidFill>
                  <a:srgbClr val="7030A0"/>
                </a:solidFill>
                <a:latin typeface="Titillium Web"/>
                <a:ea typeface="Titillium Web"/>
                <a:cs typeface="Titillium Web"/>
                <a:sym typeface="Titillium Web"/>
              </a:defRPr>
            </a:lvl4pPr>
            <a:lvl5pPr indent="-330200" lvl="4" marL="2286000" algn="l">
              <a:lnSpc>
                <a:spcPct val="90000"/>
              </a:lnSpc>
              <a:spcBef>
                <a:spcPts val="500"/>
              </a:spcBef>
              <a:spcAft>
                <a:spcPts val="0"/>
              </a:spcAft>
              <a:buClr>
                <a:schemeClr val="dk1"/>
              </a:buClr>
              <a:buSzPts val="1600"/>
              <a:buChar char="•"/>
              <a:defRPr>
                <a:latin typeface="Titillium Web"/>
                <a:ea typeface="Titillium Web"/>
                <a:cs typeface="Titillium Web"/>
                <a:sym typeface="Titillium Web"/>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1"/>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1"/>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28" name="Google Shape;28;p21"/>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29" name="Shape 29"/>
        <p:cNvGrpSpPr/>
        <p:nvPr/>
      </p:nvGrpSpPr>
      <p:grpSpPr>
        <a:xfrm>
          <a:off x="0" y="0"/>
          <a:ext cx="0" cy="0"/>
          <a:chOff x="0" y="0"/>
          <a:chExt cx="0" cy="0"/>
        </a:xfrm>
      </p:grpSpPr>
      <p:sp>
        <p:nvSpPr>
          <p:cNvPr id="30" name="Google Shape;30;p23"/>
          <p:cNvSpPr/>
          <p:nvPr/>
        </p:nvSpPr>
        <p:spPr>
          <a:xfrm>
            <a:off x="0" y="1310759"/>
            <a:ext cx="12202758" cy="503867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3"/>
          <p:cNvSpPr txBox="1"/>
          <p:nvPr>
            <p:ph type="ctrTitle"/>
          </p:nvPr>
        </p:nvSpPr>
        <p:spPr>
          <a:xfrm>
            <a:off x="838200" y="1335636"/>
            <a:ext cx="3795445" cy="24144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27F47"/>
              </a:buClr>
              <a:buSzPts val="4500"/>
              <a:buFont typeface="Titillium Web"/>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 type="subTitle"/>
          </p:nvPr>
        </p:nvSpPr>
        <p:spPr>
          <a:xfrm>
            <a:off x="838200" y="3879437"/>
            <a:ext cx="3795445"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23"/>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36" name="Google Shape;36;p23"/>
          <p:cNvSpPr/>
          <p:nvPr>
            <p:ph idx="2" type="pic"/>
          </p:nvPr>
        </p:nvSpPr>
        <p:spPr>
          <a:xfrm>
            <a:off x="5188449" y="2106202"/>
            <a:ext cx="5712431" cy="3754848"/>
          </a:xfrm>
          <a:prstGeom prst="rect">
            <a:avLst/>
          </a:prstGeom>
          <a:noFill/>
          <a:ln>
            <a:noFill/>
          </a:ln>
        </p:spPr>
      </p:sp>
      <p:sp>
        <p:nvSpPr>
          <p:cNvPr id="37" name="Google Shape;37;p23"/>
          <p:cNvSpPr txBox="1"/>
          <p:nvPr>
            <p:ph idx="3" type="body"/>
          </p:nvPr>
        </p:nvSpPr>
        <p:spPr>
          <a:xfrm>
            <a:off x="838200" y="5681663"/>
            <a:ext cx="3795444" cy="482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23"/>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39" name="Shape 39"/>
        <p:cNvGrpSpPr/>
        <p:nvPr/>
      </p:nvGrpSpPr>
      <p:grpSpPr>
        <a:xfrm>
          <a:off x="0" y="0"/>
          <a:ext cx="0" cy="0"/>
          <a:chOff x="0" y="0"/>
          <a:chExt cx="0" cy="0"/>
        </a:xfrm>
      </p:grpSpPr>
      <p:sp>
        <p:nvSpPr>
          <p:cNvPr id="40" name="Google Shape;40;p24"/>
          <p:cNvSpPr txBox="1"/>
          <p:nvPr>
            <p:ph type="title"/>
          </p:nvPr>
        </p:nvSpPr>
        <p:spPr>
          <a:xfrm>
            <a:off x="838200" y="1335635"/>
            <a:ext cx="10515600" cy="5445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838200" y="2496619"/>
            <a:ext cx="10515600" cy="368034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45" name="Google Shape;45;p24"/>
          <p:cNvSpPr txBox="1"/>
          <p:nvPr>
            <p:ph idx="2" type="body"/>
          </p:nvPr>
        </p:nvSpPr>
        <p:spPr>
          <a:xfrm>
            <a:off x="838200" y="1931597"/>
            <a:ext cx="10515600" cy="45200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6" name="Google Shape;46;p24"/>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p:cSld name="Intestazione sezione">
    <p:spTree>
      <p:nvGrpSpPr>
        <p:cNvPr id="47" name="Shape 47"/>
        <p:cNvGrpSpPr/>
        <p:nvPr/>
      </p:nvGrpSpPr>
      <p:grpSpPr>
        <a:xfrm>
          <a:off x="0" y="0"/>
          <a:ext cx="0" cy="0"/>
          <a:chOff x="0" y="0"/>
          <a:chExt cx="0" cy="0"/>
        </a:xfrm>
      </p:grpSpPr>
      <p:sp>
        <p:nvSpPr>
          <p:cNvPr id="48" name="Google Shape;48;p25"/>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51" name="Google Shape;51;p25"/>
          <p:cNvSpPr txBox="1"/>
          <p:nvPr>
            <p:ph type="ctrTitle"/>
          </p:nvPr>
        </p:nvSpPr>
        <p:spPr>
          <a:xfrm>
            <a:off x="838200" y="1335636"/>
            <a:ext cx="4925602" cy="24144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B27F47"/>
              </a:buClr>
              <a:buSzPts val="4500"/>
              <a:buFont typeface="Titillium Web"/>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 type="subTitle"/>
          </p:nvPr>
        </p:nvSpPr>
        <p:spPr>
          <a:xfrm>
            <a:off x="838200" y="3879437"/>
            <a:ext cx="4925602"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3" name="Google Shape;53;p25"/>
          <p:cNvSpPr/>
          <p:nvPr>
            <p:ph idx="2" type="pic"/>
          </p:nvPr>
        </p:nvSpPr>
        <p:spPr>
          <a:xfrm>
            <a:off x="6096000" y="1335636"/>
            <a:ext cx="5257800" cy="4525414"/>
          </a:xfrm>
          <a:prstGeom prst="rect">
            <a:avLst/>
          </a:prstGeom>
          <a:noFill/>
          <a:ln>
            <a:noFill/>
          </a:ln>
        </p:spPr>
      </p:sp>
      <p:pic>
        <p:nvPicPr>
          <p:cNvPr id="54" name="Google Shape;54;p25"/>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55" name="Shape 55"/>
        <p:cNvGrpSpPr/>
        <p:nvPr/>
      </p:nvGrpSpPr>
      <p:grpSpPr>
        <a:xfrm>
          <a:off x="0" y="0"/>
          <a:ext cx="0" cy="0"/>
          <a:chOff x="0" y="0"/>
          <a:chExt cx="0" cy="0"/>
        </a:xfrm>
      </p:grpSpPr>
      <p:sp>
        <p:nvSpPr>
          <p:cNvPr id="56" name="Google Shape;56;p26"/>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59" name="Google Shape;59;p26"/>
          <p:cNvSpPr txBox="1"/>
          <p:nvPr>
            <p:ph type="title"/>
          </p:nvPr>
        </p:nvSpPr>
        <p:spPr>
          <a:xfrm>
            <a:off x="838200" y="1335636"/>
            <a:ext cx="10515600" cy="54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838200" y="1931597"/>
            <a:ext cx="10515600" cy="45200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27F47"/>
              </a:buClr>
              <a:buSzPts val="2400"/>
              <a:buChar char="•"/>
              <a:defRPr b="1" sz="2400">
                <a:solidFill>
                  <a:srgbClr val="B27F47"/>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6"/>
          <p:cNvSpPr txBox="1"/>
          <p:nvPr>
            <p:ph idx="2" type="body"/>
          </p:nvPr>
        </p:nvSpPr>
        <p:spPr>
          <a:xfrm>
            <a:off x="838200" y="2496619"/>
            <a:ext cx="5181600" cy="3680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rgbClr val="1F3864"/>
              </a:buClr>
              <a:buSzPts val="2400"/>
              <a:buChar char="•"/>
              <a:defRPr>
                <a:solidFill>
                  <a:srgbClr val="1F3864"/>
                </a:solidFill>
              </a:defRPr>
            </a:lvl2pPr>
            <a:lvl3pPr indent="-355600" lvl="2" marL="1371600" algn="l">
              <a:lnSpc>
                <a:spcPct val="90000"/>
              </a:lnSpc>
              <a:spcBef>
                <a:spcPts val="500"/>
              </a:spcBef>
              <a:spcAft>
                <a:spcPts val="0"/>
              </a:spcAft>
              <a:buClr>
                <a:srgbClr val="7030A0"/>
              </a:buClr>
              <a:buSzPts val="2000"/>
              <a:buChar char="•"/>
              <a:defRPr>
                <a:solidFill>
                  <a:srgbClr val="7030A0"/>
                </a:solidFill>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6"/>
          <p:cNvSpPr txBox="1"/>
          <p:nvPr>
            <p:ph idx="3" type="body"/>
          </p:nvPr>
        </p:nvSpPr>
        <p:spPr>
          <a:xfrm>
            <a:off x="6172200" y="2496619"/>
            <a:ext cx="5181600" cy="3680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81000" lvl="1" marL="914400" algn="l">
              <a:lnSpc>
                <a:spcPct val="90000"/>
              </a:lnSpc>
              <a:spcBef>
                <a:spcPts val="500"/>
              </a:spcBef>
              <a:spcAft>
                <a:spcPts val="0"/>
              </a:spcAft>
              <a:buClr>
                <a:srgbClr val="1F3864"/>
              </a:buClr>
              <a:buSzPts val="2400"/>
              <a:buChar char="•"/>
              <a:defRPr>
                <a:solidFill>
                  <a:srgbClr val="1F3864"/>
                </a:solidFill>
              </a:defRPr>
            </a:lvl2pPr>
            <a:lvl3pPr indent="-355600" lvl="2" marL="1371600" algn="l">
              <a:lnSpc>
                <a:spcPct val="90000"/>
              </a:lnSpc>
              <a:spcBef>
                <a:spcPts val="500"/>
              </a:spcBef>
              <a:spcAft>
                <a:spcPts val="0"/>
              </a:spcAft>
              <a:buClr>
                <a:srgbClr val="7030A0"/>
              </a:buClr>
              <a:buSzPts val="2000"/>
              <a:buChar char="•"/>
              <a:defRPr>
                <a:solidFill>
                  <a:srgbClr val="7030A0"/>
                </a:solidFill>
              </a:defRPr>
            </a:lvl3pPr>
            <a:lvl4pPr indent="-342900" lvl="3" marL="1828800" algn="l">
              <a:lnSpc>
                <a:spcPct val="90000"/>
              </a:lnSpc>
              <a:spcBef>
                <a:spcPts val="500"/>
              </a:spcBef>
              <a:spcAft>
                <a:spcPts val="0"/>
              </a:spcAft>
              <a:buClr>
                <a:srgbClr val="7030A0"/>
              </a:buClr>
              <a:buSzPts val="1800"/>
              <a:buChar char="•"/>
              <a:defRPr>
                <a:solidFill>
                  <a:srgbClr val="7030A0"/>
                </a:solidFill>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3" name="Google Shape;63;p26"/>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4" name="Shape 64"/>
        <p:cNvGrpSpPr/>
        <p:nvPr/>
      </p:nvGrpSpPr>
      <p:grpSpPr>
        <a:xfrm>
          <a:off x="0" y="0"/>
          <a:ext cx="0" cy="0"/>
          <a:chOff x="0" y="0"/>
          <a:chExt cx="0" cy="0"/>
        </a:xfrm>
      </p:grpSpPr>
      <p:sp>
        <p:nvSpPr>
          <p:cNvPr id="65" name="Google Shape;65;p27"/>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pic>
        <p:nvPicPr>
          <p:cNvPr id="69" name="Google Shape;69;p27"/>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p:cSld name="Contenuto con didascalia">
    <p:spTree>
      <p:nvGrpSpPr>
        <p:cNvPr id="70" name="Shape 70"/>
        <p:cNvGrpSpPr/>
        <p:nvPr/>
      </p:nvGrpSpPr>
      <p:grpSpPr>
        <a:xfrm>
          <a:off x="0" y="0"/>
          <a:ext cx="0" cy="0"/>
          <a:chOff x="0" y="0"/>
          <a:chExt cx="0" cy="0"/>
        </a:xfrm>
      </p:grpSpPr>
      <p:sp>
        <p:nvSpPr>
          <p:cNvPr id="71" name="Google Shape;71;p28"/>
          <p:cNvSpPr txBox="1"/>
          <p:nvPr>
            <p:ph idx="1" type="body"/>
          </p:nvPr>
        </p:nvSpPr>
        <p:spPr>
          <a:xfrm>
            <a:off x="5183188" y="1335636"/>
            <a:ext cx="6172200" cy="484132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28"/>
          <p:cNvSpPr txBox="1"/>
          <p:nvPr>
            <p:ph idx="2" type="body"/>
          </p:nvPr>
        </p:nvSpPr>
        <p:spPr>
          <a:xfrm>
            <a:off x="839788" y="2496619"/>
            <a:ext cx="3932237" cy="36803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8"/>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8"/>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76" name="Google Shape;76;p28"/>
          <p:cNvSpPr txBox="1"/>
          <p:nvPr>
            <p:ph type="title"/>
          </p:nvPr>
        </p:nvSpPr>
        <p:spPr>
          <a:xfrm>
            <a:off x="838200" y="1335636"/>
            <a:ext cx="3932237" cy="7801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7" name="Google Shape;77;p28"/>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p:cSld name="Immagine con didascalia">
    <p:spTree>
      <p:nvGrpSpPr>
        <p:cNvPr id="78" name="Shape 78"/>
        <p:cNvGrpSpPr/>
        <p:nvPr/>
      </p:nvGrpSpPr>
      <p:grpSpPr>
        <a:xfrm>
          <a:off x="0" y="0"/>
          <a:ext cx="0" cy="0"/>
          <a:chOff x="0" y="0"/>
          <a:chExt cx="0" cy="0"/>
        </a:xfrm>
      </p:grpSpPr>
      <p:sp>
        <p:nvSpPr>
          <p:cNvPr id="79" name="Google Shape;79;p29"/>
          <p:cNvSpPr/>
          <p:nvPr>
            <p:ph idx="2" type="pic"/>
          </p:nvPr>
        </p:nvSpPr>
        <p:spPr>
          <a:xfrm>
            <a:off x="5183188" y="1335636"/>
            <a:ext cx="6172200" cy="4841327"/>
          </a:xfrm>
          <a:prstGeom prst="rect">
            <a:avLst/>
          </a:prstGeom>
          <a:noFill/>
          <a:ln>
            <a:noFill/>
          </a:ln>
        </p:spPr>
      </p:sp>
      <p:sp>
        <p:nvSpPr>
          <p:cNvPr id="80" name="Google Shape;80;p29"/>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9"/>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
        <p:nvSpPr>
          <p:cNvPr id="83" name="Google Shape;83;p29"/>
          <p:cNvSpPr txBox="1"/>
          <p:nvPr>
            <p:ph idx="1" type="body"/>
          </p:nvPr>
        </p:nvSpPr>
        <p:spPr>
          <a:xfrm>
            <a:off x="839788" y="2496619"/>
            <a:ext cx="3932237" cy="36803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29"/>
          <p:cNvSpPr txBox="1"/>
          <p:nvPr>
            <p:ph type="title"/>
          </p:nvPr>
        </p:nvSpPr>
        <p:spPr>
          <a:xfrm>
            <a:off x="838200" y="1335636"/>
            <a:ext cx="3932237" cy="7801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B27F4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5" name="Google Shape;85;p29"/>
          <p:cNvPicPr preferRelativeResize="0"/>
          <p:nvPr/>
        </p:nvPicPr>
        <p:blipFill rotWithShape="1">
          <a:blip r:embed="rId2">
            <a:alphaModFix/>
          </a:blip>
          <a:srcRect b="0" l="0" r="9138" t="0"/>
          <a:stretch/>
        </p:blipFill>
        <p:spPr>
          <a:xfrm>
            <a:off x="9551505" y="233871"/>
            <a:ext cx="2461588" cy="8371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9"/>
          <p:cNvPicPr preferRelativeResize="0"/>
          <p:nvPr/>
        </p:nvPicPr>
        <p:blipFill rotWithShape="1">
          <a:blip r:embed="rId1">
            <a:alphaModFix/>
          </a:blip>
          <a:srcRect b="0" l="0" r="0" t="0"/>
          <a:stretch/>
        </p:blipFill>
        <p:spPr>
          <a:xfrm>
            <a:off x="0" y="6352350"/>
            <a:ext cx="12192000" cy="520700"/>
          </a:xfrm>
          <a:prstGeom prst="rect">
            <a:avLst/>
          </a:prstGeom>
          <a:noFill/>
          <a:ln>
            <a:noFill/>
          </a:ln>
        </p:spPr>
      </p:pic>
      <p:pic>
        <p:nvPicPr>
          <p:cNvPr id="11" name="Google Shape;11;p19"/>
          <p:cNvPicPr preferRelativeResize="0"/>
          <p:nvPr/>
        </p:nvPicPr>
        <p:blipFill rotWithShape="1">
          <a:blip r:embed="rId2">
            <a:alphaModFix/>
          </a:blip>
          <a:srcRect b="0" l="0" r="0" t="0"/>
          <a:stretch/>
        </p:blipFill>
        <p:spPr>
          <a:xfrm>
            <a:off x="0" y="-25841"/>
            <a:ext cx="12192000" cy="1219200"/>
          </a:xfrm>
          <a:prstGeom prst="rect">
            <a:avLst/>
          </a:prstGeom>
          <a:noFill/>
          <a:ln>
            <a:noFill/>
          </a:ln>
        </p:spPr>
      </p:pic>
      <p:sp>
        <p:nvSpPr>
          <p:cNvPr id="12" name="Google Shape;12;p19"/>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B27F47"/>
              </a:buClr>
              <a:buSzPts val="2800"/>
              <a:buFont typeface="Titillium Web"/>
              <a:buNone/>
              <a:defRPr b="1" i="0" sz="2800" u="none" cap="none" strike="noStrike">
                <a:solidFill>
                  <a:srgbClr val="B27F47"/>
                </a:solidFill>
                <a:latin typeface="Titillium Web"/>
                <a:ea typeface="Titillium Web"/>
                <a:cs typeface="Titillium Web"/>
                <a:sym typeface="Titillium Web"/>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9"/>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tillium Web"/>
                <a:ea typeface="Titillium Web"/>
                <a:cs typeface="Titillium Web"/>
                <a:sym typeface="Titillium Web"/>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tillium Web"/>
                <a:ea typeface="Titillium Web"/>
                <a:cs typeface="Titillium Web"/>
                <a:sym typeface="Titillium Web"/>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tillium Web"/>
                <a:ea typeface="Titillium Web"/>
                <a:cs typeface="Titillium Web"/>
                <a:sym typeface="Titillium Web"/>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tillium Web"/>
                <a:ea typeface="Titillium Web"/>
                <a:cs typeface="Titillium Web"/>
                <a:sym typeface="Titillium Web"/>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Titillium Web"/>
                <a:ea typeface="Titillium Web"/>
                <a:cs typeface="Titillium Web"/>
                <a:sym typeface="Titillium Web"/>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0" type="dt"/>
          </p:nvPr>
        </p:nvSpPr>
        <p:spPr>
          <a:xfrm>
            <a:off x="838200" y="6430138"/>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9"/>
          <p:cNvSpPr txBox="1"/>
          <p:nvPr>
            <p:ph idx="11" type="ftr"/>
          </p:nvPr>
        </p:nvSpPr>
        <p:spPr>
          <a:xfrm>
            <a:off x="8610600" y="6430138"/>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9"/>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spreadsheets/d/1UiQqOkqWDL_VqYAP-9DJU8-k28XsKmJHK9uMIDbTEUg/edit#gid=0" TargetMode="External"/><Relationship Id="rId4" Type="http://schemas.openxmlformats.org/officeDocument/2006/relationships/hyperlink" Target="https://drive.google.com/file/d/1-_pOO5bP8eiYDTj9cT60tyq9pPbMXIsx/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gif"/><Relationship Id="rId4" Type="http://schemas.openxmlformats.org/officeDocument/2006/relationships/hyperlink" Target="mailto:alessia.dorazio@supercomputing-icsc.it" TargetMode="External"/><Relationship Id="rId5" Type="http://schemas.openxmlformats.org/officeDocument/2006/relationships/hyperlink" Target="http://ing-icsc.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pic>
        <p:nvPicPr>
          <p:cNvPr id="105" name="Google Shape;105;p2"/>
          <p:cNvPicPr preferRelativeResize="0"/>
          <p:nvPr/>
        </p:nvPicPr>
        <p:blipFill rotWithShape="1">
          <a:blip r:embed="rId3">
            <a:alphaModFix/>
          </a:blip>
          <a:srcRect b="0" l="0" r="0" t="0"/>
          <a:stretch/>
        </p:blipFill>
        <p:spPr>
          <a:xfrm>
            <a:off x="-1" y="0"/>
            <a:ext cx="12191999" cy="6857999"/>
          </a:xfrm>
          <a:prstGeom prst="rect">
            <a:avLst/>
          </a:prstGeom>
          <a:noFill/>
          <a:ln>
            <a:noFill/>
          </a:ln>
        </p:spPr>
      </p:pic>
      <p:sp>
        <p:nvSpPr>
          <p:cNvPr id="106" name="Google Shape;106;p2"/>
          <p:cNvSpPr/>
          <p:nvPr/>
        </p:nvSpPr>
        <p:spPr>
          <a:xfrm>
            <a:off x="2301766" y="2334337"/>
            <a:ext cx="10625958" cy="246118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txBox="1"/>
          <p:nvPr/>
        </p:nvSpPr>
        <p:spPr>
          <a:xfrm>
            <a:off x="1" y="5900058"/>
            <a:ext cx="5602013" cy="828734"/>
          </a:xfrm>
          <a:prstGeom prst="rect">
            <a:avLst/>
          </a:prstGeom>
          <a:solidFill>
            <a:srgbClr val="5B87D9"/>
          </a:solidFill>
          <a:ln>
            <a:noFill/>
          </a:ln>
        </p:spPr>
        <p:txBody>
          <a:bodyPr anchorCtr="0" anchor="ctr"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b="1" i="0" lang="it-IT" sz="2800" u="none" cap="none" strike="noStrike">
                <a:solidFill>
                  <a:schemeClr val="lt1"/>
                </a:solidFill>
                <a:latin typeface="Lobster"/>
                <a:ea typeface="Lobster"/>
                <a:cs typeface="Lobster"/>
                <a:sym typeface="Lobster"/>
              </a:rPr>
              <a:t>Meeting di fine 2023 / Fine attivita primo anno</a:t>
            </a:r>
            <a:endParaRPr b="0" i="0" sz="2000" u="none" cap="none" strike="noStrike">
              <a:solidFill>
                <a:schemeClr val="lt1"/>
              </a:solidFill>
              <a:latin typeface="Lobster"/>
              <a:ea typeface="Lobster"/>
              <a:cs typeface="Lobster"/>
              <a:sym typeface="Lobster"/>
            </a:endParaRPr>
          </a:p>
        </p:txBody>
      </p:sp>
      <p:sp>
        <p:nvSpPr>
          <p:cNvPr id="108" name="Google Shape;108;p2"/>
          <p:cNvSpPr txBox="1"/>
          <p:nvPr/>
        </p:nvSpPr>
        <p:spPr>
          <a:xfrm>
            <a:off x="745067" y="-3098800"/>
            <a:ext cx="32766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Calibri"/>
                <a:ea typeface="Calibri"/>
                <a:cs typeface="Calibri"/>
                <a:sym typeface="Calibri"/>
              </a:rPr>
              <a:t>ICSC_progetto_comunicazione**</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2635336" y="2694001"/>
            <a:ext cx="9171759" cy="727504"/>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1A63A0"/>
              </a:buClr>
              <a:buSzPts val="3600"/>
              <a:buFont typeface="Roboto"/>
              <a:buNone/>
            </a:pPr>
            <a:r>
              <a:rPr b="1" i="0" lang="it-IT" sz="3600" u="none" cap="none" strike="noStrike">
                <a:solidFill>
                  <a:srgbClr val="1A63A0"/>
                </a:solidFill>
                <a:latin typeface="Roboto"/>
                <a:ea typeface="Roboto"/>
                <a:cs typeface="Roboto"/>
                <a:sym typeface="Roboto"/>
              </a:rPr>
              <a:t>Recap  and how to go on</a:t>
            </a:r>
            <a:endParaRPr b="1" i="0" sz="3600" u="none" cap="none" strike="noStrike">
              <a:solidFill>
                <a:srgbClr val="1528BC"/>
              </a:solidFill>
              <a:latin typeface="Titillium Web"/>
              <a:ea typeface="Titillium Web"/>
              <a:cs typeface="Titillium Web"/>
              <a:sym typeface="Titillium Web"/>
            </a:endParaRPr>
          </a:p>
        </p:txBody>
      </p:sp>
      <p:pic>
        <p:nvPicPr>
          <p:cNvPr id="110" name="Google Shape;110;p2"/>
          <p:cNvPicPr preferRelativeResize="0"/>
          <p:nvPr/>
        </p:nvPicPr>
        <p:blipFill rotWithShape="1">
          <a:blip r:embed="rId4">
            <a:alphaModFix/>
          </a:blip>
          <a:srcRect b="0" l="0" r="9138" t="0"/>
          <a:stretch/>
        </p:blipFill>
        <p:spPr>
          <a:xfrm>
            <a:off x="6633027" y="803417"/>
            <a:ext cx="5558971" cy="1890584"/>
          </a:xfrm>
          <a:prstGeom prst="rect">
            <a:avLst/>
          </a:prstGeom>
          <a:noFill/>
          <a:ln>
            <a:noFill/>
          </a:ln>
        </p:spPr>
      </p:pic>
      <p:sp>
        <p:nvSpPr>
          <p:cNvPr id="111" name="Google Shape;111;p2"/>
          <p:cNvSpPr txBox="1"/>
          <p:nvPr/>
        </p:nvSpPr>
        <p:spPr>
          <a:xfrm>
            <a:off x="2716617" y="3497418"/>
            <a:ext cx="9171759" cy="121481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5B87D9"/>
              </a:buClr>
              <a:buSzPts val="1400"/>
              <a:buFont typeface="Titillium Web SemiBold"/>
              <a:buNone/>
            </a:pPr>
            <a:r>
              <a:rPr b="1" i="1" lang="it-IT" sz="1400" u="none" cap="none" strike="noStrike">
                <a:solidFill>
                  <a:srgbClr val="5B87D9"/>
                </a:solidFill>
                <a:latin typeface="Titillium Web SemiBold"/>
                <a:ea typeface="Titillium Web SemiBold"/>
                <a:cs typeface="Titillium Web SemiBold"/>
                <a:sym typeface="Titillium Web SemiBold"/>
              </a:rPr>
              <a:t>Sandra Malvezzi (INFN – MIB)</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1400"/>
              <a:buFont typeface="Calibri"/>
              <a:buNone/>
            </a:pPr>
            <a:r>
              <a:t/>
            </a:r>
            <a:endParaRPr b="1" i="1" sz="1400" u="none" cap="none" strike="noStrike">
              <a:solidFill>
                <a:srgbClr val="5B87D9"/>
              </a:solidFill>
              <a:latin typeface="Titillium Web SemiBold"/>
              <a:ea typeface="Titillium Web SemiBold"/>
              <a:cs typeface="Titillium Web SemiBold"/>
              <a:sym typeface="Titillium Web SemiBold"/>
            </a:endParaRPr>
          </a:p>
          <a:p>
            <a:pPr indent="0" lvl="0" marL="0" marR="0" rtl="0" algn="r">
              <a:lnSpc>
                <a:spcPct val="90000"/>
              </a:lnSpc>
              <a:spcBef>
                <a:spcPts val="0"/>
              </a:spcBef>
              <a:spcAft>
                <a:spcPts val="0"/>
              </a:spcAft>
              <a:buClr>
                <a:srgbClr val="5B87D9"/>
              </a:buClr>
              <a:buSzPts val="1400"/>
              <a:buFont typeface="Titillium Web SemiBold"/>
              <a:buNone/>
            </a:pPr>
            <a:r>
              <a:rPr b="1" i="1" lang="it-IT" sz="1400" u="none" cap="none" strike="noStrike">
                <a:solidFill>
                  <a:srgbClr val="5B87D9"/>
                </a:solidFill>
                <a:latin typeface="Titillium Web SemiBold"/>
                <a:ea typeface="Titillium Web SemiBold"/>
                <a:cs typeface="Titillium Web SemiBold"/>
                <a:sym typeface="Titillium Web SemiBold"/>
              </a:rPr>
              <a:t>Antonio Stamerra (INAF – OAR)</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1400"/>
              <a:buFont typeface="Calibri"/>
              <a:buNone/>
            </a:pPr>
            <a:r>
              <a:t/>
            </a:r>
            <a:endParaRPr b="1" i="1" sz="1400" u="none" cap="none" strike="noStrike">
              <a:solidFill>
                <a:srgbClr val="5B87D9"/>
              </a:solidFill>
              <a:latin typeface="Titillium Web SemiBold"/>
              <a:ea typeface="Titillium Web SemiBold"/>
              <a:cs typeface="Titillium Web SemiBold"/>
              <a:sym typeface="Titillium Web SemiBold"/>
            </a:endParaRPr>
          </a:p>
          <a:p>
            <a:pPr indent="0" lvl="0" marL="0" marR="0" rtl="0" algn="r">
              <a:lnSpc>
                <a:spcPct val="90000"/>
              </a:lnSpc>
              <a:spcBef>
                <a:spcPts val="0"/>
              </a:spcBef>
              <a:spcAft>
                <a:spcPts val="0"/>
              </a:spcAft>
              <a:buClr>
                <a:srgbClr val="5B87D9"/>
              </a:buClr>
              <a:buSzPts val="1400"/>
              <a:buFont typeface="Titillium Web SemiBold"/>
              <a:buNone/>
            </a:pPr>
            <a:r>
              <a:rPr b="1" i="1" lang="it-IT" sz="1400" u="none" cap="none" strike="noStrike">
                <a:solidFill>
                  <a:srgbClr val="5B87D9"/>
                </a:solidFill>
                <a:latin typeface="Titillium Web SemiBold"/>
                <a:ea typeface="Titillium Web SemiBold"/>
                <a:cs typeface="Titillium Web SemiBold"/>
                <a:sym typeface="Titillium Web SemiBold"/>
              </a:rPr>
              <a:t>Tommaso Boccali (INFN – PI)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7"/>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WPs, Flagship, Innovation Grants, Open Calls (#3)</a:t>
            </a:r>
            <a:endParaRPr/>
          </a:p>
        </p:txBody>
      </p:sp>
      <p:sp>
        <p:nvSpPr>
          <p:cNvPr id="176" name="Google Shape;176;p37"/>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fontScale="92500" lnSpcReduction="20000"/>
          </a:bodyPr>
          <a:lstStyle/>
          <a:p>
            <a:pPr indent="-406400" lvl="0" marL="457200" rtl="0" algn="l">
              <a:lnSpc>
                <a:spcPct val="90000"/>
              </a:lnSpc>
              <a:spcBef>
                <a:spcPts val="1000"/>
              </a:spcBef>
              <a:spcAft>
                <a:spcPts val="0"/>
              </a:spcAft>
              <a:buClr>
                <a:schemeClr val="dk1"/>
              </a:buClr>
              <a:buSzPct val="108108"/>
              <a:buChar char="•"/>
            </a:pPr>
            <a:r>
              <a:rPr lang="it-IT"/>
              <a:t>Open calls: «in alto mare»</a:t>
            </a:r>
            <a:endParaRPr/>
          </a:p>
          <a:p>
            <a:pPr indent="-381000" lvl="1" marL="914400" rtl="0" algn="l">
              <a:lnSpc>
                <a:spcPct val="90000"/>
              </a:lnSpc>
              <a:spcBef>
                <a:spcPts val="500"/>
              </a:spcBef>
              <a:spcAft>
                <a:spcPts val="0"/>
              </a:spcAft>
              <a:buSzPct val="108108"/>
              <a:buChar char="•"/>
            </a:pPr>
            <a:r>
              <a:rPr lang="it-IT"/>
              <a:t>These are somehow external projects to us, we need to check for MSs and reports but otherwise «we are not driving»</a:t>
            </a:r>
            <a:endParaRPr/>
          </a:p>
          <a:p>
            <a:pPr indent="-381000" lvl="1" marL="914400" rtl="0" algn="l">
              <a:lnSpc>
                <a:spcPct val="90000"/>
              </a:lnSpc>
              <a:spcBef>
                <a:spcPts val="500"/>
              </a:spcBef>
              <a:spcAft>
                <a:spcPts val="0"/>
              </a:spcAft>
              <a:buSzPct val="108108"/>
              <a:buChar char="•"/>
            </a:pPr>
            <a:r>
              <a:rPr lang="it-IT"/>
              <a:t>The academic projects have been «designed» by the WP leaders, so there is an easy association between the table shown yesterday and WPs</a:t>
            </a:r>
            <a:endParaRPr/>
          </a:p>
          <a:p>
            <a:pPr indent="-355600" lvl="2" marL="1371600" rtl="0" algn="l">
              <a:lnSpc>
                <a:spcPct val="90000"/>
              </a:lnSpc>
              <a:spcBef>
                <a:spcPts val="500"/>
              </a:spcBef>
              <a:spcAft>
                <a:spcPts val="0"/>
              </a:spcAft>
              <a:buSzPct val="108107"/>
              <a:buChar char="•"/>
            </a:pPr>
            <a:r>
              <a:rPr lang="it-IT"/>
              <a:t>For example: Lattice 🡪🡪 WP1, FCC Jets 🡪🡪 WP2, Simulation codes 🡪🡪 WP6, …</a:t>
            </a:r>
            <a:endParaRPr/>
          </a:p>
          <a:p>
            <a:pPr indent="-381000" lvl="1" marL="914400" rtl="0" algn="l">
              <a:lnSpc>
                <a:spcPct val="90000"/>
              </a:lnSpc>
              <a:spcBef>
                <a:spcPts val="500"/>
              </a:spcBef>
              <a:spcAft>
                <a:spcPts val="0"/>
              </a:spcAft>
              <a:buSzPct val="108108"/>
              <a:buChar char="•"/>
            </a:pPr>
            <a:r>
              <a:rPr lang="it-IT"/>
              <a:t>For the industrial part, it is indeed less clear, but in some cases the association is present:</a:t>
            </a:r>
            <a:endParaRPr/>
          </a:p>
          <a:p>
            <a:pPr indent="-355600" lvl="2" marL="1371600" rtl="0" algn="l">
              <a:lnSpc>
                <a:spcPct val="90000"/>
              </a:lnSpc>
              <a:spcBef>
                <a:spcPts val="500"/>
              </a:spcBef>
              <a:spcAft>
                <a:spcPts val="0"/>
              </a:spcAft>
              <a:buSzPct val="108107"/>
              <a:buChar char="•"/>
            </a:pPr>
            <a:r>
              <a:rPr lang="it-IT"/>
              <a:t>For example: Space Economy Exchange Market 🡪🡪 WP6, Porting Astroparticle codes to GPU 🡪🡪 WP3+WP4, …</a:t>
            </a:r>
            <a:endParaRPr/>
          </a:p>
          <a:p>
            <a:pPr indent="-406400" lvl="0" marL="457200" rtl="0" algn="l">
              <a:lnSpc>
                <a:spcPct val="90000"/>
              </a:lnSpc>
              <a:spcBef>
                <a:spcPts val="1000"/>
              </a:spcBef>
              <a:spcAft>
                <a:spcPts val="0"/>
              </a:spcAft>
              <a:buClr>
                <a:schemeClr val="dk1"/>
              </a:buClr>
              <a:buSzPct val="108108"/>
              <a:buChar char="•"/>
            </a:pPr>
            <a:r>
              <a:rPr lang="it-IT"/>
              <a:t>Proposal: once they are assigned, we prepare a similar matrix as for the IG, and we treat the ouliers in specific meetings</a:t>
            </a:r>
            <a:endParaRPr/>
          </a:p>
        </p:txBody>
      </p:sp>
      <p:sp>
        <p:nvSpPr>
          <p:cNvPr id="177" name="Google Shape;177;p37"/>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8"/>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Milestone related duties</a:t>
            </a:r>
            <a:endParaRPr/>
          </a:p>
        </p:txBody>
      </p:sp>
      <p:sp>
        <p:nvSpPr>
          <p:cNvPr id="183" name="Google Shape;183;p38"/>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1"/>
              </a:buClr>
              <a:buSzPts val="2800"/>
              <a:buChar char="•"/>
            </a:pPr>
            <a:r>
              <a:rPr lang="it-IT"/>
              <a:t>Jan-Feb 2024: prepare the plan (part 2 of the scientific report template) for MS8, MS9, MS10</a:t>
            </a:r>
            <a:endParaRPr/>
          </a:p>
          <a:p>
            <a:pPr indent="-381000" lvl="1" marL="914400" rtl="0" algn="l">
              <a:lnSpc>
                <a:spcPct val="90000"/>
              </a:lnSpc>
              <a:spcBef>
                <a:spcPts val="500"/>
              </a:spcBef>
              <a:spcAft>
                <a:spcPts val="0"/>
              </a:spcAft>
              <a:buSzPts val="2400"/>
              <a:buChar char="•"/>
            </a:pPr>
            <a:r>
              <a:rPr lang="it-IT"/>
              <a:t>In principle «easy», every flagship and IG have stated goals, and KPIs, it is just a matter of re-checking it is all ok 🡪🡪 </a:t>
            </a:r>
            <a:r>
              <a:rPr lang="it-IT" u="sng">
                <a:solidFill>
                  <a:schemeClr val="hlink"/>
                </a:solidFill>
                <a:hlinkClick r:id="rId3"/>
              </a:rPr>
              <a:t>here</a:t>
            </a:r>
            <a:r>
              <a:rPr lang="it-IT"/>
              <a:t> is a collection (with bugs…)</a:t>
            </a:r>
            <a:endParaRPr/>
          </a:p>
          <a:p>
            <a:pPr indent="-406400" lvl="0" marL="457200" rtl="0" algn="l">
              <a:lnSpc>
                <a:spcPct val="90000"/>
              </a:lnSpc>
              <a:spcBef>
                <a:spcPts val="1000"/>
              </a:spcBef>
              <a:spcAft>
                <a:spcPts val="0"/>
              </a:spcAft>
              <a:buClr>
                <a:schemeClr val="dk1"/>
              </a:buClr>
              <a:buSzPts val="2800"/>
              <a:buChar char="•"/>
            </a:pPr>
            <a:r>
              <a:rPr lang="it-IT"/>
              <a:t>As reminded yesterday, the Hub «could» ask («could have asked» by now?) us for the bimestral report also for end-of-Dec-MS7 … along the lines of what we produced for end-of-Oct: </a:t>
            </a:r>
            <a:r>
              <a:rPr lang="it-IT" u="sng">
                <a:solidFill>
                  <a:schemeClr val="hlink"/>
                </a:solidFill>
                <a:hlinkClick r:id="rId4"/>
              </a:rPr>
              <a:t>here</a:t>
            </a:r>
            <a:endParaRPr/>
          </a:p>
          <a:p>
            <a:pPr indent="-406400" lvl="0" marL="457200" rtl="0" algn="l">
              <a:lnSpc>
                <a:spcPct val="90000"/>
              </a:lnSpc>
              <a:spcBef>
                <a:spcPts val="1000"/>
              </a:spcBef>
              <a:spcAft>
                <a:spcPts val="0"/>
              </a:spcAft>
              <a:buClr>
                <a:schemeClr val="dk1"/>
              </a:buClr>
              <a:buSzPts val="2800"/>
              <a:buChar char="•"/>
            </a:pPr>
            <a:r>
              <a:rPr lang="it-IT"/>
              <a:t>Next big activity: close MS7 and do the report (~ March?)</a:t>
            </a:r>
            <a:endParaRPr/>
          </a:p>
        </p:txBody>
      </p:sp>
      <p:sp>
        <p:nvSpPr>
          <p:cNvPr id="184" name="Google Shape;184;p38"/>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9"/>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For MS8, MS9, MS10</a:t>
            </a:r>
            <a:endParaRPr/>
          </a:p>
        </p:txBody>
      </p:sp>
      <p:sp>
        <p:nvSpPr>
          <p:cNvPr id="190" name="Google Shape;190;p39"/>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90000"/>
              </a:lnSpc>
              <a:spcBef>
                <a:spcPts val="1000"/>
              </a:spcBef>
              <a:spcAft>
                <a:spcPts val="0"/>
              </a:spcAft>
              <a:buClr>
                <a:schemeClr val="dk1"/>
              </a:buClr>
              <a:buSzPts val="2800"/>
              <a:buChar char="•"/>
            </a:pPr>
            <a:r>
              <a:rPr lang="it-IT"/>
              <a:t>We heard 2 days ago we will have the last chance to update targets, let’s do it!</a:t>
            </a:r>
            <a:endParaRPr/>
          </a:p>
          <a:p>
            <a:pPr indent="-381000" lvl="1" marL="914400" rtl="0" algn="l">
              <a:lnSpc>
                <a:spcPct val="90000"/>
              </a:lnSpc>
              <a:spcBef>
                <a:spcPts val="500"/>
              </a:spcBef>
              <a:spcAft>
                <a:spcPts val="0"/>
              </a:spcAft>
              <a:buSzPts val="2400"/>
              <a:buChar char="•"/>
            </a:pPr>
            <a:r>
              <a:rPr lang="it-IT"/>
              <a:t>Let’s try and accomodate delays where they are known</a:t>
            </a:r>
            <a:endParaRPr/>
          </a:p>
          <a:p>
            <a:pPr indent="-355600" lvl="2" marL="1371600" rtl="0" algn="l">
              <a:lnSpc>
                <a:spcPct val="90000"/>
              </a:lnSpc>
              <a:spcBef>
                <a:spcPts val="500"/>
              </a:spcBef>
              <a:spcAft>
                <a:spcPts val="0"/>
              </a:spcAft>
              <a:buSzPts val="2000"/>
              <a:buChar char="•"/>
            </a:pPr>
            <a:r>
              <a:rPr lang="it-IT"/>
              <a:t>We will circulate the MS8/9/10 draft plan in due time, please everyone comment!</a:t>
            </a:r>
            <a:endParaRPr/>
          </a:p>
          <a:p>
            <a:pPr indent="-381000" lvl="1" marL="914400" rtl="0" algn="l">
              <a:lnSpc>
                <a:spcPct val="90000"/>
              </a:lnSpc>
              <a:spcBef>
                <a:spcPts val="500"/>
              </a:spcBef>
              <a:spcAft>
                <a:spcPts val="0"/>
              </a:spcAft>
              <a:buSzPts val="2400"/>
              <a:buChar char="•"/>
            </a:pPr>
            <a:r>
              <a:rPr lang="it-IT"/>
              <a:t>Let’s update the plan for schools, we had a few ideas from the meeting</a:t>
            </a:r>
            <a:endParaRPr/>
          </a:p>
          <a:p>
            <a:pPr indent="-355600" lvl="2" marL="1371600" rtl="0" algn="l">
              <a:lnSpc>
                <a:spcPct val="90000"/>
              </a:lnSpc>
              <a:spcBef>
                <a:spcPts val="500"/>
              </a:spcBef>
              <a:spcAft>
                <a:spcPts val="0"/>
              </a:spcAft>
              <a:buSzPts val="2000"/>
              <a:buChar char="•"/>
            </a:pPr>
            <a:r>
              <a:rPr lang="it-IT"/>
              <a:t>Team up with CINECA for technical schools (I had a chat with Bassini yesterday at lunch, seems happy to consider it)</a:t>
            </a:r>
            <a:endParaRPr/>
          </a:p>
          <a:p>
            <a:pPr indent="-355600" lvl="2" marL="1371600" rtl="0" algn="l">
              <a:lnSpc>
                <a:spcPct val="90000"/>
              </a:lnSpc>
              <a:spcBef>
                <a:spcPts val="500"/>
              </a:spcBef>
              <a:spcAft>
                <a:spcPts val="0"/>
              </a:spcAft>
              <a:buSzPts val="2000"/>
              <a:buChar char="•"/>
            </a:pPr>
            <a:r>
              <a:rPr lang="it-IT"/>
              <a:t>Try and address more than «just» Spoke 2; we need help + money (external speakers) 🡪 «Commissione Formazione»</a:t>
            </a:r>
            <a:endParaRPr/>
          </a:p>
          <a:p>
            <a:pPr indent="-355600" lvl="2" marL="1371600" rtl="0" algn="l">
              <a:lnSpc>
                <a:spcPct val="90000"/>
              </a:lnSpc>
              <a:spcBef>
                <a:spcPts val="500"/>
              </a:spcBef>
              <a:spcAft>
                <a:spcPts val="0"/>
              </a:spcAft>
              <a:buSzPts val="2000"/>
              <a:buChar char="•"/>
            </a:pPr>
            <a:r>
              <a:rPr lang="it-IT"/>
              <a:t>Involve also the Industries in the courses (as students, teachers and resources…)</a:t>
            </a:r>
            <a:endParaRPr/>
          </a:p>
          <a:p>
            <a:pPr indent="-355600" lvl="2" marL="1371600" rtl="0" algn="l">
              <a:lnSpc>
                <a:spcPct val="90000"/>
              </a:lnSpc>
              <a:spcBef>
                <a:spcPts val="500"/>
              </a:spcBef>
              <a:spcAft>
                <a:spcPts val="0"/>
              </a:spcAft>
              <a:buSzPts val="2000"/>
              <a:buChar char="•"/>
            </a:pPr>
            <a:r>
              <a:rPr lang="it-IT"/>
              <a:t>We can procure «some hardware were needed» (thinking of some more didactic FPGA boards)</a:t>
            </a:r>
            <a:endParaRPr/>
          </a:p>
        </p:txBody>
      </p:sp>
      <p:sp>
        <p:nvSpPr>
          <p:cNvPr id="191" name="Google Shape;191;p39"/>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0"/>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Other ideas/problems from the meeting</a:t>
            </a:r>
            <a:endParaRPr/>
          </a:p>
        </p:txBody>
      </p:sp>
      <p:sp>
        <p:nvSpPr>
          <p:cNvPr id="197" name="Google Shape;197;p40"/>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fontScale="92500" lnSpcReduction="20000"/>
          </a:bodyPr>
          <a:lstStyle/>
          <a:p>
            <a:pPr indent="-406400" lvl="0" marL="457200" rtl="0" algn="l">
              <a:lnSpc>
                <a:spcPct val="90000"/>
              </a:lnSpc>
              <a:spcBef>
                <a:spcPts val="1000"/>
              </a:spcBef>
              <a:spcAft>
                <a:spcPts val="0"/>
              </a:spcAft>
              <a:buClr>
                <a:schemeClr val="dk1"/>
              </a:buClr>
              <a:buSzPct val="108108"/>
              <a:buChar char="•"/>
            </a:pPr>
            <a:r>
              <a:rPr lang="it-IT"/>
              <a:t>We need to have more direct links between WP4/5 and the others</a:t>
            </a:r>
            <a:endParaRPr/>
          </a:p>
          <a:p>
            <a:pPr indent="-381000" lvl="1" marL="914400" rtl="0" algn="l">
              <a:lnSpc>
                <a:spcPct val="90000"/>
              </a:lnSpc>
              <a:spcBef>
                <a:spcPts val="500"/>
              </a:spcBef>
              <a:spcAft>
                <a:spcPts val="0"/>
              </a:spcAft>
              <a:buSzPct val="108108"/>
              <a:buChar char="•"/>
            </a:pPr>
            <a:r>
              <a:rPr lang="it-IT"/>
              <a:t>Having shared meetings seem a good idea; for example each second WP1/2/3/6 meeting have it co-hosted by WP4/5</a:t>
            </a:r>
            <a:endParaRPr/>
          </a:p>
          <a:p>
            <a:pPr indent="-381000" lvl="1" marL="914400" rtl="0" algn="l">
              <a:lnSpc>
                <a:spcPct val="90000"/>
              </a:lnSpc>
              <a:spcBef>
                <a:spcPts val="500"/>
              </a:spcBef>
              <a:spcAft>
                <a:spcPts val="0"/>
              </a:spcAft>
              <a:buSzPct val="108108"/>
              <a:buChar char="•"/>
            </a:pPr>
            <a:r>
              <a:rPr lang="it-IT"/>
              <a:t>Occasions like this workshop should help in knowing what is available, let’s see if we see a direct effect</a:t>
            </a:r>
            <a:endParaRPr/>
          </a:p>
          <a:p>
            <a:pPr indent="-406400" lvl="0" marL="457200" rtl="0" algn="l">
              <a:lnSpc>
                <a:spcPct val="90000"/>
              </a:lnSpc>
              <a:spcBef>
                <a:spcPts val="1000"/>
              </a:spcBef>
              <a:spcAft>
                <a:spcPts val="0"/>
              </a:spcAft>
              <a:buClr>
                <a:schemeClr val="dk1"/>
              </a:buClr>
              <a:buSzPct val="108108"/>
              <a:buChar char="•"/>
            </a:pPr>
            <a:r>
              <a:rPr lang="it-IT"/>
              <a:t>Everyone agrees that no prompt access to IT resources is blocking, or will be soon</a:t>
            </a:r>
            <a:endParaRPr/>
          </a:p>
          <a:p>
            <a:pPr indent="-381000" lvl="1" marL="914400" rtl="0" algn="l">
              <a:lnSpc>
                <a:spcPct val="90000"/>
              </a:lnSpc>
              <a:spcBef>
                <a:spcPts val="500"/>
              </a:spcBef>
              <a:spcAft>
                <a:spcPts val="0"/>
              </a:spcAft>
              <a:buSzPct val="108108"/>
              <a:buChar char="•"/>
            </a:pPr>
            <a:r>
              <a:rPr lang="it-IT"/>
              <a:t>Particularly for WP1/3, true also for WP2/GW; the others would have problems but more manageable, or at least manageable for some more time</a:t>
            </a:r>
            <a:endParaRPr/>
          </a:p>
          <a:p>
            <a:pPr indent="-355600" lvl="2" marL="1371600" rtl="0" algn="l">
              <a:lnSpc>
                <a:spcPct val="90000"/>
              </a:lnSpc>
              <a:spcBef>
                <a:spcPts val="500"/>
              </a:spcBef>
              <a:spcAft>
                <a:spcPts val="0"/>
              </a:spcAft>
              <a:buSzPct val="108108"/>
              <a:buChar char="•"/>
            </a:pPr>
            <a:r>
              <a:rPr lang="it-IT"/>
              <a:t>🡪Put pressure on RAC; ask for support to the Spokes Board</a:t>
            </a:r>
            <a:endParaRPr/>
          </a:p>
          <a:p>
            <a:pPr indent="-355600" lvl="2" marL="1371600" rtl="0" algn="l">
              <a:lnSpc>
                <a:spcPct val="90000"/>
              </a:lnSpc>
              <a:spcBef>
                <a:spcPts val="500"/>
              </a:spcBef>
              <a:spcAft>
                <a:spcPts val="0"/>
              </a:spcAft>
              <a:buSzPct val="108108"/>
              <a:buChar char="•"/>
            </a:pPr>
            <a:r>
              <a:rPr lang="it-IT"/>
              <a:t>Try and see if there are early windows of opportunities</a:t>
            </a:r>
            <a:endParaRPr/>
          </a:p>
          <a:p>
            <a:pPr indent="-342900" lvl="3" marL="1828800" rtl="0" algn="l">
              <a:lnSpc>
                <a:spcPct val="90000"/>
              </a:lnSpc>
              <a:spcBef>
                <a:spcPts val="500"/>
              </a:spcBef>
              <a:spcAft>
                <a:spcPts val="0"/>
              </a:spcAft>
              <a:buSzPct val="108108"/>
              <a:buChar char="•"/>
            </a:pPr>
            <a:r>
              <a:rPr lang="it-IT"/>
              <a:t>Early preprod modes, moments in which other activities have not started yet</a:t>
            </a:r>
            <a:endParaRPr/>
          </a:p>
        </p:txBody>
      </p:sp>
      <p:sp>
        <p:nvSpPr>
          <p:cNvPr id="198" name="Google Shape;198;p40"/>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1"/>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Other ideas/problems from the meeting</a:t>
            </a:r>
            <a:endParaRPr/>
          </a:p>
        </p:txBody>
      </p:sp>
      <p:sp>
        <p:nvSpPr>
          <p:cNvPr id="204" name="Google Shape;204;p41"/>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90000"/>
              </a:lnSpc>
              <a:spcBef>
                <a:spcPts val="1000"/>
              </a:spcBef>
              <a:spcAft>
                <a:spcPts val="0"/>
              </a:spcAft>
              <a:buClr>
                <a:schemeClr val="dk1"/>
              </a:buClr>
              <a:buSzPts val="2800"/>
              <a:buChar char="•"/>
            </a:pPr>
            <a:r>
              <a:rPr lang="it-IT"/>
              <a:t>We have seen that the ARM flagship involves only LHC experiments atm</a:t>
            </a:r>
            <a:endParaRPr/>
          </a:p>
          <a:p>
            <a:pPr indent="-381000" lvl="1" marL="914400" rtl="0" algn="l">
              <a:lnSpc>
                <a:spcPct val="90000"/>
              </a:lnSpc>
              <a:spcBef>
                <a:spcPts val="500"/>
              </a:spcBef>
              <a:spcAft>
                <a:spcPts val="0"/>
              </a:spcAft>
              <a:buSzPts val="2400"/>
              <a:buChar char="•"/>
            </a:pPr>
            <a:r>
              <a:rPr lang="it-IT"/>
              <a:t>Open the platform to other initiatives; advertise the solution at other WP meetings (using for example the shared WP4+ W_X meetings)</a:t>
            </a:r>
            <a:endParaRPr/>
          </a:p>
          <a:p>
            <a:pPr indent="-381000" lvl="2" marL="1371600" rtl="0" algn="l">
              <a:lnSpc>
                <a:spcPct val="90000"/>
              </a:lnSpc>
              <a:spcBef>
                <a:spcPts val="500"/>
              </a:spcBef>
              <a:spcAft>
                <a:spcPts val="0"/>
              </a:spcAft>
              <a:buSzPts val="2400"/>
              <a:buChar char="•"/>
            </a:pPr>
            <a:r>
              <a:rPr lang="it-IT"/>
              <a:t>Even to other spokes (maybe close ones, Spoke 3?)</a:t>
            </a:r>
            <a:endParaRPr/>
          </a:p>
          <a:p>
            <a:pPr indent="-381000" lvl="1" marL="914400" rtl="0" algn="l">
              <a:lnSpc>
                <a:spcPct val="90000"/>
              </a:lnSpc>
              <a:spcBef>
                <a:spcPts val="500"/>
              </a:spcBef>
              <a:spcAft>
                <a:spcPts val="0"/>
              </a:spcAft>
              <a:buSzPts val="2400"/>
              <a:buChar char="•"/>
            </a:pPr>
            <a:r>
              <a:rPr lang="it-IT"/>
              <a:t>Advertise the imminent availability of RISC-V machines, from Spoke1. These are much younger / difficult to use, but activities are very visible</a:t>
            </a:r>
            <a:endParaRPr/>
          </a:p>
          <a:p>
            <a:pPr indent="-406400" lvl="0" marL="457200" rtl="0" algn="l">
              <a:lnSpc>
                <a:spcPct val="90000"/>
              </a:lnSpc>
              <a:spcBef>
                <a:spcPts val="1000"/>
              </a:spcBef>
              <a:spcAft>
                <a:spcPts val="0"/>
              </a:spcAft>
              <a:buClr>
                <a:schemeClr val="dk1"/>
              </a:buClr>
              <a:buSzPts val="2800"/>
              <a:buChar char="•"/>
            </a:pPr>
            <a:r>
              <a:rPr lang="it-IT"/>
              <a:t>Open calls</a:t>
            </a:r>
            <a:endParaRPr/>
          </a:p>
          <a:p>
            <a:pPr indent="-381000" lvl="1" marL="914400" rtl="0" algn="l">
              <a:lnSpc>
                <a:spcPct val="90000"/>
              </a:lnSpc>
              <a:spcBef>
                <a:spcPts val="500"/>
              </a:spcBef>
              <a:spcAft>
                <a:spcPts val="0"/>
              </a:spcAft>
              <a:buSzPts val="2400"/>
              <a:buChar char="•"/>
            </a:pPr>
            <a:r>
              <a:rPr lang="it-IT"/>
              <a:t>Evaluate the possibility to use a part of the industrial budget for dissemination / preparation of webinar / web pages / etc</a:t>
            </a:r>
            <a:endParaRPr/>
          </a:p>
          <a:p>
            <a:pPr indent="0" lvl="1" marL="533400" rtl="0" algn="l">
              <a:lnSpc>
                <a:spcPct val="90000"/>
              </a:lnSpc>
              <a:spcBef>
                <a:spcPts val="500"/>
              </a:spcBef>
              <a:spcAft>
                <a:spcPts val="0"/>
              </a:spcAft>
              <a:buSzPts val="2400"/>
              <a:buNone/>
            </a:pPr>
            <a:r>
              <a:t/>
            </a:r>
            <a:endParaRPr/>
          </a:p>
        </p:txBody>
      </p:sp>
      <p:sp>
        <p:nvSpPr>
          <p:cNvPr id="205" name="Google Shape;205;p41"/>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4"/>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Anything we forgot?</a:t>
            </a:r>
            <a:endParaRPr/>
          </a:p>
        </p:txBody>
      </p:sp>
      <p:sp>
        <p:nvSpPr>
          <p:cNvPr id="211" name="Google Shape;211;p44"/>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p:txBody>
      </p:sp>
      <p:sp>
        <p:nvSpPr>
          <p:cNvPr id="212" name="Google Shape;212;p44"/>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t/>
            </a:r>
            <a:endParaRPr/>
          </a:p>
        </p:txBody>
      </p:sp>
      <p:sp>
        <p:nvSpPr>
          <p:cNvPr id="218" name="Google Shape;218;p1"/>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p:txBody>
      </p:sp>
      <p:sp>
        <p:nvSpPr>
          <p:cNvPr id="219" name="Google Shape;219;p1"/>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pic>
        <p:nvPicPr>
          <p:cNvPr id="220" name="Google Shape;220;p1"/>
          <p:cNvPicPr preferRelativeResize="0"/>
          <p:nvPr/>
        </p:nvPicPr>
        <p:blipFill rotWithShape="1">
          <a:blip r:embed="rId3">
            <a:alphaModFix/>
          </a:blip>
          <a:srcRect b="0" l="0" r="0" t="0"/>
          <a:stretch/>
        </p:blipFill>
        <p:spPr>
          <a:xfrm>
            <a:off x="558800" y="1849892"/>
            <a:ext cx="6350000" cy="4229100"/>
          </a:xfrm>
          <a:prstGeom prst="rect">
            <a:avLst/>
          </a:prstGeom>
          <a:noFill/>
          <a:ln>
            <a:noFill/>
          </a:ln>
        </p:spPr>
      </p:pic>
      <p:sp>
        <p:nvSpPr>
          <p:cNvPr id="221" name="Google Shape;221;p1"/>
          <p:cNvSpPr txBox="1"/>
          <p:nvPr/>
        </p:nvSpPr>
        <p:spPr>
          <a:xfrm>
            <a:off x="7652657" y="2841171"/>
            <a:ext cx="3156857"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800" u="none" cap="none" strike="noStrike">
                <a:solidFill>
                  <a:srgbClr val="000000"/>
                </a:solidFill>
                <a:latin typeface="Calibri"/>
                <a:ea typeface="Calibri"/>
                <a:cs typeface="Calibri"/>
                <a:sym typeface="Calibri"/>
              </a:rPr>
              <a:t> … inviare tale file nel formato pptx a </a:t>
            </a:r>
            <a:r>
              <a:rPr b="1" i="0" lang="it-IT" sz="1800" u="sng" cap="none" strike="noStrike">
                <a:solidFill>
                  <a:srgbClr val="0563C1"/>
                </a:solidFill>
                <a:latin typeface="Calibri"/>
                <a:ea typeface="Calibri"/>
                <a:cs typeface="Calibri"/>
                <a:sym typeface="Calibri"/>
                <a:hlinkClick r:id="rId4">
                  <a:extLst>
                    <a:ext uri="{A12FA001-AC4F-418D-AE19-62706E023703}">
                      <ahyp:hlinkClr val="tx"/>
                    </a:ext>
                  </a:extLst>
                </a:hlinkClick>
              </a:rPr>
              <a:t>alessia.dorazio@supercomput</a:t>
            </a:r>
            <a:r>
              <a:rPr b="1" i="0" lang="it-IT" sz="1800" u="sng" cap="none" strike="noStrike">
                <a:solidFill>
                  <a:srgbClr val="1155CC"/>
                </a:solidFill>
                <a:latin typeface="Calibri"/>
                <a:ea typeface="Calibri"/>
                <a:cs typeface="Calibri"/>
                <a:sym typeface="Calibri"/>
                <a:hlinkClick r:id="rId5">
                  <a:extLst>
                    <a:ext uri="{A12FA001-AC4F-418D-AE19-62706E023703}">
                      <ahyp:hlinkClr val="tx"/>
                    </a:ext>
                  </a:extLst>
                </a:hlinkClick>
              </a:rPr>
              <a:t>ing-icsc.it</a:t>
            </a:r>
            <a:r>
              <a:rPr b="1" i="0" lang="it-IT" sz="1800" u="none" cap="none" strike="noStrike">
                <a:solidFill>
                  <a:srgbClr val="000000"/>
                </a:solidFill>
                <a:latin typeface="Calibri"/>
                <a:ea typeface="Calibri"/>
                <a:cs typeface="Calibri"/>
                <a:sym typeface="Calibri"/>
              </a:rPr>
              <a:t> entro il 3 gennaio 2024 ore 12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2"/>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outline</a:t>
            </a:r>
            <a:endParaRPr/>
          </a:p>
        </p:txBody>
      </p:sp>
      <p:sp>
        <p:nvSpPr>
          <p:cNvPr id="117" name="Google Shape;117;p32"/>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1"/>
              </a:buClr>
              <a:buSzPts val="2800"/>
              <a:buChar char="•"/>
            </a:pPr>
            <a:r>
              <a:rPr lang="it-IT"/>
              <a:t>Next steps</a:t>
            </a:r>
            <a:endParaRPr/>
          </a:p>
          <a:p>
            <a:pPr indent="-406400" lvl="0" marL="457200" rtl="0" algn="l">
              <a:lnSpc>
                <a:spcPct val="90000"/>
              </a:lnSpc>
              <a:spcBef>
                <a:spcPts val="1000"/>
              </a:spcBef>
              <a:spcAft>
                <a:spcPts val="0"/>
              </a:spcAft>
              <a:buClr>
                <a:schemeClr val="dk1"/>
              </a:buClr>
              <a:buSzPts val="2800"/>
              <a:buChar char="•"/>
            </a:pPr>
            <a:r>
              <a:rPr lang="it-IT"/>
              <a:t>Milestones, reports, …</a:t>
            </a:r>
            <a:endParaRPr/>
          </a:p>
          <a:p>
            <a:pPr indent="-406400" lvl="0" marL="457200" rtl="0" algn="l">
              <a:lnSpc>
                <a:spcPct val="90000"/>
              </a:lnSpc>
              <a:spcBef>
                <a:spcPts val="1000"/>
              </a:spcBef>
              <a:spcAft>
                <a:spcPts val="0"/>
              </a:spcAft>
              <a:buClr>
                <a:schemeClr val="dk1"/>
              </a:buClr>
              <a:buSzPts val="2800"/>
              <a:buChar char="•"/>
            </a:pPr>
            <a:r>
              <a:rPr lang="it-IT"/>
              <a:t>Short summary of problems + features 🡪 to the Hub</a:t>
            </a:r>
            <a:endParaRPr/>
          </a:p>
          <a:p>
            <a:pPr indent="-406400" lvl="0" marL="457200" rtl="0" algn="l">
              <a:lnSpc>
                <a:spcPct val="90000"/>
              </a:lnSpc>
              <a:spcBef>
                <a:spcPts val="1000"/>
              </a:spcBef>
              <a:spcAft>
                <a:spcPts val="0"/>
              </a:spcAft>
              <a:buClr>
                <a:schemeClr val="dk1"/>
              </a:buClr>
              <a:buSzPts val="2800"/>
              <a:buChar char="•"/>
            </a:pPr>
            <a:r>
              <a:rPr lang="it-IT"/>
              <a:t>From the meeting …</a:t>
            </a:r>
            <a:endParaRPr/>
          </a:p>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Clr>
                <a:schemeClr val="dk1"/>
              </a:buClr>
              <a:buSzPts val="2800"/>
              <a:buChar char="•"/>
            </a:pPr>
            <a:r>
              <a:rPr lang="it-IT"/>
              <a:t>But first …</a:t>
            </a:r>
            <a:endParaRPr/>
          </a:p>
          <a:p>
            <a:pPr indent="-228600" lvl="0" marL="457200" rtl="0" algn="l">
              <a:lnSpc>
                <a:spcPct val="90000"/>
              </a:lnSpc>
              <a:spcBef>
                <a:spcPts val="1000"/>
              </a:spcBef>
              <a:spcAft>
                <a:spcPts val="0"/>
              </a:spcAft>
              <a:buClr>
                <a:schemeClr val="dk1"/>
              </a:buClr>
              <a:buSzPts val="2800"/>
              <a:buNone/>
            </a:pPr>
            <a:r>
              <a:t/>
            </a:r>
            <a:endParaRPr/>
          </a:p>
        </p:txBody>
      </p:sp>
      <p:sp>
        <p:nvSpPr>
          <p:cNvPr id="118" name="Google Shape;118;p32"/>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2"/>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General impression on the meeting</a:t>
            </a:r>
            <a:endParaRPr/>
          </a:p>
        </p:txBody>
      </p:sp>
      <p:sp>
        <p:nvSpPr>
          <p:cNvPr id="124" name="Google Shape;124;p42"/>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90000"/>
              </a:lnSpc>
              <a:spcBef>
                <a:spcPts val="1000"/>
              </a:spcBef>
              <a:spcAft>
                <a:spcPts val="0"/>
              </a:spcAft>
              <a:buClr>
                <a:schemeClr val="dk1"/>
              </a:buClr>
              <a:buSzPts val="2800"/>
              <a:buChar char="•"/>
            </a:pPr>
            <a:r>
              <a:rPr lang="it-IT"/>
              <a:t>We are impressed by the amount of work we have on the table</a:t>
            </a:r>
            <a:endParaRPr/>
          </a:p>
          <a:p>
            <a:pPr indent="-381000" lvl="1" marL="914400" rtl="0" algn="l">
              <a:lnSpc>
                <a:spcPct val="90000"/>
              </a:lnSpc>
              <a:spcBef>
                <a:spcPts val="500"/>
              </a:spcBef>
              <a:spcAft>
                <a:spcPts val="0"/>
              </a:spcAft>
              <a:buSzPts val="2400"/>
              <a:buChar char="•"/>
            </a:pPr>
            <a:r>
              <a:rPr lang="it-IT"/>
              <a:t>Quality and quantity</a:t>
            </a:r>
            <a:endParaRPr/>
          </a:p>
          <a:p>
            <a:pPr indent="-406400" lvl="0" marL="457200" rtl="0" algn="l">
              <a:lnSpc>
                <a:spcPct val="90000"/>
              </a:lnSpc>
              <a:spcBef>
                <a:spcPts val="1000"/>
              </a:spcBef>
              <a:spcAft>
                <a:spcPts val="0"/>
              </a:spcAft>
              <a:buClr>
                <a:schemeClr val="dk1"/>
              </a:buClr>
              <a:buSzPts val="2800"/>
              <a:buChar char="•"/>
            </a:pPr>
            <a:r>
              <a:rPr lang="it-IT"/>
              <a:t>We received the same comment from many «seniors» at the meeting</a:t>
            </a:r>
            <a:endParaRPr/>
          </a:p>
          <a:p>
            <a:pPr indent="-406400" lvl="0" marL="457200" rtl="0" algn="l">
              <a:lnSpc>
                <a:spcPct val="90000"/>
              </a:lnSpc>
              <a:spcBef>
                <a:spcPts val="1000"/>
              </a:spcBef>
              <a:spcAft>
                <a:spcPts val="0"/>
              </a:spcAft>
              <a:buClr>
                <a:schemeClr val="dk1"/>
              </a:buClr>
              <a:buSzPts val="2800"/>
              <a:buChar char="•"/>
            </a:pPr>
            <a:r>
              <a:rPr lang="it-IT"/>
              <a:t>Of course, it costs a lot of effort / time</a:t>
            </a:r>
            <a:endParaRPr/>
          </a:p>
          <a:p>
            <a:pPr indent="-381000" lvl="1" marL="914400" rtl="0" algn="l">
              <a:lnSpc>
                <a:spcPct val="90000"/>
              </a:lnSpc>
              <a:spcBef>
                <a:spcPts val="500"/>
              </a:spcBef>
              <a:spcAft>
                <a:spcPts val="0"/>
              </a:spcAft>
              <a:buSzPts val="2400"/>
              <a:buChar char="•"/>
            </a:pPr>
            <a:r>
              <a:rPr lang="it-IT"/>
              <a:t>We could probably have survived with fewer activities / easier ones</a:t>
            </a:r>
            <a:endParaRPr/>
          </a:p>
          <a:p>
            <a:pPr indent="-381000" lvl="1" marL="914400" rtl="0" algn="l">
              <a:lnSpc>
                <a:spcPct val="90000"/>
              </a:lnSpc>
              <a:spcBef>
                <a:spcPts val="500"/>
              </a:spcBef>
              <a:spcAft>
                <a:spcPts val="0"/>
              </a:spcAft>
              <a:buSzPts val="2400"/>
              <a:buChar char="•"/>
            </a:pPr>
            <a:r>
              <a:rPr lang="it-IT"/>
              <a:t>This was though a conscious choice at the start of the project: not simply «relabel» existing activities as ICSC, but try to «do something more»</a:t>
            </a:r>
            <a:endParaRPr/>
          </a:p>
          <a:p>
            <a:pPr indent="-355600" lvl="2" marL="1371600" rtl="0" algn="l">
              <a:lnSpc>
                <a:spcPct val="90000"/>
              </a:lnSpc>
              <a:spcBef>
                <a:spcPts val="500"/>
              </a:spcBef>
              <a:spcAft>
                <a:spcPts val="0"/>
              </a:spcAft>
              <a:buSzPts val="2000"/>
              <a:buChar char="•"/>
            </a:pPr>
            <a:r>
              <a:rPr lang="it-IT"/>
              <a:t>Community building</a:t>
            </a:r>
            <a:endParaRPr/>
          </a:p>
          <a:p>
            <a:pPr indent="-355600" lvl="2" marL="1371600" rtl="0" algn="l">
              <a:lnSpc>
                <a:spcPct val="90000"/>
              </a:lnSpc>
              <a:spcBef>
                <a:spcPts val="500"/>
              </a:spcBef>
              <a:spcAft>
                <a:spcPts val="0"/>
              </a:spcAft>
              <a:buSzPts val="2000"/>
              <a:buChar char="•"/>
            </a:pPr>
            <a:r>
              <a:rPr lang="it-IT"/>
              <a:t>Do something which is valuable for the community / the experiments we come from </a:t>
            </a:r>
            <a:endParaRPr/>
          </a:p>
        </p:txBody>
      </p:sp>
      <p:sp>
        <p:nvSpPr>
          <p:cNvPr id="125" name="Google Shape;125;p42"/>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3"/>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General impression on the meeting</a:t>
            </a:r>
            <a:endParaRPr/>
          </a:p>
        </p:txBody>
      </p:sp>
      <p:sp>
        <p:nvSpPr>
          <p:cNvPr id="131" name="Google Shape;131;p43"/>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fontScale="92500" lnSpcReduction="20000"/>
          </a:bodyPr>
          <a:lstStyle/>
          <a:p>
            <a:pPr indent="-406400" lvl="0" marL="457200" rtl="0" algn="l">
              <a:lnSpc>
                <a:spcPct val="90000"/>
              </a:lnSpc>
              <a:spcBef>
                <a:spcPts val="1000"/>
              </a:spcBef>
              <a:spcAft>
                <a:spcPts val="0"/>
              </a:spcAft>
              <a:buClr>
                <a:schemeClr val="dk1"/>
              </a:buClr>
              <a:buSzPct val="108108"/>
              <a:buChar char="•"/>
            </a:pPr>
            <a:r>
              <a:rPr lang="it-IT"/>
              <a:t>We have an impressive rank of activities on the table… Let’s not be scared if some of the activities will in the end not be able to fully reach the goals	</a:t>
            </a:r>
            <a:endParaRPr/>
          </a:p>
          <a:p>
            <a:pPr indent="-381000" lvl="1" marL="914400" rtl="0" algn="l">
              <a:lnSpc>
                <a:spcPct val="90000"/>
              </a:lnSpc>
              <a:spcBef>
                <a:spcPts val="500"/>
              </a:spcBef>
              <a:spcAft>
                <a:spcPts val="0"/>
              </a:spcAft>
              <a:buSzPct val="108108"/>
              <a:buChar char="•"/>
            </a:pPr>
            <a:r>
              <a:rPr lang="it-IT"/>
              <a:t>The only way to be 100% successful, is to do nothing new</a:t>
            </a:r>
            <a:endParaRPr/>
          </a:p>
          <a:p>
            <a:pPr indent="-406400" lvl="0" marL="457200" rtl="0" algn="l">
              <a:lnSpc>
                <a:spcPct val="90000"/>
              </a:lnSpc>
              <a:spcBef>
                <a:spcPts val="1000"/>
              </a:spcBef>
              <a:spcAft>
                <a:spcPts val="0"/>
              </a:spcAft>
              <a:buClr>
                <a:schemeClr val="dk1"/>
              </a:buClr>
              <a:buSzPct val="108108"/>
              <a:buChar char="•"/>
            </a:pPr>
            <a:r>
              <a:rPr lang="it-IT"/>
              <a:t>Referees seemed well aware of the value and difficulties of what we are trying to do</a:t>
            </a:r>
            <a:endParaRPr/>
          </a:p>
          <a:p>
            <a:pPr indent="0" lvl="0" marL="50800" rtl="0" algn="l">
              <a:lnSpc>
                <a:spcPct val="90000"/>
              </a:lnSpc>
              <a:spcBef>
                <a:spcPts val="1000"/>
              </a:spcBef>
              <a:spcAft>
                <a:spcPts val="0"/>
              </a:spcAft>
              <a:buSzPct val="108108"/>
              <a:buNone/>
            </a:pPr>
            <a:r>
              <a:t/>
            </a:r>
            <a:endParaRPr/>
          </a:p>
          <a:p>
            <a:pPr indent="-406400" lvl="0" marL="457200" rtl="0" algn="l">
              <a:lnSpc>
                <a:spcPct val="90000"/>
              </a:lnSpc>
              <a:spcBef>
                <a:spcPts val="1000"/>
              </a:spcBef>
              <a:spcAft>
                <a:spcPts val="0"/>
              </a:spcAft>
              <a:buClr>
                <a:schemeClr val="dk1"/>
              </a:buClr>
              <a:buSzPct val="108108"/>
              <a:buChar char="•"/>
            </a:pPr>
            <a:r>
              <a:rPr lang="it-IT"/>
              <a:t>The lightning talks were very interesting, and it was really impressive to see our young collaborators already so involved in the project</a:t>
            </a:r>
            <a:endParaRPr/>
          </a:p>
          <a:p>
            <a:pPr indent="-406400" lvl="1" marL="914400" rtl="0" algn="l">
              <a:lnSpc>
                <a:spcPct val="90000"/>
              </a:lnSpc>
              <a:spcBef>
                <a:spcPts val="1000"/>
              </a:spcBef>
              <a:spcAft>
                <a:spcPts val="0"/>
              </a:spcAft>
              <a:buClr>
                <a:schemeClr val="dk1"/>
              </a:buClr>
              <a:buSzPct val="126126"/>
              <a:buChar char="•"/>
            </a:pPr>
            <a:r>
              <a:rPr lang="it-IT"/>
              <a:t>To us, that was the most important part of the meeting, all the rest could have fit a «zoom only meeting»</a:t>
            </a:r>
            <a:endParaRPr/>
          </a:p>
        </p:txBody>
      </p:sp>
      <p:sp>
        <p:nvSpPr>
          <p:cNvPr id="132" name="Google Shape;132;p43"/>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3"/>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Next steps</a:t>
            </a:r>
            <a:endParaRPr/>
          </a:p>
        </p:txBody>
      </p:sp>
      <p:sp>
        <p:nvSpPr>
          <p:cNvPr id="138" name="Google Shape;138;p33"/>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1"/>
              </a:buClr>
              <a:buSzPts val="2800"/>
              <a:buChar char="•"/>
            </a:pPr>
            <a:r>
              <a:rPr lang="it-IT"/>
              <a:t>In 2 months we will be at ½ of the project standard lifespan (end of Feb 2024: 18 months out of 36)</a:t>
            </a:r>
            <a:endParaRPr/>
          </a:p>
          <a:p>
            <a:pPr indent="-406400" lvl="0" marL="457200" rtl="0" algn="l">
              <a:lnSpc>
                <a:spcPct val="90000"/>
              </a:lnSpc>
              <a:spcBef>
                <a:spcPts val="1000"/>
              </a:spcBef>
              <a:spcAft>
                <a:spcPts val="0"/>
              </a:spcAft>
              <a:buClr>
                <a:schemeClr val="dk1"/>
              </a:buClr>
              <a:buSzPts val="2800"/>
              <a:buChar char="•"/>
            </a:pPr>
            <a:r>
              <a:rPr lang="it-IT"/>
              <a:t>Many things are going ~ok, but we have to tighten our ranks to deliver</a:t>
            </a:r>
            <a:endParaRPr/>
          </a:p>
          <a:p>
            <a:pPr indent="-406400" lvl="0" marL="457200" rtl="0" algn="l">
              <a:lnSpc>
                <a:spcPct val="90000"/>
              </a:lnSpc>
              <a:spcBef>
                <a:spcPts val="1000"/>
              </a:spcBef>
              <a:spcAft>
                <a:spcPts val="0"/>
              </a:spcAft>
              <a:buClr>
                <a:schemeClr val="dk1"/>
              </a:buClr>
              <a:buSzPts val="2800"/>
              <a:buChar char="•"/>
            </a:pPr>
            <a:r>
              <a:rPr lang="it-IT"/>
              <a:t>A few elements:</a:t>
            </a:r>
            <a:endParaRPr/>
          </a:p>
        </p:txBody>
      </p:sp>
      <p:sp>
        <p:nvSpPr>
          <p:cNvPr id="139" name="Google Shape;139;p33"/>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graphicFrame>
        <p:nvGraphicFramePr>
          <p:cNvPr id="140" name="Google Shape;140;p33"/>
          <p:cNvGraphicFramePr/>
          <p:nvPr/>
        </p:nvGraphicFramePr>
        <p:xfrm>
          <a:off x="2162629" y="4780684"/>
          <a:ext cx="3000000" cy="3000000"/>
        </p:xfrm>
        <a:graphic>
          <a:graphicData uri="http://schemas.openxmlformats.org/drawingml/2006/table">
            <a:tbl>
              <a:tblPr>
                <a:noFill/>
                <a:tableStyleId>{7C5262E0-4660-4FCF-BDCF-3B9BE8B6EE15}</a:tableStyleId>
              </a:tblPr>
              <a:tblGrid>
                <a:gridCol w="1161150"/>
                <a:gridCol w="1161150"/>
                <a:gridCol w="1161150"/>
                <a:gridCol w="1161150"/>
                <a:gridCol w="1161150"/>
                <a:gridCol w="1161150"/>
                <a:gridCol w="116115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MS8</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it-IT" sz="1400" u="none" cap="none" strike="noStrike"/>
                        <a:t>MS10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09/22-04/23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11/22-04/23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05/23-09/23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10/23-02/24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01/24-07/24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07/24-11/24</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10/24-08/25</a:t>
                      </a:r>
                      <a:endParaRPr sz="1400" u="none" cap="none" strike="noStrike"/>
                    </a:p>
                  </a:txBody>
                  <a:tcPr marT="45725" marB="45725" marR="91450" marL="91450"/>
                </a:tc>
              </a:tr>
            </a:tbl>
          </a:graphicData>
        </a:graphic>
      </p:graphicFrame>
      <p:sp>
        <p:nvSpPr>
          <p:cNvPr id="141" name="Google Shape;141;p33"/>
          <p:cNvSpPr/>
          <p:nvPr/>
        </p:nvSpPr>
        <p:spPr>
          <a:xfrm>
            <a:off x="6183086" y="5704114"/>
            <a:ext cx="261257" cy="472849"/>
          </a:xfrm>
          <a:prstGeom prst="upArrow">
            <a:avLst>
              <a:gd fmla="val 50000" name="adj1"/>
              <a:gd fmla="val 50000" name="adj2"/>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 name="Google Shape;142;p33"/>
          <p:cNvSpPr txBox="1"/>
          <p:nvPr/>
        </p:nvSpPr>
        <p:spPr>
          <a:xfrm>
            <a:off x="6444343" y="5924877"/>
            <a:ext cx="134844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7030A0"/>
                </a:solidFill>
                <a:latin typeface="Arial"/>
                <a:ea typeface="Arial"/>
                <a:cs typeface="Arial"/>
                <a:sym typeface="Arial"/>
              </a:rPr>
              <a:t>We are here</a:t>
            </a:r>
            <a:endParaRPr b="1" i="0" sz="1600" u="none" cap="none" strike="noStrike">
              <a:solidFill>
                <a:srgbClr val="7030A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4"/>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WPs, Flagship, Innovation Grants, Open Calls (#1)</a:t>
            </a:r>
            <a:endParaRPr/>
          </a:p>
        </p:txBody>
      </p:sp>
      <p:sp>
        <p:nvSpPr>
          <p:cNvPr id="148" name="Google Shape;148;p34"/>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1"/>
              </a:buClr>
              <a:buSzPts val="2800"/>
              <a:buChar char="•"/>
            </a:pPr>
            <a:r>
              <a:rPr lang="it-IT"/>
              <a:t>We need to make sure we keep the communication / check lines as open and tight as possible</a:t>
            </a:r>
            <a:endParaRPr/>
          </a:p>
          <a:p>
            <a:pPr indent="-406400" lvl="0" marL="457200" rtl="0" algn="l">
              <a:lnSpc>
                <a:spcPct val="90000"/>
              </a:lnSpc>
              <a:spcBef>
                <a:spcPts val="1000"/>
              </a:spcBef>
              <a:spcAft>
                <a:spcPts val="0"/>
              </a:spcAft>
              <a:buClr>
                <a:schemeClr val="dk1"/>
              </a:buClr>
              <a:buSzPts val="2800"/>
              <a:buChar char="•"/>
            </a:pPr>
            <a:r>
              <a:rPr lang="it-IT"/>
              <a:t>All the WPs have regular meetings (at least attempting 1 meeting / 2 weeks)</a:t>
            </a:r>
            <a:endParaRPr/>
          </a:p>
          <a:p>
            <a:pPr indent="-381000" lvl="1" marL="914400" rtl="0" algn="l">
              <a:lnSpc>
                <a:spcPct val="90000"/>
              </a:lnSpc>
              <a:spcBef>
                <a:spcPts val="500"/>
              </a:spcBef>
              <a:spcAft>
                <a:spcPts val="0"/>
              </a:spcAft>
              <a:buSzPts val="2400"/>
              <a:buChar char="•"/>
            </a:pPr>
            <a:r>
              <a:rPr lang="it-IT">
                <a:solidFill>
                  <a:srgbClr val="7030A0"/>
                </a:solidFill>
              </a:rPr>
              <a:t>Please continue to do so</a:t>
            </a:r>
            <a:endParaRPr/>
          </a:p>
          <a:p>
            <a:pPr indent="-381000" lvl="1" marL="914400" rtl="0" algn="l">
              <a:lnSpc>
                <a:spcPct val="90000"/>
              </a:lnSpc>
              <a:spcBef>
                <a:spcPts val="500"/>
              </a:spcBef>
              <a:spcAft>
                <a:spcPts val="0"/>
              </a:spcAft>
              <a:buSzPts val="2400"/>
              <a:buChar char="•"/>
            </a:pPr>
            <a:r>
              <a:rPr lang="it-IT">
                <a:solidFill>
                  <a:srgbClr val="7030A0"/>
                </a:solidFill>
              </a:rPr>
              <a:t>Please schedule at least at every second meeting a status report by the Flagship projects</a:t>
            </a:r>
            <a:endParaRPr/>
          </a:p>
          <a:p>
            <a:pPr indent="-381000" lvl="1" marL="914400" rtl="0" algn="l">
              <a:lnSpc>
                <a:spcPct val="90000"/>
              </a:lnSpc>
              <a:spcBef>
                <a:spcPts val="500"/>
              </a:spcBef>
              <a:spcAft>
                <a:spcPts val="0"/>
              </a:spcAft>
              <a:buSzPts val="2400"/>
              <a:buChar char="•"/>
            </a:pPr>
            <a:r>
              <a:rPr lang="it-IT">
                <a:solidFill>
                  <a:srgbClr val="7030A0"/>
                </a:solidFill>
              </a:rPr>
              <a:t>(of course we do not _only_ do flagship projects, also the «other» activities deserve spotlight)</a:t>
            </a:r>
            <a:endParaRPr/>
          </a:p>
        </p:txBody>
      </p:sp>
      <p:sp>
        <p:nvSpPr>
          <p:cNvPr id="149" name="Google Shape;149;p34"/>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a894ea23d0_1_0"/>
          <p:cNvSpPr txBox="1"/>
          <p:nvPr>
            <p:ph type="title"/>
          </p:nvPr>
        </p:nvSpPr>
        <p:spPr>
          <a:xfrm>
            <a:off x="838200" y="1335636"/>
            <a:ext cx="10515600" cy="78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WPs, Flagship, Innovation Grants, Open Calls (#2)</a:t>
            </a:r>
            <a:endParaRPr/>
          </a:p>
        </p:txBody>
      </p:sp>
      <p:sp>
        <p:nvSpPr>
          <p:cNvPr id="155" name="Google Shape;155;g2a894ea23d0_1_0"/>
          <p:cNvSpPr txBox="1"/>
          <p:nvPr>
            <p:ph idx="1" type="body"/>
          </p:nvPr>
        </p:nvSpPr>
        <p:spPr>
          <a:xfrm>
            <a:off x="838200" y="2291137"/>
            <a:ext cx="10515600" cy="38859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dk1"/>
              </a:buClr>
              <a:buSzPts val="2800"/>
              <a:buChar char="•"/>
            </a:pPr>
            <a:r>
              <a:rPr lang="it-IT"/>
              <a:t>Training and formation</a:t>
            </a:r>
            <a:endParaRPr/>
          </a:p>
          <a:p>
            <a:pPr indent="-406400" lvl="0" marL="457200" rtl="0" algn="l">
              <a:lnSpc>
                <a:spcPct val="90000"/>
              </a:lnSpc>
              <a:spcBef>
                <a:spcPts val="1000"/>
              </a:spcBef>
              <a:spcAft>
                <a:spcPts val="0"/>
              </a:spcAft>
              <a:buClr>
                <a:schemeClr val="dk1"/>
              </a:buClr>
              <a:buSzPts val="2800"/>
              <a:buChar char="•"/>
            </a:pPr>
            <a:r>
              <a:rPr lang="it-IT"/>
              <a:t>WP4 and WP5 organized a few training events, well received (and needed) by many in the spoke</a:t>
            </a:r>
            <a:endParaRPr/>
          </a:p>
          <a:p>
            <a:pPr indent="-381000" lvl="1" marL="914400" rtl="0" algn="l">
              <a:lnSpc>
                <a:spcPct val="90000"/>
              </a:lnSpc>
              <a:spcBef>
                <a:spcPts val="500"/>
              </a:spcBef>
              <a:spcAft>
                <a:spcPts val="0"/>
              </a:spcAft>
              <a:buSzPts val="2400"/>
              <a:buChar char="•"/>
            </a:pPr>
            <a:r>
              <a:rPr lang="it-IT">
                <a:solidFill>
                  <a:srgbClr val="7030A0"/>
                </a:solidFill>
              </a:rPr>
              <a:t>Continue  organizing them (e.g. new hackathon) tuning them on the expected audience</a:t>
            </a:r>
            <a:endParaRPr/>
          </a:p>
          <a:p>
            <a:pPr indent="-381000" lvl="1" marL="914400" rtl="0" algn="l">
              <a:lnSpc>
                <a:spcPct val="90000"/>
              </a:lnSpc>
              <a:spcBef>
                <a:spcPts val="500"/>
              </a:spcBef>
              <a:spcAft>
                <a:spcPts val="0"/>
              </a:spcAft>
              <a:buSzPts val="2400"/>
              <a:buChar char="•"/>
            </a:pPr>
            <a:r>
              <a:rPr lang="it-IT">
                <a:solidFill>
                  <a:srgbClr val="7030A0"/>
                </a:solidFill>
              </a:rPr>
              <a:t>Involve Hub for the financial support and for inter-spokes events/schools </a:t>
            </a:r>
            <a:endParaRPr/>
          </a:p>
          <a:p>
            <a:pPr indent="-381000" lvl="1" marL="914400" rtl="0" algn="l">
              <a:lnSpc>
                <a:spcPct val="90000"/>
              </a:lnSpc>
              <a:spcBef>
                <a:spcPts val="500"/>
              </a:spcBef>
              <a:spcAft>
                <a:spcPts val="0"/>
              </a:spcAft>
              <a:buSzPts val="2400"/>
              <a:buChar char="•"/>
            </a:pPr>
            <a:r>
              <a:rPr lang="it-IT">
                <a:solidFill>
                  <a:srgbClr val="7030A0"/>
                </a:solidFill>
              </a:rPr>
              <a:t>Ping CINECA for dedicated schools and training events</a:t>
            </a:r>
            <a:endParaRPr/>
          </a:p>
        </p:txBody>
      </p:sp>
      <p:sp>
        <p:nvSpPr>
          <p:cNvPr id="156" name="Google Shape;156;g2a894ea23d0_1_0"/>
          <p:cNvSpPr txBox="1"/>
          <p:nvPr>
            <p:ph idx="12" type="sldNum"/>
          </p:nvPr>
        </p:nvSpPr>
        <p:spPr>
          <a:xfrm>
            <a:off x="4724400" y="6430138"/>
            <a:ext cx="27432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5"/>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WPs, Flagship, Innovation Grants, Open Calls (#3)</a:t>
            </a:r>
            <a:endParaRPr/>
          </a:p>
        </p:txBody>
      </p:sp>
      <p:sp>
        <p:nvSpPr>
          <p:cNvPr id="162" name="Google Shape;162;p35"/>
          <p:cNvSpPr txBox="1"/>
          <p:nvPr>
            <p:ph idx="1" type="body"/>
          </p:nvPr>
        </p:nvSpPr>
        <p:spPr>
          <a:xfrm>
            <a:off x="838200" y="2291137"/>
            <a:ext cx="10515600" cy="3885826"/>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90000"/>
              </a:lnSpc>
              <a:spcBef>
                <a:spcPts val="1000"/>
              </a:spcBef>
              <a:spcAft>
                <a:spcPts val="0"/>
              </a:spcAft>
              <a:buClr>
                <a:schemeClr val="dk1"/>
              </a:buClr>
              <a:buSzPts val="2800"/>
              <a:buChar char="•"/>
            </a:pPr>
            <a:r>
              <a:rPr lang="it-IT"/>
              <a:t>Innovation grants: we somehow had a slow start, but things get moving</a:t>
            </a:r>
            <a:endParaRPr/>
          </a:p>
          <a:p>
            <a:pPr indent="-381000" lvl="1" marL="914400" rtl="0" algn="l">
              <a:lnSpc>
                <a:spcPct val="90000"/>
              </a:lnSpc>
              <a:spcBef>
                <a:spcPts val="500"/>
              </a:spcBef>
              <a:spcAft>
                <a:spcPts val="0"/>
              </a:spcAft>
              <a:buSzPts val="2400"/>
              <a:buChar char="•"/>
            </a:pPr>
            <a:r>
              <a:rPr lang="it-IT"/>
              <a:t>Every IG has an «industrial lead» to keep the ranks tight, but in many cases the work has already been split into working groups / WPs or similar</a:t>
            </a:r>
            <a:endParaRPr/>
          </a:p>
          <a:p>
            <a:pPr indent="-381000" lvl="1" marL="914400" rtl="0" algn="l">
              <a:lnSpc>
                <a:spcPct val="90000"/>
              </a:lnSpc>
              <a:spcBef>
                <a:spcPts val="500"/>
              </a:spcBef>
              <a:spcAft>
                <a:spcPts val="0"/>
              </a:spcAft>
              <a:buSzPts val="2400"/>
              <a:buChar char="•"/>
            </a:pPr>
            <a:r>
              <a:rPr lang="it-IT"/>
              <a:t>Some innovation grants have clear links with WPs, less clear in other cases</a:t>
            </a:r>
            <a:endParaRPr/>
          </a:p>
          <a:p>
            <a:pPr indent="-355600" lvl="2" marL="1371600" rtl="0" algn="l">
              <a:lnSpc>
                <a:spcPct val="90000"/>
              </a:lnSpc>
              <a:spcBef>
                <a:spcPts val="500"/>
              </a:spcBef>
              <a:spcAft>
                <a:spcPts val="0"/>
              </a:spcAft>
              <a:buSzPts val="2000"/>
              <a:buChar char="•"/>
            </a:pPr>
            <a:r>
              <a:rPr lang="it-IT"/>
              <a:t>We propose that in the former case (see next slide) the reports flow via the WP regular meetings</a:t>
            </a:r>
            <a:endParaRPr/>
          </a:p>
          <a:p>
            <a:pPr indent="-355600" lvl="2" marL="1371600" rtl="0" algn="l">
              <a:lnSpc>
                <a:spcPct val="90000"/>
              </a:lnSpc>
              <a:spcBef>
                <a:spcPts val="500"/>
              </a:spcBef>
              <a:spcAft>
                <a:spcPts val="0"/>
              </a:spcAft>
              <a:buSzPts val="2000"/>
              <a:buChar char="•"/>
            </a:pPr>
            <a:r>
              <a:rPr lang="it-IT"/>
              <a:t>In «unclear cases» we will either organize specific meetings, or invite the IG leads to WP leaders meeting (which will start to be called «Steering meetings» as in the diagram shown yesterday)</a:t>
            </a:r>
            <a:endParaRPr/>
          </a:p>
        </p:txBody>
      </p:sp>
      <p:sp>
        <p:nvSpPr>
          <p:cNvPr id="163" name="Google Shape;163;p35"/>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6"/>
          <p:cNvSpPr txBox="1"/>
          <p:nvPr>
            <p:ph type="title"/>
          </p:nvPr>
        </p:nvSpPr>
        <p:spPr>
          <a:xfrm>
            <a:off x="838200" y="1335636"/>
            <a:ext cx="10515600" cy="78011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B27F47"/>
              </a:buClr>
              <a:buSzPts val="2800"/>
              <a:buFont typeface="Titillium Web"/>
              <a:buNone/>
            </a:pPr>
            <a:r>
              <a:rPr lang="it-IT"/>
              <a:t>Association WP - IG</a:t>
            </a:r>
            <a:endParaRPr/>
          </a:p>
        </p:txBody>
      </p:sp>
      <p:sp>
        <p:nvSpPr>
          <p:cNvPr id="169" name="Google Shape;169;p36"/>
          <p:cNvSpPr txBox="1"/>
          <p:nvPr>
            <p:ph idx="12" type="sldNum"/>
          </p:nvPr>
        </p:nvSpPr>
        <p:spPr>
          <a:xfrm>
            <a:off x="4724400" y="6430138"/>
            <a:ext cx="27432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fld id="{00000000-1234-1234-1234-123412341234}" type="slidenum">
              <a:rPr lang="it-IT"/>
              <a:t>‹#›</a:t>
            </a:fld>
            <a:endParaRPr/>
          </a:p>
        </p:txBody>
      </p:sp>
      <p:graphicFrame>
        <p:nvGraphicFramePr>
          <p:cNvPr id="170" name="Google Shape;170;p36"/>
          <p:cNvGraphicFramePr/>
          <p:nvPr/>
        </p:nvGraphicFramePr>
        <p:xfrm>
          <a:off x="1807029" y="1970314"/>
          <a:ext cx="3000000" cy="3000000"/>
        </p:xfrm>
        <a:graphic>
          <a:graphicData uri="http://schemas.openxmlformats.org/drawingml/2006/table">
            <a:tbl>
              <a:tblPr bandRow="1" firstRow="1">
                <a:noFill/>
                <a:tableStyleId>{5DD90191-DED0-44D5-AD9E-E067A6552EA9}</a:tableStyleId>
              </a:tblPr>
              <a:tblGrid>
                <a:gridCol w="5421075"/>
                <a:gridCol w="1886850"/>
              </a:tblGrid>
              <a:tr h="103770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IG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Proposed WP(s) to report to</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Eni: Ferrera Erbognone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Eni: predictive maintenance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unclear</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Eni: PIML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WP2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Intesa: Agri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SOGEI: Hammon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WP6</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Leonardo: IDL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WP5 (datalake), WP6 (block chain)</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Intesa: fraud detection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it-IT" sz="1400" u="none" cap="none" strike="noStrike"/>
                        <a:t>WP2</a:t>
                      </a:r>
                      <a:endParaRPr sz="14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2022-10-26T09:11:02Z</dcterms:created>
  <dc:creator>Lanza Luisa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0x010100C9347A8725AA734EBE527B76BB04587F</vt:lpwstr>
  </property>
</Properties>
</file>