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8" r:id="rId2"/>
  </p:sldMasterIdLst>
  <p:notesMasterIdLst>
    <p:notesMasterId r:id="rId18"/>
  </p:notesMasterIdLst>
  <p:sldIdLst>
    <p:sldId id="256" r:id="rId3"/>
    <p:sldId id="306" r:id="rId4"/>
    <p:sldId id="301" r:id="rId5"/>
    <p:sldId id="310" r:id="rId6"/>
    <p:sldId id="328" r:id="rId7"/>
    <p:sldId id="338" r:id="rId8"/>
    <p:sldId id="330" r:id="rId9"/>
    <p:sldId id="340" r:id="rId10"/>
    <p:sldId id="343" r:id="rId11"/>
    <p:sldId id="333" r:id="rId12"/>
    <p:sldId id="344" r:id="rId13"/>
    <p:sldId id="342" r:id="rId14"/>
    <p:sldId id="259" r:id="rId15"/>
    <p:sldId id="324" r:id="rId16"/>
    <p:sldId id="311"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Fira Sans ExtraBold" panose="020B0903050000020004" pitchFamily="34" charset="0"/>
      <p:bold r:id="rId25"/>
      <p:boldItalic r:id="rId26"/>
    </p:embeddedFont>
    <p:embeddedFont>
      <p:font typeface="Inter Light" panose="020B0604020202020204" charset="0"/>
      <p:regular r:id="rId27"/>
      <p:bold r:id="rId28"/>
    </p:embeddedFont>
    <p:embeddedFont>
      <p:font typeface="Titillium Web" panose="000005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0fCeHYf/regi5jh2OFkxojY3m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ile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ile medio 3 - Color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372" autoAdjust="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‹N›</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Cover</a:t>
            </a:r>
            <a:endParaRPr dirty="0"/>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65D7AB-67CD-5A49-B584-CEA407991541}" type="slidenum">
              <a:rPr lang="it-IT" smtClean="0"/>
              <a:t>12</a:t>
            </a:fld>
            <a:endParaRPr lang="it-IT" dirty="0"/>
          </a:p>
        </p:txBody>
      </p:sp>
    </p:spTree>
    <p:extLst>
      <p:ext uri="{BB962C8B-B14F-4D97-AF65-F5344CB8AC3E}">
        <p14:creationId xmlns:p14="http://schemas.microsoft.com/office/powerpoint/2010/main" val="872734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df92e4ca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56" name="Google Shape;156;g27df92e4ca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13</a:t>
            </a:fld>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D7AB-67CD-5A49-B584-CEA40799154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565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a:p>
            <a:r>
              <a:rPr lang="it-IT" dirty="0"/>
              <a:t>  </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D7AB-67CD-5A49-B584-CEA40799154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37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65D7AB-67CD-5A49-B584-CEA407991541}"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it-IT"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1283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65D7AB-67CD-5A49-B584-CEA407991541}" type="slidenum">
              <a:rPr lang="it-IT" smtClean="0"/>
              <a:t>5</a:t>
            </a:fld>
            <a:endParaRPr lang="it-IT" dirty="0"/>
          </a:p>
        </p:txBody>
      </p:sp>
    </p:spTree>
    <p:extLst>
      <p:ext uri="{BB962C8B-B14F-4D97-AF65-F5344CB8AC3E}">
        <p14:creationId xmlns:p14="http://schemas.microsoft.com/office/powerpoint/2010/main" val="504015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65D7AB-67CD-5A49-B584-CEA407991541}" type="slidenum">
              <a:rPr lang="it-IT" smtClean="0"/>
              <a:t>8</a:t>
            </a:fld>
            <a:endParaRPr lang="it-IT" dirty="0"/>
          </a:p>
        </p:txBody>
      </p:sp>
    </p:spTree>
    <p:extLst>
      <p:ext uri="{BB962C8B-B14F-4D97-AF65-F5344CB8AC3E}">
        <p14:creationId xmlns:p14="http://schemas.microsoft.com/office/powerpoint/2010/main" val="158432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65D7AB-67CD-5A49-B584-CEA407991541}" type="slidenum">
              <a:rPr lang="it-IT" smtClean="0"/>
              <a:t>9</a:t>
            </a:fld>
            <a:endParaRPr lang="it-IT" dirty="0"/>
          </a:p>
        </p:txBody>
      </p:sp>
    </p:spTree>
    <p:extLst>
      <p:ext uri="{BB962C8B-B14F-4D97-AF65-F5344CB8AC3E}">
        <p14:creationId xmlns:p14="http://schemas.microsoft.com/office/powerpoint/2010/main" val="2632887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65D7AB-67CD-5A49-B584-CEA407991541}" type="slidenum">
              <a:rPr lang="it-IT" smtClean="0"/>
              <a:t>10</a:t>
            </a:fld>
            <a:endParaRPr lang="it-IT" dirty="0"/>
          </a:p>
        </p:txBody>
      </p:sp>
    </p:spTree>
    <p:extLst>
      <p:ext uri="{BB962C8B-B14F-4D97-AF65-F5344CB8AC3E}">
        <p14:creationId xmlns:p14="http://schemas.microsoft.com/office/powerpoint/2010/main" val="23940525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065D7AB-67CD-5A49-B584-CEA407991541}" type="slidenum">
              <a:rPr lang="it-IT" smtClean="0"/>
              <a:t>11</a:t>
            </a:fld>
            <a:endParaRPr lang="it-IT" dirty="0"/>
          </a:p>
        </p:txBody>
      </p:sp>
    </p:spTree>
    <p:extLst>
      <p:ext uri="{BB962C8B-B14F-4D97-AF65-F5344CB8AC3E}">
        <p14:creationId xmlns:p14="http://schemas.microsoft.com/office/powerpoint/2010/main" val="300593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dirty="0">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‹N›</a:t>
            </a:fld>
            <a:endParaRPr sz="900" b="0" i="0" u="none" strike="noStrike" cap="none" dirty="0">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4052558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307920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3923006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3251881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8" name="Footer Placeholder 7"/>
          <p:cNvSpPr>
            <a:spLocks noGrp="1"/>
          </p:cNvSpPr>
          <p:nvPr>
            <p:ph type="ftr" sz="quarter" idx="11"/>
          </p:nvPr>
        </p:nvSpPr>
        <p:spPr/>
        <p:txBody>
          <a:bodyPr/>
          <a:lstStyle/>
          <a:p>
            <a:endParaRPr lang="it-IT" dirty="0"/>
          </a:p>
        </p:txBody>
      </p:sp>
      <p:sp>
        <p:nvSpPr>
          <p:cNvPr id="9" name="Slide Number Placeholder 8"/>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3844400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4" name="Footer Placeholder 3"/>
          <p:cNvSpPr>
            <a:spLocks noGrp="1"/>
          </p:cNvSpPr>
          <p:nvPr>
            <p:ph type="ftr" sz="quarter" idx="11"/>
          </p:nvPr>
        </p:nvSpPr>
        <p:spPr/>
        <p:txBody>
          <a:bodyPr/>
          <a:lstStyle/>
          <a:p>
            <a:endParaRPr lang="it-IT" dirty="0"/>
          </a:p>
        </p:txBody>
      </p:sp>
      <p:sp>
        <p:nvSpPr>
          <p:cNvPr id="5" name="Slide Number Placeholder 4"/>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2605247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3" name="Footer Placeholder 2"/>
          <p:cNvSpPr>
            <a:spLocks noGrp="1"/>
          </p:cNvSpPr>
          <p:nvPr>
            <p:ph type="ftr" sz="quarter" idx="11"/>
          </p:nvPr>
        </p:nvSpPr>
        <p:spPr/>
        <p:txBody>
          <a:bodyPr/>
          <a:lstStyle/>
          <a:p>
            <a:endParaRPr lang="it-IT" dirty="0"/>
          </a:p>
        </p:txBody>
      </p:sp>
      <p:sp>
        <p:nvSpPr>
          <p:cNvPr id="4" name="Slide Number Placeholder 3"/>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3360317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6083026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dirty="0"/>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6" name="Footer Placeholder 5"/>
          <p:cNvSpPr>
            <a:spLocks noGrp="1"/>
          </p:cNvSpPr>
          <p:nvPr>
            <p:ph type="ftr" sz="quarter" idx="11"/>
          </p:nvPr>
        </p:nvSpPr>
        <p:spPr/>
        <p:txBody>
          <a:bodyPr/>
          <a:lstStyle/>
          <a:p>
            <a:endParaRPr lang="it-IT" dirty="0"/>
          </a:p>
        </p:txBody>
      </p:sp>
      <p:sp>
        <p:nvSpPr>
          <p:cNvPr id="7" name="Slide Number Placeholder 6"/>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29427655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1279609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105F47E-BC3D-384B-A957-4160B45311EF}" type="datetimeFigureOut">
              <a:rPr lang="it-IT" smtClean="0"/>
              <a:t>18/12/2023</a:t>
            </a:fld>
            <a:endParaRPr lang="it-IT" dirty="0"/>
          </a:p>
        </p:txBody>
      </p:sp>
      <p:sp>
        <p:nvSpPr>
          <p:cNvPr id="5" name="Footer Placeholder 4"/>
          <p:cNvSpPr>
            <a:spLocks noGrp="1"/>
          </p:cNvSpPr>
          <p:nvPr>
            <p:ph type="ftr" sz="quarter" idx="11"/>
          </p:nvPr>
        </p:nvSpPr>
        <p:spPr/>
        <p:txBody>
          <a:bodyPr/>
          <a:lstStyle/>
          <a:p>
            <a:endParaRPr lang="it-IT" dirty="0"/>
          </a:p>
        </p:txBody>
      </p:sp>
      <p:sp>
        <p:nvSpPr>
          <p:cNvPr id="6" name="Slide Number Placeholder 5"/>
          <p:cNvSpPr>
            <a:spLocks noGrp="1"/>
          </p:cNvSpPr>
          <p:nvPr>
            <p:ph type="sldNum" sz="quarter" idx="12"/>
          </p:nvPr>
        </p:nvSpPr>
        <p:spPr/>
        <p:txBody>
          <a:bodyPr/>
          <a:lstStyle/>
          <a:p>
            <a:fld id="{652BE070-829A-714A-97EF-B3300756E020}" type="slidenum">
              <a:rPr lang="it-IT" smtClean="0"/>
              <a:t>‹N›</a:t>
            </a:fld>
            <a:endParaRPr lang="it-IT" dirty="0"/>
          </a:p>
        </p:txBody>
      </p:sp>
    </p:spTree>
    <p:extLst>
      <p:ext uri="{BB962C8B-B14F-4D97-AF65-F5344CB8AC3E}">
        <p14:creationId xmlns:p14="http://schemas.microsoft.com/office/powerpoint/2010/main" val="3157863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Arial"/>
                  <a:ea typeface="Arial"/>
                  <a:cs typeface="Arial"/>
                  <a:sym typeface="Arial"/>
                </a:rPr>
                <a:t>Missione 4 </a:t>
              </a:r>
              <a:r>
                <a:rPr lang="it-IT" sz="1400" b="1" i="0" u="none" strike="noStrike" cap="none" dirty="0">
                  <a:solidFill>
                    <a:schemeClr val="lt1"/>
                  </a:solidFill>
                  <a:latin typeface="Arial"/>
                  <a:ea typeface="Arial"/>
                  <a:cs typeface="Arial"/>
                  <a:sym typeface="Arial"/>
                </a:rPr>
                <a:t>• Istruzione e Ricerca </a:t>
              </a:r>
              <a:endParaRPr sz="1400" b="0" i="0" u="none" strike="noStrike" cap="none" dirty="0">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‹N›</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05F47E-BC3D-384B-A957-4160B45311EF}" type="datetimeFigureOut">
              <a:rPr lang="it-IT" smtClean="0"/>
              <a:t>18/12/2023</a:t>
            </a:fld>
            <a:endParaRPr lang="it-IT"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BE070-829A-714A-97EF-B3300756E020}" type="slidenum">
              <a:rPr lang="it-IT" smtClean="0"/>
              <a:t>‹N›</a:t>
            </a:fld>
            <a:endParaRPr lang="it-IT" dirty="0"/>
          </a:p>
        </p:txBody>
      </p:sp>
    </p:spTree>
    <p:extLst>
      <p:ext uri="{BB962C8B-B14F-4D97-AF65-F5344CB8AC3E}">
        <p14:creationId xmlns:p14="http://schemas.microsoft.com/office/powerpoint/2010/main" val="306866348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14.jp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8.jpeg"/><Relationship Id="rId5" Type="http://schemas.openxmlformats.org/officeDocument/2006/relationships/image" Target="../media/image13.emf"/><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14.jpg"/><Relationship Id="rId7"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13.emf"/><Relationship Id="rId5" Type="http://schemas.openxmlformats.org/officeDocument/2006/relationships/image" Target="../media/image12.jp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26.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26.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emf"/><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14.jpg"/><Relationship Id="rId5" Type="http://schemas.openxmlformats.org/officeDocument/2006/relationships/image" Target="../media/image19.JPG"/><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12.jp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23.jpeg"/><Relationship Id="rId5" Type="http://schemas.openxmlformats.org/officeDocument/2006/relationships/image" Target="../media/image13.emf"/><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2.jpg"/><Relationship Id="rId7" Type="http://schemas.openxmlformats.org/officeDocument/2006/relationships/image" Target="../media/image17.jpeg"/><Relationship Id="rId2" Type="http://schemas.openxmlformats.org/officeDocument/2006/relationships/image" Target="../media/image14.jpg"/><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26.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jp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3.emf"/><Relationship Id="rId4" Type="http://schemas.openxmlformats.org/officeDocument/2006/relationships/image" Target="../media/image12.jp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8.gif"/><Relationship Id="rId7"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3.emf"/><Relationship Id="rId5" Type="http://schemas.openxmlformats.org/officeDocument/2006/relationships/image" Target="../media/image12.jp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Arial"/>
                  <a:ea typeface="Arial"/>
                  <a:cs typeface="Arial"/>
                  <a:sym typeface="Arial"/>
                </a:rPr>
                <a:t>Missione 4 </a:t>
              </a:r>
              <a:r>
                <a:rPr lang="it-IT" sz="1400" b="1" i="0" u="none" strike="noStrike" cap="none" dirty="0">
                  <a:solidFill>
                    <a:schemeClr val="lt1"/>
                  </a:solidFill>
                  <a:latin typeface="Arial"/>
                  <a:ea typeface="Arial"/>
                  <a:cs typeface="Arial"/>
                  <a:sym typeface="Arial"/>
                </a:rPr>
                <a:t>• Istruzione e Ricerca </a:t>
              </a:r>
              <a:endParaRPr sz="1400" b="0" i="0" u="none" strike="noStrike" cap="none" dirty="0">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pic>
        <p:nvPicPr>
          <p:cNvPr id="2" name="Immagine 1">
            <a:extLst>
              <a:ext uri="{FF2B5EF4-FFF2-40B4-BE49-F238E27FC236}">
                <a16:creationId xmlns:a16="http://schemas.microsoft.com/office/drawing/2014/main" id="{6F5F4132-03C8-DD8F-3DFC-F270C00595F6}"/>
              </a:ext>
            </a:extLst>
          </p:cNvPr>
          <p:cNvPicPr>
            <a:picLocks noChangeAspect="1"/>
          </p:cNvPicPr>
          <p:nvPr/>
        </p:nvPicPr>
        <p:blipFill rotWithShape="1">
          <a:blip r:embed="rId6"/>
          <a:srcRect r="9138"/>
          <a:stretch/>
        </p:blipFill>
        <p:spPr>
          <a:xfrm>
            <a:off x="6372148" y="2011062"/>
            <a:ext cx="5566422" cy="1893118"/>
          </a:xfrm>
          <a:prstGeom prst="rect">
            <a:avLst/>
          </a:prstGeom>
        </p:spPr>
      </p:pic>
      <p:sp>
        <p:nvSpPr>
          <p:cNvPr id="5" name="Rettangolo con angoli arrotondati 4">
            <a:extLst>
              <a:ext uri="{FF2B5EF4-FFF2-40B4-BE49-F238E27FC236}">
                <a16:creationId xmlns:a16="http://schemas.microsoft.com/office/drawing/2014/main" id="{A90BF26B-8DCF-D587-E952-EBB826C5CF58}"/>
              </a:ext>
            </a:extLst>
          </p:cNvPr>
          <p:cNvSpPr/>
          <p:nvPr/>
        </p:nvSpPr>
        <p:spPr>
          <a:xfrm>
            <a:off x="244612" y="5034337"/>
            <a:ext cx="6782911" cy="10324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dirty="0"/>
          </a:p>
        </p:txBody>
      </p:sp>
      <p:sp>
        <p:nvSpPr>
          <p:cNvPr id="6" name="Titolo 1">
            <a:extLst>
              <a:ext uri="{FF2B5EF4-FFF2-40B4-BE49-F238E27FC236}">
                <a16:creationId xmlns:a16="http://schemas.microsoft.com/office/drawing/2014/main" id="{C5089E57-2EE7-FFCD-1568-B03876BD4A15}"/>
              </a:ext>
            </a:extLst>
          </p:cNvPr>
          <p:cNvSpPr txBox="1">
            <a:spLocks/>
          </p:cNvSpPr>
          <p:nvPr/>
        </p:nvSpPr>
        <p:spPr>
          <a:xfrm>
            <a:off x="393846" y="4885725"/>
            <a:ext cx="6633678" cy="133013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it-IT" sz="2800" b="1" dirty="0">
                <a:solidFill>
                  <a:srgbClr val="1528BC"/>
                </a:solidFill>
                <a:latin typeface="Arial" panose="020B0604020202020204" pitchFamily="34" charset="0"/>
                <a:ea typeface="Times New Roman" panose="02020603050405020304" pitchFamily="18" charset="0"/>
                <a:cs typeface="Arial" panose="020B0604020202020204" pitchFamily="34" charset="0"/>
              </a:rPr>
              <a:t>IG Interoperable Data Lake (IDL)</a:t>
            </a:r>
          </a:p>
          <a:p>
            <a:pPr algn="l"/>
            <a:endParaRPr lang="it-IT" sz="500" b="1" dirty="0">
              <a:solidFill>
                <a:srgbClr val="1528BC"/>
              </a:solidFill>
              <a:latin typeface="Arial" panose="020B0604020202020204" pitchFamily="34" charset="0"/>
              <a:ea typeface="Times New Roman" panose="02020603050405020304" pitchFamily="18" charset="0"/>
              <a:cs typeface="Arial" panose="020B0604020202020204" pitchFamily="34" charset="0"/>
            </a:endParaRPr>
          </a:p>
          <a:p>
            <a:pPr algn="l"/>
            <a:r>
              <a:rPr lang="it-IT" sz="2000" b="1" i="1" dirty="0">
                <a:solidFill>
                  <a:srgbClr val="1528BC"/>
                </a:solidFill>
                <a:latin typeface="Arial" panose="020B0604020202020204" pitchFamily="34" charset="0"/>
                <a:ea typeface="Times New Roman" panose="02020603050405020304" pitchFamily="18" charset="0"/>
                <a:cs typeface="Arial" panose="020B0604020202020204" pitchFamily="34" charset="0"/>
              </a:rPr>
              <a:t>Meeting di Fine Anno Spoke 2 _ 18-20 Dicembre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3"/>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4"/>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5"/>
            <a:stretch>
              <a:fillRect/>
            </a:stretch>
          </p:blipFill>
          <p:spPr>
            <a:xfrm>
              <a:off x="9969183" y="339206"/>
              <a:ext cx="2060789" cy="701093"/>
            </a:xfrm>
            <a:prstGeom prst="rect">
              <a:avLst/>
            </a:prstGeom>
          </p:spPr>
        </p:pic>
      </p:grpSp>
      <p:sp>
        <p:nvSpPr>
          <p:cNvPr id="3" name="CasellaDiTesto 2">
            <a:extLst>
              <a:ext uri="{FF2B5EF4-FFF2-40B4-BE49-F238E27FC236}">
                <a16:creationId xmlns:a16="http://schemas.microsoft.com/office/drawing/2014/main" id="{5F2931FC-4301-39CD-7ECB-490E1DB56DD9}"/>
              </a:ext>
            </a:extLst>
          </p:cNvPr>
          <p:cNvSpPr txBox="1"/>
          <p:nvPr/>
        </p:nvSpPr>
        <p:spPr>
          <a:xfrm>
            <a:off x="205562" y="1246881"/>
            <a:ext cx="11079127" cy="923330"/>
          </a:xfrm>
          <a:prstGeom prst="rect">
            <a:avLst/>
          </a:prstGeom>
          <a:noFill/>
        </p:spPr>
        <p:txBody>
          <a:bodyPr wrap="square">
            <a:spAutoFit/>
          </a:bodyPr>
          <a:lstStyle/>
          <a:p>
            <a:r>
              <a:rPr lang="it-IT" sz="3200" b="1" dirty="0">
                <a:solidFill>
                  <a:srgbClr val="002060"/>
                </a:solidFill>
                <a:latin typeface="+mj-lt"/>
              </a:rPr>
              <a:t>LDO &amp; Cherrydata - </a:t>
            </a:r>
            <a:r>
              <a:rPr lang="en-US" sz="3200" b="1" dirty="0">
                <a:solidFill>
                  <a:srgbClr val="002060"/>
                </a:solidFill>
                <a:latin typeface="+mj-lt"/>
              </a:rPr>
              <a:t>Cloud-native distributed database</a:t>
            </a:r>
            <a:endParaRPr lang="it-IT" sz="3200" b="1" dirty="0">
              <a:solidFill>
                <a:srgbClr val="002060"/>
              </a:solidFill>
              <a:latin typeface="+mj-lt"/>
            </a:endParaRPr>
          </a:p>
          <a:p>
            <a:r>
              <a:rPr lang="it-IT" sz="2200" b="1" dirty="0">
                <a:solidFill>
                  <a:srgbClr val="002060"/>
                </a:solidFill>
                <a:latin typeface="+mj-lt"/>
              </a:rPr>
              <a:t>WP2: Data Models and metadata definition, data archiving</a:t>
            </a:r>
          </a:p>
        </p:txBody>
      </p:sp>
      <p:sp>
        <p:nvSpPr>
          <p:cNvPr id="5" name="CasellaDiTesto 4">
            <a:extLst>
              <a:ext uri="{FF2B5EF4-FFF2-40B4-BE49-F238E27FC236}">
                <a16:creationId xmlns:a16="http://schemas.microsoft.com/office/drawing/2014/main" id="{EAEECAD5-1F9F-CCED-91F1-E5DAFF2B6B4C}"/>
              </a:ext>
            </a:extLst>
          </p:cNvPr>
          <p:cNvSpPr txBox="1"/>
          <p:nvPr/>
        </p:nvSpPr>
        <p:spPr>
          <a:xfrm>
            <a:off x="205562" y="2960332"/>
            <a:ext cx="5180254" cy="3288144"/>
          </a:xfrm>
          <a:prstGeom prst="rect">
            <a:avLst/>
          </a:prstGeom>
          <a:noFill/>
        </p:spPr>
        <p:txBody>
          <a:bodyPr wrap="square">
            <a:spAutoFit/>
          </a:bodyPr>
          <a:lstStyle/>
          <a:p>
            <a:endParaRPr lang="en-US" sz="1867" b="1" dirty="0">
              <a:solidFill>
                <a:srgbClr val="1B2A6F"/>
              </a:solidFill>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b="1" dirty="0">
                <a:solidFill>
                  <a:srgbClr val="1B2A6F"/>
                </a:solidFill>
                <a:latin typeface="Calibri" panose="020F0502020204030204" pitchFamily="34" charset="0"/>
                <a:ea typeface="Calibri" panose="020F0502020204030204" pitchFamily="34" charset="0"/>
                <a:cs typeface="Times New Roman" panose="02020603050405020304" pitchFamily="18" charset="0"/>
              </a:rPr>
              <a:t>Requirement analysis: </a:t>
            </a:r>
          </a:p>
          <a:p>
            <a:pPr marL="285750" lvl="1" indent="-285750">
              <a:buFontTx/>
              <a:buChar char="-"/>
            </a:pPr>
            <a:r>
              <a:rPr lang="en-US" sz="1300" dirty="0">
                <a:solidFill>
                  <a:srgbClr val="1B2A6F"/>
                </a:solidFill>
                <a:latin typeface="Calibri" panose="020F0502020204030204" pitchFamily="34" charset="0"/>
                <a:ea typeface="Calibri" panose="020F0502020204030204" pitchFamily="34" charset="0"/>
              </a:rPr>
              <a:t>Gather information necessary for the definition, implementation, testing and verification of the database technology to be integrated on top of the data-lake.</a:t>
            </a:r>
          </a:p>
          <a:p>
            <a:pPr marL="285750" lvl="1" indent="-285750">
              <a:buFontTx/>
              <a:buChar char="-"/>
            </a:pPr>
            <a:r>
              <a:rPr lang="en-US" sz="1300" dirty="0">
                <a:solidFill>
                  <a:srgbClr val="1B2A6F"/>
                </a:solidFill>
                <a:latin typeface="Calibri" panose="020F0502020204030204" pitchFamily="34" charset="0"/>
                <a:ea typeface="Calibri" panose="020F0502020204030204" pitchFamily="34" charset="0"/>
              </a:rPr>
              <a:t> Analysis and definition of the required data processing activities: preprocess, cleaning, normalize, rescale data, with a focus on data models and metadata definition. </a:t>
            </a:r>
            <a:endParaRPr lang="it-IT" sz="1300" dirty="0">
              <a:latin typeface="Calibri" panose="020F0502020204030204" pitchFamily="34" charset="0"/>
              <a:ea typeface="Calibri" panose="020F0502020204030204" pitchFamily="34" charset="0"/>
            </a:endParaRPr>
          </a:p>
          <a:p>
            <a:pPr lvl="0"/>
            <a:endParaRPr lang="it-IT" sz="400" b="1" dirty="0">
              <a:solidFill>
                <a:srgbClr val="1B2A6F"/>
              </a:solidFill>
              <a:latin typeface="Calibri" panose="020F0502020204030204" pitchFamily="34" charset="0"/>
              <a:ea typeface="Calibri" panose="020F0502020204030204" pitchFamily="34" charset="0"/>
              <a:cs typeface="Times New Roman" panose="02020603050405020304" pitchFamily="18" charset="0"/>
            </a:endParaRPr>
          </a:p>
          <a:p>
            <a:pPr marL="380990" indent="-380990">
              <a:buFont typeface="Arial" panose="020B0604020202020204" pitchFamily="34" charset="0"/>
              <a:buChar char="•"/>
            </a:pPr>
            <a:r>
              <a:rPr lang="en-US" b="1" dirty="0">
                <a:solidFill>
                  <a:srgbClr val="1B2A6F"/>
                </a:solidFill>
                <a:latin typeface="Calibri" panose="020F0502020204030204" pitchFamily="34" charset="0"/>
                <a:ea typeface="Calibri" panose="020F0502020204030204" pitchFamily="34" charset="0"/>
                <a:cs typeface="Times New Roman" panose="02020603050405020304" pitchFamily="18" charset="0"/>
              </a:rPr>
              <a:t>Database deployment in ICSC infrastructure, validation and testing </a:t>
            </a:r>
            <a:endParaRPr lang="it-IT" b="1"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300" dirty="0">
                <a:solidFill>
                  <a:srgbClr val="1B2A6F"/>
                </a:solidFill>
                <a:latin typeface="Calibri" panose="020F0502020204030204" pitchFamily="34" charset="0"/>
                <a:ea typeface="Calibri" panose="020F0502020204030204" pitchFamily="34" charset="0"/>
              </a:rPr>
              <a:t>Implementation of the data ingestion service, to collect data efficiently from the instrument/sensor network. </a:t>
            </a:r>
          </a:p>
          <a:p>
            <a:pPr marL="285750" indent="-285750">
              <a:buFontTx/>
              <a:buChar char="-"/>
            </a:pPr>
            <a:r>
              <a:rPr lang="en-US" sz="1300" dirty="0">
                <a:solidFill>
                  <a:srgbClr val="1B2A6F"/>
                </a:solidFill>
                <a:latin typeface="Calibri" panose="020F0502020204030204" pitchFamily="34" charset="0"/>
                <a:ea typeface="Calibri" panose="020F0502020204030204" pitchFamily="34" charset="0"/>
              </a:rPr>
              <a:t>Integrate the components of the prototype system with their applications and data platform and deploy them on the Consortium infrastructure.</a:t>
            </a:r>
            <a:endParaRPr lang="it-IT" sz="1300" dirty="0">
              <a:latin typeface="Calibri" panose="020F0502020204030204" pitchFamily="34" charset="0"/>
              <a:ea typeface="Calibri" panose="020F0502020204030204" pitchFamily="34" charset="0"/>
            </a:endParaRPr>
          </a:p>
        </p:txBody>
      </p:sp>
      <p:sp>
        <p:nvSpPr>
          <p:cNvPr id="9" name="CasellaDiTesto 8">
            <a:extLst>
              <a:ext uri="{FF2B5EF4-FFF2-40B4-BE49-F238E27FC236}">
                <a16:creationId xmlns:a16="http://schemas.microsoft.com/office/drawing/2014/main" id="{AB88E845-09AE-543E-4A38-F70B05C864FE}"/>
              </a:ext>
            </a:extLst>
          </p:cNvPr>
          <p:cNvSpPr txBox="1"/>
          <p:nvPr/>
        </p:nvSpPr>
        <p:spPr>
          <a:xfrm>
            <a:off x="205562" y="2263326"/>
            <a:ext cx="11449121" cy="830997"/>
          </a:xfrm>
          <a:prstGeom prst="rect">
            <a:avLst/>
          </a:prstGeom>
          <a:noFill/>
        </p:spPr>
        <p:txBody>
          <a:bodyPr wrap="square">
            <a:spAutoFit/>
          </a:bodyPr>
          <a:lstStyle/>
          <a:p>
            <a:r>
              <a:rPr lang="en-US" sz="1600" b="1" i="1" dirty="0">
                <a:solidFill>
                  <a:srgbClr val="002060"/>
                </a:solidFill>
              </a:rPr>
              <a:t>Objective. </a:t>
            </a:r>
            <a:r>
              <a:rPr lang="en-US" sz="1500" i="1" dirty="0">
                <a:solidFill>
                  <a:srgbClr val="002060"/>
                </a:solidFill>
              </a:rPr>
              <a:t>Support the integration and query of data coming from different sources, complemented with simulated data, with a performance that enables novel application with real-time requirements in SSA use case, to achieve maximum effectiveness and efficiency in data provisioning and exploitation</a:t>
            </a:r>
            <a:endParaRPr lang="it-IT" sz="1500" i="1" dirty="0">
              <a:solidFill>
                <a:srgbClr val="002060"/>
              </a:solidFill>
            </a:endParaRPr>
          </a:p>
        </p:txBody>
      </p:sp>
      <p:pic>
        <p:nvPicPr>
          <p:cNvPr id="10" name="Picture 11" descr="leonardo-finmeccanica-logo - Airport Suppliers">
            <a:extLst>
              <a:ext uri="{FF2B5EF4-FFF2-40B4-BE49-F238E27FC236}">
                <a16:creationId xmlns:a16="http://schemas.microsoft.com/office/drawing/2014/main" id="{22785FD0-12E1-B174-4F91-B3CF6CE82B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23698" y="1237930"/>
            <a:ext cx="937749" cy="937749"/>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491106B3-9F88-DA7B-2754-DF3EEABF4348}"/>
              </a:ext>
            </a:extLst>
          </p:cNvPr>
          <p:cNvPicPr>
            <a:picLocks noChangeAspect="1"/>
          </p:cNvPicPr>
          <p:nvPr/>
        </p:nvPicPr>
        <p:blipFill>
          <a:blip r:embed="rId7"/>
          <a:stretch>
            <a:fillRect/>
          </a:stretch>
        </p:blipFill>
        <p:spPr>
          <a:xfrm>
            <a:off x="9779098" y="1246881"/>
            <a:ext cx="1135683" cy="797311"/>
          </a:xfrm>
          <a:prstGeom prst="rect">
            <a:avLst/>
          </a:prstGeom>
        </p:spPr>
      </p:pic>
      <p:pic>
        <p:nvPicPr>
          <p:cNvPr id="8" name="Immagine 7" descr="Immagine che contiene testo, schermata, Carattere, design&#10;&#10;Descrizione generata automaticamente">
            <a:extLst>
              <a:ext uri="{FF2B5EF4-FFF2-40B4-BE49-F238E27FC236}">
                <a16:creationId xmlns:a16="http://schemas.microsoft.com/office/drawing/2014/main" id="{FC73A69B-DE44-8F22-1075-43EEEA0C0386}"/>
              </a:ext>
            </a:extLst>
          </p:cNvPr>
          <p:cNvPicPr>
            <a:picLocks noChangeAspect="1"/>
          </p:cNvPicPr>
          <p:nvPr/>
        </p:nvPicPr>
        <p:blipFill>
          <a:blip r:embed="rId8"/>
          <a:stretch>
            <a:fillRect/>
          </a:stretch>
        </p:blipFill>
        <p:spPr>
          <a:xfrm>
            <a:off x="5413204" y="3246044"/>
            <a:ext cx="6648243" cy="300243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CasellaDiTesto 11">
            <a:extLst>
              <a:ext uri="{FF2B5EF4-FFF2-40B4-BE49-F238E27FC236}">
                <a16:creationId xmlns:a16="http://schemas.microsoft.com/office/drawing/2014/main" id="{CA7C6CEF-38C9-D717-10A2-395DCC3FD0FC}"/>
              </a:ext>
            </a:extLst>
          </p:cNvPr>
          <p:cNvSpPr txBox="1"/>
          <p:nvPr/>
        </p:nvSpPr>
        <p:spPr>
          <a:xfrm>
            <a:off x="7591806" y="3114557"/>
            <a:ext cx="2091690" cy="307777"/>
          </a:xfrm>
          <a:prstGeom prst="rect">
            <a:avLst/>
          </a:prstGeom>
          <a:noFill/>
        </p:spPr>
        <p:txBody>
          <a:bodyPr wrap="square">
            <a:spAutoFit/>
          </a:bodyPr>
          <a:lstStyle/>
          <a:p>
            <a:pPr algn="l"/>
            <a:r>
              <a:rPr lang="it-IT" sz="1400" b="1" cap="small" dirty="0">
                <a:solidFill>
                  <a:schemeClr val="tx1">
                    <a:lumMod val="75000"/>
                    <a:lumOff val="25000"/>
                  </a:schemeClr>
                </a:solidFill>
                <a:latin typeface="Futura" panose="020B0602020204020303" pitchFamily="34" charset="-79"/>
                <a:cs typeface="Futura" panose="020B0602020204020303" pitchFamily="34" charset="-79"/>
              </a:rPr>
              <a:t>Technology Stack</a:t>
            </a:r>
          </a:p>
        </p:txBody>
      </p:sp>
    </p:spTree>
    <p:extLst>
      <p:ext uri="{BB962C8B-B14F-4D97-AF65-F5344CB8AC3E}">
        <p14:creationId xmlns:p14="http://schemas.microsoft.com/office/powerpoint/2010/main" val="1578487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3"/>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4"/>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5"/>
            <a:stretch>
              <a:fillRect/>
            </a:stretch>
          </p:blipFill>
          <p:spPr>
            <a:xfrm>
              <a:off x="9969183" y="339206"/>
              <a:ext cx="2060789" cy="701093"/>
            </a:xfrm>
            <a:prstGeom prst="rect">
              <a:avLst/>
            </a:prstGeom>
          </p:spPr>
        </p:pic>
      </p:grpSp>
      <p:sp>
        <p:nvSpPr>
          <p:cNvPr id="16" name="CasellaDiTesto 15">
            <a:extLst>
              <a:ext uri="{FF2B5EF4-FFF2-40B4-BE49-F238E27FC236}">
                <a16:creationId xmlns:a16="http://schemas.microsoft.com/office/drawing/2014/main" id="{6C45A6FB-F881-B42A-028F-649485190B3E}"/>
              </a:ext>
            </a:extLst>
          </p:cNvPr>
          <p:cNvSpPr txBox="1"/>
          <p:nvPr/>
        </p:nvSpPr>
        <p:spPr>
          <a:xfrm>
            <a:off x="100584" y="1252905"/>
            <a:ext cx="6112764" cy="1077218"/>
          </a:xfrm>
          <a:prstGeom prst="rect">
            <a:avLst/>
          </a:prstGeom>
          <a:noFill/>
        </p:spPr>
        <p:txBody>
          <a:bodyPr wrap="square">
            <a:spAutoFit/>
          </a:bodyPr>
          <a:lstStyle/>
          <a:p>
            <a:r>
              <a:rPr lang="it-IT" sz="3200" b="1" dirty="0">
                <a:solidFill>
                  <a:srgbClr val="002060"/>
                </a:solidFill>
                <a:latin typeface="+mj-lt"/>
              </a:rPr>
              <a:t>INFN – WP3, 4: </a:t>
            </a:r>
            <a:r>
              <a:rPr lang="it-IT" sz="3200" b="1" kern="1200" dirty="0">
                <a:solidFill>
                  <a:srgbClr val="002060"/>
                </a:solidFill>
                <a:latin typeface="+mj-lt"/>
                <a:ea typeface="+mn-ea"/>
                <a:cs typeface="+mn-cs"/>
              </a:rPr>
              <a:t>BlockChain</a:t>
            </a:r>
            <a:endParaRPr lang="en-US" sz="3200" b="1" kern="1200" dirty="0">
              <a:solidFill>
                <a:srgbClr val="002060"/>
              </a:solidFill>
              <a:latin typeface="+mj-lt"/>
              <a:ea typeface="+mn-ea"/>
              <a:cs typeface="+mn-cs"/>
            </a:endParaRPr>
          </a:p>
          <a:p>
            <a:r>
              <a:rPr lang="en-US" sz="3200" b="1" dirty="0">
                <a:solidFill>
                  <a:srgbClr val="002060"/>
                </a:solidFill>
                <a:latin typeface="+mj-lt"/>
              </a:rPr>
              <a:t> </a:t>
            </a:r>
            <a:endParaRPr lang="it-IT" sz="3200" dirty="0"/>
          </a:p>
        </p:txBody>
      </p:sp>
      <p:pic>
        <p:nvPicPr>
          <p:cNvPr id="27" name="Picture 4" descr="L'INFN CAMBIA LOGO">
            <a:extLst>
              <a:ext uri="{FF2B5EF4-FFF2-40B4-BE49-F238E27FC236}">
                <a16:creationId xmlns:a16="http://schemas.microsoft.com/office/drawing/2014/main" id="{4485E0CF-81AF-371A-D643-9606DB8A6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2848" y="1235336"/>
            <a:ext cx="1478568" cy="81761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4A873E22-B1E3-15D2-4DE1-BBFC5C077F1C}"/>
              </a:ext>
            </a:extLst>
          </p:cNvPr>
          <p:cNvSpPr txBox="1"/>
          <p:nvPr/>
        </p:nvSpPr>
        <p:spPr>
          <a:xfrm>
            <a:off x="151447" y="2281423"/>
            <a:ext cx="5172793" cy="1600438"/>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Deployment of a blockchain network  to execute fundamental CRUD (Create, Read, Update, Delete) operations, catering to the requirements of the project. </a:t>
            </a:r>
          </a:p>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This blockchain network will be accessible through a REST API with an HTTPS backend, facilitating seamless communication between the blockchain and databases.</a:t>
            </a:r>
          </a:p>
        </p:txBody>
      </p:sp>
      <p:pic>
        <p:nvPicPr>
          <p:cNvPr id="37" name="Immagine 36" descr="Immagine che contiene testo, schermata, Carattere, menu&#10;&#10;Descrizione generata automaticamente">
            <a:extLst>
              <a:ext uri="{FF2B5EF4-FFF2-40B4-BE49-F238E27FC236}">
                <a16:creationId xmlns:a16="http://schemas.microsoft.com/office/drawing/2014/main" id="{80D240EB-BA51-5D55-38D0-52AD1822D7DA}"/>
              </a:ext>
            </a:extLst>
          </p:cNvPr>
          <p:cNvPicPr>
            <a:picLocks noChangeAspect="1"/>
          </p:cNvPicPr>
          <p:nvPr/>
        </p:nvPicPr>
        <p:blipFill>
          <a:blip r:embed="rId7"/>
          <a:stretch>
            <a:fillRect/>
          </a:stretch>
        </p:blipFill>
        <p:spPr>
          <a:xfrm>
            <a:off x="476658" y="3934774"/>
            <a:ext cx="4358977" cy="2282619"/>
          </a:xfrm>
          <a:prstGeom prst="rect">
            <a:avLst/>
          </a:prstGeom>
        </p:spPr>
      </p:pic>
      <p:sp>
        <p:nvSpPr>
          <p:cNvPr id="39" name="CasellaDiTesto 38">
            <a:extLst>
              <a:ext uri="{FF2B5EF4-FFF2-40B4-BE49-F238E27FC236}">
                <a16:creationId xmlns:a16="http://schemas.microsoft.com/office/drawing/2014/main" id="{44F08420-6FA8-B835-EAB1-B7E5D39A36E8}"/>
              </a:ext>
            </a:extLst>
          </p:cNvPr>
          <p:cNvSpPr txBox="1"/>
          <p:nvPr/>
        </p:nvSpPr>
        <p:spPr>
          <a:xfrm>
            <a:off x="5632584" y="1786012"/>
            <a:ext cx="6140302" cy="323165"/>
          </a:xfrm>
          <a:prstGeom prst="rect">
            <a:avLst/>
          </a:prstGeom>
          <a:noFill/>
        </p:spPr>
        <p:txBody>
          <a:bodyPr wrap="square">
            <a:spAutoFit/>
          </a:bodyPr>
          <a:lstStyle/>
          <a:p>
            <a:r>
              <a:rPr lang="en-US" sz="1500" b="1" dirty="0">
                <a:solidFill>
                  <a:schemeClr val="tx1"/>
                </a:solidFill>
                <a:latin typeface="Arial" panose="020B0604020202020204" pitchFamily="34" charset="0"/>
                <a:ea typeface="Fira Sans ExtraBold"/>
                <a:cs typeface="Arial" panose="020B0604020202020204" pitchFamily="34" charset="0"/>
                <a:sym typeface="Fira Sans ExtraBold"/>
              </a:rPr>
              <a:t>WP4: Blockchain deployment on the ICSC Data lake</a:t>
            </a:r>
            <a:endParaRPr lang="it-IT" sz="1500" b="1" dirty="0">
              <a:solidFill>
                <a:schemeClr val="tx1"/>
              </a:solidFill>
              <a:latin typeface="Arial" panose="020B0604020202020204" pitchFamily="34" charset="0"/>
              <a:cs typeface="Arial" panose="020B0604020202020204" pitchFamily="34" charset="0"/>
            </a:endParaRPr>
          </a:p>
        </p:txBody>
      </p:sp>
      <p:sp>
        <p:nvSpPr>
          <p:cNvPr id="40" name="CasellaDiTesto 39">
            <a:extLst>
              <a:ext uri="{FF2B5EF4-FFF2-40B4-BE49-F238E27FC236}">
                <a16:creationId xmlns:a16="http://schemas.microsoft.com/office/drawing/2014/main" id="{F665146C-A73E-BFF0-D526-E1236FC06615}"/>
              </a:ext>
            </a:extLst>
          </p:cNvPr>
          <p:cNvSpPr txBox="1"/>
          <p:nvPr/>
        </p:nvSpPr>
        <p:spPr>
          <a:xfrm>
            <a:off x="227218" y="1950685"/>
            <a:ext cx="6140302" cy="323165"/>
          </a:xfrm>
          <a:prstGeom prst="rect">
            <a:avLst/>
          </a:prstGeom>
          <a:noFill/>
        </p:spPr>
        <p:txBody>
          <a:bodyPr wrap="square">
            <a:spAutoFit/>
          </a:bodyPr>
          <a:lstStyle/>
          <a:p>
            <a:r>
              <a:rPr lang="en-US" sz="1500" dirty="0">
                <a:solidFill>
                  <a:srgbClr val="002060"/>
                </a:solidFill>
                <a:latin typeface="Fira Sans ExtraBold"/>
                <a:ea typeface="Fira Sans ExtraBold"/>
                <a:cs typeface="Fira Sans ExtraBold"/>
                <a:sym typeface="Fira Sans ExtraBold"/>
              </a:rPr>
              <a:t>Wp3: Blockchain system for the data lake</a:t>
            </a:r>
            <a:endParaRPr lang="it-IT" sz="1500" dirty="0">
              <a:solidFill>
                <a:srgbClr val="002060"/>
              </a:solidFill>
            </a:endParaRPr>
          </a:p>
        </p:txBody>
      </p:sp>
      <p:pic>
        <p:nvPicPr>
          <p:cNvPr id="41" name="Google Shape;93;p4">
            <a:extLst>
              <a:ext uri="{FF2B5EF4-FFF2-40B4-BE49-F238E27FC236}">
                <a16:creationId xmlns:a16="http://schemas.microsoft.com/office/drawing/2014/main" id="{0C9DD16B-553E-15A3-D439-F2028FC6E10D}"/>
              </a:ext>
            </a:extLst>
          </p:cNvPr>
          <p:cNvPicPr preferRelativeResize="0"/>
          <p:nvPr/>
        </p:nvPicPr>
        <p:blipFill rotWithShape="1">
          <a:blip r:embed="rId8">
            <a:alphaModFix/>
          </a:blip>
          <a:srcRect/>
          <a:stretch/>
        </p:blipFill>
        <p:spPr>
          <a:xfrm>
            <a:off x="8814391" y="3963744"/>
            <a:ext cx="3330635" cy="2263320"/>
          </a:xfrm>
          <a:prstGeom prst="rect">
            <a:avLst/>
          </a:prstGeom>
          <a:noFill/>
          <a:ln>
            <a:noFill/>
          </a:ln>
        </p:spPr>
      </p:pic>
      <p:sp>
        <p:nvSpPr>
          <p:cNvPr id="42" name="Google Shape;94;p4">
            <a:extLst>
              <a:ext uri="{FF2B5EF4-FFF2-40B4-BE49-F238E27FC236}">
                <a16:creationId xmlns:a16="http://schemas.microsoft.com/office/drawing/2014/main" id="{F4044F19-6D48-9056-7825-42A655182089}"/>
              </a:ext>
            </a:extLst>
          </p:cNvPr>
          <p:cNvSpPr txBox="1">
            <a:spLocks/>
          </p:cNvSpPr>
          <p:nvPr/>
        </p:nvSpPr>
        <p:spPr>
          <a:xfrm>
            <a:off x="5517674" y="4142644"/>
            <a:ext cx="3765825" cy="1607753"/>
          </a:xfrm>
          <a:prstGeom prst="rect">
            <a:avLst/>
          </a:prstGeom>
          <a:noFill/>
          <a:ln>
            <a:noFill/>
          </a:ln>
        </p:spPr>
        <p:txBody>
          <a:bodyPr spcFirstLastPara="1" wrap="square" lIns="91425" tIns="45700" rIns="91425" bIns="457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chemeClr val="dk1"/>
              </a:buClr>
              <a:buSzPct val="100000"/>
              <a:buFont typeface="Arial" panose="020B0604020202020204" pitchFamily="34" charset="0"/>
              <a:buNone/>
            </a:pPr>
            <a:r>
              <a:rPr lang="en-US" sz="1500" dirty="0">
                <a:latin typeface="Arial" panose="020B0604020202020204" pitchFamily="34" charset="0"/>
                <a:cs typeface="Arial" panose="020B0604020202020204" pitchFamily="34" charset="0"/>
              </a:rPr>
              <a:t>INFN Cloud technologies are already the basis for several research projects at national and European level: </a:t>
            </a:r>
          </a:p>
          <a:p>
            <a:pPr marL="228600" indent="-228600">
              <a:buClr>
                <a:schemeClr val="dk1"/>
              </a:buClr>
              <a:buSzPct val="100000"/>
            </a:pPr>
            <a:r>
              <a:rPr lang="en-US" sz="1500" dirty="0">
                <a:latin typeface="Arial" panose="020B0604020202020204" pitchFamily="34" charset="0"/>
                <a:cs typeface="Arial" panose="020B0604020202020204" pitchFamily="34" charset="0"/>
              </a:rPr>
              <a:t>Several national projects funded under the EU Recovery and Resilience Plan</a:t>
            </a:r>
          </a:p>
          <a:p>
            <a:pPr marL="228600" indent="-228600">
              <a:buClr>
                <a:schemeClr val="dk1"/>
              </a:buClr>
              <a:buSzPct val="100000"/>
            </a:pPr>
            <a:r>
              <a:rPr lang="en-US" sz="1500" dirty="0">
                <a:latin typeface="Arial" panose="020B0604020202020204" pitchFamily="34" charset="0"/>
                <a:cs typeface="Arial" panose="020B0604020202020204" pitchFamily="34" charset="0"/>
              </a:rPr>
              <a:t> Harmony Alliance</a:t>
            </a:r>
          </a:p>
          <a:p>
            <a:pPr marL="228600" indent="-228600">
              <a:buClr>
                <a:schemeClr val="dk1"/>
              </a:buClr>
              <a:buSzPct val="100000"/>
            </a:pPr>
            <a:r>
              <a:rPr lang="en-US" sz="1500" dirty="0">
                <a:latin typeface="Arial" panose="020B0604020202020204" pitchFamily="34" charset="0"/>
                <a:cs typeface="Arial" panose="020B0604020202020204" pitchFamily="34" charset="0"/>
              </a:rPr>
              <a:t>Health Big Data </a:t>
            </a:r>
          </a:p>
          <a:p>
            <a:pPr marL="228600" indent="-228600">
              <a:buClr>
                <a:schemeClr val="dk1"/>
              </a:buClr>
              <a:buSzPct val="100000"/>
            </a:pPr>
            <a:endParaRPr lang="en-US" sz="1500" dirty="0"/>
          </a:p>
          <a:p>
            <a:pPr marL="0" indent="0">
              <a:buClr>
                <a:schemeClr val="dk1"/>
              </a:buClr>
              <a:buSzPct val="100000"/>
              <a:buFont typeface="Arial" panose="020B0604020202020204" pitchFamily="34" charset="0"/>
              <a:buNone/>
            </a:pPr>
            <a:endParaRPr lang="en-US" sz="1500" dirty="0"/>
          </a:p>
        </p:txBody>
      </p:sp>
      <p:sp>
        <p:nvSpPr>
          <p:cNvPr id="44" name="CasellaDiTesto 43">
            <a:extLst>
              <a:ext uri="{FF2B5EF4-FFF2-40B4-BE49-F238E27FC236}">
                <a16:creationId xmlns:a16="http://schemas.microsoft.com/office/drawing/2014/main" id="{10A987B2-A595-4B48-9A36-20AE03E7843B}"/>
              </a:ext>
            </a:extLst>
          </p:cNvPr>
          <p:cNvSpPr txBox="1"/>
          <p:nvPr/>
        </p:nvSpPr>
        <p:spPr>
          <a:xfrm>
            <a:off x="5632584" y="2086661"/>
            <a:ext cx="6204098" cy="1940018"/>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2000"/>
              <a:buNone/>
            </a:pPr>
            <a:r>
              <a:rPr lang="en-US" b="1" dirty="0"/>
              <a:t>Objectives</a:t>
            </a:r>
            <a:endParaRPr lang="en-US" dirty="0"/>
          </a:p>
          <a:p>
            <a:pPr marL="228600" lvl="0" indent="-241300" algn="l" rtl="0">
              <a:lnSpc>
                <a:spcPct val="90000"/>
              </a:lnSpc>
              <a:spcBef>
                <a:spcPts val="100"/>
              </a:spcBef>
              <a:spcAft>
                <a:spcPts val="0"/>
              </a:spcAft>
              <a:buClr>
                <a:schemeClr val="dk1"/>
              </a:buClr>
              <a:buSzPts val="2200"/>
              <a:buFont typeface="Arial"/>
              <a:buChar char="•"/>
            </a:pPr>
            <a:r>
              <a:rPr lang="en-US" dirty="0"/>
              <a:t>Definition and PoC of the deployment strategies on the Data lake</a:t>
            </a:r>
          </a:p>
          <a:p>
            <a:pPr marL="228600" lvl="0" indent="-241300" algn="l" rtl="0">
              <a:lnSpc>
                <a:spcPct val="90000"/>
              </a:lnSpc>
              <a:spcBef>
                <a:spcPts val="100"/>
              </a:spcBef>
              <a:spcAft>
                <a:spcPts val="0"/>
              </a:spcAft>
              <a:buClr>
                <a:schemeClr val="dk1"/>
              </a:buClr>
              <a:buSzPts val="2200"/>
              <a:buFont typeface="Arial"/>
              <a:buChar char="•"/>
            </a:pPr>
            <a:r>
              <a:rPr lang="en-US" dirty="0"/>
              <a:t>Report on the BC technology tracking and comparison of solutions</a:t>
            </a:r>
          </a:p>
          <a:p>
            <a:pPr marL="0" lvl="0" indent="0" algn="l" rtl="0">
              <a:lnSpc>
                <a:spcPct val="90000"/>
              </a:lnSpc>
              <a:spcBef>
                <a:spcPts val="100"/>
              </a:spcBef>
              <a:spcAft>
                <a:spcPts val="0"/>
              </a:spcAft>
              <a:buClr>
                <a:schemeClr val="dk1"/>
              </a:buClr>
              <a:buSzPts val="2000"/>
              <a:buNone/>
            </a:pPr>
            <a:endParaRPr lang="en-US" dirty="0"/>
          </a:p>
          <a:p>
            <a:pPr marL="0" lvl="0" indent="0" algn="l" rtl="0">
              <a:lnSpc>
                <a:spcPct val="90000"/>
              </a:lnSpc>
              <a:spcBef>
                <a:spcPts val="100"/>
              </a:spcBef>
              <a:spcAft>
                <a:spcPts val="0"/>
              </a:spcAft>
              <a:buClr>
                <a:schemeClr val="dk1"/>
              </a:buClr>
              <a:buSzPts val="2000"/>
              <a:buNone/>
            </a:pPr>
            <a:r>
              <a:rPr lang="en-US" b="1" dirty="0"/>
              <a:t>Activities</a:t>
            </a:r>
            <a:endParaRPr lang="en-US" dirty="0"/>
          </a:p>
          <a:p>
            <a:pPr marL="228600" lvl="0" indent="-241300" algn="l" rtl="0">
              <a:lnSpc>
                <a:spcPct val="90000"/>
              </a:lnSpc>
              <a:spcBef>
                <a:spcPts val="100"/>
              </a:spcBef>
              <a:spcAft>
                <a:spcPts val="0"/>
              </a:spcAft>
              <a:buClr>
                <a:schemeClr val="dk1"/>
              </a:buClr>
              <a:buSzPts val="2200"/>
              <a:buFont typeface="Arial"/>
              <a:buChar char="•"/>
            </a:pPr>
            <a:r>
              <a:rPr lang="en-US" dirty="0"/>
              <a:t>Scouting and tech tracking of </a:t>
            </a:r>
            <a:r>
              <a:rPr lang="en-US" b="1" dirty="0"/>
              <a:t>open-source </a:t>
            </a:r>
            <a:r>
              <a:rPr lang="en-US" dirty="0"/>
              <a:t>BC technologies</a:t>
            </a:r>
          </a:p>
          <a:p>
            <a:pPr marL="228600" lvl="0" indent="-241300" algn="l" rtl="0">
              <a:lnSpc>
                <a:spcPct val="90000"/>
              </a:lnSpc>
              <a:spcBef>
                <a:spcPts val="100"/>
              </a:spcBef>
              <a:spcAft>
                <a:spcPts val="0"/>
              </a:spcAft>
              <a:buClr>
                <a:schemeClr val="dk1"/>
              </a:buClr>
              <a:buSzPts val="2200"/>
              <a:buFont typeface="Arial"/>
              <a:buChar char="•"/>
            </a:pPr>
            <a:r>
              <a:rPr lang="en-US" dirty="0"/>
              <a:t>To be deployed on Cloud (ICSC federated resources) </a:t>
            </a:r>
          </a:p>
          <a:p>
            <a:pPr marL="685800" lvl="1" indent="-241300" algn="l" rtl="0">
              <a:lnSpc>
                <a:spcPct val="90000"/>
              </a:lnSpc>
              <a:spcBef>
                <a:spcPts val="100"/>
              </a:spcBef>
              <a:spcAft>
                <a:spcPts val="0"/>
              </a:spcAft>
              <a:buClr>
                <a:schemeClr val="dk1"/>
              </a:buClr>
              <a:buSzPts val="2200"/>
              <a:buChar char="•"/>
            </a:pPr>
            <a:r>
              <a:rPr lang="en-US" dirty="0"/>
              <a:t>As a managed infrastructure service</a:t>
            </a:r>
          </a:p>
          <a:p>
            <a:pPr marL="685800" lvl="1" indent="-241300" algn="l" rtl="0">
              <a:lnSpc>
                <a:spcPct val="90000"/>
              </a:lnSpc>
              <a:spcBef>
                <a:spcPts val="100"/>
              </a:spcBef>
              <a:spcAft>
                <a:spcPts val="0"/>
              </a:spcAft>
              <a:buClr>
                <a:schemeClr val="dk1"/>
              </a:buClr>
              <a:buSzPts val="2200"/>
              <a:buChar char="•"/>
            </a:pPr>
            <a:r>
              <a:rPr lang="en-US" dirty="0"/>
              <a:t>On-demand</a:t>
            </a:r>
          </a:p>
        </p:txBody>
      </p:sp>
    </p:spTree>
    <p:extLst>
      <p:ext uri="{BB962C8B-B14F-4D97-AF65-F5344CB8AC3E}">
        <p14:creationId xmlns:p14="http://schemas.microsoft.com/office/powerpoint/2010/main" val="341375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descr="Thales Alenia Space | LinkedIn">
            <a:extLst>
              <a:ext uri="{FF2B5EF4-FFF2-40B4-BE49-F238E27FC236}">
                <a16:creationId xmlns:a16="http://schemas.microsoft.com/office/drawing/2014/main" id="{8859CF74-8C46-0123-757E-1E90DD80F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6456" y="689752"/>
            <a:ext cx="1994531" cy="199453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o 17">
            <a:extLst>
              <a:ext uri="{FF2B5EF4-FFF2-40B4-BE49-F238E27FC236}">
                <a16:creationId xmlns:a16="http://schemas.microsoft.com/office/drawing/2014/main" id="{2B163CD0-C0BC-B148-9D65-C13AB4BF9864}"/>
              </a:ext>
            </a:extLst>
          </p:cNvPr>
          <p:cNvGrpSpPr/>
          <p:nvPr/>
        </p:nvGrpSpPr>
        <p:grpSpPr>
          <a:xfrm>
            <a:off x="31476" y="6372369"/>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4"/>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5"/>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6"/>
            <a:stretch>
              <a:fillRect/>
            </a:stretch>
          </p:blipFill>
          <p:spPr>
            <a:xfrm>
              <a:off x="9969183" y="339206"/>
              <a:ext cx="2060789" cy="701093"/>
            </a:xfrm>
            <a:prstGeom prst="rect">
              <a:avLst/>
            </a:prstGeom>
          </p:spPr>
        </p:pic>
      </p:grpSp>
      <p:sp>
        <p:nvSpPr>
          <p:cNvPr id="2" name="Espace réservé du texte 6">
            <a:extLst>
              <a:ext uri="{FF2B5EF4-FFF2-40B4-BE49-F238E27FC236}">
                <a16:creationId xmlns:a16="http://schemas.microsoft.com/office/drawing/2014/main" id="{C0ACA42E-A379-ECD9-8066-78B8AB9AD0A9}"/>
              </a:ext>
            </a:extLst>
          </p:cNvPr>
          <p:cNvSpPr txBox="1">
            <a:spLocks/>
          </p:cNvSpPr>
          <p:nvPr/>
        </p:nvSpPr>
        <p:spPr>
          <a:xfrm>
            <a:off x="401492" y="3539081"/>
            <a:ext cx="6849700" cy="2656922"/>
          </a:xfrm>
          <a:prstGeom prst="rect">
            <a:avLst/>
          </a:prstGeom>
          <a:solidFill>
            <a:schemeClr val="bg1"/>
          </a:solidFill>
        </p:spPr>
        <p:txBody>
          <a:bodyPr vert="horz" lIns="121920" tIns="60960" rIns="121920" bIns="60960" rtlCol="0" anchor="ctr">
            <a:noAutofit/>
          </a:bodyPr>
          <a:lstStyle>
            <a:defPPr>
              <a:defRPr lang="en-US"/>
            </a:defPPr>
            <a:lvl1pPr marL="0" algn="l"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rgbClr val="002060"/>
                </a:solidFill>
                <a:latin typeface="Arial" panose="020B0604020202020204" pitchFamily="34" charset="0"/>
                <a:cs typeface="Arial" panose="020B0604020202020204" pitchFamily="34" charset="0"/>
              </a:rPr>
              <a:t>Topics</a:t>
            </a:r>
            <a:endParaRPr lang="en-GB" sz="1400" dirty="0">
              <a:solidFill>
                <a:srgbClr val="002060"/>
              </a:solidFill>
              <a:latin typeface="Arial" panose="020B0604020202020204" pitchFamily="34" charset="0"/>
              <a:cs typeface="Arial" panose="020B0604020202020204" pitchFamily="34" charset="0"/>
            </a:endParaRPr>
          </a:p>
          <a:p>
            <a:pPr marL="304792" indent="-304792">
              <a:buFont typeface="+mj-lt"/>
              <a:buAutoNum type="arabicPeriod"/>
            </a:pPr>
            <a:r>
              <a:rPr lang="en-GB" sz="1400" dirty="0">
                <a:solidFill>
                  <a:srgbClr val="002060"/>
                </a:solidFill>
                <a:latin typeface="Arial" panose="020B0604020202020204" pitchFamily="34" charset="0"/>
                <a:cs typeface="Arial" panose="020B0604020202020204" pitchFamily="34" charset="0"/>
              </a:rPr>
              <a:t>Investigate existing and upcoming sensors typologies and technologies for space based ssa applications, identify measurable space objects characteristics they can detect and the data typologies they generate</a:t>
            </a:r>
          </a:p>
          <a:p>
            <a:pPr marL="304792" indent="-304792">
              <a:buFont typeface="+mj-lt"/>
              <a:buAutoNum type="arabicPeriod"/>
            </a:pPr>
            <a:r>
              <a:rPr lang="en-GB" sz="1400" dirty="0">
                <a:solidFill>
                  <a:srgbClr val="002060"/>
                </a:solidFill>
                <a:latin typeface="Arial" panose="020B0604020202020204" pitchFamily="34" charset="0"/>
                <a:cs typeface="Arial" panose="020B0604020202020204" pitchFamily="34" charset="0"/>
              </a:rPr>
              <a:t>Selection of a representative subset of sensors and identification of the state of art algorithms for data processing</a:t>
            </a:r>
          </a:p>
          <a:p>
            <a:pPr marL="304792" indent="-304792">
              <a:buFont typeface="+mj-lt"/>
              <a:buAutoNum type="arabicPeriod"/>
            </a:pPr>
            <a:r>
              <a:rPr lang="en-GB" sz="1400" dirty="0">
                <a:solidFill>
                  <a:srgbClr val="002060"/>
                </a:solidFill>
                <a:latin typeface="Arial" panose="020B0604020202020204" pitchFamily="34" charset="0"/>
                <a:cs typeface="Arial" panose="020B0604020202020204" pitchFamily="34" charset="0"/>
              </a:rPr>
              <a:t>Design and implementation of a mock up (simulator) which is capable to generate a synthetic data set for the selected sensors, implement the algorithms of the processing chain and evaluate the computational load</a:t>
            </a:r>
          </a:p>
        </p:txBody>
      </p:sp>
      <p:sp>
        <p:nvSpPr>
          <p:cNvPr id="4" name="CasellaDiTesto 3">
            <a:extLst>
              <a:ext uri="{FF2B5EF4-FFF2-40B4-BE49-F238E27FC236}">
                <a16:creationId xmlns:a16="http://schemas.microsoft.com/office/drawing/2014/main" id="{64CDC406-2FED-67BE-9000-407C49CDD28F}"/>
              </a:ext>
            </a:extLst>
          </p:cNvPr>
          <p:cNvSpPr txBox="1"/>
          <p:nvPr/>
        </p:nvSpPr>
        <p:spPr>
          <a:xfrm>
            <a:off x="498184" y="1219199"/>
            <a:ext cx="9618273" cy="954107"/>
          </a:xfrm>
          <a:prstGeom prst="rect">
            <a:avLst/>
          </a:prstGeom>
          <a:noFill/>
        </p:spPr>
        <p:txBody>
          <a:bodyPr wrap="square">
            <a:spAutoFit/>
          </a:bodyPr>
          <a:lstStyle/>
          <a:p>
            <a:r>
              <a:rPr lang="it-IT" sz="2800" b="1" dirty="0">
                <a:solidFill>
                  <a:srgbClr val="002060"/>
                </a:solidFill>
                <a:latin typeface="+mj-lt"/>
              </a:rPr>
              <a:t>Thales Alenia Space </a:t>
            </a:r>
          </a:p>
          <a:p>
            <a:r>
              <a:rPr lang="it-IT" sz="2800" b="1" dirty="0">
                <a:solidFill>
                  <a:srgbClr val="002060"/>
                </a:solidFill>
                <a:latin typeface="+mj-lt"/>
              </a:rPr>
              <a:t>WP5: </a:t>
            </a:r>
            <a:r>
              <a:rPr lang="en-US" sz="2800" b="1" dirty="0">
                <a:solidFill>
                  <a:srgbClr val="002060"/>
                </a:solidFill>
                <a:latin typeface="+mj-lt"/>
              </a:rPr>
              <a:t>Architecture and Algorithms for SSA Processing</a:t>
            </a:r>
            <a:endParaRPr lang="it-IT" sz="2800" b="1" dirty="0">
              <a:solidFill>
                <a:srgbClr val="002060"/>
              </a:solidFill>
              <a:latin typeface="+mj-lt"/>
            </a:endParaRPr>
          </a:p>
        </p:txBody>
      </p:sp>
      <p:pic>
        <p:nvPicPr>
          <p:cNvPr id="6" name="Immagine 5" descr="Immagine che contiene testo, schermata, Carattere, numero&#10;&#10;Descrizione generata automaticamente">
            <a:extLst>
              <a:ext uri="{FF2B5EF4-FFF2-40B4-BE49-F238E27FC236}">
                <a16:creationId xmlns:a16="http://schemas.microsoft.com/office/drawing/2014/main" id="{57CCAC74-5230-5F89-75FC-A26823AF89F8}"/>
              </a:ext>
            </a:extLst>
          </p:cNvPr>
          <p:cNvPicPr>
            <a:picLocks noChangeAspect="1"/>
          </p:cNvPicPr>
          <p:nvPr/>
        </p:nvPicPr>
        <p:blipFill>
          <a:blip r:embed="rId7"/>
          <a:stretch>
            <a:fillRect/>
          </a:stretch>
        </p:blipFill>
        <p:spPr>
          <a:xfrm>
            <a:off x="7236450" y="3486580"/>
            <a:ext cx="4874538" cy="2824464"/>
          </a:xfrm>
          <a:prstGeom prst="rect">
            <a:avLst/>
          </a:prstGeom>
          <a:ln>
            <a:solidFill>
              <a:srgbClr val="002060"/>
            </a:solidFill>
          </a:ln>
        </p:spPr>
      </p:pic>
      <p:sp>
        <p:nvSpPr>
          <p:cNvPr id="8" name="CasellaDiTesto 7">
            <a:extLst>
              <a:ext uri="{FF2B5EF4-FFF2-40B4-BE49-F238E27FC236}">
                <a16:creationId xmlns:a16="http://schemas.microsoft.com/office/drawing/2014/main" id="{3BA5F2BD-E063-B32F-EFAC-9466CF4D1A2F}"/>
              </a:ext>
            </a:extLst>
          </p:cNvPr>
          <p:cNvSpPr txBox="1"/>
          <p:nvPr/>
        </p:nvSpPr>
        <p:spPr>
          <a:xfrm>
            <a:off x="401492" y="2368266"/>
            <a:ext cx="11389016" cy="1077218"/>
          </a:xfrm>
          <a:prstGeom prst="rect">
            <a:avLst/>
          </a:prstGeom>
          <a:noFill/>
        </p:spPr>
        <p:txBody>
          <a:bodyPr wrap="square">
            <a:spAutoFit/>
          </a:bodyPr>
          <a:lstStyle/>
          <a:p>
            <a:r>
              <a:rPr lang="en-GB" sz="1600" dirty="0">
                <a:solidFill>
                  <a:srgbClr val="002060"/>
                </a:solidFill>
              </a:rPr>
              <a:t>Simulation of state of art algorithms for processing of space-based sensors data for SSA and evaluation of the computational load. The simulator will provide:</a:t>
            </a:r>
          </a:p>
          <a:p>
            <a:pPr marL="380990" indent="-380990">
              <a:buFont typeface="Arial" panose="020B0604020202020204" pitchFamily="34" charset="0"/>
              <a:buChar char="•"/>
            </a:pPr>
            <a:r>
              <a:rPr lang="en-GB" sz="1600" dirty="0">
                <a:solidFill>
                  <a:srgbClr val="002060"/>
                </a:solidFill>
              </a:rPr>
              <a:t>Information to support architectural trade-offs in terms of optimal split between on board and on ground processing</a:t>
            </a:r>
          </a:p>
          <a:p>
            <a:pPr marL="380990" indent="-380990">
              <a:buFont typeface="Arial" panose="020B0604020202020204" pitchFamily="34" charset="0"/>
              <a:buChar char="•"/>
            </a:pPr>
            <a:r>
              <a:rPr lang="en-GB" sz="1600" dirty="0">
                <a:solidFill>
                  <a:srgbClr val="002060"/>
                </a:solidFill>
              </a:rPr>
              <a:t>A reference to evaluate complex scenarios with multiple sensors processing</a:t>
            </a:r>
          </a:p>
        </p:txBody>
      </p:sp>
    </p:spTree>
    <p:extLst>
      <p:ext uri="{BB962C8B-B14F-4D97-AF65-F5344CB8AC3E}">
        <p14:creationId xmlns:p14="http://schemas.microsoft.com/office/powerpoint/2010/main" val="1703294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27df92e4ca9_0_1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59" name="Google Shape;159;g27df92e4ca9_0_12"/>
          <p:cNvGrpSpPr/>
          <p:nvPr/>
        </p:nvGrpSpPr>
        <p:grpSpPr>
          <a:xfrm>
            <a:off x="0" y="6511282"/>
            <a:ext cx="12192000" cy="361767"/>
            <a:chOff x="0" y="6511282"/>
            <a:chExt cx="12192000" cy="361767"/>
          </a:xfrm>
        </p:grpSpPr>
        <p:pic>
          <p:nvPicPr>
            <p:cNvPr id="160" name="Google Shape;160;g27df92e4ca9_0_1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61" name="Google Shape;161;g27df92e4ca9_0_1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Arial"/>
                  <a:ea typeface="Arial"/>
                  <a:cs typeface="Arial"/>
                  <a:sym typeface="Arial"/>
                </a:rPr>
                <a:t>Missione 4 </a:t>
              </a:r>
              <a:r>
                <a:rPr lang="it-IT" sz="1400" b="1" i="0" u="none" strike="noStrike" cap="none" dirty="0">
                  <a:solidFill>
                    <a:schemeClr val="lt1"/>
                  </a:solidFill>
                  <a:latin typeface="Arial"/>
                  <a:ea typeface="Arial"/>
                  <a:cs typeface="Arial"/>
                  <a:sym typeface="Arial"/>
                </a:rPr>
                <a:t>• Istruzione e Ricerca </a:t>
              </a:r>
              <a:endParaRPr sz="1400" b="0" i="0" u="none" strike="noStrike" cap="none" dirty="0">
                <a:solidFill>
                  <a:schemeClr val="lt1"/>
                </a:solidFill>
                <a:latin typeface="Arial"/>
                <a:ea typeface="Arial"/>
                <a:cs typeface="Arial"/>
                <a:sym typeface="Arial"/>
              </a:endParaRPr>
            </a:p>
          </p:txBody>
        </p:sp>
        <p:sp>
          <p:nvSpPr>
            <p:cNvPr id="162" name="Google Shape;162;g27df92e4ca9_0_1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dirty="0">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dirty="0">
                <a:solidFill>
                  <a:srgbClr val="000000"/>
                </a:solidFill>
                <a:latin typeface="Arial"/>
                <a:ea typeface="Arial"/>
                <a:cs typeface="Arial"/>
                <a:sym typeface="Arial"/>
              </a:endParaRPr>
            </a:p>
          </p:txBody>
        </p:sp>
      </p:grpSp>
      <p:graphicFrame>
        <p:nvGraphicFramePr>
          <p:cNvPr id="2" name="Google Shape;54;p13">
            <a:extLst>
              <a:ext uri="{FF2B5EF4-FFF2-40B4-BE49-F238E27FC236}">
                <a16:creationId xmlns:a16="http://schemas.microsoft.com/office/drawing/2014/main" id="{C3A31E7A-B2B0-A2CC-A2AC-050B4D9A4256}"/>
              </a:ext>
            </a:extLst>
          </p:cNvPr>
          <p:cNvGraphicFramePr/>
          <p:nvPr>
            <p:extLst>
              <p:ext uri="{D42A27DB-BD31-4B8C-83A1-F6EECF244321}">
                <p14:modId xmlns:p14="http://schemas.microsoft.com/office/powerpoint/2010/main" val="1496751344"/>
              </p:ext>
            </p:extLst>
          </p:nvPr>
        </p:nvGraphicFramePr>
        <p:xfrm>
          <a:off x="234541" y="2271957"/>
          <a:ext cx="4368471" cy="1483320"/>
        </p:xfrm>
        <a:graphic>
          <a:graphicData uri="http://schemas.openxmlformats.org/drawingml/2006/table">
            <a:tbl>
              <a:tblPr>
                <a:noFill/>
              </a:tblPr>
              <a:tblGrid>
                <a:gridCol w="4368471">
                  <a:extLst>
                    <a:ext uri="{9D8B030D-6E8A-4147-A177-3AD203B41FA5}">
                      <a16:colId xmlns:a16="http://schemas.microsoft.com/office/drawing/2014/main" val="20000"/>
                    </a:ext>
                  </a:extLst>
                </a:gridCol>
              </a:tblGrid>
              <a:tr h="508000">
                <a:tc>
                  <a:txBody>
                    <a:bodyPr/>
                    <a:lstStyle/>
                    <a:p>
                      <a:pPr marL="0" lvl="0" indent="0" algn="ctr" rtl="0">
                        <a:spcBef>
                          <a:spcPts val="0"/>
                        </a:spcBef>
                        <a:spcAft>
                          <a:spcPts val="0"/>
                        </a:spcAft>
                        <a:buNone/>
                      </a:pPr>
                      <a:r>
                        <a:rPr lang="it" sz="1600" b="1" dirty="0">
                          <a:solidFill>
                            <a:schemeClr val="tx1"/>
                          </a:solidFill>
                        </a:rPr>
                        <a:t>Project PI</a:t>
                      </a:r>
                      <a:endParaRPr sz="1600" b="1" dirty="0">
                        <a:solidFill>
                          <a:schemeClr val="tx1"/>
                        </a:solidFill>
                      </a:endParaRPr>
                    </a:p>
                  </a:txBody>
                  <a:tcPr marL="121900" marR="121900" marT="121900" marB="121900">
                    <a:solidFill>
                      <a:srgbClr val="CFE2F3"/>
                    </a:solidFill>
                  </a:tcPr>
                </a:tc>
                <a:extLst>
                  <a:ext uri="{0D108BD9-81ED-4DB2-BD59-A6C34878D82A}">
                    <a16:rowId xmlns:a16="http://schemas.microsoft.com/office/drawing/2014/main" val="10000"/>
                  </a:ext>
                </a:extLst>
              </a:tr>
              <a:tr h="975320">
                <a:tc>
                  <a:txBody>
                    <a:bodyPr/>
                    <a:lstStyle/>
                    <a:p>
                      <a:pPr marL="0" lvl="0" indent="0" algn="l" rtl="0">
                        <a:spcBef>
                          <a:spcPts val="0"/>
                        </a:spcBef>
                        <a:spcAft>
                          <a:spcPts val="0"/>
                        </a:spcAft>
                        <a:buClr>
                          <a:schemeClr val="dk1"/>
                        </a:buClr>
                        <a:buSzPts val="1100"/>
                        <a:buFont typeface="Arial"/>
                        <a:buNone/>
                      </a:pPr>
                      <a:r>
                        <a:rPr lang="it" sz="1400" i="1" dirty="0">
                          <a:solidFill>
                            <a:schemeClr val="dk1"/>
                          </a:solidFill>
                        </a:rPr>
                        <a:t>PI: Carolina Berucci (Leonardo)</a:t>
                      </a:r>
                      <a:endParaRPr sz="1400" i="1" dirty="0">
                        <a:solidFill>
                          <a:schemeClr val="dk1"/>
                        </a:solidFill>
                      </a:endParaRPr>
                    </a:p>
                    <a:p>
                      <a:pPr marL="0" lvl="0" indent="0" algn="l" rtl="0">
                        <a:spcBef>
                          <a:spcPts val="0"/>
                        </a:spcBef>
                        <a:spcAft>
                          <a:spcPts val="0"/>
                        </a:spcAft>
                        <a:buClr>
                          <a:schemeClr val="dk1"/>
                        </a:buClr>
                        <a:buSzPts val="1100"/>
                        <a:buFont typeface="Arial"/>
                        <a:buNone/>
                      </a:pPr>
                      <a:r>
                        <a:rPr lang="it" sz="1400" i="1" dirty="0">
                          <a:solidFill>
                            <a:schemeClr val="dk1"/>
                          </a:solidFill>
                        </a:rPr>
                        <a:t>Co-PI: Cristina Knapic (INAF)</a:t>
                      </a:r>
                      <a:endParaRPr sz="1400" i="1" dirty="0">
                        <a:solidFill>
                          <a:schemeClr val="dk1"/>
                        </a:solidFill>
                      </a:endParaRPr>
                    </a:p>
                    <a:p>
                      <a:pPr marL="0" lvl="0" indent="0" algn="l" rtl="0">
                        <a:spcBef>
                          <a:spcPts val="0"/>
                        </a:spcBef>
                        <a:spcAft>
                          <a:spcPts val="0"/>
                        </a:spcAft>
                        <a:buNone/>
                      </a:pPr>
                      <a:r>
                        <a:rPr lang="it" sz="1400" i="1" dirty="0">
                          <a:solidFill>
                            <a:schemeClr val="dk1"/>
                          </a:solidFill>
                        </a:rPr>
                        <a:t>Technical Manager: Daniele Spiga (INFN)</a:t>
                      </a:r>
                      <a:endParaRPr sz="1400" i="1" dirty="0"/>
                    </a:p>
                  </a:txBody>
                  <a:tcPr marL="121900" marR="121900" marT="121900" marB="121900"/>
                </a:tc>
                <a:extLst>
                  <a:ext uri="{0D108BD9-81ED-4DB2-BD59-A6C34878D82A}">
                    <a16:rowId xmlns:a16="http://schemas.microsoft.com/office/drawing/2014/main" val="10001"/>
                  </a:ext>
                </a:extLst>
              </a:tr>
            </a:tbl>
          </a:graphicData>
        </a:graphic>
      </p:graphicFrame>
      <p:graphicFrame>
        <p:nvGraphicFramePr>
          <p:cNvPr id="3" name="Google Shape;56;p13">
            <a:extLst>
              <a:ext uri="{FF2B5EF4-FFF2-40B4-BE49-F238E27FC236}">
                <a16:creationId xmlns:a16="http://schemas.microsoft.com/office/drawing/2014/main" id="{E36106C0-4338-EA38-B87E-5C90544B7DB3}"/>
              </a:ext>
            </a:extLst>
          </p:cNvPr>
          <p:cNvGraphicFramePr/>
          <p:nvPr>
            <p:extLst>
              <p:ext uri="{D42A27DB-BD31-4B8C-83A1-F6EECF244321}">
                <p14:modId xmlns:p14="http://schemas.microsoft.com/office/powerpoint/2010/main" val="43768355"/>
              </p:ext>
            </p:extLst>
          </p:nvPr>
        </p:nvGraphicFramePr>
        <p:xfrm>
          <a:off x="234542" y="3950892"/>
          <a:ext cx="4368470" cy="2214840"/>
        </p:xfrm>
        <a:graphic>
          <a:graphicData uri="http://schemas.openxmlformats.org/drawingml/2006/table">
            <a:tbl>
              <a:tblPr>
                <a:noFill/>
              </a:tblPr>
              <a:tblGrid>
                <a:gridCol w="4368470">
                  <a:extLst>
                    <a:ext uri="{9D8B030D-6E8A-4147-A177-3AD203B41FA5}">
                      <a16:colId xmlns:a16="http://schemas.microsoft.com/office/drawing/2014/main" val="20000"/>
                    </a:ext>
                  </a:extLst>
                </a:gridCol>
              </a:tblGrid>
              <a:tr h="508000">
                <a:tc>
                  <a:txBody>
                    <a:bodyPr/>
                    <a:lstStyle/>
                    <a:p>
                      <a:pPr marL="0" lvl="0" indent="0" algn="ctr" rtl="0">
                        <a:spcBef>
                          <a:spcPts val="0"/>
                        </a:spcBef>
                        <a:spcAft>
                          <a:spcPts val="0"/>
                        </a:spcAft>
                        <a:buNone/>
                      </a:pPr>
                      <a:r>
                        <a:rPr lang="it" sz="1600" b="1"/>
                        <a:t>Management Board</a:t>
                      </a:r>
                      <a:endParaRPr sz="1600" b="1" dirty="0"/>
                    </a:p>
                  </a:txBody>
                  <a:tcPr marL="121900" marR="121900" marT="121900" marB="121900">
                    <a:solidFill>
                      <a:srgbClr val="CFE2F3"/>
                    </a:solidFill>
                  </a:tcPr>
                </a:tc>
                <a:extLst>
                  <a:ext uri="{0D108BD9-81ED-4DB2-BD59-A6C34878D82A}">
                    <a16:rowId xmlns:a16="http://schemas.microsoft.com/office/drawing/2014/main" val="10000"/>
                  </a:ext>
                </a:extLst>
              </a:tr>
              <a:tr h="1706840">
                <a:tc>
                  <a:txBody>
                    <a:bodyPr/>
                    <a:lstStyle/>
                    <a:p>
                      <a:pPr marL="0" lvl="0" indent="0" algn="l" rtl="0">
                        <a:spcBef>
                          <a:spcPts val="0"/>
                        </a:spcBef>
                        <a:spcAft>
                          <a:spcPts val="0"/>
                        </a:spcAft>
                        <a:buNone/>
                      </a:pPr>
                      <a:r>
                        <a:rPr lang="it" sz="1600" dirty="0">
                          <a:solidFill>
                            <a:schemeClr val="dk1"/>
                          </a:solidFill>
                          <a:latin typeface="Calibri"/>
                          <a:ea typeface="Calibri"/>
                          <a:cs typeface="Calibri"/>
                          <a:sym typeface="Calibri"/>
                        </a:rPr>
                        <a:t>Composed by one representative for each industrial partner, one representative for each Spoke the Technical Manager and the WP Leaders. Coordination, verification and planning of the project activities. Fixed meetings: every month.</a:t>
                      </a:r>
                      <a:endParaRPr sz="1600" dirty="0"/>
                    </a:p>
                  </a:txBody>
                  <a:tcPr marL="121900" marR="121900" marT="121900" marB="121900"/>
                </a:tc>
                <a:extLst>
                  <a:ext uri="{0D108BD9-81ED-4DB2-BD59-A6C34878D82A}">
                    <a16:rowId xmlns:a16="http://schemas.microsoft.com/office/drawing/2014/main" val="10001"/>
                  </a:ext>
                </a:extLst>
              </a:tr>
            </a:tbl>
          </a:graphicData>
        </a:graphic>
      </p:graphicFrame>
      <p:graphicFrame>
        <p:nvGraphicFramePr>
          <p:cNvPr id="4" name="Google Shape;57;p13">
            <a:extLst>
              <a:ext uri="{FF2B5EF4-FFF2-40B4-BE49-F238E27FC236}">
                <a16:creationId xmlns:a16="http://schemas.microsoft.com/office/drawing/2014/main" id="{3257A568-46A6-69EB-3E0A-61777A66AD0A}"/>
              </a:ext>
            </a:extLst>
          </p:cNvPr>
          <p:cNvGraphicFramePr/>
          <p:nvPr>
            <p:extLst>
              <p:ext uri="{D42A27DB-BD31-4B8C-83A1-F6EECF244321}">
                <p14:modId xmlns:p14="http://schemas.microsoft.com/office/powerpoint/2010/main" val="2902732629"/>
              </p:ext>
            </p:extLst>
          </p:nvPr>
        </p:nvGraphicFramePr>
        <p:xfrm>
          <a:off x="5416190" y="925327"/>
          <a:ext cx="3008056" cy="1016000"/>
        </p:xfrm>
        <a:graphic>
          <a:graphicData uri="http://schemas.openxmlformats.org/drawingml/2006/table">
            <a:tbl>
              <a:tblPr>
                <a:noFill/>
              </a:tblPr>
              <a:tblGrid>
                <a:gridCol w="3008056">
                  <a:extLst>
                    <a:ext uri="{9D8B030D-6E8A-4147-A177-3AD203B41FA5}">
                      <a16:colId xmlns:a16="http://schemas.microsoft.com/office/drawing/2014/main" val="20000"/>
                    </a:ext>
                  </a:extLst>
                </a:gridCol>
              </a:tblGrid>
              <a:tr h="508000">
                <a:tc>
                  <a:txBody>
                    <a:bodyPr/>
                    <a:lstStyle/>
                    <a:p>
                      <a:pPr marL="0" lvl="0" indent="0" algn="ctr" rtl="0">
                        <a:spcBef>
                          <a:spcPts val="0"/>
                        </a:spcBef>
                        <a:spcAft>
                          <a:spcPts val="0"/>
                        </a:spcAft>
                        <a:buNone/>
                      </a:pPr>
                      <a:r>
                        <a:rPr lang="it" sz="1300" b="1" dirty="0"/>
                        <a:t>WP1: </a:t>
                      </a:r>
                      <a:r>
                        <a:rPr lang="it-IT" sz="1300" b="1" dirty="0"/>
                        <a:t>DataLake</a:t>
                      </a:r>
                      <a:r>
                        <a:rPr lang="it" sz="1300" b="1" dirty="0"/>
                        <a:t> </a:t>
                      </a:r>
                      <a:endParaRPr sz="1300" b="1" dirty="0"/>
                    </a:p>
                  </a:txBody>
                  <a:tcPr marL="121900" marR="121900" marT="121900" marB="121900">
                    <a:solidFill>
                      <a:srgbClr val="CFE2F3"/>
                    </a:solidFill>
                  </a:tcPr>
                </a:tc>
                <a:extLst>
                  <a:ext uri="{0D108BD9-81ED-4DB2-BD59-A6C34878D82A}">
                    <a16:rowId xmlns:a16="http://schemas.microsoft.com/office/drawing/2014/main" val="10000"/>
                  </a:ext>
                </a:extLst>
              </a:tr>
              <a:tr h="508000">
                <a:tc>
                  <a:txBody>
                    <a:bodyPr/>
                    <a:lstStyle/>
                    <a:p>
                      <a:pPr marL="0" lvl="0" indent="0" algn="l" rtl="0">
                        <a:spcBef>
                          <a:spcPts val="0"/>
                        </a:spcBef>
                        <a:spcAft>
                          <a:spcPts val="0"/>
                        </a:spcAft>
                        <a:buNone/>
                      </a:pPr>
                      <a:r>
                        <a:rPr lang="it" sz="1300" dirty="0">
                          <a:solidFill>
                            <a:schemeClr val="dk1"/>
                          </a:solidFill>
                        </a:rPr>
                        <a:t>Leader: Daniele Spiga (INFN)</a:t>
                      </a:r>
                      <a:endParaRPr sz="1300" dirty="0">
                        <a:solidFill>
                          <a:schemeClr val="dk1"/>
                        </a:solidFill>
                      </a:endParaRPr>
                    </a:p>
                  </a:txBody>
                  <a:tcPr marL="121900" marR="121900" marT="121900" marB="121900"/>
                </a:tc>
                <a:extLst>
                  <a:ext uri="{0D108BD9-81ED-4DB2-BD59-A6C34878D82A}">
                    <a16:rowId xmlns:a16="http://schemas.microsoft.com/office/drawing/2014/main" val="10001"/>
                  </a:ext>
                </a:extLst>
              </a:tr>
            </a:tbl>
          </a:graphicData>
        </a:graphic>
      </p:graphicFrame>
      <p:graphicFrame>
        <p:nvGraphicFramePr>
          <p:cNvPr id="5" name="Google Shape;58;p13">
            <a:extLst>
              <a:ext uri="{FF2B5EF4-FFF2-40B4-BE49-F238E27FC236}">
                <a16:creationId xmlns:a16="http://schemas.microsoft.com/office/drawing/2014/main" id="{1D0634BB-36DC-E910-638C-FA0DC344F88C}"/>
              </a:ext>
            </a:extLst>
          </p:cNvPr>
          <p:cNvGraphicFramePr/>
          <p:nvPr>
            <p:extLst>
              <p:ext uri="{D42A27DB-BD31-4B8C-83A1-F6EECF244321}">
                <p14:modId xmlns:p14="http://schemas.microsoft.com/office/powerpoint/2010/main" val="2811736476"/>
              </p:ext>
            </p:extLst>
          </p:nvPr>
        </p:nvGraphicFramePr>
        <p:xfrm>
          <a:off x="5422963" y="2008223"/>
          <a:ext cx="3008056" cy="1139994"/>
        </p:xfrm>
        <a:graphic>
          <a:graphicData uri="http://schemas.openxmlformats.org/drawingml/2006/table">
            <a:tbl>
              <a:tblPr>
                <a:noFill/>
              </a:tblPr>
              <a:tblGrid>
                <a:gridCol w="3008056">
                  <a:extLst>
                    <a:ext uri="{9D8B030D-6E8A-4147-A177-3AD203B41FA5}">
                      <a16:colId xmlns:a16="http://schemas.microsoft.com/office/drawing/2014/main" val="20000"/>
                    </a:ext>
                  </a:extLst>
                </a:gridCol>
              </a:tblGrid>
              <a:tr h="390613">
                <a:tc>
                  <a:txBody>
                    <a:bodyPr/>
                    <a:lstStyle/>
                    <a:p>
                      <a:pPr marL="0" lvl="0" indent="0" algn="ctr" rtl="0">
                        <a:spcBef>
                          <a:spcPts val="0"/>
                        </a:spcBef>
                        <a:spcAft>
                          <a:spcPts val="0"/>
                        </a:spcAft>
                        <a:buNone/>
                      </a:pPr>
                      <a:r>
                        <a:rPr lang="it" sz="1300" b="1" dirty="0"/>
                        <a:t>WP2: </a:t>
                      </a:r>
                      <a:r>
                        <a:rPr lang="it-IT" sz="1300" b="1" dirty="0"/>
                        <a:t>Data Models and metadata definition</a:t>
                      </a:r>
                      <a:endParaRPr sz="1300" b="1" dirty="0"/>
                    </a:p>
                  </a:txBody>
                  <a:tcPr marL="121900" marR="121900" marT="121900" marB="121900">
                    <a:solidFill>
                      <a:srgbClr val="CFE2F3"/>
                    </a:solidFill>
                  </a:tcPr>
                </a:tc>
                <a:extLst>
                  <a:ext uri="{0D108BD9-81ED-4DB2-BD59-A6C34878D82A}">
                    <a16:rowId xmlns:a16="http://schemas.microsoft.com/office/drawing/2014/main" val="10000"/>
                  </a:ext>
                </a:extLst>
              </a:tr>
              <a:tr h="499954">
                <a:tc>
                  <a:txBody>
                    <a:bodyPr/>
                    <a:lstStyle/>
                    <a:p>
                      <a:pPr marL="0" lvl="0" indent="0" algn="l" rtl="0">
                        <a:spcBef>
                          <a:spcPts val="0"/>
                        </a:spcBef>
                        <a:spcAft>
                          <a:spcPts val="0"/>
                        </a:spcAft>
                        <a:buNone/>
                      </a:pPr>
                      <a:r>
                        <a:rPr lang="it" sz="1300" dirty="0">
                          <a:solidFill>
                            <a:schemeClr val="dk1"/>
                          </a:solidFill>
                        </a:rPr>
                        <a:t>Leader: </a:t>
                      </a:r>
                      <a:r>
                        <a:rPr lang="it-IT" sz="1300" dirty="0">
                          <a:solidFill>
                            <a:schemeClr val="dk1"/>
                          </a:solidFill>
                        </a:rPr>
                        <a:t>Cristina Knapic (INAF)</a:t>
                      </a:r>
                      <a:endParaRPr sz="1300" dirty="0">
                        <a:solidFill>
                          <a:schemeClr val="dk1"/>
                        </a:solidFill>
                      </a:endParaRPr>
                    </a:p>
                  </a:txBody>
                  <a:tcPr marL="121900" marR="121900" marT="121900" marB="121900"/>
                </a:tc>
                <a:extLst>
                  <a:ext uri="{0D108BD9-81ED-4DB2-BD59-A6C34878D82A}">
                    <a16:rowId xmlns:a16="http://schemas.microsoft.com/office/drawing/2014/main" val="10001"/>
                  </a:ext>
                </a:extLst>
              </a:tr>
            </a:tbl>
          </a:graphicData>
        </a:graphic>
      </p:graphicFrame>
      <p:graphicFrame>
        <p:nvGraphicFramePr>
          <p:cNvPr id="6" name="Google Shape;59;p13">
            <a:extLst>
              <a:ext uri="{FF2B5EF4-FFF2-40B4-BE49-F238E27FC236}">
                <a16:creationId xmlns:a16="http://schemas.microsoft.com/office/drawing/2014/main" id="{C1B9CEDF-5088-1300-A529-9E0B35E9B4D7}"/>
              </a:ext>
            </a:extLst>
          </p:cNvPr>
          <p:cNvGraphicFramePr/>
          <p:nvPr>
            <p:extLst>
              <p:ext uri="{D42A27DB-BD31-4B8C-83A1-F6EECF244321}">
                <p14:modId xmlns:p14="http://schemas.microsoft.com/office/powerpoint/2010/main" val="310022136"/>
              </p:ext>
            </p:extLst>
          </p:nvPr>
        </p:nvGraphicFramePr>
        <p:xfrm>
          <a:off x="5422965" y="3215990"/>
          <a:ext cx="3008054" cy="1168797"/>
        </p:xfrm>
        <a:graphic>
          <a:graphicData uri="http://schemas.openxmlformats.org/drawingml/2006/table">
            <a:tbl>
              <a:tblPr>
                <a:noFill/>
              </a:tblPr>
              <a:tblGrid>
                <a:gridCol w="3008054">
                  <a:extLst>
                    <a:ext uri="{9D8B030D-6E8A-4147-A177-3AD203B41FA5}">
                      <a16:colId xmlns:a16="http://schemas.microsoft.com/office/drawing/2014/main" val="20000"/>
                    </a:ext>
                  </a:extLst>
                </a:gridCol>
              </a:tblGrid>
              <a:tr h="413117">
                <a:tc>
                  <a:txBody>
                    <a:bodyPr/>
                    <a:lstStyle/>
                    <a:p>
                      <a:pPr marL="0" lvl="0" indent="0" algn="ctr" rtl="0">
                        <a:spcBef>
                          <a:spcPts val="0"/>
                        </a:spcBef>
                        <a:spcAft>
                          <a:spcPts val="0"/>
                        </a:spcAft>
                        <a:buNone/>
                      </a:pPr>
                      <a:r>
                        <a:rPr lang="it" sz="1300" b="1" dirty="0"/>
                        <a:t>WP3: </a:t>
                      </a:r>
                      <a:r>
                        <a:rPr lang="en-US" sz="1300" b="1" dirty="0"/>
                        <a:t>BlockChain system for the data lake</a:t>
                      </a:r>
                      <a:endParaRPr sz="1300" b="1" dirty="0"/>
                    </a:p>
                  </a:txBody>
                  <a:tcPr marL="121900" marR="121900" marT="121900" marB="121900">
                    <a:solidFill>
                      <a:srgbClr val="CFE2F3"/>
                    </a:solidFill>
                  </a:tcPr>
                </a:tc>
                <a:extLst>
                  <a:ext uri="{0D108BD9-81ED-4DB2-BD59-A6C34878D82A}">
                    <a16:rowId xmlns:a16="http://schemas.microsoft.com/office/drawing/2014/main" val="10000"/>
                  </a:ext>
                </a:extLst>
              </a:tr>
              <a:tr h="528757">
                <a:tc>
                  <a:txBody>
                    <a:bodyPr/>
                    <a:lstStyle/>
                    <a:p>
                      <a:pPr marL="0" lvl="0" indent="0" algn="l" rtl="0">
                        <a:spcBef>
                          <a:spcPts val="0"/>
                        </a:spcBef>
                        <a:spcAft>
                          <a:spcPts val="0"/>
                        </a:spcAft>
                        <a:buNone/>
                      </a:pPr>
                      <a:r>
                        <a:rPr lang="it" sz="1300" dirty="0">
                          <a:solidFill>
                            <a:schemeClr val="dk1"/>
                          </a:solidFill>
                        </a:rPr>
                        <a:t>Leader: Francesco Visconti (INAF)</a:t>
                      </a:r>
                      <a:endParaRPr sz="1300" dirty="0">
                        <a:solidFill>
                          <a:schemeClr val="dk1"/>
                        </a:solidFill>
                      </a:endParaRPr>
                    </a:p>
                  </a:txBody>
                  <a:tcPr marL="121900" marR="121900" marT="121900" marB="121900"/>
                </a:tc>
                <a:extLst>
                  <a:ext uri="{0D108BD9-81ED-4DB2-BD59-A6C34878D82A}">
                    <a16:rowId xmlns:a16="http://schemas.microsoft.com/office/drawing/2014/main" val="10001"/>
                  </a:ext>
                </a:extLst>
              </a:tr>
            </a:tbl>
          </a:graphicData>
        </a:graphic>
      </p:graphicFrame>
      <p:graphicFrame>
        <p:nvGraphicFramePr>
          <p:cNvPr id="7" name="Google Shape;60;p13">
            <a:extLst>
              <a:ext uri="{FF2B5EF4-FFF2-40B4-BE49-F238E27FC236}">
                <a16:creationId xmlns:a16="http://schemas.microsoft.com/office/drawing/2014/main" id="{13FC002A-2017-2FB9-E59A-9FE8AE17B850}"/>
              </a:ext>
            </a:extLst>
          </p:cNvPr>
          <p:cNvGraphicFramePr/>
          <p:nvPr>
            <p:extLst>
              <p:ext uri="{D42A27DB-BD31-4B8C-83A1-F6EECF244321}">
                <p14:modId xmlns:p14="http://schemas.microsoft.com/office/powerpoint/2010/main" val="247449303"/>
              </p:ext>
            </p:extLst>
          </p:nvPr>
        </p:nvGraphicFramePr>
        <p:xfrm>
          <a:off x="5422967" y="4252056"/>
          <a:ext cx="3008054" cy="1184967"/>
        </p:xfrm>
        <a:graphic>
          <a:graphicData uri="http://schemas.openxmlformats.org/drawingml/2006/table">
            <a:tbl>
              <a:tblPr>
                <a:noFill/>
              </a:tblPr>
              <a:tblGrid>
                <a:gridCol w="3008054">
                  <a:extLst>
                    <a:ext uri="{9D8B030D-6E8A-4147-A177-3AD203B41FA5}">
                      <a16:colId xmlns:a16="http://schemas.microsoft.com/office/drawing/2014/main" val="20000"/>
                    </a:ext>
                  </a:extLst>
                </a:gridCol>
              </a:tblGrid>
              <a:tr h="425750">
                <a:tc>
                  <a:txBody>
                    <a:bodyPr/>
                    <a:lstStyle/>
                    <a:p>
                      <a:pPr marL="0" lvl="0" indent="0" algn="ctr" rtl="0">
                        <a:spcBef>
                          <a:spcPts val="0"/>
                        </a:spcBef>
                        <a:spcAft>
                          <a:spcPts val="0"/>
                        </a:spcAft>
                        <a:buNone/>
                      </a:pPr>
                      <a:r>
                        <a:rPr lang="it" sz="1300" b="1" dirty="0"/>
                        <a:t>WP4: </a:t>
                      </a:r>
                      <a:r>
                        <a:rPr lang="en-US" sz="1300" b="1" dirty="0"/>
                        <a:t>Blockchain deployment on the ICSC Datalake</a:t>
                      </a:r>
                      <a:endParaRPr sz="1300" b="1" dirty="0"/>
                    </a:p>
                  </a:txBody>
                  <a:tcPr marL="121900" marR="121900" marT="121900" marB="121900">
                    <a:solidFill>
                      <a:srgbClr val="CFE2F3"/>
                    </a:solidFill>
                  </a:tcPr>
                </a:tc>
                <a:extLst>
                  <a:ext uri="{0D108BD9-81ED-4DB2-BD59-A6C34878D82A}">
                    <a16:rowId xmlns:a16="http://schemas.microsoft.com/office/drawing/2014/main" val="10000"/>
                  </a:ext>
                </a:extLst>
              </a:tr>
              <a:tr h="544927">
                <a:tc>
                  <a:txBody>
                    <a:bodyPr/>
                    <a:lstStyle/>
                    <a:p>
                      <a:pPr marL="0" lvl="0" indent="0" algn="l" rtl="0">
                        <a:spcBef>
                          <a:spcPts val="0"/>
                        </a:spcBef>
                        <a:spcAft>
                          <a:spcPts val="0"/>
                        </a:spcAft>
                        <a:buNone/>
                      </a:pPr>
                      <a:r>
                        <a:rPr lang="it" sz="1300" dirty="0">
                          <a:solidFill>
                            <a:schemeClr val="dk1"/>
                          </a:solidFill>
                        </a:rPr>
                        <a:t>Leader: </a:t>
                      </a:r>
                      <a:r>
                        <a:rPr lang="it-IT" sz="1300" dirty="0">
                          <a:solidFill>
                            <a:schemeClr val="dk1"/>
                          </a:solidFill>
                        </a:rPr>
                        <a:t>Alessandro Costantini (INFN)</a:t>
                      </a:r>
                      <a:endParaRPr sz="1300" dirty="0">
                        <a:solidFill>
                          <a:schemeClr val="dk1"/>
                        </a:solidFill>
                      </a:endParaRPr>
                    </a:p>
                  </a:txBody>
                  <a:tcPr marL="121900" marR="121900" marT="121900" marB="121900"/>
                </a:tc>
                <a:extLst>
                  <a:ext uri="{0D108BD9-81ED-4DB2-BD59-A6C34878D82A}">
                    <a16:rowId xmlns:a16="http://schemas.microsoft.com/office/drawing/2014/main" val="10001"/>
                  </a:ext>
                </a:extLst>
              </a:tr>
            </a:tbl>
          </a:graphicData>
        </a:graphic>
      </p:graphicFrame>
      <p:graphicFrame>
        <p:nvGraphicFramePr>
          <p:cNvPr id="8" name="Google Shape;61;p13">
            <a:extLst>
              <a:ext uri="{FF2B5EF4-FFF2-40B4-BE49-F238E27FC236}">
                <a16:creationId xmlns:a16="http://schemas.microsoft.com/office/drawing/2014/main" id="{61CC8168-37D6-D43E-5A91-0A8BEF180174}"/>
              </a:ext>
            </a:extLst>
          </p:cNvPr>
          <p:cNvGraphicFramePr/>
          <p:nvPr>
            <p:extLst>
              <p:ext uri="{D42A27DB-BD31-4B8C-83A1-F6EECF244321}">
                <p14:modId xmlns:p14="http://schemas.microsoft.com/office/powerpoint/2010/main" val="1492310640"/>
              </p:ext>
            </p:extLst>
          </p:nvPr>
        </p:nvGraphicFramePr>
        <p:xfrm>
          <a:off x="5422965" y="5304292"/>
          <a:ext cx="3008054" cy="1184967"/>
        </p:xfrm>
        <a:graphic>
          <a:graphicData uri="http://schemas.openxmlformats.org/drawingml/2006/table">
            <a:tbl>
              <a:tblPr>
                <a:noFill/>
              </a:tblPr>
              <a:tblGrid>
                <a:gridCol w="3008054">
                  <a:extLst>
                    <a:ext uri="{9D8B030D-6E8A-4147-A177-3AD203B41FA5}">
                      <a16:colId xmlns:a16="http://schemas.microsoft.com/office/drawing/2014/main" val="20000"/>
                    </a:ext>
                  </a:extLst>
                </a:gridCol>
              </a:tblGrid>
              <a:tr h="425750">
                <a:tc>
                  <a:txBody>
                    <a:bodyPr/>
                    <a:lstStyle/>
                    <a:p>
                      <a:pPr marL="0" lvl="0" indent="0" algn="ctr" rtl="0">
                        <a:spcBef>
                          <a:spcPts val="0"/>
                        </a:spcBef>
                        <a:spcAft>
                          <a:spcPts val="0"/>
                        </a:spcAft>
                        <a:buNone/>
                      </a:pPr>
                      <a:r>
                        <a:rPr lang="it" sz="1300" b="1" dirty="0"/>
                        <a:t>WP5: </a:t>
                      </a:r>
                      <a:r>
                        <a:rPr lang="en-US" sz="1300" b="1" dirty="0"/>
                        <a:t>Architecture and algorithms for data processing</a:t>
                      </a:r>
                      <a:endParaRPr sz="1300" b="1" dirty="0"/>
                    </a:p>
                  </a:txBody>
                  <a:tcPr marL="121900" marR="121900" marT="121900" marB="121900">
                    <a:solidFill>
                      <a:srgbClr val="CFE2F3"/>
                    </a:solidFill>
                  </a:tcPr>
                </a:tc>
                <a:extLst>
                  <a:ext uri="{0D108BD9-81ED-4DB2-BD59-A6C34878D82A}">
                    <a16:rowId xmlns:a16="http://schemas.microsoft.com/office/drawing/2014/main" val="10000"/>
                  </a:ext>
                </a:extLst>
              </a:tr>
              <a:tr h="544927">
                <a:tc>
                  <a:txBody>
                    <a:bodyPr/>
                    <a:lstStyle/>
                    <a:p>
                      <a:pPr marL="0" lvl="0" indent="0" algn="l" rtl="0">
                        <a:spcBef>
                          <a:spcPts val="0"/>
                        </a:spcBef>
                        <a:spcAft>
                          <a:spcPts val="0"/>
                        </a:spcAft>
                        <a:buNone/>
                      </a:pPr>
                      <a:r>
                        <a:rPr lang="it" sz="1300" dirty="0">
                          <a:solidFill>
                            <a:schemeClr val="dk1"/>
                          </a:solidFill>
                        </a:rPr>
                        <a:t>Leader: </a:t>
                      </a:r>
                      <a:r>
                        <a:rPr lang="it-IT" sz="1300" dirty="0">
                          <a:solidFill>
                            <a:schemeClr val="dk1"/>
                          </a:solidFill>
                        </a:rPr>
                        <a:t>Gaetano Pastore (TASI)</a:t>
                      </a:r>
                      <a:endParaRPr sz="1300" dirty="0">
                        <a:solidFill>
                          <a:schemeClr val="dk1"/>
                        </a:solidFill>
                      </a:endParaRPr>
                    </a:p>
                  </a:txBody>
                  <a:tcPr marL="121900" marR="121900" marT="121900" marB="121900"/>
                </a:tc>
                <a:extLst>
                  <a:ext uri="{0D108BD9-81ED-4DB2-BD59-A6C34878D82A}">
                    <a16:rowId xmlns:a16="http://schemas.microsoft.com/office/drawing/2014/main" val="10001"/>
                  </a:ext>
                </a:extLst>
              </a:tr>
            </a:tbl>
          </a:graphicData>
        </a:graphic>
      </p:graphicFrame>
      <p:sp>
        <p:nvSpPr>
          <p:cNvPr id="9" name="Freccia circolare a sinistra 8">
            <a:extLst>
              <a:ext uri="{FF2B5EF4-FFF2-40B4-BE49-F238E27FC236}">
                <a16:creationId xmlns:a16="http://schemas.microsoft.com/office/drawing/2014/main" id="{C9E0D3CD-AE21-C359-5273-7032EE7D6BBF}"/>
              </a:ext>
            </a:extLst>
          </p:cNvPr>
          <p:cNvSpPr/>
          <p:nvPr/>
        </p:nvSpPr>
        <p:spPr>
          <a:xfrm>
            <a:off x="8585200" y="3615275"/>
            <a:ext cx="1003300" cy="1581304"/>
          </a:xfrm>
          <a:prstGeom prst="curvedLeftArrow">
            <a:avLst>
              <a:gd name="adj1" fmla="val 1213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0" name="CasellaDiTesto 9">
            <a:extLst>
              <a:ext uri="{FF2B5EF4-FFF2-40B4-BE49-F238E27FC236}">
                <a16:creationId xmlns:a16="http://schemas.microsoft.com/office/drawing/2014/main" id="{F7AF7AA7-58D8-8813-4FB0-5F9CD24AA9E0}"/>
              </a:ext>
            </a:extLst>
          </p:cNvPr>
          <p:cNvSpPr txBox="1"/>
          <p:nvPr/>
        </p:nvSpPr>
        <p:spPr>
          <a:xfrm>
            <a:off x="0" y="1097724"/>
            <a:ext cx="11873653" cy="584775"/>
          </a:xfrm>
          <a:prstGeom prst="rect">
            <a:avLst/>
          </a:prstGeom>
          <a:noFill/>
        </p:spPr>
        <p:txBody>
          <a:bodyPr wrap="square">
            <a:spAutoFit/>
          </a:bodyPr>
          <a:lstStyle/>
          <a:p>
            <a:pPr defTabSz="609585">
              <a:buClrTx/>
            </a:pPr>
            <a:r>
              <a:rPr lang="en-US" sz="3200" b="1" kern="1200" dirty="0">
                <a:solidFill>
                  <a:srgbClr val="002060"/>
                </a:solidFill>
                <a:latin typeface="Calibri Light" panose="020F0302020204030204"/>
                <a:ea typeface="+mn-ea"/>
                <a:cs typeface="+mn-cs"/>
              </a:rPr>
              <a:t>Project management structure</a:t>
            </a:r>
          </a:p>
        </p:txBody>
      </p:sp>
      <p:sp>
        <p:nvSpPr>
          <p:cNvPr id="11" name="Freccia circolare in su 10">
            <a:extLst>
              <a:ext uri="{FF2B5EF4-FFF2-40B4-BE49-F238E27FC236}">
                <a16:creationId xmlns:a16="http://schemas.microsoft.com/office/drawing/2014/main" id="{84A2B721-195E-7C4C-6640-EF54EB0870F3}"/>
              </a:ext>
            </a:extLst>
          </p:cNvPr>
          <p:cNvSpPr/>
          <p:nvPr/>
        </p:nvSpPr>
        <p:spPr>
          <a:xfrm rot="17013861">
            <a:off x="8344328" y="2895094"/>
            <a:ext cx="4383450" cy="2229788"/>
          </a:xfrm>
          <a:prstGeom prst="curvedUpArrow">
            <a:avLst>
              <a:gd name="adj1" fmla="val 3083"/>
              <a:gd name="adj2" fmla="val 50000"/>
              <a:gd name="adj3" fmla="val 99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3" name="CasellaDiTesto 12">
            <a:extLst>
              <a:ext uri="{FF2B5EF4-FFF2-40B4-BE49-F238E27FC236}">
                <a16:creationId xmlns:a16="http://schemas.microsoft.com/office/drawing/2014/main" id="{2A40B9CD-1DFA-6604-46B8-35AA207A11A8}"/>
              </a:ext>
            </a:extLst>
          </p:cNvPr>
          <p:cNvSpPr txBox="1"/>
          <p:nvPr/>
        </p:nvSpPr>
        <p:spPr>
          <a:xfrm>
            <a:off x="8581447" y="1924564"/>
            <a:ext cx="1325500" cy="461665"/>
          </a:xfrm>
          <a:prstGeom prst="rect">
            <a:avLst/>
          </a:prstGeom>
          <a:noFill/>
        </p:spPr>
        <p:txBody>
          <a:bodyPr wrap="square" rtlCol="0">
            <a:spAutoFit/>
          </a:bodyPr>
          <a:lstStyle/>
          <a:p>
            <a:r>
              <a:rPr lang="it-IT" sz="2400" b="1" dirty="0">
                <a:solidFill>
                  <a:srgbClr val="002060"/>
                </a:solidFill>
              </a:rPr>
              <a:t>GDL1</a:t>
            </a:r>
          </a:p>
        </p:txBody>
      </p:sp>
      <p:sp>
        <p:nvSpPr>
          <p:cNvPr id="14" name="CasellaDiTesto 13">
            <a:extLst>
              <a:ext uri="{FF2B5EF4-FFF2-40B4-BE49-F238E27FC236}">
                <a16:creationId xmlns:a16="http://schemas.microsoft.com/office/drawing/2014/main" id="{A2BE13E5-F170-F32A-09EE-DB2480096FC5}"/>
              </a:ext>
            </a:extLst>
          </p:cNvPr>
          <p:cNvSpPr txBox="1"/>
          <p:nvPr/>
        </p:nvSpPr>
        <p:spPr>
          <a:xfrm>
            <a:off x="8431019" y="4209406"/>
            <a:ext cx="1325500" cy="461665"/>
          </a:xfrm>
          <a:prstGeom prst="rect">
            <a:avLst/>
          </a:prstGeom>
          <a:noFill/>
        </p:spPr>
        <p:txBody>
          <a:bodyPr wrap="square" rtlCol="0">
            <a:spAutoFit/>
          </a:bodyPr>
          <a:lstStyle/>
          <a:p>
            <a:r>
              <a:rPr lang="it-IT" sz="2400" b="1" dirty="0">
                <a:solidFill>
                  <a:srgbClr val="002060"/>
                </a:solidFill>
              </a:rPr>
              <a:t>GDL2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2"/>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defTabSz="609585">
                <a:buClrTx/>
              </a:pPr>
              <a:r>
                <a:rPr lang="it-IT" kern="1200" dirty="0">
                  <a:solidFill>
                    <a:prstClr val="white">
                      <a:alpha val="50000"/>
                    </a:prstClr>
                  </a:solidFill>
                  <a:latin typeface="Titillium" pitchFamily="2" charset="77"/>
                  <a:ea typeface="+mn-ea"/>
                  <a:cs typeface="+mn-cs"/>
                </a:rPr>
                <a:t>Missione 4 </a:t>
              </a:r>
              <a:r>
                <a:rPr lang="it-IT" b="1" kern="1200" dirty="0">
                  <a:solidFill>
                    <a:prstClr val="white">
                      <a:alpha val="50000"/>
                    </a:prstClr>
                  </a:solidFill>
                  <a:latin typeface="Titillium" pitchFamily="2" charset="77"/>
                  <a:ea typeface="+mn-ea"/>
                  <a:cs typeface="+mn-cs"/>
                </a:rPr>
                <a:t>• Istruzione e Ricerca </a:t>
              </a:r>
              <a:endParaRPr lang="it-IT" kern="1200" dirty="0">
                <a:solidFill>
                  <a:prstClr val="white">
                    <a:alpha val="50000"/>
                  </a:prstClr>
                </a:solidFill>
                <a:latin typeface="Titillium" pitchFamily="2" charset="77"/>
                <a:ea typeface="+mn-ea"/>
                <a:cs typeface="+mn-cs"/>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pPr defTabSz="609585">
                <a:buClrTx/>
              </a:pPr>
              <a:r>
                <a:rPr lang="it-IT" kern="1200" dirty="0">
                  <a:solidFill>
                    <a:prstClr val="white">
                      <a:alpha val="50000"/>
                    </a:prstClr>
                  </a:solidFill>
                  <a:latin typeface="Titillium" pitchFamily="2" charset="77"/>
                  <a:ea typeface="+mn-ea"/>
                  <a:cs typeface="+mn-cs"/>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sp>
        <p:nvSpPr>
          <p:cNvPr id="3" name="CasellaDiTesto 2">
            <a:extLst>
              <a:ext uri="{FF2B5EF4-FFF2-40B4-BE49-F238E27FC236}">
                <a16:creationId xmlns:a16="http://schemas.microsoft.com/office/drawing/2014/main" id="{AA36B30C-4969-C254-B0AB-02C4DD45F3A5}"/>
              </a:ext>
            </a:extLst>
          </p:cNvPr>
          <p:cNvSpPr txBox="1"/>
          <p:nvPr/>
        </p:nvSpPr>
        <p:spPr>
          <a:xfrm>
            <a:off x="166281" y="1156644"/>
            <a:ext cx="9354583" cy="666786"/>
          </a:xfrm>
          <a:prstGeom prst="rect">
            <a:avLst/>
          </a:prstGeom>
          <a:noFill/>
        </p:spPr>
        <p:txBody>
          <a:bodyPr wrap="square">
            <a:spAutoFit/>
          </a:bodyPr>
          <a:lstStyle/>
          <a:p>
            <a:pPr algn="ctr" defTabSz="609585">
              <a:buClrTx/>
            </a:pPr>
            <a:r>
              <a:rPr lang="it-IT" sz="3733" b="1" kern="1200" dirty="0">
                <a:solidFill>
                  <a:srgbClr val="002060"/>
                </a:solidFill>
                <a:latin typeface="Calibri Light" panose="020F0302020204030204"/>
                <a:ea typeface="+mn-ea"/>
                <a:cs typeface="+mn-cs"/>
              </a:rPr>
              <a:t>Targets and milestones</a:t>
            </a:r>
          </a:p>
        </p:txBody>
      </p:sp>
      <p:graphicFrame>
        <p:nvGraphicFramePr>
          <p:cNvPr id="5" name="Tabella 4">
            <a:extLst>
              <a:ext uri="{FF2B5EF4-FFF2-40B4-BE49-F238E27FC236}">
                <a16:creationId xmlns:a16="http://schemas.microsoft.com/office/drawing/2014/main" id="{FE7AE519-3965-80D0-DACB-FEEBBFC6001A}"/>
              </a:ext>
            </a:extLst>
          </p:cNvPr>
          <p:cNvGraphicFramePr>
            <a:graphicFrameLocks noGrp="1"/>
          </p:cNvGraphicFramePr>
          <p:nvPr>
            <p:extLst>
              <p:ext uri="{D42A27DB-BD31-4B8C-83A1-F6EECF244321}">
                <p14:modId xmlns:p14="http://schemas.microsoft.com/office/powerpoint/2010/main" val="4089866430"/>
              </p:ext>
            </p:extLst>
          </p:nvPr>
        </p:nvGraphicFramePr>
        <p:xfrm>
          <a:off x="977496" y="1829232"/>
          <a:ext cx="9110612" cy="4351339"/>
        </p:xfrm>
        <a:graphic>
          <a:graphicData uri="http://schemas.openxmlformats.org/drawingml/2006/table">
            <a:tbl>
              <a:tblPr>
                <a:tableStyleId>{6E25E649-3F16-4E02-A733-19D2CDBF48F0}</a:tableStyleId>
              </a:tblPr>
              <a:tblGrid>
                <a:gridCol w="502077">
                  <a:extLst>
                    <a:ext uri="{9D8B030D-6E8A-4147-A177-3AD203B41FA5}">
                      <a16:colId xmlns:a16="http://schemas.microsoft.com/office/drawing/2014/main" val="3439163029"/>
                    </a:ext>
                  </a:extLst>
                </a:gridCol>
                <a:gridCol w="502077">
                  <a:extLst>
                    <a:ext uri="{9D8B030D-6E8A-4147-A177-3AD203B41FA5}">
                      <a16:colId xmlns:a16="http://schemas.microsoft.com/office/drawing/2014/main" val="2884203710"/>
                    </a:ext>
                  </a:extLst>
                </a:gridCol>
                <a:gridCol w="7593921">
                  <a:extLst>
                    <a:ext uri="{9D8B030D-6E8A-4147-A177-3AD203B41FA5}">
                      <a16:colId xmlns:a16="http://schemas.microsoft.com/office/drawing/2014/main" val="4119276184"/>
                    </a:ext>
                  </a:extLst>
                </a:gridCol>
                <a:gridCol w="512537">
                  <a:extLst>
                    <a:ext uri="{9D8B030D-6E8A-4147-A177-3AD203B41FA5}">
                      <a16:colId xmlns:a16="http://schemas.microsoft.com/office/drawing/2014/main" val="1067184616"/>
                    </a:ext>
                  </a:extLst>
                </a:gridCol>
              </a:tblGrid>
              <a:tr h="444548">
                <a:tc>
                  <a:txBody>
                    <a:bodyPr/>
                    <a:lstStyle/>
                    <a:p>
                      <a:pPr algn="l" fontAlgn="ctr"/>
                      <a:r>
                        <a:rPr lang="en-GB" sz="1300" b="1" u="none" strike="noStrike" dirty="0">
                          <a:effectLst/>
                        </a:rPr>
                        <a:t>WP</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GB" sz="1300" b="1" u="none" strike="noStrike" dirty="0">
                          <a:effectLst/>
                        </a:rPr>
                        <a:t>Del. code</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GB" sz="1600" b="1" u="none" strike="noStrike" dirty="0">
                          <a:effectLst/>
                        </a:rPr>
                        <a:t>Definition</a:t>
                      </a:r>
                      <a:endParaRPr lang="it-IT" sz="16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GB" sz="1300" b="1" u="none" strike="noStrike" dirty="0">
                          <a:effectLst/>
                        </a:rPr>
                        <a:t>Del. date</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3254278028"/>
                  </a:ext>
                </a:extLst>
              </a:tr>
              <a:tr h="251039">
                <a:tc>
                  <a:txBody>
                    <a:bodyPr/>
                    <a:lstStyle/>
                    <a:p>
                      <a:pPr algn="l" fontAlgn="ctr"/>
                      <a:r>
                        <a:rPr lang="en-US" sz="1300" u="none" strike="noStrike" dirty="0">
                          <a:effectLst/>
                        </a:rPr>
                        <a:t>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Report the deployment solution used to implement the Data Managementnd results of the functional tests</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M12</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1473300624"/>
                  </a:ext>
                </a:extLst>
              </a:tr>
              <a:tr h="303338">
                <a:tc>
                  <a:txBody>
                    <a:bodyPr/>
                    <a:lstStyle/>
                    <a:p>
                      <a:pPr algn="l" fontAlgn="ctr"/>
                      <a:r>
                        <a:rPr lang="en-US" sz="1300" u="none" strike="noStrike" dirty="0">
                          <a:effectLst/>
                        </a:rPr>
                        <a:t>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Report the deployment solution used to implement the Data Management and results of the functional tests</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M24</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10469465"/>
                  </a:ext>
                </a:extLst>
              </a:tr>
              <a:tr h="287649">
                <a:tc>
                  <a:txBody>
                    <a:bodyPr/>
                    <a:lstStyle/>
                    <a:p>
                      <a:pPr algn="l" fontAlgn="ctr"/>
                      <a:r>
                        <a:rPr lang="en-US" sz="1300" u="none" strike="noStrike" dirty="0">
                          <a:effectLst/>
                        </a:rPr>
                        <a:t>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Dataset identified and data model vs1</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M12</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3487723031"/>
                  </a:ext>
                </a:extLst>
              </a:tr>
              <a:tr h="261499">
                <a:tc>
                  <a:txBody>
                    <a:bodyPr/>
                    <a:lstStyle/>
                    <a:p>
                      <a:pPr algn="l" fontAlgn="ctr"/>
                      <a:r>
                        <a:rPr lang="en-US" sz="1300" u="none" strike="noStrike" dirty="0">
                          <a:effectLst/>
                        </a:rPr>
                        <a:t>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Technical report of the database</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M18</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1497597909"/>
                  </a:ext>
                </a:extLst>
              </a:tr>
              <a:tr h="271959">
                <a:tc>
                  <a:txBody>
                    <a:bodyPr/>
                    <a:lstStyle/>
                    <a:p>
                      <a:pPr algn="l" fontAlgn="ctr"/>
                      <a:r>
                        <a:rPr lang="en-US" sz="1300" u="none" strike="noStrike" dirty="0">
                          <a:effectLst/>
                        </a:rPr>
                        <a:t>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TN3</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Final report on database and data model vs1.1</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M24</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4165051220"/>
                  </a:ext>
                </a:extLst>
              </a:tr>
              <a:tr h="235349">
                <a:tc>
                  <a:txBody>
                    <a:bodyPr/>
                    <a:lstStyle/>
                    <a:p>
                      <a:pPr algn="l" fontAlgn="ctr"/>
                      <a:r>
                        <a:rPr lang="en-US" sz="1300" u="none" strike="noStrike" dirty="0">
                          <a:effectLst/>
                        </a:rPr>
                        <a:t>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Functional, Analysis, document</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M6</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1146104623"/>
                  </a:ext>
                </a:extLst>
              </a:tr>
              <a:tr h="303338">
                <a:tc>
                  <a:txBody>
                    <a:bodyPr/>
                    <a:lstStyle/>
                    <a:p>
                      <a:pPr algn="l" fontAlgn="ctr"/>
                      <a:r>
                        <a:rPr lang="en-US" sz="1300" u="none" strike="noStrike" dirty="0">
                          <a:effectLst/>
                        </a:rPr>
                        <a:t>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Workflow definitions for data object tracking, and implementation in the licensed software</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M18</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1875645958"/>
                  </a:ext>
                </a:extLst>
              </a:tr>
              <a:tr h="313798">
                <a:tc>
                  <a:txBody>
                    <a:bodyPr/>
                    <a:lstStyle/>
                    <a:p>
                      <a:pPr algn="l" fontAlgn="ctr"/>
                      <a:r>
                        <a:rPr lang="en-US" sz="1300" u="none" strike="noStrike" dirty="0">
                          <a:effectLst/>
                        </a:rPr>
                        <a:t>3</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Functional, Analysis, document</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M6</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73182528"/>
                  </a:ext>
                </a:extLst>
              </a:tr>
              <a:tr h="261499">
                <a:tc>
                  <a:txBody>
                    <a:bodyPr/>
                    <a:lstStyle/>
                    <a:p>
                      <a:pPr algn="l" fontAlgn="ctr"/>
                      <a:r>
                        <a:rPr lang="en-US" sz="1300" u="none" strike="noStrike" dirty="0">
                          <a:effectLst/>
                        </a:rPr>
                        <a:t>3</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Workflow definitions for data object tracking, and implementation in the licensed software</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M18</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3685430079"/>
                  </a:ext>
                </a:extLst>
              </a:tr>
              <a:tr h="329488">
                <a:tc>
                  <a:txBody>
                    <a:bodyPr/>
                    <a:lstStyle/>
                    <a:p>
                      <a:pPr algn="l" fontAlgn="ctr"/>
                      <a:r>
                        <a:rPr lang="it-IT" sz="1300" u="none" strike="noStrike" dirty="0">
                          <a:effectLst/>
                        </a:rPr>
                        <a:t>4</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Report the deployment solutions on the Datalake, with initial evaluation of results</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M12</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1463865998"/>
                  </a:ext>
                </a:extLst>
              </a:tr>
              <a:tr h="308568">
                <a:tc>
                  <a:txBody>
                    <a:bodyPr/>
                    <a:lstStyle/>
                    <a:p>
                      <a:pPr algn="l" fontAlgn="ctr"/>
                      <a:r>
                        <a:rPr lang="it-IT" sz="1300" u="none" strike="noStrike" dirty="0">
                          <a:effectLst/>
                        </a:rPr>
                        <a:t>4</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TN2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Technology tracking report on the blockchain solutions maturity</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M24</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2939323442"/>
                  </a:ext>
                </a:extLst>
              </a:tr>
              <a:tr h="277189">
                <a:tc>
                  <a:txBody>
                    <a:bodyPr/>
                    <a:lstStyle/>
                    <a:p>
                      <a:pPr algn="l" fontAlgn="b"/>
                      <a:r>
                        <a:rPr lang="it-IT" sz="1300" u="none" strike="noStrike" dirty="0">
                          <a:effectLst/>
                        </a:rPr>
                        <a:t>5</a:t>
                      </a:r>
                      <a:endParaRPr lang="it-IT" sz="1300" b="1" i="0" u="none" strike="noStrike" dirty="0">
                        <a:solidFill>
                          <a:srgbClr val="000000"/>
                        </a:solidFill>
                        <a:effectLst/>
                        <a:latin typeface="Calibri" panose="020F0502020204030204" pitchFamily="34" charset="0"/>
                      </a:endParaRPr>
                    </a:p>
                  </a:txBody>
                  <a:tcPr marL="5230" marR="5230" marT="5230" marB="0" anchor="b"/>
                </a:tc>
                <a:tc>
                  <a:txBody>
                    <a:bodyPr/>
                    <a:lstStyle/>
                    <a:p>
                      <a:pPr algn="l" fontAlgn="ctr"/>
                      <a:r>
                        <a:rPr lang="en-US" sz="1300" u="none" strike="noStrike" dirty="0">
                          <a:effectLst/>
                        </a:rPr>
                        <a:t>TN1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sensors technologies and data typologies report</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M8</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3820498731"/>
                  </a:ext>
                </a:extLst>
              </a:tr>
              <a:tr h="224889">
                <a:tc>
                  <a:txBody>
                    <a:bodyPr/>
                    <a:lstStyle/>
                    <a:p>
                      <a:pPr algn="l" fontAlgn="b"/>
                      <a:r>
                        <a:rPr lang="it-IT" sz="1300" u="none" strike="noStrike" dirty="0">
                          <a:effectLst/>
                        </a:rPr>
                        <a:t>5</a:t>
                      </a:r>
                      <a:endParaRPr lang="it-IT" sz="1300" b="1" i="0" u="none" strike="noStrike" dirty="0">
                        <a:solidFill>
                          <a:srgbClr val="000000"/>
                        </a:solidFill>
                        <a:effectLst/>
                        <a:latin typeface="Calibri" panose="020F0502020204030204" pitchFamily="34" charset="0"/>
                      </a:endParaRPr>
                    </a:p>
                  </a:txBody>
                  <a:tcPr marL="5230" marR="5230" marT="5230" marB="0" anchor="b"/>
                </a:tc>
                <a:tc>
                  <a:txBody>
                    <a:bodyPr/>
                    <a:lstStyle/>
                    <a:p>
                      <a:pPr algn="l" fontAlgn="ctr"/>
                      <a:r>
                        <a:rPr lang="en-US" sz="1300" u="none" strike="noStrike" dirty="0">
                          <a:effectLst/>
                        </a:rPr>
                        <a:t>TN2.1</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Algorithms and simulator design and verification report </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M18</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2334908479"/>
                  </a:ext>
                </a:extLst>
              </a:tr>
              <a:tr h="277189">
                <a:tc>
                  <a:txBody>
                    <a:bodyPr/>
                    <a:lstStyle/>
                    <a:p>
                      <a:pPr algn="l" fontAlgn="b"/>
                      <a:r>
                        <a:rPr lang="it-IT" sz="1300" u="none" strike="noStrike" dirty="0">
                          <a:effectLst/>
                        </a:rPr>
                        <a:t>5</a:t>
                      </a:r>
                      <a:endParaRPr lang="it-IT" sz="1300" b="1" i="0" u="none" strike="noStrike" dirty="0">
                        <a:solidFill>
                          <a:srgbClr val="000000"/>
                        </a:solidFill>
                        <a:effectLst/>
                        <a:latin typeface="Calibri" panose="020F0502020204030204" pitchFamily="34" charset="0"/>
                      </a:endParaRPr>
                    </a:p>
                  </a:txBody>
                  <a:tcPr marL="5230" marR="5230" marT="5230" marB="0" anchor="b"/>
                </a:tc>
                <a:tc>
                  <a:txBody>
                    <a:bodyPr/>
                    <a:lstStyle/>
                    <a:p>
                      <a:pPr algn="l" fontAlgn="ctr"/>
                      <a:r>
                        <a:rPr lang="en-US" sz="1300" u="none" strike="noStrike" dirty="0">
                          <a:effectLst/>
                        </a:rPr>
                        <a:t>TN2.2</a:t>
                      </a:r>
                      <a:endParaRPr lang="it-IT" sz="1300" b="1"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Update - Algorithms and simulator design and verification report v.2 </a:t>
                      </a:r>
                      <a:endParaRPr lang="it-IT" sz="1300" b="0" i="0" u="none" strike="noStrike" dirty="0">
                        <a:solidFill>
                          <a:srgbClr val="1B2A6F"/>
                        </a:solidFill>
                        <a:effectLst/>
                        <a:latin typeface="Calibri" panose="020F0502020204030204" pitchFamily="34" charset="0"/>
                      </a:endParaRPr>
                    </a:p>
                  </a:txBody>
                  <a:tcPr marL="5230" marR="5230" marT="5230" marB="0" anchor="ctr"/>
                </a:tc>
                <a:tc>
                  <a:txBody>
                    <a:bodyPr/>
                    <a:lstStyle/>
                    <a:p>
                      <a:pPr algn="l" fontAlgn="ctr"/>
                      <a:r>
                        <a:rPr lang="en-US" sz="1300" u="none" strike="noStrike" dirty="0">
                          <a:effectLst/>
                        </a:rPr>
                        <a:t>M24</a:t>
                      </a:r>
                      <a:endParaRPr lang="it-IT" sz="1300" b="1" i="0" u="none" strike="noStrike" dirty="0">
                        <a:solidFill>
                          <a:srgbClr val="1B2A6F"/>
                        </a:solidFill>
                        <a:effectLst/>
                        <a:latin typeface="Calibri" panose="020F0502020204030204" pitchFamily="34" charset="0"/>
                      </a:endParaRPr>
                    </a:p>
                  </a:txBody>
                  <a:tcPr marL="5230" marR="5230" marT="5230" marB="0" anchor="ctr"/>
                </a:tc>
                <a:extLst>
                  <a:ext uri="{0D108BD9-81ED-4DB2-BD59-A6C34878D82A}">
                    <a16:rowId xmlns:a16="http://schemas.microsoft.com/office/drawing/2014/main" val="4026133590"/>
                  </a:ext>
                </a:extLst>
              </a:tr>
            </a:tbl>
          </a:graphicData>
        </a:graphic>
      </p:graphicFrame>
    </p:spTree>
    <p:extLst>
      <p:ext uri="{BB962C8B-B14F-4D97-AF65-F5344CB8AC3E}">
        <p14:creationId xmlns:p14="http://schemas.microsoft.com/office/powerpoint/2010/main" val="199295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2"/>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defTabSz="609585">
                <a:buClrTx/>
              </a:pPr>
              <a:r>
                <a:rPr lang="it-IT" kern="1200" dirty="0">
                  <a:solidFill>
                    <a:prstClr val="white">
                      <a:alpha val="50000"/>
                    </a:prstClr>
                  </a:solidFill>
                  <a:latin typeface="Titillium" pitchFamily="2" charset="77"/>
                  <a:ea typeface="+mn-ea"/>
                  <a:cs typeface="+mn-cs"/>
                </a:rPr>
                <a:t>Missione 4 </a:t>
              </a:r>
              <a:r>
                <a:rPr lang="it-IT" b="1" kern="1200" dirty="0">
                  <a:solidFill>
                    <a:prstClr val="white">
                      <a:alpha val="50000"/>
                    </a:prstClr>
                  </a:solidFill>
                  <a:latin typeface="Titillium" pitchFamily="2" charset="77"/>
                  <a:ea typeface="+mn-ea"/>
                  <a:cs typeface="+mn-cs"/>
                </a:rPr>
                <a:t>• Istruzione e Ricerca </a:t>
              </a:r>
              <a:endParaRPr lang="it-IT" kern="1200" dirty="0">
                <a:solidFill>
                  <a:prstClr val="white">
                    <a:alpha val="50000"/>
                  </a:prstClr>
                </a:solidFill>
                <a:latin typeface="Titillium" pitchFamily="2" charset="77"/>
                <a:ea typeface="+mn-ea"/>
                <a:cs typeface="+mn-cs"/>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pPr defTabSz="609585">
                <a:buClrTx/>
              </a:pPr>
              <a:r>
                <a:rPr lang="it-IT" kern="1200" dirty="0">
                  <a:solidFill>
                    <a:prstClr val="white">
                      <a:alpha val="50000"/>
                    </a:prstClr>
                  </a:solidFill>
                  <a:latin typeface="Titillium" pitchFamily="2" charset="77"/>
                  <a:ea typeface="+mn-ea"/>
                  <a:cs typeface="+mn-cs"/>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sp>
        <p:nvSpPr>
          <p:cNvPr id="3" name="CasellaDiTesto 2">
            <a:extLst>
              <a:ext uri="{FF2B5EF4-FFF2-40B4-BE49-F238E27FC236}">
                <a16:creationId xmlns:a16="http://schemas.microsoft.com/office/drawing/2014/main" id="{BC45D094-B93F-E6F5-09CC-573E7E0019CF}"/>
              </a:ext>
            </a:extLst>
          </p:cNvPr>
          <p:cNvSpPr txBox="1"/>
          <p:nvPr/>
        </p:nvSpPr>
        <p:spPr>
          <a:xfrm>
            <a:off x="3055088" y="3184551"/>
            <a:ext cx="6110176" cy="666786"/>
          </a:xfrm>
          <a:prstGeom prst="rect">
            <a:avLst/>
          </a:prstGeom>
          <a:noFill/>
        </p:spPr>
        <p:txBody>
          <a:bodyPr wrap="square">
            <a:spAutoFit/>
          </a:bodyPr>
          <a:lstStyle/>
          <a:p>
            <a:pPr defTabSz="609585">
              <a:buClrTx/>
            </a:pPr>
            <a:r>
              <a:rPr lang="it-IT" sz="3733" b="1" i="1" kern="1200" dirty="0">
                <a:solidFill>
                  <a:prstClr val="black"/>
                </a:solidFill>
                <a:latin typeface="Calibri Light" panose="020F0302020204030204"/>
                <a:ea typeface="+mn-ea"/>
                <a:cs typeface="+mn-cs"/>
              </a:rPr>
              <a:t>Thank you for your attention!</a:t>
            </a:r>
          </a:p>
        </p:txBody>
      </p:sp>
    </p:spTree>
    <p:extLst>
      <p:ext uri="{BB962C8B-B14F-4D97-AF65-F5344CB8AC3E}">
        <p14:creationId xmlns:p14="http://schemas.microsoft.com/office/powerpoint/2010/main" val="1341215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sp>
        <p:nvSpPr>
          <p:cNvPr id="2" name="CasellaDiTesto 1">
            <a:extLst>
              <a:ext uri="{FF2B5EF4-FFF2-40B4-BE49-F238E27FC236}">
                <a16:creationId xmlns:a16="http://schemas.microsoft.com/office/drawing/2014/main" id="{6E770C97-B64D-CAFF-C5D1-525EE50EBB2E}"/>
              </a:ext>
            </a:extLst>
          </p:cNvPr>
          <p:cNvSpPr txBox="1"/>
          <p:nvPr/>
        </p:nvSpPr>
        <p:spPr>
          <a:xfrm>
            <a:off x="259437" y="1646420"/>
            <a:ext cx="11770535" cy="4483215"/>
          </a:xfrm>
          <a:prstGeom prst="rect">
            <a:avLst/>
          </a:prstGeom>
          <a:noFill/>
        </p:spPr>
        <p:txBody>
          <a:bodyPr wrap="square" rtlCol="0">
            <a:spAutoFit/>
          </a:bodyPr>
          <a:lstStyle/>
          <a:p>
            <a:pPr defTabSz="609585">
              <a:buClrTx/>
            </a:pPr>
            <a:r>
              <a:rPr lang="it-IT" sz="3733" kern="1200" dirty="0">
                <a:solidFill>
                  <a:srgbClr val="002060"/>
                </a:solidFill>
                <a:latin typeface="Calibri" panose="020F0502020204030204"/>
                <a:ea typeface="+mn-ea"/>
                <a:cs typeface="+mn-cs"/>
              </a:rPr>
              <a:t>Summary</a:t>
            </a:r>
          </a:p>
          <a:p>
            <a:pPr defTabSz="609585">
              <a:buClrTx/>
            </a:pPr>
            <a:endParaRPr lang="it-IT" sz="800" kern="1200" dirty="0">
              <a:solidFill>
                <a:prstClr val="black"/>
              </a:solidFill>
              <a:latin typeface="Calibri" panose="020F0502020204030204"/>
              <a:ea typeface="+mn-ea"/>
              <a:cs typeface="+mn-cs"/>
            </a:endParaRPr>
          </a:p>
          <a:p>
            <a:pPr marL="380990" indent="-380990" defTabSz="609585">
              <a:buClrTx/>
              <a:buFont typeface="Arial" panose="020B0604020202020204" pitchFamily="34" charset="0"/>
              <a:buChar char="•"/>
            </a:pPr>
            <a:r>
              <a:rPr lang="it-IT" sz="2400" b="1" kern="1200" dirty="0">
                <a:solidFill>
                  <a:srgbClr val="002060"/>
                </a:solidFill>
                <a:latin typeface="+mj-lt"/>
                <a:ea typeface="+mn-ea"/>
                <a:cs typeface="+mn-cs"/>
              </a:rPr>
              <a:t>Data Space &amp; High-Level Technical Concepts</a:t>
            </a:r>
          </a:p>
          <a:p>
            <a:pPr marL="380990" indent="-380990" defTabSz="609585">
              <a:buClrTx/>
              <a:buFont typeface="Arial" panose="020B0604020202020204" pitchFamily="34" charset="0"/>
              <a:buChar char="•"/>
            </a:pPr>
            <a:r>
              <a:rPr lang="it-IT" sz="2400" b="1" kern="1200" dirty="0">
                <a:solidFill>
                  <a:srgbClr val="002060"/>
                </a:solidFill>
                <a:latin typeface="+mj-lt"/>
                <a:ea typeface="+mn-ea"/>
                <a:cs typeface="+mn-cs"/>
              </a:rPr>
              <a:t>Interoperable Data Lake - General Objectives</a:t>
            </a:r>
          </a:p>
          <a:p>
            <a:pPr marL="380990" indent="-380990" defTabSz="609585">
              <a:buClrTx/>
              <a:buFont typeface="Arial" panose="020B0604020202020204" pitchFamily="34" charset="0"/>
              <a:buChar char="•"/>
            </a:pPr>
            <a:r>
              <a:rPr lang="en-US" sz="2400" b="1" kern="1200" dirty="0">
                <a:solidFill>
                  <a:srgbClr val="002060"/>
                </a:solidFill>
                <a:latin typeface="+mj-lt"/>
                <a:ea typeface="+mn-ea"/>
                <a:cs typeface="+mn-cs"/>
              </a:rPr>
              <a:t>Activities &amp; Work Packages structures of the project</a:t>
            </a:r>
            <a:endParaRPr lang="it-IT" sz="2400" b="1" kern="1200" dirty="0">
              <a:solidFill>
                <a:srgbClr val="002060"/>
              </a:solidFill>
              <a:latin typeface="+mj-lt"/>
              <a:ea typeface="+mn-ea"/>
              <a:cs typeface="+mn-cs"/>
            </a:endParaRPr>
          </a:p>
          <a:p>
            <a:pPr marL="342900" lvl="4" indent="-342900" defTabSz="609585">
              <a:buClrTx/>
              <a:buFont typeface="Calibri" panose="020F0502020204030204" pitchFamily="34" charset="0"/>
              <a:buChar char="-"/>
            </a:pPr>
            <a:r>
              <a:rPr lang="it-IT" sz="2400" b="1" kern="1200" dirty="0">
                <a:solidFill>
                  <a:srgbClr val="002060"/>
                </a:solidFill>
                <a:latin typeface="+mj-lt"/>
                <a:ea typeface="+mn-ea"/>
                <a:cs typeface="+mn-cs"/>
              </a:rPr>
              <a:t>INFN - DataLake </a:t>
            </a:r>
            <a:endParaRPr lang="en-US" sz="2400" b="1" kern="1200" dirty="0">
              <a:solidFill>
                <a:srgbClr val="002060"/>
              </a:solidFill>
              <a:latin typeface="+mj-lt"/>
              <a:ea typeface="+mn-ea"/>
              <a:cs typeface="+mn-cs"/>
            </a:endParaRPr>
          </a:p>
          <a:p>
            <a:pPr marL="342900" lvl="3" indent="-342900" defTabSz="609585">
              <a:buClrTx/>
              <a:buFont typeface="Calibri" panose="020F0502020204030204" pitchFamily="34" charset="0"/>
              <a:buChar char="-"/>
            </a:pPr>
            <a:r>
              <a:rPr lang="it-IT" sz="2400" b="1" kern="1200" dirty="0">
                <a:solidFill>
                  <a:srgbClr val="002060"/>
                </a:solidFill>
                <a:latin typeface="+mj-lt"/>
                <a:ea typeface="+mn-ea"/>
                <a:cs typeface="+mn-cs"/>
              </a:rPr>
              <a:t>INAF - </a:t>
            </a:r>
            <a:r>
              <a:rPr lang="en-US" sz="2400" b="1" kern="1200" dirty="0">
                <a:solidFill>
                  <a:srgbClr val="002060"/>
                </a:solidFill>
                <a:latin typeface="+mj-lt"/>
                <a:ea typeface="+mn-ea"/>
                <a:cs typeface="+mn-cs"/>
              </a:rPr>
              <a:t>Data Models and metadata definition</a:t>
            </a:r>
          </a:p>
          <a:p>
            <a:pPr marL="342900" lvl="3" indent="-342900" defTabSz="609585">
              <a:buClrTx/>
              <a:buFont typeface="Calibri" panose="020F0502020204030204" pitchFamily="34" charset="0"/>
              <a:buChar char="-"/>
            </a:pPr>
            <a:r>
              <a:rPr lang="it-IT" sz="2400" b="1" kern="1200" dirty="0">
                <a:solidFill>
                  <a:srgbClr val="002060"/>
                </a:solidFill>
                <a:latin typeface="+mj-lt"/>
                <a:ea typeface="+mn-ea"/>
                <a:cs typeface="+mn-cs"/>
              </a:rPr>
              <a:t>INFN - BlockChain system</a:t>
            </a:r>
            <a:endParaRPr lang="en-US" sz="2400" b="1" kern="1200" dirty="0">
              <a:solidFill>
                <a:srgbClr val="002060"/>
              </a:solidFill>
              <a:latin typeface="+mj-lt"/>
              <a:ea typeface="+mn-ea"/>
              <a:cs typeface="+mn-cs"/>
            </a:endParaRPr>
          </a:p>
          <a:p>
            <a:pPr marL="342900" lvl="3" indent="-342900" defTabSz="609585">
              <a:buClrTx/>
              <a:buFont typeface="Calibri" panose="020F0502020204030204" pitchFamily="34" charset="0"/>
              <a:buChar char="-"/>
            </a:pPr>
            <a:r>
              <a:rPr lang="it-IT" sz="2400" b="1" kern="1200" dirty="0">
                <a:solidFill>
                  <a:srgbClr val="002060"/>
                </a:solidFill>
                <a:latin typeface="+mj-lt"/>
                <a:ea typeface="+mn-ea"/>
                <a:cs typeface="+mn-cs"/>
              </a:rPr>
              <a:t>Leonardo - Database technology </a:t>
            </a:r>
          </a:p>
          <a:p>
            <a:pPr marL="342900" lvl="3" indent="-342900" defTabSz="609585">
              <a:buClrTx/>
              <a:buFont typeface="Calibri" panose="020F0502020204030204" pitchFamily="34" charset="0"/>
              <a:buChar char="-"/>
            </a:pPr>
            <a:r>
              <a:rPr lang="it-IT" sz="2400" b="1" kern="1200" dirty="0">
                <a:solidFill>
                  <a:srgbClr val="002060"/>
                </a:solidFill>
                <a:latin typeface="+mj-lt"/>
                <a:ea typeface="+mn-ea"/>
                <a:cs typeface="+mn-cs"/>
              </a:rPr>
              <a:t>Thales Alenia Space - </a:t>
            </a:r>
            <a:r>
              <a:rPr lang="en-US" sz="2400" b="1" kern="1200" dirty="0">
                <a:solidFill>
                  <a:srgbClr val="002060"/>
                </a:solidFill>
                <a:latin typeface="+mj-lt"/>
                <a:ea typeface="+mn-ea"/>
                <a:cs typeface="+mn-cs"/>
              </a:rPr>
              <a:t>Architecture and Algorithms for SSA Processing</a:t>
            </a:r>
          </a:p>
          <a:p>
            <a:pPr marL="342900" indent="-342900" defTabSz="609585">
              <a:buClrTx/>
              <a:buFont typeface="Arial" panose="020B0604020202020204" pitchFamily="34" charset="0"/>
              <a:buChar char="•"/>
            </a:pPr>
            <a:r>
              <a:rPr lang="en-US" sz="2400" b="1" kern="1200" dirty="0">
                <a:solidFill>
                  <a:srgbClr val="002060"/>
                </a:solidFill>
                <a:latin typeface="+mj-lt"/>
                <a:ea typeface="+mn-ea"/>
                <a:cs typeface="+mn-cs"/>
              </a:rPr>
              <a:t>Project management structure</a:t>
            </a:r>
          </a:p>
          <a:p>
            <a:pPr marL="380990" indent="-380990" defTabSz="609585">
              <a:buClrTx/>
              <a:buFont typeface="Arial" panose="020B0604020202020204" pitchFamily="34" charset="0"/>
              <a:buChar char="•"/>
            </a:pPr>
            <a:r>
              <a:rPr lang="it-IT" sz="2400" b="1" kern="1200" dirty="0">
                <a:solidFill>
                  <a:srgbClr val="002060"/>
                </a:solidFill>
                <a:latin typeface="+mj-lt"/>
                <a:ea typeface="+mn-ea"/>
                <a:cs typeface="+mn-cs"/>
              </a:rPr>
              <a:t>Targets and milestones</a:t>
            </a:r>
          </a:p>
        </p:txBody>
      </p:sp>
      <p:grpSp>
        <p:nvGrpSpPr>
          <p:cNvPr id="3" name="Gruppo 17">
            <a:extLst>
              <a:ext uri="{FF2B5EF4-FFF2-40B4-BE49-F238E27FC236}">
                <a16:creationId xmlns:a16="http://schemas.microsoft.com/office/drawing/2014/main" id="{376AAA0A-9A1C-3536-269F-78A3A05B3AC1}"/>
              </a:ext>
            </a:extLst>
          </p:cNvPr>
          <p:cNvGrpSpPr/>
          <p:nvPr/>
        </p:nvGrpSpPr>
        <p:grpSpPr>
          <a:xfrm>
            <a:off x="0" y="6400799"/>
            <a:ext cx="12192000" cy="457201"/>
            <a:chOff x="0" y="6352350"/>
            <a:chExt cx="12192000" cy="520700"/>
          </a:xfrm>
        </p:grpSpPr>
        <p:pic>
          <p:nvPicPr>
            <p:cNvPr id="4" name="Immagine 9">
              <a:extLst>
                <a:ext uri="{FF2B5EF4-FFF2-40B4-BE49-F238E27FC236}">
                  <a16:creationId xmlns:a16="http://schemas.microsoft.com/office/drawing/2014/main" id="{3C2DEDB0-01C6-65E2-ACE9-CC2EFA956EA5}"/>
                </a:ext>
              </a:extLst>
            </p:cNvPr>
            <p:cNvPicPr>
              <a:picLocks noChangeAspect="1"/>
            </p:cNvPicPr>
            <p:nvPr/>
          </p:nvPicPr>
          <p:blipFill>
            <a:blip r:embed="rId5"/>
            <a:stretch>
              <a:fillRect/>
            </a:stretch>
          </p:blipFill>
          <p:spPr>
            <a:xfrm>
              <a:off x="0" y="6352350"/>
              <a:ext cx="12192000" cy="520700"/>
            </a:xfrm>
            <a:prstGeom prst="rect">
              <a:avLst/>
            </a:prstGeom>
          </p:spPr>
        </p:pic>
        <p:sp>
          <p:nvSpPr>
            <p:cNvPr id="5" name="CasellaDiTesto 10">
              <a:extLst>
                <a:ext uri="{FF2B5EF4-FFF2-40B4-BE49-F238E27FC236}">
                  <a16:creationId xmlns:a16="http://schemas.microsoft.com/office/drawing/2014/main" id="{172F92B6-74BC-02DA-537F-E1C7C09634BC}"/>
                </a:ext>
              </a:extLst>
            </p:cNvPr>
            <p:cNvSpPr txBox="1"/>
            <p:nvPr/>
          </p:nvSpPr>
          <p:spPr>
            <a:xfrm>
              <a:off x="6712747" y="6458657"/>
              <a:ext cx="5317225" cy="338555"/>
            </a:xfrm>
            <a:prstGeom prst="rect">
              <a:avLst/>
            </a:prstGeom>
            <a:noFill/>
          </p:spPr>
          <p:txBody>
            <a:bodyPr wrap="square" rtlCol="0">
              <a:spAutoFit/>
            </a:bodyPr>
            <a:lstStyle/>
            <a:p>
              <a:pPr algn="r"/>
              <a:r>
                <a:rPr lang="it-IT" sz="1050" dirty="0">
                  <a:solidFill>
                    <a:schemeClr val="bg1">
                      <a:alpha val="50000"/>
                    </a:schemeClr>
                  </a:solidFill>
                  <a:latin typeface="Titillium" pitchFamily="2" charset="77"/>
                </a:rPr>
                <a:t>Missione 4 </a:t>
              </a:r>
              <a:r>
                <a:rPr lang="it-IT" sz="1050" b="1" dirty="0">
                  <a:solidFill>
                    <a:schemeClr val="bg1">
                      <a:alpha val="50000"/>
                    </a:schemeClr>
                  </a:solidFill>
                  <a:latin typeface="Titillium" pitchFamily="2" charset="77"/>
                </a:rPr>
                <a:t>• Istruzione e Ricerca </a:t>
              </a:r>
              <a:endParaRPr lang="it-IT" sz="1050" dirty="0">
                <a:solidFill>
                  <a:schemeClr val="bg1">
                    <a:alpha val="50000"/>
                  </a:schemeClr>
                </a:solidFill>
                <a:latin typeface="Titillium" pitchFamily="2" charset="77"/>
              </a:endParaRPr>
            </a:p>
          </p:txBody>
        </p:sp>
        <p:sp>
          <p:nvSpPr>
            <p:cNvPr id="6" name="CasellaDiTesto 12">
              <a:extLst>
                <a:ext uri="{FF2B5EF4-FFF2-40B4-BE49-F238E27FC236}">
                  <a16:creationId xmlns:a16="http://schemas.microsoft.com/office/drawing/2014/main" id="{B24F8E4B-B0D2-160B-A3EB-460BB4480F41}"/>
                </a:ext>
              </a:extLst>
            </p:cNvPr>
            <p:cNvSpPr txBox="1"/>
            <p:nvPr/>
          </p:nvSpPr>
          <p:spPr>
            <a:xfrm>
              <a:off x="467555" y="6452829"/>
              <a:ext cx="7333783" cy="338555"/>
            </a:xfrm>
            <a:prstGeom prst="rect">
              <a:avLst/>
            </a:prstGeom>
            <a:noFill/>
          </p:spPr>
          <p:txBody>
            <a:bodyPr wrap="square" rtlCol="0">
              <a:spAutoFit/>
            </a:bodyPr>
            <a:lstStyle/>
            <a:p>
              <a:r>
                <a:rPr lang="it-IT" sz="1050" dirty="0">
                  <a:solidFill>
                    <a:schemeClr val="bg1">
                      <a:alpha val="50000"/>
                    </a:schemeClr>
                  </a:solidFill>
                  <a:latin typeface="Titillium" pitchFamily="2" charset="77"/>
                </a:rPr>
                <a:t>Centro Nazionale di Ricerca in High-Performance Computing, Big Data and Quantum Computing</a:t>
              </a:r>
            </a:p>
          </p:txBody>
        </p:sp>
      </p:grpSp>
      <p:pic>
        <p:nvPicPr>
          <p:cNvPr id="7" name="Picture 2" descr="INAF – Istituto Nazionale di Astrofisica – Indire">
            <a:extLst>
              <a:ext uri="{FF2B5EF4-FFF2-40B4-BE49-F238E27FC236}">
                <a16:creationId xmlns:a16="http://schemas.microsoft.com/office/drawing/2014/main" id="{B5D64575-8E0B-90C7-FEAE-7199CE6808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7566" y="3660764"/>
            <a:ext cx="1455453" cy="1455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INFN CAMBIA LOGO">
            <a:extLst>
              <a:ext uri="{FF2B5EF4-FFF2-40B4-BE49-F238E27FC236}">
                <a16:creationId xmlns:a16="http://schemas.microsoft.com/office/drawing/2014/main" id="{5879A1E5-BDBF-6004-5521-60D6073E47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69183" y="5116217"/>
            <a:ext cx="1693688" cy="9365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Thales Alenia Space | LinkedIn">
            <a:extLst>
              <a:ext uri="{FF2B5EF4-FFF2-40B4-BE49-F238E27FC236}">
                <a16:creationId xmlns:a16="http://schemas.microsoft.com/office/drawing/2014/main" id="{12BED55C-7F16-17E3-24CE-721FD521D6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78374" y="2628144"/>
            <a:ext cx="1455453" cy="14554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leonardo-finmeccanica-logo - Airport Suppliers">
            <a:extLst>
              <a:ext uri="{FF2B5EF4-FFF2-40B4-BE49-F238E27FC236}">
                <a16:creationId xmlns:a16="http://schemas.microsoft.com/office/drawing/2014/main" id="{16E5AD9B-79C9-DFCD-2D60-CE389E16C6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87566" y="1379506"/>
            <a:ext cx="1446261" cy="1446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226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16">
            <a:extLst>
              <a:ext uri="{FF2B5EF4-FFF2-40B4-BE49-F238E27FC236}">
                <a16:creationId xmlns:a16="http://schemas.microsoft.com/office/drawing/2014/main" id="{114BBE90-D452-D949-A0B5-1EB52459C305}"/>
              </a:ext>
            </a:extLst>
          </p:cNvPr>
          <p:cNvGrpSpPr/>
          <p:nvPr/>
        </p:nvGrpSpPr>
        <p:grpSpPr>
          <a:xfrm>
            <a:off x="0" y="0"/>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pic>
        <p:nvPicPr>
          <p:cNvPr id="2" name="Immagine 1" descr="Immagine che contiene diagramma&#10;&#10;Descrizione generata automaticamente">
            <a:extLst>
              <a:ext uri="{FF2B5EF4-FFF2-40B4-BE49-F238E27FC236}">
                <a16:creationId xmlns:a16="http://schemas.microsoft.com/office/drawing/2014/main" id="{65FC25A2-97E1-3ECB-CB4E-FAA4C487803C}"/>
              </a:ext>
            </a:extLst>
          </p:cNvPr>
          <p:cNvPicPr>
            <a:picLocks noChangeAspect="1"/>
          </p:cNvPicPr>
          <p:nvPr/>
        </p:nvPicPr>
        <p:blipFill>
          <a:blip r:embed="rId5"/>
          <a:stretch>
            <a:fillRect/>
          </a:stretch>
        </p:blipFill>
        <p:spPr>
          <a:xfrm>
            <a:off x="7325671" y="1509116"/>
            <a:ext cx="4822835" cy="4530795"/>
          </a:xfrm>
          <a:prstGeom prst="rect">
            <a:avLst/>
          </a:prstGeom>
        </p:spPr>
      </p:pic>
      <p:sp>
        <p:nvSpPr>
          <p:cNvPr id="3" name="Titolo 2">
            <a:extLst>
              <a:ext uri="{FF2B5EF4-FFF2-40B4-BE49-F238E27FC236}">
                <a16:creationId xmlns:a16="http://schemas.microsoft.com/office/drawing/2014/main" id="{7C203D20-C327-CB39-78D2-52C7AA74946F}"/>
              </a:ext>
            </a:extLst>
          </p:cNvPr>
          <p:cNvSpPr txBox="1">
            <a:spLocks/>
          </p:cNvSpPr>
          <p:nvPr/>
        </p:nvSpPr>
        <p:spPr>
          <a:xfrm>
            <a:off x="1583047" y="1044780"/>
            <a:ext cx="5691796" cy="1022024"/>
          </a:xfrm>
          <a:prstGeom prst="rect">
            <a:avLst/>
          </a:prstGeom>
        </p:spPr>
        <p:txBody>
          <a:bodyPr vert="horz" lIns="121920" tIns="60960" rIns="121920" bIns="60960" rtlCol="0" anchor="ctr">
            <a:normAutofit fontScale="97500"/>
          </a:bodyPr>
          <a:lstStyle>
            <a:lvl1pPr algn="l" defTabSz="914400" rtl="0" eaLnBrk="1" latinLnBrk="0" hangingPunct="1">
              <a:lnSpc>
                <a:spcPct val="90000"/>
              </a:lnSpc>
              <a:spcBef>
                <a:spcPct val="0"/>
              </a:spcBef>
              <a:buNone/>
              <a:defRPr sz="2400" b="1" i="0" kern="1200">
                <a:solidFill>
                  <a:srgbClr val="5B6770"/>
                </a:solidFill>
                <a:latin typeface="Arial"/>
                <a:ea typeface="+mj-ea"/>
                <a:cs typeface="Arial"/>
              </a:defRPr>
            </a:lvl1pPr>
          </a:lstStyle>
          <a:p>
            <a:pPr defTabSz="1219170">
              <a:buClrTx/>
            </a:pPr>
            <a:r>
              <a:rPr lang="en-US" sz="4400" dirty="0">
                <a:solidFill>
                  <a:srgbClr val="002060"/>
                </a:solidFill>
                <a:latin typeface="Calibri Light" panose="020F0302020204030204"/>
              </a:rPr>
              <a:t>Space Data Space  </a:t>
            </a:r>
          </a:p>
        </p:txBody>
      </p:sp>
      <p:sp>
        <p:nvSpPr>
          <p:cNvPr id="4" name="CasellaDiTesto 3">
            <a:extLst>
              <a:ext uri="{FF2B5EF4-FFF2-40B4-BE49-F238E27FC236}">
                <a16:creationId xmlns:a16="http://schemas.microsoft.com/office/drawing/2014/main" id="{9ECB3733-7AFE-5BBE-2E1D-CFB1C00EF063}"/>
              </a:ext>
            </a:extLst>
          </p:cNvPr>
          <p:cNvSpPr txBox="1"/>
          <p:nvPr/>
        </p:nvSpPr>
        <p:spPr>
          <a:xfrm>
            <a:off x="201103" y="1853235"/>
            <a:ext cx="7022912" cy="4689489"/>
          </a:xfrm>
          <a:prstGeom prst="rect">
            <a:avLst/>
          </a:prstGeom>
          <a:noFill/>
        </p:spPr>
        <p:txBody>
          <a:bodyPr wrap="square">
            <a:spAutoFit/>
          </a:bodyPr>
          <a:lstStyle/>
          <a:p>
            <a:pPr algn="ctr" defTabSz="609585">
              <a:buClrTx/>
            </a:pPr>
            <a:r>
              <a:rPr lang="en-US" sz="1867" b="1" i="1" kern="1200" dirty="0">
                <a:solidFill>
                  <a:srgbClr val="44546A"/>
                </a:solidFill>
                <a:latin typeface="Calibri" panose="020F0502020204030204"/>
                <a:ea typeface="+mn-ea"/>
                <a:cs typeface="+mn-cs"/>
              </a:rPr>
              <a:t>Our objective is to facilitates access to space data, to foster innovation and to help attract new potential partnership</a:t>
            </a:r>
            <a:endParaRPr lang="en-US" sz="1867" i="1" kern="1200" dirty="0">
              <a:solidFill>
                <a:srgbClr val="44546A"/>
              </a:solidFill>
              <a:latin typeface="Calibri" panose="020F0502020204030204"/>
              <a:ea typeface="+mn-ea"/>
              <a:cs typeface="+mn-cs"/>
            </a:endParaRPr>
          </a:p>
          <a:p>
            <a:pPr algn="just" defTabSz="609585">
              <a:buClrTx/>
            </a:pPr>
            <a:endParaRPr lang="en-US" sz="1867" i="1" kern="1200" dirty="0">
              <a:solidFill>
                <a:prstClr val="black"/>
              </a:solidFill>
              <a:latin typeface="Calibri" panose="020F0502020204030204"/>
              <a:ea typeface="+mn-ea"/>
              <a:cs typeface="+mn-cs"/>
            </a:endParaRPr>
          </a:p>
          <a:p>
            <a:pPr algn="just" defTabSz="609585">
              <a:buClrTx/>
            </a:pPr>
            <a:r>
              <a:rPr lang="en-US" sz="1867" kern="1200" dirty="0">
                <a:solidFill>
                  <a:srgbClr val="5B9BD5">
                    <a:lumMod val="50000"/>
                  </a:srgbClr>
                </a:solidFill>
                <a:latin typeface="Calibri" panose="020F0502020204030204"/>
                <a:ea typeface="+mn-ea"/>
                <a:cs typeface="+mn-cs"/>
              </a:rPr>
              <a:t>The Space industry is characterized by the </a:t>
            </a:r>
            <a:r>
              <a:rPr lang="en-US" sz="1867" b="1" kern="1200" dirty="0">
                <a:solidFill>
                  <a:srgbClr val="5B9BD5">
                    <a:lumMod val="50000"/>
                  </a:srgbClr>
                </a:solidFill>
                <a:latin typeface="Calibri" panose="020F0502020204030204"/>
                <a:ea typeface="+mn-ea"/>
                <a:cs typeface="+mn-cs"/>
              </a:rPr>
              <a:t>sharing economy</a:t>
            </a:r>
            <a:r>
              <a:rPr lang="en-US" sz="1867" kern="1200" dirty="0">
                <a:solidFill>
                  <a:srgbClr val="5B9BD5">
                    <a:lumMod val="50000"/>
                  </a:srgbClr>
                </a:solidFill>
                <a:latin typeface="Calibri" panose="020F0502020204030204"/>
                <a:ea typeface="+mn-ea"/>
                <a:cs typeface="+mn-cs"/>
              </a:rPr>
              <a:t>, there is a more </a:t>
            </a:r>
            <a:r>
              <a:rPr lang="en-US" sz="1867" b="1" kern="1200" dirty="0">
                <a:solidFill>
                  <a:srgbClr val="5B9BD5">
                    <a:lumMod val="50000"/>
                  </a:srgbClr>
                </a:solidFill>
                <a:latin typeface="Calibri" panose="020F0502020204030204"/>
                <a:ea typeface="+mn-ea"/>
                <a:cs typeface="+mn-cs"/>
              </a:rPr>
              <a:t>open</a:t>
            </a:r>
            <a:r>
              <a:rPr lang="en-US" sz="1867" kern="1200" dirty="0">
                <a:solidFill>
                  <a:srgbClr val="5B9BD5">
                    <a:lumMod val="50000"/>
                  </a:srgbClr>
                </a:solidFill>
                <a:latin typeface="Calibri" panose="020F0502020204030204"/>
                <a:ea typeface="+mn-ea"/>
                <a:cs typeface="+mn-cs"/>
              </a:rPr>
              <a:t>, wider market participant </a:t>
            </a:r>
            <a:r>
              <a:rPr lang="en-US" sz="1867" b="1" kern="1200" dirty="0">
                <a:solidFill>
                  <a:srgbClr val="5B9BD5">
                    <a:lumMod val="50000"/>
                  </a:srgbClr>
                </a:solidFill>
                <a:latin typeface="Calibri" panose="020F0502020204030204"/>
                <a:ea typeface="+mn-ea"/>
                <a:cs typeface="+mn-cs"/>
              </a:rPr>
              <a:t>outreach</a:t>
            </a:r>
            <a:r>
              <a:rPr lang="en-US" sz="1867" kern="1200" dirty="0">
                <a:solidFill>
                  <a:srgbClr val="5B9BD5">
                    <a:lumMod val="50000"/>
                  </a:srgbClr>
                </a:solidFill>
                <a:latin typeface="Calibri" panose="020F0502020204030204"/>
                <a:ea typeface="+mn-ea"/>
                <a:cs typeface="+mn-cs"/>
              </a:rPr>
              <a:t> that includes </a:t>
            </a:r>
            <a:r>
              <a:rPr lang="en-US" sz="1867" b="1" kern="1200" dirty="0">
                <a:solidFill>
                  <a:srgbClr val="5B9BD5">
                    <a:lumMod val="50000"/>
                  </a:srgbClr>
                </a:solidFill>
                <a:latin typeface="Calibri" panose="020F0502020204030204"/>
                <a:ea typeface="+mn-ea"/>
                <a:cs typeface="+mn-cs"/>
              </a:rPr>
              <a:t>academic</a:t>
            </a:r>
            <a:r>
              <a:rPr lang="en-US" sz="1867" kern="1200" dirty="0">
                <a:solidFill>
                  <a:srgbClr val="5B9BD5">
                    <a:lumMod val="50000"/>
                  </a:srgbClr>
                </a:solidFill>
                <a:latin typeface="Calibri" panose="020F0502020204030204"/>
                <a:ea typeface="+mn-ea"/>
                <a:cs typeface="+mn-cs"/>
              </a:rPr>
              <a:t>, </a:t>
            </a:r>
            <a:r>
              <a:rPr lang="en-US" sz="1867" b="1" kern="1200" dirty="0">
                <a:solidFill>
                  <a:srgbClr val="5B9BD5">
                    <a:lumMod val="50000"/>
                  </a:srgbClr>
                </a:solidFill>
                <a:latin typeface="Calibri" panose="020F0502020204030204"/>
                <a:ea typeface="+mn-ea"/>
                <a:cs typeface="+mn-cs"/>
              </a:rPr>
              <a:t>commercial</a:t>
            </a:r>
            <a:r>
              <a:rPr lang="en-US" sz="1867" kern="1200" dirty="0">
                <a:solidFill>
                  <a:srgbClr val="5B9BD5">
                    <a:lumMod val="50000"/>
                  </a:srgbClr>
                </a:solidFill>
                <a:latin typeface="Calibri" panose="020F0502020204030204"/>
                <a:ea typeface="+mn-ea"/>
                <a:cs typeface="+mn-cs"/>
              </a:rPr>
              <a:t> and </a:t>
            </a:r>
            <a:r>
              <a:rPr lang="en-US" sz="1867" b="1" kern="1200" dirty="0">
                <a:solidFill>
                  <a:srgbClr val="5B9BD5">
                    <a:lumMod val="50000"/>
                  </a:srgbClr>
                </a:solidFill>
                <a:latin typeface="Calibri" panose="020F0502020204030204"/>
                <a:ea typeface="+mn-ea"/>
                <a:cs typeface="+mn-cs"/>
              </a:rPr>
              <a:t>governmental players. </a:t>
            </a:r>
          </a:p>
          <a:p>
            <a:pPr algn="just" defTabSz="609585">
              <a:buClrTx/>
            </a:pPr>
            <a:endParaRPr lang="en-US" sz="1867" b="1" kern="1200" dirty="0">
              <a:solidFill>
                <a:srgbClr val="5B9BD5">
                  <a:lumMod val="50000"/>
                </a:srgbClr>
              </a:solidFill>
              <a:latin typeface="Calibri" panose="020F0502020204030204"/>
              <a:ea typeface="+mn-ea"/>
              <a:cs typeface="+mn-cs"/>
            </a:endParaRPr>
          </a:p>
          <a:p>
            <a:pPr algn="just" defTabSz="609585">
              <a:buClrTx/>
            </a:pPr>
            <a:r>
              <a:rPr lang="en-US" sz="1867" kern="1200" dirty="0">
                <a:solidFill>
                  <a:srgbClr val="5B9BD5">
                    <a:lumMod val="50000"/>
                  </a:srgbClr>
                </a:solidFill>
                <a:latin typeface="Calibri" panose="020F0502020204030204"/>
                <a:ea typeface="+mn-ea"/>
                <a:cs typeface="+mn-cs"/>
              </a:rPr>
              <a:t>Our solution</a:t>
            </a:r>
            <a:r>
              <a:rPr lang="en-US" sz="1867" b="1" kern="1200" dirty="0">
                <a:solidFill>
                  <a:srgbClr val="5B9BD5">
                    <a:lumMod val="50000"/>
                  </a:srgbClr>
                </a:solidFill>
                <a:latin typeface="Calibri" panose="020F0502020204030204"/>
                <a:ea typeface="+mn-ea"/>
                <a:cs typeface="+mn-cs"/>
              </a:rPr>
              <a:t> </a:t>
            </a:r>
            <a:r>
              <a:rPr lang="en-US" sz="1867" kern="1200" dirty="0">
                <a:solidFill>
                  <a:srgbClr val="5B9BD5">
                    <a:lumMod val="50000"/>
                  </a:srgbClr>
                </a:solidFill>
                <a:latin typeface="Calibri" panose="020F0502020204030204"/>
                <a:ea typeface="+mn-ea"/>
                <a:cs typeface="+mn-cs"/>
              </a:rPr>
              <a:t>is a data </a:t>
            </a:r>
            <a:r>
              <a:rPr lang="en-US" sz="1867" b="1" kern="1200" dirty="0">
                <a:solidFill>
                  <a:srgbClr val="5B9BD5">
                    <a:lumMod val="50000"/>
                  </a:srgbClr>
                </a:solidFill>
                <a:latin typeface="Calibri" panose="020F0502020204030204"/>
                <a:ea typeface="+mn-ea"/>
                <a:cs typeface="+mn-cs"/>
              </a:rPr>
              <a:t>exchange platform</a:t>
            </a:r>
            <a:r>
              <a:rPr lang="en-US" sz="1867" kern="1200" dirty="0">
                <a:solidFill>
                  <a:srgbClr val="5B9BD5">
                    <a:lumMod val="50000"/>
                  </a:srgbClr>
                </a:solidFill>
                <a:latin typeface="Calibri" panose="020F0502020204030204"/>
                <a:ea typeface="+mn-ea"/>
                <a:cs typeface="+mn-cs"/>
              </a:rPr>
              <a:t>, builds on </a:t>
            </a:r>
            <a:r>
              <a:rPr lang="en-US" sz="1867" b="1" kern="1200" dirty="0">
                <a:solidFill>
                  <a:srgbClr val="5B9BD5">
                    <a:lumMod val="50000"/>
                  </a:srgbClr>
                </a:solidFill>
                <a:latin typeface="Calibri" panose="020F0502020204030204"/>
                <a:ea typeface="+mn-ea"/>
                <a:cs typeface="+mn-cs"/>
              </a:rPr>
              <a:t>existing infrastructures (CN HPC),</a:t>
            </a:r>
            <a:r>
              <a:rPr lang="en-US" sz="1867" kern="1200" dirty="0">
                <a:solidFill>
                  <a:srgbClr val="5B9BD5">
                    <a:lumMod val="50000"/>
                  </a:srgbClr>
                </a:solidFill>
                <a:latin typeface="Calibri" panose="020F0502020204030204"/>
                <a:ea typeface="+mn-ea"/>
                <a:cs typeface="+mn-cs"/>
              </a:rPr>
              <a:t> where </a:t>
            </a:r>
            <a:r>
              <a:rPr lang="en-US" sz="1867" b="1" kern="1200" dirty="0">
                <a:solidFill>
                  <a:srgbClr val="5B9BD5">
                    <a:lumMod val="50000"/>
                  </a:srgbClr>
                </a:solidFill>
                <a:latin typeface="Calibri" panose="020F0502020204030204"/>
                <a:ea typeface="+mn-ea"/>
                <a:cs typeface="+mn-cs"/>
              </a:rPr>
              <a:t>data acquirers </a:t>
            </a:r>
            <a:r>
              <a:rPr lang="en-US" sz="1867" kern="1200" dirty="0">
                <a:solidFill>
                  <a:srgbClr val="5B9BD5">
                    <a:lumMod val="50000"/>
                  </a:srgbClr>
                </a:solidFill>
                <a:latin typeface="Calibri" panose="020F0502020204030204"/>
                <a:ea typeface="+mn-ea"/>
                <a:cs typeface="+mn-cs"/>
              </a:rPr>
              <a:t>and</a:t>
            </a:r>
            <a:r>
              <a:rPr lang="en-US" sz="1867" b="1" kern="1200" dirty="0">
                <a:solidFill>
                  <a:srgbClr val="5B9BD5">
                    <a:lumMod val="50000"/>
                  </a:srgbClr>
                </a:solidFill>
                <a:latin typeface="Calibri" panose="020F0502020204030204"/>
                <a:ea typeface="+mn-ea"/>
                <a:cs typeface="+mn-cs"/>
              </a:rPr>
              <a:t> data providers meet to source</a:t>
            </a:r>
            <a:r>
              <a:rPr lang="en-US" sz="1867" kern="1200" dirty="0">
                <a:solidFill>
                  <a:srgbClr val="5B9BD5">
                    <a:lumMod val="50000"/>
                  </a:srgbClr>
                </a:solidFill>
                <a:latin typeface="Calibri" panose="020F0502020204030204"/>
                <a:ea typeface="+mn-ea"/>
                <a:cs typeface="+mn-cs"/>
              </a:rPr>
              <a:t>, distribute, </a:t>
            </a:r>
            <a:r>
              <a:rPr lang="en-US" sz="1867" b="1" kern="1200" dirty="0">
                <a:solidFill>
                  <a:srgbClr val="5B9BD5">
                    <a:lumMod val="50000"/>
                  </a:srgbClr>
                </a:solidFill>
                <a:latin typeface="Calibri" panose="020F0502020204030204"/>
                <a:ea typeface="+mn-ea"/>
                <a:cs typeface="+mn-cs"/>
              </a:rPr>
              <a:t>exchange </a:t>
            </a:r>
            <a:r>
              <a:rPr lang="en-US" sz="1867" kern="1200" dirty="0">
                <a:solidFill>
                  <a:srgbClr val="5B9BD5">
                    <a:lumMod val="50000"/>
                  </a:srgbClr>
                </a:solidFill>
                <a:latin typeface="Calibri" panose="020F0502020204030204"/>
                <a:ea typeface="+mn-ea"/>
                <a:cs typeface="+mn-cs"/>
              </a:rPr>
              <a:t>data </a:t>
            </a:r>
            <a:r>
              <a:rPr lang="en-US" sz="1867" b="1" kern="1200" dirty="0">
                <a:solidFill>
                  <a:srgbClr val="5B9BD5">
                    <a:lumMod val="50000"/>
                  </a:srgbClr>
                </a:solidFill>
                <a:latin typeface="Calibri" panose="020F0502020204030204"/>
                <a:ea typeface="+mn-ea"/>
                <a:cs typeface="+mn-cs"/>
              </a:rPr>
              <a:t>securely</a:t>
            </a:r>
            <a:r>
              <a:rPr lang="en-US" sz="1867" kern="1200" dirty="0">
                <a:solidFill>
                  <a:srgbClr val="5B9BD5">
                    <a:lumMod val="50000"/>
                  </a:srgbClr>
                </a:solidFill>
                <a:latin typeface="Calibri" panose="020F0502020204030204"/>
                <a:ea typeface="+mn-ea"/>
                <a:cs typeface="+mn-cs"/>
              </a:rPr>
              <a:t>, in compliance with </a:t>
            </a:r>
            <a:r>
              <a:rPr lang="en-US" sz="1867" b="1" kern="1200" dirty="0">
                <a:solidFill>
                  <a:srgbClr val="5B9BD5">
                    <a:lumMod val="50000"/>
                  </a:srgbClr>
                </a:solidFill>
                <a:latin typeface="Calibri" panose="020F0502020204030204"/>
                <a:ea typeface="+mn-ea"/>
                <a:cs typeface="+mn-cs"/>
              </a:rPr>
              <a:t>Gaia-x</a:t>
            </a:r>
            <a:r>
              <a:rPr lang="en-US" sz="1867" kern="1200" dirty="0">
                <a:solidFill>
                  <a:srgbClr val="5B9BD5">
                    <a:lumMod val="50000"/>
                  </a:srgbClr>
                </a:solidFill>
                <a:latin typeface="Calibri" panose="020F0502020204030204"/>
                <a:ea typeface="+mn-ea"/>
                <a:cs typeface="+mn-cs"/>
              </a:rPr>
              <a:t> </a:t>
            </a:r>
            <a:r>
              <a:rPr lang="en-US" sz="1867" b="1" kern="1200" dirty="0">
                <a:solidFill>
                  <a:srgbClr val="5B9BD5">
                    <a:lumMod val="50000"/>
                  </a:srgbClr>
                </a:solidFill>
                <a:latin typeface="Calibri" panose="020F0502020204030204"/>
                <a:ea typeface="+mn-ea"/>
                <a:cs typeface="+mn-cs"/>
              </a:rPr>
              <a:t>regulations</a:t>
            </a:r>
          </a:p>
          <a:p>
            <a:pPr algn="just" defTabSz="609585">
              <a:buClrTx/>
            </a:pPr>
            <a:endParaRPr lang="en-US" sz="1867" b="1" kern="1200" dirty="0">
              <a:solidFill>
                <a:srgbClr val="5B9BD5">
                  <a:lumMod val="50000"/>
                </a:srgbClr>
              </a:solidFill>
              <a:latin typeface="Calibri" panose="020F0502020204030204"/>
              <a:ea typeface="+mn-ea"/>
              <a:cs typeface="+mn-cs"/>
            </a:endParaRPr>
          </a:p>
          <a:p>
            <a:pPr algn="just" defTabSz="609585">
              <a:buClrTx/>
            </a:pPr>
            <a:r>
              <a:rPr lang="en-US" sz="1867" kern="1200" dirty="0">
                <a:solidFill>
                  <a:srgbClr val="5B9BD5">
                    <a:lumMod val="50000"/>
                  </a:srgbClr>
                </a:solidFill>
                <a:latin typeface="Calibri" panose="020F0502020204030204"/>
                <a:ea typeface="+mn-ea"/>
                <a:cs typeface="+mn-cs"/>
              </a:rPr>
              <a:t>The initiative combines </a:t>
            </a:r>
            <a:r>
              <a:rPr lang="en-US" sz="1867" b="1" kern="1200" dirty="0">
                <a:solidFill>
                  <a:srgbClr val="5B9BD5">
                    <a:lumMod val="50000"/>
                  </a:srgbClr>
                </a:solidFill>
                <a:latin typeface="Calibri" panose="020F0502020204030204"/>
                <a:ea typeface="+mn-ea"/>
                <a:cs typeface="+mn-cs"/>
              </a:rPr>
              <a:t>platforms</a:t>
            </a:r>
            <a:r>
              <a:rPr lang="en-US" sz="1867" kern="1200" dirty="0">
                <a:solidFill>
                  <a:srgbClr val="5B9BD5">
                    <a:lumMod val="50000"/>
                  </a:srgbClr>
                </a:solidFill>
                <a:latin typeface="Calibri" panose="020F0502020204030204"/>
                <a:ea typeface="+mn-ea"/>
                <a:cs typeface="+mn-cs"/>
              </a:rPr>
              <a:t> and different </a:t>
            </a:r>
            <a:r>
              <a:rPr lang="en-US" sz="1867" b="1" kern="1200" dirty="0">
                <a:solidFill>
                  <a:srgbClr val="5B9BD5">
                    <a:lumMod val="50000"/>
                  </a:srgbClr>
                </a:solidFill>
                <a:latin typeface="Calibri" panose="020F0502020204030204"/>
                <a:ea typeface="+mn-ea"/>
                <a:cs typeface="+mn-cs"/>
              </a:rPr>
              <a:t>ecosystems</a:t>
            </a:r>
            <a:r>
              <a:rPr lang="en-US" sz="1867" kern="1200" dirty="0">
                <a:solidFill>
                  <a:srgbClr val="5B9BD5">
                    <a:lumMod val="50000"/>
                  </a:srgbClr>
                </a:solidFill>
                <a:latin typeface="Calibri" panose="020F0502020204030204"/>
                <a:ea typeface="+mn-ea"/>
                <a:cs typeface="+mn-cs"/>
              </a:rPr>
              <a:t> that all follow a common set of rules and policies and deploy a common marketplace to enable a </a:t>
            </a:r>
            <a:r>
              <a:rPr lang="en-US" sz="1867" b="1" kern="1200" dirty="0">
                <a:solidFill>
                  <a:srgbClr val="5B9BD5">
                    <a:lumMod val="50000"/>
                  </a:srgbClr>
                </a:solidFill>
                <a:latin typeface="Calibri" panose="020F0502020204030204"/>
                <a:ea typeface="+mn-ea"/>
                <a:cs typeface="+mn-cs"/>
              </a:rPr>
              <a:t>Federated Data Ecosystem</a:t>
            </a:r>
          </a:p>
          <a:p>
            <a:pPr algn="just" defTabSz="609585">
              <a:buClrTx/>
            </a:pPr>
            <a:endParaRPr lang="en-US" sz="1867" b="1" kern="1200" dirty="0">
              <a:solidFill>
                <a:srgbClr val="5B9BD5">
                  <a:lumMod val="50000"/>
                </a:srgbClr>
              </a:solidFill>
              <a:latin typeface="Calibri" panose="020F0502020204030204"/>
              <a:ea typeface="+mn-ea"/>
              <a:cs typeface="+mn-cs"/>
            </a:endParaRPr>
          </a:p>
        </p:txBody>
      </p:sp>
      <p:grpSp>
        <p:nvGrpSpPr>
          <p:cNvPr id="5" name="Gruppo 17">
            <a:extLst>
              <a:ext uri="{FF2B5EF4-FFF2-40B4-BE49-F238E27FC236}">
                <a16:creationId xmlns:a16="http://schemas.microsoft.com/office/drawing/2014/main" id="{A56687FC-57E6-EF5A-5B8A-2EF0D315ABD9}"/>
              </a:ext>
            </a:extLst>
          </p:cNvPr>
          <p:cNvGrpSpPr/>
          <p:nvPr/>
        </p:nvGrpSpPr>
        <p:grpSpPr>
          <a:xfrm>
            <a:off x="23606" y="6329827"/>
            <a:ext cx="12192000" cy="528173"/>
            <a:chOff x="0" y="6352350"/>
            <a:chExt cx="12192000" cy="520700"/>
          </a:xfrm>
        </p:grpSpPr>
        <p:pic>
          <p:nvPicPr>
            <p:cNvPr id="6" name="Immagine 9">
              <a:extLst>
                <a:ext uri="{FF2B5EF4-FFF2-40B4-BE49-F238E27FC236}">
                  <a16:creationId xmlns:a16="http://schemas.microsoft.com/office/drawing/2014/main" id="{D640DD71-6B7A-6F7C-D5C2-17292EED7304}"/>
                </a:ext>
              </a:extLst>
            </p:cNvPr>
            <p:cNvPicPr>
              <a:picLocks noChangeAspect="1"/>
            </p:cNvPicPr>
            <p:nvPr/>
          </p:nvPicPr>
          <p:blipFill>
            <a:blip r:embed="rId6"/>
            <a:stretch>
              <a:fillRect/>
            </a:stretch>
          </p:blipFill>
          <p:spPr>
            <a:xfrm>
              <a:off x="0" y="6352350"/>
              <a:ext cx="12192000" cy="520700"/>
            </a:xfrm>
            <a:prstGeom prst="rect">
              <a:avLst/>
            </a:prstGeom>
          </p:spPr>
        </p:pic>
        <p:sp>
          <p:nvSpPr>
            <p:cNvPr id="7" name="CasellaDiTesto 10">
              <a:extLst>
                <a:ext uri="{FF2B5EF4-FFF2-40B4-BE49-F238E27FC236}">
                  <a16:creationId xmlns:a16="http://schemas.microsoft.com/office/drawing/2014/main" id="{E360D5A0-3F1D-4937-5AF1-462136AEB4B2}"/>
                </a:ext>
              </a:extLst>
            </p:cNvPr>
            <p:cNvSpPr txBox="1"/>
            <p:nvPr/>
          </p:nvSpPr>
          <p:spPr>
            <a:xfrm>
              <a:off x="6712747" y="6458657"/>
              <a:ext cx="5317225" cy="338555"/>
            </a:xfrm>
            <a:prstGeom prst="rect">
              <a:avLst/>
            </a:prstGeom>
            <a:noFill/>
          </p:spPr>
          <p:txBody>
            <a:bodyPr wrap="square" rtlCol="0">
              <a:spAutoFit/>
            </a:bodyPr>
            <a:lstStyle/>
            <a:p>
              <a:pPr algn="r"/>
              <a:r>
                <a:rPr lang="it-IT" sz="1050" dirty="0">
                  <a:solidFill>
                    <a:schemeClr val="bg1">
                      <a:alpha val="50000"/>
                    </a:schemeClr>
                  </a:solidFill>
                  <a:latin typeface="Titillium" pitchFamily="2" charset="77"/>
                </a:rPr>
                <a:t>Missione 4 </a:t>
              </a:r>
              <a:r>
                <a:rPr lang="it-IT" sz="1050" b="1" dirty="0">
                  <a:solidFill>
                    <a:schemeClr val="bg1">
                      <a:alpha val="50000"/>
                    </a:schemeClr>
                  </a:solidFill>
                  <a:latin typeface="Titillium" pitchFamily="2" charset="77"/>
                </a:rPr>
                <a:t>• Istruzione e Ricerca </a:t>
              </a:r>
              <a:endParaRPr lang="it-IT" sz="1050" dirty="0">
                <a:solidFill>
                  <a:schemeClr val="bg1">
                    <a:alpha val="50000"/>
                  </a:schemeClr>
                </a:solidFill>
                <a:latin typeface="Titillium" pitchFamily="2" charset="77"/>
              </a:endParaRPr>
            </a:p>
          </p:txBody>
        </p:sp>
        <p:sp>
          <p:nvSpPr>
            <p:cNvPr id="8" name="CasellaDiTesto 12">
              <a:extLst>
                <a:ext uri="{FF2B5EF4-FFF2-40B4-BE49-F238E27FC236}">
                  <a16:creationId xmlns:a16="http://schemas.microsoft.com/office/drawing/2014/main" id="{35F2A6B8-390C-76BA-75B4-88937D56694A}"/>
                </a:ext>
              </a:extLst>
            </p:cNvPr>
            <p:cNvSpPr txBox="1"/>
            <p:nvPr/>
          </p:nvSpPr>
          <p:spPr>
            <a:xfrm>
              <a:off x="467555" y="6452829"/>
              <a:ext cx="7333783" cy="338555"/>
            </a:xfrm>
            <a:prstGeom prst="rect">
              <a:avLst/>
            </a:prstGeom>
            <a:noFill/>
          </p:spPr>
          <p:txBody>
            <a:bodyPr wrap="square" rtlCol="0">
              <a:spAutoFit/>
            </a:bodyPr>
            <a:lstStyle/>
            <a:p>
              <a:r>
                <a:rPr lang="it-IT" sz="1050" dirty="0">
                  <a:solidFill>
                    <a:schemeClr val="bg1">
                      <a:alpha val="50000"/>
                    </a:schemeClr>
                  </a:solidFill>
                  <a:latin typeface="Titillium" pitchFamily="2" charset="77"/>
                </a:rPr>
                <a:t>Centro Nazionale di Ricerca in High-Performance Computing, Big Data and Quantum Computing</a:t>
              </a:r>
            </a:p>
          </p:txBody>
        </p:sp>
      </p:grpSp>
    </p:spTree>
    <p:extLst>
      <p:ext uri="{BB962C8B-B14F-4D97-AF65-F5344CB8AC3E}">
        <p14:creationId xmlns:p14="http://schemas.microsoft.com/office/powerpoint/2010/main" val="9901177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sp>
        <p:nvSpPr>
          <p:cNvPr id="2" name="Rettangolo arrotondato 7">
            <a:extLst>
              <a:ext uri="{FF2B5EF4-FFF2-40B4-BE49-F238E27FC236}">
                <a16:creationId xmlns:a16="http://schemas.microsoft.com/office/drawing/2014/main" id="{7E66D1FD-7BAC-26D2-7894-C9672E23983C}"/>
              </a:ext>
            </a:extLst>
          </p:cNvPr>
          <p:cNvSpPr/>
          <p:nvPr/>
        </p:nvSpPr>
        <p:spPr>
          <a:xfrm>
            <a:off x="199402" y="2638214"/>
            <a:ext cx="2259671" cy="3594103"/>
          </a:xfrm>
          <a:prstGeom prst="roundRect">
            <a:avLst/>
          </a:prstGeom>
          <a:noFill/>
          <a:ln w="38100" cap="rnd" cmpd="sng" algn="ctr">
            <a:solidFill>
              <a:srgbClr val="2E35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3" name="Rettangolo arrotondato 8">
            <a:extLst>
              <a:ext uri="{FF2B5EF4-FFF2-40B4-BE49-F238E27FC236}">
                <a16:creationId xmlns:a16="http://schemas.microsoft.com/office/drawing/2014/main" id="{14EEFCFE-E92F-5A0D-1DB6-D9CFBE12899C}"/>
              </a:ext>
            </a:extLst>
          </p:cNvPr>
          <p:cNvSpPr/>
          <p:nvPr/>
        </p:nvSpPr>
        <p:spPr>
          <a:xfrm>
            <a:off x="2561815" y="2650915"/>
            <a:ext cx="2292715" cy="3594101"/>
          </a:xfrm>
          <a:prstGeom prst="roundRect">
            <a:avLst/>
          </a:prstGeom>
          <a:noFill/>
          <a:ln w="38100"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4" name="Rettangolo arrotondato 9">
            <a:extLst>
              <a:ext uri="{FF2B5EF4-FFF2-40B4-BE49-F238E27FC236}">
                <a16:creationId xmlns:a16="http://schemas.microsoft.com/office/drawing/2014/main" id="{4A2F6FA8-60ED-890C-0F31-FC9CECB6C0D5}"/>
              </a:ext>
            </a:extLst>
          </p:cNvPr>
          <p:cNvSpPr/>
          <p:nvPr/>
        </p:nvSpPr>
        <p:spPr>
          <a:xfrm>
            <a:off x="4948923" y="2663613"/>
            <a:ext cx="2123247" cy="3581403"/>
          </a:xfrm>
          <a:prstGeom prst="roundRect">
            <a:avLst/>
          </a:prstGeom>
          <a:noFill/>
          <a:ln w="38100"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5" name="Rettangolo arrotondato 10">
            <a:extLst>
              <a:ext uri="{FF2B5EF4-FFF2-40B4-BE49-F238E27FC236}">
                <a16:creationId xmlns:a16="http://schemas.microsoft.com/office/drawing/2014/main" id="{E0C8BCE9-201A-71EF-3161-F43BADBB4FF6}"/>
              </a:ext>
            </a:extLst>
          </p:cNvPr>
          <p:cNvSpPr/>
          <p:nvPr/>
        </p:nvSpPr>
        <p:spPr>
          <a:xfrm>
            <a:off x="7164131" y="2663614"/>
            <a:ext cx="2045872" cy="3592908"/>
          </a:xfrm>
          <a:prstGeom prst="roundRect">
            <a:avLst/>
          </a:prstGeom>
          <a:noFill/>
          <a:ln w="38100" cap="rnd" cmpd="sng" algn="ctr">
            <a:solidFill>
              <a:srgbClr val="2E35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6" name="Rettangolo arrotondato 11">
            <a:extLst>
              <a:ext uri="{FF2B5EF4-FFF2-40B4-BE49-F238E27FC236}">
                <a16:creationId xmlns:a16="http://schemas.microsoft.com/office/drawing/2014/main" id="{B2AFF1E5-07E6-DF02-E575-234FD0D6EC82}"/>
              </a:ext>
            </a:extLst>
          </p:cNvPr>
          <p:cNvSpPr/>
          <p:nvPr/>
        </p:nvSpPr>
        <p:spPr>
          <a:xfrm>
            <a:off x="9308369" y="2608715"/>
            <a:ext cx="2526412" cy="3664725"/>
          </a:xfrm>
          <a:prstGeom prst="roundRect">
            <a:avLst/>
          </a:prstGeom>
          <a:noFill/>
          <a:ln w="38100" cap="rnd" cmpd="sng" algn="ctr">
            <a:solidFill>
              <a:srgbClr val="2E35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7" name="CasellaDiTesto 6">
            <a:extLst>
              <a:ext uri="{FF2B5EF4-FFF2-40B4-BE49-F238E27FC236}">
                <a16:creationId xmlns:a16="http://schemas.microsoft.com/office/drawing/2014/main" id="{6C74D765-C7BD-7E52-9C87-8AC10BE7C8B5}"/>
              </a:ext>
            </a:extLst>
          </p:cNvPr>
          <p:cNvSpPr txBox="1"/>
          <p:nvPr/>
        </p:nvSpPr>
        <p:spPr>
          <a:xfrm>
            <a:off x="413509" y="2676314"/>
            <a:ext cx="2109999" cy="346313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2400" kern="1200" dirty="0">
              <a:solidFill>
                <a:prstClr val="black"/>
              </a:solidFill>
              <a:latin typeface="Calibri" panose="020F0502020204030204"/>
            </a:endParaRPr>
          </a:p>
        </p:txBody>
      </p:sp>
      <p:sp>
        <p:nvSpPr>
          <p:cNvPr id="8" name="CasellaDiTesto 7">
            <a:extLst>
              <a:ext uri="{FF2B5EF4-FFF2-40B4-BE49-F238E27FC236}">
                <a16:creationId xmlns:a16="http://schemas.microsoft.com/office/drawing/2014/main" id="{CBA558FA-8B65-086F-45AE-5DF12D21C663}"/>
              </a:ext>
            </a:extLst>
          </p:cNvPr>
          <p:cNvSpPr txBox="1"/>
          <p:nvPr/>
        </p:nvSpPr>
        <p:spPr>
          <a:xfrm>
            <a:off x="413509" y="2676314"/>
            <a:ext cx="1857665" cy="6223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srgbClr val="C00000"/>
                </a:solidFill>
                <a:latin typeface="Calibri" panose="020F0502020204030204"/>
              </a:rPr>
              <a:t>Input sensor and data layer</a:t>
            </a:r>
          </a:p>
        </p:txBody>
      </p:sp>
      <p:sp>
        <p:nvSpPr>
          <p:cNvPr id="9" name="CasellaDiTesto 8">
            <a:extLst>
              <a:ext uri="{FF2B5EF4-FFF2-40B4-BE49-F238E27FC236}">
                <a16:creationId xmlns:a16="http://schemas.microsoft.com/office/drawing/2014/main" id="{3CDD9A49-3B42-CAED-DDEE-8C2A5E723DB4}"/>
              </a:ext>
            </a:extLst>
          </p:cNvPr>
          <p:cNvSpPr txBox="1"/>
          <p:nvPr/>
        </p:nvSpPr>
        <p:spPr>
          <a:xfrm>
            <a:off x="-155943" y="2094121"/>
            <a:ext cx="1970299" cy="1905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Data sources</a:t>
            </a:r>
          </a:p>
        </p:txBody>
      </p:sp>
      <p:sp>
        <p:nvSpPr>
          <p:cNvPr id="10" name="CasellaDiTesto 9">
            <a:extLst>
              <a:ext uri="{FF2B5EF4-FFF2-40B4-BE49-F238E27FC236}">
                <a16:creationId xmlns:a16="http://schemas.microsoft.com/office/drawing/2014/main" id="{F5A90CDA-8720-9AAD-4F0A-44CCC5826909}"/>
              </a:ext>
            </a:extLst>
          </p:cNvPr>
          <p:cNvSpPr txBox="1"/>
          <p:nvPr/>
        </p:nvSpPr>
        <p:spPr>
          <a:xfrm>
            <a:off x="2312157" y="2125271"/>
            <a:ext cx="2339135" cy="16674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Standardized data</a:t>
            </a:r>
          </a:p>
        </p:txBody>
      </p:sp>
      <p:sp>
        <p:nvSpPr>
          <p:cNvPr id="11" name="CasellaDiTesto 10">
            <a:extLst>
              <a:ext uri="{FF2B5EF4-FFF2-40B4-BE49-F238E27FC236}">
                <a16:creationId xmlns:a16="http://schemas.microsoft.com/office/drawing/2014/main" id="{ACBEC006-1B74-06D4-1076-D9C95E9622DF}"/>
              </a:ext>
            </a:extLst>
          </p:cNvPr>
          <p:cNvSpPr txBox="1"/>
          <p:nvPr/>
        </p:nvSpPr>
        <p:spPr>
          <a:xfrm>
            <a:off x="5108497" y="2077718"/>
            <a:ext cx="2063752" cy="269788"/>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Optimized data</a:t>
            </a:r>
          </a:p>
        </p:txBody>
      </p:sp>
      <p:sp>
        <p:nvSpPr>
          <p:cNvPr id="12" name="CasellaDiTesto 11">
            <a:extLst>
              <a:ext uri="{FF2B5EF4-FFF2-40B4-BE49-F238E27FC236}">
                <a16:creationId xmlns:a16="http://schemas.microsoft.com/office/drawing/2014/main" id="{605DF6C9-6F7F-EEC8-0353-78D403E1E5FC}"/>
              </a:ext>
            </a:extLst>
          </p:cNvPr>
          <p:cNvSpPr txBox="1"/>
          <p:nvPr/>
        </p:nvSpPr>
        <p:spPr>
          <a:xfrm>
            <a:off x="7509635" y="2075778"/>
            <a:ext cx="2138775" cy="25276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Sharing models</a:t>
            </a:r>
          </a:p>
        </p:txBody>
      </p:sp>
      <p:sp>
        <p:nvSpPr>
          <p:cNvPr id="13" name="CasellaDiTesto 12">
            <a:extLst>
              <a:ext uri="{FF2B5EF4-FFF2-40B4-BE49-F238E27FC236}">
                <a16:creationId xmlns:a16="http://schemas.microsoft.com/office/drawing/2014/main" id="{10371EFD-D77C-26A5-252F-2BC3F0EFDE2B}"/>
              </a:ext>
            </a:extLst>
          </p:cNvPr>
          <p:cNvSpPr txBox="1"/>
          <p:nvPr/>
        </p:nvSpPr>
        <p:spPr>
          <a:xfrm>
            <a:off x="10215245" y="2109469"/>
            <a:ext cx="1270001" cy="1905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Data use</a:t>
            </a:r>
          </a:p>
        </p:txBody>
      </p:sp>
      <p:sp>
        <p:nvSpPr>
          <p:cNvPr id="14" name="Rettangolo arrotondato 19">
            <a:extLst>
              <a:ext uri="{FF2B5EF4-FFF2-40B4-BE49-F238E27FC236}">
                <a16:creationId xmlns:a16="http://schemas.microsoft.com/office/drawing/2014/main" id="{077B298E-CA49-A072-7306-BA0F4A13B213}"/>
              </a:ext>
            </a:extLst>
          </p:cNvPr>
          <p:cNvSpPr/>
          <p:nvPr/>
        </p:nvSpPr>
        <p:spPr>
          <a:xfrm>
            <a:off x="4948922" y="3641514"/>
            <a:ext cx="2123249" cy="685801"/>
          </a:xfrm>
          <a:prstGeom prst="roundRect">
            <a:avLst/>
          </a:prstGeom>
          <a:noFill/>
          <a:ln w="9525" cap="rnd" cmpd="sng" algn="ctr">
            <a:solidFill>
              <a:srgbClr val="2E35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15" name="CasellaDiTesto 14">
            <a:extLst>
              <a:ext uri="{FF2B5EF4-FFF2-40B4-BE49-F238E27FC236}">
                <a16:creationId xmlns:a16="http://schemas.microsoft.com/office/drawing/2014/main" id="{1B91262D-89E8-3ABF-61B8-2292DFA7CDFF}"/>
              </a:ext>
            </a:extLst>
          </p:cNvPr>
          <p:cNvSpPr txBox="1"/>
          <p:nvPr/>
        </p:nvSpPr>
        <p:spPr>
          <a:xfrm>
            <a:off x="4988199" y="3774863"/>
            <a:ext cx="2083971" cy="4191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Security &amp; access management</a:t>
            </a:r>
          </a:p>
        </p:txBody>
      </p:sp>
      <p:sp>
        <p:nvSpPr>
          <p:cNvPr id="16" name="Rettangolo arrotondato 21">
            <a:extLst>
              <a:ext uri="{FF2B5EF4-FFF2-40B4-BE49-F238E27FC236}">
                <a16:creationId xmlns:a16="http://schemas.microsoft.com/office/drawing/2014/main" id="{59E517CD-81B8-E518-249C-64554BD94E63}"/>
              </a:ext>
            </a:extLst>
          </p:cNvPr>
          <p:cNvSpPr/>
          <p:nvPr/>
        </p:nvSpPr>
        <p:spPr>
          <a:xfrm>
            <a:off x="4946334" y="4390814"/>
            <a:ext cx="2138537" cy="685801"/>
          </a:xfrm>
          <a:prstGeom prst="roundRect">
            <a:avLst/>
          </a:prstGeom>
          <a:no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17" name="CasellaDiTesto 16">
            <a:extLst>
              <a:ext uri="{FF2B5EF4-FFF2-40B4-BE49-F238E27FC236}">
                <a16:creationId xmlns:a16="http://schemas.microsoft.com/office/drawing/2014/main" id="{C42312B6-A9BE-2459-61D4-0792F96998AB}"/>
              </a:ext>
            </a:extLst>
          </p:cNvPr>
          <p:cNvSpPr txBox="1"/>
          <p:nvPr/>
        </p:nvSpPr>
        <p:spPr>
          <a:xfrm>
            <a:off x="5000899" y="4524163"/>
            <a:ext cx="2083971" cy="4191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Data catalogue</a:t>
            </a:r>
          </a:p>
        </p:txBody>
      </p:sp>
      <p:sp>
        <p:nvSpPr>
          <p:cNvPr id="18" name="Rettangolo arrotondato 23">
            <a:extLst>
              <a:ext uri="{FF2B5EF4-FFF2-40B4-BE49-F238E27FC236}">
                <a16:creationId xmlns:a16="http://schemas.microsoft.com/office/drawing/2014/main" id="{BFACAEC0-0D8C-7246-9670-75B3596CD2D4}"/>
              </a:ext>
            </a:extLst>
          </p:cNvPr>
          <p:cNvSpPr/>
          <p:nvPr/>
        </p:nvSpPr>
        <p:spPr>
          <a:xfrm>
            <a:off x="4958974" y="5169747"/>
            <a:ext cx="2125897" cy="958852"/>
          </a:xfrm>
          <a:prstGeom prst="roundRect">
            <a:avLst/>
          </a:prstGeom>
          <a:no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19" name="CasellaDiTesto 18">
            <a:extLst>
              <a:ext uri="{FF2B5EF4-FFF2-40B4-BE49-F238E27FC236}">
                <a16:creationId xmlns:a16="http://schemas.microsoft.com/office/drawing/2014/main" id="{6E2ACC3E-2E9F-0630-23D0-357E4C607E71}"/>
              </a:ext>
            </a:extLst>
          </p:cNvPr>
          <p:cNvSpPr txBox="1"/>
          <p:nvPr/>
        </p:nvSpPr>
        <p:spPr>
          <a:xfrm>
            <a:off x="5002195" y="5258646"/>
            <a:ext cx="2083971" cy="723901"/>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Harmonized Privacy management</a:t>
            </a:r>
          </a:p>
        </p:txBody>
      </p:sp>
      <p:sp>
        <p:nvSpPr>
          <p:cNvPr id="20" name="Rettangolo arrotondato 25">
            <a:extLst>
              <a:ext uri="{FF2B5EF4-FFF2-40B4-BE49-F238E27FC236}">
                <a16:creationId xmlns:a16="http://schemas.microsoft.com/office/drawing/2014/main" id="{BEC30E8B-50CA-A89E-258D-F63B976CBCCB}"/>
              </a:ext>
            </a:extLst>
          </p:cNvPr>
          <p:cNvSpPr/>
          <p:nvPr/>
        </p:nvSpPr>
        <p:spPr>
          <a:xfrm>
            <a:off x="7164132" y="3835400"/>
            <a:ext cx="2045872" cy="458584"/>
          </a:xfrm>
          <a:prstGeom prst="roundRect">
            <a:avLst/>
          </a:prstGeom>
          <a:noFill/>
          <a:ln w="9525" cap="rnd" cmpd="sng" algn="ctr">
            <a:solidFill>
              <a:schemeClr val="tx2"/>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25" name="CasellaDiTesto 24">
            <a:extLst>
              <a:ext uri="{FF2B5EF4-FFF2-40B4-BE49-F238E27FC236}">
                <a16:creationId xmlns:a16="http://schemas.microsoft.com/office/drawing/2014/main" id="{CC0B5EF2-DF2F-D69C-8E45-F94DFEC2F6A6}"/>
              </a:ext>
            </a:extLst>
          </p:cNvPr>
          <p:cNvSpPr txBox="1"/>
          <p:nvPr/>
        </p:nvSpPr>
        <p:spPr>
          <a:xfrm>
            <a:off x="7126032" y="3866221"/>
            <a:ext cx="2083971" cy="4996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National Hubs</a:t>
            </a:r>
          </a:p>
        </p:txBody>
      </p:sp>
      <p:sp>
        <p:nvSpPr>
          <p:cNvPr id="26" name="Rettangolo arrotondato 27">
            <a:extLst>
              <a:ext uri="{FF2B5EF4-FFF2-40B4-BE49-F238E27FC236}">
                <a16:creationId xmlns:a16="http://schemas.microsoft.com/office/drawing/2014/main" id="{FD2E079D-BB72-9ABA-63C1-D09D6EFFA87A}"/>
              </a:ext>
            </a:extLst>
          </p:cNvPr>
          <p:cNvSpPr/>
          <p:nvPr/>
        </p:nvSpPr>
        <p:spPr>
          <a:xfrm>
            <a:off x="7176832" y="4323687"/>
            <a:ext cx="2045872" cy="486228"/>
          </a:xfrm>
          <a:prstGeom prst="roundRect">
            <a:avLst/>
          </a:prstGeom>
          <a:noFill/>
          <a:ln w="9525" cap="rnd" cmpd="sng" algn="ctr">
            <a:solidFill>
              <a:srgbClr val="2E35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27" name="CasellaDiTesto 26">
            <a:extLst>
              <a:ext uri="{FF2B5EF4-FFF2-40B4-BE49-F238E27FC236}">
                <a16:creationId xmlns:a16="http://schemas.microsoft.com/office/drawing/2014/main" id="{A2D9BBA8-7146-B4CD-ACFD-1E3E0B077B5A}"/>
              </a:ext>
            </a:extLst>
          </p:cNvPr>
          <p:cNvSpPr txBox="1"/>
          <p:nvPr/>
        </p:nvSpPr>
        <p:spPr>
          <a:xfrm>
            <a:off x="7138732" y="4257463"/>
            <a:ext cx="2083971" cy="4191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prstClr val="black"/>
              </a:solidFill>
              <a:latin typeface="Calibri" panose="020F0502020204030204"/>
            </a:endParaRPr>
          </a:p>
        </p:txBody>
      </p:sp>
      <p:sp>
        <p:nvSpPr>
          <p:cNvPr id="31" name="Rettangolo 30">
            <a:extLst>
              <a:ext uri="{FF2B5EF4-FFF2-40B4-BE49-F238E27FC236}">
                <a16:creationId xmlns:a16="http://schemas.microsoft.com/office/drawing/2014/main" id="{D681831C-272A-1613-7CA3-F456BBCC176A}"/>
              </a:ext>
            </a:extLst>
          </p:cNvPr>
          <p:cNvSpPr/>
          <p:nvPr/>
        </p:nvSpPr>
        <p:spPr>
          <a:xfrm>
            <a:off x="10817093" y="4564771"/>
            <a:ext cx="731441" cy="419083"/>
          </a:xfrm>
          <a:prstGeom prst="rect">
            <a:avLst/>
          </a:prstGeom>
          <a:noFill/>
          <a:ln w="9525"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32" name="CasellaDiTesto 31">
            <a:extLst>
              <a:ext uri="{FF2B5EF4-FFF2-40B4-BE49-F238E27FC236}">
                <a16:creationId xmlns:a16="http://schemas.microsoft.com/office/drawing/2014/main" id="{4BF57F3A-635A-A208-68F5-C810B3470BCF}"/>
              </a:ext>
            </a:extLst>
          </p:cNvPr>
          <p:cNvSpPr txBox="1"/>
          <p:nvPr/>
        </p:nvSpPr>
        <p:spPr>
          <a:xfrm>
            <a:off x="10665037" y="4564770"/>
            <a:ext cx="883497" cy="419084"/>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Data</a:t>
            </a:r>
          </a:p>
        </p:txBody>
      </p:sp>
      <p:sp>
        <p:nvSpPr>
          <p:cNvPr id="33" name="Rettangolo 32">
            <a:extLst>
              <a:ext uri="{FF2B5EF4-FFF2-40B4-BE49-F238E27FC236}">
                <a16:creationId xmlns:a16="http://schemas.microsoft.com/office/drawing/2014/main" id="{A1A97270-8FCC-E791-1FAC-B9B9B62F950E}"/>
              </a:ext>
            </a:extLst>
          </p:cNvPr>
          <p:cNvSpPr/>
          <p:nvPr/>
        </p:nvSpPr>
        <p:spPr>
          <a:xfrm>
            <a:off x="9690745" y="4557717"/>
            <a:ext cx="883497" cy="426137"/>
          </a:xfrm>
          <a:prstGeom prst="rect">
            <a:avLst/>
          </a:prstGeom>
          <a:noFill/>
          <a:ln w="9525"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34" name="CasellaDiTesto 33">
            <a:extLst>
              <a:ext uri="{FF2B5EF4-FFF2-40B4-BE49-F238E27FC236}">
                <a16:creationId xmlns:a16="http://schemas.microsoft.com/office/drawing/2014/main" id="{68D76E4E-E5F0-DABA-B49E-6C36AB0A78FD}"/>
              </a:ext>
            </a:extLst>
          </p:cNvPr>
          <p:cNvSpPr txBox="1"/>
          <p:nvPr/>
        </p:nvSpPr>
        <p:spPr>
          <a:xfrm>
            <a:off x="9568165" y="4543213"/>
            <a:ext cx="1161596" cy="5207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Insights</a:t>
            </a:r>
          </a:p>
        </p:txBody>
      </p:sp>
      <p:sp>
        <p:nvSpPr>
          <p:cNvPr id="35" name="Rettangolo 34">
            <a:extLst>
              <a:ext uri="{FF2B5EF4-FFF2-40B4-BE49-F238E27FC236}">
                <a16:creationId xmlns:a16="http://schemas.microsoft.com/office/drawing/2014/main" id="{5C05D9B9-A84C-3D4F-5B3B-FC37AFF7C8C9}"/>
              </a:ext>
            </a:extLst>
          </p:cNvPr>
          <p:cNvSpPr/>
          <p:nvPr/>
        </p:nvSpPr>
        <p:spPr>
          <a:xfrm>
            <a:off x="9576239" y="5604721"/>
            <a:ext cx="641624" cy="408535"/>
          </a:xfrm>
          <a:prstGeom prst="rect">
            <a:avLst/>
          </a:prstGeom>
          <a:noFill/>
          <a:ln w="9525"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36" name="CasellaDiTesto 35">
            <a:extLst>
              <a:ext uri="{FF2B5EF4-FFF2-40B4-BE49-F238E27FC236}">
                <a16:creationId xmlns:a16="http://schemas.microsoft.com/office/drawing/2014/main" id="{CE47DCB7-C499-E4FA-351C-080994DC9288}"/>
              </a:ext>
            </a:extLst>
          </p:cNvPr>
          <p:cNvSpPr txBox="1"/>
          <p:nvPr/>
        </p:nvSpPr>
        <p:spPr>
          <a:xfrm>
            <a:off x="9426277" y="5564915"/>
            <a:ext cx="952500" cy="5080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PAAS</a:t>
            </a:r>
          </a:p>
        </p:txBody>
      </p:sp>
      <p:sp>
        <p:nvSpPr>
          <p:cNvPr id="37" name="Rettangolo 36">
            <a:extLst>
              <a:ext uri="{FF2B5EF4-FFF2-40B4-BE49-F238E27FC236}">
                <a16:creationId xmlns:a16="http://schemas.microsoft.com/office/drawing/2014/main" id="{811B04A1-CFDC-1394-0E97-3DFAD4616C01}"/>
              </a:ext>
            </a:extLst>
          </p:cNvPr>
          <p:cNvSpPr/>
          <p:nvPr/>
        </p:nvSpPr>
        <p:spPr>
          <a:xfrm>
            <a:off x="10266898" y="5607685"/>
            <a:ext cx="690153" cy="401472"/>
          </a:xfrm>
          <a:prstGeom prst="rect">
            <a:avLst/>
          </a:prstGeom>
          <a:noFill/>
          <a:ln w="9525" cap="rnd" cmpd="sng" algn="ctr">
            <a:solidFill>
              <a:srgbClr val="002060"/>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38" name="CasellaDiTesto 37">
            <a:extLst>
              <a:ext uri="{FF2B5EF4-FFF2-40B4-BE49-F238E27FC236}">
                <a16:creationId xmlns:a16="http://schemas.microsoft.com/office/drawing/2014/main" id="{317427C8-B37B-353E-0CF7-544EF5426BDF}"/>
              </a:ext>
            </a:extLst>
          </p:cNvPr>
          <p:cNvSpPr txBox="1"/>
          <p:nvPr/>
        </p:nvSpPr>
        <p:spPr>
          <a:xfrm>
            <a:off x="10127494" y="5609753"/>
            <a:ext cx="952500" cy="40350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867" b="1" kern="1200" dirty="0">
                <a:solidFill>
                  <a:prstClr val="black"/>
                </a:solidFill>
                <a:latin typeface="Calibri" panose="020F0502020204030204"/>
              </a:rPr>
              <a:t>SAAS</a:t>
            </a:r>
          </a:p>
        </p:txBody>
      </p:sp>
      <p:sp>
        <p:nvSpPr>
          <p:cNvPr id="39" name="CasellaDiTesto 38">
            <a:extLst>
              <a:ext uri="{FF2B5EF4-FFF2-40B4-BE49-F238E27FC236}">
                <a16:creationId xmlns:a16="http://schemas.microsoft.com/office/drawing/2014/main" id="{5D12FD06-E96C-B316-CD2B-0335CCF08120}"/>
              </a:ext>
            </a:extLst>
          </p:cNvPr>
          <p:cNvSpPr txBox="1"/>
          <p:nvPr/>
        </p:nvSpPr>
        <p:spPr>
          <a:xfrm>
            <a:off x="7176832" y="4257463"/>
            <a:ext cx="2083971" cy="4825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Use case</a:t>
            </a:r>
          </a:p>
        </p:txBody>
      </p:sp>
      <p:sp>
        <p:nvSpPr>
          <p:cNvPr id="40" name="Google Shape;518;p27">
            <a:extLst>
              <a:ext uri="{FF2B5EF4-FFF2-40B4-BE49-F238E27FC236}">
                <a16:creationId xmlns:a16="http://schemas.microsoft.com/office/drawing/2014/main" id="{4BC6E141-4BE2-E3DB-E3CB-1C83A029038B}"/>
              </a:ext>
            </a:extLst>
          </p:cNvPr>
          <p:cNvSpPr/>
          <p:nvPr/>
        </p:nvSpPr>
        <p:spPr>
          <a:xfrm>
            <a:off x="2987745" y="3883615"/>
            <a:ext cx="1287416" cy="564891"/>
          </a:xfrm>
          <a:prstGeom prst="flowChartMagneticDisk">
            <a:avLst/>
          </a:prstGeom>
          <a:solidFill>
            <a:srgbClr val="4472C4">
              <a:lumMod val="50000"/>
            </a:srgbClr>
          </a:solidFill>
          <a:ln w="9525"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defTabSz="609585">
              <a:buClrTx/>
              <a:defRPr/>
            </a:pPr>
            <a:r>
              <a:rPr lang="en-GB" sz="1867" dirty="0">
                <a:solidFill>
                  <a:srgbClr val="FFFFFF"/>
                </a:solidFill>
                <a:latin typeface="Calibri" panose="020F0502020204030204"/>
                <a:ea typeface="+mn-ea"/>
              </a:rPr>
              <a:t>Metadata</a:t>
            </a:r>
            <a:endParaRPr sz="1867" dirty="0">
              <a:solidFill>
                <a:srgbClr val="FFFFFF"/>
              </a:solidFill>
              <a:ea typeface="+mn-ea"/>
            </a:endParaRPr>
          </a:p>
        </p:txBody>
      </p:sp>
      <p:sp>
        <p:nvSpPr>
          <p:cNvPr id="41" name="Google Shape;518;p27">
            <a:extLst>
              <a:ext uri="{FF2B5EF4-FFF2-40B4-BE49-F238E27FC236}">
                <a16:creationId xmlns:a16="http://schemas.microsoft.com/office/drawing/2014/main" id="{F430B530-7AD5-BE57-FB99-6491B1E39F37}"/>
              </a:ext>
            </a:extLst>
          </p:cNvPr>
          <p:cNvSpPr/>
          <p:nvPr/>
        </p:nvSpPr>
        <p:spPr>
          <a:xfrm>
            <a:off x="2766676" y="4520231"/>
            <a:ext cx="1945649" cy="1657052"/>
          </a:xfrm>
          <a:prstGeom prst="flowChartMagneticDisk">
            <a:avLst/>
          </a:prstGeom>
          <a:solidFill>
            <a:srgbClr val="4472C4">
              <a:lumMod val="50000"/>
            </a:srgbClr>
          </a:solidFill>
          <a:ln w="9525" cap="flat" cmpd="sng">
            <a:solidFill>
              <a:schemeClr val="tx1"/>
            </a:solidFill>
            <a:prstDash val="solid"/>
            <a:round/>
            <a:headEnd type="none" w="sm" len="sm"/>
            <a:tailEnd type="none" w="sm" len="sm"/>
          </a:ln>
        </p:spPr>
        <p:txBody>
          <a:bodyPr spcFirstLastPara="1" wrap="square" lIns="162533" tIns="162533" rIns="162533" bIns="162533" anchor="ctr" anchorCtr="0">
            <a:noAutofit/>
          </a:bodyPr>
          <a:lstStyle/>
          <a:p>
            <a:pPr algn="ctr" defTabSz="609585">
              <a:buClrTx/>
              <a:defRPr/>
            </a:pPr>
            <a:r>
              <a:rPr lang="en-GB" sz="1867" dirty="0">
                <a:solidFill>
                  <a:srgbClr val="FFFFFF"/>
                </a:solidFill>
                <a:latin typeface="Calibri" panose="020F0502020204030204"/>
                <a:ea typeface="+mn-ea"/>
              </a:rPr>
              <a:t>FAIR data</a:t>
            </a:r>
          </a:p>
          <a:p>
            <a:pPr algn="ctr" defTabSz="609585">
              <a:buClrTx/>
              <a:defRPr/>
            </a:pPr>
            <a:endParaRPr lang="en-GB" sz="400" dirty="0">
              <a:solidFill>
                <a:srgbClr val="FFFFFF"/>
              </a:solidFill>
              <a:latin typeface="Calibri" panose="020F0502020204030204"/>
              <a:ea typeface="+mn-ea"/>
            </a:endParaRPr>
          </a:p>
          <a:p>
            <a:pPr algn="ctr" defTabSz="609585">
              <a:buClrTx/>
              <a:defRPr/>
            </a:pPr>
            <a:endParaRPr lang="en-GB" sz="933" dirty="0">
              <a:solidFill>
                <a:srgbClr val="FFFFFF"/>
              </a:solidFill>
              <a:latin typeface="Calibri" panose="020F0502020204030204"/>
              <a:ea typeface="+mn-ea"/>
            </a:endParaRPr>
          </a:p>
          <a:p>
            <a:pPr algn="ctr" defTabSz="609585">
              <a:buClrTx/>
              <a:defRPr/>
            </a:pPr>
            <a:r>
              <a:rPr lang="en-GB" sz="1600" dirty="0">
                <a:solidFill>
                  <a:srgbClr val="FFFFFF"/>
                </a:solidFill>
                <a:latin typeface="Calibri" panose="020F0502020204030204"/>
                <a:ea typeface="+mn-ea"/>
              </a:rPr>
              <a:t>Findability Accessibility</a:t>
            </a:r>
          </a:p>
          <a:p>
            <a:pPr algn="ctr" defTabSz="609585">
              <a:buClrTx/>
              <a:defRPr/>
            </a:pPr>
            <a:r>
              <a:rPr lang="en-GB" sz="1600" dirty="0">
                <a:solidFill>
                  <a:srgbClr val="FFFFFF"/>
                </a:solidFill>
                <a:latin typeface="Calibri" panose="020F0502020204030204"/>
                <a:ea typeface="+mn-ea"/>
              </a:rPr>
              <a:t>Interoperability Reusability </a:t>
            </a:r>
            <a:endParaRPr sz="1600" dirty="0">
              <a:solidFill>
                <a:srgbClr val="FFFFFF"/>
              </a:solidFill>
              <a:ea typeface="+mn-ea"/>
            </a:endParaRPr>
          </a:p>
        </p:txBody>
      </p:sp>
      <p:sp>
        <p:nvSpPr>
          <p:cNvPr id="45" name="CasellaDiTesto 44">
            <a:extLst>
              <a:ext uri="{FF2B5EF4-FFF2-40B4-BE49-F238E27FC236}">
                <a16:creationId xmlns:a16="http://schemas.microsoft.com/office/drawing/2014/main" id="{A17F136B-5B23-CE89-9A69-A5FBC3983CB7}"/>
              </a:ext>
            </a:extLst>
          </p:cNvPr>
          <p:cNvSpPr txBox="1"/>
          <p:nvPr/>
        </p:nvSpPr>
        <p:spPr>
          <a:xfrm>
            <a:off x="9330007" y="2900283"/>
            <a:ext cx="2571333" cy="468655"/>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a:buClrTx/>
            </a:pPr>
            <a:r>
              <a:rPr lang="en-US" sz="1600" b="1" kern="1200" dirty="0">
                <a:solidFill>
                  <a:srgbClr val="C00000"/>
                </a:solidFill>
                <a:latin typeface="Calibri" panose="020F0502020204030204"/>
              </a:rPr>
              <a:t>Data, insights, software and algorithms as a service </a:t>
            </a:r>
          </a:p>
        </p:txBody>
      </p:sp>
      <p:sp>
        <p:nvSpPr>
          <p:cNvPr id="46" name="CasellaDiTesto 45">
            <a:extLst>
              <a:ext uri="{FF2B5EF4-FFF2-40B4-BE49-F238E27FC236}">
                <a16:creationId xmlns:a16="http://schemas.microsoft.com/office/drawing/2014/main" id="{50241FAF-B903-D8FC-28E1-CDFD36944B7B}"/>
              </a:ext>
            </a:extLst>
          </p:cNvPr>
          <p:cNvSpPr txBox="1"/>
          <p:nvPr/>
        </p:nvSpPr>
        <p:spPr>
          <a:xfrm>
            <a:off x="844113" y="3418844"/>
            <a:ext cx="1608388" cy="5778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kern="1200" dirty="0">
                <a:solidFill>
                  <a:prstClr val="black"/>
                </a:solidFill>
                <a:latin typeface="Calibri" panose="020F0502020204030204"/>
              </a:rPr>
              <a:t>Space satellite sensor</a:t>
            </a:r>
          </a:p>
        </p:txBody>
      </p:sp>
      <p:sp>
        <p:nvSpPr>
          <p:cNvPr id="48" name="CasellaDiTesto 47">
            <a:extLst>
              <a:ext uri="{FF2B5EF4-FFF2-40B4-BE49-F238E27FC236}">
                <a16:creationId xmlns:a16="http://schemas.microsoft.com/office/drawing/2014/main" id="{96B72CC8-3311-7A72-D83C-71DF35CB230E}"/>
              </a:ext>
            </a:extLst>
          </p:cNvPr>
          <p:cNvSpPr txBox="1"/>
          <p:nvPr/>
        </p:nvSpPr>
        <p:spPr>
          <a:xfrm>
            <a:off x="1239583" y="5399615"/>
            <a:ext cx="1247184" cy="856907"/>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defTabSz="609585">
              <a:buClrTx/>
            </a:pPr>
            <a:r>
              <a:rPr lang="en-US" sz="1600" kern="1200" dirty="0">
                <a:solidFill>
                  <a:prstClr val="black"/>
                </a:solidFill>
                <a:latin typeface="Calibri" panose="020F0502020204030204"/>
              </a:rPr>
              <a:t>ESA - DIAS</a:t>
            </a:r>
          </a:p>
          <a:p>
            <a:pPr defTabSz="609585">
              <a:buClrTx/>
            </a:pPr>
            <a:r>
              <a:rPr lang="en-US" sz="1600" kern="1200" dirty="0">
                <a:solidFill>
                  <a:prstClr val="black"/>
                </a:solidFill>
                <a:latin typeface="Calibri" panose="020F0502020204030204"/>
              </a:rPr>
              <a:t>ASI - SSDC</a:t>
            </a:r>
            <a:endParaRPr lang="en-US" sz="1600" kern="1200" dirty="0">
              <a:solidFill>
                <a:srgbClr val="37373A"/>
              </a:solidFill>
              <a:latin typeface="Calibri" panose="020F0502020204030204"/>
            </a:endParaRPr>
          </a:p>
        </p:txBody>
      </p:sp>
      <p:sp>
        <p:nvSpPr>
          <p:cNvPr id="50" name="CasellaDiTesto 49">
            <a:extLst>
              <a:ext uri="{FF2B5EF4-FFF2-40B4-BE49-F238E27FC236}">
                <a16:creationId xmlns:a16="http://schemas.microsoft.com/office/drawing/2014/main" id="{D05AC572-DCDC-BCA0-CD94-3AB077CA0EAF}"/>
              </a:ext>
            </a:extLst>
          </p:cNvPr>
          <p:cNvSpPr txBox="1"/>
          <p:nvPr/>
        </p:nvSpPr>
        <p:spPr>
          <a:xfrm>
            <a:off x="7176832" y="5641763"/>
            <a:ext cx="2083971" cy="41910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prstClr val="black"/>
              </a:solidFill>
              <a:latin typeface="Calibri" panose="020F0502020204030204"/>
            </a:endParaRPr>
          </a:p>
        </p:txBody>
      </p:sp>
      <p:sp>
        <p:nvSpPr>
          <p:cNvPr id="51" name="CasellaDiTesto 50">
            <a:extLst>
              <a:ext uri="{FF2B5EF4-FFF2-40B4-BE49-F238E27FC236}">
                <a16:creationId xmlns:a16="http://schemas.microsoft.com/office/drawing/2014/main" id="{AD6A8F7F-9E77-C5F2-7A1A-FA2AEE70254C}"/>
              </a:ext>
            </a:extLst>
          </p:cNvPr>
          <p:cNvSpPr txBox="1"/>
          <p:nvPr/>
        </p:nvSpPr>
        <p:spPr>
          <a:xfrm>
            <a:off x="7214932" y="5641763"/>
            <a:ext cx="1932523" cy="4825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 Marketplace</a:t>
            </a:r>
          </a:p>
        </p:txBody>
      </p:sp>
      <p:pic>
        <p:nvPicPr>
          <p:cNvPr id="52" name="Immagine 51">
            <a:extLst>
              <a:ext uri="{FF2B5EF4-FFF2-40B4-BE49-F238E27FC236}">
                <a16:creationId xmlns:a16="http://schemas.microsoft.com/office/drawing/2014/main" id="{94064D26-2BE6-2E72-69A3-0CC8F68D5D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18" y="5476512"/>
            <a:ext cx="729407" cy="577853"/>
          </a:xfrm>
          <a:prstGeom prst="rect">
            <a:avLst/>
          </a:prstGeom>
        </p:spPr>
      </p:pic>
      <p:sp>
        <p:nvSpPr>
          <p:cNvPr id="53" name="CasellaDiTesto 52">
            <a:extLst>
              <a:ext uri="{FF2B5EF4-FFF2-40B4-BE49-F238E27FC236}">
                <a16:creationId xmlns:a16="http://schemas.microsoft.com/office/drawing/2014/main" id="{4A99DBE9-2F1A-6F9C-1640-29F4D0155C40}"/>
              </a:ext>
            </a:extLst>
          </p:cNvPr>
          <p:cNvSpPr txBox="1"/>
          <p:nvPr/>
        </p:nvSpPr>
        <p:spPr>
          <a:xfrm>
            <a:off x="2458903" y="2754024"/>
            <a:ext cx="2521560" cy="97776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srgbClr val="C00000"/>
                </a:solidFill>
                <a:latin typeface="Calibri" panose="020F0502020204030204"/>
              </a:rPr>
              <a:t>Aggregation and normalization of data within local, interoperable repositories</a:t>
            </a:r>
          </a:p>
        </p:txBody>
      </p:sp>
      <p:sp>
        <p:nvSpPr>
          <p:cNvPr id="54" name="Rettangolo 53">
            <a:extLst>
              <a:ext uri="{FF2B5EF4-FFF2-40B4-BE49-F238E27FC236}">
                <a16:creationId xmlns:a16="http://schemas.microsoft.com/office/drawing/2014/main" id="{D0E0763A-487E-EBB6-F7EB-C034BDE93568}"/>
              </a:ext>
            </a:extLst>
          </p:cNvPr>
          <p:cNvSpPr/>
          <p:nvPr/>
        </p:nvSpPr>
        <p:spPr>
          <a:xfrm>
            <a:off x="367424" y="5117134"/>
            <a:ext cx="2074361" cy="338554"/>
          </a:xfrm>
          <a:prstGeom prst="rect">
            <a:avLst/>
          </a:prstGeom>
        </p:spPr>
        <p:txBody>
          <a:bodyPr wrap="square">
            <a:spAutoFit/>
          </a:bodyPr>
          <a:lstStyle/>
          <a:p>
            <a:pPr algn="ctr" defTabSz="609585">
              <a:buClrTx/>
            </a:pPr>
            <a:r>
              <a:rPr lang="en-US" sz="1600" b="1" kern="1200" dirty="0">
                <a:solidFill>
                  <a:prstClr val="black"/>
                </a:solidFill>
                <a:latin typeface="Calibri" panose="020F0502020204030204"/>
                <a:ea typeface="+mn-ea"/>
                <a:cs typeface="+mn-cs"/>
              </a:rPr>
              <a:t>data repository </a:t>
            </a:r>
          </a:p>
        </p:txBody>
      </p:sp>
      <p:sp>
        <p:nvSpPr>
          <p:cNvPr id="55" name="Freccia a destra 54">
            <a:extLst>
              <a:ext uri="{FF2B5EF4-FFF2-40B4-BE49-F238E27FC236}">
                <a16:creationId xmlns:a16="http://schemas.microsoft.com/office/drawing/2014/main" id="{DBE1A420-0ADC-911D-9BA4-059A68D08830}"/>
              </a:ext>
            </a:extLst>
          </p:cNvPr>
          <p:cNvSpPr/>
          <p:nvPr/>
        </p:nvSpPr>
        <p:spPr>
          <a:xfrm>
            <a:off x="1663961" y="2111359"/>
            <a:ext cx="571495" cy="206901"/>
          </a:xfrm>
          <a:prstGeom prst="rightArrow">
            <a:avLst/>
          </a:prstGeom>
          <a:solidFill>
            <a:schemeClr val="tx2"/>
          </a:solid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56" name="Freccia a destra 55">
            <a:extLst>
              <a:ext uri="{FF2B5EF4-FFF2-40B4-BE49-F238E27FC236}">
                <a16:creationId xmlns:a16="http://schemas.microsoft.com/office/drawing/2014/main" id="{B3346274-BED6-5B9B-3033-B2C30E8872ED}"/>
              </a:ext>
            </a:extLst>
          </p:cNvPr>
          <p:cNvSpPr/>
          <p:nvPr/>
        </p:nvSpPr>
        <p:spPr>
          <a:xfrm>
            <a:off x="4560623" y="2097152"/>
            <a:ext cx="571495" cy="206901"/>
          </a:xfrm>
          <a:prstGeom prst="rightArrow">
            <a:avLst/>
          </a:prstGeom>
          <a:solidFill>
            <a:schemeClr val="tx2"/>
          </a:solid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57" name="Freccia a destra 56">
            <a:extLst>
              <a:ext uri="{FF2B5EF4-FFF2-40B4-BE49-F238E27FC236}">
                <a16:creationId xmlns:a16="http://schemas.microsoft.com/office/drawing/2014/main" id="{A0F0A809-780D-2B39-51AC-65788065D498}"/>
              </a:ext>
            </a:extLst>
          </p:cNvPr>
          <p:cNvSpPr/>
          <p:nvPr/>
        </p:nvSpPr>
        <p:spPr>
          <a:xfrm>
            <a:off x="7057279" y="2102062"/>
            <a:ext cx="571495" cy="206901"/>
          </a:xfrm>
          <a:prstGeom prst="rightArrow">
            <a:avLst/>
          </a:prstGeom>
          <a:solidFill>
            <a:schemeClr val="tx2"/>
          </a:solid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58" name="Freccia a destra 57">
            <a:extLst>
              <a:ext uri="{FF2B5EF4-FFF2-40B4-BE49-F238E27FC236}">
                <a16:creationId xmlns:a16="http://schemas.microsoft.com/office/drawing/2014/main" id="{F8FA5341-F002-4B49-B354-529856752F45}"/>
              </a:ext>
            </a:extLst>
          </p:cNvPr>
          <p:cNvSpPr/>
          <p:nvPr/>
        </p:nvSpPr>
        <p:spPr>
          <a:xfrm>
            <a:off x="9642239" y="2103931"/>
            <a:ext cx="571495" cy="206901"/>
          </a:xfrm>
          <a:prstGeom prst="rightArrow">
            <a:avLst/>
          </a:prstGeom>
          <a:solidFill>
            <a:schemeClr val="tx2"/>
          </a:solidFill>
          <a:ln w="9525" cap="rnd" cmpd="sng" algn="ctr">
            <a:solidFill>
              <a:schemeClr val="tx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59" name="CasellaDiTesto 58">
            <a:extLst>
              <a:ext uri="{FF2B5EF4-FFF2-40B4-BE49-F238E27FC236}">
                <a16:creationId xmlns:a16="http://schemas.microsoft.com/office/drawing/2014/main" id="{E3B2D307-5B80-174E-0BF9-5DDED026F731}"/>
              </a:ext>
            </a:extLst>
          </p:cNvPr>
          <p:cNvSpPr txBox="1"/>
          <p:nvPr/>
        </p:nvSpPr>
        <p:spPr>
          <a:xfrm>
            <a:off x="4912157" y="2710936"/>
            <a:ext cx="2181652" cy="104330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533" b="1" kern="1200" dirty="0">
                <a:solidFill>
                  <a:srgbClr val="C00000"/>
                </a:solidFill>
                <a:latin typeface="Calibri" panose="020F0502020204030204"/>
              </a:rPr>
              <a:t>Sharing prerequisites through harmonized access management</a:t>
            </a:r>
          </a:p>
        </p:txBody>
      </p:sp>
      <p:sp>
        <p:nvSpPr>
          <p:cNvPr id="60" name="Rettangolo 59">
            <a:extLst>
              <a:ext uri="{FF2B5EF4-FFF2-40B4-BE49-F238E27FC236}">
                <a16:creationId xmlns:a16="http://schemas.microsoft.com/office/drawing/2014/main" id="{F5DE7F6F-B930-ACF3-C402-08E14FBC6A23}"/>
              </a:ext>
            </a:extLst>
          </p:cNvPr>
          <p:cNvSpPr/>
          <p:nvPr/>
        </p:nvSpPr>
        <p:spPr>
          <a:xfrm>
            <a:off x="7265728" y="2750448"/>
            <a:ext cx="1678248" cy="830997"/>
          </a:xfrm>
          <a:prstGeom prst="rect">
            <a:avLst/>
          </a:prstGeom>
        </p:spPr>
        <p:txBody>
          <a:bodyPr wrap="square">
            <a:spAutoFit/>
          </a:bodyPr>
          <a:lstStyle/>
          <a:p>
            <a:pPr algn="ctr" defTabSz="609585">
              <a:buClrTx/>
            </a:pPr>
            <a:r>
              <a:rPr lang="en-US" sz="1600" b="1" kern="1200" dirty="0">
                <a:solidFill>
                  <a:srgbClr val="C00000"/>
                </a:solidFill>
                <a:latin typeface="Calibri" panose="020F0502020204030204"/>
                <a:ea typeface="+mn-ea"/>
                <a:cs typeface="+mn-cs"/>
              </a:rPr>
              <a:t>Depending on the legal basis and use case</a:t>
            </a:r>
            <a:endParaRPr lang="en-US" sz="1600" kern="1200" dirty="0">
              <a:solidFill>
                <a:srgbClr val="C00000"/>
              </a:solidFill>
              <a:latin typeface="Calibri" panose="020F0502020204030204"/>
              <a:ea typeface="+mn-ea"/>
              <a:cs typeface="+mn-cs"/>
            </a:endParaRPr>
          </a:p>
        </p:txBody>
      </p:sp>
      <p:sp>
        <p:nvSpPr>
          <p:cNvPr id="61" name="Rettangolo arrotondato 59">
            <a:extLst>
              <a:ext uri="{FF2B5EF4-FFF2-40B4-BE49-F238E27FC236}">
                <a16:creationId xmlns:a16="http://schemas.microsoft.com/office/drawing/2014/main" id="{219F021C-B505-9423-202B-77C1ED1E51FD}"/>
              </a:ext>
            </a:extLst>
          </p:cNvPr>
          <p:cNvSpPr/>
          <p:nvPr/>
        </p:nvSpPr>
        <p:spPr>
          <a:xfrm>
            <a:off x="7176829" y="4797213"/>
            <a:ext cx="2045872" cy="685801"/>
          </a:xfrm>
          <a:prstGeom prst="roundRect">
            <a:avLst/>
          </a:prstGeom>
          <a:noFill/>
          <a:ln w="9525" cap="rnd" cmpd="sng" algn="ctr">
            <a:solidFill>
              <a:srgbClr val="2E3558"/>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endParaRPr lang="en-US" sz="1600" kern="1200" dirty="0">
              <a:solidFill>
                <a:srgbClr val="FFFFFF"/>
              </a:solidFill>
              <a:latin typeface="Calibri" panose="020F0502020204030204"/>
            </a:endParaRPr>
          </a:p>
        </p:txBody>
      </p:sp>
      <p:sp>
        <p:nvSpPr>
          <p:cNvPr id="62" name="CasellaDiTesto 61">
            <a:extLst>
              <a:ext uri="{FF2B5EF4-FFF2-40B4-BE49-F238E27FC236}">
                <a16:creationId xmlns:a16="http://schemas.microsoft.com/office/drawing/2014/main" id="{8A172161-4E7E-38D7-29C7-F143EDD9E9A7}"/>
              </a:ext>
            </a:extLst>
          </p:cNvPr>
          <p:cNvSpPr txBox="1"/>
          <p:nvPr/>
        </p:nvSpPr>
        <p:spPr>
          <a:xfrm>
            <a:off x="7138732" y="4901989"/>
            <a:ext cx="2083971" cy="482599"/>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b="1" kern="1200" dirty="0">
                <a:solidFill>
                  <a:prstClr val="black"/>
                </a:solidFill>
                <a:latin typeface="Calibri" panose="020F0502020204030204"/>
              </a:rPr>
              <a:t> Data Space</a:t>
            </a:r>
          </a:p>
        </p:txBody>
      </p:sp>
      <p:sp>
        <p:nvSpPr>
          <p:cNvPr id="63" name="Rettangolo 62">
            <a:extLst>
              <a:ext uri="{FF2B5EF4-FFF2-40B4-BE49-F238E27FC236}">
                <a16:creationId xmlns:a16="http://schemas.microsoft.com/office/drawing/2014/main" id="{3DBD811E-7E4D-DD23-4E0C-E07C9B312F7D}"/>
              </a:ext>
            </a:extLst>
          </p:cNvPr>
          <p:cNvSpPr/>
          <p:nvPr/>
        </p:nvSpPr>
        <p:spPr>
          <a:xfrm>
            <a:off x="9589885" y="5123179"/>
            <a:ext cx="1917127" cy="379656"/>
          </a:xfrm>
          <a:prstGeom prst="rect">
            <a:avLst/>
          </a:prstGeom>
        </p:spPr>
        <p:txBody>
          <a:bodyPr wrap="none">
            <a:spAutoFit/>
          </a:bodyPr>
          <a:lstStyle/>
          <a:p>
            <a:pPr algn="ctr" defTabSz="609585">
              <a:buClrTx/>
            </a:pPr>
            <a:r>
              <a:rPr lang="en-US" sz="1867" kern="1200" dirty="0">
                <a:solidFill>
                  <a:prstClr val="black"/>
                </a:solidFill>
                <a:latin typeface="Calibri" panose="020F0502020204030204"/>
                <a:ea typeface="+mn-ea"/>
                <a:cs typeface="+mn-cs"/>
              </a:rPr>
              <a:t>user communities</a:t>
            </a:r>
          </a:p>
        </p:txBody>
      </p:sp>
      <p:sp>
        <p:nvSpPr>
          <p:cNvPr id="64" name="Rettangolo 63">
            <a:extLst>
              <a:ext uri="{FF2B5EF4-FFF2-40B4-BE49-F238E27FC236}">
                <a16:creationId xmlns:a16="http://schemas.microsoft.com/office/drawing/2014/main" id="{3C115164-57BA-15E7-F934-9FD58CE0BAD7}"/>
              </a:ext>
            </a:extLst>
          </p:cNvPr>
          <p:cNvSpPr/>
          <p:nvPr/>
        </p:nvSpPr>
        <p:spPr>
          <a:xfrm>
            <a:off x="9456127" y="3883615"/>
            <a:ext cx="2214324" cy="379656"/>
          </a:xfrm>
          <a:prstGeom prst="rect">
            <a:avLst/>
          </a:prstGeom>
        </p:spPr>
        <p:txBody>
          <a:bodyPr wrap="none">
            <a:spAutoFit/>
          </a:bodyPr>
          <a:lstStyle/>
          <a:p>
            <a:pPr defTabSz="609585">
              <a:buClrTx/>
            </a:pPr>
            <a:r>
              <a:rPr lang="en-US" sz="1867" kern="1200" dirty="0">
                <a:solidFill>
                  <a:prstClr val="black"/>
                </a:solidFill>
                <a:latin typeface="Calibri" panose="020F0502020204030204"/>
                <a:ea typeface="+mn-ea"/>
                <a:cs typeface="+mn-cs"/>
              </a:rPr>
              <a:t>research institutions </a:t>
            </a:r>
          </a:p>
        </p:txBody>
      </p:sp>
      <p:sp>
        <p:nvSpPr>
          <p:cNvPr id="65" name="Rettangolo 64">
            <a:extLst>
              <a:ext uri="{FF2B5EF4-FFF2-40B4-BE49-F238E27FC236}">
                <a16:creationId xmlns:a16="http://schemas.microsoft.com/office/drawing/2014/main" id="{68020958-97D1-7E72-0C5A-0867D0FAE882}"/>
              </a:ext>
            </a:extLst>
          </p:cNvPr>
          <p:cNvSpPr/>
          <p:nvPr/>
        </p:nvSpPr>
        <p:spPr>
          <a:xfrm>
            <a:off x="9453297" y="3523311"/>
            <a:ext cx="1565493" cy="379656"/>
          </a:xfrm>
          <a:prstGeom prst="rect">
            <a:avLst/>
          </a:prstGeom>
        </p:spPr>
        <p:txBody>
          <a:bodyPr wrap="none">
            <a:spAutoFit/>
          </a:bodyPr>
          <a:lstStyle/>
          <a:p>
            <a:pPr defTabSz="609585">
              <a:buClrTx/>
            </a:pPr>
            <a:r>
              <a:rPr lang="en-US" sz="1867" kern="1200" dirty="0">
                <a:solidFill>
                  <a:prstClr val="black"/>
                </a:solidFill>
                <a:latin typeface="Calibri" panose="020F0502020204030204"/>
                <a:ea typeface="+mn-ea"/>
                <a:cs typeface="+mn-cs"/>
              </a:rPr>
              <a:t>Providers and </a:t>
            </a:r>
          </a:p>
        </p:txBody>
      </p:sp>
      <p:pic>
        <p:nvPicPr>
          <p:cNvPr id="71" name="Immagine 70">
            <a:extLst>
              <a:ext uri="{FF2B5EF4-FFF2-40B4-BE49-F238E27FC236}">
                <a16:creationId xmlns:a16="http://schemas.microsoft.com/office/drawing/2014/main" id="{368477AE-7CCE-0C2B-3AC6-09EBEDDC65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879" y="3392491"/>
            <a:ext cx="600403" cy="630560"/>
          </a:xfrm>
          <a:prstGeom prst="rect">
            <a:avLst/>
          </a:prstGeom>
        </p:spPr>
      </p:pic>
      <p:pic>
        <p:nvPicPr>
          <p:cNvPr id="73" name="Immagine 72">
            <a:extLst>
              <a:ext uri="{FF2B5EF4-FFF2-40B4-BE49-F238E27FC236}">
                <a16:creationId xmlns:a16="http://schemas.microsoft.com/office/drawing/2014/main" id="{4AD0C788-3012-D4A8-E6B8-69FB8678C6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998" y="4342962"/>
            <a:ext cx="439893" cy="478769"/>
          </a:xfrm>
          <a:prstGeom prst="rect">
            <a:avLst/>
          </a:prstGeom>
        </p:spPr>
      </p:pic>
      <p:sp>
        <p:nvSpPr>
          <p:cNvPr id="74" name="CasellaDiTesto 73">
            <a:extLst>
              <a:ext uri="{FF2B5EF4-FFF2-40B4-BE49-F238E27FC236}">
                <a16:creationId xmlns:a16="http://schemas.microsoft.com/office/drawing/2014/main" id="{ACC79C10-4295-BAFE-8920-DDD00C2026F9}"/>
              </a:ext>
            </a:extLst>
          </p:cNvPr>
          <p:cNvSpPr txBox="1"/>
          <p:nvPr/>
        </p:nvSpPr>
        <p:spPr>
          <a:xfrm>
            <a:off x="821842" y="4306219"/>
            <a:ext cx="1608388" cy="577853"/>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609585">
              <a:buClrTx/>
            </a:pPr>
            <a:r>
              <a:rPr lang="en-US" sz="1600" kern="1200" dirty="0">
                <a:solidFill>
                  <a:prstClr val="black"/>
                </a:solidFill>
                <a:latin typeface="Calibri" panose="020F0502020204030204"/>
              </a:rPr>
              <a:t>Observatory</a:t>
            </a:r>
          </a:p>
        </p:txBody>
      </p:sp>
      <p:sp>
        <p:nvSpPr>
          <p:cNvPr id="75" name="Titolo 2">
            <a:extLst>
              <a:ext uri="{FF2B5EF4-FFF2-40B4-BE49-F238E27FC236}">
                <a16:creationId xmlns:a16="http://schemas.microsoft.com/office/drawing/2014/main" id="{83DC2993-26C3-1DCA-3AA5-B6DC8F28BC4D}"/>
              </a:ext>
            </a:extLst>
          </p:cNvPr>
          <p:cNvSpPr txBox="1">
            <a:spLocks/>
          </p:cNvSpPr>
          <p:nvPr/>
        </p:nvSpPr>
        <p:spPr>
          <a:xfrm>
            <a:off x="-1227425" y="1285152"/>
            <a:ext cx="14709801" cy="496176"/>
          </a:xfrm>
          <a:prstGeom prst="rect">
            <a:avLst/>
          </a:prstGeom>
        </p:spPr>
        <p:txBody>
          <a:bodyPr/>
          <a:lstStyle>
            <a:lvl1pPr algn="l" defTabSz="457200" rtl="0" eaLnBrk="0" fontAlgn="base" hangingPunct="0">
              <a:spcBef>
                <a:spcPct val="0"/>
              </a:spcBef>
              <a:spcAft>
                <a:spcPct val="0"/>
              </a:spcAft>
              <a:defRPr sz="2400" b="1" i="0" kern="1200">
                <a:solidFill>
                  <a:srgbClr val="5B6770"/>
                </a:solidFill>
                <a:latin typeface="Arial"/>
                <a:ea typeface="ＭＳ Ｐゴシック" charset="0"/>
                <a:cs typeface="Arial"/>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ctr" defTabSz="609585">
              <a:buClrTx/>
              <a:defRPr/>
            </a:pPr>
            <a:r>
              <a:rPr lang="en-US" sz="3200" dirty="0">
                <a:solidFill>
                  <a:srgbClr val="002060"/>
                </a:solidFill>
                <a:latin typeface="Calibri Light" panose="020F0302020204030204"/>
              </a:rPr>
              <a:t>Embedding space ecosystem into data value chain</a:t>
            </a:r>
            <a:br>
              <a:rPr lang="en-US" sz="3200" dirty="0">
                <a:solidFill>
                  <a:srgbClr val="002060"/>
                </a:solidFill>
                <a:latin typeface="Calibri Light" panose="020F0302020204030204"/>
              </a:rPr>
            </a:br>
            <a:endParaRPr lang="it-IT" sz="3200" dirty="0">
              <a:solidFill>
                <a:srgbClr val="002060"/>
              </a:solidFill>
              <a:latin typeface="Calibri Light" panose="020F0302020204030204"/>
            </a:endParaRPr>
          </a:p>
        </p:txBody>
      </p:sp>
      <p:grpSp>
        <p:nvGrpSpPr>
          <p:cNvPr id="21" name="Gruppo 17">
            <a:extLst>
              <a:ext uri="{FF2B5EF4-FFF2-40B4-BE49-F238E27FC236}">
                <a16:creationId xmlns:a16="http://schemas.microsoft.com/office/drawing/2014/main" id="{5144BF72-BEC2-B578-0DD5-5078712DBBC6}"/>
              </a:ext>
            </a:extLst>
          </p:cNvPr>
          <p:cNvGrpSpPr/>
          <p:nvPr/>
        </p:nvGrpSpPr>
        <p:grpSpPr>
          <a:xfrm>
            <a:off x="7363" y="6454829"/>
            <a:ext cx="12184637" cy="372309"/>
            <a:chOff x="0" y="6352350"/>
            <a:chExt cx="12192000" cy="520700"/>
          </a:xfrm>
        </p:grpSpPr>
        <p:pic>
          <p:nvPicPr>
            <p:cNvPr id="22" name="Immagine 9">
              <a:extLst>
                <a:ext uri="{FF2B5EF4-FFF2-40B4-BE49-F238E27FC236}">
                  <a16:creationId xmlns:a16="http://schemas.microsoft.com/office/drawing/2014/main" id="{CD76C41B-1EA5-A1BD-9F95-AADB996AD2DF}"/>
                </a:ext>
              </a:extLst>
            </p:cNvPr>
            <p:cNvPicPr>
              <a:picLocks noChangeAspect="1"/>
            </p:cNvPicPr>
            <p:nvPr/>
          </p:nvPicPr>
          <p:blipFill>
            <a:blip r:embed="rId8"/>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7213B7DE-21B3-EF60-9E9C-A3DAFF435E96}"/>
                </a:ext>
              </a:extLst>
            </p:cNvPr>
            <p:cNvSpPr txBox="1"/>
            <p:nvPr/>
          </p:nvSpPr>
          <p:spPr>
            <a:xfrm>
              <a:off x="6712747" y="6458657"/>
              <a:ext cx="5317225" cy="338555"/>
            </a:xfrm>
            <a:prstGeom prst="rect">
              <a:avLst/>
            </a:prstGeom>
            <a:noFill/>
          </p:spPr>
          <p:txBody>
            <a:bodyPr wrap="square" rtlCol="0">
              <a:spAutoFit/>
            </a:bodyPr>
            <a:lstStyle/>
            <a:p>
              <a:pPr algn="r"/>
              <a:r>
                <a:rPr lang="it-IT" sz="1050" dirty="0">
                  <a:solidFill>
                    <a:schemeClr val="bg1">
                      <a:alpha val="50000"/>
                    </a:schemeClr>
                  </a:solidFill>
                  <a:latin typeface="Titillium" pitchFamily="2" charset="77"/>
                </a:rPr>
                <a:t>Missione 4 </a:t>
              </a:r>
              <a:r>
                <a:rPr lang="it-IT" sz="1050" b="1" dirty="0">
                  <a:solidFill>
                    <a:schemeClr val="bg1">
                      <a:alpha val="50000"/>
                    </a:schemeClr>
                  </a:solidFill>
                  <a:latin typeface="Titillium" pitchFamily="2" charset="77"/>
                </a:rPr>
                <a:t>• Istruzione e Ricerca </a:t>
              </a:r>
              <a:endParaRPr lang="it-IT" sz="1050"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97FD028C-35F1-7E7F-B43A-0BFB0881DC16}"/>
                </a:ext>
              </a:extLst>
            </p:cNvPr>
            <p:cNvSpPr txBox="1"/>
            <p:nvPr/>
          </p:nvSpPr>
          <p:spPr>
            <a:xfrm>
              <a:off x="467555" y="6452829"/>
              <a:ext cx="7333783" cy="338555"/>
            </a:xfrm>
            <a:prstGeom prst="rect">
              <a:avLst/>
            </a:prstGeom>
            <a:noFill/>
          </p:spPr>
          <p:txBody>
            <a:bodyPr wrap="square" rtlCol="0">
              <a:spAutoFit/>
            </a:bodyPr>
            <a:lstStyle/>
            <a:p>
              <a:r>
                <a:rPr lang="it-IT" sz="1050" dirty="0">
                  <a:solidFill>
                    <a:schemeClr val="bg1">
                      <a:alpha val="50000"/>
                    </a:schemeClr>
                  </a:solidFill>
                  <a:latin typeface="Titillium" pitchFamily="2" charset="77"/>
                </a:rPr>
                <a:t>Centro Nazionale di Ricerca in High-Performance Computing, Big Data and Quantum Computing</a:t>
              </a:r>
            </a:p>
          </p:txBody>
        </p:sp>
      </p:grpSp>
    </p:spTree>
    <p:extLst>
      <p:ext uri="{BB962C8B-B14F-4D97-AF65-F5344CB8AC3E}">
        <p14:creationId xmlns:p14="http://schemas.microsoft.com/office/powerpoint/2010/main" val="3160442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3"/>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4"/>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5"/>
            <a:stretch>
              <a:fillRect/>
            </a:stretch>
          </p:blipFill>
          <p:spPr>
            <a:xfrm>
              <a:off x="9969183" y="339206"/>
              <a:ext cx="2060789" cy="701093"/>
            </a:xfrm>
            <a:prstGeom prst="rect">
              <a:avLst/>
            </a:prstGeom>
          </p:spPr>
        </p:pic>
      </p:grpSp>
      <p:pic>
        <p:nvPicPr>
          <p:cNvPr id="6" name="Picture 2" descr="JAXA | Space Situational Awareness (SSA) System">
            <a:extLst>
              <a:ext uri="{FF2B5EF4-FFF2-40B4-BE49-F238E27FC236}">
                <a16:creationId xmlns:a16="http://schemas.microsoft.com/office/drawing/2014/main" id="{6F1488ED-F035-27DF-41AF-F3F5A216D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86167" y="1456732"/>
            <a:ext cx="2875281" cy="1916854"/>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02FF69B-48A5-15C0-228F-4AE391F53F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634" y="3529834"/>
            <a:ext cx="5545483" cy="269090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706778C3-A87C-D8A1-F2F5-C30AA548A076}"/>
              </a:ext>
            </a:extLst>
          </p:cNvPr>
          <p:cNvSpPr txBox="1"/>
          <p:nvPr/>
        </p:nvSpPr>
        <p:spPr>
          <a:xfrm>
            <a:off x="130551" y="1252525"/>
            <a:ext cx="7221544" cy="584775"/>
          </a:xfrm>
          <a:prstGeom prst="rect">
            <a:avLst/>
          </a:prstGeom>
          <a:noFill/>
        </p:spPr>
        <p:txBody>
          <a:bodyPr wrap="square">
            <a:spAutoFit/>
          </a:bodyPr>
          <a:lstStyle/>
          <a:p>
            <a:pPr fontAlgn="base"/>
            <a:r>
              <a:rPr lang="it-IT" sz="3200" b="1" dirty="0">
                <a:solidFill>
                  <a:srgbClr val="002060"/>
                </a:solidFill>
                <a:latin typeface="+mj-lt"/>
              </a:rPr>
              <a:t>Space Situational Awareness (SSA</a:t>
            </a:r>
            <a:r>
              <a:rPr lang="it-IT" sz="3200" b="1" cap="all" dirty="0">
                <a:solidFill>
                  <a:srgbClr val="002060"/>
                </a:solidFill>
                <a:latin typeface="+mj-lt"/>
              </a:rPr>
              <a:t>)</a:t>
            </a:r>
          </a:p>
        </p:txBody>
      </p:sp>
      <p:sp>
        <p:nvSpPr>
          <p:cNvPr id="11" name="CasellaDiTesto 10">
            <a:extLst>
              <a:ext uri="{FF2B5EF4-FFF2-40B4-BE49-F238E27FC236}">
                <a16:creationId xmlns:a16="http://schemas.microsoft.com/office/drawing/2014/main" id="{CFBB14C6-9658-C74E-6C2F-7A15A8C3D4F4}"/>
              </a:ext>
            </a:extLst>
          </p:cNvPr>
          <p:cNvSpPr txBox="1"/>
          <p:nvPr/>
        </p:nvSpPr>
        <p:spPr>
          <a:xfrm>
            <a:off x="130552" y="1895024"/>
            <a:ext cx="8925063" cy="553998"/>
          </a:xfrm>
          <a:prstGeom prst="rect">
            <a:avLst/>
          </a:prstGeom>
          <a:noFill/>
        </p:spPr>
        <p:txBody>
          <a:bodyPr wrap="square">
            <a:spAutoFit/>
          </a:bodyPr>
          <a:lstStyle/>
          <a:p>
            <a:pPr algn="l" fontAlgn="base"/>
            <a:r>
              <a:rPr lang="en-US" sz="1500" dirty="0">
                <a:solidFill>
                  <a:srgbClr val="002060"/>
                </a:solidFill>
                <a:latin typeface="Arial" panose="020B0604020202020204" pitchFamily="34" charset="0"/>
                <a:cs typeface="Arial" panose="020B0604020202020204" pitchFamily="34" charset="0"/>
              </a:rPr>
              <a:t>SSA refers to the knowledge of the space environment, including location and function of space objects and space weather phenomena. SSA is generally understood as covering three main areas:</a:t>
            </a:r>
          </a:p>
        </p:txBody>
      </p:sp>
      <p:sp>
        <p:nvSpPr>
          <p:cNvPr id="12" name="CasellaDiTesto 11">
            <a:extLst>
              <a:ext uri="{FF2B5EF4-FFF2-40B4-BE49-F238E27FC236}">
                <a16:creationId xmlns:a16="http://schemas.microsoft.com/office/drawing/2014/main" id="{AA4166E0-D50D-22F8-9787-B34244F40EE8}"/>
              </a:ext>
            </a:extLst>
          </p:cNvPr>
          <p:cNvSpPr txBox="1"/>
          <p:nvPr/>
        </p:nvSpPr>
        <p:spPr>
          <a:xfrm>
            <a:off x="231025" y="2442823"/>
            <a:ext cx="5734615" cy="707886"/>
          </a:xfrm>
          <a:prstGeom prst="rect">
            <a:avLst/>
          </a:prstGeom>
          <a:noFill/>
          <a:ln>
            <a:noFill/>
          </a:ln>
        </p:spPr>
        <p:txBody>
          <a:bodyPr wrap="square">
            <a:spAutoFit/>
          </a:bodyPr>
          <a:lstStyle/>
          <a:p>
            <a:pPr algn="l" fontAlgn="base"/>
            <a:r>
              <a:rPr lang="en-US" b="1" dirty="0">
                <a:solidFill>
                  <a:srgbClr val="002060"/>
                </a:solidFill>
                <a:latin typeface="Arial" panose="020B0604020202020204" pitchFamily="34" charset="0"/>
                <a:cs typeface="Arial" panose="020B0604020202020204" pitchFamily="34" charset="0"/>
              </a:rPr>
              <a:t>- </a:t>
            </a:r>
            <a:r>
              <a:rPr lang="en-US" b="1" i="1" dirty="0">
                <a:solidFill>
                  <a:srgbClr val="002060"/>
                </a:solidFill>
                <a:latin typeface="Arial" panose="020B0604020202020204" pitchFamily="34" charset="0"/>
                <a:cs typeface="Arial" panose="020B0604020202020204" pitchFamily="34" charset="0"/>
              </a:rPr>
              <a:t>Space Surveillance and Tracking (SST) of man-made objects</a:t>
            </a:r>
          </a:p>
          <a:p>
            <a:pPr algn="l" fontAlgn="base"/>
            <a:r>
              <a:rPr lang="en-US" b="1" dirty="0">
                <a:solidFill>
                  <a:srgbClr val="002060"/>
                </a:solidFill>
                <a:latin typeface="Arial" panose="020B0604020202020204" pitchFamily="34" charset="0"/>
                <a:cs typeface="Arial" panose="020B0604020202020204" pitchFamily="34" charset="0"/>
              </a:rPr>
              <a:t>- </a:t>
            </a:r>
            <a:r>
              <a:rPr lang="en-US" sz="1200" b="1" dirty="0">
                <a:solidFill>
                  <a:srgbClr val="002060"/>
                </a:solidFill>
                <a:latin typeface="Arial" panose="020B0604020202020204" pitchFamily="34" charset="0"/>
                <a:cs typeface="Arial" panose="020B0604020202020204" pitchFamily="34" charset="0"/>
              </a:rPr>
              <a:t>Space WEather (SWE)</a:t>
            </a:r>
            <a:r>
              <a:rPr lang="en-US" sz="1200" dirty="0">
                <a:solidFill>
                  <a:srgbClr val="002060"/>
                </a:solidFill>
                <a:latin typeface="Arial" panose="020B0604020202020204" pitchFamily="34" charset="0"/>
                <a:cs typeface="Arial" panose="020B0604020202020204" pitchFamily="34" charset="0"/>
              </a:rPr>
              <a:t> monitoring and forecast</a:t>
            </a:r>
          </a:p>
          <a:p>
            <a:pPr algn="l" fontAlgn="base"/>
            <a:r>
              <a:rPr lang="en-US" sz="1200" b="1" dirty="0">
                <a:solidFill>
                  <a:srgbClr val="002060"/>
                </a:solidFill>
                <a:latin typeface="Arial" panose="020B0604020202020204" pitchFamily="34" charset="0"/>
                <a:cs typeface="Arial" panose="020B0604020202020204" pitchFamily="34" charset="0"/>
              </a:rPr>
              <a:t>- Near-Earth Objects (NEO)</a:t>
            </a:r>
            <a:r>
              <a:rPr lang="en-US" sz="1200" dirty="0">
                <a:solidFill>
                  <a:srgbClr val="002060"/>
                </a:solidFill>
                <a:latin typeface="Arial" panose="020B0604020202020204" pitchFamily="34" charset="0"/>
                <a:cs typeface="Arial" panose="020B0604020202020204" pitchFamily="34" charset="0"/>
              </a:rPr>
              <a:t> monitoring (only natural space objects)</a:t>
            </a:r>
          </a:p>
        </p:txBody>
      </p:sp>
      <p:sp>
        <p:nvSpPr>
          <p:cNvPr id="3" name="CasellaDiTesto 2">
            <a:extLst>
              <a:ext uri="{FF2B5EF4-FFF2-40B4-BE49-F238E27FC236}">
                <a16:creationId xmlns:a16="http://schemas.microsoft.com/office/drawing/2014/main" id="{840024CE-745B-8E20-54DF-0B9C6C1A9C6D}"/>
              </a:ext>
            </a:extLst>
          </p:cNvPr>
          <p:cNvSpPr txBox="1"/>
          <p:nvPr/>
        </p:nvSpPr>
        <p:spPr>
          <a:xfrm>
            <a:off x="231025" y="3401846"/>
            <a:ext cx="6159356" cy="2862322"/>
          </a:xfrm>
          <a:prstGeom prst="rect">
            <a:avLst/>
          </a:prstGeom>
          <a:noFill/>
        </p:spPr>
        <p:txBody>
          <a:bodyPr wrap="square">
            <a:spAutoFit/>
          </a:bodyPr>
          <a:lstStyle/>
          <a:p>
            <a:r>
              <a:rPr lang="en-US" sz="1600" dirty="0">
                <a:solidFill>
                  <a:srgbClr val="002060"/>
                </a:solidFill>
              </a:rPr>
              <a:t>Space sensors in both in Low Earth Orbit (LEO), Medium Earth Orbit (MEO) and Geostationary Earth Orbit (GEO) are suitable to provide:</a:t>
            </a:r>
          </a:p>
          <a:p>
            <a:pPr marL="742950" lvl="1" indent="-285750">
              <a:buFont typeface="Arial" panose="020B0604020202020204" pitchFamily="34" charset="0"/>
              <a:buChar char="•"/>
            </a:pPr>
            <a:r>
              <a:rPr lang="en-US" sz="1200" b="1" dirty="0">
                <a:solidFill>
                  <a:srgbClr val="002060"/>
                </a:solidFill>
              </a:rPr>
              <a:t>operation and continuity</a:t>
            </a:r>
            <a:r>
              <a:rPr lang="en-US" sz="1200" dirty="0">
                <a:solidFill>
                  <a:srgbClr val="002060"/>
                </a:solidFill>
              </a:rPr>
              <a:t>: space-based surveillance and tracking are not impacted by atmospheric and weather conditions and by day and night cycles</a:t>
            </a:r>
            <a:endParaRPr lang="it-IT" sz="1200" dirty="0">
              <a:solidFill>
                <a:srgbClr val="002060"/>
              </a:solidFill>
            </a:endParaRPr>
          </a:p>
          <a:p>
            <a:pPr marL="742950" lvl="1" indent="-285750">
              <a:buFont typeface="Arial" panose="020B0604020202020204" pitchFamily="34" charset="0"/>
              <a:buChar char="•"/>
            </a:pPr>
            <a:r>
              <a:rPr lang="en-US" sz="1200" b="1" dirty="0">
                <a:solidFill>
                  <a:srgbClr val="002060"/>
                </a:solidFill>
              </a:rPr>
              <a:t>Accuracy</a:t>
            </a:r>
            <a:r>
              <a:rPr lang="en-US" sz="1200" dirty="0">
                <a:solidFill>
                  <a:srgbClr val="002060"/>
                </a:solidFill>
              </a:rPr>
              <a:t>: space-based measurements are not affected by the impairments of the atmosphere</a:t>
            </a:r>
            <a:endParaRPr lang="it-IT" sz="1200" dirty="0">
              <a:solidFill>
                <a:srgbClr val="002060"/>
              </a:solidFill>
            </a:endParaRPr>
          </a:p>
          <a:p>
            <a:pPr marL="742950" lvl="1" indent="-285750">
              <a:buFont typeface="Arial" panose="020B0604020202020204" pitchFamily="34" charset="0"/>
              <a:buChar char="•"/>
            </a:pPr>
            <a:r>
              <a:rPr lang="en-US" sz="1200" b="1" dirty="0">
                <a:solidFill>
                  <a:srgbClr val="002060"/>
                </a:solidFill>
              </a:rPr>
              <a:t>Global coverage</a:t>
            </a:r>
            <a:r>
              <a:rPr lang="en-US" sz="1200" dirty="0">
                <a:solidFill>
                  <a:srgbClr val="002060"/>
                </a:solidFill>
              </a:rPr>
              <a:t>: space sensors are designed and deployed to complement and augment the coverage of ground-based assets, whose installation/operation is precluded in remote and oceanic areas</a:t>
            </a:r>
            <a:endParaRPr lang="it-IT" sz="1200" dirty="0">
              <a:solidFill>
                <a:srgbClr val="002060"/>
              </a:solidFill>
            </a:endParaRPr>
          </a:p>
          <a:p>
            <a:pPr marL="742950" lvl="1" indent="-285750">
              <a:buFont typeface="Arial" panose="020B0604020202020204" pitchFamily="34" charset="0"/>
              <a:buChar char="•"/>
            </a:pPr>
            <a:r>
              <a:rPr lang="en-US" sz="1200" b="1" dirty="0">
                <a:solidFill>
                  <a:srgbClr val="002060"/>
                </a:solidFill>
              </a:rPr>
              <a:t>Responsiveness</a:t>
            </a:r>
            <a:r>
              <a:rPr lang="en-US" sz="1200" dirty="0">
                <a:solidFill>
                  <a:srgbClr val="002060"/>
                </a:solidFill>
              </a:rPr>
              <a:t>: space sensors can improve the revisit of the space volume(s) requiring “constant” monitoring; further, space-based data relay (i.e. inter-satellite links) can provide real time tasking and fast telemetry transmission of/by space sensors.</a:t>
            </a:r>
            <a:endParaRPr lang="it-IT" sz="1200" dirty="0">
              <a:solidFill>
                <a:srgbClr val="002060"/>
              </a:solidFill>
            </a:endParaRPr>
          </a:p>
        </p:txBody>
      </p:sp>
    </p:spTree>
    <p:extLst>
      <p:ext uri="{BB962C8B-B14F-4D97-AF65-F5344CB8AC3E}">
        <p14:creationId xmlns:p14="http://schemas.microsoft.com/office/powerpoint/2010/main" val="1535203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2"/>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sp>
        <p:nvSpPr>
          <p:cNvPr id="2" name="Titolo 2">
            <a:extLst>
              <a:ext uri="{FF2B5EF4-FFF2-40B4-BE49-F238E27FC236}">
                <a16:creationId xmlns:a16="http://schemas.microsoft.com/office/drawing/2014/main" id="{F9C0D927-85A0-CF46-08CA-12679E47992B}"/>
              </a:ext>
            </a:extLst>
          </p:cNvPr>
          <p:cNvSpPr txBox="1">
            <a:spLocks/>
          </p:cNvSpPr>
          <p:nvPr/>
        </p:nvSpPr>
        <p:spPr>
          <a:xfrm>
            <a:off x="399933" y="1438835"/>
            <a:ext cx="11630039" cy="5207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it-IT" b="1" dirty="0">
                <a:solidFill>
                  <a:srgbClr val="002060"/>
                </a:solidFill>
              </a:rPr>
              <a:t>General Objectives </a:t>
            </a:r>
          </a:p>
        </p:txBody>
      </p:sp>
      <p:pic>
        <p:nvPicPr>
          <p:cNvPr id="5" name="Picture 2" descr="INAF – Istituto Nazionale di Astrofisica – Indire">
            <a:extLst>
              <a:ext uri="{FF2B5EF4-FFF2-40B4-BE49-F238E27FC236}">
                <a16:creationId xmlns:a16="http://schemas.microsoft.com/office/drawing/2014/main" id="{CF3EAF47-B28C-7190-1730-F8CA7FB7A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4400" y="3703362"/>
            <a:ext cx="1455453" cy="1455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L'INFN CAMBIA LOGO">
            <a:extLst>
              <a:ext uri="{FF2B5EF4-FFF2-40B4-BE49-F238E27FC236}">
                <a16:creationId xmlns:a16="http://schemas.microsoft.com/office/drawing/2014/main" id="{14D2202F-B014-BE7E-DDE7-9CB820346E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26017" y="5158815"/>
            <a:ext cx="1693688" cy="9365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9" descr="Thales Alenia Space | LinkedIn">
            <a:extLst>
              <a:ext uri="{FF2B5EF4-FFF2-40B4-BE49-F238E27FC236}">
                <a16:creationId xmlns:a16="http://schemas.microsoft.com/office/drawing/2014/main" id="{B0F0F4B7-FCEB-AA59-049F-86C27BEEC5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35208" y="2670742"/>
            <a:ext cx="1455453" cy="14554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leonardo-finmeccanica-logo - Airport Suppliers">
            <a:extLst>
              <a:ext uri="{FF2B5EF4-FFF2-40B4-BE49-F238E27FC236}">
                <a16:creationId xmlns:a16="http://schemas.microsoft.com/office/drawing/2014/main" id="{0CCF953D-FC4B-C50E-8E41-37744721EF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344400" y="1422104"/>
            <a:ext cx="1446261" cy="144626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76705908-F254-65C1-DDF7-FC1A11700FCB}"/>
              </a:ext>
            </a:extLst>
          </p:cNvPr>
          <p:cNvSpPr txBox="1"/>
          <p:nvPr/>
        </p:nvSpPr>
        <p:spPr>
          <a:xfrm>
            <a:off x="181487" y="2132895"/>
            <a:ext cx="9943061" cy="4431983"/>
          </a:xfrm>
          <a:prstGeom prst="rect">
            <a:avLst/>
          </a:prstGeom>
          <a:noFill/>
        </p:spPr>
        <p:txBody>
          <a:bodyPr wrap="square">
            <a:spAutoFit/>
          </a:bodyPr>
          <a:lstStyle/>
          <a:p>
            <a:pPr algn="just"/>
            <a:r>
              <a:rPr lang="en-US" sz="1600" b="0" i="1" u="none" strike="noStrike" baseline="0" dirty="0">
                <a:solidFill>
                  <a:srgbClr val="002060"/>
                </a:solidFill>
                <a:latin typeface="+mn-lt"/>
              </a:rPr>
              <a:t>The Project aims at creating a Data Lake service, supporting a seamless access to space and ground-based observations and simulated data. The project addresses the design and commissioning of an interoperable, distributed data archive, relying on state-of-the-art open technologies, supporting both science and industry.</a:t>
            </a:r>
          </a:p>
          <a:p>
            <a:pPr algn="just"/>
            <a:r>
              <a:rPr lang="en-US" sz="1600" b="0" i="1" u="none" strike="noStrike" baseline="0" dirty="0">
                <a:solidFill>
                  <a:srgbClr val="002060"/>
                </a:solidFill>
                <a:latin typeface="+mn-lt"/>
              </a:rPr>
              <a:t>The service will specifically address the challenges related to the big data scenario, in terms of both data management, storage, access, identification and of access to computing resources necessary to process the data.</a:t>
            </a:r>
          </a:p>
          <a:p>
            <a:pPr marL="285750" indent="-285750" algn="l">
              <a:buFont typeface="Arial" panose="020B0604020202020204" pitchFamily="34" charset="0"/>
              <a:buChar char="•"/>
            </a:pPr>
            <a:endParaRPr lang="en-US" sz="1400" b="0" i="0" u="none" strike="noStrike" baseline="0" dirty="0">
              <a:solidFill>
                <a:srgbClr val="002060"/>
              </a:solidFill>
              <a:latin typeface="LibreBaskerville-Regular"/>
            </a:endParaRPr>
          </a:p>
          <a:p>
            <a:pPr marL="285750" indent="-285750" algn="l">
              <a:buFont typeface="Arial" panose="020B0604020202020204" pitchFamily="34" charset="0"/>
              <a:buChar char="•"/>
            </a:pPr>
            <a:endParaRPr lang="en-US" sz="1400" b="0" i="0" u="none" strike="noStrike" baseline="0" dirty="0">
              <a:solidFill>
                <a:srgbClr val="002060"/>
              </a:solidFill>
              <a:latin typeface="LibreBaskerville-Regular"/>
            </a:endParaRPr>
          </a:p>
          <a:p>
            <a:pPr marL="285750" indent="-285750">
              <a:buFont typeface="Arial" panose="020B0604020202020204" pitchFamily="34" charset="0"/>
              <a:buChar char="•"/>
            </a:pPr>
            <a:r>
              <a:rPr lang="en-US" sz="1600" b="0" i="0" u="none" strike="noStrike" baseline="0" dirty="0">
                <a:solidFill>
                  <a:srgbClr val="002060"/>
                </a:solidFill>
                <a:latin typeface="LibreBaskerville-Regular"/>
              </a:rPr>
              <a:t>Test solutions for managing data in a geographically distributed environment by building end-to-end prototype and testbeds to demonstrate - to optimize big data storage and efficiency of data retrieval, exploiting state-of-the-art cloud-based technologies</a:t>
            </a:r>
          </a:p>
          <a:p>
            <a:pPr marL="285750" indent="-285750" algn="l">
              <a:buFont typeface="Arial" panose="020B0604020202020204" pitchFamily="34" charset="0"/>
              <a:buChar char="•"/>
            </a:pPr>
            <a:r>
              <a:rPr lang="en-US" sz="1600" dirty="0">
                <a:solidFill>
                  <a:srgbClr val="002060"/>
                </a:solidFill>
                <a:latin typeface="LibreBaskerville-Regular"/>
              </a:rPr>
              <a:t>D</a:t>
            </a:r>
            <a:r>
              <a:rPr lang="en-US" sz="1600" b="0" i="0" u="none" strike="noStrike" baseline="0" dirty="0">
                <a:solidFill>
                  <a:srgbClr val="002060"/>
                </a:solidFill>
                <a:latin typeface="LibreBaskerville-Regular"/>
              </a:rPr>
              <a:t>efinition of a data model to describe and access the data will be designed according to FAIR, IVOA and GAIA-X </a:t>
            </a:r>
            <a:r>
              <a:rPr lang="it-IT" sz="1600" b="0" i="0" u="none" strike="noStrike" baseline="0" dirty="0">
                <a:solidFill>
                  <a:srgbClr val="002060"/>
                </a:solidFill>
                <a:latin typeface="LibreBaskerville-Regular"/>
              </a:rPr>
              <a:t>standards.</a:t>
            </a:r>
          </a:p>
          <a:p>
            <a:pPr marL="285750" indent="-285750" algn="l">
              <a:buFont typeface="Arial" panose="020B0604020202020204" pitchFamily="34" charset="0"/>
              <a:buChar char="•"/>
            </a:pPr>
            <a:r>
              <a:rPr lang="en-US" sz="1600" b="0" i="0" u="none" strike="noStrike" baseline="0" dirty="0">
                <a:solidFill>
                  <a:srgbClr val="002060"/>
                </a:solidFill>
                <a:latin typeface="LibreBaskerville-Regular"/>
              </a:rPr>
              <a:t>New techniques of block-chain and web-based stacks like Object Storage, will be used, tuned and linked together</a:t>
            </a:r>
          </a:p>
          <a:p>
            <a:pPr marL="285750" indent="-285750">
              <a:buFont typeface="Arial" panose="020B0604020202020204" pitchFamily="34" charset="0"/>
              <a:buChar char="•"/>
            </a:pPr>
            <a:r>
              <a:rPr lang="en-US" sz="1600" kern="1200" dirty="0">
                <a:solidFill>
                  <a:srgbClr val="002060"/>
                </a:solidFill>
                <a:latin typeface="Noto Sans Symbols"/>
                <a:ea typeface="Noto Sans Symbols"/>
                <a:cs typeface="Noto Sans Symbols"/>
              </a:rPr>
              <a:t>Updating existing debris databases with new space–based observations and observations from space;</a:t>
            </a:r>
          </a:p>
          <a:p>
            <a:pPr marL="285750" indent="-285750">
              <a:buFont typeface="Arial" panose="020B0604020202020204" pitchFamily="34" charset="0"/>
              <a:buChar char="•"/>
            </a:pPr>
            <a:r>
              <a:rPr lang="en-US" sz="1600" kern="1200" dirty="0">
                <a:solidFill>
                  <a:srgbClr val="002060"/>
                </a:solidFill>
                <a:latin typeface="Noto Sans Symbols"/>
                <a:ea typeface="Noto Sans Symbols"/>
                <a:cs typeface="Noto Sans Symbols"/>
              </a:rPr>
              <a:t>Simulation of state of art algorithms for processing of space-based sensors data for SSA and evaluation of the computational load</a:t>
            </a:r>
          </a:p>
          <a:p>
            <a:pPr marL="285750" indent="-285750">
              <a:buFont typeface="Arial" panose="020B0604020202020204" pitchFamily="34" charset="0"/>
              <a:buChar char="•"/>
            </a:pPr>
            <a:endParaRPr lang="it-IT" sz="1600" kern="1200" dirty="0">
              <a:solidFill>
                <a:srgbClr val="002060"/>
              </a:solidFill>
              <a:latin typeface="Noto Sans Symbols"/>
              <a:ea typeface="Noto Sans Symbols"/>
              <a:cs typeface="Noto Sans Symbols"/>
            </a:endParaRPr>
          </a:p>
          <a:p>
            <a:pPr marL="285750" indent="-285750" algn="l">
              <a:buFont typeface="Arial" panose="020B0604020202020204" pitchFamily="34" charset="0"/>
              <a:buChar char="•"/>
            </a:pPr>
            <a:endParaRPr lang="it-IT" dirty="0">
              <a:solidFill>
                <a:srgbClr val="002060"/>
              </a:solidFill>
            </a:endParaRPr>
          </a:p>
        </p:txBody>
      </p:sp>
    </p:spTree>
    <p:extLst>
      <p:ext uri="{BB962C8B-B14F-4D97-AF65-F5344CB8AC3E}">
        <p14:creationId xmlns:p14="http://schemas.microsoft.com/office/powerpoint/2010/main" val="2698455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2"/>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3"/>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4"/>
            <a:stretch>
              <a:fillRect/>
            </a:stretch>
          </p:blipFill>
          <p:spPr>
            <a:xfrm>
              <a:off x="9969183" y="339206"/>
              <a:ext cx="2060789" cy="701093"/>
            </a:xfrm>
            <a:prstGeom prst="rect">
              <a:avLst/>
            </a:prstGeom>
          </p:spPr>
        </p:pic>
      </p:grpSp>
      <p:sp>
        <p:nvSpPr>
          <p:cNvPr id="3" name="CasellaDiTesto 2">
            <a:extLst>
              <a:ext uri="{FF2B5EF4-FFF2-40B4-BE49-F238E27FC236}">
                <a16:creationId xmlns:a16="http://schemas.microsoft.com/office/drawing/2014/main" id="{AA36B30C-4969-C254-B0AB-02C4DD45F3A5}"/>
              </a:ext>
            </a:extLst>
          </p:cNvPr>
          <p:cNvSpPr txBox="1"/>
          <p:nvPr/>
        </p:nvSpPr>
        <p:spPr>
          <a:xfrm>
            <a:off x="1148317" y="2773923"/>
            <a:ext cx="9041136" cy="584775"/>
          </a:xfrm>
          <a:prstGeom prst="rect">
            <a:avLst/>
          </a:prstGeom>
          <a:noFill/>
        </p:spPr>
        <p:txBody>
          <a:bodyPr wrap="square">
            <a:spAutoFit/>
          </a:bodyPr>
          <a:lstStyle/>
          <a:p>
            <a:r>
              <a:rPr lang="en-US" sz="3200" b="1" dirty="0">
                <a:latin typeface="Calibri" panose="020F0502020204030204" pitchFamily="34" charset="0"/>
                <a:ea typeface="Calibri" panose="020F0502020204030204" pitchFamily="34" charset="0"/>
              </a:rPr>
              <a:t>Activities &amp; Work Packages structures of the project</a:t>
            </a:r>
            <a:endParaRPr lang="it-IT" sz="3200" dirty="0"/>
          </a:p>
        </p:txBody>
      </p:sp>
    </p:spTree>
    <p:extLst>
      <p:ext uri="{BB962C8B-B14F-4D97-AF65-F5344CB8AC3E}">
        <p14:creationId xmlns:p14="http://schemas.microsoft.com/office/powerpoint/2010/main" val="1070072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3"/>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4"/>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5"/>
            <a:stretch>
              <a:fillRect/>
            </a:stretch>
          </p:blipFill>
          <p:spPr>
            <a:xfrm>
              <a:off x="9969183" y="339206"/>
              <a:ext cx="2060789" cy="701093"/>
            </a:xfrm>
            <a:prstGeom prst="rect">
              <a:avLst/>
            </a:prstGeom>
          </p:spPr>
        </p:pic>
      </p:grpSp>
      <p:sp>
        <p:nvSpPr>
          <p:cNvPr id="7" name="CasellaDiTesto 6">
            <a:extLst>
              <a:ext uri="{FF2B5EF4-FFF2-40B4-BE49-F238E27FC236}">
                <a16:creationId xmlns:a16="http://schemas.microsoft.com/office/drawing/2014/main" id="{25C352D2-E415-31E8-6CE6-7EDD24DE6C74}"/>
              </a:ext>
            </a:extLst>
          </p:cNvPr>
          <p:cNvSpPr txBox="1"/>
          <p:nvPr/>
        </p:nvSpPr>
        <p:spPr>
          <a:xfrm>
            <a:off x="114114" y="1874130"/>
            <a:ext cx="11888859" cy="1051057"/>
          </a:xfrm>
          <a:prstGeom prst="rect">
            <a:avLst/>
          </a:prstGeom>
          <a:noFill/>
        </p:spPr>
        <p:txBody>
          <a:bodyPr wrap="square">
            <a:spAutoFit/>
          </a:bodyPr>
          <a:lstStyle/>
          <a:p>
            <a:pPr>
              <a:lnSpc>
                <a:spcPct val="115000"/>
              </a:lnSpc>
              <a:spcBef>
                <a:spcPts val="1000"/>
              </a:spcBef>
            </a:pPr>
            <a:r>
              <a:rPr lang="en-US" sz="1400" dirty="0">
                <a:solidFill>
                  <a:srgbClr val="002060"/>
                </a:solidFill>
                <a:ea typeface="Times New Roman" panose="02020603050405020304" pitchFamily="18" charset="0"/>
              </a:rPr>
              <a:t>INFN proposes to test solutions for managing data in a geographically distributed environment to exploit the Data lake. All the services will be deployed in the form of containers managed via container orchestrators.</a:t>
            </a:r>
            <a:r>
              <a:rPr lang="en-US" sz="1400" dirty="0">
                <a:solidFill>
                  <a:schemeClr val="tx1"/>
                </a:solidFill>
                <a:ea typeface="Times New Roman" panose="02020603050405020304" pitchFamily="18" charset="0"/>
              </a:rPr>
              <a:t> </a:t>
            </a:r>
            <a:r>
              <a:rPr lang="en-US" dirty="0">
                <a:solidFill>
                  <a:srgbClr val="002060"/>
                </a:solidFill>
              </a:rPr>
              <a:t>Test solutions for managing data</a:t>
            </a:r>
            <a:r>
              <a:rPr lang="en-US" b="1" dirty="0">
                <a:solidFill>
                  <a:srgbClr val="002060"/>
                </a:solidFill>
              </a:rPr>
              <a:t> </a:t>
            </a:r>
            <a:r>
              <a:rPr lang="en-US" dirty="0">
                <a:solidFill>
                  <a:srgbClr val="002060"/>
                </a:solidFill>
              </a:rPr>
              <a:t>by building end-to-end prototype and testbeds to demonstrate the</a:t>
            </a:r>
            <a:r>
              <a:rPr lang="en-US" b="1" dirty="0">
                <a:solidFill>
                  <a:srgbClr val="002060"/>
                </a:solidFill>
              </a:rPr>
              <a:t> data management capability </a:t>
            </a:r>
            <a:r>
              <a:rPr lang="en-US" dirty="0">
                <a:solidFill>
                  <a:srgbClr val="002060"/>
                </a:solidFill>
              </a:rPr>
              <a:t>and the </a:t>
            </a:r>
            <a:r>
              <a:rPr lang="en-US" b="1" dirty="0">
                <a:solidFill>
                  <a:srgbClr val="002060"/>
                </a:solidFill>
              </a:rPr>
              <a:t>data and compute integration for an effective processing and analysis</a:t>
            </a:r>
            <a:endParaRPr lang="en-US" dirty="0">
              <a:solidFill>
                <a:srgbClr val="002060"/>
              </a:solidFill>
            </a:endParaRPr>
          </a:p>
          <a:p>
            <a:endParaRPr lang="en-US" sz="1400" dirty="0">
              <a:solidFill>
                <a:srgbClr val="002060"/>
              </a:solidFill>
              <a:ea typeface="Times New Roman" panose="02020603050405020304" pitchFamily="18" charset="0"/>
            </a:endParaRPr>
          </a:p>
        </p:txBody>
      </p:sp>
      <p:sp>
        <p:nvSpPr>
          <p:cNvPr id="16" name="CasellaDiTesto 15">
            <a:extLst>
              <a:ext uri="{FF2B5EF4-FFF2-40B4-BE49-F238E27FC236}">
                <a16:creationId xmlns:a16="http://schemas.microsoft.com/office/drawing/2014/main" id="{6C45A6FB-F881-B42A-028F-649485190B3E}"/>
              </a:ext>
            </a:extLst>
          </p:cNvPr>
          <p:cNvSpPr txBox="1"/>
          <p:nvPr/>
        </p:nvSpPr>
        <p:spPr>
          <a:xfrm>
            <a:off x="100584" y="1252905"/>
            <a:ext cx="6112764" cy="584775"/>
          </a:xfrm>
          <a:prstGeom prst="rect">
            <a:avLst/>
          </a:prstGeom>
          <a:noFill/>
        </p:spPr>
        <p:txBody>
          <a:bodyPr wrap="square">
            <a:spAutoFit/>
          </a:bodyPr>
          <a:lstStyle/>
          <a:p>
            <a:r>
              <a:rPr lang="it-IT" sz="3200" b="1" dirty="0">
                <a:solidFill>
                  <a:srgbClr val="002060"/>
                </a:solidFill>
                <a:latin typeface="+mj-lt"/>
              </a:rPr>
              <a:t>INFN – WP1: </a:t>
            </a:r>
            <a:r>
              <a:rPr lang="en-US" sz="3200" b="1" dirty="0">
                <a:solidFill>
                  <a:srgbClr val="002060"/>
                </a:solidFill>
                <a:latin typeface="+mj-lt"/>
              </a:rPr>
              <a:t>Data lake </a:t>
            </a:r>
            <a:endParaRPr lang="it-IT" sz="3200" dirty="0"/>
          </a:p>
        </p:txBody>
      </p:sp>
      <p:sp>
        <p:nvSpPr>
          <p:cNvPr id="17" name="Google Shape;140;g28824142955_1_28">
            <a:extLst>
              <a:ext uri="{FF2B5EF4-FFF2-40B4-BE49-F238E27FC236}">
                <a16:creationId xmlns:a16="http://schemas.microsoft.com/office/drawing/2014/main" id="{2B662937-24A1-F1BA-E22E-B662D10F3024}"/>
              </a:ext>
            </a:extLst>
          </p:cNvPr>
          <p:cNvSpPr txBox="1">
            <a:spLocks/>
          </p:cNvSpPr>
          <p:nvPr/>
        </p:nvSpPr>
        <p:spPr>
          <a:xfrm>
            <a:off x="3324546" y="2892118"/>
            <a:ext cx="4681742" cy="419745"/>
          </a:xfrm>
          <a:prstGeom prst="rect">
            <a:avLst/>
          </a:prstGeom>
        </p:spPr>
        <p:txBody>
          <a:bodyPr spcFirstLastPara="1" wrap="square" lIns="91425" tIns="45700" rIns="91425" bIns="45700" anchor="t" anchorCtr="0">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Tx/>
              <a:buFontTx/>
            </a:pPr>
            <a:r>
              <a:rPr lang="en-US" sz="2200" b="1" dirty="0"/>
              <a:t>Workplan (high level) and Objectives </a:t>
            </a:r>
          </a:p>
        </p:txBody>
      </p:sp>
      <p:sp>
        <p:nvSpPr>
          <p:cNvPr id="18" name="Google Shape;141;g28824142955_1_28">
            <a:extLst>
              <a:ext uri="{FF2B5EF4-FFF2-40B4-BE49-F238E27FC236}">
                <a16:creationId xmlns:a16="http://schemas.microsoft.com/office/drawing/2014/main" id="{1B329BAA-A42D-73AD-E9C1-DE9D897D2611}"/>
              </a:ext>
            </a:extLst>
          </p:cNvPr>
          <p:cNvSpPr txBox="1">
            <a:spLocks/>
          </p:cNvSpPr>
          <p:nvPr/>
        </p:nvSpPr>
        <p:spPr>
          <a:xfrm>
            <a:off x="124388" y="3169904"/>
            <a:ext cx="7881900" cy="1545336"/>
          </a:xfrm>
          <a:prstGeom prst="rect">
            <a:avLst/>
          </a:prstGeom>
        </p:spPr>
        <p:txBody>
          <a:bodyPr spcFirstLastPara="1" wrap="square" lIns="91425" tIns="45700" rIns="91425" bIns="45700" anchor="t"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0018" indent="0">
              <a:lnSpc>
                <a:spcPct val="115000"/>
              </a:lnSpc>
              <a:buClrTx/>
              <a:buSzPct val="64285"/>
              <a:buNone/>
            </a:pPr>
            <a:r>
              <a:rPr lang="en-US" sz="1500" dirty="0">
                <a:latin typeface="Arial" panose="020B0604020202020204" pitchFamily="34" charset="0"/>
                <a:cs typeface="Arial" panose="020B0604020202020204" pitchFamily="34" charset="0"/>
              </a:rPr>
              <a:t>Deploy the Data Management system, storage backends and basic compute services, perform functional tests and document the overall implementation </a:t>
            </a:r>
          </a:p>
          <a:p>
            <a:pPr marL="140018" indent="0">
              <a:lnSpc>
                <a:spcPct val="115000"/>
              </a:lnSpc>
              <a:buClrTx/>
              <a:buSzPct val="64285"/>
              <a:buNone/>
            </a:pPr>
            <a:r>
              <a:rPr lang="en-US" sz="1500" dirty="0">
                <a:latin typeface="Arial" panose="020B0604020202020204" pitchFamily="34" charset="0"/>
                <a:cs typeface="Arial" panose="020B0604020202020204" pitchFamily="34" charset="0"/>
              </a:rPr>
              <a:t>Open the Data Lake to the real tests. Astrophysical observations and simulations are used for the system evaluation</a:t>
            </a:r>
          </a:p>
        </p:txBody>
      </p:sp>
      <p:sp>
        <p:nvSpPr>
          <p:cNvPr id="19" name="Google Shape;143;g28824142955_1_28">
            <a:extLst>
              <a:ext uri="{FF2B5EF4-FFF2-40B4-BE49-F238E27FC236}">
                <a16:creationId xmlns:a16="http://schemas.microsoft.com/office/drawing/2014/main" id="{4721D5F7-5459-6914-D805-C9A79C5FB6F8}"/>
              </a:ext>
            </a:extLst>
          </p:cNvPr>
          <p:cNvSpPr txBox="1"/>
          <p:nvPr/>
        </p:nvSpPr>
        <p:spPr>
          <a:xfrm>
            <a:off x="9168626" y="2627727"/>
            <a:ext cx="2892822" cy="1254028"/>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000"/>
              </a:spcBef>
              <a:spcAft>
                <a:spcPts val="0"/>
              </a:spcAft>
              <a:buClr>
                <a:schemeClr val="dk1"/>
              </a:buClr>
              <a:buSzPts val="1100"/>
              <a:buFont typeface="Arial"/>
              <a:buNone/>
            </a:pPr>
            <a:r>
              <a:rPr lang="it-IT" sz="1500" b="1" u="sng" dirty="0">
                <a:solidFill>
                  <a:srgbClr val="002060"/>
                </a:solidFill>
              </a:rPr>
              <a:t>Objective 1:</a:t>
            </a:r>
            <a:br>
              <a:rPr lang="it-IT" sz="1500" b="1" dirty="0">
                <a:solidFill>
                  <a:schemeClr val="dk1"/>
                </a:solidFill>
              </a:rPr>
            </a:br>
            <a:r>
              <a:rPr lang="it-IT" sz="1500" b="1" dirty="0">
                <a:solidFill>
                  <a:srgbClr val="002060"/>
                </a:solidFill>
              </a:rPr>
              <a:t>Definition and PoC of the deployment model of the Data Management system.</a:t>
            </a:r>
            <a:endParaRPr sz="1500" b="1" dirty="0">
              <a:solidFill>
                <a:srgbClr val="002060"/>
              </a:solidFill>
            </a:endParaRPr>
          </a:p>
          <a:p>
            <a:pPr marL="0" lvl="0" indent="0" algn="l" rtl="0">
              <a:spcBef>
                <a:spcPts val="0"/>
              </a:spcBef>
              <a:spcAft>
                <a:spcPts val="0"/>
              </a:spcAft>
              <a:buNone/>
            </a:pPr>
            <a:endParaRPr dirty="0"/>
          </a:p>
        </p:txBody>
      </p:sp>
      <p:sp>
        <p:nvSpPr>
          <p:cNvPr id="20" name="Google Shape;144;g28824142955_1_28">
            <a:extLst>
              <a:ext uri="{FF2B5EF4-FFF2-40B4-BE49-F238E27FC236}">
                <a16:creationId xmlns:a16="http://schemas.microsoft.com/office/drawing/2014/main" id="{39E88796-F180-B52B-B752-7E6A0C79AAC4}"/>
              </a:ext>
            </a:extLst>
          </p:cNvPr>
          <p:cNvSpPr txBox="1"/>
          <p:nvPr/>
        </p:nvSpPr>
        <p:spPr>
          <a:xfrm>
            <a:off x="9198594" y="3750111"/>
            <a:ext cx="2892822" cy="1444429"/>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it-IT" sz="1500" b="1" u="sng" dirty="0">
                <a:solidFill>
                  <a:srgbClr val="002060"/>
                </a:solidFill>
              </a:rPr>
              <a:t>Objective 2:</a:t>
            </a:r>
            <a:br>
              <a:rPr lang="it-IT" sz="1500" b="1" dirty="0">
                <a:solidFill>
                  <a:srgbClr val="002060"/>
                </a:solidFill>
              </a:rPr>
            </a:br>
            <a:r>
              <a:rPr lang="it-IT" sz="1500" b="1" dirty="0">
                <a:solidFill>
                  <a:srgbClr val="002060"/>
                </a:solidFill>
              </a:rPr>
              <a:t>Evaluation and benchmarking the Data Management system with domain specific data.  </a:t>
            </a:r>
            <a:endParaRPr sz="1500" b="1" dirty="0">
              <a:solidFill>
                <a:srgbClr val="002060"/>
              </a:solidFill>
            </a:endParaRPr>
          </a:p>
        </p:txBody>
      </p:sp>
      <p:cxnSp>
        <p:nvCxnSpPr>
          <p:cNvPr id="25" name="Google Shape;145;g28824142955_1_28">
            <a:extLst>
              <a:ext uri="{FF2B5EF4-FFF2-40B4-BE49-F238E27FC236}">
                <a16:creationId xmlns:a16="http://schemas.microsoft.com/office/drawing/2014/main" id="{BE295F1D-46E5-416E-D8EC-4BE2485EDA18}"/>
              </a:ext>
            </a:extLst>
          </p:cNvPr>
          <p:cNvCxnSpPr>
            <a:cxnSpLocks/>
          </p:cNvCxnSpPr>
          <p:nvPr/>
        </p:nvCxnSpPr>
        <p:spPr>
          <a:xfrm flipV="1">
            <a:off x="8095444" y="3040801"/>
            <a:ext cx="1103150" cy="374466"/>
          </a:xfrm>
          <a:prstGeom prst="curvedConnector3">
            <a:avLst>
              <a:gd name="adj1" fmla="val 50000"/>
            </a:avLst>
          </a:prstGeom>
          <a:noFill/>
          <a:ln w="19050" cap="flat" cmpd="sng">
            <a:solidFill>
              <a:schemeClr val="dk2"/>
            </a:solidFill>
            <a:prstDash val="solid"/>
            <a:round/>
            <a:headEnd type="none" w="med" len="med"/>
            <a:tailEnd type="stealth" w="med" len="med"/>
          </a:ln>
        </p:spPr>
      </p:cxnSp>
      <p:cxnSp>
        <p:nvCxnSpPr>
          <p:cNvPr id="26" name="Google Shape;146;g28824142955_1_28">
            <a:extLst>
              <a:ext uri="{FF2B5EF4-FFF2-40B4-BE49-F238E27FC236}">
                <a16:creationId xmlns:a16="http://schemas.microsoft.com/office/drawing/2014/main" id="{B9FFEE84-4F4F-BAFF-D6FB-2F6779D4AF31}"/>
              </a:ext>
            </a:extLst>
          </p:cNvPr>
          <p:cNvCxnSpPr>
            <a:cxnSpLocks/>
          </p:cNvCxnSpPr>
          <p:nvPr/>
        </p:nvCxnSpPr>
        <p:spPr>
          <a:xfrm>
            <a:off x="8095444" y="4073251"/>
            <a:ext cx="1103150" cy="316779"/>
          </a:xfrm>
          <a:prstGeom prst="curvedConnector3">
            <a:avLst>
              <a:gd name="adj1" fmla="val 50000"/>
            </a:avLst>
          </a:prstGeom>
          <a:noFill/>
          <a:ln w="19050" cap="flat" cmpd="sng">
            <a:solidFill>
              <a:schemeClr val="dk2"/>
            </a:solidFill>
            <a:prstDash val="solid"/>
            <a:round/>
            <a:headEnd type="none" w="med" len="med"/>
            <a:tailEnd type="stealth" w="med" len="med"/>
          </a:ln>
        </p:spPr>
      </p:cxnSp>
      <p:pic>
        <p:nvPicPr>
          <p:cNvPr id="27" name="Picture 4" descr="L'INFN CAMBIA LOGO">
            <a:extLst>
              <a:ext uri="{FF2B5EF4-FFF2-40B4-BE49-F238E27FC236}">
                <a16:creationId xmlns:a16="http://schemas.microsoft.com/office/drawing/2014/main" id="{4485E0CF-81AF-371A-D643-9606DB8A65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4133" y="5330127"/>
            <a:ext cx="1615056" cy="893094"/>
          </a:xfrm>
          <a:prstGeom prst="rect">
            <a:avLst/>
          </a:prstGeom>
          <a:noFill/>
          <a:extLst>
            <a:ext uri="{909E8E84-426E-40DD-AFC4-6F175D3DCCD1}">
              <a14:hiddenFill xmlns:a14="http://schemas.microsoft.com/office/drawing/2010/main">
                <a:solidFill>
                  <a:srgbClr val="FFFFFF"/>
                </a:solidFill>
              </a14:hiddenFill>
            </a:ext>
          </a:extLst>
        </p:spPr>
      </p:pic>
      <p:sp>
        <p:nvSpPr>
          <p:cNvPr id="31" name="Google Shape;163;g28824142955_1_40">
            <a:extLst>
              <a:ext uri="{FF2B5EF4-FFF2-40B4-BE49-F238E27FC236}">
                <a16:creationId xmlns:a16="http://schemas.microsoft.com/office/drawing/2014/main" id="{11EE7269-A751-2DB8-922D-7A590979E425}"/>
              </a:ext>
            </a:extLst>
          </p:cNvPr>
          <p:cNvSpPr txBox="1">
            <a:spLocks/>
          </p:cNvSpPr>
          <p:nvPr/>
        </p:nvSpPr>
        <p:spPr>
          <a:xfrm>
            <a:off x="277368" y="4644088"/>
            <a:ext cx="10515600" cy="1955566"/>
          </a:xfrm>
          <a:prstGeom prst="rect">
            <a:avLst/>
          </a:prstGeom>
        </p:spPr>
        <p:txBody>
          <a:bodyPr spcFirstLastPara="1" wrap="square" lIns="91425" tIns="45700" rIns="91425" bIns="45700" anchor="t" anchorCtr="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buClrTx/>
              <a:buFont typeface="Arial" panose="020B0604020202020204" pitchFamily="34" charset="0"/>
              <a:buNone/>
            </a:pPr>
            <a:r>
              <a:rPr lang="en-US" sz="1700" b="1" dirty="0">
                <a:solidFill>
                  <a:srgbClr val="002060"/>
                </a:solidFill>
              </a:rPr>
              <a:t>The proposed architecture will be developed integrating the INFN-Cloud portfolio of services.</a:t>
            </a:r>
          </a:p>
          <a:p>
            <a:pPr marL="457200" indent="-317500">
              <a:lnSpc>
                <a:spcPct val="115000"/>
              </a:lnSpc>
              <a:buClrTx/>
              <a:buSzPts val="1400"/>
              <a:buFont typeface="Arial" panose="020B0604020202020204" pitchFamily="34" charset="0"/>
              <a:buChar char="-"/>
            </a:pPr>
            <a:r>
              <a:rPr lang="en-US" sz="1700" b="1" dirty="0">
                <a:solidFill>
                  <a:srgbClr val="002060"/>
                </a:solidFill>
              </a:rPr>
              <a:t>Containers (i.e. Docker) </a:t>
            </a:r>
          </a:p>
          <a:p>
            <a:pPr marL="457200" indent="-317500">
              <a:lnSpc>
                <a:spcPct val="115000"/>
              </a:lnSpc>
              <a:spcBef>
                <a:spcPts val="0"/>
              </a:spcBef>
              <a:buClrTx/>
              <a:buSzPts val="1400"/>
              <a:buFont typeface="Arial" panose="020B0604020202020204" pitchFamily="34" charset="0"/>
              <a:buChar char="-"/>
            </a:pPr>
            <a:r>
              <a:rPr lang="en-US" sz="1700" b="1" dirty="0">
                <a:solidFill>
                  <a:srgbClr val="002060"/>
                </a:solidFill>
              </a:rPr>
              <a:t>Container orchestration </a:t>
            </a:r>
          </a:p>
          <a:p>
            <a:pPr marL="457200" indent="-317500">
              <a:lnSpc>
                <a:spcPct val="115000"/>
              </a:lnSpc>
              <a:spcBef>
                <a:spcPts val="0"/>
              </a:spcBef>
              <a:buClrTx/>
              <a:buSzPts val="1400"/>
              <a:buFont typeface="Arial" panose="020B0604020202020204" pitchFamily="34" charset="0"/>
              <a:buChar char="-"/>
            </a:pPr>
            <a:r>
              <a:rPr lang="en-US" sz="1700" b="1" dirty="0">
                <a:solidFill>
                  <a:srgbClr val="002060"/>
                </a:solidFill>
              </a:rPr>
              <a:t>PaaS Solutions </a:t>
            </a:r>
          </a:p>
          <a:p>
            <a:pPr marL="0" indent="0">
              <a:buClrTx/>
              <a:buFont typeface="Arial" panose="020B0604020202020204" pitchFamily="34" charset="0"/>
              <a:buNone/>
            </a:pPr>
            <a:endParaRPr lang="en-US" dirty="0">
              <a:solidFill>
                <a:srgbClr val="002060"/>
              </a:solidFill>
            </a:endParaRPr>
          </a:p>
        </p:txBody>
      </p:sp>
      <p:sp>
        <p:nvSpPr>
          <p:cNvPr id="32" name="Google Shape;165;g28824142955_1_40">
            <a:extLst>
              <a:ext uri="{FF2B5EF4-FFF2-40B4-BE49-F238E27FC236}">
                <a16:creationId xmlns:a16="http://schemas.microsoft.com/office/drawing/2014/main" id="{0C96112E-91D2-B53C-546A-E7D90144D1F5}"/>
              </a:ext>
            </a:extLst>
          </p:cNvPr>
          <p:cNvSpPr txBox="1"/>
          <p:nvPr/>
        </p:nvSpPr>
        <p:spPr>
          <a:xfrm>
            <a:off x="3324546" y="5259238"/>
            <a:ext cx="6764088" cy="930253"/>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12700" marR="12700" lvl="0" indent="0" algn="l" rtl="0">
              <a:spcBef>
                <a:spcPts val="0"/>
              </a:spcBef>
              <a:spcAft>
                <a:spcPts val="0"/>
              </a:spcAft>
              <a:buNone/>
            </a:pPr>
            <a:r>
              <a:rPr lang="it-IT" b="1" dirty="0">
                <a:solidFill>
                  <a:srgbClr val="2E2534"/>
                </a:solidFill>
              </a:rPr>
              <a:t>The  adopted  technologies  enable  a  Lego-like  approach:  services  can  be  composed  and  modules reused to create the desired infrastructure.</a:t>
            </a:r>
            <a:endParaRPr b="1" dirty="0">
              <a:solidFill>
                <a:srgbClr val="2E2534"/>
              </a:solidFill>
            </a:endParaRPr>
          </a:p>
          <a:p>
            <a:pPr marL="0" lvl="0" indent="0" algn="l" rtl="0">
              <a:lnSpc>
                <a:spcPct val="115000"/>
              </a:lnSpc>
              <a:spcBef>
                <a:spcPts val="0"/>
              </a:spcBef>
              <a:spcAft>
                <a:spcPts val="1200"/>
              </a:spcAft>
              <a:buNone/>
            </a:pPr>
            <a:endParaRPr sz="1000" dirty="0">
              <a:solidFill>
                <a:srgbClr val="595959"/>
              </a:solidFill>
            </a:endParaRPr>
          </a:p>
        </p:txBody>
      </p:sp>
      <p:pic>
        <p:nvPicPr>
          <p:cNvPr id="33" name="Google Shape;166;g28824142955_1_40">
            <a:extLst>
              <a:ext uri="{FF2B5EF4-FFF2-40B4-BE49-F238E27FC236}">
                <a16:creationId xmlns:a16="http://schemas.microsoft.com/office/drawing/2014/main" id="{4B2FFB10-D804-67F1-203E-C548CD938686}"/>
              </a:ext>
            </a:extLst>
          </p:cNvPr>
          <p:cNvPicPr preferRelativeResize="0"/>
          <p:nvPr/>
        </p:nvPicPr>
        <p:blipFill>
          <a:blip r:embed="rId7">
            <a:alphaModFix/>
          </a:blip>
          <a:stretch>
            <a:fillRect/>
          </a:stretch>
        </p:blipFill>
        <p:spPr>
          <a:xfrm>
            <a:off x="3341663" y="5728065"/>
            <a:ext cx="2039898" cy="615979"/>
          </a:xfrm>
          <a:prstGeom prst="rect">
            <a:avLst/>
          </a:prstGeom>
          <a:noFill/>
          <a:ln>
            <a:noFill/>
          </a:ln>
        </p:spPr>
      </p:pic>
      <p:pic>
        <p:nvPicPr>
          <p:cNvPr id="34" name="Google Shape;167;g28824142955_1_40">
            <a:extLst>
              <a:ext uri="{FF2B5EF4-FFF2-40B4-BE49-F238E27FC236}">
                <a16:creationId xmlns:a16="http://schemas.microsoft.com/office/drawing/2014/main" id="{1CF6B359-CB9F-DE51-8603-85EAA6842819}"/>
              </a:ext>
            </a:extLst>
          </p:cNvPr>
          <p:cNvPicPr preferRelativeResize="0"/>
          <p:nvPr/>
        </p:nvPicPr>
        <p:blipFill>
          <a:blip r:embed="rId8">
            <a:alphaModFix/>
          </a:blip>
          <a:stretch>
            <a:fillRect/>
          </a:stretch>
        </p:blipFill>
        <p:spPr>
          <a:xfrm>
            <a:off x="5352218" y="5728065"/>
            <a:ext cx="2299624" cy="615979"/>
          </a:xfrm>
          <a:prstGeom prst="rect">
            <a:avLst/>
          </a:prstGeom>
          <a:noFill/>
          <a:ln>
            <a:noFill/>
          </a:ln>
        </p:spPr>
      </p:pic>
      <p:pic>
        <p:nvPicPr>
          <p:cNvPr id="35" name="Google Shape;168;g28824142955_1_40">
            <a:extLst>
              <a:ext uri="{FF2B5EF4-FFF2-40B4-BE49-F238E27FC236}">
                <a16:creationId xmlns:a16="http://schemas.microsoft.com/office/drawing/2014/main" id="{ACFD561F-8C9D-C125-B707-E93C771B07BA}"/>
              </a:ext>
            </a:extLst>
          </p:cNvPr>
          <p:cNvPicPr preferRelativeResize="0"/>
          <p:nvPr/>
        </p:nvPicPr>
        <p:blipFill>
          <a:blip r:embed="rId9">
            <a:alphaModFix/>
          </a:blip>
          <a:stretch>
            <a:fillRect/>
          </a:stretch>
        </p:blipFill>
        <p:spPr>
          <a:xfrm>
            <a:off x="7639910" y="5728066"/>
            <a:ext cx="2448724" cy="615979"/>
          </a:xfrm>
          <a:prstGeom prst="rect">
            <a:avLst/>
          </a:prstGeom>
          <a:noFill/>
          <a:ln>
            <a:noFill/>
          </a:ln>
        </p:spPr>
      </p:pic>
    </p:spTree>
    <p:extLst>
      <p:ext uri="{BB962C8B-B14F-4D97-AF65-F5344CB8AC3E}">
        <p14:creationId xmlns:p14="http://schemas.microsoft.com/office/powerpoint/2010/main" val="18204314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ogo INAF">
            <a:extLst>
              <a:ext uri="{FF2B5EF4-FFF2-40B4-BE49-F238E27FC236}">
                <a16:creationId xmlns:a16="http://schemas.microsoft.com/office/drawing/2014/main" id="{29BC3314-D57D-1871-8FC9-9E85BCFA4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6523" y="1300702"/>
            <a:ext cx="1167939" cy="116793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uppo 17">
            <a:extLst>
              <a:ext uri="{FF2B5EF4-FFF2-40B4-BE49-F238E27FC236}">
                <a16:creationId xmlns:a16="http://schemas.microsoft.com/office/drawing/2014/main" id="{2B163CD0-C0BC-B148-9D65-C13AB4BF9864}"/>
              </a:ext>
            </a:extLst>
          </p:cNvPr>
          <p:cNvGrpSpPr/>
          <p:nvPr/>
        </p:nvGrpSpPr>
        <p:grpSpPr>
          <a:xfrm>
            <a:off x="31476" y="6329837"/>
            <a:ext cx="12192000" cy="520701"/>
            <a:chOff x="0" y="6352350"/>
            <a:chExt cx="12192000" cy="520700"/>
          </a:xfrm>
        </p:grpSpPr>
        <p:pic>
          <p:nvPicPr>
            <p:cNvPr id="22" name="Immagine 9">
              <a:extLst>
                <a:ext uri="{FF2B5EF4-FFF2-40B4-BE49-F238E27FC236}">
                  <a16:creationId xmlns:a16="http://schemas.microsoft.com/office/drawing/2014/main" id="{8448990E-B333-0B49-9162-D379EB836182}"/>
                </a:ext>
              </a:extLst>
            </p:cNvPr>
            <p:cNvPicPr>
              <a:picLocks noChangeAspect="1"/>
            </p:cNvPicPr>
            <p:nvPr/>
          </p:nvPicPr>
          <p:blipFill>
            <a:blip r:embed="rId4"/>
            <a:stretch>
              <a:fillRect/>
            </a:stretch>
          </p:blipFill>
          <p:spPr>
            <a:xfrm>
              <a:off x="0" y="6352350"/>
              <a:ext cx="12192000" cy="520700"/>
            </a:xfrm>
            <a:prstGeom prst="rect">
              <a:avLst/>
            </a:prstGeom>
          </p:spPr>
        </p:pic>
        <p:sp>
          <p:nvSpPr>
            <p:cNvPr id="23" name="CasellaDiTesto 10">
              <a:extLst>
                <a:ext uri="{FF2B5EF4-FFF2-40B4-BE49-F238E27FC236}">
                  <a16:creationId xmlns:a16="http://schemas.microsoft.com/office/drawing/2014/main" id="{C9828BF4-B1CD-8C49-95D4-810DF6565BA8}"/>
                </a:ext>
              </a:extLst>
            </p:cNvPr>
            <p:cNvSpPr txBox="1"/>
            <p:nvPr/>
          </p:nvSpPr>
          <p:spPr>
            <a:xfrm>
              <a:off x="6712747" y="6458657"/>
              <a:ext cx="5317225" cy="307777"/>
            </a:xfrm>
            <a:prstGeom prst="rect">
              <a:avLst/>
            </a:prstGeom>
            <a:noFill/>
          </p:spPr>
          <p:txBody>
            <a:bodyPr wrap="square" rtlCol="0">
              <a:spAutoFit/>
            </a:bodyPr>
            <a:lstStyle/>
            <a:p>
              <a:pPr algn="r"/>
              <a:r>
                <a:rPr lang="it-IT" dirty="0">
                  <a:solidFill>
                    <a:schemeClr val="bg1">
                      <a:alpha val="50000"/>
                    </a:schemeClr>
                  </a:solidFill>
                  <a:latin typeface="Titillium" pitchFamily="2" charset="77"/>
                </a:rPr>
                <a:t>Missione 4 </a:t>
              </a:r>
              <a:r>
                <a:rPr lang="it-IT" b="1" dirty="0">
                  <a:solidFill>
                    <a:schemeClr val="bg1">
                      <a:alpha val="50000"/>
                    </a:schemeClr>
                  </a:solidFill>
                  <a:latin typeface="Titillium" pitchFamily="2" charset="77"/>
                </a:rPr>
                <a:t>• Istruzione e Ricerca </a:t>
              </a:r>
              <a:endParaRPr lang="it-IT" dirty="0">
                <a:solidFill>
                  <a:schemeClr val="bg1">
                    <a:alpha val="50000"/>
                  </a:schemeClr>
                </a:solidFill>
                <a:latin typeface="Titillium" pitchFamily="2" charset="77"/>
              </a:endParaRPr>
            </a:p>
          </p:txBody>
        </p:sp>
        <p:sp>
          <p:nvSpPr>
            <p:cNvPr id="24" name="CasellaDiTesto 12">
              <a:extLst>
                <a:ext uri="{FF2B5EF4-FFF2-40B4-BE49-F238E27FC236}">
                  <a16:creationId xmlns:a16="http://schemas.microsoft.com/office/drawing/2014/main" id="{3338A24B-823F-AD43-A554-D629EB29CF9D}"/>
                </a:ext>
              </a:extLst>
            </p:cNvPr>
            <p:cNvSpPr txBox="1"/>
            <p:nvPr/>
          </p:nvSpPr>
          <p:spPr>
            <a:xfrm>
              <a:off x="467555" y="6452829"/>
              <a:ext cx="7333783" cy="307777"/>
            </a:xfrm>
            <a:prstGeom prst="rect">
              <a:avLst/>
            </a:prstGeom>
            <a:noFill/>
          </p:spPr>
          <p:txBody>
            <a:bodyPr wrap="square" rtlCol="0">
              <a:spAutoFit/>
            </a:bodyPr>
            <a:lstStyle/>
            <a:p>
              <a:r>
                <a:rPr lang="it-IT" dirty="0">
                  <a:solidFill>
                    <a:schemeClr val="bg1">
                      <a:alpha val="50000"/>
                    </a:schemeClr>
                  </a:solidFill>
                  <a:latin typeface="Titillium" pitchFamily="2" charset="77"/>
                </a:rPr>
                <a:t>Centro Nazionale di Ricerca in High-Performance Computing, Big Data and Quantum Computing</a:t>
              </a:r>
            </a:p>
          </p:txBody>
        </p:sp>
      </p:grpSp>
      <p:grpSp>
        <p:nvGrpSpPr>
          <p:cNvPr id="28" name="Gruppo 16">
            <a:extLst>
              <a:ext uri="{FF2B5EF4-FFF2-40B4-BE49-F238E27FC236}">
                <a16:creationId xmlns:a16="http://schemas.microsoft.com/office/drawing/2014/main" id="{114BBE90-D452-D949-A0B5-1EB52459C305}"/>
              </a:ext>
            </a:extLst>
          </p:cNvPr>
          <p:cNvGrpSpPr/>
          <p:nvPr/>
        </p:nvGrpSpPr>
        <p:grpSpPr>
          <a:xfrm>
            <a:off x="0" y="-1"/>
            <a:ext cx="12192000" cy="1219200"/>
            <a:chOff x="0" y="-1"/>
            <a:chExt cx="12192000" cy="1219200"/>
          </a:xfrm>
        </p:grpSpPr>
        <p:pic>
          <p:nvPicPr>
            <p:cNvPr id="29" name="Immagine 6">
              <a:extLst>
                <a:ext uri="{FF2B5EF4-FFF2-40B4-BE49-F238E27FC236}">
                  <a16:creationId xmlns:a16="http://schemas.microsoft.com/office/drawing/2014/main" id="{19AC8E3B-8828-0F4A-B34F-EEE2DB9E12A0}"/>
                </a:ext>
              </a:extLst>
            </p:cNvPr>
            <p:cNvPicPr>
              <a:picLocks noChangeAspect="1"/>
            </p:cNvPicPr>
            <p:nvPr/>
          </p:nvPicPr>
          <p:blipFill>
            <a:blip r:embed="rId5"/>
            <a:stretch>
              <a:fillRect/>
            </a:stretch>
          </p:blipFill>
          <p:spPr>
            <a:xfrm>
              <a:off x="0" y="-1"/>
              <a:ext cx="12192000" cy="1219200"/>
            </a:xfrm>
            <a:prstGeom prst="rect">
              <a:avLst/>
            </a:prstGeom>
          </p:spPr>
        </p:pic>
        <p:pic>
          <p:nvPicPr>
            <p:cNvPr id="30" name="Immagine 15">
              <a:extLst>
                <a:ext uri="{FF2B5EF4-FFF2-40B4-BE49-F238E27FC236}">
                  <a16:creationId xmlns:a16="http://schemas.microsoft.com/office/drawing/2014/main" id="{43C52720-CCE4-244D-A5FC-4FB9245E544C}"/>
                </a:ext>
              </a:extLst>
            </p:cNvPr>
            <p:cNvPicPr>
              <a:picLocks noChangeAspect="1"/>
            </p:cNvPicPr>
            <p:nvPr/>
          </p:nvPicPr>
          <p:blipFill>
            <a:blip r:embed="rId6"/>
            <a:stretch>
              <a:fillRect/>
            </a:stretch>
          </p:blipFill>
          <p:spPr>
            <a:xfrm>
              <a:off x="9969183" y="339206"/>
              <a:ext cx="2060789" cy="701093"/>
            </a:xfrm>
            <a:prstGeom prst="rect">
              <a:avLst/>
            </a:prstGeom>
          </p:spPr>
        </p:pic>
      </p:grpSp>
      <p:sp>
        <p:nvSpPr>
          <p:cNvPr id="11" name="CasellaDiTesto 10">
            <a:extLst>
              <a:ext uri="{FF2B5EF4-FFF2-40B4-BE49-F238E27FC236}">
                <a16:creationId xmlns:a16="http://schemas.microsoft.com/office/drawing/2014/main" id="{30D351C4-531D-A5BE-FDF8-EF2646492F02}"/>
              </a:ext>
            </a:extLst>
          </p:cNvPr>
          <p:cNvSpPr txBox="1"/>
          <p:nvPr/>
        </p:nvSpPr>
        <p:spPr>
          <a:xfrm>
            <a:off x="266917" y="1303616"/>
            <a:ext cx="10513576" cy="584775"/>
          </a:xfrm>
          <a:prstGeom prst="rect">
            <a:avLst/>
          </a:prstGeom>
          <a:noFill/>
        </p:spPr>
        <p:txBody>
          <a:bodyPr wrap="square">
            <a:spAutoFit/>
          </a:bodyPr>
          <a:lstStyle/>
          <a:p>
            <a:r>
              <a:rPr lang="it-IT" sz="3200" b="1" dirty="0">
                <a:solidFill>
                  <a:srgbClr val="002060"/>
                </a:solidFill>
                <a:latin typeface="+mj-lt"/>
              </a:rPr>
              <a:t>INAF &amp; LDO – WP2: </a:t>
            </a:r>
            <a:r>
              <a:rPr lang="en-US" sz="3200" b="1" dirty="0">
                <a:solidFill>
                  <a:srgbClr val="002060"/>
                </a:solidFill>
                <a:latin typeface="+mj-lt"/>
              </a:rPr>
              <a:t>Data Models and metadata definition</a:t>
            </a:r>
          </a:p>
        </p:txBody>
      </p:sp>
      <p:sp>
        <p:nvSpPr>
          <p:cNvPr id="10" name="CasellaDiTesto 9">
            <a:extLst>
              <a:ext uri="{FF2B5EF4-FFF2-40B4-BE49-F238E27FC236}">
                <a16:creationId xmlns:a16="http://schemas.microsoft.com/office/drawing/2014/main" id="{51B4CA32-24EB-E8C4-3369-A7CF5C7336F8}"/>
              </a:ext>
            </a:extLst>
          </p:cNvPr>
          <p:cNvSpPr txBox="1"/>
          <p:nvPr/>
        </p:nvSpPr>
        <p:spPr>
          <a:xfrm>
            <a:off x="130552" y="3108850"/>
            <a:ext cx="5552599" cy="3108543"/>
          </a:xfrm>
          <a:prstGeom prst="rect">
            <a:avLst/>
          </a:prstGeom>
          <a:noFill/>
        </p:spPr>
        <p:txBody>
          <a:bodyPr wrap="square">
            <a:spAutoFit/>
          </a:bodyPr>
          <a:lstStyle/>
          <a:p>
            <a:pPr marL="285750" indent="-285750" algn="l">
              <a:buFont typeface="Arial" panose="020B0604020202020204" pitchFamily="34" charset="0"/>
              <a:buChar char="•"/>
            </a:pPr>
            <a:r>
              <a:rPr lang="en-US" sz="1400" b="1" i="0" u="none" strike="noStrike" baseline="0" dirty="0">
                <a:solidFill>
                  <a:srgbClr val="002060"/>
                </a:solidFill>
                <a:latin typeface="Arial" panose="020B0604020202020204" pitchFamily="34" charset="0"/>
                <a:cs typeface="Arial" panose="020B0604020202020204" pitchFamily="34" charset="0"/>
              </a:rPr>
              <a:t>Datasets identification</a:t>
            </a:r>
            <a:r>
              <a:rPr lang="en-US" sz="1400" b="0" i="0" u="none" strike="noStrike" baseline="0" dirty="0">
                <a:solidFill>
                  <a:srgbClr val="002060"/>
                </a:solidFill>
                <a:latin typeface="Arial" panose="020B0604020202020204" pitchFamily="34" charset="0"/>
                <a:cs typeface="Arial" panose="020B0604020202020204" pitchFamily="34" charset="0"/>
              </a:rPr>
              <a:t>: selection of data coming from radioastronomy, space debris observations</a:t>
            </a:r>
            <a:r>
              <a:rPr lang="en-US" dirty="0">
                <a:solidFill>
                  <a:srgbClr val="002060"/>
                </a:solidFill>
                <a:latin typeface="Arial" panose="020B0604020202020204" pitchFamily="34" charset="0"/>
                <a:cs typeface="Arial" panose="020B0604020202020204" pitchFamily="34" charset="0"/>
              </a:rPr>
              <a:t> &amp;</a:t>
            </a:r>
            <a:r>
              <a:rPr lang="en-US" sz="1400" b="0" i="0" u="none" strike="noStrike" baseline="0" dirty="0">
                <a:solidFill>
                  <a:srgbClr val="002060"/>
                </a:solidFill>
                <a:latin typeface="Arial" panose="020B0604020202020204" pitchFamily="34" charset="0"/>
                <a:cs typeface="Arial" panose="020B0604020202020204" pitchFamily="34" charset="0"/>
              </a:rPr>
              <a:t> </a:t>
            </a:r>
            <a:r>
              <a:rPr lang="it-IT" b="0" i="0" u="none" strike="noStrike" baseline="0" dirty="0">
                <a:solidFill>
                  <a:srgbClr val="002060"/>
                </a:solidFill>
                <a:latin typeface="Arial" panose="020B0604020202020204" pitchFamily="34" charset="0"/>
                <a:cs typeface="Arial" panose="020B0604020202020204" pitchFamily="34" charset="0"/>
              </a:rPr>
              <a:t>numerical simulations;</a:t>
            </a:r>
          </a:p>
          <a:p>
            <a:pPr marL="285750" indent="-285750" algn="l">
              <a:buFont typeface="Arial" panose="020B0604020202020204" pitchFamily="34" charset="0"/>
              <a:buChar char="•"/>
            </a:pPr>
            <a:r>
              <a:rPr lang="en-US" sz="1400" b="1" i="0" u="none" strike="noStrike" baseline="0" dirty="0">
                <a:solidFill>
                  <a:srgbClr val="002060"/>
                </a:solidFill>
                <a:latin typeface="Arial" panose="020B0604020202020204" pitchFamily="34" charset="0"/>
                <a:cs typeface="Arial" panose="020B0604020202020204" pitchFamily="34" charset="0"/>
              </a:rPr>
              <a:t>Data Models and metadata definition</a:t>
            </a:r>
            <a:r>
              <a:rPr lang="en-US" sz="1400" b="0" i="0" u="none" strike="noStrike" baseline="0" dirty="0">
                <a:solidFill>
                  <a:srgbClr val="002060"/>
                </a:solidFill>
                <a:latin typeface="Arial" panose="020B0604020202020204" pitchFamily="34" charset="0"/>
                <a:cs typeface="Arial" panose="020B0604020202020204" pitchFamily="34" charset="0"/>
              </a:rPr>
              <a:t>: Identification of a suitable data model and metadata definition, Implementation of an ingestion software;</a:t>
            </a:r>
          </a:p>
          <a:p>
            <a:pPr marL="285750" indent="-285750" algn="l">
              <a:buFont typeface="Arial" panose="020B0604020202020204" pitchFamily="34" charset="0"/>
              <a:buChar char="•"/>
            </a:pPr>
            <a:r>
              <a:rPr lang="en-US" sz="1400" b="1" i="0" u="none" strike="noStrike" baseline="0" dirty="0">
                <a:solidFill>
                  <a:srgbClr val="002060"/>
                </a:solidFill>
                <a:latin typeface="Arial" panose="020B0604020202020204" pitchFamily="34" charset="0"/>
                <a:cs typeface="Arial" panose="020B0604020202020204" pitchFamily="34" charset="0"/>
              </a:rPr>
              <a:t>Requirement analysis (for DB)</a:t>
            </a:r>
            <a:r>
              <a:rPr lang="en-US" sz="1400" b="0" i="0" u="none" strike="noStrike" baseline="0" dirty="0">
                <a:solidFill>
                  <a:srgbClr val="002060"/>
                </a:solidFill>
                <a:latin typeface="Arial" panose="020B0604020202020204" pitchFamily="34" charset="0"/>
                <a:cs typeface="Arial" panose="020B0604020202020204" pitchFamily="34" charset="0"/>
              </a:rPr>
              <a:t>: choice, implementation, testing and verification of the database technology to be integrated on top of the data-lake. </a:t>
            </a:r>
          </a:p>
          <a:p>
            <a:pPr marL="285750" indent="-285750" algn="l">
              <a:buFont typeface="Arial" panose="020B0604020202020204" pitchFamily="34" charset="0"/>
              <a:buChar char="•"/>
            </a:pPr>
            <a:r>
              <a:rPr lang="en-US" sz="1400" b="1" i="0" u="none" strike="noStrike" baseline="0" dirty="0">
                <a:solidFill>
                  <a:srgbClr val="002060"/>
                </a:solidFill>
                <a:latin typeface="Arial" panose="020B0604020202020204" pitchFamily="34" charset="0"/>
                <a:cs typeface="Arial" panose="020B0604020202020204" pitchFamily="34" charset="0"/>
              </a:rPr>
              <a:t>Database deployment in ICSC infrastructure</a:t>
            </a:r>
            <a:r>
              <a:rPr lang="en-US" sz="1400" b="0" i="0" u="none" strike="noStrike" baseline="0" dirty="0">
                <a:solidFill>
                  <a:srgbClr val="002060"/>
                </a:solidFill>
                <a:latin typeface="Arial" panose="020B0604020202020204" pitchFamily="34" charset="0"/>
                <a:cs typeface="Arial" panose="020B0604020202020204" pitchFamily="34" charset="0"/>
              </a:rPr>
              <a:t>: deployment of the ingestion software and the chosen DB </a:t>
            </a:r>
            <a:r>
              <a:rPr lang="it-IT" sz="1400" b="0" i="0" u="none" strike="noStrike" baseline="0" dirty="0">
                <a:solidFill>
                  <a:srgbClr val="002060"/>
                </a:solidFill>
                <a:latin typeface="Arial" panose="020B0604020202020204" pitchFamily="34" charset="0"/>
                <a:cs typeface="Arial" panose="020B0604020202020204" pitchFamily="34" charset="0"/>
              </a:rPr>
              <a:t>into the ICSC infrastructure</a:t>
            </a:r>
          </a:p>
          <a:p>
            <a:pPr marL="285750" indent="-285750" algn="l">
              <a:buFont typeface="Arial" panose="020B0604020202020204" pitchFamily="34" charset="0"/>
              <a:buChar char="•"/>
            </a:pPr>
            <a:r>
              <a:rPr lang="en-US" sz="1400" b="1" i="0" u="none" strike="noStrike" baseline="0" dirty="0">
                <a:solidFill>
                  <a:srgbClr val="002060"/>
                </a:solidFill>
                <a:latin typeface="Arial" panose="020B0604020202020204" pitchFamily="34" charset="0"/>
                <a:cs typeface="Arial" panose="020B0604020202020204" pitchFamily="34" charset="0"/>
              </a:rPr>
              <a:t>Validation and testing</a:t>
            </a:r>
            <a:r>
              <a:rPr lang="en-US" sz="1400" b="0" i="0" u="none" strike="noStrike" baseline="0" dirty="0">
                <a:solidFill>
                  <a:srgbClr val="002060"/>
                </a:solidFill>
                <a:latin typeface="Arial" panose="020B0604020202020204" pitchFamily="34" charset="0"/>
                <a:cs typeface="Arial" panose="020B0604020202020204" pitchFamily="34" charset="0"/>
              </a:rPr>
              <a:t>: performance test of the processing pipelines on a hybrid HPC/cloud</a:t>
            </a:r>
            <a:endParaRPr lang="it-IT" dirty="0">
              <a:solidFill>
                <a:srgbClr val="002060"/>
              </a:solidFill>
              <a:latin typeface="Arial" panose="020B0604020202020204" pitchFamily="34" charset="0"/>
              <a:cs typeface="Arial" panose="020B0604020202020204" pitchFamily="34" charset="0"/>
            </a:endParaRPr>
          </a:p>
        </p:txBody>
      </p:sp>
      <p:pic>
        <p:nvPicPr>
          <p:cNvPr id="13" name="Immagine 12" descr="Immagine che contiene testo, schermata, diagramma, Piano&#10;&#10;Descrizione generata automaticamente">
            <a:extLst>
              <a:ext uri="{FF2B5EF4-FFF2-40B4-BE49-F238E27FC236}">
                <a16:creationId xmlns:a16="http://schemas.microsoft.com/office/drawing/2014/main" id="{AD99F186-4CC2-BDE0-A462-BFEDD24720A7}"/>
              </a:ext>
            </a:extLst>
          </p:cNvPr>
          <p:cNvPicPr>
            <a:picLocks noChangeAspect="1"/>
          </p:cNvPicPr>
          <p:nvPr/>
        </p:nvPicPr>
        <p:blipFill>
          <a:blip r:embed="rId7"/>
          <a:stretch>
            <a:fillRect/>
          </a:stretch>
        </p:blipFill>
        <p:spPr>
          <a:xfrm>
            <a:off x="5794624" y="3339734"/>
            <a:ext cx="6266824" cy="2915895"/>
          </a:xfrm>
          <a:prstGeom prst="rect">
            <a:avLst/>
          </a:prstGeom>
          <a:ln>
            <a:solidFill>
              <a:srgbClr val="002060"/>
            </a:solidFill>
          </a:ln>
        </p:spPr>
      </p:pic>
      <p:sp>
        <p:nvSpPr>
          <p:cNvPr id="14" name="CasellaDiTesto 13">
            <a:extLst>
              <a:ext uri="{FF2B5EF4-FFF2-40B4-BE49-F238E27FC236}">
                <a16:creationId xmlns:a16="http://schemas.microsoft.com/office/drawing/2014/main" id="{BC21E0BD-45BB-FF5C-5989-1F89059A767A}"/>
              </a:ext>
            </a:extLst>
          </p:cNvPr>
          <p:cNvSpPr txBox="1"/>
          <p:nvPr/>
        </p:nvSpPr>
        <p:spPr>
          <a:xfrm>
            <a:off x="5794624" y="2382713"/>
            <a:ext cx="6266823" cy="954107"/>
          </a:xfrm>
          <a:prstGeom prst="rect">
            <a:avLst/>
          </a:prstGeom>
          <a:noFill/>
          <a:ln>
            <a:solidFill>
              <a:srgbClr val="002060"/>
            </a:solidFill>
          </a:ln>
        </p:spPr>
        <p:txBody>
          <a:bodyPr wrap="square" rtlCol="0">
            <a:spAutoFit/>
          </a:bodyPr>
          <a:lstStyle/>
          <a:p>
            <a:pPr algn="l"/>
            <a:r>
              <a:rPr lang="it-IT" b="1" i="0" u="none" strike="noStrike" baseline="0" dirty="0">
                <a:solidFill>
                  <a:srgbClr val="002060"/>
                </a:solidFill>
                <a:latin typeface="ArialMT"/>
              </a:rPr>
              <a:t>Astrophysics data formats</a:t>
            </a:r>
          </a:p>
          <a:p>
            <a:pPr algn="l"/>
            <a:r>
              <a:rPr lang="en-US" b="0" i="0" u="none" strike="noStrike" baseline="0" dirty="0">
                <a:solidFill>
                  <a:srgbClr val="002060"/>
                </a:solidFill>
                <a:latin typeface="ArialMT"/>
              </a:rPr>
              <a:t>The data model will include all relevant information about data, software for data reduction, analysis, data policy, and all the information for data filtering for retrieval.</a:t>
            </a:r>
            <a:endParaRPr lang="it-IT" dirty="0">
              <a:solidFill>
                <a:srgbClr val="002060"/>
              </a:solidFill>
            </a:endParaRPr>
          </a:p>
        </p:txBody>
      </p:sp>
      <p:pic>
        <p:nvPicPr>
          <p:cNvPr id="15" name="Picture 11" descr="leonardo-finmeccanica-logo - Airport Suppliers">
            <a:extLst>
              <a:ext uri="{FF2B5EF4-FFF2-40B4-BE49-F238E27FC236}">
                <a16:creationId xmlns:a16="http://schemas.microsoft.com/office/drawing/2014/main" id="{8C93E6DD-9AEA-D071-9222-7892BB83E4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2061" y="1448799"/>
            <a:ext cx="789386" cy="789386"/>
          </a:xfrm>
          <a:prstGeom prst="rect">
            <a:avLst/>
          </a:prstGeom>
          <a:noFill/>
          <a:extLst>
            <a:ext uri="{909E8E84-426E-40DD-AFC4-6F175D3DCCD1}">
              <a14:hiddenFill xmlns:a14="http://schemas.microsoft.com/office/drawing/2010/main">
                <a:solidFill>
                  <a:srgbClr val="FFFFFF"/>
                </a:solidFill>
              </a14:hiddenFill>
            </a:ext>
          </a:extLst>
        </p:spPr>
      </p:pic>
      <p:sp>
        <p:nvSpPr>
          <p:cNvPr id="17" name="CasellaDiTesto 16">
            <a:extLst>
              <a:ext uri="{FF2B5EF4-FFF2-40B4-BE49-F238E27FC236}">
                <a16:creationId xmlns:a16="http://schemas.microsoft.com/office/drawing/2014/main" id="{BBE5E3CE-C3E2-7D80-2267-3819DAF34782}"/>
              </a:ext>
            </a:extLst>
          </p:cNvPr>
          <p:cNvSpPr txBox="1"/>
          <p:nvPr/>
        </p:nvSpPr>
        <p:spPr>
          <a:xfrm>
            <a:off x="320758" y="2063059"/>
            <a:ext cx="5228082" cy="784830"/>
          </a:xfrm>
          <a:prstGeom prst="rect">
            <a:avLst/>
          </a:prstGeom>
          <a:noFill/>
        </p:spPr>
        <p:txBody>
          <a:bodyPr wrap="square">
            <a:spAutoFit/>
          </a:bodyPr>
          <a:lstStyle/>
          <a:p>
            <a:pPr algn="l"/>
            <a:r>
              <a:rPr lang="en-US" sz="1500" b="0" i="1" u="none" strike="noStrike" baseline="0" dirty="0">
                <a:solidFill>
                  <a:srgbClr val="002060"/>
                </a:solidFill>
                <a:latin typeface="Arial" panose="020B0604020202020204" pitchFamily="34" charset="0"/>
                <a:cs typeface="Arial" panose="020B0604020202020204" pitchFamily="34" charset="0"/>
              </a:rPr>
              <a:t>A key activity to obtain this objective is the definition and use of a metadata layer and standard, to be developed in close collaboration with data provider communities.</a:t>
            </a:r>
            <a:endParaRPr lang="it-IT" sz="1500" i="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0347465"/>
      </p:ext>
    </p:extLst>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i 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428</TotalTime>
  <Words>2193</Words>
  <Application>Microsoft Office PowerPoint</Application>
  <PresentationFormat>Widescreen</PresentationFormat>
  <Paragraphs>268</Paragraphs>
  <Slides>15</Slides>
  <Notes>11</Notes>
  <HiddenSlides>0</HiddenSlides>
  <MMClips>0</MMClips>
  <ScaleCrop>false</ScaleCrop>
  <HeadingPairs>
    <vt:vector size="6" baseType="variant">
      <vt:variant>
        <vt:lpstr>Caratteri utilizzati</vt:lpstr>
      </vt:variant>
      <vt:variant>
        <vt:i4>11</vt:i4>
      </vt:variant>
      <vt:variant>
        <vt:lpstr>Tema</vt:lpstr>
      </vt:variant>
      <vt:variant>
        <vt:i4>2</vt:i4>
      </vt:variant>
      <vt:variant>
        <vt:lpstr>Titoli diapositive</vt:lpstr>
      </vt:variant>
      <vt:variant>
        <vt:i4>15</vt:i4>
      </vt:variant>
    </vt:vector>
  </HeadingPairs>
  <TitlesOfParts>
    <vt:vector size="28" baseType="lpstr">
      <vt:lpstr>Fira Sans ExtraBold</vt:lpstr>
      <vt:lpstr>Titillium</vt:lpstr>
      <vt:lpstr>Calibri</vt:lpstr>
      <vt:lpstr>Inter Light</vt:lpstr>
      <vt:lpstr>Titillium Web</vt:lpstr>
      <vt:lpstr>LibreBaskerville-Regular</vt:lpstr>
      <vt:lpstr>Calibri Light</vt:lpstr>
      <vt:lpstr>ArialMT</vt:lpstr>
      <vt:lpstr>Arial</vt:lpstr>
      <vt:lpstr>Noto Sans Symbols</vt:lpstr>
      <vt:lpstr>Futura</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Berucci Carolina</cp:lastModifiedBy>
  <cp:revision>70</cp:revision>
  <dcterms:created xsi:type="dcterms:W3CDTF">2022-07-26T13:28:46Z</dcterms:created>
  <dcterms:modified xsi:type="dcterms:W3CDTF">2023-12-18T20:53:51Z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y fmtid="{D5CDD505-2E9C-101B-9397-08002B2CF9AE}" pid="3" name="MSIP_Label_dfbae739-7e05-4265-80d7-c73ef6dc7a63_Enabled">
    <vt:lpwstr>true</vt:lpwstr>
  </property>
  <property fmtid="{D5CDD505-2E9C-101B-9397-08002B2CF9AE}" pid="4" name="MSIP_Label_dfbae739-7e05-4265-80d7-c73ef6dc7a63_SetDate">
    <vt:lpwstr>2023-10-10T16:54:31Z</vt:lpwstr>
  </property>
  <property fmtid="{D5CDD505-2E9C-101B-9397-08002B2CF9AE}" pid="5" name="MSIP_Label_dfbae739-7e05-4265-80d7-c73ef6dc7a63_Method">
    <vt:lpwstr>Privileged</vt:lpwstr>
  </property>
  <property fmtid="{D5CDD505-2E9C-101B-9397-08002B2CF9AE}" pid="6" name="MSIP_Label_dfbae739-7e05-4265-80d7-c73ef6dc7a63_Name">
    <vt:lpwstr>dfbae739-7e05-4265-80d7-c73ef6dc7a63</vt:lpwstr>
  </property>
  <property fmtid="{D5CDD505-2E9C-101B-9397-08002B2CF9AE}" pid="7" name="MSIP_Label_dfbae739-7e05-4265-80d7-c73ef6dc7a63_SiteId">
    <vt:lpwstr>31ae1cef-2393-4eb1-8962-4e4bbfccd663</vt:lpwstr>
  </property>
  <property fmtid="{D5CDD505-2E9C-101B-9397-08002B2CF9AE}" pid="8" name="MSIP_Label_dfbae739-7e05-4265-80d7-c73ef6dc7a63_ActionId">
    <vt:lpwstr>1b041e7b-fa03-41c2-aa83-b6119217601c</vt:lpwstr>
  </property>
  <property fmtid="{D5CDD505-2E9C-101B-9397-08002B2CF9AE}" pid="9" name="MSIP_Label_dfbae739-7e05-4265-80d7-c73ef6dc7a63_ContentBits">
    <vt:lpwstr>0</vt:lpwstr>
  </property>
</Properties>
</file>