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media/image7.JPG" ContentType="image/jpeg"/>
  <Override PartName="/ppt/media/image8.JPG" ContentType="image/jpeg"/>
  <Override PartName="/ppt/media/image10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6" r:id="rId5"/>
    <p:sldId id="271" r:id="rId6"/>
    <p:sldId id="270" r:id="rId7"/>
    <p:sldId id="259" r:id="rId8"/>
    <p:sldId id="267" r:id="rId9"/>
    <p:sldId id="268" r:id="rId10"/>
    <p:sldId id="260" r:id="rId11"/>
    <p:sldId id="261" r:id="rId12"/>
    <p:sldId id="269" r:id="rId13"/>
    <p:sldId id="263" r:id="rId14"/>
    <p:sldId id="273" r:id="rId15"/>
    <p:sldId id="284" r:id="rId16"/>
    <p:sldId id="285" r:id="rId17"/>
    <p:sldId id="286" r:id="rId18"/>
    <p:sldId id="265" r:id="rId1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E48"/>
    <a:srgbClr val="0070C0"/>
    <a:srgbClr val="2B6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5" autoAdjust="0"/>
    <p:restoredTop sz="94660"/>
  </p:normalViewPr>
  <p:slideViewPr>
    <p:cSldViewPr>
      <p:cViewPr varScale="1">
        <p:scale>
          <a:sx n="60" d="100"/>
          <a:sy n="60" d="100"/>
        </p:scale>
        <p:origin x="812" y="40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7AD1-0E5D-41C5-B947-8762EA2825EC}" type="datetimeFigureOut">
              <a:rPr lang="it-IT" smtClean="0"/>
              <a:t>18/12/2023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14361-9376-4602-BB65-2604203551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405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D23E2-60A8-445E-B079-1914BC091D99}" type="datetime1">
              <a:rPr lang="en-US" smtClean="0"/>
              <a:t>12/18/2023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B27F4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323D-6FE9-45FA-87DD-3E2C8D50C161}" type="datetime1">
              <a:rPr lang="en-US" smtClean="0"/>
              <a:t>12/18/2023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B27F4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6DD33-33DB-43A1-B415-9D7EB924703D}" type="datetime1">
              <a:rPr lang="en-US" smtClean="0"/>
              <a:t>12/18/2023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B27F4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99AAD-B6BC-42BD-98F4-CE756B05B5D5}" type="datetime1">
              <a:rPr lang="en-US" smtClean="0"/>
              <a:t>12/18/2023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D4B8-85FA-48B2-B8AC-98E1332A4B1A}" type="datetime1">
              <a:rPr lang="en-US" smtClean="0"/>
              <a:t>12/18/2023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352350"/>
            <a:ext cx="12191999" cy="50564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191999" cy="119335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907324" y="107204"/>
            <a:ext cx="1799643" cy="91036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1225" y="1312673"/>
            <a:ext cx="962850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4547" y="2473663"/>
            <a:ext cx="9419590" cy="3648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F790E-C132-4E78-AB20-0FD6A45399D9}" type="datetime1">
              <a:rPr lang="en-US" smtClean="0"/>
              <a:t>12/18/2023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959071" y="6503051"/>
            <a:ext cx="287020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.xls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1.xls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 preferRelativeResize="0"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3386"/>
            <a:ext cx="12198580" cy="554724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172200" y="3200400"/>
            <a:ext cx="399257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800" spc="-20" dirty="0">
                <a:latin typeface="Titillium Web" panose="00000500000000000000" pitchFamily="2" charset="0"/>
              </a:rPr>
              <a:t>ICSC Spoke 2</a:t>
            </a:r>
            <a:endParaRPr lang="en-US" sz="4800" dirty="0">
              <a:latin typeface="Titillium Web" panose="00000500000000000000" pitchFamily="2" charset="0"/>
            </a:endParaRPr>
          </a:p>
        </p:txBody>
      </p:sp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811000" y="579514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658600" y="579514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10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335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Reclutamento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pc="-20" dirty="0">
                <a:latin typeface="Titillium Web" panose="00000500000000000000" pitchFamily="2" charset="0"/>
              </a:rPr>
            </a:br>
            <a:r>
              <a:rPr lang="it-IT" sz="21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- Al 14/12/2023, in base alle informazioni presenti in </a:t>
            </a:r>
            <a:r>
              <a:rPr lang="it-IT" sz="21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AtWorK</a:t>
            </a:r>
            <a:r>
              <a:rPr lang="it-IT" sz="21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 risultano reclutate 37 unità di personale tra RTD (22), TD (7), PhD (14), Assegni di ricerca (1)</a:t>
            </a:r>
            <a:br>
              <a:rPr lang="it-IT" sz="21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1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1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- 3 Affiliati non hanno ancora inserito costi relativi a personale reclutato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1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- La maggior parte degli altri Affiliati ha iniziato ad inserire dati a partire da Marzo – Maggio 2023</a:t>
            </a:r>
            <a:br>
              <a:rPr lang="it-IT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98369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658600" y="579514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11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38292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Innovation Funds – Open Call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pc="-20" dirty="0">
                <a:latin typeface="Titillium Web" panose="00000500000000000000" pitchFamily="2" charset="0"/>
              </a:rPr>
            </a:br>
            <a: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Nel Centro Nazionale ICSC una parte del finanziamento è stato destinato a ricerca e innovazione su attività da definire, in coerenza con il Programma di Ricerca, attraverso diverse modalità di collaborazione e di finanziamento.</a:t>
            </a:r>
            <a:b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Tra questi strumenti, nella categoria «Strumenti diretti ICSC» troviamo: </a:t>
            </a:r>
            <a:b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- </a:t>
            </a:r>
            <a:r>
              <a:rPr lang="it-IT" sz="200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Innovation Funds</a:t>
            </a:r>
            <a: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 </a:t>
            </a:r>
            <a:b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0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- </a:t>
            </a:r>
            <a:r>
              <a:rPr lang="it-IT" sz="200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Open Calls</a:t>
            </a:r>
            <a:br>
              <a:rPr lang="it-IT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91291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658600" y="579514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12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49680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Innovation Funds</a:t>
            </a:r>
            <a:br>
              <a:rPr lang="it-IT" spc="-20" dirty="0">
                <a:latin typeface="Titillium Web" panose="00000500000000000000" pitchFamily="2" charset="0"/>
              </a:rPr>
            </a:b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In fase di presentazione del Programma di Ricerca, una parte del budget di progetto destinato agli “Innovation funds” è stato lasciato indiviso in parte negli </a:t>
            </a:r>
            <a:r>
              <a:rPr lang="it-IT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Spoke</a:t>
            </a: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 e in parte nell’Hub. 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La procedura di assegnazione di questo budget prevede la presentazione di «Proposte Progettuali» da parte dei soggetti Fondatori Privati in qualità di Proponenti in risposta a tre «Calls for </a:t>
            </a:r>
            <a:r>
              <a:rPr lang="it-IT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proposal</a:t>
            </a: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» previste in date definite: 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30 maggio 2023 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31 ottobre 2023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31 gennaio 2024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I soggetti beneficiari degli Innovation funds sono: 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Fondatori Pubblici (</a:t>
            </a:r>
            <a:r>
              <a:rPr lang="it-IT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Spoke</a:t>
            </a: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 e/o Affiliati di ICSC)  e Fondatori Privati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93412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658600" y="579514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13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17979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Esito prima Call for </a:t>
            </a:r>
            <a:r>
              <a:rPr lang="it-IT" sz="3200" spc="-20" dirty="0" err="1">
                <a:latin typeface="Titillium Web" panose="00000500000000000000" pitchFamily="2" charset="0"/>
              </a:rPr>
              <a:t>Proposal</a:t>
            </a:r>
            <a:r>
              <a:rPr lang="it-IT" sz="3200" spc="-20" dirty="0">
                <a:latin typeface="Titillium Web" panose="00000500000000000000" pitchFamily="2" charset="0"/>
              </a:rPr>
              <a:t> (30 maggio 2023)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  <p:graphicFrame>
        <p:nvGraphicFramePr>
          <p:cNvPr id="12" name="Oggetto 11">
            <a:extLst>
              <a:ext uri="{FF2B5EF4-FFF2-40B4-BE49-F238E27FC236}">
                <a16:creationId xmlns:a16="http://schemas.microsoft.com/office/drawing/2014/main" id="{EB59BA76-652D-5F0E-8159-2EDB6ACEE2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853499"/>
              </p:ext>
            </p:extLst>
          </p:nvPr>
        </p:nvGraphicFramePr>
        <p:xfrm>
          <a:off x="838200" y="2341562"/>
          <a:ext cx="7391400" cy="383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13974981" imgH="7238958" progId="Excel.Sheet.12">
                  <p:embed/>
                </p:oleObj>
              </mc:Choice>
              <mc:Fallback>
                <p:oleObj name="Worksheet" r:id="rId4" imgW="13974981" imgH="72389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2341562"/>
                        <a:ext cx="7391400" cy="383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ttangolo 12">
            <a:extLst>
              <a:ext uri="{FF2B5EF4-FFF2-40B4-BE49-F238E27FC236}">
                <a16:creationId xmlns:a16="http://schemas.microsoft.com/office/drawing/2014/main" id="{93CCE710-FD63-1A56-5FEF-4DC82E34E91F}"/>
              </a:ext>
            </a:extLst>
          </p:cNvPr>
          <p:cNvSpPr/>
          <p:nvPr/>
        </p:nvSpPr>
        <p:spPr>
          <a:xfrm>
            <a:off x="7924800" y="2286000"/>
            <a:ext cx="685800" cy="388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628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AEAA29F9-67A9-95F6-EBE4-2AEAD3B39EEE}"/>
              </a:ext>
            </a:extLst>
          </p:cNvPr>
          <p:cNvCxnSpPr>
            <a:cxnSpLocks/>
            <a:stCxn id="7" idx="0"/>
            <a:endCxn id="15" idx="2"/>
          </p:cNvCxnSpPr>
          <p:nvPr/>
        </p:nvCxnSpPr>
        <p:spPr>
          <a:xfrm flipV="1">
            <a:off x="6096000" y="2588188"/>
            <a:ext cx="838200" cy="988318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72DD484C-C76E-FB0C-957A-B255FBD9E09C}"/>
              </a:ext>
            </a:extLst>
          </p:cNvPr>
          <p:cNvCxnSpPr>
            <a:cxnSpLocks/>
            <a:stCxn id="7" idx="0"/>
            <a:endCxn id="13" idx="2"/>
          </p:cNvCxnSpPr>
          <p:nvPr/>
        </p:nvCxnSpPr>
        <p:spPr>
          <a:xfrm flipV="1">
            <a:off x="6096000" y="2997756"/>
            <a:ext cx="1752600" cy="578750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2D9A19B-5137-007B-5CF1-61C54A7D9F36}"/>
              </a:ext>
            </a:extLst>
          </p:cNvPr>
          <p:cNvCxnSpPr>
            <a:cxnSpLocks/>
            <a:stCxn id="7" idx="3"/>
            <a:endCxn id="20" idx="1"/>
          </p:cNvCxnSpPr>
          <p:nvPr/>
        </p:nvCxnSpPr>
        <p:spPr>
          <a:xfrm flipV="1">
            <a:off x="7995204" y="3751829"/>
            <a:ext cx="1910796" cy="492018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6C037FA8-6D9A-68EC-9E27-89F32E954485}"/>
              </a:ext>
            </a:extLst>
          </p:cNvPr>
          <p:cNvCxnSpPr>
            <a:cxnSpLocks/>
            <a:stCxn id="7" idx="3"/>
            <a:endCxn id="26" idx="1"/>
          </p:cNvCxnSpPr>
          <p:nvPr/>
        </p:nvCxnSpPr>
        <p:spPr>
          <a:xfrm flipV="1">
            <a:off x="7995204" y="4183073"/>
            <a:ext cx="2215596" cy="60774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F608DDF5-76A8-7C7A-57BC-55AA5086CE8B}"/>
              </a:ext>
            </a:extLst>
          </p:cNvPr>
          <p:cNvCxnSpPr>
            <a:cxnSpLocks/>
            <a:stCxn id="7" idx="3"/>
            <a:endCxn id="27" idx="1"/>
          </p:cNvCxnSpPr>
          <p:nvPr/>
        </p:nvCxnSpPr>
        <p:spPr>
          <a:xfrm>
            <a:off x="7995204" y="4243847"/>
            <a:ext cx="2215596" cy="362037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4BC0887-00B3-F8D0-06EF-75A690C7D7D5}"/>
              </a:ext>
            </a:extLst>
          </p:cNvPr>
          <p:cNvCxnSpPr>
            <a:cxnSpLocks/>
            <a:stCxn id="7" idx="3"/>
            <a:endCxn id="25" idx="1"/>
          </p:cNvCxnSpPr>
          <p:nvPr/>
        </p:nvCxnSpPr>
        <p:spPr>
          <a:xfrm>
            <a:off x="7995204" y="4243847"/>
            <a:ext cx="1758396" cy="819237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531496E2-6E9F-DC28-A1A8-712B0165C142}"/>
              </a:ext>
            </a:extLst>
          </p:cNvPr>
          <p:cNvCxnSpPr>
            <a:cxnSpLocks/>
            <a:stCxn id="7" idx="2"/>
            <a:endCxn id="22" idx="0"/>
          </p:cNvCxnSpPr>
          <p:nvPr/>
        </p:nvCxnSpPr>
        <p:spPr>
          <a:xfrm>
            <a:off x="6096000" y="4911188"/>
            <a:ext cx="914400" cy="448768"/>
          </a:xfrm>
          <a:prstGeom prst="line">
            <a:avLst/>
          </a:prstGeom>
          <a:ln w="25400" cap="rnd">
            <a:solidFill>
              <a:schemeClr val="bg1">
                <a:lumMod val="75000"/>
              </a:schemeClr>
            </a:solidFill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E26025CA-32B4-2CF6-A486-44C6D5A42C45}"/>
              </a:ext>
            </a:extLst>
          </p:cNvPr>
          <p:cNvCxnSpPr>
            <a:cxnSpLocks/>
            <a:stCxn id="7" idx="2"/>
            <a:endCxn id="24" idx="0"/>
          </p:cNvCxnSpPr>
          <p:nvPr/>
        </p:nvCxnSpPr>
        <p:spPr>
          <a:xfrm>
            <a:off x="6096000" y="4911188"/>
            <a:ext cx="0" cy="864157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A8DE5D6D-4F86-12B1-8752-7AB611C0E426}"/>
              </a:ext>
            </a:extLst>
          </p:cNvPr>
          <p:cNvCxnSpPr>
            <a:cxnSpLocks/>
            <a:stCxn id="7" idx="2"/>
            <a:endCxn id="23" idx="0"/>
          </p:cNvCxnSpPr>
          <p:nvPr/>
        </p:nvCxnSpPr>
        <p:spPr>
          <a:xfrm flipH="1">
            <a:off x="5181600" y="4911188"/>
            <a:ext cx="914400" cy="448768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26D58BA-304F-D7C5-2449-01AFDF336708}"/>
              </a:ext>
            </a:extLst>
          </p:cNvPr>
          <p:cNvCxnSpPr>
            <a:cxnSpLocks/>
            <a:stCxn id="7" idx="1"/>
            <a:endCxn id="32" idx="3"/>
          </p:cNvCxnSpPr>
          <p:nvPr/>
        </p:nvCxnSpPr>
        <p:spPr>
          <a:xfrm flipH="1">
            <a:off x="2362200" y="4243847"/>
            <a:ext cx="1834595" cy="955782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73581FD-3E95-4672-32F6-48D0C7E95335}"/>
              </a:ext>
            </a:extLst>
          </p:cNvPr>
          <p:cNvCxnSpPr>
            <a:cxnSpLocks/>
            <a:stCxn id="7" idx="1"/>
            <a:endCxn id="21" idx="3"/>
          </p:cNvCxnSpPr>
          <p:nvPr/>
        </p:nvCxnSpPr>
        <p:spPr>
          <a:xfrm flipH="1">
            <a:off x="1905000" y="4243847"/>
            <a:ext cx="2291795" cy="498582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D29D53D0-4328-CDE5-E7EF-4A2D2077B9EE}"/>
              </a:ext>
            </a:extLst>
          </p:cNvPr>
          <p:cNvCxnSpPr>
            <a:cxnSpLocks/>
            <a:stCxn id="7" idx="1"/>
            <a:endCxn id="31" idx="3"/>
          </p:cNvCxnSpPr>
          <p:nvPr/>
        </p:nvCxnSpPr>
        <p:spPr>
          <a:xfrm flipH="1">
            <a:off x="1905000" y="4243847"/>
            <a:ext cx="2291795" cy="57237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70F09E72-56B2-D690-4B7D-906813CBBE99}"/>
              </a:ext>
            </a:extLst>
          </p:cNvPr>
          <p:cNvCxnSpPr>
            <a:cxnSpLocks/>
            <a:stCxn id="7" idx="1"/>
            <a:endCxn id="30" idx="3"/>
          </p:cNvCxnSpPr>
          <p:nvPr/>
        </p:nvCxnSpPr>
        <p:spPr>
          <a:xfrm flipH="1" flipV="1">
            <a:off x="2209800" y="3828029"/>
            <a:ext cx="1986995" cy="415818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BF05296-24B1-7E30-FC88-D470358B8F1C}"/>
              </a:ext>
            </a:extLst>
          </p:cNvPr>
          <p:cNvCxnSpPr>
            <a:cxnSpLocks/>
            <a:stCxn id="7" idx="0"/>
            <a:endCxn id="14" idx="2"/>
          </p:cNvCxnSpPr>
          <p:nvPr/>
        </p:nvCxnSpPr>
        <p:spPr>
          <a:xfrm flipH="1" flipV="1">
            <a:off x="4267200" y="2997756"/>
            <a:ext cx="1828800" cy="578750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7B748158-0628-233F-AA6D-71A416D07631}"/>
              </a:ext>
            </a:extLst>
          </p:cNvPr>
          <p:cNvCxnSpPr>
            <a:cxnSpLocks/>
            <a:stCxn id="7" idx="0"/>
            <a:endCxn id="10" idx="2"/>
          </p:cNvCxnSpPr>
          <p:nvPr/>
        </p:nvCxnSpPr>
        <p:spPr>
          <a:xfrm flipH="1" flipV="1">
            <a:off x="5257800" y="2598133"/>
            <a:ext cx="838200" cy="978373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608800" y="5795146"/>
            <a:ext cx="58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14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859ED37D-4BE9-12C3-0119-552C009D8A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SPOKE 2</a:t>
            </a:r>
            <a:r>
              <a:rPr lang="it-IT" sz="2800" spc="-20" dirty="0">
                <a:latin typeface="Titillium Web" panose="00000500000000000000" pitchFamily="2" charset="0"/>
              </a:rPr>
              <a:t> – Dopo Innovation Grant</a:t>
            </a: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D485CAC7-A41F-D84A-9764-BDAB68C15470}"/>
              </a:ext>
            </a:extLst>
          </p:cNvPr>
          <p:cNvSpPr txBox="1">
            <a:spLocks/>
          </p:cNvSpPr>
          <p:nvPr/>
        </p:nvSpPr>
        <p:spPr>
          <a:xfrm>
            <a:off x="4196795" y="3576506"/>
            <a:ext cx="3798409" cy="1334682"/>
          </a:xfrm>
          <a:prstGeom prst="roundRect">
            <a:avLst/>
          </a:prstGeom>
          <a:noFill/>
          <a:ln>
            <a:solidFill>
              <a:srgbClr val="C48E4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Fundamental Research </a:t>
            </a:r>
          </a:p>
          <a:p>
            <a:pPr marL="12700" algn="ctr">
              <a:spcBef>
                <a:spcPts val="100"/>
              </a:spcBef>
            </a:pPr>
            <a:r>
              <a:rPr lang="en-US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and </a:t>
            </a:r>
          </a:p>
          <a:p>
            <a:pPr marL="12700" algn="ctr">
              <a:spcBef>
                <a:spcPts val="100"/>
              </a:spcBef>
            </a:pPr>
            <a:r>
              <a:rPr lang="en-US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Space Economy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80922203-0296-5284-ADAB-D0304382EC09}"/>
              </a:ext>
            </a:extLst>
          </p:cNvPr>
          <p:cNvSpPr txBox="1">
            <a:spLocks/>
          </p:cNvSpPr>
          <p:nvPr/>
        </p:nvSpPr>
        <p:spPr>
          <a:xfrm>
            <a:off x="4495800" y="2277478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Inaf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7296CB42-DC6C-9004-78C5-DF7EFEA5E4C9}"/>
              </a:ext>
            </a:extLst>
          </p:cNvPr>
          <p:cNvSpPr txBox="1">
            <a:spLocks/>
          </p:cNvSpPr>
          <p:nvPr/>
        </p:nvSpPr>
        <p:spPr>
          <a:xfrm>
            <a:off x="7086600" y="2677101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UniCal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D7784DB7-6804-D10F-77CD-466E3C18B735}"/>
              </a:ext>
            </a:extLst>
          </p:cNvPr>
          <p:cNvSpPr txBox="1">
            <a:spLocks/>
          </p:cNvSpPr>
          <p:nvPr/>
        </p:nvSpPr>
        <p:spPr>
          <a:xfrm>
            <a:off x="3505200" y="2677101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Infn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4B0FCBD6-E3A0-FBC3-A369-2BCFEEFA9358}"/>
              </a:ext>
            </a:extLst>
          </p:cNvPr>
          <p:cNvSpPr txBox="1">
            <a:spLocks/>
          </p:cNvSpPr>
          <p:nvPr/>
        </p:nvSpPr>
        <p:spPr>
          <a:xfrm>
            <a:off x="6172200" y="2267533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UniCt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455EFF35-B537-CA26-1815-91769E6EF4EF}"/>
              </a:ext>
            </a:extLst>
          </p:cNvPr>
          <p:cNvSpPr txBox="1">
            <a:spLocks/>
          </p:cNvSpPr>
          <p:nvPr/>
        </p:nvSpPr>
        <p:spPr>
          <a:xfrm>
            <a:off x="9906000" y="3591501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UniBa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01BCE06C-7D9A-E3C0-D346-0DEE49DB1A77}"/>
              </a:ext>
            </a:extLst>
          </p:cNvPr>
          <p:cNvSpPr txBox="1">
            <a:spLocks/>
          </p:cNvSpPr>
          <p:nvPr/>
        </p:nvSpPr>
        <p:spPr>
          <a:xfrm>
            <a:off x="381000" y="4582101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UniFi</a:t>
            </a:r>
          </a:p>
        </p:txBody>
      </p:sp>
      <p:sp>
        <p:nvSpPr>
          <p:cNvPr id="22" name="object 2">
            <a:extLst>
              <a:ext uri="{FF2B5EF4-FFF2-40B4-BE49-F238E27FC236}">
                <a16:creationId xmlns:a16="http://schemas.microsoft.com/office/drawing/2014/main" id="{BF5842BC-B872-52AE-6E1F-6BB2984954A7}"/>
              </a:ext>
            </a:extLst>
          </p:cNvPr>
          <p:cNvSpPr txBox="1">
            <a:spLocks/>
          </p:cNvSpPr>
          <p:nvPr/>
        </p:nvSpPr>
        <p:spPr>
          <a:xfrm>
            <a:off x="6248400" y="5359956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Sapienza</a:t>
            </a:r>
          </a:p>
        </p:txBody>
      </p:sp>
      <p:sp>
        <p:nvSpPr>
          <p:cNvPr id="23" name="object 2">
            <a:extLst>
              <a:ext uri="{FF2B5EF4-FFF2-40B4-BE49-F238E27FC236}">
                <a16:creationId xmlns:a16="http://schemas.microsoft.com/office/drawing/2014/main" id="{1B9B3755-0D3A-09A8-32A1-DE6632B26C39}"/>
              </a:ext>
            </a:extLst>
          </p:cNvPr>
          <p:cNvSpPr txBox="1">
            <a:spLocks/>
          </p:cNvSpPr>
          <p:nvPr/>
        </p:nvSpPr>
        <p:spPr>
          <a:xfrm>
            <a:off x="4419600" y="5359956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Poliba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BDB2337E-0909-AAEE-FD64-AE6162FEDE6C}"/>
              </a:ext>
            </a:extLst>
          </p:cNvPr>
          <p:cNvSpPr txBox="1">
            <a:spLocks/>
          </p:cNvSpPr>
          <p:nvPr/>
        </p:nvSpPr>
        <p:spPr>
          <a:xfrm>
            <a:off x="5334000" y="5775345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UniBo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82BA6773-CAE8-39D3-7BCB-C96DC08FD21B}"/>
              </a:ext>
            </a:extLst>
          </p:cNvPr>
          <p:cNvSpPr txBox="1">
            <a:spLocks/>
          </p:cNvSpPr>
          <p:nvPr/>
        </p:nvSpPr>
        <p:spPr>
          <a:xfrm>
            <a:off x="9753600" y="4902756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UniTs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1CE44A4C-C5E6-CCFC-E859-EBA55BD2D02D}"/>
              </a:ext>
            </a:extLst>
          </p:cNvPr>
          <p:cNvSpPr txBox="1">
            <a:spLocks/>
          </p:cNvSpPr>
          <p:nvPr/>
        </p:nvSpPr>
        <p:spPr>
          <a:xfrm>
            <a:off x="10210800" y="4022745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UniMib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7" name="object 2">
            <a:extLst>
              <a:ext uri="{FF2B5EF4-FFF2-40B4-BE49-F238E27FC236}">
                <a16:creationId xmlns:a16="http://schemas.microsoft.com/office/drawing/2014/main" id="{D3BF7D16-D5F6-1192-DE9A-3FEFEA39B6E0}"/>
              </a:ext>
            </a:extLst>
          </p:cNvPr>
          <p:cNvSpPr txBox="1">
            <a:spLocks/>
          </p:cNvSpPr>
          <p:nvPr/>
        </p:nvSpPr>
        <p:spPr>
          <a:xfrm>
            <a:off x="10210800" y="4445556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UniNa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0" name="object 2">
            <a:extLst>
              <a:ext uri="{FF2B5EF4-FFF2-40B4-BE49-F238E27FC236}">
                <a16:creationId xmlns:a16="http://schemas.microsoft.com/office/drawing/2014/main" id="{0F337628-1946-2C68-0E95-D3FA95BE757F}"/>
              </a:ext>
            </a:extLst>
          </p:cNvPr>
          <p:cNvSpPr txBox="1">
            <a:spLocks/>
          </p:cNvSpPr>
          <p:nvPr/>
        </p:nvSpPr>
        <p:spPr>
          <a:xfrm>
            <a:off x="685800" y="3667701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UniSalento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1" name="object 2">
            <a:extLst>
              <a:ext uri="{FF2B5EF4-FFF2-40B4-BE49-F238E27FC236}">
                <a16:creationId xmlns:a16="http://schemas.microsoft.com/office/drawing/2014/main" id="{C3F944C4-0F05-0227-21E3-9A6BE797CE00}"/>
              </a:ext>
            </a:extLst>
          </p:cNvPr>
          <p:cNvSpPr txBox="1">
            <a:spLocks/>
          </p:cNvSpPr>
          <p:nvPr/>
        </p:nvSpPr>
        <p:spPr>
          <a:xfrm>
            <a:off x="381000" y="4140756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UniFe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2" name="object 2">
            <a:extLst>
              <a:ext uri="{FF2B5EF4-FFF2-40B4-BE49-F238E27FC236}">
                <a16:creationId xmlns:a16="http://schemas.microsoft.com/office/drawing/2014/main" id="{FB611456-53B9-7BF1-BB17-9B7513B220C1}"/>
              </a:ext>
            </a:extLst>
          </p:cNvPr>
          <p:cNvSpPr txBox="1">
            <a:spLocks/>
          </p:cNvSpPr>
          <p:nvPr/>
        </p:nvSpPr>
        <p:spPr>
          <a:xfrm>
            <a:off x="838200" y="5039301"/>
            <a:ext cx="1524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UniPd</a:t>
            </a:r>
            <a:endParaRPr lang="en-US" sz="18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17" name="object 2">
            <a:extLst>
              <a:ext uri="{FF2B5EF4-FFF2-40B4-BE49-F238E27FC236}">
                <a16:creationId xmlns:a16="http://schemas.microsoft.com/office/drawing/2014/main" id="{CCCD5C74-27C3-26E4-68BF-29063E137C44}"/>
              </a:ext>
            </a:extLst>
          </p:cNvPr>
          <p:cNvSpPr txBox="1">
            <a:spLocks/>
          </p:cNvSpPr>
          <p:nvPr/>
        </p:nvSpPr>
        <p:spPr>
          <a:xfrm>
            <a:off x="1043297" y="2535398"/>
            <a:ext cx="2160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ENI</a:t>
            </a:r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15A6D89B-A515-F450-C9B9-3EB9E059D187}"/>
              </a:ext>
            </a:extLst>
          </p:cNvPr>
          <p:cNvSpPr txBox="1">
            <a:spLocks/>
          </p:cNvSpPr>
          <p:nvPr/>
        </p:nvSpPr>
        <p:spPr>
          <a:xfrm>
            <a:off x="381000" y="3091555"/>
            <a:ext cx="2160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Intesa Sanpaolo</a:t>
            </a: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799FAC4C-CC6F-9DED-4478-6F2D37ABC7B3}"/>
              </a:ext>
            </a:extLst>
          </p:cNvPr>
          <p:cNvSpPr txBox="1">
            <a:spLocks/>
          </p:cNvSpPr>
          <p:nvPr/>
        </p:nvSpPr>
        <p:spPr>
          <a:xfrm>
            <a:off x="9557867" y="3039567"/>
            <a:ext cx="2160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SAGEI</a:t>
            </a: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31356D40-7E92-1737-4B52-117A48DF5D84}"/>
              </a:ext>
            </a:extLst>
          </p:cNvPr>
          <p:cNvSpPr txBox="1">
            <a:spLocks/>
          </p:cNvSpPr>
          <p:nvPr/>
        </p:nvSpPr>
        <p:spPr>
          <a:xfrm>
            <a:off x="1809000" y="5539830"/>
            <a:ext cx="2160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THAES</a:t>
            </a:r>
          </a:p>
        </p:txBody>
      </p:sp>
      <p:sp>
        <p:nvSpPr>
          <p:cNvPr id="29" name="object 2">
            <a:extLst>
              <a:ext uri="{FF2B5EF4-FFF2-40B4-BE49-F238E27FC236}">
                <a16:creationId xmlns:a16="http://schemas.microsoft.com/office/drawing/2014/main" id="{1182591F-452A-9736-295E-375824B9A0E7}"/>
              </a:ext>
            </a:extLst>
          </p:cNvPr>
          <p:cNvSpPr txBox="1">
            <a:spLocks/>
          </p:cNvSpPr>
          <p:nvPr/>
        </p:nvSpPr>
        <p:spPr>
          <a:xfrm>
            <a:off x="8874402" y="2551207"/>
            <a:ext cx="2160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UNIPOLSAI</a:t>
            </a:r>
          </a:p>
        </p:txBody>
      </p:sp>
      <p:sp>
        <p:nvSpPr>
          <p:cNvPr id="33" name="object 2">
            <a:extLst>
              <a:ext uri="{FF2B5EF4-FFF2-40B4-BE49-F238E27FC236}">
                <a16:creationId xmlns:a16="http://schemas.microsoft.com/office/drawing/2014/main" id="{C431DEE0-8046-411F-FD49-8D27BF1FEA09}"/>
              </a:ext>
            </a:extLst>
          </p:cNvPr>
          <p:cNvSpPr txBox="1">
            <a:spLocks/>
          </p:cNvSpPr>
          <p:nvPr/>
        </p:nvSpPr>
        <p:spPr>
          <a:xfrm>
            <a:off x="8153400" y="5541266"/>
            <a:ext cx="2160000" cy="32065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Leonardo</a:t>
            </a:r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A9C4B4AF-BFE7-C120-3F34-36B642D7709C}"/>
              </a:ext>
            </a:extLst>
          </p:cNvPr>
          <p:cNvCxnSpPr>
            <a:cxnSpLocks/>
            <a:stCxn id="7" idx="0"/>
            <a:endCxn id="17" idx="2"/>
          </p:cNvCxnSpPr>
          <p:nvPr/>
        </p:nvCxnSpPr>
        <p:spPr>
          <a:xfrm flipH="1" flipV="1">
            <a:off x="2123297" y="2856053"/>
            <a:ext cx="3972703" cy="720453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55B3F23-7518-44F6-2C26-C971A6EC7E6A}"/>
              </a:ext>
            </a:extLst>
          </p:cNvPr>
          <p:cNvCxnSpPr>
            <a:cxnSpLocks/>
            <a:stCxn id="7" idx="0"/>
            <a:endCxn id="29" idx="2"/>
          </p:cNvCxnSpPr>
          <p:nvPr/>
        </p:nvCxnSpPr>
        <p:spPr>
          <a:xfrm flipV="1">
            <a:off x="6096000" y="2871862"/>
            <a:ext cx="3858402" cy="704644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0837A216-BB59-5464-FE6F-01EE54048591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6095999" y="3199895"/>
            <a:ext cx="3461868" cy="359239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7674581F-0684-EE36-7498-288A906056AC}"/>
              </a:ext>
            </a:extLst>
          </p:cNvPr>
          <p:cNvCxnSpPr>
            <a:cxnSpLocks/>
            <a:stCxn id="18" idx="3"/>
            <a:endCxn id="7" idx="0"/>
          </p:cNvCxnSpPr>
          <p:nvPr/>
        </p:nvCxnSpPr>
        <p:spPr>
          <a:xfrm>
            <a:off x="2541000" y="3251883"/>
            <a:ext cx="3555000" cy="324623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60DFAD89-1AF9-39FB-8022-429F3E430BF0}"/>
              </a:ext>
            </a:extLst>
          </p:cNvPr>
          <p:cNvCxnSpPr>
            <a:cxnSpLocks/>
            <a:stCxn id="7" idx="1"/>
            <a:endCxn id="28" idx="0"/>
          </p:cNvCxnSpPr>
          <p:nvPr/>
        </p:nvCxnSpPr>
        <p:spPr>
          <a:xfrm flipH="1">
            <a:off x="2889000" y="4243847"/>
            <a:ext cx="1307795" cy="1295983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867EB3E6-57FE-2F07-BFDE-55225247A43A}"/>
              </a:ext>
            </a:extLst>
          </p:cNvPr>
          <p:cNvCxnSpPr>
            <a:cxnSpLocks/>
            <a:stCxn id="7" idx="3"/>
            <a:endCxn id="33" idx="0"/>
          </p:cNvCxnSpPr>
          <p:nvPr/>
        </p:nvCxnSpPr>
        <p:spPr>
          <a:xfrm>
            <a:off x="7995204" y="4243847"/>
            <a:ext cx="1238196" cy="1297419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362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schermata, Parallelo, linea&#10;&#10;Descrizione generata automaticamente">
            <a:extLst>
              <a:ext uri="{FF2B5EF4-FFF2-40B4-BE49-F238E27FC236}">
                <a16:creationId xmlns:a16="http://schemas.microsoft.com/office/drawing/2014/main" id="{F11D2E68-89C9-23CE-CD3F-66ACA8F9F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6" y="2092580"/>
            <a:ext cx="9954654" cy="4243145"/>
          </a:xfrm>
          <a:prstGeom prst="rect">
            <a:avLst/>
          </a:prstGeom>
        </p:spPr>
      </p:pic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608800" y="5795146"/>
            <a:ext cx="58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15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859ED37D-4BE9-12C3-0119-552C009D8A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Budget dopo IG - Allegato 3 - Accordi</a:t>
            </a:r>
            <a:endParaRPr lang="it-IT"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ADEA509-4670-76F9-AB3F-6DD5462F6C09}"/>
              </a:ext>
            </a:extLst>
          </p:cNvPr>
          <p:cNvSpPr/>
          <p:nvPr/>
        </p:nvSpPr>
        <p:spPr>
          <a:xfrm flipH="1">
            <a:off x="10287000" y="2362200"/>
            <a:ext cx="381000" cy="28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807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608800" y="5795146"/>
            <a:ext cx="58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16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859ED37D-4BE9-12C3-0119-552C009D8A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Budget dopo IG - Allegato 3 - Accordi</a:t>
            </a:r>
            <a:endParaRPr lang="it-IT"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ADEA509-4670-76F9-AB3F-6DD5462F6C09}"/>
              </a:ext>
            </a:extLst>
          </p:cNvPr>
          <p:cNvSpPr/>
          <p:nvPr/>
        </p:nvSpPr>
        <p:spPr>
          <a:xfrm flipH="1">
            <a:off x="10287000" y="2362200"/>
            <a:ext cx="381000" cy="28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7" name="Oggetto 6">
            <a:extLst>
              <a:ext uri="{FF2B5EF4-FFF2-40B4-BE49-F238E27FC236}">
                <a16:creationId xmlns:a16="http://schemas.microsoft.com/office/drawing/2014/main" id="{F25F8FF9-3DB9-5613-9FD8-FDC8782640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671998"/>
              </p:ext>
            </p:extLst>
          </p:nvPr>
        </p:nvGraphicFramePr>
        <p:xfrm>
          <a:off x="590550" y="2253386"/>
          <a:ext cx="7434730" cy="3868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7665656" imgH="4952927" progId="Excel.Sheet.12">
                  <p:embed/>
                </p:oleObj>
              </mc:Choice>
              <mc:Fallback>
                <p:oleObj name="Worksheet" r:id="rId4" imgW="7665656" imgH="4952927" progId="Excel.Sheet.12">
                  <p:embed/>
                  <p:pic>
                    <p:nvPicPr>
                      <p:cNvPr id="5" name="Oggetto 4">
                        <a:extLst>
                          <a:ext uri="{FF2B5EF4-FFF2-40B4-BE49-F238E27FC236}">
                            <a16:creationId xmlns:a16="http://schemas.microsoft.com/office/drawing/2014/main" id="{E8225D65-4064-FDE6-1DD0-5EB7C3A777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0550" y="2253386"/>
                        <a:ext cx="7434730" cy="38689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0063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608800" y="5795146"/>
            <a:ext cx="58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16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ADEA509-4670-76F9-AB3F-6DD5462F6C09}"/>
              </a:ext>
            </a:extLst>
          </p:cNvPr>
          <p:cNvSpPr/>
          <p:nvPr/>
        </p:nvSpPr>
        <p:spPr>
          <a:xfrm flipH="1">
            <a:off x="10287000" y="2362200"/>
            <a:ext cx="381000" cy="28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1B18A420-0492-7BC9-6C68-60BFCB77D4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48449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Open Call (Bandi a Cascata)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pc="-20" dirty="0">
                <a:latin typeface="Titillium Web" panose="00000500000000000000" pitchFamily="2" charset="0"/>
              </a:rPr>
            </a:b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Definiti da Linee Guida: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1800" b="0" i="1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“Bandi a cascata”: procedure competitive emanate dagli </a:t>
            </a:r>
            <a:r>
              <a:rPr lang="it-IT" sz="1800" b="0" i="1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Spoke</a:t>
            </a:r>
            <a:r>
              <a:rPr lang="it-IT" sz="1800" b="0" i="1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 di natura pubblica di un Centro Nazionale, nel rispetto delle disposizioni sugli aiuti di Stato, sui concorsi e sui contratti pubblici, nonché delle altre norme comunitarie e nazionali applicabili, per il reclutamento di ricercatori e tecnologi a tempo determinato, per la concessione a soggetti esterni al Centro Nazionale/Ecosistema/Partenariato di finanziamenti per attività di ricerca e per l’acquisto di forniture, beni e servizi necessari alla sua attuazione.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In fase di definizione</a:t>
            </a: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18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35011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 preferRelativeResize="0"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3386"/>
            <a:ext cx="12198580" cy="554724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172200" y="3200400"/>
            <a:ext cx="399257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800" spc="-20" dirty="0" err="1">
                <a:latin typeface="Titillium Web" panose="00000500000000000000" pitchFamily="2" charset="0"/>
              </a:rPr>
              <a:t>Grazie</a:t>
            </a:r>
            <a:r>
              <a:rPr lang="en-US" sz="4800" spc="-20" dirty="0">
                <a:latin typeface="Titillium Web" panose="00000500000000000000" pitchFamily="2" charset="0"/>
              </a:rPr>
              <a:t> per</a:t>
            </a:r>
            <a:br>
              <a:rPr lang="en-US" sz="4800" spc="-20" dirty="0">
                <a:latin typeface="Titillium Web" panose="00000500000000000000" pitchFamily="2" charset="0"/>
              </a:rPr>
            </a:br>
            <a:r>
              <a:rPr lang="en-US" sz="4800" spc="-20" dirty="0" err="1">
                <a:latin typeface="Titillium Web" panose="00000500000000000000" pitchFamily="2" charset="0"/>
              </a:rPr>
              <a:t>l’attenzione</a:t>
            </a:r>
            <a:endParaRPr lang="en-US" sz="4800" dirty="0">
              <a:latin typeface="Titillium Web" panose="00000500000000000000" pitchFamily="2" charset="0"/>
            </a:endParaRPr>
          </a:p>
        </p:txBody>
      </p:sp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658600" y="579514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9573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AEAA29F9-67A9-95F6-EBE4-2AEAD3B39EEE}"/>
              </a:ext>
            </a:extLst>
          </p:cNvPr>
          <p:cNvCxnSpPr>
            <a:cxnSpLocks/>
            <a:stCxn id="7" idx="0"/>
            <a:endCxn id="15" idx="2"/>
          </p:cNvCxnSpPr>
          <p:nvPr/>
        </p:nvCxnSpPr>
        <p:spPr>
          <a:xfrm flipV="1">
            <a:off x="6096000" y="2588188"/>
            <a:ext cx="914400" cy="886162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72DD484C-C76E-FB0C-957A-B255FBD9E09C}"/>
              </a:ext>
            </a:extLst>
          </p:cNvPr>
          <p:cNvCxnSpPr>
            <a:cxnSpLocks/>
            <a:stCxn id="7" idx="0"/>
            <a:endCxn id="13" idx="2"/>
          </p:cNvCxnSpPr>
          <p:nvPr/>
        </p:nvCxnSpPr>
        <p:spPr>
          <a:xfrm flipV="1">
            <a:off x="6096000" y="2959243"/>
            <a:ext cx="2743200" cy="515107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2D9A19B-5137-007B-5CF1-61C54A7D9F36}"/>
              </a:ext>
            </a:extLst>
          </p:cNvPr>
          <p:cNvCxnSpPr>
            <a:cxnSpLocks/>
            <a:stCxn id="7" idx="3"/>
            <a:endCxn id="20" idx="1"/>
          </p:cNvCxnSpPr>
          <p:nvPr/>
        </p:nvCxnSpPr>
        <p:spPr>
          <a:xfrm flipV="1">
            <a:off x="7995204" y="3015886"/>
            <a:ext cx="1910796" cy="1125805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6C037FA8-6D9A-68EC-9E27-89F32E954485}"/>
              </a:ext>
            </a:extLst>
          </p:cNvPr>
          <p:cNvCxnSpPr>
            <a:cxnSpLocks/>
            <a:stCxn id="7" idx="3"/>
            <a:endCxn id="26" idx="1"/>
          </p:cNvCxnSpPr>
          <p:nvPr/>
        </p:nvCxnSpPr>
        <p:spPr>
          <a:xfrm flipV="1">
            <a:off x="7995204" y="3750995"/>
            <a:ext cx="2215596" cy="390696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F608DDF5-76A8-7C7A-57BC-55AA5086CE8B}"/>
              </a:ext>
            </a:extLst>
          </p:cNvPr>
          <p:cNvCxnSpPr>
            <a:cxnSpLocks/>
            <a:stCxn id="7" idx="3"/>
            <a:endCxn id="27" idx="1"/>
          </p:cNvCxnSpPr>
          <p:nvPr/>
        </p:nvCxnSpPr>
        <p:spPr>
          <a:xfrm>
            <a:off x="7995204" y="4141691"/>
            <a:ext cx="2215596" cy="371304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4BC0887-00B3-F8D0-06EF-75A690C7D7D5}"/>
              </a:ext>
            </a:extLst>
          </p:cNvPr>
          <p:cNvCxnSpPr>
            <a:cxnSpLocks/>
            <a:stCxn id="7" idx="3"/>
            <a:endCxn id="25" idx="1"/>
          </p:cNvCxnSpPr>
          <p:nvPr/>
        </p:nvCxnSpPr>
        <p:spPr>
          <a:xfrm>
            <a:off x="7995204" y="4141691"/>
            <a:ext cx="1758396" cy="1133304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531496E2-6E9F-DC28-A1A8-712B0165C142}"/>
              </a:ext>
            </a:extLst>
          </p:cNvPr>
          <p:cNvCxnSpPr>
            <a:cxnSpLocks/>
            <a:stCxn id="7" idx="2"/>
            <a:endCxn id="22" idx="0"/>
          </p:cNvCxnSpPr>
          <p:nvPr/>
        </p:nvCxnSpPr>
        <p:spPr>
          <a:xfrm>
            <a:off x="6096000" y="4809032"/>
            <a:ext cx="2057400" cy="695800"/>
          </a:xfrm>
          <a:prstGeom prst="line">
            <a:avLst/>
          </a:prstGeom>
          <a:ln w="25400" cap="rnd">
            <a:solidFill>
              <a:schemeClr val="bg1">
                <a:lumMod val="75000"/>
              </a:schemeClr>
            </a:solidFill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E26025CA-32B4-2CF6-A486-44C6D5A42C45}"/>
              </a:ext>
            </a:extLst>
          </p:cNvPr>
          <p:cNvCxnSpPr>
            <a:cxnSpLocks/>
            <a:stCxn id="7" idx="2"/>
            <a:endCxn id="24" idx="0"/>
          </p:cNvCxnSpPr>
          <p:nvPr/>
        </p:nvCxnSpPr>
        <p:spPr>
          <a:xfrm>
            <a:off x="6096000" y="4809032"/>
            <a:ext cx="0" cy="864157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A8DE5D6D-4F86-12B1-8752-7AB611C0E426}"/>
              </a:ext>
            </a:extLst>
          </p:cNvPr>
          <p:cNvCxnSpPr>
            <a:cxnSpLocks/>
            <a:stCxn id="7" idx="2"/>
            <a:endCxn id="23" idx="0"/>
          </p:cNvCxnSpPr>
          <p:nvPr/>
        </p:nvCxnSpPr>
        <p:spPr>
          <a:xfrm flipH="1">
            <a:off x="4038600" y="4809032"/>
            <a:ext cx="2057400" cy="711757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26D58BA-304F-D7C5-2449-01AFDF336708}"/>
              </a:ext>
            </a:extLst>
          </p:cNvPr>
          <p:cNvCxnSpPr>
            <a:cxnSpLocks/>
            <a:stCxn id="7" idx="1"/>
            <a:endCxn id="32" idx="3"/>
          </p:cNvCxnSpPr>
          <p:nvPr/>
        </p:nvCxnSpPr>
        <p:spPr>
          <a:xfrm flipH="1">
            <a:off x="2362200" y="4141691"/>
            <a:ext cx="1834595" cy="1264165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73581FD-3E95-4672-32F6-48D0C7E95335}"/>
              </a:ext>
            </a:extLst>
          </p:cNvPr>
          <p:cNvCxnSpPr>
            <a:cxnSpLocks/>
            <a:stCxn id="7" idx="1"/>
            <a:endCxn id="21" idx="3"/>
          </p:cNvCxnSpPr>
          <p:nvPr/>
        </p:nvCxnSpPr>
        <p:spPr>
          <a:xfrm flipH="1">
            <a:off x="1905000" y="4141691"/>
            <a:ext cx="2291795" cy="480793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D29D53D0-4328-CDE5-E7EF-4A2D2077B9EE}"/>
              </a:ext>
            </a:extLst>
          </p:cNvPr>
          <p:cNvCxnSpPr>
            <a:cxnSpLocks/>
            <a:stCxn id="7" idx="1"/>
            <a:endCxn id="31" idx="3"/>
          </p:cNvCxnSpPr>
          <p:nvPr/>
        </p:nvCxnSpPr>
        <p:spPr>
          <a:xfrm flipH="1" flipV="1">
            <a:off x="1905000" y="3869006"/>
            <a:ext cx="2291795" cy="272685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70F09E72-56B2-D690-4B7D-906813CBBE99}"/>
              </a:ext>
            </a:extLst>
          </p:cNvPr>
          <p:cNvCxnSpPr>
            <a:cxnSpLocks/>
            <a:stCxn id="7" idx="1"/>
            <a:endCxn id="30" idx="3"/>
          </p:cNvCxnSpPr>
          <p:nvPr/>
        </p:nvCxnSpPr>
        <p:spPr>
          <a:xfrm flipH="1" flipV="1">
            <a:off x="2209800" y="3107006"/>
            <a:ext cx="1986995" cy="1034685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BF05296-24B1-7E30-FC88-D470358B8F1C}"/>
              </a:ext>
            </a:extLst>
          </p:cNvPr>
          <p:cNvCxnSpPr>
            <a:cxnSpLocks/>
            <a:stCxn id="7" idx="0"/>
            <a:endCxn id="14" idx="2"/>
          </p:cNvCxnSpPr>
          <p:nvPr/>
        </p:nvCxnSpPr>
        <p:spPr>
          <a:xfrm flipH="1" flipV="1">
            <a:off x="3352800" y="2971800"/>
            <a:ext cx="2743200" cy="502550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7B748158-0628-233F-AA6D-71A416D07631}"/>
              </a:ext>
            </a:extLst>
          </p:cNvPr>
          <p:cNvCxnSpPr>
            <a:cxnSpLocks/>
            <a:stCxn id="7" idx="0"/>
            <a:endCxn id="10" idx="2"/>
          </p:cNvCxnSpPr>
          <p:nvPr/>
        </p:nvCxnSpPr>
        <p:spPr>
          <a:xfrm flipH="1" flipV="1">
            <a:off x="5181600" y="2598133"/>
            <a:ext cx="914400" cy="876217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811000" y="579514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2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859ED37D-4BE9-12C3-0119-552C009D8A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SPOKE 2</a:t>
            </a: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D485CAC7-A41F-D84A-9764-BDAB68C15470}"/>
              </a:ext>
            </a:extLst>
          </p:cNvPr>
          <p:cNvSpPr txBox="1">
            <a:spLocks/>
          </p:cNvSpPr>
          <p:nvPr/>
        </p:nvSpPr>
        <p:spPr>
          <a:xfrm>
            <a:off x="4196795" y="3474350"/>
            <a:ext cx="3798409" cy="1334682"/>
          </a:xfrm>
          <a:prstGeom prst="roundRect">
            <a:avLst/>
          </a:prstGeom>
          <a:noFill/>
          <a:ln>
            <a:solidFill>
              <a:srgbClr val="C48E4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Fundamental Research </a:t>
            </a:r>
          </a:p>
          <a:p>
            <a:pPr marL="12700" algn="ctr">
              <a:spcBef>
                <a:spcPts val="100"/>
              </a:spcBef>
            </a:pPr>
            <a:r>
              <a:rPr lang="en-US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and </a:t>
            </a:r>
          </a:p>
          <a:p>
            <a:pPr marL="12700" algn="ctr">
              <a:spcBef>
                <a:spcPts val="100"/>
              </a:spcBef>
            </a:pPr>
            <a:r>
              <a:rPr lang="en-US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Space Economy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80922203-0296-5284-ADAB-D0304382EC09}"/>
              </a:ext>
            </a:extLst>
          </p:cNvPr>
          <p:cNvSpPr txBox="1">
            <a:spLocks/>
          </p:cNvSpPr>
          <p:nvPr/>
        </p:nvSpPr>
        <p:spPr>
          <a:xfrm>
            <a:off x="4419600" y="2175322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Inaf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7296CB42-DC6C-9004-78C5-DF7EFEA5E4C9}"/>
              </a:ext>
            </a:extLst>
          </p:cNvPr>
          <p:cNvSpPr txBox="1">
            <a:spLocks/>
          </p:cNvSpPr>
          <p:nvPr/>
        </p:nvSpPr>
        <p:spPr>
          <a:xfrm>
            <a:off x="8077200" y="2536432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UniCal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D7784DB7-6804-D10F-77CD-466E3C18B735}"/>
              </a:ext>
            </a:extLst>
          </p:cNvPr>
          <p:cNvSpPr txBox="1">
            <a:spLocks/>
          </p:cNvSpPr>
          <p:nvPr/>
        </p:nvSpPr>
        <p:spPr>
          <a:xfrm>
            <a:off x="2590800" y="2548989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Infn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4B0FCBD6-E3A0-FBC3-A369-2BCFEEFA9358}"/>
              </a:ext>
            </a:extLst>
          </p:cNvPr>
          <p:cNvSpPr txBox="1">
            <a:spLocks/>
          </p:cNvSpPr>
          <p:nvPr/>
        </p:nvSpPr>
        <p:spPr>
          <a:xfrm>
            <a:off x="6248400" y="2165377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UniCt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455EFF35-B537-CA26-1815-91769E6EF4EF}"/>
              </a:ext>
            </a:extLst>
          </p:cNvPr>
          <p:cNvSpPr txBox="1">
            <a:spLocks/>
          </p:cNvSpPr>
          <p:nvPr/>
        </p:nvSpPr>
        <p:spPr>
          <a:xfrm>
            <a:off x="9906000" y="2804480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UniBa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01BCE06C-7D9A-E3C0-D346-0DEE49DB1A77}"/>
              </a:ext>
            </a:extLst>
          </p:cNvPr>
          <p:cNvSpPr txBox="1">
            <a:spLocks/>
          </p:cNvSpPr>
          <p:nvPr/>
        </p:nvSpPr>
        <p:spPr>
          <a:xfrm>
            <a:off x="381000" y="4411078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UniFi</a:t>
            </a:r>
          </a:p>
        </p:txBody>
      </p:sp>
      <p:sp>
        <p:nvSpPr>
          <p:cNvPr id="22" name="object 2">
            <a:extLst>
              <a:ext uri="{FF2B5EF4-FFF2-40B4-BE49-F238E27FC236}">
                <a16:creationId xmlns:a16="http://schemas.microsoft.com/office/drawing/2014/main" id="{BF5842BC-B872-52AE-6E1F-6BB2984954A7}"/>
              </a:ext>
            </a:extLst>
          </p:cNvPr>
          <p:cNvSpPr txBox="1">
            <a:spLocks/>
          </p:cNvSpPr>
          <p:nvPr/>
        </p:nvSpPr>
        <p:spPr>
          <a:xfrm>
            <a:off x="7391400" y="5504832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Sapienza</a:t>
            </a:r>
          </a:p>
        </p:txBody>
      </p:sp>
      <p:sp>
        <p:nvSpPr>
          <p:cNvPr id="23" name="object 2">
            <a:extLst>
              <a:ext uri="{FF2B5EF4-FFF2-40B4-BE49-F238E27FC236}">
                <a16:creationId xmlns:a16="http://schemas.microsoft.com/office/drawing/2014/main" id="{1B9B3755-0D3A-09A8-32A1-DE6632B26C39}"/>
              </a:ext>
            </a:extLst>
          </p:cNvPr>
          <p:cNvSpPr txBox="1">
            <a:spLocks/>
          </p:cNvSpPr>
          <p:nvPr/>
        </p:nvSpPr>
        <p:spPr>
          <a:xfrm>
            <a:off x="3276600" y="5520789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Poliba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BDB2337E-0909-AAEE-FD64-AE6162FEDE6C}"/>
              </a:ext>
            </a:extLst>
          </p:cNvPr>
          <p:cNvSpPr txBox="1">
            <a:spLocks/>
          </p:cNvSpPr>
          <p:nvPr/>
        </p:nvSpPr>
        <p:spPr>
          <a:xfrm>
            <a:off x="5334000" y="5673189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UniBo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82BA6773-CAE8-39D3-7BCB-C96DC08FD21B}"/>
              </a:ext>
            </a:extLst>
          </p:cNvPr>
          <p:cNvSpPr txBox="1">
            <a:spLocks/>
          </p:cNvSpPr>
          <p:nvPr/>
        </p:nvSpPr>
        <p:spPr>
          <a:xfrm>
            <a:off x="9753600" y="5063589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UniTs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1CE44A4C-C5E6-CCFC-E859-EBA55BD2D02D}"/>
              </a:ext>
            </a:extLst>
          </p:cNvPr>
          <p:cNvSpPr txBox="1">
            <a:spLocks/>
          </p:cNvSpPr>
          <p:nvPr/>
        </p:nvSpPr>
        <p:spPr>
          <a:xfrm>
            <a:off x="10210800" y="3539589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UniMib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27" name="object 2">
            <a:extLst>
              <a:ext uri="{FF2B5EF4-FFF2-40B4-BE49-F238E27FC236}">
                <a16:creationId xmlns:a16="http://schemas.microsoft.com/office/drawing/2014/main" id="{D3BF7D16-D5F6-1192-DE9A-3FEFEA39B6E0}"/>
              </a:ext>
            </a:extLst>
          </p:cNvPr>
          <p:cNvSpPr txBox="1">
            <a:spLocks/>
          </p:cNvSpPr>
          <p:nvPr/>
        </p:nvSpPr>
        <p:spPr>
          <a:xfrm>
            <a:off x="10210800" y="4301589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UniNa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0" name="object 2">
            <a:extLst>
              <a:ext uri="{FF2B5EF4-FFF2-40B4-BE49-F238E27FC236}">
                <a16:creationId xmlns:a16="http://schemas.microsoft.com/office/drawing/2014/main" id="{0F337628-1946-2C68-0E95-D3FA95BE757F}"/>
              </a:ext>
            </a:extLst>
          </p:cNvPr>
          <p:cNvSpPr txBox="1">
            <a:spLocks/>
          </p:cNvSpPr>
          <p:nvPr/>
        </p:nvSpPr>
        <p:spPr>
          <a:xfrm>
            <a:off x="685800" y="2895600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UniSalento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1" name="object 2">
            <a:extLst>
              <a:ext uri="{FF2B5EF4-FFF2-40B4-BE49-F238E27FC236}">
                <a16:creationId xmlns:a16="http://schemas.microsoft.com/office/drawing/2014/main" id="{C3F944C4-0F05-0227-21E3-9A6BE797CE00}"/>
              </a:ext>
            </a:extLst>
          </p:cNvPr>
          <p:cNvSpPr txBox="1">
            <a:spLocks/>
          </p:cNvSpPr>
          <p:nvPr/>
        </p:nvSpPr>
        <p:spPr>
          <a:xfrm>
            <a:off x="381000" y="3657600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UniFe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2" name="object 2">
            <a:extLst>
              <a:ext uri="{FF2B5EF4-FFF2-40B4-BE49-F238E27FC236}">
                <a16:creationId xmlns:a16="http://schemas.microsoft.com/office/drawing/2014/main" id="{FB611456-53B9-7BF1-BB17-9B7513B220C1}"/>
              </a:ext>
            </a:extLst>
          </p:cNvPr>
          <p:cNvSpPr txBox="1">
            <a:spLocks/>
          </p:cNvSpPr>
          <p:nvPr/>
        </p:nvSpPr>
        <p:spPr>
          <a:xfrm>
            <a:off x="838200" y="5194450"/>
            <a:ext cx="1524000" cy="42281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UniPd</a:t>
            </a:r>
            <a:endParaRPr lang="en-US" sz="2400"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D2EDDEE-7E0F-E8BA-8471-A6CD707C94AC}"/>
              </a:ext>
            </a:extLst>
          </p:cNvPr>
          <p:cNvSpPr txBox="1">
            <a:spLocks/>
          </p:cNvSpPr>
          <p:nvPr/>
        </p:nvSpPr>
        <p:spPr>
          <a:xfrm>
            <a:off x="4419600" y="1889979"/>
            <a:ext cx="1524000" cy="252551"/>
          </a:xfrm>
          <a:prstGeom prst="roundRect">
            <a:avLst/>
          </a:prstGeom>
          <a:noFill/>
          <a:ln>
            <a:solidFill>
              <a:srgbClr val="C48E4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Co - Spoke Leader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189176D4-B960-5DFD-4148-424F202E0D22}"/>
              </a:ext>
            </a:extLst>
          </p:cNvPr>
          <p:cNvSpPr txBox="1">
            <a:spLocks/>
          </p:cNvSpPr>
          <p:nvPr/>
        </p:nvSpPr>
        <p:spPr>
          <a:xfrm>
            <a:off x="2590800" y="2266245"/>
            <a:ext cx="1524000" cy="252551"/>
          </a:xfrm>
          <a:prstGeom prst="roundRect">
            <a:avLst/>
          </a:prstGeom>
          <a:noFill/>
          <a:ln>
            <a:solidFill>
              <a:srgbClr val="C48E4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 sz="2800" b="1" i="0">
                <a:solidFill>
                  <a:srgbClr val="B27F4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1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Spoke Leader</a:t>
            </a:r>
          </a:p>
        </p:txBody>
      </p:sp>
    </p:spTree>
    <p:extLst>
      <p:ext uri="{BB962C8B-B14F-4D97-AF65-F5344CB8AC3E}">
        <p14:creationId xmlns:p14="http://schemas.microsoft.com/office/powerpoint/2010/main" val="1749589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811000" y="579514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3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32752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Contatti amministrativi </a:t>
            </a:r>
            <a:r>
              <a:rPr lang="it-IT" sz="3200" spc="-20" dirty="0" err="1">
                <a:latin typeface="Titillium Web" panose="00000500000000000000" pitchFamily="2" charset="0"/>
              </a:rPr>
              <a:t>Spoke</a:t>
            </a:r>
            <a:r>
              <a:rPr lang="it-IT" sz="3200" spc="-20" dirty="0">
                <a:latin typeface="Titillium Web" panose="00000500000000000000" pitchFamily="2" charset="0"/>
              </a:rPr>
              <a:t> - Affiliati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pc="-20" dirty="0">
                <a:solidFill>
                  <a:schemeClr val="tx1"/>
                </a:solidFill>
                <a:latin typeface="Titillium Web" panose="00000500000000000000" pitchFamily="2" charset="0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Mailing list creata con tutti contatti amministrativi 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Riunione amministrativa alla scadenza della prima annualità del Progetto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Continue interazioni telefoniche e via e-mail</a:t>
            </a:r>
            <a:br>
              <a:rPr lang="it-IT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chemeClr val="tx1"/>
              </a:solidFill>
              <a:latin typeface="Titillium Web" panose="00000500000000000000" pitchFamily="2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9923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811000" y="579514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4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43832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Processo di rendicontazione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pc="-20" dirty="0">
                <a:solidFill>
                  <a:schemeClr val="tx1"/>
                </a:solidFill>
                <a:latin typeface="Titillium Web" panose="00000500000000000000" pitchFamily="2" charset="0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- Trasmissione allo </a:t>
            </a:r>
            <a:r>
              <a:rPr lang="it-IT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Spoke</a:t>
            </a: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 Leader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- Approvazione e Trasmissione all’HUB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- Validazione da Parte dell’HUB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- Inserimento in Rendiconto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  <p:pic>
        <p:nvPicPr>
          <p:cNvPr id="3" name="Immagine 2" descr="Immagine che contiene testo, elettronica, schermata, software&#10;&#10;Descrizione generata automaticamente">
            <a:extLst>
              <a:ext uri="{FF2B5EF4-FFF2-40B4-BE49-F238E27FC236}">
                <a16:creationId xmlns:a16="http://schemas.microsoft.com/office/drawing/2014/main" id="{DBD2BE06-722F-ED8B-A574-CF1B914D9A5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" r="2710" b="1750"/>
          <a:stretch/>
        </p:blipFill>
        <p:spPr>
          <a:xfrm>
            <a:off x="8280000" y="1440000"/>
            <a:ext cx="3047442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55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811000" y="579514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5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4BE3931A-E42B-827F-8248-9CAF4757D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2822"/>
              </p:ext>
            </p:extLst>
          </p:nvPr>
        </p:nvGraphicFramePr>
        <p:xfrm>
          <a:off x="723899" y="1339636"/>
          <a:ext cx="10744201" cy="4900242"/>
        </p:xfrm>
        <a:graphic>
          <a:graphicData uri="http://schemas.openxmlformats.org/drawingml/2006/table">
            <a:tbl>
              <a:tblPr/>
              <a:tblGrid>
                <a:gridCol w="765165">
                  <a:extLst>
                    <a:ext uri="{9D8B030D-6E8A-4147-A177-3AD203B41FA5}">
                      <a16:colId xmlns:a16="http://schemas.microsoft.com/office/drawing/2014/main" val="3649844790"/>
                    </a:ext>
                  </a:extLst>
                </a:gridCol>
                <a:gridCol w="4734462">
                  <a:extLst>
                    <a:ext uri="{9D8B030D-6E8A-4147-A177-3AD203B41FA5}">
                      <a16:colId xmlns:a16="http://schemas.microsoft.com/office/drawing/2014/main" val="2438593241"/>
                    </a:ext>
                  </a:extLst>
                </a:gridCol>
                <a:gridCol w="4479409">
                  <a:extLst>
                    <a:ext uri="{9D8B030D-6E8A-4147-A177-3AD203B41FA5}">
                      <a16:colId xmlns:a16="http://schemas.microsoft.com/office/drawing/2014/main" val="3771874736"/>
                    </a:ext>
                  </a:extLst>
                </a:gridCol>
                <a:gridCol w="765165">
                  <a:extLst>
                    <a:ext uri="{9D8B030D-6E8A-4147-A177-3AD203B41FA5}">
                      <a16:colId xmlns:a16="http://schemas.microsoft.com/office/drawing/2014/main" val="86369077"/>
                    </a:ext>
                  </a:extLst>
                </a:gridCol>
              </a:tblGrid>
              <a:tr h="21281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037669"/>
                  </a:ext>
                </a:extLst>
              </a:tr>
              <a:tr h="432833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</a:t>
                      </a:r>
                      <a:r>
                        <a:rPr lang="it-IT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Spoke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 iniziale per soggetto</a:t>
                      </a:r>
                    </a:p>
                  </a:txBody>
                  <a:tcPr marL="97675" marR="97675" marT="48837" marB="488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441141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 - Istituto Nazionale di Fisica Nucleare 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7.565.130,00 €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887866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 - Istituto Nazionale di Astrofisica  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1.192.259,00 €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59430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POLIBA – Politecnico di Bari 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113906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SAPIENZA - Sapienza Università di Roma 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818126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UNIBA - Università degli Studi di Bari Aldo Moro  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412163"/>
                  </a:ext>
                </a:extLst>
              </a:tr>
              <a:tr h="424000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UNIBO - Alma Mater </a:t>
                      </a:r>
                      <a:r>
                        <a:rPr lang="it-IT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Studiorum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Università di Bologna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544395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UNICAL - Università della Calabria 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083015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UNICT - Università degli Studi di Catania  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174604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UNIFE - Università degli Studi di Ferrara 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905799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UNIMIB - Università degli studi di Milano-Bicocca  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107214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UNINA - Università degli Studi di Napoli Federico II  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368894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UNIPD - Università degli Studi di Padova 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128768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UNILE – Università del Salento 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030077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UNITS - Università degli Studi di Trieste  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411217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UNIFI - Università degli Studi di Firenze 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741.067,00 €</a:t>
                      </a: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197492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699591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918194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18.391.260,00 €</a:t>
                      </a: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077023"/>
                  </a:ext>
                </a:extLst>
              </a:tr>
              <a:tr h="21281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988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808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811000" y="579514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6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35830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Budget SPOKE 2 Complessivo Iniziale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pc="-20" dirty="0">
                <a:latin typeface="Titillium Web" panose="00000500000000000000" pitchFamily="2" charset="0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Massa Critica                                 			€ 6.332.504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Personale da reclutare (Formazione inclusa)  	€ 7.058.756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Open Call 						€ 3.200.000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tillium Web" panose="00000500000000000000" pitchFamily="2" charset="0"/>
                <a:ea typeface="+mj-ea"/>
                <a:cs typeface="Arial"/>
              </a:rPr>
              <a:t>Innovation Grant					€ 1.800.000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Totale                                           			 </a:t>
            </a:r>
            <a:r>
              <a:rPr lang="it-IT" sz="240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€18.391.260</a:t>
            </a:r>
            <a:br>
              <a:rPr lang="it-IT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1458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811000" y="579514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7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Budget SPOKE 2 trasmesso al 14/12/2023 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3.953.175,89€   </a:t>
            </a:r>
            <a: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  <a:t>		</a:t>
            </a:r>
            <a:r>
              <a:rPr lang="it-IT" sz="2400" dirty="0">
                <a:solidFill>
                  <a:srgbClr val="FF0000"/>
                </a:solidFill>
                <a:latin typeface="Titillium Web" panose="00000500000000000000" pitchFamily="2" charset="0"/>
                <a:ea typeface="+mn-ea"/>
              </a:rPr>
              <a:t>30% </a:t>
            </a:r>
            <a:b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Calcolo effettuato escludendo Innovation </a:t>
            </a:r>
            <a:r>
              <a:rPr lang="it-IT" sz="2400" b="0" dirty="0" err="1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Found</a:t>
            </a: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 + Open Call</a:t>
            </a: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Quota SUD                                  </a:t>
            </a:r>
            <a:r>
              <a:rPr lang="it-IT" sz="2400" dirty="0">
                <a:solidFill>
                  <a:srgbClr val="FF0000"/>
                </a:solidFill>
                <a:latin typeface="Titillium Web" panose="00000500000000000000" pitchFamily="2" charset="0"/>
                <a:ea typeface="+mn-ea"/>
              </a:rPr>
              <a:t>42%</a:t>
            </a:r>
            <a:endParaRPr sz="2400" dirty="0">
              <a:solidFill>
                <a:srgbClr val="FF0000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A5848236-ECC6-B1E4-46A5-FD17B062DD55}"/>
              </a:ext>
            </a:extLst>
          </p:cNvPr>
          <p:cNvSpPr/>
          <p:nvPr/>
        </p:nvSpPr>
        <p:spPr>
          <a:xfrm>
            <a:off x="3048000" y="2667000"/>
            <a:ext cx="609600" cy="3048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CF617ED4-3146-CE22-FCD0-CA1A97828E04}"/>
              </a:ext>
            </a:extLst>
          </p:cNvPr>
          <p:cNvSpPr/>
          <p:nvPr/>
        </p:nvSpPr>
        <p:spPr>
          <a:xfrm>
            <a:off x="3048000" y="4097459"/>
            <a:ext cx="609600" cy="3048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720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811000" y="579514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8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28443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Massa critica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3.082.163,01€ </a:t>
            </a:r>
            <a: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  <a:t>		</a:t>
            </a:r>
            <a:r>
              <a:rPr lang="it-IT" sz="2400" dirty="0">
                <a:solidFill>
                  <a:srgbClr val="FF0000"/>
                </a:solidFill>
                <a:latin typeface="Titillium Web" panose="00000500000000000000" pitchFamily="2" charset="0"/>
                <a:ea typeface="+mn-ea"/>
              </a:rPr>
              <a:t>49% </a:t>
            </a:r>
            <a:b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A5848236-ECC6-B1E4-46A5-FD17B062DD55}"/>
              </a:ext>
            </a:extLst>
          </p:cNvPr>
          <p:cNvSpPr/>
          <p:nvPr/>
        </p:nvSpPr>
        <p:spPr>
          <a:xfrm>
            <a:off x="3048000" y="3352800"/>
            <a:ext cx="609600" cy="3048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 descr="Immagine che contiene testo, schermata, Carattere, menu&#10;&#10;Descrizione generata automaticamente">
            <a:extLst>
              <a:ext uri="{FF2B5EF4-FFF2-40B4-BE49-F238E27FC236}">
                <a16:creationId xmlns:a16="http://schemas.microsoft.com/office/drawing/2014/main" id="{6FBDD465-470F-90DF-EDFF-6D18588A32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1440000"/>
            <a:ext cx="2374421" cy="4680000"/>
          </a:xfrm>
          <a:prstGeom prst="rect">
            <a:avLst/>
          </a:prstGeom>
        </p:spPr>
      </p:pic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A6E9BF72-F683-9182-84B8-982503CE3032}"/>
              </a:ext>
            </a:extLst>
          </p:cNvPr>
          <p:cNvSpPr/>
          <p:nvPr/>
        </p:nvSpPr>
        <p:spPr>
          <a:xfrm>
            <a:off x="7543800" y="4648200"/>
            <a:ext cx="609600" cy="3048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355AE608-303E-9C8E-EECB-FD8126CC4631}"/>
              </a:ext>
            </a:extLst>
          </p:cNvPr>
          <p:cNvSpPr/>
          <p:nvPr/>
        </p:nvSpPr>
        <p:spPr>
          <a:xfrm>
            <a:off x="470779" y="3238232"/>
            <a:ext cx="2133600" cy="533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065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AFFAE10F-9678-24B0-3819-B236C17494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" y="1"/>
            <a:ext cx="12201658" cy="130338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8B36A13-70A0-DC88-294B-8B7B3CBAD8A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8" y="6239878"/>
            <a:ext cx="12276667" cy="67817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98403F-8AE7-24DF-159C-20F63164798E}"/>
              </a:ext>
            </a:extLst>
          </p:cNvPr>
          <p:cNvSpPr txBox="1"/>
          <p:nvPr/>
        </p:nvSpPr>
        <p:spPr>
          <a:xfrm>
            <a:off x="11811000" y="579514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48E48"/>
                </a:solidFill>
                <a:latin typeface="Titillium Web" panose="00000500000000000000" pitchFamily="2" charset="0"/>
              </a:rPr>
              <a:t>9</a:t>
            </a: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4FDC7426-64C0-0DE4-705A-69A08E1F4E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748119"/>
            <a:ext cx="11049000" cy="28443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3200" spc="-20" dirty="0">
                <a:latin typeface="Titillium Web" panose="00000500000000000000" pitchFamily="2" charset="0"/>
              </a:rPr>
              <a:t>Personale reclutato</a:t>
            </a:r>
            <a:br>
              <a:rPr lang="it-IT" spc="-20" dirty="0">
                <a:latin typeface="Titillium Web" panose="00000500000000000000" pitchFamily="2" charset="0"/>
              </a:rPr>
            </a:br>
            <a:b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bg1"/>
                </a:solidFill>
                <a:latin typeface="Titillium Web" panose="00000500000000000000" pitchFamily="2" charset="0"/>
                <a:ea typeface="+mn-ea"/>
              </a:rPr>
              <a:t>0</a:t>
            </a:r>
            <a:br>
              <a:rPr lang="it-IT" sz="2400" b="0" dirty="0">
                <a:solidFill>
                  <a:schemeClr val="bg1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sz="2400" b="0" dirty="0">
                <a:solidFill>
                  <a:schemeClr val="bg1"/>
                </a:solidFill>
                <a:latin typeface="Titillium Web" panose="00000500000000000000" pitchFamily="2" charset="0"/>
                <a:ea typeface="+mn-ea"/>
              </a:rPr>
            </a:br>
            <a:r>
              <a:rPr lang="it-IT" sz="2400" b="0" dirty="0">
                <a:solidFill>
                  <a:schemeClr val="bg1"/>
                </a:solidFill>
                <a:latin typeface="Titillium Web" panose="00000500000000000000" pitchFamily="2" charset="0"/>
                <a:ea typeface="+mn-ea"/>
              </a:rPr>
              <a:t>1.</a:t>
            </a:r>
            <a:r>
              <a:rPr lang="it-IT" sz="2400" dirty="0">
                <a:solidFill>
                  <a:schemeClr val="tx1"/>
                </a:solidFill>
                <a:latin typeface="Titillium Web" panose="00000500000000000000" pitchFamily="2" charset="0"/>
                <a:ea typeface="+mn-ea"/>
              </a:rPr>
              <a:t>871.012,88€</a:t>
            </a:r>
            <a: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  <a:t> 		</a:t>
            </a:r>
            <a:r>
              <a:rPr lang="it-IT" sz="2400" dirty="0">
                <a:solidFill>
                  <a:schemeClr val="bg1"/>
                </a:solidFill>
                <a:latin typeface="Titillium Web" panose="00000500000000000000" pitchFamily="2" charset="0"/>
                <a:ea typeface="+mn-ea"/>
              </a:rPr>
              <a:t>1212</a:t>
            </a:r>
            <a:r>
              <a:rPr lang="it-IT" sz="2400" dirty="0">
                <a:solidFill>
                  <a:srgbClr val="FF0000"/>
                </a:solidFill>
                <a:latin typeface="Titillium Web" panose="00000500000000000000" pitchFamily="2" charset="0"/>
                <a:ea typeface="+mn-ea"/>
              </a:rPr>
              <a:t>12%</a:t>
            </a:r>
            <a:br>
              <a:rPr lang="it-IT" sz="2400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br>
              <a:rPr lang="it-IT" b="0" dirty="0">
                <a:solidFill>
                  <a:srgbClr val="0070C0"/>
                </a:solidFill>
                <a:latin typeface="Titillium Web" panose="00000500000000000000" pitchFamily="2" charset="0"/>
                <a:ea typeface="+mn-ea"/>
              </a:rPr>
            </a:br>
            <a:endParaRPr b="0" dirty="0">
              <a:solidFill>
                <a:srgbClr val="0070C0"/>
              </a:solidFill>
              <a:latin typeface="Titillium Web" panose="00000500000000000000" pitchFamily="2" charset="0"/>
              <a:ea typeface="+mn-ea"/>
            </a:endParaRP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A5848236-ECC6-B1E4-46A5-FD17B062DD55}"/>
              </a:ext>
            </a:extLst>
          </p:cNvPr>
          <p:cNvSpPr/>
          <p:nvPr/>
        </p:nvSpPr>
        <p:spPr>
          <a:xfrm>
            <a:off x="3048000" y="3352800"/>
            <a:ext cx="609600" cy="3048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 descr="Immagine che contiene testo, schermata, Carattere, menu&#10;&#10;Descrizione generata automaticamente">
            <a:extLst>
              <a:ext uri="{FF2B5EF4-FFF2-40B4-BE49-F238E27FC236}">
                <a16:creationId xmlns:a16="http://schemas.microsoft.com/office/drawing/2014/main" id="{6FBDD465-470F-90DF-EDFF-6D18588A32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0" y="1440000"/>
            <a:ext cx="2374421" cy="4680000"/>
          </a:xfrm>
          <a:prstGeom prst="rect">
            <a:avLst/>
          </a:prstGeom>
        </p:spPr>
      </p:pic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A6E9BF72-F683-9182-84B8-982503CE3032}"/>
              </a:ext>
            </a:extLst>
          </p:cNvPr>
          <p:cNvSpPr/>
          <p:nvPr/>
        </p:nvSpPr>
        <p:spPr>
          <a:xfrm>
            <a:off x="7543800" y="5029200"/>
            <a:ext cx="609600" cy="3048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94E193AE-1DD2-68FE-AD08-EAA3034C1956}"/>
              </a:ext>
            </a:extLst>
          </p:cNvPr>
          <p:cNvSpPr/>
          <p:nvPr/>
        </p:nvSpPr>
        <p:spPr>
          <a:xfrm>
            <a:off x="470779" y="3231263"/>
            <a:ext cx="2133600" cy="533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771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2050</TotalTime>
  <Words>818</Words>
  <Application>Microsoft Office PowerPoint</Application>
  <PresentationFormat>Widescreen</PresentationFormat>
  <Paragraphs>116</Paragraphs>
  <Slides>18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Titillium Web</vt:lpstr>
      <vt:lpstr>Office Theme</vt:lpstr>
      <vt:lpstr>Worksheet</vt:lpstr>
      <vt:lpstr>ICSC Spoke 2</vt:lpstr>
      <vt:lpstr>SPOKE 2</vt:lpstr>
      <vt:lpstr>Contatti amministrativi Spoke - Affiliati  Mailing list creata con tutti contatti amministrativi   Riunione amministrativa alla scadenza della prima annualità del Progetto  Continue interazioni telefoniche e via e-mail </vt:lpstr>
      <vt:lpstr>Processo di rendicontazione  - Trasmissione allo Spoke Leader  - Approvazione e Trasmissione all’HUB  - Validazione da Parte dell’HUB  - Inserimento in Rendiconto  </vt:lpstr>
      <vt:lpstr>Presentazione standard di PowerPoint</vt:lpstr>
      <vt:lpstr>Budget SPOKE 2 Complessivo Iniziale  Massa Critica                                    € 6.332.504 Personale da reclutare (Formazione inclusa)   € 7.058.756 Open Call       € 3.200.000 Innovation Grant     € 1.800.000  Totale                                               €18.391.260 </vt:lpstr>
      <vt:lpstr>Budget SPOKE 2 trasmesso al 14/12/2023   3.953.175,89€     30%   Calcolo effettuato escludendo Innovation Found + Open Call  Quota SUD                                  42%</vt:lpstr>
      <vt:lpstr>Massa critica    3.082.163,01€   49%   </vt:lpstr>
      <vt:lpstr>Personale reclutato  0  1.871.012,88€   121212%  </vt:lpstr>
      <vt:lpstr>Reclutamento  - Al 14/12/2023, in base alle informazioni presenti in AtWorK risultano reclutate 37 unità di personale tra RTD (22), TD (7), PhD (14), Assegni di ricerca (1)  - 3 Affiliati non hanno ancora inserito costi relativi a personale reclutato  - La maggior parte degli altri Affiliati ha iniziato ad inserire dati a partire da Marzo – Maggio 2023 </vt:lpstr>
      <vt:lpstr>Innovation Funds – Open Call  Nel Centro Nazionale ICSC una parte del finanziamento è stato destinato a ricerca e innovazione su attività da definire, in coerenza con il Programma di Ricerca, attraverso diverse modalità di collaborazione e di finanziamento.  Tra questi strumenti, nella categoria «Strumenti diretti ICSC» troviamo:   - Innovation Funds  - Open Calls </vt:lpstr>
      <vt:lpstr>Innovation Funds In fase di presentazione del Programma di Ricerca, una parte del budget di progetto destinato agli “Innovation funds” è stato lasciato indiviso in parte negli Spoke e in parte nell’Hub.   La procedura di assegnazione di questo budget prevede la presentazione di «Proposte Progettuali» da parte dei soggetti Fondatori Privati in qualità di Proponenti in risposta a tre «Calls for proposal» previste in date definite:   30 maggio 2023  31 ottobre 2023 31 gennaio 2024  I soggetti beneficiari degli Innovation funds sono:   Fondatori Pubblici (Spoke e/o Affiliati di ICSC)  e Fondatori Privati  </vt:lpstr>
      <vt:lpstr>Esito prima Call for Proposal (30 maggio 2023)   </vt:lpstr>
      <vt:lpstr>SPOKE 2 – Dopo Innovation Grant</vt:lpstr>
      <vt:lpstr>Budget dopo IG - Allegato 3 - Accordi</vt:lpstr>
      <vt:lpstr>Budget dopo IG - Allegato 3 - Accordi</vt:lpstr>
      <vt:lpstr>Open Call (Bandi a Cascata)  Definiti da Linee Guida:  “Bandi a cascata”: procedure competitive emanate dagli Spoke di natura pubblica di un Centro Nazionale, nel rispetto delle disposizioni sugli aiuti di Stato, sui concorsi e sui contratti pubblici, nonché delle altre norme comunitarie e nazionali applicabili, per il reclutamento di ricercatori e tecnologi a tempo determinato, per la concessione a soggetti esterni al Centro Nazionale/Ecosistema/Partenariato di finanziamenti per attività di ricerca e per l’acquisto di forniture, beni e servizi necessari alla sua attuazione.   In fase di definizione   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</dc:title>
  <dc:creator>Simona PETRONICI</dc:creator>
  <cp:lastModifiedBy>Simona Petronici</cp:lastModifiedBy>
  <cp:revision>44</cp:revision>
  <dcterms:created xsi:type="dcterms:W3CDTF">2023-09-06T09:00:03Z</dcterms:created>
  <dcterms:modified xsi:type="dcterms:W3CDTF">2023-12-18T08:39:06Z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2022-11-18T00:00:00Z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2022-11-18T00:00:00Z</vt:filetime>
  </property>
</Properties>
</file>