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260" r:id="rId4"/>
    <p:sldId id="258" r:id="rId5"/>
    <p:sldId id="256" r:id="rId6"/>
    <p:sldId id="264" r:id="rId7"/>
    <p:sldId id="262" r:id="rId8"/>
    <p:sldId id="265" r:id="rId9"/>
    <p:sldId id="261" r:id="rId10"/>
    <p:sldId id="26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73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C547D-7E41-4270-A406-F129E28D9949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F54B5-AFEB-4A2E-BDC8-3596EDC39E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76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2803B8-180B-1ED9-1FF2-AB3DFFAD8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4E03CCA-4D8A-1D78-931B-746ED60BE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D918C1-23B2-F2CA-4302-0223CD1EA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64A2F1-CAE2-4ABB-16A2-7EA25771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3ED36C-F4DB-9B74-DDB4-6861674C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59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AFF0CB-F3FF-5BC5-02CC-23DB8741D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7516E5-94DC-2187-DB5C-375C95874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81358E-6730-BF4F-AAD3-6B68D05DD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DC0318-ABEA-3026-A360-5DDEF50F3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47116A-7EDE-6392-B6CA-985D4D6D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87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73530F1-EF28-08B5-6AF1-141352395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C3B6959-61C6-2AA4-B007-2705ACF05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85FC0C-E921-0B03-A16A-BB3A5871C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CB4C3E-496D-382E-846A-06B39D7C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6C346E-978F-4A62-8ACC-4506639B5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96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E307B4-1257-06FC-871E-FC05530B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E784CF-104E-FFD8-99F7-F04FF0ABB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9C4CF7-597B-C6D3-B425-519F07F9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D75CA3-22B5-E2FC-E9F2-5BD782978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87684B-E9A6-C33C-BF64-25D01E1B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03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B50C3-625D-E356-7039-2B009CEB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744CFB-E4A2-E931-E407-0F4330DB9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274ADE-D8C3-028F-E04E-BDFC4840B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6922E0-F1F0-08BC-52CC-7ABACFC3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B770AA-1E69-41E7-1137-45AC0148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98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34437-8D06-229F-2FD9-D317BDAF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0F42CC-ECCA-8A48-07C9-F286CC903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334204-0C61-253B-15D2-B88A8E26C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CA01C-1409-9463-0E60-65D12B54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4AA08F-CB54-853E-CFBA-DAA4D0D1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EED209-B53D-A855-C2ED-1E4FFE3B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813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B935F7-0C45-288C-C3BD-CF0D78FD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8D5143-A53A-91CD-5D7D-BCB91F88C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EF2E33-3712-E486-DC5E-64798F4FB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5B23D3D-AD28-D9CA-3FB0-76281FA6E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B05C50-1C21-22DD-FA4A-AC13B4734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5E386E8-3FC9-415B-C198-172E4FCB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F6A851D-D5AA-1A68-B6A4-3C5F2B05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11B9914-6CF7-B027-D212-B04B1716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53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7919D-7E18-9150-D9ED-E605719C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17D807A-30DC-2348-895B-596D8133C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19758CD-BFE3-05D1-68B0-9F78B5F6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2119B4-B605-1012-8CDA-FD4E0E632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63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F67209-9CD4-C18F-2377-37D20AD9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11AFAE-13B4-26DC-09CD-644E8F24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4D9781-A6D0-2DB4-CDE6-4F7A900E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5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F2011C-652C-EE49-CA6D-E30B94D52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BAC19B-77FB-3129-FADD-1EB026A0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1976D2-2C0B-E954-0214-BE8DC0B36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1AC9BF-FA2D-DB6C-9CBB-BDC752FA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0EB386-1D49-F375-D141-7A3052B8D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719E7F-59FB-A740-7761-3C928991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55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DDA614-B7FD-6F50-8429-1C71A3C7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E156F9C-6D00-2326-1645-9F812C041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80A77C-19BB-3199-9566-FA3014397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3630C7-7DC3-C3A5-1291-1A01FAAAD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06D816-DCA3-4659-A9F2-1600E5ED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36CD74-BA9A-2D25-B32B-4D75556B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65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E0DFAE1-E1CC-66BC-D7A9-FA6F4E5D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607596-C3E2-C2EE-8133-F893194BE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4E3E94-3359-2AAB-798D-1823C32DF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74048-906C-413C-B079-F478AA9AE764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4F0A22-93EB-F937-7084-E3AF8A9C3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3FCB5F-FA60-4C24-2450-BA64096DA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47DE3-E07A-4D76-A5F5-668C9F35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80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5DB5B5-3979-B938-0775-D824FFDDB33C}"/>
              </a:ext>
            </a:extLst>
          </p:cNvPr>
          <p:cNvSpPr txBox="1"/>
          <p:nvPr/>
        </p:nvSpPr>
        <p:spPr>
          <a:xfrm>
            <a:off x="466927" y="223737"/>
            <a:ext cx="3021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/>
              <a:t>ET Roma1  LAB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DD606F-4C93-F943-AA7A-FBEF81A64354}"/>
              </a:ext>
            </a:extLst>
          </p:cNvPr>
          <p:cNvSpPr txBox="1"/>
          <p:nvPr/>
        </p:nvSpPr>
        <p:spPr>
          <a:xfrm>
            <a:off x="5048656" y="6322978"/>
            <a:ext cx="170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Piero Rapagnani</a:t>
            </a:r>
          </a:p>
        </p:txBody>
      </p:sp>
      <p:pic>
        <p:nvPicPr>
          <p:cNvPr id="6" name="Immagine 5" descr="Immagine che contiene cartone animato, casa&#10;&#10;Descrizione generata automaticamente">
            <a:extLst>
              <a:ext uri="{FF2B5EF4-FFF2-40B4-BE49-F238E27FC236}">
                <a16:creationId xmlns:a16="http://schemas.microsoft.com/office/drawing/2014/main" id="{3713FD3E-8516-B72C-5735-E05E81270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59" y="1230921"/>
            <a:ext cx="6329261" cy="4994780"/>
          </a:xfrm>
          <a:prstGeom prst="rect">
            <a:avLst/>
          </a:prstGeom>
        </p:spPr>
      </p:pic>
      <p:pic>
        <p:nvPicPr>
          <p:cNvPr id="7" name="Immagine 6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C5751143-8601-968A-2DAB-8C7B051BB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13649" b="10893"/>
          <a:stretch/>
        </p:blipFill>
        <p:spPr>
          <a:xfrm>
            <a:off x="259608" y="3140859"/>
            <a:ext cx="5907729" cy="318211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4137C1-734F-8A83-3A6E-06C8E2E1D86D}"/>
              </a:ext>
            </a:extLst>
          </p:cNvPr>
          <p:cNvSpPr txBox="1"/>
          <p:nvPr/>
        </p:nvSpPr>
        <p:spPr>
          <a:xfrm>
            <a:off x="10778246" y="63229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2023-11-09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80587A-C35F-C420-680D-BC2D374654A6}"/>
              </a:ext>
            </a:extLst>
          </p:cNvPr>
          <p:cNvSpPr txBox="1"/>
          <p:nvPr/>
        </p:nvSpPr>
        <p:spPr>
          <a:xfrm>
            <a:off x="198207" y="778492"/>
            <a:ext cx="8505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/>
              <a:t>Prototipo in scala 0.75 della sospensione criogenica degli specchi di ET, finanziata con fondi </a:t>
            </a:r>
            <a:r>
              <a:rPr lang="it-IT" sz="2800" b="1"/>
              <a:t>ARC</a:t>
            </a:r>
            <a:r>
              <a:rPr lang="it-IT" sz="2800"/>
              <a:t> e </a:t>
            </a:r>
            <a:r>
              <a:rPr lang="it-IT" sz="2800" b="1"/>
              <a:t>PNRR ETIC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D71839-436F-63AC-F903-BAECD3DF55F9}"/>
              </a:ext>
            </a:extLst>
          </p:cNvPr>
          <p:cNvSpPr txBox="1"/>
          <p:nvPr/>
        </p:nvSpPr>
        <p:spPr>
          <a:xfrm>
            <a:off x="259609" y="2309862"/>
            <a:ext cx="3903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/>
              <a:t>Gare in corso per il criostato e le linee di refigerazione.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43E188-82A3-6AE5-8127-C125DB37BE70}"/>
              </a:ext>
            </a:extLst>
          </p:cNvPr>
          <p:cNvSpPr txBox="1"/>
          <p:nvPr/>
        </p:nvSpPr>
        <p:spPr>
          <a:xfrm>
            <a:off x="6096000" y="5459476"/>
            <a:ext cx="471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/>
              <a:t>Disegno in corso per il payload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58B202B-2372-750F-B6A2-6DF91ECE637D}"/>
              </a:ext>
            </a:extLst>
          </p:cNvPr>
          <p:cNvSpPr txBox="1"/>
          <p:nvPr/>
        </p:nvSpPr>
        <p:spPr>
          <a:xfrm>
            <a:off x="466927" y="1836564"/>
            <a:ext cx="7140102" cy="400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b="1" i="1"/>
              <a:t>Il laboratorio sarà una facility permanente per lo sviluppo di ET</a:t>
            </a:r>
          </a:p>
        </p:txBody>
      </p:sp>
    </p:spTree>
    <p:extLst>
      <p:ext uri="{BB962C8B-B14F-4D97-AF65-F5344CB8AC3E}">
        <p14:creationId xmlns:p14="http://schemas.microsoft.com/office/powerpoint/2010/main" val="141969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E11F0E26-96C0-2824-7460-6554C53E094E}"/>
              </a:ext>
            </a:extLst>
          </p:cNvPr>
          <p:cNvGrpSpPr/>
          <p:nvPr/>
        </p:nvGrpSpPr>
        <p:grpSpPr>
          <a:xfrm>
            <a:off x="755904" y="146503"/>
            <a:ext cx="11277600" cy="1835248"/>
            <a:chOff x="536448" y="451104"/>
            <a:chExt cx="11277600" cy="1835248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80073852-08B8-3DB3-A493-2D7879768FB8}"/>
                </a:ext>
              </a:extLst>
            </p:cNvPr>
            <p:cNvSpPr txBox="1"/>
            <p:nvPr/>
          </p:nvSpPr>
          <p:spPr>
            <a:xfrm>
              <a:off x="1389888" y="451104"/>
              <a:ext cx="6133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/>
                <a:t>Attualmente abbiamo un’offerta  della CTI per:</a:t>
              </a:r>
            </a:p>
          </p:txBody>
        </p: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1CD78A0A-438F-B0F5-EEF1-F2A367877886}"/>
                </a:ext>
              </a:extLst>
            </p:cNvPr>
            <p:cNvGrpSpPr/>
            <p:nvPr/>
          </p:nvGrpSpPr>
          <p:grpSpPr>
            <a:xfrm>
              <a:off x="536448" y="1001298"/>
              <a:ext cx="10631424" cy="369332"/>
              <a:chOff x="621792" y="1146048"/>
              <a:chExt cx="10631424" cy="369332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23AB9C6-9410-ABEB-8681-F33D1A14AEA2}"/>
                  </a:ext>
                </a:extLst>
              </p:cNvPr>
              <p:cNvSpPr txBox="1"/>
              <p:nvPr/>
            </p:nvSpPr>
            <p:spPr>
              <a:xfrm>
                <a:off x="621792" y="1146048"/>
                <a:ext cx="2082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/>
                  <a:t>Configurazione 1-A: </a:t>
                </a:r>
              </a:p>
            </p:txBody>
          </p:sp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38E97B35-767F-2C09-F39B-5906298C8496}"/>
                  </a:ext>
                </a:extLst>
              </p:cNvPr>
              <p:cNvSpPr txBox="1"/>
              <p:nvPr/>
            </p:nvSpPr>
            <p:spPr>
              <a:xfrm>
                <a:off x="2584704" y="1146048"/>
                <a:ext cx="8668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i="1"/>
                  <a:t>Riduzione ingombro macchine attuali, lasciandole oltre il muro esterno:  	27300 Euro</a:t>
                </a:r>
              </a:p>
            </p:txBody>
          </p:sp>
        </p:grp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B9AA7A39-94F2-BB26-CFB3-02CF2ADEB629}"/>
                </a:ext>
              </a:extLst>
            </p:cNvPr>
            <p:cNvGrpSpPr/>
            <p:nvPr/>
          </p:nvGrpSpPr>
          <p:grpSpPr>
            <a:xfrm>
              <a:off x="536448" y="1459159"/>
              <a:ext cx="10924032" cy="369332"/>
              <a:chOff x="621792" y="1786128"/>
              <a:chExt cx="10924032" cy="369332"/>
            </a:xfrm>
          </p:grpSpPr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425D9C3-2653-2C02-52C9-B76658E2D946}"/>
                  </a:ext>
                </a:extLst>
              </p:cNvPr>
              <p:cNvSpPr txBox="1"/>
              <p:nvPr/>
            </p:nvSpPr>
            <p:spPr>
              <a:xfrm>
                <a:off x="621792" y="1786128"/>
                <a:ext cx="2082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/>
                  <a:t>Configurazione 1-B: </a:t>
                </a:r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C3FA907-367F-FC8F-6058-E3A2A49A630C}"/>
                  </a:ext>
                </a:extLst>
              </p:cNvPr>
              <p:cNvSpPr txBox="1"/>
              <p:nvPr/>
            </p:nvSpPr>
            <p:spPr>
              <a:xfrm>
                <a:off x="2584704" y="1786128"/>
                <a:ext cx="8961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i="1"/>
                  <a:t>Riduzione ingombro macchine attuali, spostandole all’interno:  		109500 Euro</a:t>
                </a:r>
              </a:p>
            </p:txBody>
          </p:sp>
        </p:grp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7C76AE5F-EF15-4253-EEF5-4F1A7DD08665}"/>
                </a:ext>
              </a:extLst>
            </p:cNvPr>
            <p:cNvGrpSpPr/>
            <p:nvPr/>
          </p:nvGrpSpPr>
          <p:grpSpPr>
            <a:xfrm>
              <a:off x="536448" y="1917020"/>
              <a:ext cx="11277600" cy="369332"/>
              <a:chOff x="621792" y="2465832"/>
              <a:chExt cx="11277600" cy="369332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056D05-D5B0-61AD-D0A6-BE1CA40D8F30}"/>
                  </a:ext>
                </a:extLst>
              </p:cNvPr>
              <p:cNvSpPr txBox="1"/>
              <p:nvPr/>
            </p:nvSpPr>
            <p:spPr>
              <a:xfrm>
                <a:off x="621792" y="2465832"/>
                <a:ext cx="2082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/>
                  <a:t>Configurazione 2-B: 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695B4B2-5E5D-4D2B-4C40-B3BC2EAB1D50}"/>
                  </a:ext>
                </a:extLst>
              </p:cNvPr>
              <p:cNvSpPr txBox="1"/>
              <p:nvPr/>
            </p:nvSpPr>
            <p:spPr>
              <a:xfrm>
                <a:off x="2584704" y="2465832"/>
                <a:ext cx="93146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i="1"/>
                  <a:t>Riduzione ingombro sola macchina classe 100, spostandola all’interno:  	89500 Euro</a:t>
                </a:r>
              </a:p>
            </p:txBody>
          </p:sp>
        </p:grp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5547523-D167-6546-E1C0-CCCE12218490}"/>
              </a:ext>
            </a:extLst>
          </p:cNvPr>
          <p:cNvSpPr txBox="1"/>
          <p:nvPr/>
        </p:nvSpPr>
        <p:spPr>
          <a:xfrm>
            <a:off x="158496" y="2976386"/>
            <a:ext cx="11387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Abbiamo chiesto alla Ditta </a:t>
            </a:r>
            <a:r>
              <a:rPr lang="it-IT" sz="2400" b="1" u="sng"/>
              <a:t>un’ulteriore offerta</a:t>
            </a:r>
            <a:r>
              <a:rPr lang="it-IT" sz="2400" b="1"/>
              <a:t> per sostituire la sola macchina classe 100 con un modello nuovo e più compatto (ingombro circa la metà), da installare all’esterno, eventualmente sotto il livello del pavimento.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4BB971E-635E-7D7F-F0AD-C05C5028D4F0}"/>
              </a:ext>
            </a:extLst>
          </p:cNvPr>
          <p:cNvSpPr txBox="1"/>
          <p:nvPr/>
        </p:nvSpPr>
        <p:spPr>
          <a:xfrm>
            <a:off x="158496" y="2091568"/>
            <a:ext cx="1100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>
                <a:solidFill>
                  <a:srgbClr val="0070C0"/>
                </a:solidFill>
              </a:rPr>
              <a:t>Il costo del ripristino della classe 100 in qualunque configurazione verrà sostenuto dal gruppo con fondi PNRR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AB461DE-379A-7C2D-9A5B-F2F26214C565}"/>
              </a:ext>
            </a:extLst>
          </p:cNvPr>
          <p:cNvSpPr txBox="1"/>
          <p:nvPr/>
        </p:nvSpPr>
        <p:spPr>
          <a:xfrm>
            <a:off x="158496" y="4230536"/>
            <a:ext cx="12033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0070C0"/>
                </a:solidFill>
              </a:rPr>
              <a:t>Abbiamo chiesto un colloquio con l’Ufficio Tecnico dell’Università per capire tempi e flessibilità dei lavori che verranno eseguiti:</a:t>
            </a:r>
          </a:p>
          <a:p>
            <a:r>
              <a:rPr lang="it-IT" sz="2400" b="1">
                <a:solidFill>
                  <a:srgbClr val="0070C0"/>
                </a:solidFill>
              </a:rPr>
              <a:t>- E’ possibile lasciare qualche impianto all’esterno del nuovo cortile? </a:t>
            </a:r>
          </a:p>
          <a:p>
            <a:r>
              <a:rPr lang="it-IT" sz="2400" b="1">
                <a:solidFill>
                  <a:srgbClr val="0070C0"/>
                </a:solidFill>
              </a:rPr>
              <a:t>- E’ possibile scavare un locale tecnico per la macchina classe 100 nel cortile? Nel caso, va inserito nel piano dei lavori dell’Università, e sarà necessario definire anche il piano finanziario.</a:t>
            </a:r>
          </a:p>
        </p:txBody>
      </p:sp>
    </p:spTree>
    <p:extLst>
      <p:ext uri="{BB962C8B-B14F-4D97-AF65-F5344CB8AC3E}">
        <p14:creationId xmlns:p14="http://schemas.microsoft.com/office/powerpoint/2010/main" val="467180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model of a robot&#10;&#10;Description automatically generated">
            <a:extLst>
              <a:ext uri="{FF2B5EF4-FFF2-40B4-BE49-F238E27FC236}">
                <a16:creationId xmlns:a16="http://schemas.microsoft.com/office/drawing/2014/main" id="{1523E6D9-800F-5985-0004-AC0A7F903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99" y="-373524"/>
            <a:ext cx="5992411" cy="76050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5DB5B5-3979-B938-0775-D824FFDDB33C}"/>
              </a:ext>
            </a:extLst>
          </p:cNvPr>
          <p:cNvSpPr txBox="1"/>
          <p:nvPr/>
        </p:nvSpPr>
        <p:spPr>
          <a:xfrm>
            <a:off x="466927" y="223737"/>
            <a:ext cx="3021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/>
              <a:t>ET Roma1  LAB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4137C1-734F-8A83-3A6E-06C8E2E1D86D}"/>
              </a:ext>
            </a:extLst>
          </p:cNvPr>
          <p:cNvSpPr txBox="1"/>
          <p:nvPr/>
        </p:nvSpPr>
        <p:spPr>
          <a:xfrm>
            <a:off x="10778246" y="63229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2023-11-09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D2A9A9-7917-2B00-08B6-5AF1267E1AB2}"/>
              </a:ext>
            </a:extLst>
          </p:cNvPr>
          <p:cNvSpPr txBox="1"/>
          <p:nvPr/>
        </p:nvSpPr>
        <p:spPr>
          <a:xfrm>
            <a:off x="5048656" y="6322978"/>
            <a:ext cx="17070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/>
              <a:t>Piero Rapagnani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3790F70-578D-2079-5C69-6BECD6488FE9}"/>
              </a:ext>
            </a:extLst>
          </p:cNvPr>
          <p:cNvSpPr txBox="1"/>
          <p:nvPr/>
        </p:nvSpPr>
        <p:spPr>
          <a:xfrm>
            <a:off x="1831451" y="5591283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T =10 K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0391AFE5-0F41-1874-C65C-DED27893ED47}"/>
              </a:ext>
            </a:extLst>
          </p:cNvPr>
          <p:cNvCxnSpPr>
            <a:cxnSpLocks/>
          </p:cNvCxnSpPr>
          <p:nvPr/>
        </p:nvCxnSpPr>
        <p:spPr>
          <a:xfrm flipH="1">
            <a:off x="3031736" y="2825869"/>
            <a:ext cx="1551021" cy="17877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0ED73A7-6684-0A19-3904-8C3EDA2665D3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014364" y="5429359"/>
            <a:ext cx="1348331" cy="1619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B55A6FA-5910-01C4-07E5-2977459D9431}"/>
              </a:ext>
            </a:extLst>
          </p:cNvPr>
          <p:cNvSpPr txBox="1"/>
          <p:nvPr/>
        </p:nvSpPr>
        <p:spPr>
          <a:xfrm>
            <a:off x="4362695" y="4644529"/>
            <a:ext cx="283464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0070C0"/>
                </a:solidFill>
              </a:rPr>
              <a:t>Hydroxyde Catalysis (HC) Bonding to the mirror (in silicon or sapphire)</a:t>
            </a:r>
          </a:p>
        </p:txBody>
      </p:sp>
      <p:pic>
        <p:nvPicPr>
          <p:cNvPr id="7" name="Immagine 6" descr="Immagine che contiene testo, schizzo, linea, Parallelo&#10;&#10;Descrizione generata automaticamente">
            <a:extLst>
              <a:ext uri="{FF2B5EF4-FFF2-40B4-BE49-F238E27FC236}">
                <a16:creationId xmlns:a16="http://schemas.microsoft.com/office/drawing/2014/main" id="{584E299F-D5A9-8553-99B6-FE563D78F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13" y="137899"/>
            <a:ext cx="3844822" cy="2934077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2AF7A29-66EE-6236-9BA9-257DD99E544E}"/>
              </a:ext>
            </a:extLst>
          </p:cNvPr>
          <p:cNvSpPr txBox="1"/>
          <p:nvPr/>
        </p:nvSpPr>
        <p:spPr>
          <a:xfrm>
            <a:off x="4090099" y="1778823"/>
            <a:ext cx="191711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b="1">
                <a:solidFill>
                  <a:srgbClr val="0070C0"/>
                </a:solidFill>
              </a:rPr>
              <a:t>Monolithic Strips in silicon or sapphire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1FC74E6-7384-901A-5F43-C223ED0A3209}"/>
              </a:ext>
            </a:extLst>
          </p:cNvPr>
          <p:cNvCxnSpPr>
            <a:cxnSpLocks/>
          </p:cNvCxnSpPr>
          <p:nvPr/>
        </p:nvCxnSpPr>
        <p:spPr>
          <a:xfrm flipV="1">
            <a:off x="6007213" y="1778823"/>
            <a:ext cx="1560906" cy="4811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D132D47-5161-ABAD-B252-08F060B2ABDA}"/>
              </a:ext>
            </a:extLst>
          </p:cNvPr>
          <p:cNvSpPr txBox="1"/>
          <p:nvPr/>
        </p:nvSpPr>
        <p:spPr>
          <a:xfrm>
            <a:off x="4582757" y="-22523"/>
            <a:ext cx="5500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/>
              <a:t>Prototype of cryogenic mirror suspension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21BE8B4-0EEA-CD18-2675-1A7101DEAA04}"/>
              </a:ext>
            </a:extLst>
          </p:cNvPr>
          <p:cNvSpPr txBox="1"/>
          <p:nvPr/>
        </p:nvSpPr>
        <p:spPr>
          <a:xfrm>
            <a:off x="7575635" y="1480810"/>
            <a:ext cx="446449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it-IT" sz="1600" b="1"/>
              <a:t>Ribbons</a:t>
            </a:r>
            <a:endParaRPr lang="en-US" sz="1600"/>
          </a:p>
          <a:p>
            <a:pPr marL="285750" indent="-285750">
              <a:buFontTx/>
              <a:buChar char="-"/>
            </a:pPr>
            <a:r>
              <a:rPr lang="en-US" sz="1600"/>
              <a:t>Two different designs (with and w/o fillet)</a:t>
            </a:r>
          </a:p>
          <a:p>
            <a:pPr marL="285750" indent="-285750">
              <a:buFontTx/>
              <a:buChar char="-"/>
            </a:pPr>
            <a:r>
              <a:rPr lang="en-US" sz="1600"/>
              <a:t>λ/10 (633 nm) and Ra roughness of 20 nm only on bonding surface (end part).</a:t>
            </a:r>
          </a:p>
        </p:txBody>
      </p:sp>
      <p:pic>
        <p:nvPicPr>
          <p:cNvPr id="23" name="Immagine 22" descr="Immagine che contiene design">
            <a:extLst>
              <a:ext uri="{FF2B5EF4-FFF2-40B4-BE49-F238E27FC236}">
                <a16:creationId xmlns:a16="http://schemas.microsoft.com/office/drawing/2014/main" id="{48B5A636-AEE9-DC98-4281-D397BC391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" b="2713"/>
          <a:stretch/>
        </p:blipFill>
        <p:spPr>
          <a:xfrm>
            <a:off x="7702368" y="2578506"/>
            <a:ext cx="4211028" cy="2740860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01A9197-09B9-E4EA-83A7-41B672630C8E}"/>
              </a:ext>
            </a:extLst>
          </p:cNvPr>
          <p:cNvSpPr txBox="1"/>
          <p:nvPr/>
        </p:nvSpPr>
        <p:spPr>
          <a:xfrm>
            <a:off x="7346410" y="4932070"/>
            <a:ext cx="446449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it-IT" b="1" err="1"/>
              <a:t>Parallelepipeds</a:t>
            </a: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dimensions: </a:t>
            </a:r>
            <a:r>
              <a:rPr lang="en-US">
                <a:highlight>
                  <a:srgbClr val="FFFF00"/>
                </a:highlight>
              </a:rPr>
              <a:t>10x30</a:t>
            </a:r>
            <a:r>
              <a:rPr lang="en-US"/>
              <a:t>x50 mm &amp; </a:t>
            </a:r>
            <a:r>
              <a:rPr lang="en-US">
                <a:highlight>
                  <a:srgbClr val="FFFF00"/>
                </a:highlight>
              </a:rPr>
              <a:t>20x30</a:t>
            </a:r>
            <a:r>
              <a:rPr lang="en-US"/>
              <a:t>x50 mm </a:t>
            </a:r>
          </a:p>
          <a:p>
            <a:pPr marL="285750" indent="-285750">
              <a:buFontTx/>
              <a:buChar char="-"/>
            </a:pPr>
            <a:r>
              <a:rPr lang="en-US"/>
              <a:t>λ/10 (633 nm) and Ra roughness of 20 nm only on </a:t>
            </a:r>
            <a:r>
              <a:rPr lang="en-US">
                <a:highlight>
                  <a:srgbClr val="FFFF00"/>
                </a:highlight>
              </a:rPr>
              <a:t>bonding surface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012F378-DBB5-CE5F-109B-87C7A0DD8942}"/>
              </a:ext>
            </a:extLst>
          </p:cNvPr>
          <p:cNvSpPr txBox="1"/>
          <p:nvPr/>
        </p:nvSpPr>
        <p:spPr>
          <a:xfrm>
            <a:off x="4394305" y="3093905"/>
            <a:ext cx="384482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u="sng" dirty="0"/>
              <a:t>Sapphire</a:t>
            </a:r>
            <a:r>
              <a:rPr lang="it-IT"/>
              <a:t> </a:t>
            </a:r>
            <a:r>
              <a:rPr lang="it-IT" b="1" err="1"/>
              <a:t>parallelepipeds</a:t>
            </a:r>
            <a:r>
              <a:rPr lang="it-IT"/>
              <a:t> and </a:t>
            </a:r>
            <a:r>
              <a:rPr lang="it-IT" b="1"/>
              <a:t>ribbons</a:t>
            </a:r>
            <a:r>
              <a:rPr lang="it-IT"/>
              <a:t> have </a:t>
            </a:r>
            <a:r>
              <a:rPr lang="it-IT" err="1"/>
              <a:t>been</a:t>
            </a:r>
            <a:r>
              <a:rPr lang="it-IT"/>
              <a:t> </a:t>
            </a:r>
            <a:r>
              <a:rPr lang="it-IT" err="1"/>
              <a:t>bought</a:t>
            </a:r>
            <a:r>
              <a:rPr lang="it-IT"/>
              <a:t> (</a:t>
            </a:r>
            <a:r>
              <a:rPr lang="it-IT" dirty="0"/>
              <a:t>Impex</a:t>
            </a:r>
            <a:r>
              <a:rPr lang="it-IT"/>
              <a:t>) and </a:t>
            </a:r>
            <a:r>
              <a:rPr lang="it-IT" err="1"/>
              <a:t>will</a:t>
            </a:r>
            <a:r>
              <a:rPr lang="it-IT"/>
              <a:t> be </a:t>
            </a:r>
            <a:r>
              <a:rPr lang="it-IT" err="1"/>
              <a:t>bonded</a:t>
            </a:r>
            <a:r>
              <a:rPr lang="it-IT"/>
              <a:t> </a:t>
            </a:r>
            <a:endParaRPr lang="it-IT" dirty="0"/>
          </a:p>
          <a:p>
            <a:r>
              <a:rPr lang="it-IT" err="1"/>
              <a:t>using</a:t>
            </a:r>
            <a:r>
              <a:rPr lang="it-IT"/>
              <a:t> </a:t>
            </a:r>
            <a:r>
              <a:rPr lang="it-IT" err="1"/>
              <a:t>sodium</a:t>
            </a:r>
            <a:r>
              <a:rPr lang="it-IT"/>
              <a:t> </a:t>
            </a:r>
            <a:r>
              <a:rPr lang="it-IT" err="1"/>
              <a:t>silicate</a:t>
            </a:r>
            <a:r>
              <a:rPr lang="it-IT"/>
              <a:t> </a:t>
            </a:r>
            <a:r>
              <a:rPr lang="it-IT" err="1"/>
              <a:t>solution</a:t>
            </a:r>
            <a:r>
              <a:rPr lang="it-IT"/>
              <a:t> (Na</a:t>
            </a:r>
            <a:r>
              <a:rPr lang="it-IT" baseline="-25000"/>
              <a:t>2</a:t>
            </a:r>
            <a:r>
              <a:rPr lang="it-IT"/>
              <a:t>SiO</a:t>
            </a:r>
            <a:r>
              <a:rPr lang="it-IT" baseline="-25000"/>
              <a:t>3</a:t>
            </a:r>
            <a:r>
              <a:rPr lang="it-IT"/>
              <a:t>) </a:t>
            </a:r>
            <a:r>
              <a:rPr lang="it-IT" err="1"/>
              <a:t>diluted</a:t>
            </a:r>
            <a:r>
              <a:rPr lang="it-IT"/>
              <a:t> with de-</a:t>
            </a:r>
            <a:r>
              <a:rPr lang="it-IT" err="1"/>
              <a:t>ionised</a:t>
            </a:r>
            <a:r>
              <a:rPr lang="it-IT"/>
              <a:t> water (1:6).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B81A832-F3E5-AD9E-9748-00FD95D48400}"/>
              </a:ext>
            </a:extLst>
          </p:cNvPr>
          <p:cNvSpPr txBox="1"/>
          <p:nvPr/>
        </p:nvSpPr>
        <p:spPr>
          <a:xfrm>
            <a:off x="8407407" y="647143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Valentina Mangano</a:t>
            </a:r>
          </a:p>
        </p:txBody>
      </p:sp>
    </p:spTree>
    <p:extLst>
      <p:ext uri="{BB962C8B-B14F-4D97-AF65-F5344CB8AC3E}">
        <p14:creationId xmlns:p14="http://schemas.microsoft.com/office/powerpoint/2010/main" val="415000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interno, muro, scala, lavandino&#10;&#10;Descrizione generata automaticamente">
            <a:extLst>
              <a:ext uri="{FF2B5EF4-FFF2-40B4-BE49-F238E27FC236}">
                <a16:creationId xmlns:a16="http://schemas.microsoft.com/office/drawing/2014/main" id="{A5821AA1-4D48-0179-9491-BBA083527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59" y="95204"/>
            <a:ext cx="2061381" cy="2748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5DB5B5-3979-B938-0775-D824FFDDB33C}"/>
              </a:ext>
            </a:extLst>
          </p:cNvPr>
          <p:cNvSpPr txBox="1"/>
          <p:nvPr/>
        </p:nvSpPr>
        <p:spPr>
          <a:xfrm>
            <a:off x="99241" y="-48384"/>
            <a:ext cx="3021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/>
              <a:t>ET Roma1  LAB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4137C1-734F-8A83-3A6E-06C8E2E1D86D}"/>
              </a:ext>
            </a:extLst>
          </p:cNvPr>
          <p:cNvSpPr txBox="1"/>
          <p:nvPr/>
        </p:nvSpPr>
        <p:spPr>
          <a:xfrm>
            <a:off x="10778246" y="63229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2023-11-09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D2A9A9-7917-2B00-08B6-5AF1267E1AB2}"/>
              </a:ext>
            </a:extLst>
          </p:cNvPr>
          <p:cNvSpPr txBox="1"/>
          <p:nvPr/>
        </p:nvSpPr>
        <p:spPr>
          <a:xfrm>
            <a:off x="5048656" y="6322978"/>
            <a:ext cx="17070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/>
              <a:t>Piero Rapagnani</a:t>
            </a:r>
          </a:p>
        </p:txBody>
      </p:sp>
      <p:sp>
        <p:nvSpPr>
          <p:cNvPr id="3" name="Segnaposto contenuto 13">
            <a:extLst>
              <a:ext uri="{FF2B5EF4-FFF2-40B4-BE49-F238E27FC236}">
                <a16:creationId xmlns:a16="http://schemas.microsoft.com/office/drawing/2014/main" id="{5EF07DCD-2A8A-338A-FCA7-BDBE80D68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7275" y="489158"/>
            <a:ext cx="7918314" cy="2265713"/>
          </a:xfrm>
        </p:spPr>
        <p:txBody>
          <a:bodyPr rtlCol="0">
            <a:noAutofit/>
          </a:bodyPr>
          <a:lstStyle/>
          <a:p>
            <a:pPr marL="279082" lvl="1" indent="0" algn="just">
              <a:lnSpc>
                <a:spcPct val="100000"/>
              </a:lnSpc>
              <a:buNone/>
            </a:pPr>
            <a:r>
              <a:rPr lang="en-US" sz="2000"/>
              <a:t>The development of a </a:t>
            </a:r>
            <a:r>
              <a:rPr lang="en-US" sz="2000" b="1"/>
              <a:t>laboratory dedicated to the HC bonding and the mechanical strength measurements of the HC bonds</a:t>
            </a:r>
            <a:r>
              <a:rPr lang="en-US" sz="2000"/>
              <a:t> represents the first step towards a better understanding of how the opto-mechanical properties and chemistry of the HC bond vary when different bonding solutions and substrate materials are used and, consequently, how to tailor better these bonds to various </a:t>
            </a:r>
            <a:r>
              <a:rPr lang="en-US" sz="2000" err="1"/>
              <a:t>utilisations</a:t>
            </a:r>
            <a:r>
              <a:rPr lang="en-US" sz="2000"/>
              <a:t> of interest </a:t>
            </a:r>
            <a:r>
              <a:rPr lang="en-US" sz="2000" b="1"/>
              <a:t>at</a:t>
            </a:r>
            <a:r>
              <a:rPr lang="en-US" sz="2000"/>
              <a:t> </a:t>
            </a:r>
            <a:r>
              <a:rPr lang="en-US" sz="2000" b="1"/>
              <a:t>room and cryogenic temperature</a:t>
            </a:r>
            <a:r>
              <a:rPr lang="en-US" sz="2000"/>
              <a:t>.</a:t>
            </a:r>
            <a:endParaRPr lang="en-GB" sz="1000"/>
          </a:p>
        </p:txBody>
      </p:sp>
      <p:pic>
        <p:nvPicPr>
          <p:cNvPr id="5" name="Immagine 4" descr="Immagine che contiene testo, interno, muro, arredo&#10;&#10;Descrizione generata automaticamente">
            <a:extLst>
              <a:ext uri="{FF2B5EF4-FFF2-40B4-BE49-F238E27FC236}">
                <a16:creationId xmlns:a16="http://schemas.microsoft.com/office/drawing/2014/main" id="{594DB2EF-DC96-158B-A1BB-21F6FF9CC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662" y="95204"/>
            <a:ext cx="1943473" cy="421238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Immagine 5" descr="Immagine che contiene testo, Elettrodomestico, bottiglia, Attrezzature mediche&#10;&#10;Descrizione generata automaticamente">
            <a:extLst>
              <a:ext uri="{FF2B5EF4-FFF2-40B4-BE49-F238E27FC236}">
                <a16:creationId xmlns:a16="http://schemas.microsoft.com/office/drawing/2014/main" id="{88F62DBF-ABC9-E7CA-6DA8-622456208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56" y="3799446"/>
            <a:ext cx="3729548" cy="274107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itolo 12">
            <a:extLst>
              <a:ext uri="{FF2B5EF4-FFF2-40B4-BE49-F238E27FC236}">
                <a16:creationId xmlns:a16="http://schemas.microsoft.com/office/drawing/2014/main" id="{BCD4FBFD-9B51-2EEF-2909-CB5F7E0CF007}"/>
              </a:ext>
            </a:extLst>
          </p:cNvPr>
          <p:cNvSpPr txBox="1">
            <a:spLocks/>
          </p:cNvSpPr>
          <p:nvPr/>
        </p:nvSpPr>
        <p:spPr>
          <a:xfrm>
            <a:off x="6711712" y="3180945"/>
            <a:ext cx="3895925" cy="574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err="1"/>
              <a:t>Cleanroom</a:t>
            </a:r>
            <a:r>
              <a:rPr lang="it-IT" sz="1400" b="1"/>
              <a:t> 100 (</a:t>
            </a:r>
            <a:r>
              <a:rPr lang="it-IT" sz="1400" b="1" err="1"/>
              <a:t>left</a:t>
            </a:r>
            <a:r>
              <a:rPr lang="it-IT" sz="1400" b="1"/>
              <a:t>) and </a:t>
            </a:r>
            <a:r>
              <a:rPr lang="it-IT" sz="1400" b="1" err="1"/>
              <a:t>mechanical</a:t>
            </a:r>
            <a:r>
              <a:rPr lang="it-IT" sz="1400" b="1"/>
              <a:t> test </a:t>
            </a:r>
            <a:r>
              <a:rPr lang="it-IT" sz="1400" b="1" err="1"/>
              <a:t>laboratory</a:t>
            </a:r>
            <a:r>
              <a:rPr lang="it-IT" sz="1400" b="1"/>
              <a:t> (</a:t>
            </a:r>
            <a:r>
              <a:rPr lang="it-IT" sz="1400" b="1" err="1"/>
              <a:t>right</a:t>
            </a:r>
            <a:r>
              <a:rPr lang="it-IT" sz="1400" b="1"/>
              <a:t>) </a:t>
            </a:r>
            <a:r>
              <a:rPr lang="en-US" sz="1400" b="1"/>
              <a:t>at the </a:t>
            </a:r>
            <a:r>
              <a:rPr lang="it-IT" sz="1400" b="1"/>
              <a:t>Department of </a:t>
            </a:r>
            <a:r>
              <a:rPr lang="it-IT" sz="1400" b="1" err="1"/>
              <a:t>Physics</a:t>
            </a:r>
            <a:r>
              <a:rPr lang="it-IT" sz="1400" b="1"/>
              <a:t> (Sapienza).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314A7FE-5A0C-631F-51BD-B8D057F72225}"/>
              </a:ext>
            </a:extLst>
          </p:cNvPr>
          <p:cNvSpPr txBox="1"/>
          <p:nvPr/>
        </p:nvSpPr>
        <p:spPr>
          <a:xfrm>
            <a:off x="173348" y="2754871"/>
            <a:ext cx="64572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/>
              <a:t>Avvio alla Ricerca 2022</a:t>
            </a:r>
          </a:p>
          <a:p>
            <a:pPr algn="just"/>
            <a:r>
              <a:rPr lang="it-IT" sz="1600" err="1"/>
              <a:t>Consumable</a:t>
            </a:r>
            <a:r>
              <a:rPr lang="it-IT" sz="1600"/>
              <a:t> and non-</a:t>
            </a:r>
            <a:r>
              <a:rPr lang="it-IT" sz="1600" err="1"/>
              <a:t>consumable</a:t>
            </a:r>
            <a:r>
              <a:rPr lang="it-IT" sz="1600"/>
              <a:t> </a:t>
            </a:r>
            <a:r>
              <a:rPr lang="it-IT" sz="1600" err="1"/>
              <a:t>laboratory</a:t>
            </a:r>
            <a:r>
              <a:rPr lang="it-IT" sz="1600"/>
              <a:t> </a:t>
            </a:r>
            <a:r>
              <a:rPr lang="it-IT" sz="1600" err="1"/>
              <a:t>instruments</a:t>
            </a:r>
            <a:r>
              <a:rPr lang="it-IT" sz="1600"/>
              <a:t> (</a:t>
            </a:r>
            <a:r>
              <a:rPr lang="it-IT" sz="1600" err="1"/>
              <a:t>wipes</a:t>
            </a:r>
            <a:r>
              <a:rPr lang="it-IT" sz="1600"/>
              <a:t>, </a:t>
            </a:r>
            <a:r>
              <a:rPr lang="it-IT" sz="1600" err="1"/>
              <a:t>centrifuge</a:t>
            </a:r>
            <a:r>
              <a:rPr lang="it-IT" sz="1600"/>
              <a:t> </a:t>
            </a:r>
            <a:r>
              <a:rPr lang="it-IT" sz="1600" err="1"/>
              <a:t>tubes</a:t>
            </a:r>
            <a:r>
              <a:rPr lang="it-IT" sz="1600"/>
              <a:t>, </a:t>
            </a:r>
            <a:r>
              <a:rPr lang="it-IT" sz="1600" err="1"/>
              <a:t>medical</a:t>
            </a:r>
            <a:r>
              <a:rPr lang="it-IT" sz="1600"/>
              <a:t> filters, </a:t>
            </a:r>
            <a:r>
              <a:rPr lang="it-IT" sz="1600" err="1"/>
              <a:t>pipettes</a:t>
            </a:r>
            <a:r>
              <a:rPr lang="it-IT" sz="1600"/>
              <a:t> and </a:t>
            </a:r>
            <a:r>
              <a:rPr lang="it-IT" sz="1600" err="1"/>
              <a:t>its</a:t>
            </a:r>
            <a:r>
              <a:rPr lang="it-IT" sz="1600"/>
              <a:t> </a:t>
            </a:r>
            <a:r>
              <a:rPr lang="it-IT" sz="1600" err="1"/>
              <a:t>tips</a:t>
            </a:r>
            <a:r>
              <a:rPr lang="it-IT" sz="1600"/>
              <a:t>, and so on) and </a:t>
            </a:r>
            <a:r>
              <a:rPr lang="it-IT" sz="1600" err="1"/>
              <a:t>chemical</a:t>
            </a:r>
            <a:r>
              <a:rPr lang="it-IT" sz="1600"/>
              <a:t> </a:t>
            </a:r>
            <a:r>
              <a:rPr lang="it-IT" sz="1600" err="1"/>
              <a:t>components</a:t>
            </a:r>
            <a:r>
              <a:rPr lang="it-IT" sz="1600"/>
              <a:t> (</a:t>
            </a:r>
            <a:r>
              <a:rPr lang="it-IT" sz="1600" err="1"/>
              <a:t>oxide</a:t>
            </a:r>
            <a:r>
              <a:rPr lang="it-IT" sz="1600"/>
              <a:t> </a:t>
            </a:r>
            <a:r>
              <a:rPr lang="it-IT" sz="1600" err="1"/>
              <a:t>powders</a:t>
            </a:r>
            <a:r>
              <a:rPr lang="it-IT" sz="1600"/>
              <a:t>, </a:t>
            </a:r>
            <a:r>
              <a:rPr lang="it-IT" sz="1600" err="1"/>
              <a:t>methanol</a:t>
            </a:r>
            <a:r>
              <a:rPr lang="it-IT" sz="1600"/>
              <a:t>, </a:t>
            </a:r>
            <a:r>
              <a:rPr lang="it-IT" sz="1600" err="1"/>
              <a:t>sodium</a:t>
            </a:r>
            <a:r>
              <a:rPr lang="it-IT" sz="1600"/>
              <a:t> </a:t>
            </a:r>
            <a:r>
              <a:rPr lang="it-IT" sz="1600" err="1"/>
              <a:t>silicate</a:t>
            </a:r>
            <a:r>
              <a:rPr lang="it-IT" sz="1600"/>
              <a:t> </a:t>
            </a:r>
            <a:r>
              <a:rPr lang="it-IT" sz="1600" err="1"/>
              <a:t>solutions</a:t>
            </a:r>
            <a:r>
              <a:rPr lang="it-IT" sz="1600"/>
              <a:t>, etc.) </a:t>
            </a:r>
            <a:r>
              <a:rPr lang="it-IT" sz="1600" dirty="0"/>
              <a:t>have</a:t>
            </a:r>
            <a:r>
              <a:rPr lang="it-IT" sz="1600"/>
              <a:t> </a:t>
            </a:r>
            <a:r>
              <a:rPr lang="it-IT" sz="1600" dirty="0"/>
              <a:t>already</a:t>
            </a:r>
            <a:r>
              <a:rPr lang="it-IT" sz="1600"/>
              <a:t> </a:t>
            </a:r>
            <a:r>
              <a:rPr lang="it-IT" sz="1600" err="1"/>
              <a:t>been</a:t>
            </a:r>
            <a:r>
              <a:rPr lang="it-IT" sz="1600"/>
              <a:t> </a:t>
            </a:r>
            <a:r>
              <a:rPr lang="it-IT" sz="1600" err="1"/>
              <a:t>bought</a:t>
            </a:r>
            <a:r>
              <a:rPr lang="it-IT" sz="1600"/>
              <a:t>.</a:t>
            </a:r>
          </a:p>
          <a:p>
            <a:pPr algn="just"/>
            <a:endParaRPr lang="it-IT" sz="1600"/>
          </a:p>
          <a:p>
            <a:pPr algn="just"/>
            <a:r>
              <a:rPr lang="it-IT" sz="1600" b="1"/>
              <a:t>PRIN2020</a:t>
            </a:r>
          </a:p>
          <a:p>
            <a:pPr algn="just"/>
            <a:r>
              <a:rPr lang="it-IT" sz="1600"/>
              <a:t>PURELAB Chorus 1 Complete (ELGA VEOLIA) </a:t>
            </a:r>
            <a:r>
              <a:rPr lang="it-IT" sz="1600" err="1"/>
              <a:t>is</a:t>
            </a:r>
            <a:r>
              <a:rPr lang="it-IT" sz="1600"/>
              <a:t> </a:t>
            </a:r>
            <a:r>
              <a:rPr lang="it-IT" sz="1600" err="1"/>
              <a:t>going</a:t>
            </a:r>
            <a:r>
              <a:rPr lang="it-IT" sz="1600"/>
              <a:t> to be </a:t>
            </a:r>
            <a:r>
              <a:rPr lang="it-IT" sz="1600" err="1"/>
              <a:t>bought</a:t>
            </a:r>
            <a:r>
              <a:rPr lang="it-IT" sz="1600"/>
              <a:t>. </a:t>
            </a:r>
            <a:r>
              <a:rPr lang="it-IT" sz="1600" dirty="0"/>
              <a:t>It</a:t>
            </a:r>
            <a:r>
              <a:rPr lang="it-IT" sz="1600"/>
              <a:t> </a:t>
            </a:r>
            <a:r>
              <a:rPr lang="it-IT" sz="1600" err="1"/>
              <a:t>provides</a:t>
            </a:r>
            <a:r>
              <a:rPr lang="it-IT" sz="1600"/>
              <a:t> 18.2 </a:t>
            </a:r>
            <a:r>
              <a:rPr lang="it-IT" sz="1600" err="1"/>
              <a:t>MΩ</a:t>
            </a:r>
            <a:r>
              <a:rPr lang="it-IT" sz="1600" err="1"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it-IT" sz="1600" err="1"/>
              <a:t>cm</a:t>
            </a:r>
            <a:r>
              <a:rPr lang="it-IT" sz="1600"/>
              <a:t> </a:t>
            </a:r>
            <a:r>
              <a:rPr lang="it-IT" sz="1600" err="1"/>
              <a:t>ultrapure</a:t>
            </a:r>
            <a:r>
              <a:rPr lang="it-IT" sz="1600"/>
              <a:t> water </a:t>
            </a:r>
            <a:r>
              <a:rPr lang="it-IT" sz="1600" err="1"/>
              <a:t>which</a:t>
            </a:r>
            <a:r>
              <a:rPr lang="it-IT" sz="1600"/>
              <a:t> </a:t>
            </a:r>
            <a:r>
              <a:rPr lang="it-IT" sz="1600" err="1"/>
              <a:t>is</a:t>
            </a:r>
            <a:r>
              <a:rPr lang="it-IT" sz="1600"/>
              <a:t> free from </a:t>
            </a:r>
            <a:r>
              <a:rPr lang="it-IT" sz="1600" err="1"/>
              <a:t>impurities</a:t>
            </a:r>
            <a:r>
              <a:rPr lang="it-IT" sz="1600"/>
              <a:t> can </a:t>
            </a:r>
            <a:r>
              <a:rPr lang="it-IT" sz="1600" err="1"/>
              <a:t>inhibit</a:t>
            </a:r>
            <a:r>
              <a:rPr lang="it-IT" sz="1600"/>
              <a:t> the H-C </a:t>
            </a:r>
            <a:r>
              <a:rPr lang="it-IT" sz="1600" err="1"/>
              <a:t>process</a:t>
            </a:r>
            <a:r>
              <a:rPr lang="it-IT" sz="1600"/>
              <a:t>. </a:t>
            </a:r>
            <a:r>
              <a:rPr lang="it-IT" sz="1600" dirty="0"/>
              <a:t>This</a:t>
            </a:r>
            <a:r>
              <a:rPr lang="it-IT" sz="1600"/>
              <a:t> </a:t>
            </a:r>
            <a:r>
              <a:rPr lang="it-IT" sz="1600" err="1"/>
              <a:t>is</a:t>
            </a:r>
            <a:r>
              <a:rPr lang="it-IT" sz="1600"/>
              <a:t> a </a:t>
            </a:r>
            <a:r>
              <a:rPr lang="it-IT" sz="1600" err="1"/>
              <a:t>mandatory</a:t>
            </a:r>
            <a:r>
              <a:rPr lang="it-IT" sz="1600"/>
              <a:t> </a:t>
            </a:r>
            <a:r>
              <a:rPr lang="it-IT" sz="1600" err="1"/>
              <a:t>requirement</a:t>
            </a:r>
            <a:r>
              <a:rPr lang="it-IT" sz="1600"/>
              <a:t> for </a:t>
            </a:r>
            <a:r>
              <a:rPr lang="it-IT" sz="1600" err="1"/>
              <a:t>cleaning</a:t>
            </a:r>
            <a:r>
              <a:rPr lang="it-IT" sz="1600"/>
              <a:t> the bonding </a:t>
            </a:r>
            <a:r>
              <a:rPr lang="it-IT" sz="1600" err="1"/>
              <a:t>surfaces</a:t>
            </a:r>
            <a:r>
              <a:rPr lang="it-IT" sz="1600"/>
              <a:t> and </a:t>
            </a:r>
            <a:r>
              <a:rPr lang="it-IT" sz="1600" err="1"/>
              <a:t>preparing</a:t>
            </a:r>
            <a:r>
              <a:rPr lang="it-IT" sz="1600"/>
              <a:t> the bonding </a:t>
            </a:r>
            <a:r>
              <a:rPr lang="it-IT" sz="1600" err="1"/>
              <a:t>solution</a:t>
            </a:r>
            <a:r>
              <a:rPr lang="it-IT" sz="1600"/>
              <a:t>.</a:t>
            </a:r>
          </a:p>
          <a:p>
            <a:pPr algn="just"/>
            <a:r>
              <a:rPr lang="it-IT" sz="1600">
                <a:highlight>
                  <a:srgbClr val="FF00FF"/>
                </a:highlight>
              </a:rPr>
              <a:t> </a:t>
            </a:r>
            <a:br>
              <a:rPr lang="it-IT" sz="1600">
                <a:highlight>
                  <a:srgbClr val="FF00FF"/>
                </a:highlight>
              </a:rPr>
            </a:br>
            <a:r>
              <a:rPr lang="it-IT" sz="1600" b="1"/>
              <a:t>VIRGO_MIUR ET/0000</a:t>
            </a:r>
          </a:p>
          <a:p>
            <a:pPr algn="just"/>
            <a:r>
              <a:rPr lang="it-IT" sz="1600"/>
              <a:t>A SHIMADZU AGS-X 10 kN machine </a:t>
            </a:r>
            <a:r>
              <a:rPr lang="it-IT" sz="1600" dirty="0"/>
              <a:t>has</a:t>
            </a:r>
            <a:r>
              <a:rPr lang="it-IT" sz="1600"/>
              <a:t> </a:t>
            </a:r>
            <a:r>
              <a:rPr lang="it-IT" sz="1600" dirty="0"/>
              <a:t>already</a:t>
            </a:r>
            <a:r>
              <a:rPr lang="it-IT" sz="1600"/>
              <a:t> </a:t>
            </a:r>
            <a:r>
              <a:rPr lang="it-IT" sz="1600" err="1"/>
              <a:t>been</a:t>
            </a:r>
            <a:r>
              <a:rPr lang="it-IT" sz="1600"/>
              <a:t> </a:t>
            </a:r>
            <a:r>
              <a:rPr lang="it-IT" sz="1600" err="1"/>
              <a:t>bought</a:t>
            </a:r>
            <a:r>
              <a:rPr lang="it-IT" sz="1600"/>
              <a:t> and </a:t>
            </a:r>
            <a:r>
              <a:rPr lang="it-IT" sz="1600" err="1"/>
              <a:t>will</a:t>
            </a:r>
            <a:r>
              <a:rPr lang="it-IT" sz="1600"/>
              <a:t> be </a:t>
            </a:r>
            <a:r>
              <a:rPr lang="it-IT" sz="1600" dirty="0"/>
              <a:t>used</a:t>
            </a:r>
            <a:r>
              <a:rPr lang="it-IT" sz="1600"/>
              <a:t> for </a:t>
            </a:r>
            <a:r>
              <a:rPr lang="it-IT" sz="1600" err="1"/>
              <a:t>performing</a:t>
            </a:r>
            <a:r>
              <a:rPr lang="it-IT" sz="1600"/>
              <a:t> shear and tensile stress </a:t>
            </a:r>
            <a:r>
              <a:rPr lang="it-IT" sz="1600" err="1"/>
              <a:t>tests</a:t>
            </a:r>
            <a:r>
              <a:rPr lang="it-IT" sz="1600"/>
              <a:t>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F9D12F8-B3EF-768A-8493-1887F0C85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637" y="3102102"/>
            <a:ext cx="1456489" cy="36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E6B17EF-FA9E-7341-9EE0-FE8C111CF668}"/>
              </a:ext>
            </a:extLst>
          </p:cNvPr>
          <p:cNvSpPr txBox="1"/>
          <p:nvPr/>
        </p:nvSpPr>
        <p:spPr>
          <a:xfrm>
            <a:off x="8407407" y="647143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Valentina Mangano</a:t>
            </a:r>
          </a:p>
        </p:txBody>
      </p:sp>
    </p:spTree>
    <p:extLst>
      <p:ext uri="{BB962C8B-B14F-4D97-AF65-F5344CB8AC3E}">
        <p14:creationId xmlns:p14="http://schemas.microsoft.com/office/powerpoint/2010/main" val="47503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94CC23-BA33-E68E-74BD-A4CC6851E1A0}"/>
              </a:ext>
            </a:extLst>
          </p:cNvPr>
          <p:cNvSpPr txBox="1"/>
          <p:nvPr/>
        </p:nvSpPr>
        <p:spPr>
          <a:xfrm>
            <a:off x="593445" y="622617"/>
            <a:ext cx="1137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Il bonding monolitico avviene in assoluta assenza di polvere, in una cappa di classe 1, che deve funzionare in una camera di classe 100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1B83F1-CECC-97BC-67C2-AC65EF07FFE6}"/>
              </a:ext>
            </a:extLst>
          </p:cNvPr>
          <p:cNvSpPr txBox="1"/>
          <p:nvPr/>
        </p:nvSpPr>
        <p:spPr>
          <a:xfrm>
            <a:off x="1231889" y="1412537"/>
            <a:ext cx="1009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Le fibre vanno </a:t>
            </a:r>
            <a:r>
              <a:rPr lang="it-IT" sz="2400" i="1" u="sng"/>
              <a:t>sempre</a:t>
            </a:r>
            <a:r>
              <a:rPr lang="it-IT" sz="2400" i="1"/>
              <a:t> maneggiate con estrema cura, almeno in una classe 100: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A10C85-D58E-09C8-2332-7AD39BB5611B}"/>
              </a:ext>
            </a:extLst>
          </p:cNvPr>
          <p:cNvSpPr txBox="1"/>
          <p:nvPr/>
        </p:nvSpPr>
        <p:spPr>
          <a:xfrm>
            <a:off x="99241" y="1874202"/>
            <a:ext cx="1209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0070C0"/>
                </a:solidFill>
              </a:rPr>
              <a:t>Qualunque contatto di una fibra con un oggetto, anche un granello di polvere, provoca l’esplosione della fibra quando è messa sotto tensione, cioè quando sospende lo specchio.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9029E9-65EF-C9E6-4847-756E493C4CBF}"/>
              </a:ext>
            </a:extLst>
          </p:cNvPr>
          <p:cNvSpPr txBox="1"/>
          <p:nvPr/>
        </p:nvSpPr>
        <p:spPr>
          <a:xfrm>
            <a:off x="81692" y="5773718"/>
            <a:ext cx="11863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Per ET sono previste fibre lunghe 1.2 m (in Virgo e LIGO sono 0.7 m). Maneggiarle in modo SICURO evitando qualunque contatto, richiede una procedura rigorosa e molto spazio per muoversi. </a:t>
            </a:r>
            <a:r>
              <a:rPr lang="it-IT" b="1"/>
              <a:t>La camera classe 100 del Dipartimento ha dimensioni analoghe (ma inferiori) a quella che usiamo a Virgo.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1C8A6B-748F-8EF8-906B-231B24BAC8C3}"/>
              </a:ext>
            </a:extLst>
          </p:cNvPr>
          <p:cNvSpPr txBox="1"/>
          <p:nvPr/>
        </p:nvSpPr>
        <p:spPr>
          <a:xfrm>
            <a:off x="99241" y="-48384"/>
            <a:ext cx="3021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/>
              <a:t>ET Roma1  LAB</a:t>
            </a:r>
          </a:p>
        </p:txBody>
      </p:sp>
      <p:pic>
        <p:nvPicPr>
          <p:cNvPr id="8" name="Q01R01_short_C001H001S0001 (glass fiber exploding)">
            <a:hlinkClick r:id="" action="ppaction://media"/>
            <a:extLst>
              <a:ext uri="{FF2B5EF4-FFF2-40B4-BE49-F238E27FC236}">
                <a16:creationId xmlns:a16="http://schemas.microsoft.com/office/drawing/2014/main" id="{A01890B6-C682-10C5-DF00-B11D7345ED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92" y="2759022"/>
            <a:ext cx="11587764" cy="244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FE19FC-78F7-CAC9-3BF4-B03455BED7D9}"/>
              </a:ext>
            </a:extLst>
          </p:cNvPr>
          <p:cNvSpPr txBox="1"/>
          <p:nvPr/>
        </p:nvSpPr>
        <p:spPr>
          <a:xfrm>
            <a:off x="4740965" y="252418"/>
            <a:ext cx="3059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/>
              <a:t>In conclusione: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515970-AEA7-53BB-2EDC-AEBF1E9CC809}"/>
              </a:ext>
            </a:extLst>
          </p:cNvPr>
          <p:cNvSpPr txBox="1"/>
          <p:nvPr/>
        </p:nvSpPr>
        <p:spPr>
          <a:xfrm>
            <a:off x="367749" y="1120772"/>
            <a:ext cx="4860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>
                <a:solidFill>
                  <a:srgbClr val="0070C0"/>
                </a:solidFill>
              </a:rPr>
              <a:t>Per lo sviluppo di ET in Sezione: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FB2F36-9FB5-6C72-7BE6-CB992B8BBE9E}"/>
              </a:ext>
            </a:extLst>
          </p:cNvPr>
          <p:cNvSpPr txBox="1"/>
          <p:nvPr/>
        </p:nvSpPr>
        <p:spPr>
          <a:xfrm>
            <a:off x="1289443" y="1997215"/>
            <a:ext cx="10528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/>
              <a:t>La camera pulita classe 100 (con cappa classe 1) e impianto di acqua ultrapulita, è </a:t>
            </a:r>
            <a:r>
              <a:rPr lang="it-IT" sz="2800" b="1" u="sng"/>
              <a:t>indispensabile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96967AE-EF79-4792-6DE2-70F1D9555A59}"/>
              </a:ext>
            </a:extLst>
          </p:cNvPr>
          <p:cNvSpPr txBox="1"/>
          <p:nvPr/>
        </p:nvSpPr>
        <p:spPr>
          <a:xfrm>
            <a:off x="470452" y="3304545"/>
            <a:ext cx="1096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/>
              <a:t>La camera pulita classe 100 (con cappa classe 1) </a:t>
            </a:r>
            <a:r>
              <a:rPr lang="it-IT" sz="2800" b="1" u="sng"/>
              <a:t>serve ora</a:t>
            </a:r>
            <a:r>
              <a:rPr lang="it-IT" sz="2800" b="1"/>
              <a:t> per i prossimi 5(10?) anni</a:t>
            </a:r>
            <a:endParaRPr lang="it-IT" sz="2800" b="1" u="sng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04B5962-63A4-ACE2-1841-51EA5AC58BB7}"/>
              </a:ext>
            </a:extLst>
          </p:cNvPr>
          <p:cNvSpPr txBox="1"/>
          <p:nvPr/>
        </p:nvSpPr>
        <p:spPr>
          <a:xfrm>
            <a:off x="2166731" y="4611875"/>
            <a:ext cx="9094304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/>
              <a:t>Lo spazio attuale della camera classe 100 è adeguato, ma non riducibile.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ED5A40-191C-32B7-1BC5-6BA6747AE941}"/>
              </a:ext>
            </a:extLst>
          </p:cNvPr>
          <p:cNvSpPr txBox="1"/>
          <p:nvPr/>
        </p:nvSpPr>
        <p:spPr>
          <a:xfrm>
            <a:off x="466927" y="223737"/>
            <a:ext cx="3021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/>
              <a:t>ET Roma1  LAB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71A65C-836D-B31F-7060-7766E8BEE793}"/>
              </a:ext>
            </a:extLst>
          </p:cNvPr>
          <p:cNvSpPr txBox="1"/>
          <p:nvPr/>
        </p:nvSpPr>
        <p:spPr>
          <a:xfrm>
            <a:off x="5048656" y="6322978"/>
            <a:ext cx="170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Piero Rapagnani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28AF87-F607-D9D5-1113-A5289705661D}"/>
              </a:ext>
            </a:extLst>
          </p:cNvPr>
          <p:cNvSpPr txBox="1"/>
          <p:nvPr/>
        </p:nvSpPr>
        <p:spPr>
          <a:xfrm>
            <a:off x="10778246" y="63229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2023-11-09</a:t>
            </a:r>
          </a:p>
        </p:txBody>
      </p:sp>
    </p:spTree>
    <p:extLst>
      <p:ext uri="{BB962C8B-B14F-4D97-AF65-F5344CB8AC3E}">
        <p14:creationId xmlns:p14="http://schemas.microsoft.com/office/powerpoint/2010/main" val="249215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agramma, Piano, schematico, Disegno tecnico">
            <a:extLst>
              <a:ext uri="{FF2B5EF4-FFF2-40B4-BE49-F238E27FC236}">
                <a16:creationId xmlns:a16="http://schemas.microsoft.com/office/drawing/2014/main" id="{A999B857-C119-86DB-141A-0DDF99391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451713" cy="68580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0A8275-E093-2888-ECF0-75B43F315BD2}"/>
              </a:ext>
            </a:extLst>
          </p:cNvPr>
          <p:cNvSpPr txBox="1"/>
          <p:nvPr/>
        </p:nvSpPr>
        <p:spPr>
          <a:xfrm>
            <a:off x="8740442" y="155643"/>
            <a:ext cx="342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Officina INFN – Situazione Attuale</a:t>
            </a:r>
          </a:p>
        </p:txBody>
      </p:sp>
    </p:spTree>
    <p:extLst>
      <p:ext uri="{BB962C8B-B14F-4D97-AF65-F5344CB8AC3E}">
        <p14:creationId xmlns:p14="http://schemas.microsoft.com/office/powerpoint/2010/main" val="3055709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agramma, Piano, Disegno tecnico, testo&#10;&#10;Descrizione generata automaticamente">
            <a:extLst>
              <a:ext uri="{FF2B5EF4-FFF2-40B4-BE49-F238E27FC236}">
                <a16:creationId xmlns:a16="http://schemas.microsoft.com/office/drawing/2014/main" id="{60D228C8-F94B-A698-0AF0-AE25AE47B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8469" y="-1173734"/>
            <a:ext cx="6872733" cy="92202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59B25C-F46E-00E9-F86A-925B5E8A0E8B}"/>
              </a:ext>
            </a:extLst>
          </p:cNvPr>
          <p:cNvSpPr txBox="1"/>
          <p:nvPr/>
        </p:nvSpPr>
        <p:spPr>
          <a:xfrm>
            <a:off x="8740442" y="155643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Officina INFN – Situazione 1995</a:t>
            </a:r>
          </a:p>
        </p:txBody>
      </p:sp>
    </p:spTree>
    <p:extLst>
      <p:ext uri="{BB962C8B-B14F-4D97-AF65-F5344CB8AC3E}">
        <p14:creationId xmlns:p14="http://schemas.microsoft.com/office/powerpoint/2010/main" val="276170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diagramma, Piano, Disegno tecnico, testo">
            <a:extLst>
              <a:ext uri="{FF2B5EF4-FFF2-40B4-BE49-F238E27FC236}">
                <a16:creationId xmlns:a16="http://schemas.microsoft.com/office/drawing/2014/main" id="{E2E12D16-122B-7A0F-1565-1B93FBBF3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8469" y="-1173734"/>
            <a:ext cx="6872733" cy="9220201"/>
          </a:xfrm>
          <a:prstGeom prst="rect">
            <a:avLst/>
          </a:prstGeom>
        </p:spPr>
      </p:pic>
      <p:pic>
        <p:nvPicPr>
          <p:cNvPr id="5" name="Immagine 4" descr="Immagine che contiene diagramma, Piano, schematico, Disegno tecnico">
            <a:extLst>
              <a:ext uri="{FF2B5EF4-FFF2-40B4-BE49-F238E27FC236}">
                <a16:creationId xmlns:a16="http://schemas.microsoft.com/office/drawing/2014/main" id="{A999B857-C119-86DB-141A-0DDF993914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115" y="165368"/>
            <a:ext cx="13608884" cy="86284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85971B-D652-0000-BB59-873C0A673502}"/>
              </a:ext>
            </a:extLst>
          </p:cNvPr>
          <p:cNvSpPr txBox="1"/>
          <p:nvPr/>
        </p:nvSpPr>
        <p:spPr>
          <a:xfrm>
            <a:off x="8740442" y="155643"/>
            <a:ext cx="402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Officina INFN – Confronto 1995 - attuale</a:t>
            </a:r>
          </a:p>
        </p:txBody>
      </p:sp>
    </p:spTree>
    <p:extLst>
      <p:ext uri="{BB962C8B-B14F-4D97-AF65-F5344CB8AC3E}">
        <p14:creationId xmlns:p14="http://schemas.microsoft.com/office/powerpoint/2010/main" val="238314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74693C8-3F5B-D067-ADD7-DFE1B347E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170" y="555924"/>
            <a:ext cx="4258938" cy="58299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7D61C0-9210-8B7B-CFE4-9D5676660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462" y="555924"/>
            <a:ext cx="4026772" cy="57461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13A262A-A912-AF09-3CC7-115246CB8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928" y="598975"/>
            <a:ext cx="4007050" cy="56600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E7FF85B-B4DF-1ADE-98BE-9B1D03862FA3}"/>
              </a:ext>
            </a:extLst>
          </p:cNvPr>
          <p:cNvSpPr txBox="1"/>
          <p:nvPr/>
        </p:nvSpPr>
        <p:spPr>
          <a:xfrm>
            <a:off x="792480" y="102765"/>
            <a:ext cx="837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Siamo in contatto con la CTI Sistemi per il ripristino della classe 100, con varie opzioni:</a:t>
            </a:r>
          </a:p>
        </p:txBody>
      </p:sp>
    </p:spTree>
    <p:extLst>
      <p:ext uri="{BB962C8B-B14F-4D97-AF65-F5344CB8AC3E}">
        <p14:creationId xmlns:p14="http://schemas.microsoft.com/office/powerpoint/2010/main" val="944438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812</Words>
  <Application>Microsoft Office PowerPoint</Application>
  <PresentationFormat>Widescreen</PresentationFormat>
  <Paragraphs>65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Piero Rapagnani</dc:creator>
  <cp:lastModifiedBy>Piero Rapagnani</cp:lastModifiedBy>
  <cp:revision>12</cp:revision>
  <dcterms:created xsi:type="dcterms:W3CDTF">2023-11-08T17:14:19Z</dcterms:created>
  <dcterms:modified xsi:type="dcterms:W3CDTF">2023-11-09T07:59:39Z</dcterms:modified>
</cp:coreProperties>
</file>