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38"/>
  </p:notesMasterIdLst>
  <p:handoutMasterIdLst>
    <p:handoutMasterId r:id="rId39"/>
  </p:handoutMasterIdLst>
  <p:sldIdLst>
    <p:sldId id="308" r:id="rId9"/>
    <p:sldId id="345" r:id="rId10"/>
    <p:sldId id="309" r:id="rId11"/>
    <p:sldId id="314" r:id="rId12"/>
    <p:sldId id="328" r:id="rId13"/>
    <p:sldId id="318" r:id="rId14"/>
    <p:sldId id="346" r:id="rId15"/>
    <p:sldId id="348" r:id="rId16"/>
    <p:sldId id="347" r:id="rId17"/>
    <p:sldId id="349" r:id="rId18"/>
    <p:sldId id="350" r:id="rId19"/>
    <p:sldId id="352" r:id="rId20"/>
    <p:sldId id="356" r:id="rId21"/>
    <p:sldId id="358" r:id="rId22"/>
    <p:sldId id="351" r:id="rId23"/>
    <p:sldId id="353" r:id="rId24"/>
    <p:sldId id="354" r:id="rId25"/>
    <p:sldId id="360" r:id="rId26"/>
    <p:sldId id="361" r:id="rId27"/>
    <p:sldId id="362" r:id="rId28"/>
    <p:sldId id="368" r:id="rId29"/>
    <p:sldId id="370" r:id="rId30"/>
    <p:sldId id="355" r:id="rId31"/>
    <p:sldId id="317" r:id="rId32"/>
    <p:sldId id="363" r:id="rId33"/>
    <p:sldId id="365" r:id="rId34"/>
    <p:sldId id="366" r:id="rId35"/>
    <p:sldId id="367" r:id="rId36"/>
    <p:sldId id="36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AAC2-6FCB-46D8-A0ED-E09CA2D281A7}" type="datetimeFigureOut">
              <a:rPr lang="it-IT" smtClean="0"/>
              <a:t>15/09/2011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8E40A-43E6-440D-8A13-52A0C854C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4869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9DD6-B38A-4D1F-A031-388C9D90A4D6}" type="datetimeFigureOut">
              <a:rPr lang="it-IT" smtClean="0"/>
              <a:pPr/>
              <a:t>15/09/2011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8CA2B-CA01-481F-9405-3F6691AB38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3467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20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445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83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20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1B615-A820-4D05-A5B0-27FE817EE9CA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547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72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983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6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2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6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F5D8C-4283-4931-B80D-D44DB5ED21C3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5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F5D8C-4283-4931-B80D-D44DB5ED21C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6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235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793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97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55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F5D8C-4283-4931-B80D-D44DB5ED21C3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798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1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61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7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38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0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B315-AA57-4BE3-8455-33BF360572CD}" type="datetime1">
              <a:rPr lang="it-IT" smtClean="0"/>
              <a:t>15/09/2011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F6A-E726-40B6-ACCE-4D393BE0103C}" type="datetime1">
              <a:rPr lang="it-IT" smtClean="0"/>
              <a:t>15/09/2011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42FD1-85C7-47A9-A1A9-24E51659AD90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8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24EFC-BFD1-4499-87DF-82A4264E3A8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5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9DBF5-4ED4-4010-99BA-E881D58A9F71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A09CC-DBF9-4074-B53B-46DABB858B3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9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3A546-2ECE-4028-903A-767F44B949D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7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9B25F-168A-4AE4-82AD-51465F5DE62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74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13EB1-C045-43DD-925D-4ED29696D042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F1FF3-5A1C-4619-B3C4-42A75FCAC9DE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Branchini</a:t>
            </a: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INFN Roma3 -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SuperB</a:t>
            </a: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meeting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</a:t>
            </a: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13/9/2011-16/9/2011 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41E1B-4F70-4964-A407-84C68BE8251C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3110D-EDA1-4094-9845-856CCC841A3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6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D8D9E-D866-4C52-B2B1-439A6CF8DF7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545E3-C225-4F01-9718-5B6E304078D8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868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>
              <a:defRPr/>
            </a:pP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P.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Branchini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- INFN Roma3 -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SuperB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 Workshop (ELBA)  </a:t>
            </a:r>
            <a:r>
              <a:rPr lang="en-US" sz="1000" dirty="0" smtClean="0">
                <a:solidFill>
                  <a:srgbClr val="EEECE1">
                    <a:shade val="50000"/>
                  </a:srgbClr>
                </a:solidFill>
              </a:rPr>
              <a:t>28 May 2 June 2011</a:t>
            </a:r>
            <a:endParaRPr lang="it-IT" sz="1000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E7A41E1B-4F70-4964-A407-84C68BE8251C}" type="slidenum">
              <a:rPr lang="it-IT" sz="1000" smtClean="0">
                <a:solidFill>
                  <a:srgbClr val="EEECE1">
                    <a:shade val="50000"/>
                  </a:srgbClr>
                </a:solidFill>
              </a:rPr>
              <a:pPr algn="r">
                <a:defRPr/>
              </a:pPr>
              <a:t>‹N›</a:t>
            </a:fld>
            <a:endParaRPr lang="it-IT" sz="1000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63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1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549-FBB6-4248-8561-3AD2D970F864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68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DA9-48D1-4259-9BB8-45CE2E0B006B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1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69E4-0205-418F-9617-DE817DF9A42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55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92E-88A5-4C87-B11F-7D977C4154A7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497D-8E5A-48F0-A8B8-9D530C9EDCAA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89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2E429E-4DFB-419E-8023-E9563F022CE3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90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B315-AA57-4BE3-8455-33BF360572CD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8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F6A-E726-40B6-ACCE-4D393BE0103C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7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385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>
              <a:defRPr/>
            </a:pP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P.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Branchini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- INFN Roma3 -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SuperB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 Workshop (ELBA)  </a:t>
            </a:r>
            <a:r>
              <a:rPr lang="en-US" sz="1000" dirty="0" smtClean="0">
                <a:solidFill>
                  <a:srgbClr val="EEECE1">
                    <a:shade val="50000"/>
                  </a:srgbClr>
                </a:solidFill>
              </a:rPr>
              <a:t>28 May 2 June 2011</a:t>
            </a:r>
            <a:endParaRPr lang="it-IT" sz="1000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E7A41E1B-4F70-4964-A407-84C68BE8251C}" type="slidenum">
              <a:rPr lang="it-IT" sz="1000" smtClean="0">
                <a:solidFill>
                  <a:srgbClr val="EEECE1">
                    <a:shade val="50000"/>
                  </a:srgbClr>
                </a:solidFill>
              </a:rPr>
              <a:pPr algn="r">
                <a:defRPr/>
              </a:pPr>
              <a:t>‹N›</a:t>
            </a:fld>
            <a:endParaRPr lang="it-IT" sz="1000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02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549-FBB6-4248-8561-3AD2D970F864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99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DA9-48D1-4259-9BB8-45CE2E0B006B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69E4-0205-418F-9617-DE817DF9A42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549-FBB6-4248-8561-3AD2D970F864}" type="datetime1">
              <a:rPr lang="it-IT" smtClean="0"/>
              <a:t>15/09/2011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92E-88A5-4C87-B11F-7D977C4154A7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4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497D-8E5A-48F0-A8B8-9D530C9EDCAA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8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2E429E-4DFB-419E-8023-E9563F022CE3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08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B315-AA57-4BE3-8455-33BF360572CD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96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F6A-E726-40B6-ACCE-4D393BE0103C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0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986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>
              <a:defRPr/>
            </a:pP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P.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Branchini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- INFN Roma3 -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SuperB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 Workshop (ELBA)  </a:t>
            </a:r>
            <a:r>
              <a:rPr lang="en-US" sz="1000" dirty="0" smtClean="0">
                <a:solidFill>
                  <a:srgbClr val="EEECE1">
                    <a:shade val="50000"/>
                  </a:srgbClr>
                </a:solidFill>
              </a:rPr>
              <a:t>28 May 2 June 2011</a:t>
            </a:r>
            <a:endParaRPr lang="it-IT" sz="1000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E7A41E1B-4F70-4964-A407-84C68BE8251C}" type="slidenum">
              <a:rPr lang="it-IT" sz="1000" smtClean="0">
                <a:solidFill>
                  <a:srgbClr val="EEECE1">
                    <a:shade val="50000"/>
                  </a:srgbClr>
                </a:solidFill>
              </a:rPr>
              <a:pPr algn="r">
                <a:defRPr/>
              </a:pPr>
              <a:t>‹N›</a:t>
            </a:fld>
            <a:endParaRPr lang="it-IT" sz="1000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89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549-FBB6-4248-8561-3AD2D970F864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27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DA9-48D1-4259-9BB8-45CE2E0B006B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DA9-48D1-4259-9BB8-45CE2E0B006B}" type="datetime1">
              <a:rPr lang="it-IT" smtClean="0"/>
              <a:t>15/09/2011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69E4-0205-418F-9617-DE817DF9A42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81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92E-88A5-4C87-B11F-7D977C4154A7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33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497D-8E5A-48F0-A8B8-9D530C9EDCAA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66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2E429E-4DFB-419E-8023-E9563F022CE3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5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B315-AA57-4BE3-8455-33BF360572CD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12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F6A-E726-40B6-ACCE-4D393BE0103C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01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25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>
              <a:defRPr/>
            </a:pP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P.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Branchini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- INFN Roma3 -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SuperB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 Workshop (ELBA)  </a:t>
            </a:r>
            <a:r>
              <a:rPr lang="en-US" sz="1000" dirty="0" smtClean="0">
                <a:solidFill>
                  <a:srgbClr val="EEECE1">
                    <a:shade val="50000"/>
                  </a:srgbClr>
                </a:solidFill>
              </a:rPr>
              <a:t>28 May 2 June 2011</a:t>
            </a:r>
            <a:endParaRPr lang="it-IT" sz="1000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E7A41E1B-4F70-4964-A407-84C68BE8251C}" type="slidenum">
              <a:rPr lang="it-IT" sz="1000" smtClean="0">
                <a:solidFill>
                  <a:srgbClr val="EEECE1">
                    <a:shade val="50000"/>
                  </a:srgbClr>
                </a:solidFill>
              </a:rPr>
              <a:pPr algn="r">
                <a:defRPr/>
              </a:pPr>
              <a:t>‹N›</a:t>
            </a:fld>
            <a:endParaRPr lang="it-IT" sz="1000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6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549-FBB6-4248-8561-3AD2D970F864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69E4-0205-418F-9617-DE817DF9A422}" type="datetime1">
              <a:rPr lang="it-IT" smtClean="0"/>
              <a:t>15/09/2011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DA9-48D1-4259-9BB8-45CE2E0B006B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59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69E4-0205-418F-9617-DE817DF9A42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55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92E-88A5-4C87-B11F-7D977C4154A7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40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497D-8E5A-48F0-A8B8-9D530C9EDCAA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5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2E429E-4DFB-419E-8023-E9563F022CE3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26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B315-AA57-4BE3-8455-33BF360572CD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F6A-E726-40B6-ACCE-4D393BE0103C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0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21 w 1000"/>
                <a:gd name="T1" fmla="*/ 834 h 1000"/>
                <a:gd name="T2" fmla="*/ 0 w 1000"/>
                <a:gd name="T3" fmla="*/ 834 h 1000"/>
                <a:gd name="T4" fmla="*/ 0 w 1000"/>
                <a:gd name="T5" fmla="*/ 0 h 1000"/>
                <a:gd name="T6" fmla="*/ 21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27 w 1000"/>
                <a:gd name="T3" fmla="*/ 0 h 1000"/>
                <a:gd name="T4" fmla="*/ 27 w 1000"/>
                <a:gd name="T5" fmla="*/ 746 h 1000"/>
                <a:gd name="T6" fmla="*/ 0 w 1000"/>
                <a:gd name="T7" fmla="*/ 74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3E58-B961-4997-B1E1-45ADEE5AB4BB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EC88-40C9-4A62-992A-015EFAFA0841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792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E122-F1F6-4218-9F2D-EA613A48520B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CFBA-5E38-42F6-833A-504E68254DB8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94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6C68-8E20-40B5-8241-4186F381286C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9D0C-E334-4D35-A59C-289F3D4E64C4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92E-88A5-4C87-B11F-7D977C4154A7}" type="datetime1">
              <a:rPr lang="it-IT" smtClean="0"/>
              <a:t>15/09/2011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4EE7-B849-4F22-98AB-025DBAF105F2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C7CE-D62A-45C7-A554-8EC1C9E2E886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78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9653-55DF-43A2-995F-AE4A829198E8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D17C-96AB-470E-9035-315992BE6A60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0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42D3-C033-4CD2-8F96-287B879A659E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8DCA-FE59-4549-B9AE-3858549AA8BF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9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D037-0D40-4288-9FF0-F323ABAC00CD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7359-473D-4FEE-8A08-E96A2DF1C550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909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416E-1728-4C8B-B60E-22B514219A69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D99D-606B-4658-851A-92F918F44F33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20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2CF5-1B16-4766-90E1-D6604946D52A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DF00-D9BB-4508-94E1-A1ED51213AB5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01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2E82-49DA-4F33-ABDF-C05D1EEA98BE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294-FC9D-4346-A3AB-13BEF73F0B79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23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ADE3-972F-48B3-9998-F474935D79A3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E39C-4B4A-4187-9113-9FA66C53EB6B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21 w 1000"/>
                <a:gd name="T1" fmla="*/ 834 h 1000"/>
                <a:gd name="T2" fmla="*/ 0 w 1000"/>
                <a:gd name="T3" fmla="*/ 834 h 1000"/>
                <a:gd name="T4" fmla="*/ 0 w 1000"/>
                <a:gd name="T5" fmla="*/ 0 h 1000"/>
                <a:gd name="T6" fmla="*/ 21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27 w 1000"/>
                <a:gd name="T3" fmla="*/ 0 h 1000"/>
                <a:gd name="T4" fmla="*/ 27 w 1000"/>
                <a:gd name="T5" fmla="*/ 746 h 1000"/>
                <a:gd name="T6" fmla="*/ 0 w 1000"/>
                <a:gd name="T7" fmla="*/ 74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3E58-B961-4997-B1E1-45ADEE5AB4BB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EC88-40C9-4A62-992A-015EFAFA0841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E122-F1F6-4218-9F2D-EA613A48520B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CFBA-5E38-42F6-833A-504E68254DB8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497D-8E5A-48F0-A8B8-9D530C9EDCAA}" type="datetime1">
              <a:rPr lang="it-IT" smtClean="0"/>
              <a:t>15/09/2011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6C68-8E20-40B5-8241-4186F381286C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9D0C-E334-4D35-A59C-289F3D4E64C4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87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4EE7-B849-4F22-98AB-025DBAF105F2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C7CE-D62A-45C7-A554-8EC1C9E2E886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25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9653-55DF-43A2-995F-AE4A829198E8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D17C-96AB-470E-9035-315992BE6A60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16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42D3-C033-4CD2-8F96-287B879A659E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8DCA-FE59-4549-B9AE-3858549AA8BF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98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D037-0D40-4288-9FF0-F323ABAC00CD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7359-473D-4FEE-8A08-E96A2DF1C550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5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416E-1728-4C8B-B60E-22B514219A69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D99D-606B-4658-851A-92F918F44F33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16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2CF5-1B16-4766-90E1-D6604946D52A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DF00-D9BB-4508-94E1-A1ED51213AB5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40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2E82-49DA-4F33-ABDF-C05D1EEA98BE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294-FC9D-4346-A3AB-13BEF73F0B79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14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ADE3-972F-48B3-9998-F474935D79A3}" type="datetime1">
              <a:rPr lang="en-US">
                <a:solidFill>
                  <a:srgbClr val="292929"/>
                </a:solidFill>
              </a:rPr>
              <a:pPr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E39C-4B4A-4187-9113-9FA66C53EB6B}" type="slidenum">
              <a:rPr lang="it-IT">
                <a:solidFill>
                  <a:srgbClr val="29292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2E429E-4DFB-419E-8023-E9563F022CE3}" type="datetime1">
              <a:rPr lang="it-IT" smtClean="0"/>
              <a:t>15/09/2011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4E8BB-6FCB-4B2D-9E28-B1B0EED035D2}" type="datetime1">
              <a:rPr lang="it-IT" smtClean="0"/>
              <a:t>15/09/2011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1E5921-55BA-46FE-AC2B-D36DA4F4D3BD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4E8BB-6FCB-4B2D-9E28-B1B0EED035D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4E8BB-6FCB-4B2D-9E28-B1B0EED035D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89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4E8BB-6FCB-4B2D-9E28-B1B0EED035D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01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4E8BB-6FCB-4B2D-9E28-B1B0EED035D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15/09/2011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0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65555-11C6-4F45-8163-B007F81AE838}" type="datetime1">
              <a:rPr lang="en-US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71F90-C96F-4332-B9FC-815233AB149C}" type="slidenum">
              <a:rPr lang="it-IT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3225760 w 1000"/>
              <a:gd name="T1" fmla="*/ 1138062240 h 1000"/>
              <a:gd name="T2" fmla="*/ 0 w 1000"/>
              <a:gd name="T3" fmla="*/ 1138062240 h 1000"/>
              <a:gd name="T4" fmla="*/ 0 w 1000"/>
              <a:gd name="T5" fmla="*/ 0 h 1000"/>
              <a:gd name="T6" fmla="*/ 2322576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3225760 w 1000"/>
              <a:gd name="T3" fmla="*/ 0 h 1000"/>
              <a:gd name="T4" fmla="*/ 23225760 w 1000"/>
              <a:gd name="T5" fmla="*/ 1151650923 h 1000"/>
              <a:gd name="T6" fmla="*/ 0 w 1000"/>
              <a:gd name="T7" fmla="*/ 1151650923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65555-11C6-4F45-8163-B007F81AE838}" type="datetime1">
              <a:rPr lang="en-US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9/15/2011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71F90-C96F-4332-B9FC-815233AB149C}" type="slidenum">
              <a:rPr lang="it-IT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292929"/>
              </a:solidFill>
            </a:endParaRPr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3225760 w 1000"/>
              <a:gd name="T1" fmla="*/ 1138062240 h 1000"/>
              <a:gd name="T2" fmla="*/ 0 w 1000"/>
              <a:gd name="T3" fmla="*/ 1138062240 h 1000"/>
              <a:gd name="T4" fmla="*/ 0 w 1000"/>
              <a:gd name="T5" fmla="*/ 0 h 1000"/>
              <a:gd name="T6" fmla="*/ 2322576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3225760 w 1000"/>
              <a:gd name="T3" fmla="*/ 0 h 1000"/>
              <a:gd name="T4" fmla="*/ 23225760 w 1000"/>
              <a:gd name="T5" fmla="*/ 1151650923 h 1000"/>
              <a:gd name="T6" fmla="*/ 0 w 1000"/>
              <a:gd name="T7" fmla="*/ 1151650923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0/00/Caesium-137_gamma_ray_NaI_scintillator_spectrum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.wmf"/><Relationship Id="rId5" Type="http://schemas.openxmlformats.org/officeDocument/2006/relationships/image" Target="../media/image32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198568" cy="1826363"/>
          </a:xfrm>
        </p:spPr>
        <p:txBody>
          <a:bodyPr>
            <a:noAutofit/>
          </a:bodyPr>
          <a:lstStyle/>
          <a:p>
            <a:r>
              <a:rPr lang="en-US" sz="5400" dirty="0" smtClean="0"/>
              <a:t>Setup and preliminary results on </a:t>
            </a:r>
            <a:r>
              <a:rPr lang="en-US" sz="5400" dirty="0" err="1" smtClean="0"/>
              <a:t>CsI</a:t>
            </a:r>
            <a:r>
              <a:rPr lang="en-US" sz="5400" dirty="0" smtClean="0"/>
              <a:t> for the </a:t>
            </a:r>
            <a:r>
              <a:rPr lang="en-US" sz="5400" smtClean="0"/>
              <a:t>SuperB </a:t>
            </a:r>
            <a:r>
              <a:rPr lang="en-US" sz="5400" dirty="0" smtClean="0"/>
              <a:t>trigger</a:t>
            </a:r>
            <a:endParaRPr lang="en-US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>
          <a:xfrm>
            <a:off x="467544" y="3429000"/>
            <a:ext cx="8424936" cy="2448272"/>
          </a:xfrm>
        </p:spPr>
        <p:txBody>
          <a:bodyPr>
            <a:normAutofit fontScale="25000" lnSpcReduction="20000"/>
          </a:bodyPr>
          <a:lstStyle/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r>
              <a:rPr lang="en-US" sz="12800" dirty="0" smtClean="0"/>
              <a:t>P. </a:t>
            </a:r>
            <a:r>
              <a:rPr lang="en-US" sz="12800" dirty="0" err="1" smtClean="0"/>
              <a:t>Branchini</a:t>
            </a:r>
            <a:r>
              <a:rPr lang="en-US" sz="12800" dirty="0" smtClean="0"/>
              <a:t> (INFN Roma 3)</a:t>
            </a:r>
          </a:p>
          <a:p>
            <a:pPr marL="514350" indent="-514350"/>
            <a:endParaRPr lang="en-US" sz="9600" dirty="0" smtClean="0"/>
          </a:p>
          <a:p>
            <a:pPr marL="0" indent="0">
              <a:buNone/>
            </a:pPr>
            <a:r>
              <a:rPr lang="en-US" sz="8000" dirty="0" smtClean="0"/>
              <a:t>Involved Group:</a:t>
            </a:r>
          </a:p>
          <a:p>
            <a:pPr marL="0" indent="0">
              <a:buNone/>
            </a:pPr>
            <a:r>
              <a:rPr lang="en-US" sz="8000" dirty="0" smtClean="0"/>
              <a:t>INFN-Roma1 V. </a:t>
            </a:r>
            <a:r>
              <a:rPr lang="en-US" sz="8000" dirty="0" err="1" smtClean="0"/>
              <a:t>Bocci</a:t>
            </a:r>
            <a:r>
              <a:rPr lang="en-US" sz="8000" dirty="0" smtClean="0"/>
              <a:t>, </a:t>
            </a:r>
          </a:p>
          <a:p>
            <a:pPr marL="0" indent="0">
              <a:buNone/>
            </a:pPr>
            <a:r>
              <a:rPr lang="en-US" sz="8000" dirty="0" smtClean="0"/>
              <a:t>INFN-Roma3</a:t>
            </a:r>
          </a:p>
          <a:p>
            <a:pPr marL="0" indent="0">
              <a:buNone/>
            </a:pPr>
            <a:r>
              <a:rPr lang="en-US" sz="8000" dirty="0" smtClean="0"/>
              <a:t>INFN-Na</a:t>
            </a:r>
            <a:endParaRPr lang="en-US" sz="8000" dirty="0" smtClean="0"/>
          </a:p>
          <a:p>
            <a:pPr marL="0" indent="0">
              <a:buNone/>
            </a:pPr>
            <a:r>
              <a:rPr lang="en-US" sz="9600" dirty="0" smtClean="0"/>
              <a:t>  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19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APD </a:t>
            </a:r>
            <a:r>
              <a:rPr lang="it-IT" dirty="0" err="1" smtClean="0"/>
              <a:t>read</a:t>
            </a:r>
            <a:r>
              <a:rPr lang="it-IT" dirty="0" smtClean="0"/>
              <a:t>-out </a:t>
            </a:r>
            <a:r>
              <a:rPr lang="it-IT" dirty="0" err="1" smtClean="0"/>
              <a:t>electronics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21" y="1196752"/>
            <a:ext cx="4118388" cy="3088791"/>
          </a:xfrm>
        </p:spPr>
      </p:pic>
      <p:pic>
        <p:nvPicPr>
          <p:cNvPr id="1027" name="Immagin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1189241"/>
            <a:ext cx="4905375" cy="403383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899592" y="5805264"/>
            <a:ext cx="761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outputs</a:t>
            </a:r>
            <a:r>
              <a:rPr lang="it-IT" dirty="0" smtClean="0"/>
              <a:t> from the TI in </a:t>
            </a:r>
            <a:r>
              <a:rPr lang="it-IT" dirty="0" err="1" smtClean="0"/>
              <a:t>order</a:t>
            </a:r>
            <a:r>
              <a:rPr lang="it-IT" dirty="0" smtClean="0"/>
              <a:t> to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measure</a:t>
            </a:r>
            <a:r>
              <a:rPr lang="it-IT" dirty="0" smtClean="0"/>
              <a:t> time and </a:t>
            </a:r>
            <a:r>
              <a:rPr lang="it-IT" dirty="0" err="1" smtClean="0"/>
              <a:t>charge</a:t>
            </a:r>
            <a:r>
              <a:rPr lang="it-IT" dirty="0" smtClean="0"/>
              <a:t> and</a:t>
            </a:r>
          </a:p>
          <a:p>
            <a:r>
              <a:rPr lang="it-IT" dirty="0" err="1"/>
              <a:t>a</a:t>
            </a:r>
            <a:r>
              <a:rPr lang="it-IT" dirty="0" err="1" smtClean="0"/>
              <a:t>ssert</a:t>
            </a:r>
            <a:r>
              <a:rPr lang="it-IT" dirty="0" smtClean="0"/>
              <a:t> a trigger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43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Waveforms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" y="1484784"/>
            <a:ext cx="5890476" cy="4307756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6084168" y="4581128"/>
            <a:ext cx="864096" cy="0"/>
          </a:xfrm>
          <a:prstGeom prst="straightConnector1">
            <a:avLst/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918404" y="443711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APD </a:t>
            </a:r>
            <a:r>
              <a:rPr lang="it-IT" dirty="0" err="1" smtClean="0"/>
              <a:t>signal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6156176" y="2564904"/>
            <a:ext cx="864096" cy="0"/>
          </a:xfrm>
          <a:prstGeom prst="straightConnector1">
            <a:avLst/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228184" y="22048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PIN </a:t>
            </a:r>
            <a:r>
              <a:rPr lang="it-IT" dirty="0" err="1" smtClean="0"/>
              <a:t>diode</a:t>
            </a:r>
            <a:r>
              <a:rPr lang="it-IT" dirty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gain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2475"/>
            <a:ext cx="9445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660232" y="30689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gain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48289" y="602128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waveforms</a:t>
            </a:r>
            <a:r>
              <a:rPr lang="it-IT" dirty="0" smtClean="0"/>
              <a:t> are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69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sometimes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3"/>
            <a:ext cx="6108174" cy="41764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00192" y="2084655"/>
            <a:ext cx="27154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</a:p>
          <a:p>
            <a:r>
              <a:rPr lang="it-IT" dirty="0" smtClean="0"/>
              <a:t>on 1 pin </a:t>
            </a:r>
            <a:r>
              <a:rPr lang="it-IT" dirty="0" err="1" smtClean="0"/>
              <a:t>diode</a:t>
            </a:r>
            <a:r>
              <a:rPr lang="it-IT" dirty="0"/>
              <a:t> </a:t>
            </a:r>
            <a:r>
              <a:rPr lang="it-IT" dirty="0" smtClean="0"/>
              <a:t>and </a:t>
            </a:r>
          </a:p>
          <a:p>
            <a:r>
              <a:rPr lang="it-IT" dirty="0" smtClean="0"/>
              <a:t>high gain </a:t>
            </a:r>
            <a:r>
              <a:rPr lang="it-IT" dirty="0" err="1" smtClean="0"/>
              <a:t>chain</a:t>
            </a:r>
            <a:endParaRPr lang="it-IT" dirty="0" smtClean="0"/>
          </a:p>
          <a:p>
            <a:r>
              <a:rPr lang="it-IT" dirty="0" err="1"/>
              <a:t>s</a:t>
            </a:r>
            <a:r>
              <a:rPr lang="it-IT" dirty="0" err="1" smtClean="0"/>
              <a:t>aturates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explained</a:t>
            </a:r>
            <a:endParaRPr lang="it-IT" dirty="0" smtClean="0"/>
          </a:p>
          <a:p>
            <a:r>
              <a:rPr lang="it-IT" dirty="0"/>
              <a:t>b</a:t>
            </a:r>
            <a:r>
              <a:rPr lang="it-IT" dirty="0" smtClean="0"/>
              <a:t>y Roma1 (V. Bocci) </a:t>
            </a:r>
            <a:r>
              <a:rPr lang="it-IT" dirty="0" err="1" smtClean="0"/>
              <a:t>see</a:t>
            </a:r>
            <a:endParaRPr lang="it-IT" dirty="0" smtClean="0"/>
          </a:p>
          <a:p>
            <a:r>
              <a:rPr lang="it-IT" dirty="0" err="1" smtClean="0"/>
              <a:t>Later</a:t>
            </a:r>
            <a:r>
              <a:rPr lang="it-IT" dirty="0" smtClean="0"/>
              <a:t> on.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98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CsI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-out by </a:t>
            </a:r>
            <a:r>
              <a:rPr lang="it-IT" dirty="0" err="1" smtClean="0"/>
              <a:t>Lyso</a:t>
            </a:r>
            <a:r>
              <a:rPr lang="it-IT" dirty="0" smtClean="0"/>
              <a:t> CSP </a:t>
            </a:r>
            <a:r>
              <a:rPr lang="it-IT" dirty="0" err="1" smtClean="0"/>
              <a:t>electronic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r>
              <a:rPr lang="it-IT" dirty="0" smtClean="0"/>
              <a:t> (Roma1)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691336" cy="42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3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?ui=2&amp;ik=388d9c08e4&amp;view=att&amp;th=132488ae165c726e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pic>
        <p:nvPicPr>
          <p:cNvPr id="6150" name="Picture 6" descr="csi2fi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29188"/>
            <a:ext cx="403225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55738" y="4816475"/>
            <a:ext cx="5314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chemeClr val="bg1"/>
                </a:solidFill>
              </a:rPr>
              <a:t>Rise time &lt; 100 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Shaping</a:t>
            </a:r>
            <a:r>
              <a:rPr lang="it-IT" dirty="0" smtClean="0">
                <a:solidFill>
                  <a:schemeClr val="bg1"/>
                </a:solidFill>
              </a:rPr>
              <a:t> time 100 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Peak</a:t>
            </a:r>
            <a:r>
              <a:rPr lang="it-IT" dirty="0" smtClean="0">
                <a:solidFill>
                  <a:schemeClr val="bg1"/>
                </a:solidFill>
              </a:rPr>
              <a:t> 90 mv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nuclear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counter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caused</a:t>
            </a:r>
            <a:r>
              <a:rPr lang="it-IT" dirty="0" smtClean="0">
                <a:solidFill>
                  <a:schemeClr val="bg1"/>
                </a:solidFill>
              </a:rPr>
              <a:t> by minimum </a:t>
            </a:r>
            <a:r>
              <a:rPr lang="it-IT" dirty="0" err="1" smtClean="0">
                <a:solidFill>
                  <a:schemeClr val="bg1"/>
                </a:solidFill>
              </a:rPr>
              <a:t>ionizing</a:t>
            </a:r>
            <a:endParaRPr lang="it-IT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charged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particles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APDs</a:t>
            </a:r>
            <a:endParaRPr lang="it-IT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58888" y="188913"/>
            <a:ext cx="6677025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err="1" smtClean="0">
                <a:solidFill>
                  <a:schemeClr val="bg1"/>
                </a:solidFill>
              </a:rPr>
              <a:t>Nuclear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counting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effect</a:t>
            </a:r>
            <a:endParaRPr lang="it-IT" sz="2400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bg1"/>
                </a:solidFill>
              </a:rPr>
              <a:t>Fast </a:t>
            </a:r>
            <a:r>
              <a:rPr lang="it-IT" sz="1600" dirty="0" err="1" smtClean="0">
                <a:solidFill>
                  <a:schemeClr val="bg1"/>
                </a:solidFill>
              </a:rPr>
              <a:t>signal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coming</a:t>
            </a:r>
            <a:r>
              <a:rPr lang="it-IT" sz="1600" dirty="0" smtClean="0">
                <a:solidFill>
                  <a:schemeClr val="bg1"/>
                </a:solidFill>
              </a:rPr>
              <a:t> from APD (Cs137 </a:t>
            </a:r>
            <a:r>
              <a:rPr lang="it-IT" sz="1600" dirty="0" err="1" smtClean="0">
                <a:solidFill>
                  <a:schemeClr val="bg1"/>
                </a:solidFill>
              </a:rPr>
              <a:t>decay</a:t>
            </a:r>
            <a:r>
              <a:rPr lang="it-IT" sz="1600" dirty="0" smtClean="0">
                <a:solidFill>
                  <a:schemeClr val="bg1"/>
                </a:solidFill>
              </a:rPr>
              <a:t> ) no light from </a:t>
            </a:r>
            <a:r>
              <a:rPr lang="it-IT" sz="1600" dirty="0" err="1" smtClean="0">
                <a:solidFill>
                  <a:schemeClr val="bg1"/>
                </a:solidFill>
              </a:rPr>
              <a:t>scintillator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bg1"/>
                </a:solidFill>
              </a:rPr>
              <a:t>The </a:t>
            </a:r>
            <a:r>
              <a:rPr lang="it-IT" sz="1600" dirty="0" err="1" smtClean="0">
                <a:solidFill>
                  <a:schemeClr val="bg1"/>
                </a:solidFill>
              </a:rPr>
              <a:t>same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signal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coming</a:t>
            </a:r>
            <a:r>
              <a:rPr lang="it-IT" sz="1600" dirty="0" smtClean="0">
                <a:solidFill>
                  <a:schemeClr val="bg1"/>
                </a:solidFill>
              </a:rPr>
              <a:t> out </a:t>
            </a:r>
            <a:r>
              <a:rPr lang="it-IT" sz="1600" dirty="0" err="1" smtClean="0">
                <a:solidFill>
                  <a:schemeClr val="bg1"/>
                </a:solidFill>
              </a:rPr>
              <a:t>when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we</a:t>
            </a:r>
            <a:r>
              <a:rPr lang="it-IT" sz="1600" dirty="0" smtClean="0">
                <a:solidFill>
                  <a:schemeClr val="bg1"/>
                </a:solidFill>
              </a:rPr>
              <a:t> put a Cs137 source </a:t>
            </a:r>
            <a:r>
              <a:rPr lang="it-IT" sz="1600" dirty="0" err="1" smtClean="0">
                <a:solidFill>
                  <a:schemeClr val="bg1"/>
                </a:solidFill>
              </a:rPr>
              <a:t>near</a:t>
            </a:r>
            <a:r>
              <a:rPr lang="it-IT" sz="1600" dirty="0" smtClean="0">
                <a:solidFill>
                  <a:schemeClr val="bg1"/>
                </a:solidFill>
              </a:rPr>
              <a:t> the APD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94613" y="6453188"/>
            <a:ext cx="1449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rgbClr val="000000"/>
                </a:solidFill>
              </a:rPr>
              <a:t>Valerio Bocci 2011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788024" y="1412776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This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Llklely</a:t>
            </a:r>
            <a:r>
              <a:rPr lang="it-IT" dirty="0" smtClean="0">
                <a:solidFill>
                  <a:schemeClr val="bg1"/>
                </a:solidFill>
              </a:rPr>
              <a:t> to </a:t>
            </a:r>
            <a:r>
              <a:rPr lang="it-IT" dirty="0" err="1" smtClean="0">
                <a:solidFill>
                  <a:schemeClr val="bg1"/>
                </a:solidFill>
              </a:rPr>
              <a:t>fire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only</a:t>
            </a:r>
            <a:r>
              <a:rPr lang="it-IT" dirty="0" smtClean="0">
                <a:solidFill>
                  <a:schemeClr val="bg1"/>
                </a:solidFill>
              </a:rPr>
              <a:t> 1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Pin </a:t>
            </a:r>
            <a:r>
              <a:rPr lang="it-IT" dirty="0" err="1" smtClean="0">
                <a:solidFill>
                  <a:schemeClr val="bg1"/>
                </a:solidFill>
              </a:rPr>
              <a:t>diode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Caesium-137 gamma ray NaI scintillator spectru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432627"/>
            <a:ext cx="4014902" cy="23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8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Time </a:t>
            </a:r>
            <a:r>
              <a:rPr lang="it-IT" dirty="0" err="1" smtClean="0"/>
              <a:t>measurements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triggered</a:t>
            </a:r>
            <a:r>
              <a:rPr lang="it-IT" dirty="0" smtClean="0"/>
              <a:t> on APD and </a:t>
            </a:r>
            <a:r>
              <a:rPr lang="it-IT" dirty="0" err="1" smtClean="0"/>
              <a:t>measured</a:t>
            </a:r>
            <a:r>
              <a:rPr lang="it-IT" dirty="0" smtClean="0"/>
              <a:t>:</a:t>
            </a:r>
          </a:p>
          <a:p>
            <a:pPr marL="36576" indent="0">
              <a:buNone/>
            </a:pPr>
            <a:r>
              <a:rPr lang="it-IT" dirty="0" smtClean="0"/>
              <a:t>    1) Time </a:t>
            </a:r>
            <a:r>
              <a:rPr lang="it-IT" dirty="0" err="1" smtClean="0"/>
              <a:t>distance</a:t>
            </a:r>
            <a:r>
              <a:rPr lang="it-IT" dirty="0" smtClean="0"/>
              <a:t> in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gain    PIN </a:t>
            </a:r>
            <a:r>
              <a:rPr lang="it-IT" dirty="0" err="1" smtClean="0"/>
              <a:t>Diode</a:t>
            </a:r>
            <a:r>
              <a:rPr lang="it-IT" dirty="0" smtClean="0"/>
              <a:t> </a:t>
            </a:r>
            <a:r>
              <a:rPr lang="it-IT" dirty="0" err="1" smtClean="0"/>
              <a:t>chains</a:t>
            </a:r>
            <a:r>
              <a:rPr lang="it-IT" dirty="0" smtClean="0"/>
              <a:t>. (</a:t>
            </a:r>
            <a:r>
              <a:rPr lang="it-IT" dirty="0" err="1" smtClean="0"/>
              <a:t>hint</a:t>
            </a:r>
            <a:r>
              <a:rPr lang="it-IT" dirty="0" smtClean="0"/>
              <a:t> on time </a:t>
            </a:r>
            <a:r>
              <a:rPr lang="it-IT" dirty="0" err="1" smtClean="0"/>
              <a:t>resolution</a:t>
            </a:r>
            <a:r>
              <a:rPr lang="it-IT" dirty="0" smtClean="0"/>
              <a:t>)</a:t>
            </a:r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 2) Time </a:t>
            </a:r>
            <a:r>
              <a:rPr lang="it-IT" dirty="0" err="1" smtClean="0"/>
              <a:t>distance</a:t>
            </a:r>
            <a:r>
              <a:rPr lang="it-IT" dirty="0" smtClean="0"/>
              <a:t> in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APD’s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endParaRPr lang="it-IT" dirty="0" smtClean="0"/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      high (</a:t>
            </a:r>
            <a:r>
              <a:rPr lang="it-IT" dirty="0" err="1" smtClean="0"/>
              <a:t>low</a:t>
            </a:r>
            <a:r>
              <a:rPr lang="it-IT" dirty="0" smtClean="0"/>
              <a:t>) gain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 smtClean="0"/>
              <a:t>. (</a:t>
            </a:r>
            <a:r>
              <a:rPr lang="it-IT" dirty="0" err="1" smtClean="0"/>
              <a:t>latency</a:t>
            </a:r>
            <a:r>
              <a:rPr lang="it-IT" dirty="0"/>
              <a:t>)</a:t>
            </a:r>
            <a:endParaRPr lang="it-IT" dirty="0" smtClean="0"/>
          </a:p>
          <a:p>
            <a:pPr marL="36576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4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resolution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4525962" cy="4525962"/>
          </a:xfrm>
        </p:spPr>
      </p:pic>
      <p:sp>
        <p:nvSpPr>
          <p:cNvPr id="5" name="CasellaDiTesto 4"/>
          <p:cNvSpPr txBox="1"/>
          <p:nvPr/>
        </p:nvSpPr>
        <p:spPr>
          <a:xfrm>
            <a:off x="5292080" y="2492896"/>
            <a:ext cx="3489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RMS </a:t>
            </a:r>
            <a:r>
              <a:rPr lang="it-IT" dirty="0" err="1" smtClean="0"/>
              <a:t>is</a:t>
            </a:r>
            <a:r>
              <a:rPr lang="it-IT" dirty="0" smtClean="0"/>
              <a:t> 34 </a:t>
            </a:r>
            <a:r>
              <a:rPr lang="it-IT" dirty="0" err="1" smtClean="0"/>
              <a:t>nsec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expect</a:t>
            </a:r>
            <a:r>
              <a:rPr lang="it-IT" dirty="0" smtClean="0"/>
              <a:t> a time</a:t>
            </a:r>
          </a:p>
          <a:p>
            <a:r>
              <a:rPr lang="it-IT" dirty="0" err="1"/>
              <a:t>r</a:t>
            </a:r>
            <a:r>
              <a:rPr lang="it-IT" dirty="0" err="1" smtClean="0"/>
              <a:t>esolution</a:t>
            </a:r>
            <a:r>
              <a:rPr lang="it-IT" dirty="0" smtClean="0"/>
              <a:t> of 34/</a:t>
            </a:r>
            <a:r>
              <a:rPr lang="it-IT" dirty="0" err="1" smtClean="0"/>
              <a:t>sqrt</a:t>
            </a:r>
            <a:r>
              <a:rPr lang="it-IT" dirty="0" smtClean="0"/>
              <a:t>(2)=24 </a:t>
            </a:r>
            <a:r>
              <a:rPr lang="it-IT" dirty="0" err="1" smtClean="0"/>
              <a:t>nsec</a:t>
            </a:r>
            <a:endParaRPr lang="it-IT" dirty="0" smtClean="0"/>
          </a:p>
          <a:p>
            <a:r>
              <a:rPr lang="it-IT" dirty="0" smtClean="0"/>
              <a:t>With pin </a:t>
            </a:r>
            <a:r>
              <a:rPr lang="it-IT" dirty="0" err="1" smtClean="0"/>
              <a:t>diode</a:t>
            </a:r>
            <a:r>
              <a:rPr lang="it-IT" dirty="0" smtClean="0"/>
              <a:t> and standard</a:t>
            </a:r>
          </a:p>
          <a:p>
            <a:r>
              <a:rPr lang="it-IT" dirty="0" err="1"/>
              <a:t>e</a:t>
            </a:r>
            <a:r>
              <a:rPr lang="it-IT" dirty="0" err="1" smtClean="0"/>
              <a:t>lectronic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54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Latency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320480" cy="43204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48064" y="2060848"/>
            <a:ext cx="3545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can gain </a:t>
            </a:r>
            <a:r>
              <a:rPr lang="it-IT" dirty="0" err="1" smtClean="0"/>
              <a:t>about</a:t>
            </a:r>
            <a:r>
              <a:rPr lang="it-IT" dirty="0" smtClean="0"/>
              <a:t> 1.36 </a:t>
            </a:r>
            <a:r>
              <a:rPr lang="it-IT" dirty="0" err="1" smtClean="0">
                <a:latin typeface="Symbol" pitchFamily="18" charset="2"/>
              </a:rPr>
              <a:t>m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endParaRPr lang="it-IT" dirty="0" smtClean="0"/>
          </a:p>
          <a:p>
            <a:r>
              <a:rPr lang="it-IT" dirty="0"/>
              <a:t>a</a:t>
            </a:r>
            <a:r>
              <a:rPr lang="it-IT" dirty="0" smtClean="0"/>
              <a:t>n APD and </a:t>
            </a:r>
            <a:r>
              <a:rPr lang="it-IT" dirty="0" err="1" smtClean="0"/>
              <a:t>its</a:t>
            </a:r>
            <a:r>
              <a:rPr lang="it-IT" dirty="0" smtClean="0"/>
              <a:t> TI </a:t>
            </a:r>
            <a:r>
              <a:rPr lang="it-IT" dirty="0" err="1" smtClean="0"/>
              <a:t>read</a:t>
            </a:r>
            <a:r>
              <a:rPr lang="it-IT" dirty="0" smtClean="0"/>
              <a:t>-out.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2627784" y="5301208"/>
            <a:ext cx="0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699792" y="580526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1.36 </a:t>
            </a:r>
            <a:r>
              <a:rPr lang="it-IT" dirty="0" err="1">
                <a:solidFill>
                  <a:prstClr val="white"/>
                </a:solidFill>
                <a:latin typeface="Symbol" pitchFamily="18" charset="2"/>
              </a:rPr>
              <a:t>m</a:t>
            </a:r>
            <a:r>
              <a:rPr lang="it-IT" dirty="0" err="1">
                <a:solidFill>
                  <a:prstClr val="white"/>
                </a:solidFill>
              </a:rPr>
              <a:t>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90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979613" y="25654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779838" y="1484313"/>
            <a:ext cx="1296987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Double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shaper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268538" y="2420938"/>
            <a:ext cx="574675" cy="3603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1200" kern="0" smtClean="0">
                <a:solidFill>
                  <a:sysClr val="windowText" lastClr="000000"/>
                </a:solidFill>
              </a:rPr>
              <a:t>CSP</a:t>
            </a:r>
            <a:endParaRPr lang="en-US" sz="12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427538" y="4724400"/>
            <a:ext cx="838200" cy="86518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2800" kern="0" smtClean="0">
                <a:solidFill>
                  <a:sysClr val="windowText" lastClr="000000"/>
                </a:solidFill>
                <a:latin typeface="Symbol" pitchFamily="18" charset="2"/>
                <a:ea typeface="MS PGothic" pitchFamily="34" charset="-128"/>
              </a:rPr>
              <a:t>S</a:t>
            </a:r>
            <a:endParaRPr lang="en-US" sz="2800" kern="0" smtClean="0">
              <a:solidFill>
                <a:sysClr val="windowText" lastClr="000000"/>
              </a:solidFill>
              <a:latin typeface="Symbol" pitchFamily="18" charset="2"/>
              <a:ea typeface="MS PGothic" pitchFamily="34" charset="-128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431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843213" y="25638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132138" y="1987550"/>
            <a:ext cx="0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2116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211638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4211638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211638" y="5300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2116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" name="AutoShape 25"/>
          <p:cNvSpPr>
            <a:spLocks/>
          </p:cNvSpPr>
          <p:nvPr/>
        </p:nvSpPr>
        <p:spPr bwMode="auto">
          <a:xfrm>
            <a:off x="3995738" y="4797425"/>
            <a:ext cx="144462" cy="719138"/>
          </a:xfrm>
          <a:prstGeom prst="lef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651500" y="4868863"/>
            <a:ext cx="1081088" cy="6477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kern="0" dirty="0" err="1" smtClean="0">
                <a:solidFill>
                  <a:sysClr val="windowText" lastClr="000000"/>
                </a:solidFill>
              </a:rPr>
              <a:t>Pulse</a:t>
            </a:r>
            <a:endParaRPr lang="it-IT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it-IT" kern="0" dirty="0" smtClean="0">
                <a:solidFill>
                  <a:sysClr val="windowText" lastClr="000000"/>
                </a:solidFill>
              </a:rPr>
              <a:t>Encoder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5291138" y="52292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6731000" y="52292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883525" y="5229225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000" kern="0" dirty="0" smtClean="0">
                <a:solidFill>
                  <a:prstClr val="white"/>
                </a:solidFill>
              </a:rPr>
              <a:t>LVDS</a:t>
            </a:r>
            <a:endParaRPr lang="en-US" sz="1000" kern="0" dirty="0" smtClean="0">
              <a:solidFill>
                <a:prstClr val="white"/>
              </a:solidFill>
            </a:endParaRPr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91363" y="4724400"/>
            <a:ext cx="1331912" cy="304800"/>
            <a:chOff x="4128" y="2880"/>
            <a:chExt cx="480" cy="192"/>
          </a:xfrm>
        </p:grpSpPr>
        <p:sp>
          <p:nvSpPr>
            <p:cNvPr id="87" name="Line 32"/>
            <p:cNvSpPr>
              <a:spLocks noChangeShapeType="1"/>
            </p:cNvSpPr>
            <p:nvPr/>
          </p:nvSpPr>
          <p:spPr bwMode="auto">
            <a:xfrm>
              <a:off x="4128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 flipV="1">
              <a:off x="427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>
              <a:off x="4272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 flipV="1">
              <a:off x="446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>
              <a:off x="4464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7486650" y="45894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5" name="Object 3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0533247"/>
              </p:ext>
            </p:extLst>
          </p:nvPr>
        </p:nvGraphicFramePr>
        <p:xfrm>
          <a:off x="7526338" y="4084638"/>
          <a:ext cx="9699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6" imgW="1066680" imgH="457200" progId="Equation.3">
                  <p:embed/>
                </p:oleObj>
              </mc:Choice>
              <mc:Fallback>
                <p:oleObj name="Equation" r:id="rId6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4084638"/>
                        <a:ext cx="969962" cy="415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7955807"/>
              </p:ext>
            </p:extLst>
          </p:nvPr>
        </p:nvGraphicFramePr>
        <p:xfrm>
          <a:off x="7664772" y="5805488"/>
          <a:ext cx="1155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772" y="5805488"/>
                        <a:ext cx="1155700" cy="241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56973321"/>
              </p:ext>
            </p:extLst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41"/>
          <p:cNvSpPr>
            <a:spLocks noChangeShapeType="1"/>
          </p:cNvSpPr>
          <p:nvPr/>
        </p:nvSpPr>
        <p:spPr bwMode="auto">
          <a:xfrm flipH="1" flipV="1">
            <a:off x="7489825" y="4970463"/>
            <a:ext cx="6350" cy="1062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3419475" y="4508500"/>
            <a:ext cx="3529013" cy="165735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796136" y="4516438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Analog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 flipV="1">
            <a:off x="3132138" y="18446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313213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5076825" y="20605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5292725" y="2132013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(0,1)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 flipV="1">
            <a:off x="5076825" y="1771650"/>
            <a:ext cx="719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Line 52"/>
          <p:cNvSpPr>
            <a:spLocks noChangeShapeType="1"/>
          </p:cNvSpPr>
          <p:nvPr/>
        </p:nvSpPr>
        <p:spPr bwMode="auto">
          <a:xfrm>
            <a:off x="6011863" y="1268413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7" name="Object 5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04927446"/>
              </p:ext>
            </p:extLst>
          </p:nvPr>
        </p:nvGraphicFramePr>
        <p:xfrm>
          <a:off x="5803900" y="1003300"/>
          <a:ext cx="18367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zione" r:id="rId12" imgW="2070000" imgH="253800" progId="Equation.3">
                  <p:embed/>
                </p:oleObj>
              </mc:Choice>
              <mc:Fallback>
                <p:oleObj name="Equazione" r:id="rId12" imgW="2070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1003300"/>
                        <a:ext cx="1836738" cy="225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63"/>
          <p:cNvSpPr>
            <a:spLocks noChangeArrowheads="1"/>
          </p:cNvSpPr>
          <p:nvPr/>
        </p:nvSpPr>
        <p:spPr bwMode="auto">
          <a:xfrm>
            <a:off x="2124075" y="1268413"/>
            <a:ext cx="3095625" cy="28082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2195513" y="1412875"/>
            <a:ext cx="295275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>
            <a:off x="3132138" y="48688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3635375" y="4941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n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grpSp>
        <p:nvGrpSpPr>
          <p:cNvPr id="42" name="Group 95"/>
          <p:cNvGrpSpPr>
            <a:grpSpLocks/>
          </p:cNvGrpSpPr>
          <p:nvPr/>
        </p:nvGrpSpPr>
        <p:grpSpPr bwMode="auto">
          <a:xfrm>
            <a:off x="539750" y="1484313"/>
            <a:ext cx="762000" cy="762000"/>
            <a:chOff x="336" y="1872"/>
            <a:chExt cx="480" cy="480"/>
          </a:xfrm>
        </p:grpSpPr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336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336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72"/>
            <p:cNvSpPr>
              <a:spLocks noChangeArrowheads="1"/>
            </p:cNvSpPr>
            <p:nvPr/>
          </p:nvSpPr>
          <p:spPr bwMode="auto">
            <a:xfrm>
              <a:off x="336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73"/>
            <p:cNvSpPr>
              <a:spLocks noChangeArrowheads="1"/>
            </p:cNvSpPr>
            <p:nvPr/>
          </p:nvSpPr>
          <p:spPr bwMode="auto">
            <a:xfrm>
              <a:off x="336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74"/>
            <p:cNvSpPr>
              <a:spLocks noChangeArrowheads="1"/>
            </p:cNvSpPr>
            <p:nvPr/>
          </p:nvSpPr>
          <p:spPr bwMode="auto">
            <a:xfrm>
              <a:off x="336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Rectangle 75"/>
            <p:cNvSpPr>
              <a:spLocks noChangeArrowheads="1"/>
            </p:cNvSpPr>
            <p:nvPr/>
          </p:nvSpPr>
          <p:spPr bwMode="auto">
            <a:xfrm>
              <a:off x="432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76"/>
            <p:cNvSpPr>
              <a:spLocks noChangeArrowheads="1"/>
            </p:cNvSpPr>
            <p:nvPr/>
          </p:nvSpPr>
          <p:spPr bwMode="auto">
            <a:xfrm>
              <a:off x="432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432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432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9"/>
            <p:cNvSpPr>
              <a:spLocks noChangeArrowheads="1"/>
            </p:cNvSpPr>
            <p:nvPr/>
          </p:nvSpPr>
          <p:spPr bwMode="auto">
            <a:xfrm>
              <a:off x="432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528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Rectangle 82"/>
            <p:cNvSpPr>
              <a:spLocks noChangeArrowheads="1"/>
            </p:cNvSpPr>
            <p:nvPr/>
          </p:nvSpPr>
          <p:spPr bwMode="auto">
            <a:xfrm>
              <a:off x="528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Rectangle 83"/>
            <p:cNvSpPr>
              <a:spLocks noChangeArrowheads="1"/>
            </p:cNvSpPr>
            <p:nvPr/>
          </p:nvSpPr>
          <p:spPr bwMode="auto">
            <a:xfrm>
              <a:off x="528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528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auto">
            <a:xfrm>
              <a:off x="624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24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Rectangle 87"/>
            <p:cNvSpPr>
              <a:spLocks noChangeArrowheads="1"/>
            </p:cNvSpPr>
            <p:nvPr/>
          </p:nvSpPr>
          <p:spPr bwMode="auto">
            <a:xfrm>
              <a:off x="624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Rectangle 88"/>
            <p:cNvSpPr>
              <a:spLocks noChangeArrowheads="1"/>
            </p:cNvSpPr>
            <p:nvPr/>
          </p:nvSpPr>
          <p:spPr bwMode="auto">
            <a:xfrm>
              <a:off x="624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Rectangle 89"/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Rectangle 90"/>
            <p:cNvSpPr>
              <a:spLocks noChangeArrowheads="1"/>
            </p:cNvSpPr>
            <p:nvPr/>
          </p:nvSpPr>
          <p:spPr bwMode="auto">
            <a:xfrm>
              <a:off x="720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Rectangle 91"/>
            <p:cNvSpPr>
              <a:spLocks noChangeArrowheads="1"/>
            </p:cNvSpPr>
            <p:nvPr/>
          </p:nvSpPr>
          <p:spPr bwMode="auto">
            <a:xfrm>
              <a:off x="720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Rectangle 92"/>
            <p:cNvSpPr>
              <a:spLocks noChangeArrowheads="1"/>
            </p:cNvSpPr>
            <p:nvPr/>
          </p:nvSpPr>
          <p:spPr bwMode="auto">
            <a:xfrm>
              <a:off x="720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93"/>
            <p:cNvSpPr>
              <a:spLocks noChangeArrowheads="1"/>
            </p:cNvSpPr>
            <p:nvPr/>
          </p:nvSpPr>
          <p:spPr bwMode="auto">
            <a:xfrm>
              <a:off x="720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94"/>
            <p:cNvSpPr>
              <a:spLocks noChangeArrowheads="1"/>
            </p:cNvSpPr>
            <p:nvPr/>
          </p:nvSpPr>
          <p:spPr bwMode="auto">
            <a:xfrm>
              <a:off x="720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Group 109"/>
          <p:cNvGrpSpPr>
            <a:grpSpLocks/>
          </p:cNvGrpSpPr>
          <p:nvPr/>
        </p:nvGrpSpPr>
        <p:grpSpPr bwMode="auto">
          <a:xfrm>
            <a:off x="611188" y="3644900"/>
            <a:ext cx="609600" cy="457200"/>
            <a:chOff x="420" y="437"/>
            <a:chExt cx="384" cy="288"/>
          </a:xfrm>
        </p:grpSpPr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420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ctangle 98"/>
            <p:cNvSpPr>
              <a:spLocks noChangeArrowheads="1"/>
            </p:cNvSpPr>
            <p:nvPr/>
          </p:nvSpPr>
          <p:spPr bwMode="auto">
            <a:xfrm>
              <a:off x="420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99"/>
            <p:cNvSpPr>
              <a:spLocks noChangeArrowheads="1"/>
            </p:cNvSpPr>
            <p:nvPr/>
          </p:nvSpPr>
          <p:spPr bwMode="auto">
            <a:xfrm>
              <a:off x="420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100"/>
            <p:cNvSpPr>
              <a:spLocks noChangeArrowheads="1"/>
            </p:cNvSpPr>
            <p:nvPr/>
          </p:nvSpPr>
          <p:spPr bwMode="auto">
            <a:xfrm>
              <a:off x="516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101"/>
            <p:cNvSpPr>
              <a:spLocks noChangeArrowheads="1"/>
            </p:cNvSpPr>
            <p:nvPr/>
          </p:nvSpPr>
          <p:spPr bwMode="auto">
            <a:xfrm>
              <a:off x="516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102"/>
            <p:cNvSpPr>
              <a:spLocks noChangeArrowheads="1"/>
            </p:cNvSpPr>
            <p:nvPr/>
          </p:nvSpPr>
          <p:spPr bwMode="auto">
            <a:xfrm>
              <a:off x="516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103"/>
            <p:cNvSpPr>
              <a:spLocks noChangeArrowheads="1"/>
            </p:cNvSpPr>
            <p:nvPr/>
          </p:nvSpPr>
          <p:spPr bwMode="auto">
            <a:xfrm>
              <a:off x="612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104"/>
            <p:cNvSpPr>
              <a:spLocks noChangeArrowheads="1"/>
            </p:cNvSpPr>
            <p:nvPr/>
          </p:nvSpPr>
          <p:spPr bwMode="auto">
            <a:xfrm>
              <a:off x="612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105"/>
            <p:cNvSpPr>
              <a:spLocks noChangeArrowheads="1"/>
            </p:cNvSpPr>
            <p:nvPr/>
          </p:nvSpPr>
          <p:spPr bwMode="auto">
            <a:xfrm>
              <a:off x="612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106"/>
            <p:cNvSpPr>
              <a:spLocks noChangeArrowheads="1"/>
            </p:cNvSpPr>
            <p:nvPr/>
          </p:nvSpPr>
          <p:spPr bwMode="auto">
            <a:xfrm>
              <a:off x="708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107"/>
            <p:cNvSpPr>
              <a:spLocks noChangeArrowheads="1"/>
            </p:cNvSpPr>
            <p:nvPr/>
          </p:nvSpPr>
          <p:spPr bwMode="auto">
            <a:xfrm>
              <a:off x="708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108"/>
            <p:cNvSpPr>
              <a:spLocks noChangeArrowheads="1"/>
            </p:cNvSpPr>
            <p:nvPr/>
          </p:nvSpPr>
          <p:spPr bwMode="auto">
            <a:xfrm>
              <a:off x="708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44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30236"/>
              </p:ext>
            </p:extLst>
          </p:nvPr>
        </p:nvGraphicFramePr>
        <p:xfrm>
          <a:off x="1547813" y="2349500"/>
          <a:ext cx="546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14" imgW="545760" imgH="228600" progId="Equation.3">
                  <p:embed/>
                </p:oleObj>
              </mc:Choice>
              <mc:Fallback>
                <p:oleObj name="Equation" r:id="rId14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49500"/>
                        <a:ext cx="546100" cy="228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93490"/>
              </p:ext>
            </p:extLst>
          </p:nvPr>
        </p:nvGraphicFramePr>
        <p:xfrm>
          <a:off x="468313" y="765175"/>
          <a:ext cx="81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6" imgW="812520" imgH="685800" progId="Equation.3">
                  <p:embed/>
                </p:oleObj>
              </mc:Choice>
              <mc:Fallback>
                <p:oleObj name="Equation" r:id="rId16" imgW="8125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128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73463"/>
              </p:ext>
            </p:extLst>
          </p:nvPr>
        </p:nvGraphicFramePr>
        <p:xfrm>
          <a:off x="533400" y="285273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8" imgW="825480" imgH="685800" progId="Equation.3">
                  <p:embed/>
                </p:oleObj>
              </mc:Choice>
              <mc:Fallback>
                <p:oleObj name="Equation" r:id="rId18" imgW="825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52738"/>
                        <a:ext cx="8255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5"/>
          <p:cNvSpPr txBox="1">
            <a:spLocks noChangeArrowheads="1"/>
          </p:cNvSpPr>
          <p:nvPr/>
        </p:nvSpPr>
        <p:spPr bwMode="auto">
          <a:xfrm>
            <a:off x="4932363" y="4149725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Trigger Fast </a:t>
            </a:r>
            <a:r>
              <a:rPr lang="it-IT" kern="0" dirty="0" err="1" smtClean="0">
                <a:solidFill>
                  <a:prstClr val="white"/>
                </a:solidFill>
              </a:rPr>
              <a:t>Path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49" name="Text Box 117"/>
          <p:cNvSpPr txBox="1">
            <a:spLocks noChangeArrowheads="1"/>
          </p:cNvSpPr>
          <p:nvPr/>
        </p:nvSpPr>
        <p:spPr bwMode="auto">
          <a:xfrm>
            <a:off x="4211638" y="2492375"/>
            <a:ext cx="887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X </a:t>
            </a:r>
            <a:r>
              <a:rPr lang="it-IT" kern="0" dirty="0" err="1" smtClean="0">
                <a:solidFill>
                  <a:prstClr val="white"/>
                </a:solidFill>
              </a:rPr>
              <a:t>N</a:t>
            </a:r>
            <a:r>
              <a:rPr lang="it-IT" kern="0" baseline="-25000" dirty="0" err="1" smtClean="0">
                <a:solidFill>
                  <a:prstClr val="white"/>
                </a:solidFill>
              </a:rPr>
              <a:t>cryst</a:t>
            </a:r>
            <a:endParaRPr lang="en-US" kern="0" baseline="-25000" dirty="0" smtClean="0">
              <a:solidFill>
                <a:prstClr val="white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286593" y="170478"/>
            <a:ext cx="811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white"/>
                </a:solidFill>
              </a:rPr>
              <a:t>From </a:t>
            </a:r>
            <a:r>
              <a:rPr lang="it-IT" sz="2000" dirty="0" err="1" smtClean="0">
                <a:solidFill>
                  <a:prstClr val="white"/>
                </a:solidFill>
              </a:rPr>
              <a:t>Crystals</a:t>
            </a:r>
            <a:r>
              <a:rPr lang="it-IT" sz="2000" dirty="0" smtClean="0">
                <a:solidFill>
                  <a:prstClr val="white"/>
                </a:solidFill>
              </a:rPr>
              <a:t> to trigger </a:t>
            </a:r>
            <a:r>
              <a:rPr lang="it-IT" sz="2000" dirty="0" err="1" smtClean="0">
                <a:solidFill>
                  <a:prstClr val="white"/>
                </a:solidFill>
              </a:rPr>
              <a:t>formation</a:t>
            </a:r>
            <a:r>
              <a:rPr lang="it-IT" sz="2000" dirty="0" smtClean="0">
                <a:solidFill>
                  <a:prstClr val="white"/>
                </a:solidFill>
              </a:rPr>
              <a:t>: EMC fast trigger and </a:t>
            </a:r>
            <a:r>
              <a:rPr lang="it-IT" sz="2000" dirty="0" err="1" smtClean="0">
                <a:solidFill>
                  <a:prstClr val="white"/>
                </a:solidFill>
              </a:rPr>
              <a:t>energy</a:t>
            </a:r>
            <a:r>
              <a:rPr lang="it-IT" sz="2000" dirty="0" smtClean="0">
                <a:solidFill>
                  <a:prstClr val="white"/>
                </a:solidFill>
              </a:rPr>
              <a:t> </a:t>
            </a:r>
            <a:r>
              <a:rPr lang="it-IT" sz="2000" dirty="0" err="1" smtClean="0">
                <a:solidFill>
                  <a:prstClr val="white"/>
                </a:solidFill>
              </a:rPr>
              <a:t>paths</a:t>
            </a:r>
            <a:r>
              <a:rPr lang="it-IT" sz="2000" dirty="0" smtClean="0">
                <a:solidFill>
                  <a:prstClr val="white"/>
                </a:solidFill>
              </a:rPr>
              <a:t> 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1835696" y="836712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Energy accurate </a:t>
            </a:r>
            <a:r>
              <a:rPr lang="it-IT" dirty="0" err="1" smtClean="0">
                <a:solidFill>
                  <a:prstClr val="white"/>
                </a:solidFill>
              </a:rPr>
              <a:t>measurement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path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539750" y="1597363"/>
            <a:ext cx="1905000" cy="1669408"/>
            <a:chOff x="0" y="1392"/>
            <a:chExt cx="1200" cy="1090"/>
          </a:xfrm>
        </p:grpSpPr>
        <p:pic>
          <p:nvPicPr>
            <p:cNvPr id="6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2"/>
              <a:ext cx="120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Line 91"/>
            <p:cNvSpPr>
              <a:spLocks noChangeShapeType="1"/>
            </p:cNvSpPr>
            <p:nvPr/>
          </p:nvSpPr>
          <p:spPr bwMode="auto">
            <a:xfrm flipH="1">
              <a:off x="876" y="1750"/>
              <a:ext cx="14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 flipH="1">
              <a:off x="941" y="1727"/>
              <a:ext cx="15" cy="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 flipV="1">
              <a:off x="876" y="2196"/>
              <a:ext cx="6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 flipV="1">
              <a:off x="890" y="1730"/>
              <a:ext cx="6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 flipV="1">
              <a:off x="888" y="1824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 flipV="1">
              <a:off x="884" y="1917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 flipV="1">
              <a:off x="885" y="2010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 flipV="1">
              <a:off x="879" y="2102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1979613" y="2222242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6299200" y="1180776"/>
            <a:ext cx="1296988" cy="834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Double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shaper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972483"/>
            <a:ext cx="576262" cy="42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268538" y="2082869"/>
            <a:ext cx="574675" cy="34766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1200" kern="0" smtClean="0">
                <a:solidFill>
                  <a:sysClr val="windowText" lastClr="000000"/>
                </a:solidFill>
              </a:rPr>
              <a:t>CSP</a:t>
            </a:r>
            <a:endParaRPr lang="en-US" sz="12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4427538" y="4861132"/>
            <a:ext cx="838200" cy="8347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2800" kern="0" smtClean="0">
                <a:solidFill>
                  <a:sysClr val="windowText" lastClr="000000"/>
                </a:solidFill>
                <a:latin typeface="Symbol" pitchFamily="18" charset="2"/>
                <a:ea typeface="MS PGothic" pitchFamily="34" charset="-128"/>
              </a:rPr>
              <a:t>S</a:t>
            </a:r>
            <a:endParaRPr lang="en-US" sz="2800" kern="0" smtClean="0">
              <a:solidFill>
                <a:sysClr val="windowText" lastClr="000000"/>
              </a:solidFill>
              <a:latin typeface="Symbol" pitchFamily="18" charset="2"/>
              <a:ea typeface="MS PGothic" pitchFamily="34" charset="-12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51790"/>
            <a:ext cx="431800" cy="1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2843213" y="222071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3132138" y="2220710"/>
            <a:ext cx="0" cy="9725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4211638" y="500050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4211638" y="513987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4211638" y="527925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4211638" y="541709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4211638" y="555646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AutoShape 47"/>
          <p:cNvSpPr>
            <a:spLocks/>
          </p:cNvSpPr>
          <p:nvPr/>
        </p:nvSpPr>
        <p:spPr bwMode="auto">
          <a:xfrm>
            <a:off x="3995738" y="4931584"/>
            <a:ext cx="144462" cy="693800"/>
          </a:xfrm>
          <a:prstGeom prst="lef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3345362" y="5208799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5 </a:t>
            </a:r>
          </a:p>
          <a:p>
            <a:pPr algn="ctr"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input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5651500" y="5000505"/>
            <a:ext cx="1081088" cy="62487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kern="0" smtClean="0">
                <a:solidFill>
                  <a:sysClr val="windowText" lastClr="000000"/>
                </a:solidFill>
              </a:rPr>
              <a:t>Pulse</a:t>
            </a:r>
          </a:p>
          <a:p>
            <a:pPr algn="ctr">
              <a:defRPr/>
            </a:pPr>
            <a:r>
              <a:rPr lang="it-IT" kern="0" smtClean="0">
                <a:solidFill>
                  <a:sysClr val="windowText" lastClr="000000"/>
                </a:solidFill>
              </a:rPr>
              <a:t>Encoder</a:t>
            </a: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>
            <a:off x="5291138" y="5348171"/>
            <a:ext cx="360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6731000" y="5348171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7883525" y="5348171"/>
            <a:ext cx="514350" cy="23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000" kern="0" smtClean="0">
                <a:solidFill>
                  <a:srgbClr val="000000"/>
                </a:solidFill>
              </a:rPr>
              <a:t>LVDS</a:t>
            </a:r>
            <a:endParaRPr lang="en-US" sz="1000" kern="0" smtClean="0">
              <a:solidFill>
                <a:srgbClr val="000000"/>
              </a:solidFill>
            </a:endParaRPr>
          </a:p>
        </p:txBody>
      </p:sp>
      <p:grpSp>
        <p:nvGrpSpPr>
          <p:cNvPr id="25" name="Group 59"/>
          <p:cNvGrpSpPr>
            <a:grpSpLocks/>
          </p:cNvGrpSpPr>
          <p:nvPr/>
        </p:nvGrpSpPr>
        <p:grpSpPr bwMode="auto">
          <a:xfrm>
            <a:off x="7091363" y="4861132"/>
            <a:ext cx="1331912" cy="294061"/>
            <a:chOff x="4128" y="2880"/>
            <a:chExt cx="480" cy="192"/>
          </a:xfrm>
        </p:grpSpPr>
        <p:sp>
          <p:nvSpPr>
            <p:cNvPr id="63" name="Line 54"/>
            <p:cNvSpPr>
              <a:spLocks noChangeShapeType="1"/>
            </p:cNvSpPr>
            <p:nvPr/>
          </p:nvSpPr>
          <p:spPr bwMode="auto">
            <a:xfrm>
              <a:off x="4128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 flipV="1">
              <a:off x="427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>
              <a:off x="4272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V="1">
              <a:off x="446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>
              <a:off x="4464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Line 60"/>
          <p:cNvSpPr>
            <a:spLocks noChangeShapeType="1"/>
          </p:cNvSpPr>
          <p:nvPr/>
        </p:nvSpPr>
        <p:spPr bwMode="auto">
          <a:xfrm>
            <a:off x="7486650" y="47309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7" name="Object 6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96594815"/>
              </p:ext>
            </p:extLst>
          </p:nvPr>
        </p:nvGraphicFramePr>
        <p:xfrm>
          <a:off x="7596188" y="5904130"/>
          <a:ext cx="1155700" cy="23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1155600" imgH="241200" progId="Equation.3">
                  <p:embed/>
                </p:oleObj>
              </mc:Choice>
              <mc:Fallback>
                <p:oleObj name="Equation" r:id="rId7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904130"/>
                        <a:ext cx="1155700" cy="23279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70151534"/>
              </p:ext>
            </p:extLst>
          </p:nvPr>
        </p:nvGraphicFramePr>
        <p:xfrm>
          <a:off x="1835150" y="4861132"/>
          <a:ext cx="114300" cy="20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61132"/>
                        <a:ext cx="114300" cy="20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63"/>
          <p:cNvSpPr>
            <a:spLocks noChangeShapeType="1"/>
          </p:cNvSpPr>
          <p:nvPr/>
        </p:nvSpPr>
        <p:spPr bwMode="auto">
          <a:xfrm flipH="1" flipV="1">
            <a:off x="7489825" y="5098526"/>
            <a:ext cx="6350" cy="10246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419475" y="4652839"/>
            <a:ext cx="3529013" cy="1598956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1" name="Text Box 72"/>
          <p:cNvSpPr txBox="1">
            <a:spLocks noChangeArrowheads="1"/>
          </p:cNvSpPr>
          <p:nvPr/>
        </p:nvSpPr>
        <p:spPr bwMode="auto">
          <a:xfrm>
            <a:off x="3419475" y="6251795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Trigger </a:t>
            </a:r>
            <a:r>
              <a:rPr lang="it-IT" kern="0" dirty="0" err="1" smtClean="0">
                <a:solidFill>
                  <a:prstClr val="white"/>
                </a:solidFill>
              </a:rPr>
              <a:t>Tower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  <a:r>
              <a:rPr lang="it-IT" kern="0" dirty="0" err="1" smtClean="0">
                <a:solidFill>
                  <a:prstClr val="white"/>
                </a:solidFill>
              </a:rPr>
              <a:t>module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6011863" y="4652839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Analog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3" name="Line 78"/>
          <p:cNvSpPr>
            <a:spLocks noChangeShapeType="1"/>
          </p:cNvSpPr>
          <p:nvPr/>
        </p:nvSpPr>
        <p:spPr bwMode="auto">
          <a:xfrm flipV="1">
            <a:off x="3132138" y="1526911"/>
            <a:ext cx="0" cy="6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Line 79"/>
          <p:cNvSpPr>
            <a:spLocks noChangeShapeType="1"/>
          </p:cNvSpPr>
          <p:nvPr/>
        </p:nvSpPr>
        <p:spPr bwMode="auto">
          <a:xfrm>
            <a:off x="3132138" y="1526911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Line 81"/>
          <p:cNvSpPr>
            <a:spLocks noChangeShapeType="1"/>
          </p:cNvSpPr>
          <p:nvPr/>
        </p:nvSpPr>
        <p:spPr bwMode="auto">
          <a:xfrm>
            <a:off x="7596188" y="173673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7812088" y="1805656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7" name="Line 83"/>
          <p:cNvSpPr>
            <a:spLocks noChangeShapeType="1"/>
          </p:cNvSpPr>
          <p:nvPr/>
        </p:nvSpPr>
        <p:spPr bwMode="auto">
          <a:xfrm flipV="1">
            <a:off x="7596188" y="1457990"/>
            <a:ext cx="719137" cy="15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8531225" y="972483"/>
            <a:ext cx="0" cy="3476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99"/>
          <p:cNvSpPr>
            <a:spLocks noChangeArrowheads="1"/>
          </p:cNvSpPr>
          <p:nvPr/>
        </p:nvSpPr>
        <p:spPr bwMode="auto">
          <a:xfrm>
            <a:off x="3319463" y="3124335"/>
            <a:ext cx="436562" cy="4165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Line 100"/>
          <p:cNvSpPr>
            <a:spLocks noChangeShapeType="1"/>
          </p:cNvSpPr>
          <p:nvPr/>
        </p:nvSpPr>
        <p:spPr bwMode="auto">
          <a:xfrm>
            <a:off x="3132138" y="3193256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Line 101"/>
          <p:cNvSpPr>
            <a:spLocks noChangeShapeType="1"/>
          </p:cNvSpPr>
          <p:nvPr/>
        </p:nvSpPr>
        <p:spPr bwMode="auto">
          <a:xfrm>
            <a:off x="3132138" y="326370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Line 102"/>
          <p:cNvSpPr>
            <a:spLocks noChangeShapeType="1"/>
          </p:cNvSpPr>
          <p:nvPr/>
        </p:nvSpPr>
        <p:spPr bwMode="auto">
          <a:xfrm>
            <a:off x="3132138" y="3331097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" name="Line 103"/>
          <p:cNvSpPr>
            <a:spLocks noChangeShapeType="1"/>
          </p:cNvSpPr>
          <p:nvPr/>
        </p:nvSpPr>
        <p:spPr bwMode="auto">
          <a:xfrm>
            <a:off x="3132138" y="3401549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" name="Line 104"/>
          <p:cNvSpPr>
            <a:spLocks noChangeShapeType="1"/>
          </p:cNvSpPr>
          <p:nvPr/>
        </p:nvSpPr>
        <p:spPr bwMode="auto">
          <a:xfrm>
            <a:off x="3132138" y="3472001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Rectangle 105"/>
          <p:cNvSpPr>
            <a:spLocks noChangeArrowheads="1"/>
          </p:cNvSpPr>
          <p:nvPr/>
        </p:nvSpPr>
        <p:spPr bwMode="auto">
          <a:xfrm>
            <a:off x="3381375" y="3124335"/>
            <a:ext cx="319088" cy="3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kern="0" smtClean="0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endParaRPr lang="en-US" kern="0" smtClean="0">
              <a:solidFill>
                <a:sysClr val="windowText" lastClr="000000"/>
              </a:solidFill>
              <a:latin typeface="Symbol" pitchFamily="18" charset="2"/>
            </a:endParaRPr>
          </a:p>
        </p:txBody>
      </p:sp>
      <p:sp>
        <p:nvSpPr>
          <p:cNvPr id="46" name="Line 153"/>
          <p:cNvSpPr>
            <a:spLocks noChangeShapeType="1"/>
          </p:cNvSpPr>
          <p:nvPr/>
        </p:nvSpPr>
        <p:spPr bwMode="auto">
          <a:xfrm>
            <a:off x="3756025" y="3332628"/>
            <a:ext cx="455613" cy="15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Line 160"/>
          <p:cNvSpPr>
            <a:spLocks noChangeShapeType="1"/>
          </p:cNvSpPr>
          <p:nvPr/>
        </p:nvSpPr>
        <p:spPr bwMode="auto">
          <a:xfrm flipV="1">
            <a:off x="4211638" y="3334160"/>
            <a:ext cx="0" cy="1666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Rectangle 161"/>
          <p:cNvSpPr>
            <a:spLocks noChangeArrowheads="1"/>
          </p:cNvSpPr>
          <p:nvPr/>
        </p:nvSpPr>
        <p:spPr bwMode="auto">
          <a:xfrm>
            <a:off x="2124075" y="762658"/>
            <a:ext cx="2663825" cy="312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2195513" y="902031"/>
            <a:ext cx="1584325" cy="1945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Text Box 164"/>
          <p:cNvSpPr txBox="1">
            <a:spLocks noChangeArrowheads="1"/>
          </p:cNvSpPr>
          <p:nvPr/>
        </p:nvSpPr>
        <p:spPr bwMode="auto">
          <a:xfrm>
            <a:off x="3203848" y="2432067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X5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1" name="AutoShape 170"/>
          <p:cNvSpPr>
            <a:spLocks/>
          </p:cNvSpPr>
          <p:nvPr/>
        </p:nvSpPr>
        <p:spPr bwMode="auto">
          <a:xfrm>
            <a:off x="2916238" y="3194787"/>
            <a:ext cx="144462" cy="347666"/>
          </a:xfrm>
          <a:prstGeom prst="leftBrace">
            <a:avLst>
              <a:gd name="adj1" fmla="val 20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" name="Text Box 171"/>
          <p:cNvSpPr txBox="1">
            <a:spLocks noChangeArrowheads="1"/>
          </p:cNvSpPr>
          <p:nvPr/>
        </p:nvSpPr>
        <p:spPr bwMode="auto">
          <a:xfrm>
            <a:off x="2389188" y="3233077"/>
            <a:ext cx="431800" cy="3522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900" kern="0" dirty="0" smtClean="0">
                <a:solidFill>
                  <a:srgbClr val="000000"/>
                </a:solidFill>
              </a:rPr>
              <a:t>5 </a:t>
            </a:r>
          </a:p>
          <a:p>
            <a:pPr algn="ctr" eaLnBrk="1" hangingPunct="1">
              <a:defRPr/>
            </a:pPr>
            <a:r>
              <a:rPr lang="it-IT" sz="900" kern="0" smtClean="0">
                <a:solidFill>
                  <a:srgbClr val="000000"/>
                </a:solidFill>
              </a:rPr>
              <a:t>input</a:t>
            </a:r>
            <a:endParaRPr lang="en-US" sz="900" kern="0" dirty="0" smtClean="0">
              <a:solidFill>
                <a:srgbClr val="000000"/>
              </a:solidFill>
            </a:endParaRPr>
          </a:p>
        </p:txBody>
      </p:sp>
      <p:sp>
        <p:nvSpPr>
          <p:cNvPr id="53" name="Text Box 172"/>
          <p:cNvSpPr txBox="1">
            <a:spLocks noChangeArrowheads="1"/>
          </p:cNvSpPr>
          <p:nvPr/>
        </p:nvSpPr>
        <p:spPr bwMode="auto">
          <a:xfrm>
            <a:off x="4140200" y="354245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VFE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4" name="Rectangle 173"/>
          <p:cNvSpPr>
            <a:spLocks noChangeArrowheads="1"/>
          </p:cNvSpPr>
          <p:nvPr/>
        </p:nvSpPr>
        <p:spPr bwMode="auto">
          <a:xfrm>
            <a:off x="6011863" y="693738"/>
            <a:ext cx="1873250" cy="319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Text Box 174"/>
          <p:cNvSpPr txBox="1">
            <a:spLocks noChangeArrowheads="1"/>
          </p:cNvSpPr>
          <p:nvPr/>
        </p:nvSpPr>
        <p:spPr bwMode="auto">
          <a:xfrm>
            <a:off x="6372225" y="3263708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VME </a:t>
            </a: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</a:p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Shaper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6" name="Rectangle 177"/>
          <p:cNvSpPr>
            <a:spLocks noChangeArrowheads="1"/>
          </p:cNvSpPr>
          <p:nvPr/>
        </p:nvSpPr>
        <p:spPr bwMode="auto">
          <a:xfrm>
            <a:off x="6156325" y="970951"/>
            <a:ext cx="1655763" cy="1528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Box 178"/>
          <p:cNvSpPr txBox="1">
            <a:spLocks noChangeArrowheads="1"/>
          </p:cNvSpPr>
          <p:nvPr/>
        </p:nvSpPr>
        <p:spPr bwMode="auto">
          <a:xfrm>
            <a:off x="7392988" y="2166339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X5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8" name="Text Box 179"/>
          <p:cNvSpPr txBox="1">
            <a:spLocks noChangeArrowheads="1"/>
          </p:cNvSpPr>
          <p:nvPr/>
        </p:nvSpPr>
        <p:spPr bwMode="auto">
          <a:xfrm>
            <a:off x="5076825" y="15973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X5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9" name="Rectangle 182"/>
          <p:cNvSpPr>
            <a:spLocks noChangeArrowheads="1"/>
          </p:cNvSpPr>
          <p:nvPr/>
        </p:nvSpPr>
        <p:spPr bwMode="auto">
          <a:xfrm>
            <a:off x="3059113" y="4444546"/>
            <a:ext cx="5905500" cy="2153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" name="Oval 183"/>
          <p:cNvSpPr>
            <a:spLocks noChangeArrowheads="1"/>
          </p:cNvSpPr>
          <p:nvPr/>
        </p:nvSpPr>
        <p:spPr bwMode="auto">
          <a:xfrm>
            <a:off x="2771775" y="2986494"/>
            <a:ext cx="1152525" cy="83317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" name="Line 184"/>
          <p:cNvSpPr>
            <a:spLocks noChangeShapeType="1"/>
          </p:cNvSpPr>
          <p:nvPr/>
        </p:nvSpPr>
        <p:spPr bwMode="auto">
          <a:xfrm flipV="1">
            <a:off x="2124075" y="3819666"/>
            <a:ext cx="792163" cy="695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" name="Text Box 185"/>
          <p:cNvSpPr txBox="1">
            <a:spLocks noChangeArrowheads="1"/>
          </p:cNvSpPr>
          <p:nvPr/>
        </p:nvSpPr>
        <p:spPr bwMode="auto">
          <a:xfrm>
            <a:off x="179388" y="4514998"/>
            <a:ext cx="2749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New Circuit </a:t>
            </a:r>
            <a:r>
              <a:rPr lang="it-IT" kern="0" dirty="0" err="1" smtClean="0">
                <a:solidFill>
                  <a:prstClr val="white"/>
                </a:solidFill>
              </a:rPr>
              <a:t>Analog</a:t>
            </a:r>
            <a:r>
              <a:rPr lang="it-IT" kern="0" dirty="0" smtClean="0">
                <a:solidFill>
                  <a:prstClr val="white"/>
                </a:solidFill>
              </a:rPr>
              <a:t> Sum </a:t>
            </a:r>
          </a:p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over 5 input</a:t>
            </a:r>
            <a:r>
              <a:rPr lang="it-IT" kern="0" dirty="0" smtClean="0">
                <a:solidFill>
                  <a:srgbClr val="000000"/>
                </a:solidFill>
              </a:rPr>
              <a:t>.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681882" y="188640"/>
            <a:ext cx="713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prstClr val="white"/>
                </a:solidFill>
              </a:rPr>
              <a:t>EMC </a:t>
            </a:r>
            <a:r>
              <a:rPr lang="it-IT" sz="3200" dirty="0" err="1" smtClean="0">
                <a:solidFill>
                  <a:prstClr val="white"/>
                </a:solidFill>
              </a:rPr>
              <a:t>forward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tentative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implementation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590" y="4221088"/>
            <a:ext cx="3774906" cy="2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496" y="44624"/>
            <a:ext cx="8424936" cy="7829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remember</a:t>
            </a:r>
            <a:r>
              <a:rPr lang="it-IT" dirty="0" smtClean="0"/>
              <a:t> the </a:t>
            </a:r>
            <a:r>
              <a:rPr lang="it-IT" dirty="0" err="1" smtClean="0"/>
              <a:t>specs</a:t>
            </a:r>
            <a:r>
              <a:rPr lang="it-IT" dirty="0" smtClean="0"/>
              <a:t> in </a:t>
            </a:r>
            <a:r>
              <a:rPr lang="it-IT" dirty="0" err="1" smtClean="0"/>
              <a:t>SuperB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6512" y="764704"/>
            <a:ext cx="5400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Baseline: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re-implement </a:t>
            </a:r>
            <a:r>
              <a:rPr lang="en-US" sz="1700" dirty="0" err="1" smtClean="0">
                <a:solidFill>
                  <a:prstClr val="white"/>
                </a:solidFill>
              </a:rPr>
              <a:t>BaBar</a:t>
            </a:r>
            <a:r>
              <a:rPr lang="en-US" sz="1700" dirty="0" smtClean="0">
                <a:solidFill>
                  <a:prstClr val="white"/>
                </a:solidFill>
              </a:rPr>
              <a:t> L1 trigger with some improvements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Shorter latency (~6us instead of 12us)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Higher sampling frequencies (DCH and EMC) 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2-d map for calorimeter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Possible additions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SVT trigger 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C000"/>
                </a:solidFill>
              </a:rPr>
              <a:t>What about the TOF ? (in DELPHI we used it in the trigger) 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err="1" smtClean="0">
                <a:solidFill>
                  <a:prstClr val="white"/>
                </a:solidFill>
              </a:rPr>
              <a:t>Bhabha</a:t>
            </a:r>
            <a:r>
              <a:rPr lang="en-US" sz="1700" dirty="0" smtClean="0">
                <a:solidFill>
                  <a:prstClr val="white"/>
                </a:solidFill>
              </a:rPr>
              <a:t> Veto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C000"/>
                </a:solidFill>
              </a:rPr>
              <a:t>Do we need an absolute time stamp at the trigger level?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Challenge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To keep the event loss due to dead time below 1% =&gt; a maximum of ~70ns “per-event dead time” is allowed in trigger and FCTS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Other considerations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What goes in L1, what in L3, what’s the optimum?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500" dirty="0" smtClean="0">
              <a:solidFill>
                <a:prstClr val="white"/>
              </a:solidFill>
            </a:endParaRP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prstClr val="white"/>
              </a:solidFill>
            </a:endParaRP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prstClr val="white"/>
              </a:solidFill>
            </a:endParaRP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23928" y="637203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Luitz</a:t>
            </a:r>
            <a:r>
              <a:rPr lang="it-IT" dirty="0" smtClean="0">
                <a:solidFill>
                  <a:prstClr val="white"/>
                </a:solidFill>
              </a:rPr>
              <a:t> 2010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903" y="1196752"/>
            <a:ext cx="37925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1913" y="2346325"/>
            <a:ext cx="2177497" cy="43306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150kHz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Exponential Inter-arrival time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528642" y="3222675"/>
            <a:ext cx="3363838" cy="998413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06962" y="3150667"/>
            <a:ext cx="145157" cy="1142429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 possible sketch of trigger system in </a:t>
            </a:r>
            <a:r>
              <a:rPr lang="en-US" sz="4800" dirty="0" err="1" smtClean="0"/>
              <a:t>SuperB</a:t>
            </a:r>
            <a:endParaRPr lang="en-US" dirty="0"/>
          </a:p>
        </p:txBody>
      </p:sp>
      <p:pic>
        <p:nvPicPr>
          <p:cNvPr id="5" name="Immagine 4" descr="Crate_D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340768"/>
            <a:ext cx="8676456" cy="42502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5733256"/>
            <a:ext cx="8887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DC and EMC trigger </a:t>
            </a:r>
            <a:r>
              <a:rPr lang="it-IT" dirty="0" err="1" smtClean="0">
                <a:solidFill>
                  <a:prstClr val="white"/>
                </a:solidFill>
              </a:rPr>
              <a:t>crates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have</a:t>
            </a:r>
            <a:r>
              <a:rPr lang="it-IT" dirty="0" smtClean="0">
                <a:solidFill>
                  <a:prstClr val="white"/>
                </a:solidFill>
              </a:rPr>
              <a:t> a common </a:t>
            </a:r>
            <a:r>
              <a:rPr lang="it-IT" dirty="0" err="1" smtClean="0">
                <a:solidFill>
                  <a:prstClr val="white"/>
                </a:solidFill>
              </a:rPr>
              <a:t>inteface</a:t>
            </a:r>
            <a:r>
              <a:rPr lang="it-IT" dirty="0" smtClean="0">
                <a:solidFill>
                  <a:prstClr val="white"/>
                </a:solidFill>
              </a:rPr>
              <a:t> (LVDS or </a:t>
            </a:r>
            <a:r>
              <a:rPr lang="it-IT" dirty="0" err="1" smtClean="0">
                <a:solidFill>
                  <a:prstClr val="white"/>
                </a:solidFill>
              </a:rPr>
              <a:t>optical</a:t>
            </a:r>
            <a:r>
              <a:rPr lang="it-IT" dirty="0" smtClean="0">
                <a:solidFill>
                  <a:prstClr val="white"/>
                </a:solidFill>
              </a:rPr>
              <a:t>) with </a:t>
            </a:r>
            <a:r>
              <a:rPr lang="it-IT" dirty="0" err="1" smtClean="0">
                <a:solidFill>
                  <a:prstClr val="white"/>
                </a:solidFill>
              </a:rPr>
              <a:t>pertaining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dirty="0">
                <a:solidFill>
                  <a:prstClr val="white"/>
                </a:solidFill>
              </a:rPr>
              <a:t>s</a:t>
            </a:r>
            <a:r>
              <a:rPr lang="it-IT" dirty="0" smtClean="0">
                <a:solidFill>
                  <a:prstClr val="white"/>
                </a:solidFill>
              </a:rPr>
              <a:t>ub-detectors. EMC(i) and DC(i) </a:t>
            </a:r>
            <a:r>
              <a:rPr lang="it-IT" dirty="0" err="1" smtClean="0">
                <a:solidFill>
                  <a:prstClr val="white"/>
                </a:solidFill>
              </a:rPr>
              <a:t>boards</a:t>
            </a:r>
            <a:r>
              <a:rPr lang="it-IT" dirty="0" smtClean="0">
                <a:solidFill>
                  <a:prstClr val="white"/>
                </a:solidFill>
              </a:rPr>
              <a:t> share a common </a:t>
            </a:r>
            <a:r>
              <a:rPr lang="it-IT" dirty="0" err="1" smtClean="0">
                <a:solidFill>
                  <a:prstClr val="white"/>
                </a:solidFill>
              </a:rPr>
              <a:t>hw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platform</a:t>
            </a:r>
            <a:r>
              <a:rPr lang="it-IT" dirty="0" smtClean="0">
                <a:solidFill>
                  <a:prstClr val="white"/>
                </a:solidFill>
              </a:rPr>
              <a:t> and </a:t>
            </a:r>
          </a:p>
          <a:p>
            <a:r>
              <a:rPr lang="it-IT" dirty="0" err="1" smtClean="0">
                <a:solidFill>
                  <a:prstClr val="white"/>
                </a:solidFill>
              </a:rPr>
              <a:t>only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differ</a:t>
            </a:r>
            <a:r>
              <a:rPr lang="it-IT" dirty="0" smtClean="0">
                <a:solidFill>
                  <a:prstClr val="white"/>
                </a:solidFill>
              </a:rPr>
              <a:t> in firmware. </a:t>
            </a:r>
          </a:p>
          <a:p>
            <a:r>
              <a:rPr lang="it-IT" dirty="0" smtClean="0">
                <a:solidFill>
                  <a:prstClr val="white"/>
                </a:solidFill>
              </a:rPr>
              <a:t> 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801" y="-171400"/>
            <a:ext cx="7158037" cy="141287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ETD/</a:t>
            </a:r>
            <a:r>
              <a:rPr lang="it-IT" dirty="0" err="1" smtClean="0">
                <a:solidFill>
                  <a:schemeClr val="bg1"/>
                </a:solidFill>
              </a:rPr>
              <a:t>trigger:Connectivity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149475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VME64x </a:t>
            </a:r>
            <a:r>
              <a:rPr lang="it-IT" sz="2800" dirty="0" err="1" smtClean="0">
                <a:solidFill>
                  <a:schemeClr val="bg1"/>
                </a:solidFill>
              </a:rPr>
              <a:t>based</a:t>
            </a:r>
            <a:r>
              <a:rPr lang="it-IT" sz="2800" dirty="0" smtClean="0">
                <a:solidFill>
                  <a:schemeClr val="bg1"/>
                </a:solidFill>
              </a:rPr>
              <a:t> +</a:t>
            </a:r>
            <a:r>
              <a:rPr lang="it-IT" sz="2800" dirty="0" smtClean="0"/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TriggerBus</a:t>
            </a:r>
            <a:r>
              <a:rPr lang="it-IT" dirty="0" smtClean="0">
                <a:solidFill>
                  <a:schemeClr val="bg1"/>
                </a:solidFill>
              </a:rPr>
              <a:t> (custom)</a:t>
            </a:r>
          </a:p>
          <a:p>
            <a:pPr>
              <a:lnSpc>
                <a:spcPct val="9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Connectivity point-2-point  on the </a:t>
            </a:r>
            <a:r>
              <a:rPr lang="it-IT" sz="2800" dirty="0" err="1" smtClean="0">
                <a:solidFill>
                  <a:schemeClr val="bg1"/>
                </a:solidFill>
              </a:rPr>
              <a:t>backplane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between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receivers</a:t>
            </a:r>
            <a:r>
              <a:rPr lang="it-IT" sz="2800" dirty="0" smtClean="0">
                <a:solidFill>
                  <a:schemeClr val="bg1"/>
                </a:solidFill>
              </a:rPr>
              <a:t> and </a:t>
            </a:r>
            <a:r>
              <a:rPr lang="it-IT" sz="2800" dirty="0" err="1" smtClean="0">
                <a:solidFill>
                  <a:schemeClr val="bg1"/>
                </a:solidFill>
              </a:rPr>
              <a:t>hubs</a:t>
            </a:r>
            <a:r>
              <a:rPr lang="it-IT" sz="2800" dirty="0" smtClean="0">
                <a:solidFill>
                  <a:schemeClr val="bg1"/>
                </a:solidFill>
              </a:rPr>
              <a:t> via high-</a:t>
            </a:r>
            <a:r>
              <a:rPr lang="it-IT" sz="2800" dirty="0" err="1" smtClean="0">
                <a:solidFill>
                  <a:schemeClr val="bg1"/>
                </a:solidFill>
              </a:rPr>
              <a:t>speed</a:t>
            </a:r>
            <a:r>
              <a:rPr lang="it-IT" sz="2800" dirty="0" smtClean="0">
                <a:solidFill>
                  <a:schemeClr val="bg1"/>
                </a:solidFill>
              </a:rPr>
              <a:t> serial </a:t>
            </a:r>
            <a:r>
              <a:rPr lang="it-IT" sz="2800" dirty="0" err="1" smtClean="0">
                <a:solidFill>
                  <a:schemeClr val="bg1"/>
                </a:solidFill>
              </a:rPr>
              <a:t>links</a:t>
            </a:r>
            <a:r>
              <a:rPr lang="it-IT" sz="2800" dirty="0" smtClean="0">
                <a:solidFill>
                  <a:schemeClr val="bg1"/>
                </a:solidFill>
              </a:rPr>
              <a:t> (&gt;=2Gb/s )</a:t>
            </a:r>
          </a:p>
          <a:p>
            <a:pPr>
              <a:lnSpc>
                <a:spcPct val="9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Scalable </a:t>
            </a:r>
            <a:r>
              <a:rPr lang="it-IT" sz="2800" dirty="0" err="1" smtClean="0">
                <a:solidFill>
                  <a:schemeClr val="bg1"/>
                </a:solidFill>
              </a:rPr>
              <a:t>architecture</a:t>
            </a:r>
            <a:r>
              <a:rPr lang="it-IT" sz="2800" dirty="0" smtClean="0">
                <a:solidFill>
                  <a:schemeClr val="bg1"/>
                </a:solidFill>
              </a:rPr>
              <a:t>, </a:t>
            </a:r>
            <a:r>
              <a:rPr lang="it-IT" sz="2800" dirty="0" err="1" smtClean="0">
                <a:solidFill>
                  <a:schemeClr val="bg1"/>
                </a:solidFill>
              </a:rPr>
              <a:t>we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could</a:t>
            </a:r>
            <a:r>
              <a:rPr lang="it-IT" sz="2800" dirty="0" smtClean="0">
                <a:solidFill>
                  <a:schemeClr val="bg1"/>
                </a:solidFill>
              </a:rPr>
              <a:t> accomodate up to 2 </a:t>
            </a:r>
            <a:r>
              <a:rPr lang="it-IT" sz="2800" dirty="0" err="1" smtClean="0">
                <a:solidFill>
                  <a:schemeClr val="bg1"/>
                </a:solidFill>
              </a:rPr>
              <a:t>hubs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81000" y="1920875"/>
          <a:ext cx="37242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4" imgW="3723810" imgH="1714739" progId="Paint.Picture">
                  <p:embed/>
                </p:oleObj>
              </mc:Choice>
              <mc:Fallback>
                <p:oleObj name="Bitmap Image" r:id="rId4" imgW="3723810" imgH="1714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20875"/>
                        <a:ext cx="37242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3825875"/>
            <a:ext cx="2895600" cy="838200"/>
          </a:xfrm>
          <a:prstGeom prst="rect">
            <a:avLst/>
          </a:prstGeom>
          <a:solidFill>
            <a:srgbClr val="E1F2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533400" y="3902075"/>
            <a:ext cx="22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 rot="-5400000">
            <a:off x="304800" y="40417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CPU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1943100" y="3876675"/>
            <a:ext cx="22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 rot="-5400000">
            <a:off x="1714500" y="40163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HUB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2209800" y="42068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2209800" y="44354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grpSp>
        <p:nvGrpSpPr>
          <p:cNvPr id="8204" name="Group 20"/>
          <p:cNvGrpSpPr>
            <a:grpSpLocks/>
          </p:cNvGrpSpPr>
          <p:nvPr/>
        </p:nvGrpSpPr>
        <p:grpSpPr bwMode="auto">
          <a:xfrm>
            <a:off x="2971800" y="3825875"/>
            <a:ext cx="304800" cy="736600"/>
            <a:chOff x="1968" y="3184"/>
            <a:chExt cx="192" cy="464"/>
          </a:xfrm>
        </p:grpSpPr>
        <p:sp>
          <p:nvSpPr>
            <p:cNvPr id="8247" name="Rectangle 18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48" name="Text Box 19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grpSp>
        <p:nvGrpSpPr>
          <p:cNvPr id="8205" name="Group 21"/>
          <p:cNvGrpSpPr>
            <a:grpSpLocks/>
          </p:cNvGrpSpPr>
          <p:nvPr/>
        </p:nvGrpSpPr>
        <p:grpSpPr bwMode="auto">
          <a:xfrm>
            <a:off x="2438400" y="3825875"/>
            <a:ext cx="304800" cy="736600"/>
            <a:chOff x="1968" y="3184"/>
            <a:chExt cx="192" cy="464"/>
          </a:xfrm>
        </p:grpSpPr>
        <p:sp>
          <p:nvSpPr>
            <p:cNvPr id="8245" name="Rectangle 22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46" name="Text Box 23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sp>
        <p:nvSpPr>
          <p:cNvPr id="8206" name="Line 24"/>
          <p:cNvSpPr>
            <a:spLocks noChangeShapeType="1"/>
          </p:cNvSpPr>
          <p:nvPr/>
        </p:nvSpPr>
        <p:spPr bwMode="auto">
          <a:xfrm>
            <a:off x="1676400" y="42068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07" name="Line 25"/>
          <p:cNvSpPr>
            <a:spLocks noChangeShapeType="1"/>
          </p:cNvSpPr>
          <p:nvPr/>
        </p:nvSpPr>
        <p:spPr bwMode="auto">
          <a:xfrm>
            <a:off x="1143000" y="44354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grpSp>
        <p:nvGrpSpPr>
          <p:cNvPr id="8208" name="Group 26"/>
          <p:cNvGrpSpPr>
            <a:grpSpLocks/>
          </p:cNvGrpSpPr>
          <p:nvPr/>
        </p:nvGrpSpPr>
        <p:grpSpPr bwMode="auto">
          <a:xfrm>
            <a:off x="1447800" y="3825875"/>
            <a:ext cx="304800" cy="736600"/>
            <a:chOff x="1968" y="3184"/>
            <a:chExt cx="192" cy="464"/>
          </a:xfrm>
        </p:grpSpPr>
        <p:sp>
          <p:nvSpPr>
            <p:cNvPr id="8243" name="Rectangle 27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44" name="Text Box 28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grpSp>
        <p:nvGrpSpPr>
          <p:cNvPr id="8209" name="Group 29"/>
          <p:cNvGrpSpPr>
            <a:grpSpLocks/>
          </p:cNvGrpSpPr>
          <p:nvPr/>
        </p:nvGrpSpPr>
        <p:grpSpPr bwMode="auto">
          <a:xfrm>
            <a:off x="914400" y="3825875"/>
            <a:ext cx="304800" cy="736600"/>
            <a:chOff x="1968" y="3184"/>
            <a:chExt cx="192" cy="464"/>
          </a:xfrm>
        </p:grpSpPr>
        <p:sp>
          <p:nvSpPr>
            <p:cNvPr id="8241" name="Rectangle 30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42" name="Text Box 31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sp>
        <p:nvSpPr>
          <p:cNvPr id="8210" name="Text Box 32"/>
          <p:cNvSpPr txBox="1">
            <a:spLocks noChangeArrowheads="1"/>
          </p:cNvSpPr>
          <p:nvPr/>
        </p:nvSpPr>
        <p:spPr bwMode="auto">
          <a:xfrm>
            <a:off x="2286000" y="4664075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Up to 8 receivers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11" name="Text Box 33"/>
          <p:cNvSpPr txBox="1">
            <a:spLocks noChangeArrowheads="1"/>
          </p:cNvSpPr>
          <p:nvPr/>
        </p:nvSpPr>
        <p:spPr bwMode="auto">
          <a:xfrm>
            <a:off x="609600" y="4664075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Up to 8 receivers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12" name="Rectangle 34"/>
          <p:cNvSpPr>
            <a:spLocks noChangeArrowheads="1"/>
          </p:cNvSpPr>
          <p:nvPr/>
        </p:nvSpPr>
        <p:spPr bwMode="auto">
          <a:xfrm>
            <a:off x="457200" y="5426075"/>
            <a:ext cx="2895600" cy="838200"/>
          </a:xfrm>
          <a:prstGeom prst="rect">
            <a:avLst/>
          </a:prstGeom>
          <a:solidFill>
            <a:srgbClr val="E1F2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13" name="Rectangle 35"/>
          <p:cNvSpPr>
            <a:spLocks noChangeArrowheads="1"/>
          </p:cNvSpPr>
          <p:nvPr/>
        </p:nvSpPr>
        <p:spPr bwMode="auto">
          <a:xfrm>
            <a:off x="533400" y="5502275"/>
            <a:ext cx="22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14" name="Text Box 36"/>
          <p:cNvSpPr txBox="1">
            <a:spLocks noChangeArrowheads="1"/>
          </p:cNvSpPr>
          <p:nvPr/>
        </p:nvSpPr>
        <p:spPr bwMode="auto">
          <a:xfrm rot="-5400000">
            <a:off x="304800" y="56419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CPU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15" name="Rectangle 37"/>
          <p:cNvSpPr>
            <a:spLocks noChangeArrowheads="1"/>
          </p:cNvSpPr>
          <p:nvPr/>
        </p:nvSpPr>
        <p:spPr bwMode="auto">
          <a:xfrm>
            <a:off x="1714500" y="5476875"/>
            <a:ext cx="22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16" name="Text Box 38"/>
          <p:cNvSpPr txBox="1">
            <a:spLocks noChangeArrowheads="1"/>
          </p:cNvSpPr>
          <p:nvPr/>
        </p:nvSpPr>
        <p:spPr bwMode="auto">
          <a:xfrm rot="-5400000">
            <a:off x="1485900" y="56165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HUB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17" name="Line 47"/>
          <p:cNvSpPr>
            <a:spLocks noChangeShapeType="1"/>
          </p:cNvSpPr>
          <p:nvPr/>
        </p:nvSpPr>
        <p:spPr bwMode="auto">
          <a:xfrm>
            <a:off x="1447800" y="5807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18" name="Line 48"/>
          <p:cNvSpPr>
            <a:spLocks noChangeShapeType="1"/>
          </p:cNvSpPr>
          <p:nvPr/>
        </p:nvSpPr>
        <p:spPr bwMode="auto">
          <a:xfrm>
            <a:off x="1143000" y="60356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grpSp>
        <p:nvGrpSpPr>
          <p:cNvPr id="8219" name="Group 49"/>
          <p:cNvGrpSpPr>
            <a:grpSpLocks/>
          </p:cNvGrpSpPr>
          <p:nvPr/>
        </p:nvGrpSpPr>
        <p:grpSpPr bwMode="auto">
          <a:xfrm>
            <a:off x="1219200" y="5426075"/>
            <a:ext cx="304800" cy="736600"/>
            <a:chOff x="1968" y="3184"/>
            <a:chExt cx="192" cy="464"/>
          </a:xfrm>
        </p:grpSpPr>
        <p:sp>
          <p:nvSpPr>
            <p:cNvPr id="8239" name="Rectangle 50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40" name="Text Box 51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grpSp>
        <p:nvGrpSpPr>
          <p:cNvPr id="8220" name="Group 52"/>
          <p:cNvGrpSpPr>
            <a:grpSpLocks/>
          </p:cNvGrpSpPr>
          <p:nvPr/>
        </p:nvGrpSpPr>
        <p:grpSpPr bwMode="auto">
          <a:xfrm>
            <a:off x="914400" y="5426075"/>
            <a:ext cx="304800" cy="736600"/>
            <a:chOff x="1968" y="3184"/>
            <a:chExt cx="192" cy="464"/>
          </a:xfrm>
        </p:grpSpPr>
        <p:sp>
          <p:nvSpPr>
            <p:cNvPr id="8237" name="Rectangle 53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38" name="Text Box 54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sp>
        <p:nvSpPr>
          <p:cNvPr id="8221" name="Text Box 55"/>
          <p:cNvSpPr txBox="1">
            <a:spLocks noChangeArrowheads="1"/>
          </p:cNvSpPr>
          <p:nvPr/>
        </p:nvSpPr>
        <p:spPr bwMode="auto">
          <a:xfrm>
            <a:off x="838200" y="6264275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Up to 8 receivers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22" name="Rectangle 59"/>
          <p:cNvSpPr>
            <a:spLocks noChangeArrowheads="1"/>
          </p:cNvSpPr>
          <p:nvPr/>
        </p:nvSpPr>
        <p:spPr bwMode="auto">
          <a:xfrm>
            <a:off x="2324100" y="5476875"/>
            <a:ext cx="22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23" name="Text Box 60"/>
          <p:cNvSpPr txBox="1">
            <a:spLocks noChangeArrowheads="1"/>
          </p:cNvSpPr>
          <p:nvPr/>
        </p:nvSpPr>
        <p:spPr bwMode="auto">
          <a:xfrm rot="-5400000">
            <a:off x="2095500" y="56165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HUB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24" name="Line 61"/>
          <p:cNvSpPr>
            <a:spLocks noChangeShapeType="1"/>
          </p:cNvSpPr>
          <p:nvPr/>
        </p:nvSpPr>
        <p:spPr bwMode="auto">
          <a:xfrm flipH="1" flipV="1">
            <a:off x="2590800" y="57816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25" name="Line 62"/>
          <p:cNvSpPr>
            <a:spLocks noChangeShapeType="1"/>
          </p:cNvSpPr>
          <p:nvPr/>
        </p:nvSpPr>
        <p:spPr bwMode="auto">
          <a:xfrm flipH="1" flipV="1">
            <a:off x="2590800" y="60102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grpSp>
        <p:nvGrpSpPr>
          <p:cNvPr id="8226" name="Group 63"/>
          <p:cNvGrpSpPr>
            <a:grpSpLocks/>
          </p:cNvGrpSpPr>
          <p:nvPr/>
        </p:nvGrpSpPr>
        <p:grpSpPr bwMode="auto">
          <a:xfrm>
            <a:off x="3048000" y="5426075"/>
            <a:ext cx="304800" cy="736600"/>
            <a:chOff x="1968" y="3184"/>
            <a:chExt cx="192" cy="464"/>
          </a:xfrm>
        </p:grpSpPr>
        <p:sp>
          <p:nvSpPr>
            <p:cNvPr id="8235" name="Rectangle 64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36" name="Text Box 65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grpSp>
        <p:nvGrpSpPr>
          <p:cNvPr id="8227" name="Group 66"/>
          <p:cNvGrpSpPr>
            <a:grpSpLocks/>
          </p:cNvGrpSpPr>
          <p:nvPr/>
        </p:nvGrpSpPr>
        <p:grpSpPr bwMode="auto">
          <a:xfrm>
            <a:off x="2743200" y="5426075"/>
            <a:ext cx="304800" cy="736600"/>
            <a:chOff x="1968" y="3184"/>
            <a:chExt cx="192" cy="464"/>
          </a:xfrm>
        </p:grpSpPr>
        <p:sp>
          <p:nvSpPr>
            <p:cNvPr id="8233" name="Rectangle 67"/>
            <p:cNvSpPr>
              <a:spLocks noChangeArrowheads="1"/>
            </p:cNvSpPr>
            <p:nvPr/>
          </p:nvSpPr>
          <p:spPr bwMode="auto">
            <a:xfrm>
              <a:off x="1992" y="3216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8234" name="Text Box 68"/>
            <p:cNvSpPr txBox="1">
              <a:spLocks noChangeArrowheads="1"/>
            </p:cNvSpPr>
            <p:nvPr/>
          </p:nvSpPr>
          <p:spPr bwMode="auto">
            <a:xfrm rot="-5400000">
              <a:off x="1848" y="3304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srgbClr val="292929"/>
                  </a:solidFill>
                </a:rPr>
                <a:t>Rec</a:t>
              </a:r>
              <a:endParaRPr lang="en-US" sz="1400" smtClean="0">
                <a:solidFill>
                  <a:srgbClr val="292929"/>
                </a:solidFill>
              </a:endParaRPr>
            </a:p>
          </p:txBody>
        </p:sp>
      </p:grpSp>
      <p:sp>
        <p:nvSpPr>
          <p:cNvPr id="8228" name="Rectangle 69"/>
          <p:cNvSpPr>
            <a:spLocks noChangeArrowheads="1"/>
          </p:cNvSpPr>
          <p:nvPr/>
        </p:nvSpPr>
        <p:spPr bwMode="auto">
          <a:xfrm>
            <a:off x="2019300" y="5476875"/>
            <a:ext cx="22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29" name="Text Box 70"/>
          <p:cNvSpPr txBox="1">
            <a:spLocks noChangeArrowheads="1"/>
          </p:cNvSpPr>
          <p:nvPr/>
        </p:nvSpPr>
        <p:spPr bwMode="auto">
          <a:xfrm rot="-5400000">
            <a:off x="1790700" y="56165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HUB</a:t>
            </a:r>
            <a:endParaRPr lang="en-US" sz="1400" smtClean="0">
              <a:solidFill>
                <a:srgbClr val="292929"/>
              </a:solidFill>
            </a:endParaRPr>
          </a:p>
        </p:txBody>
      </p:sp>
      <p:sp>
        <p:nvSpPr>
          <p:cNvPr id="8230" name="Line 71"/>
          <p:cNvSpPr>
            <a:spLocks noChangeShapeType="1"/>
          </p:cNvSpPr>
          <p:nvPr/>
        </p:nvSpPr>
        <p:spPr bwMode="auto">
          <a:xfrm>
            <a:off x="1905000" y="55784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31" name="Line 72"/>
          <p:cNvSpPr>
            <a:spLocks noChangeShapeType="1"/>
          </p:cNvSpPr>
          <p:nvPr/>
        </p:nvSpPr>
        <p:spPr bwMode="auto">
          <a:xfrm>
            <a:off x="2209800" y="55784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8232" name="Text Box 73"/>
          <p:cNvSpPr txBox="1">
            <a:spLocks noChangeArrowheads="1"/>
          </p:cNvSpPr>
          <p:nvPr/>
        </p:nvSpPr>
        <p:spPr bwMode="auto">
          <a:xfrm>
            <a:off x="2514600" y="6264275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smtClean="0">
                <a:solidFill>
                  <a:srgbClr val="292929"/>
                </a:solidFill>
              </a:rPr>
              <a:t>Up to 8 receivers</a:t>
            </a:r>
            <a:endParaRPr lang="en-US" sz="1400" smtClean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18697-F29B-4DFD-8572-EA1C096F683E}" type="slidenum">
              <a:rPr lang="it-IT" smtClean="0"/>
              <a:pPr eaLnBrk="1" hangingPunct="1"/>
              <a:t>22</a:t>
            </a:fld>
            <a:endParaRPr lang="it-IT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315416"/>
            <a:ext cx="7960617" cy="1412875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chemeClr val="bg1"/>
                </a:solidFill>
              </a:rPr>
              <a:t>VME64x + </a:t>
            </a:r>
            <a:r>
              <a:rPr lang="it-IT" dirty="0" err="1" smtClean="0">
                <a:solidFill>
                  <a:schemeClr val="bg1"/>
                </a:solidFill>
              </a:rPr>
              <a:t>trigger</a:t>
            </a:r>
            <a:r>
              <a:rPr lang="it-IT" dirty="0" err="1" smtClean="0">
                <a:solidFill>
                  <a:schemeClr val="bg1"/>
                </a:solidFill>
              </a:rPr>
              <a:t>bus</a:t>
            </a:r>
            <a:r>
              <a:rPr lang="it-IT" dirty="0" smtClean="0">
                <a:solidFill>
                  <a:schemeClr val="bg1"/>
                </a:solidFill>
              </a:rPr>
              <a:t> in ATLAS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828800"/>
            <a:ext cx="48768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solidFill>
                  <a:schemeClr val="bg1"/>
                </a:solidFill>
              </a:rPr>
              <a:t>Custom VME64x </a:t>
            </a:r>
            <a:r>
              <a:rPr lang="it-IT" dirty="0" err="1" smtClean="0">
                <a:solidFill>
                  <a:schemeClr val="bg1"/>
                </a:solidFill>
              </a:rPr>
              <a:t>backplane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adopted</a:t>
            </a:r>
            <a:r>
              <a:rPr lang="it-IT" dirty="0" smtClean="0">
                <a:solidFill>
                  <a:schemeClr val="bg1"/>
                </a:solidFill>
              </a:rPr>
              <a:t> in ATLAS </a:t>
            </a:r>
            <a:endParaRPr lang="it-IT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err="1" smtClean="0">
                <a:solidFill>
                  <a:schemeClr val="bg1"/>
                </a:solidFill>
              </a:rPr>
              <a:t>Developped</a:t>
            </a:r>
            <a:r>
              <a:rPr lang="it-IT" dirty="0" smtClean="0">
                <a:solidFill>
                  <a:schemeClr val="bg1"/>
                </a:solidFill>
              </a:rPr>
              <a:t> with </a:t>
            </a:r>
            <a:r>
              <a:rPr lang="it-IT" dirty="0" smtClean="0">
                <a:solidFill>
                  <a:schemeClr val="bg1"/>
                </a:solidFill>
              </a:rPr>
              <a:t>HARTING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solidFill>
                  <a:schemeClr val="bg1"/>
                </a:solidFill>
              </a:rPr>
              <a:t>Point to </a:t>
            </a:r>
            <a:r>
              <a:rPr lang="it-IT" dirty="0" err="1" smtClean="0">
                <a:solidFill>
                  <a:schemeClr val="bg1"/>
                </a:solidFill>
              </a:rPr>
              <a:t>point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speed</a:t>
            </a:r>
            <a:r>
              <a:rPr lang="it-IT" dirty="0" smtClean="0">
                <a:solidFill>
                  <a:schemeClr val="bg1"/>
                </a:solidFill>
              </a:rPr>
              <a:t> up to 3 </a:t>
            </a:r>
            <a:r>
              <a:rPr lang="it-IT" dirty="0" err="1" smtClean="0">
                <a:solidFill>
                  <a:schemeClr val="bg1"/>
                </a:solidFill>
              </a:rPr>
              <a:t>Gb</a:t>
            </a:r>
            <a:r>
              <a:rPr lang="it-IT" dirty="0" smtClean="0">
                <a:solidFill>
                  <a:schemeClr val="bg1"/>
                </a:solidFill>
              </a:rPr>
              <a:t>/s</a:t>
            </a:r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228600" y="1689100"/>
            <a:ext cx="3352800" cy="2120900"/>
            <a:chOff x="144" y="1160"/>
            <a:chExt cx="2112" cy="1336"/>
          </a:xfrm>
        </p:grpSpPr>
        <p:pic>
          <p:nvPicPr>
            <p:cNvPr id="11285" name="Picture 6" descr="front_view_3"/>
            <p:cNvPicPr>
              <a:picLocks noChangeAspect="1" noChangeArrowheads="1"/>
            </p:cNvPicPr>
            <p:nvPr/>
          </p:nvPicPr>
          <p:blipFill>
            <a:blip r:embed="rId3">
              <a:lum bright="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60"/>
              <a:ext cx="211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Rectangle 10"/>
            <p:cNvSpPr>
              <a:spLocks noChangeArrowheads="1"/>
            </p:cNvSpPr>
            <p:nvPr/>
          </p:nvSpPr>
          <p:spPr bwMode="auto">
            <a:xfrm>
              <a:off x="672" y="1640"/>
              <a:ext cx="480" cy="768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7" name="Rectangle 11"/>
            <p:cNvSpPr>
              <a:spLocks noChangeArrowheads="1"/>
            </p:cNvSpPr>
            <p:nvPr/>
          </p:nvSpPr>
          <p:spPr bwMode="auto">
            <a:xfrm>
              <a:off x="1344" y="1640"/>
              <a:ext cx="480" cy="768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152400" y="3733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/>
              <a:t>Front view</a:t>
            </a:r>
            <a:endParaRPr lang="en-US" sz="1400"/>
          </a:p>
        </p:txBody>
      </p: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2743200" y="3886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/>
              <a:t>Rear view</a:t>
            </a:r>
            <a:endParaRPr lang="en-US" sz="1400"/>
          </a:p>
        </p:txBody>
      </p: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514600" y="6340475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/>
              <a:t>Piggy-back RODbus</a:t>
            </a:r>
            <a:endParaRPr lang="en-US" sz="1400"/>
          </a:p>
        </p:txBody>
      </p:sp>
      <p:grpSp>
        <p:nvGrpSpPr>
          <p:cNvPr id="11274" name="Group 38"/>
          <p:cNvGrpSpPr>
            <a:grpSpLocks/>
          </p:cNvGrpSpPr>
          <p:nvPr/>
        </p:nvGrpSpPr>
        <p:grpSpPr bwMode="auto">
          <a:xfrm>
            <a:off x="207963" y="4114800"/>
            <a:ext cx="3373437" cy="2727325"/>
            <a:chOff x="131" y="2592"/>
            <a:chExt cx="2125" cy="1718"/>
          </a:xfrm>
        </p:grpSpPr>
        <p:grpSp>
          <p:nvGrpSpPr>
            <p:cNvPr id="11276" name="Group 28"/>
            <p:cNvGrpSpPr>
              <a:grpSpLocks/>
            </p:cNvGrpSpPr>
            <p:nvPr/>
          </p:nvGrpSpPr>
          <p:grpSpPr bwMode="auto">
            <a:xfrm>
              <a:off x="131" y="2592"/>
              <a:ext cx="2125" cy="1360"/>
              <a:chOff x="131" y="2688"/>
              <a:chExt cx="2125" cy="1360"/>
            </a:xfrm>
          </p:grpSpPr>
          <p:pic>
            <p:nvPicPr>
              <p:cNvPr id="11282" name="Picture 29" descr="rear_view_1"/>
              <p:cNvPicPr>
                <a:picLocks noChangeAspect="1" noChangeArrowheads="1"/>
              </p:cNvPicPr>
              <p:nvPr/>
            </p:nvPicPr>
            <p:blipFill>
              <a:blip r:embed="rId4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" y="2688"/>
                <a:ext cx="2125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Rectangle 30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480" cy="768"/>
              </a:xfrm>
              <a:prstGeom prst="rect">
                <a:avLst/>
              </a:prstGeom>
              <a:noFill/>
              <a:ln w="76200">
                <a:solidFill>
                  <a:srgbClr val="FFCC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4" name="Rectangle 31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480" cy="768"/>
              </a:xfrm>
              <a:prstGeom prst="rect">
                <a:avLst/>
              </a:prstGeom>
              <a:noFill/>
              <a:ln w="76200">
                <a:solidFill>
                  <a:srgbClr val="FFCC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277" name="Group 37"/>
            <p:cNvGrpSpPr>
              <a:grpSpLocks/>
            </p:cNvGrpSpPr>
            <p:nvPr/>
          </p:nvGrpSpPr>
          <p:grpSpPr bwMode="auto">
            <a:xfrm>
              <a:off x="864" y="3696"/>
              <a:ext cx="1152" cy="614"/>
              <a:chOff x="864" y="3696"/>
              <a:chExt cx="1152" cy="614"/>
            </a:xfrm>
          </p:grpSpPr>
          <p:sp>
            <p:nvSpPr>
              <p:cNvPr id="11278" name="Line 20"/>
              <p:cNvSpPr>
                <a:spLocks noChangeShapeType="1"/>
              </p:cNvSpPr>
              <p:nvPr/>
            </p:nvSpPr>
            <p:spPr bwMode="auto">
              <a:xfrm flipH="1">
                <a:off x="1872" y="3696"/>
                <a:ext cx="144" cy="336"/>
              </a:xfrm>
              <a:prstGeom prst="line">
                <a:avLst/>
              </a:prstGeom>
              <a:noFill/>
              <a:ln w="38100">
                <a:solidFill>
                  <a:srgbClr val="F60C3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79" name="Line 34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60C3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80" name="Line 35"/>
              <p:cNvSpPr>
                <a:spLocks noChangeShapeType="1"/>
              </p:cNvSpPr>
              <p:nvPr/>
            </p:nvSpPr>
            <p:spPr bwMode="auto">
              <a:xfrm flipH="1">
                <a:off x="1152" y="3696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60C3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81" name="Text Box 36"/>
              <p:cNvSpPr txBox="1">
                <a:spLocks noChangeArrowheads="1"/>
              </p:cNvSpPr>
              <p:nvPr/>
            </p:nvSpPr>
            <p:spPr bwMode="auto">
              <a:xfrm>
                <a:off x="864" y="3984"/>
                <a:ext cx="67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sz="1400"/>
                  <a:t>Embedded RODbus</a:t>
                </a:r>
                <a:endParaRPr lang="en-US" sz="1400"/>
              </a:p>
            </p:txBody>
          </p:sp>
        </p:grpSp>
      </p:grpSp>
      <p:pic>
        <p:nvPicPr>
          <p:cNvPr id="14032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Perform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with </a:t>
            </a:r>
            <a:r>
              <a:rPr lang="it-IT" dirty="0" err="1" smtClean="0"/>
              <a:t>beam</a:t>
            </a:r>
            <a:r>
              <a:rPr lang="it-IT" dirty="0" smtClean="0"/>
              <a:t> (a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hours@BTF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be fine)</a:t>
            </a:r>
          </a:p>
          <a:p>
            <a:r>
              <a:rPr lang="it-IT" dirty="0" smtClean="0"/>
              <a:t>Use the </a:t>
            </a:r>
            <a:r>
              <a:rPr lang="it-IT" dirty="0" err="1" smtClean="0"/>
              <a:t>same</a:t>
            </a:r>
            <a:r>
              <a:rPr lang="it-IT" dirty="0" smtClean="0"/>
              <a:t> setup with a </a:t>
            </a:r>
            <a:r>
              <a:rPr lang="it-IT" dirty="0" err="1" smtClean="0"/>
              <a:t>SiPm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244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564904"/>
            <a:ext cx="7467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Thank you for your kind attention 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DC Dual </a:t>
            </a:r>
            <a:r>
              <a:rPr lang="it-IT" dirty="0" err="1" smtClean="0"/>
              <a:t>path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4750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64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of the DC System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7104             wires</a:t>
            </a:r>
          </a:p>
          <a:p>
            <a:r>
              <a:rPr lang="en-US" dirty="0" smtClean="0"/>
              <a:t> 3.7                MHz sampling frequency</a:t>
            </a:r>
          </a:p>
          <a:p>
            <a:r>
              <a:rPr lang="en-US" dirty="0" smtClean="0"/>
              <a:t> 1                   bit (over threshold yes/no)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Total 3.2 </a:t>
            </a:r>
            <a:r>
              <a:rPr lang="en-US" b="1" dirty="0" err="1" smtClean="0"/>
              <a:t>Gbytes</a:t>
            </a:r>
            <a:r>
              <a:rPr lang="en-US" b="1" dirty="0" smtClean="0"/>
              <a:t>/s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1 </a:t>
            </a:r>
            <a:r>
              <a:rPr lang="en-US" dirty="0" err="1" smtClean="0">
                <a:solidFill>
                  <a:srgbClr val="FFC000"/>
                </a:solidFill>
              </a:rPr>
              <a:t>Gb</a:t>
            </a:r>
            <a:r>
              <a:rPr lang="en-US" dirty="0" smtClean="0">
                <a:solidFill>
                  <a:srgbClr val="FFC000"/>
                </a:solidFill>
              </a:rPr>
              <a:t> link profile   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   </a:t>
            </a:r>
            <a:r>
              <a:rPr lang="en-US" dirty="0" smtClean="0">
                <a:solidFill>
                  <a:srgbClr val="FFC000"/>
                </a:solidFill>
              </a:rPr>
              <a:t>30 to 40 links.</a:t>
            </a:r>
          </a:p>
        </p:txBody>
      </p:sp>
    </p:spTree>
    <p:extLst>
      <p:ext uri="{BB962C8B-B14F-4D97-AF65-F5344CB8AC3E}">
        <p14:creationId xmlns:p14="http://schemas.microsoft.com/office/powerpoint/2010/main" val="28907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of the EMC System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6580             EMC barrel channel</a:t>
            </a:r>
          </a:p>
          <a:p>
            <a:r>
              <a:rPr lang="en-US" dirty="0" smtClean="0"/>
              <a:t> 4440             Forward EMC number of channels</a:t>
            </a:r>
          </a:p>
          <a:p>
            <a:r>
              <a:rPr lang="en-US" dirty="0" smtClean="0"/>
              <a:t> 3.7                MHz sampling frequency</a:t>
            </a:r>
          </a:p>
          <a:p>
            <a:r>
              <a:rPr lang="en-US" dirty="0" smtClean="0"/>
              <a:t> 16                 bit Energy deposit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Total 82 </a:t>
            </a:r>
            <a:r>
              <a:rPr lang="en-US" b="1" dirty="0" err="1" smtClean="0"/>
              <a:t>Gbytes</a:t>
            </a:r>
            <a:r>
              <a:rPr lang="en-US" b="1" dirty="0" smtClean="0"/>
              <a:t>/s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Trigger gets sum in tower made of 24 crystal throughput  3.5 </a:t>
            </a:r>
            <a:r>
              <a:rPr lang="en-US" dirty="0" err="1" smtClean="0"/>
              <a:t>Gbytes</a:t>
            </a:r>
            <a:r>
              <a:rPr lang="en-US" dirty="0" smtClean="0"/>
              <a:t>/s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Gb</a:t>
            </a:r>
            <a:r>
              <a:rPr lang="en-US" dirty="0" smtClean="0">
                <a:solidFill>
                  <a:srgbClr val="FFC000"/>
                </a:solidFill>
              </a:rPr>
              <a:t> link profile   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   </a:t>
            </a:r>
            <a:r>
              <a:rPr lang="en-US" dirty="0" smtClean="0">
                <a:solidFill>
                  <a:srgbClr val="FFC000"/>
                </a:solidFill>
              </a:rPr>
              <a:t>30 to 40 links.</a:t>
            </a:r>
          </a:p>
        </p:txBody>
      </p:sp>
    </p:spTree>
    <p:extLst>
      <p:ext uri="{BB962C8B-B14F-4D97-AF65-F5344CB8AC3E}">
        <p14:creationId xmlns:p14="http://schemas.microsoft.com/office/powerpoint/2010/main" val="16619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on links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507288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From NA Group experiments : only 1 </a:t>
            </a:r>
            <a:r>
              <a:rPr lang="en-US" dirty="0" err="1" smtClean="0"/>
              <a:t>Gbit</a:t>
            </a:r>
            <a:r>
              <a:rPr lang="en-US" dirty="0" smtClean="0"/>
              <a:t>/s has been proven to be radiation hard. </a:t>
            </a:r>
          </a:p>
          <a:p>
            <a:pPr algn="just"/>
            <a:r>
              <a:rPr lang="en-US" dirty="0" smtClean="0"/>
              <a:t>So </a:t>
            </a:r>
            <a:r>
              <a:rPr lang="en-US" dirty="0" smtClean="0">
                <a:solidFill>
                  <a:srgbClr val="FFC000"/>
                </a:solidFill>
              </a:rPr>
              <a:t>if</a:t>
            </a:r>
            <a:r>
              <a:rPr lang="en-US" dirty="0" smtClean="0"/>
              <a:t> we really need </a:t>
            </a:r>
            <a:r>
              <a:rPr lang="en-US" dirty="0" smtClean="0">
                <a:solidFill>
                  <a:srgbClr val="FFC000"/>
                </a:solidFill>
              </a:rPr>
              <a:t>a radiation hard link </a:t>
            </a:r>
            <a:r>
              <a:rPr lang="en-US" dirty="0" smtClean="0"/>
              <a:t>and we increase sampling frequency by a factor </a:t>
            </a:r>
            <a:r>
              <a:rPr lang="en-US" dirty="0" smtClean="0">
                <a:solidFill>
                  <a:srgbClr val="FFC000"/>
                </a:solidFill>
              </a:rPr>
              <a:t>say 4</a:t>
            </a:r>
            <a:r>
              <a:rPr lang="en-US" dirty="0" smtClean="0"/>
              <a:t>, then we’ll correspondingly increase the number of links from about </a:t>
            </a:r>
            <a:r>
              <a:rPr lang="en-US" dirty="0" smtClean="0">
                <a:solidFill>
                  <a:srgbClr val="FFC000"/>
                </a:solidFill>
              </a:rPr>
              <a:t>40 to 160 per detector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If we could house the radiation sensitive hardware in a shielded zone we could profit of faster links and reduce number of links thus simplifying the    problem. Does such a place exist?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292929"/>
                </a:solidFill>
              </a:rPr>
              <a:t>IEEE NSS 2008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3333C-2AC6-44CD-9E83-D67236CC1647}" type="slidenum">
              <a:rPr lang="it-IT" smtClean="0">
                <a:solidFill>
                  <a:srgbClr val="292929"/>
                </a:solidFill>
              </a:rPr>
              <a:pPr eaLnBrk="1" hangingPunct="1"/>
              <a:t>29</a:t>
            </a:fld>
            <a:endParaRPr lang="it-IT" smtClean="0">
              <a:solidFill>
                <a:srgbClr val="29292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RODbus: Physical Layer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524000"/>
            <a:ext cx="38100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5-slot backplane, piggy-back module to the VME64x rear side</a:t>
            </a:r>
          </a:p>
        </p:txBody>
      </p:sp>
      <p:pic>
        <p:nvPicPr>
          <p:cNvPr id="10246" name="Picture 5" descr="rodbus_recto_verso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6175"/>
            <a:ext cx="48006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5181600" y="2895600"/>
            <a:ext cx="381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it-IT" sz="2800" smtClean="0">
                <a:solidFill>
                  <a:srgbClr val="292929"/>
                </a:solidFill>
              </a:rPr>
              <a:t>LVDS busses on J0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5181600" y="3352800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it-IT" sz="2800" smtClean="0">
                <a:solidFill>
                  <a:srgbClr val="292929"/>
                </a:solidFill>
              </a:rPr>
              <a:t>TTL busses on J2, terminated as VME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5181600" y="4267200"/>
            <a:ext cx="3886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it-IT" sz="2800" smtClean="0">
                <a:solidFill>
                  <a:srgbClr val="292929"/>
                </a:solidFill>
              </a:rPr>
              <a:t>temperature, power supply, ripple monitors (via I2C bus)</a:t>
            </a:r>
          </a:p>
        </p:txBody>
      </p:sp>
      <p:grpSp>
        <p:nvGrpSpPr>
          <p:cNvPr id="137236" name="Group 20"/>
          <p:cNvGrpSpPr>
            <a:grpSpLocks/>
          </p:cNvGrpSpPr>
          <p:nvPr/>
        </p:nvGrpSpPr>
        <p:grpSpPr bwMode="auto">
          <a:xfrm>
            <a:off x="685800" y="2209800"/>
            <a:ext cx="1447800" cy="1371600"/>
            <a:chOff x="432" y="1392"/>
            <a:chExt cx="912" cy="864"/>
          </a:xfrm>
        </p:grpSpPr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432" y="1632"/>
              <a:ext cx="912" cy="62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F8F8F8"/>
                </a:solidFill>
              </a:endParaRPr>
            </a:p>
          </p:txBody>
        </p:sp>
        <p:sp>
          <p:nvSpPr>
            <p:cNvPr id="10258" name="Line 12"/>
            <p:cNvSpPr>
              <a:spLocks noChangeShapeType="1"/>
            </p:cNvSpPr>
            <p:nvPr/>
          </p:nvSpPr>
          <p:spPr bwMode="auto">
            <a:xfrm>
              <a:off x="720" y="1392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</p:grpSp>
      <p:grpSp>
        <p:nvGrpSpPr>
          <p:cNvPr id="137233" name="Group 17"/>
          <p:cNvGrpSpPr>
            <a:grpSpLocks/>
          </p:cNvGrpSpPr>
          <p:nvPr/>
        </p:nvGrpSpPr>
        <p:grpSpPr bwMode="auto">
          <a:xfrm>
            <a:off x="4191000" y="2209800"/>
            <a:ext cx="609600" cy="1371600"/>
            <a:chOff x="2640" y="1392"/>
            <a:chExt cx="384" cy="864"/>
          </a:xfrm>
        </p:grpSpPr>
        <p:sp>
          <p:nvSpPr>
            <p:cNvPr id="10255" name="Line 7"/>
            <p:cNvSpPr>
              <a:spLocks noChangeShapeType="1"/>
            </p:cNvSpPr>
            <p:nvPr/>
          </p:nvSpPr>
          <p:spPr bwMode="auto">
            <a:xfrm>
              <a:off x="2688" y="1392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2640" y="1632"/>
              <a:ext cx="384" cy="62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37235" name="Group 19"/>
          <p:cNvGrpSpPr>
            <a:grpSpLocks/>
          </p:cNvGrpSpPr>
          <p:nvPr/>
        </p:nvGrpSpPr>
        <p:grpSpPr bwMode="auto">
          <a:xfrm>
            <a:off x="304800" y="3124200"/>
            <a:ext cx="2362200" cy="2209800"/>
            <a:chOff x="192" y="1968"/>
            <a:chExt cx="1488" cy="1392"/>
          </a:xfrm>
        </p:grpSpPr>
        <p:sp>
          <p:nvSpPr>
            <p:cNvPr id="10253" name="Rectangle 15"/>
            <p:cNvSpPr>
              <a:spLocks noChangeArrowheads="1"/>
            </p:cNvSpPr>
            <p:nvPr/>
          </p:nvSpPr>
          <p:spPr bwMode="auto">
            <a:xfrm>
              <a:off x="192" y="2208"/>
              <a:ext cx="1440" cy="115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F8F8F8"/>
                </a:solidFill>
              </a:endParaRPr>
            </a:p>
          </p:txBody>
        </p:sp>
        <p:sp>
          <p:nvSpPr>
            <p:cNvPr id="10254" name="Line 18"/>
            <p:cNvSpPr>
              <a:spLocks noChangeShapeType="1"/>
            </p:cNvSpPr>
            <p:nvPr/>
          </p:nvSpPr>
          <p:spPr bwMode="auto">
            <a:xfrm flipH="1">
              <a:off x="1584" y="1968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0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  <p:bldP spid="137225" grpId="0"/>
      <p:bldP spid="137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8736" y="-90264"/>
            <a:ext cx="7467600" cy="854968"/>
          </a:xfrm>
        </p:spPr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: Trigger Layout</a:t>
            </a:r>
            <a:endParaRPr lang="en-US" dirty="0"/>
          </a:p>
        </p:txBody>
      </p:sp>
      <p:pic>
        <p:nvPicPr>
          <p:cNvPr id="13" name="Immagine 12" descr="BaBar_trigg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5820"/>
            <a:ext cx="8280920" cy="482145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5496" y="692696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J. C. </a:t>
            </a:r>
            <a:r>
              <a:rPr lang="en-US" sz="1100" dirty="0" err="1" smtClean="0"/>
              <a:t>Andress</a:t>
            </a:r>
            <a:r>
              <a:rPr lang="en-US" sz="1100" dirty="0" smtClean="0"/>
              <a:t> et Al., “</a:t>
            </a:r>
            <a:r>
              <a:rPr lang="en-US" sz="1100" dirty="0" err="1" smtClean="0"/>
              <a:t>BaBar</a:t>
            </a:r>
            <a:r>
              <a:rPr lang="en-US" sz="1100" dirty="0" smtClean="0"/>
              <a:t> Calorimeter Level 1 Trigger Design” , </a:t>
            </a:r>
            <a:r>
              <a:rPr lang="en-US" sz="1100" dirty="0" err="1" smtClean="0"/>
              <a:t>BaBar</a:t>
            </a:r>
            <a:r>
              <a:rPr lang="en-US" sz="1100" dirty="0" smtClean="0"/>
              <a:t> Note (1998) 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467600" cy="1143000"/>
          </a:xfrm>
        </p:spPr>
        <p:txBody>
          <a:bodyPr/>
          <a:lstStyle/>
          <a:p>
            <a:r>
              <a:rPr lang="en-US" dirty="0" smtClean="0"/>
              <a:t>Latency in the EMC Barrel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" y="1052736"/>
            <a:ext cx="59721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>
            <a:off x="4644008" y="4149080"/>
            <a:ext cx="1872208" cy="158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6606266" y="3729806"/>
            <a:ext cx="171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</a:t>
            </a:r>
          </a:p>
          <a:p>
            <a:r>
              <a:rPr lang="en-US" dirty="0" smtClean="0"/>
              <a:t>Shaping, can</a:t>
            </a:r>
          </a:p>
          <a:p>
            <a:r>
              <a:rPr lang="en-US" dirty="0" smtClean="0"/>
              <a:t>it be changed?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499992" y="6207695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Can we improve latency here?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58666" y="1700808"/>
            <a:ext cx="208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</a:t>
            </a:r>
            <a:r>
              <a:rPr lang="en-US" smtClean="0"/>
              <a:t>conversion time.</a:t>
            </a:r>
            <a:endParaRPr lang="en-US" dirty="0" smtClean="0"/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4796408" y="2060848"/>
            <a:ext cx="1872208" cy="158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107504" y="5877272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J. C. </a:t>
            </a:r>
            <a:r>
              <a:rPr lang="en-US" sz="1100" dirty="0" err="1" smtClean="0"/>
              <a:t>Andress</a:t>
            </a:r>
            <a:r>
              <a:rPr lang="en-US" sz="1100" dirty="0" smtClean="0"/>
              <a:t> et Al., “Babar Calorimeter Level 1 Trigger Design” , </a:t>
            </a:r>
            <a:r>
              <a:rPr lang="en-US" sz="1100" dirty="0" err="1" smtClean="0"/>
              <a:t>BaBar</a:t>
            </a:r>
            <a:r>
              <a:rPr lang="en-US" sz="1100" dirty="0" smtClean="0"/>
              <a:t> Note (1998)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31775" y="1547813"/>
            <a:ext cx="8534400" cy="3825875"/>
            <a:chOff x="231775" y="1547813"/>
            <a:chExt cx="8534400" cy="382587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1547813"/>
              <a:ext cx="853440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1908175" y="4076700"/>
              <a:ext cx="2879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EMC Barrel :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5760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CsI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Tl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 Crystals</a:t>
              </a:r>
              <a:endPara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1628775"/>
              <a:ext cx="2232025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5076825" y="2133600"/>
              <a:ext cx="790575" cy="1366838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V="1">
              <a:off x="5867400" y="2708275"/>
              <a:ext cx="576263" cy="2159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5940425" y="4149725"/>
              <a:ext cx="238125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EMC Forward 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=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4400 </a:t>
              </a:r>
              <a:r>
                <a:rPr kumimoji="0" lang="it-IT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Lyso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Crystals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(176 </a:t>
              </a:r>
              <a:r>
                <a:rPr kumimoji="0" lang="it-IT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modules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3395663"/>
              <a:ext cx="504825" cy="458787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38"/>
            <p:cNvGrpSpPr>
              <a:grpSpLocks/>
            </p:cNvGrpSpPr>
            <p:nvPr/>
          </p:nvGrpSpPr>
          <p:grpSpPr bwMode="auto">
            <a:xfrm rot="17844923">
              <a:off x="6642100" y="2438401"/>
              <a:ext cx="179387" cy="144462"/>
              <a:chOff x="336" y="336"/>
              <a:chExt cx="480" cy="480"/>
            </a:xfrm>
          </p:grpSpPr>
          <p:sp>
            <p:nvSpPr>
              <p:cNvPr id="26" name="Rectangle 39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40"/>
              <p:cNvSpPr>
                <a:spLocks noChangeArrowheads="1"/>
              </p:cNvSpPr>
              <p:nvPr/>
            </p:nvSpPr>
            <p:spPr bwMode="auto">
              <a:xfrm>
                <a:off x="336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41"/>
              <p:cNvSpPr>
                <a:spLocks noChangeArrowheads="1"/>
              </p:cNvSpPr>
              <p:nvPr/>
            </p:nvSpPr>
            <p:spPr bwMode="auto">
              <a:xfrm>
                <a:off x="336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42"/>
              <p:cNvSpPr>
                <a:spLocks noChangeArrowheads="1"/>
              </p:cNvSpPr>
              <p:nvPr/>
            </p:nvSpPr>
            <p:spPr bwMode="auto">
              <a:xfrm>
                <a:off x="336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43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44"/>
              <p:cNvSpPr>
                <a:spLocks noChangeArrowheads="1"/>
              </p:cNvSpPr>
              <p:nvPr/>
            </p:nvSpPr>
            <p:spPr bwMode="auto">
              <a:xfrm>
                <a:off x="432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45"/>
              <p:cNvSpPr>
                <a:spLocks noChangeArrowheads="1"/>
              </p:cNvSpPr>
              <p:nvPr/>
            </p:nvSpPr>
            <p:spPr bwMode="auto">
              <a:xfrm>
                <a:off x="432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46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47"/>
              <p:cNvSpPr>
                <a:spLocks noChangeArrowheads="1"/>
              </p:cNvSpPr>
              <p:nvPr/>
            </p:nvSpPr>
            <p:spPr bwMode="auto">
              <a:xfrm>
                <a:off x="432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432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528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528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51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Rectangle 52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53"/>
              <p:cNvSpPr>
                <a:spLocks noChangeArrowheads="1"/>
              </p:cNvSpPr>
              <p:nvPr/>
            </p:nvSpPr>
            <p:spPr bwMode="auto">
              <a:xfrm>
                <a:off x="528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54"/>
              <p:cNvSpPr>
                <a:spLocks noChangeArrowheads="1"/>
              </p:cNvSpPr>
              <p:nvPr/>
            </p:nvSpPr>
            <p:spPr bwMode="auto">
              <a:xfrm>
                <a:off x="624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56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624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624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720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720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62"/>
              <p:cNvSpPr>
                <a:spLocks noChangeArrowheads="1"/>
              </p:cNvSpPr>
              <p:nvPr/>
            </p:nvSpPr>
            <p:spPr bwMode="auto">
              <a:xfrm>
                <a:off x="720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63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flipH="1" flipV="1">
              <a:off x="6529388" y="2492375"/>
              <a:ext cx="85725" cy="6032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flipH="1" flipV="1">
              <a:off x="6621463" y="2344738"/>
              <a:ext cx="87312" cy="5238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6526213" y="2349500"/>
              <a:ext cx="74612" cy="147638"/>
            </a:xfrm>
            <a:custGeom>
              <a:avLst/>
              <a:gdLst>
                <a:gd name="T0" fmla="*/ 0 w 58"/>
                <a:gd name="T1" fmla="*/ 91 h 91"/>
                <a:gd name="T2" fmla="*/ 9 w 58"/>
                <a:gd name="T3" fmla="*/ 72 h 91"/>
                <a:gd name="T4" fmla="*/ 22 w 58"/>
                <a:gd name="T5" fmla="*/ 52 h 91"/>
                <a:gd name="T6" fmla="*/ 34 w 58"/>
                <a:gd name="T7" fmla="*/ 36 h 91"/>
                <a:gd name="T8" fmla="*/ 52 w 58"/>
                <a:gd name="T9" fmla="*/ 9 h 91"/>
                <a:gd name="T10" fmla="*/ 58 w 58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91"/>
                <a:gd name="T20" fmla="*/ 58 w 58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91">
                  <a:moveTo>
                    <a:pt x="0" y="91"/>
                  </a:moveTo>
                  <a:cubicBezTo>
                    <a:pt x="7" y="74"/>
                    <a:pt x="3" y="80"/>
                    <a:pt x="9" y="72"/>
                  </a:cubicBezTo>
                  <a:cubicBezTo>
                    <a:pt x="10" y="65"/>
                    <a:pt x="16" y="56"/>
                    <a:pt x="22" y="52"/>
                  </a:cubicBezTo>
                  <a:cubicBezTo>
                    <a:pt x="25" y="46"/>
                    <a:pt x="28" y="40"/>
                    <a:pt x="34" y="36"/>
                  </a:cubicBezTo>
                  <a:cubicBezTo>
                    <a:pt x="39" y="27"/>
                    <a:pt x="45" y="16"/>
                    <a:pt x="52" y="9"/>
                  </a:cubicBezTo>
                  <a:cubicBezTo>
                    <a:pt x="53" y="7"/>
                    <a:pt x="58" y="1"/>
                    <a:pt x="58" y="0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6537325" y="2457450"/>
              <a:ext cx="103188" cy="6826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68"/>
            <p:cNvSpPr>
              <a:spLocks noChangeShapeType="1"/>
            </p:cNvSpPr>
            <p:nvPr/>
          </p:nvSpPr>
          <p:spPr bwMode="auto">
            <a:xfrm>
              <a:off x="6561138" y="2438400"/>
              <a:ext cx="95250" cy="5238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>
              <a:off x="6572250" y="2411413"/>
              <a:ext cx="98425" cy="508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 flipH="1" flipV="1">
              <a:off x="6592888" y="2371725"/>
              <a:ext cx="100012" cy="5715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auto">
            <a:xfrm>
              <a:off x="6443663" y="2276475"/>
              <a:ext cx="504825" cy="431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>
              <a:off x="6877050" y="2636838"/>
              <a:ext cx="935038" cy="792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Picture 74" descr="crystal_schemati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076700"/>
              <a:ext cx="414337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5"/>
            <p:cNvSpPr>
              <a:spLocks noChangeArrowheads="1"/>
            </p:cNvSpPr>
            <p:nvPr/>
          </p:nvSpPr>
          <p:spPr bwMode="auto">
            <a:xfrm rot="2634792">
              <a:off x="684213" y="2420938"/>
              <a:ext cx="431800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77"/>
            <p:cNvSpPr>
              <a:spLocks noChangeShapeType="1"/>
            </p:cNvSpPr>
            <p:nvPr/>
          </p:nvSpPr>
          <p:spPr bwMode="auto">
            <a:xfrm>
              <a:off x="1042988" y="2636838"/>
              <a:ext cx="288925" cy="136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49"/>
            <p:cNvSpPr>
              <a:spLocks noChangeArrowheads="1"/>
            </p:cNvSpPr>
            <p:nvPr/>
          </p:nvSpPr>
          <p:spPr bwMode="auto">
            <a:xfrm>
              <a:off x="5327650" y="4005263"/>
              <a:ext cx="3132138" cy="13684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3218186" y="188640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SuperB</a:t>
            </a:r>
            <a:r>
              <a:rPr lang="it-IT" sz="3200" dirty="0" smtClean="0"/>
              <a:t> EMC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348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28" y="-171400"/>
            <a:ext cx="8619728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Barrel </a:t>
            </a:r>
            <a:r>
              <a:rPr lang="en-US" sz="4800" dirty="0" err="1" smtClean="0"/>
              <a:t>CsI</a:t>
            </a:r>
            <a:r>
              <a:rPr lang="en-US" sz="4800" dirty="0" smtClean="0"/>
              <a:t> (</a:t>
            </a:r>
            <a:r>
              <a:rPr lang="en-US" sz="4800" dirty="0" err="1" smtClean="0"/>
              <a:t>Tl</a:t>
            </a:r>
            <a:r>
              <a:rPr lang="en-US" sz="4800" dirty="0" smtClean="0"/>
              <a:t> doped) original </a:t>
            </a:r>
            <a:r>
              <a:rPr lang="en-US" sz="4800" dirty="0" err="1" smtClean="0"/>
              <a:t>BaBar</a:t>
            </a:r>
            <a:endParaRPr lang="en-US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07504" y="1772816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127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127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220072" y="921494"/>
            <a:ext cx="227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thresholds applied to the signal of the tower.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504" y="558924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FIR Filter with 8 parameters was applied to the signal. Its zero crossing occurred</a:t>
            </a:r>
          </a:p>
          <a:p>
            <a:r>
              <a:rPr lang="en-US" dirty="0" smtClean="0"/>
              <a:t>at roughly a fixed time distance from the start of the signal, it was used to gate</a:t>
            </a:r>
          </a:p>
          <a:p>
            <a:r>
              <a:rPr lang="en-US" dirty="0" smtClean="0"/>
              <a:t>the threshold information. Due to this mechanism the time resolution was about </a:t>
            </a:r>
            <a:r>
              <a:rPr lang="en-US" b="1" dirty="0" smtClean="0"/>
              <a:t>100 ns</a:t>
            </a:r>
            <a:r>
              <a:rPr lang="en-US" dirty="0" smtClean="0"/>
              <a:t>. 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07504" y="2060848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07504" y="2348880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07504" y="692696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P. D. </a:t>
            </a:r>
            <a:r>
              <a:rPr lang="en-US" sz="1000" dirty="0" err="1" smtClean="0"/>
              <a:t>Dauncey</a:t>
            </a:r>
            <a:r>
              <a:rPr lang="en-US" sz="1000" dirty="0" smtClean="0"/>
              <a:t> et Al., “Design and performance of the level 1 calorimeter trigger for the BABAR detector” (2001) 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4573728" cy="43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8277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V="1">
            <a:off x="2411760" y="3573016"/>
            <a:ext cx="324036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220072" y="452189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plot shows the difference between the EMC trigger time and the DC trigger time.</a:t>
            </a:r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5220072" y="5302949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+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-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select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in </a:t>
            </a:r>
            <a:r>
              <a:rPr lang="it-IT" dirty="0" err="1" smtClean="0"/>
              <a:t>DC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CsI</a:t>
            </a:r>
            <a:r>
              <a:rPr lang="it-IT" dirty="0" smtClean="0"/>
              <a:t> </a:t>
            </a:r>
            <a:r>
              <a:rPr lang="it-IT" dirty="0" err="1" smtClean="0"/>
              <a:t>crystals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2 </a:t>
            </a:r>
            <a:r>
              <a:rPr lang="it-IT" dirty="0" err="1" smtClean="0"/>
              <a:t>crystals</a:t>
            </a:r>
            <a:r>
              <a:rPr lang="it-IT" dirty="0" smtClean="0"/>
              <a:t> from Bill in </a:t>
            </a:r>
            <a:r>
              <a:rPr lang="it-IT" dirty="0" err="1" smtClean="0"/>
              <a:t>july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delivered</a:t>
            </a:r>
            <a:r>
              <a:rPr lang="it-IT" dirty="0" smtClean="0"/>
              <a:t> with </a:t>
            </a:r>
            <a:r>
              <a:rPr lang="it-IT" dirty="0" err="1" smtClean="0"/>
              <a:t>their</a:t>
            </a:r>
            <a:r>
              <a:rPr lang="it-IT" dirty="0" smtClean="0"/>
              <a:t> standard </a:t>
            </a:r>
            <a:r>
              <a:rPr lang="it-IT" dirty="0" err="1" smtClean="0"/>
              <a:t>electronics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 err="1" smtClean="0"/>
              <a:t>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equipped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with out </a:t>
            </a:r>
            <a:r>
              <a:rPr lang="it-IT" dirty="0" err="1" smtClean="0"/>
              <a:t>read</a:t>
            </a:r>
            <a:r>
              <a:rPr lang="it-IT" dirty="0" smtClean="0"/>
              <a:t> out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</a:p>
          <a:p>
            <a:pPr marL="36576" indent="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improve</a:t>
            </a:r>
            <a:r>
              <a:rPr lang="it-IT" dirty="0" smtClean="0"/>
              <a:t> trigger performance.</a:t>
            </a:r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</a:p>
          <a:p>
            <a:pPr marL="36576" indent="0">
              <a:buNone/>
            </a:pPr>
            <a:r>
              <a:rPr lang="it-IT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3442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Brief </a:t>
            </a:r>
            <a:r>
              <a:rPr lang="it-IT" sz="3600" dirty="0" err="1" smtClean="0"/>
              <a:t>description</a:t>
            </a:r>
            <a:r>
              <a:rPr lang="it-IT" sz="3600" dirty="0" smtClean="0"/>
              <a:t> (of </a:t>
            </a:r>
            <a:r>
              <a:rPr lang="it-IT" sz="3600" dirty="0" err="1" smtClean="0"/>
              <a:t>what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got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 </a:t>
            </a:r>
            <a:r>
              <a:rPr lang="it-IT" dirty="0" err="1" smtClean="0"/>
              <a:t>CsI</a:t>
            </a:r>
            <a:r>
              <a:rPr lang="it-IT" dirty="0" smtClean="0"/>
              <a:t> (in Rome3)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Roma1</a:t>
            </a:r>
          </a:p>
          <a:p>
            <a:r>
              <a:rPr lang="it-IT" dirty="0"/>
              <a:t> </a:t>
            </a:r>
            <a:r>
              <a:rPr lang="it-IT" dirty="0" smtClean="0"/>
              <a:t>1 APD </a:t>
            </a:r>
            <a:r>
              <a:rPr lang="it-IT" dirty="0" err="1" smtClean="0"/>
              <a:t>glued</a:t>
            </a:r>
            <a:r>
              <a:rPr lang="it-IT" dirty="0" smtClean="0"/>
              <a:t> on the opposite side of the </a:t>
            </a:r>
            <a:r>
              <a:rPr lang="it-IT" dirty="0" err="1" smtClean="0"/>
              <a:t>crystal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PIN </a:t>
            </a:r>
            <a:r>
              <a:rPr lang="it-IT" dirty="0" err="1" smtClean="0"/>
              <a:t>diodes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 err="1" smtClean="0"/>
              <a:t>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a TI </a:t>
            </a:r>
            <a:r>
              <a:rPr lang="it-IT" dirty="0" err="1" smtClean="0"/>
              <a:t>amplifier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 a </a:t>
            </a:r>
            <a:r>
              <a:rPr lang="it-IT" dirty="0" err="1" smtClean="0"/>
              <a:t>receiver</a:t>
            </a:r>
            <a:r>
              <a:rPr lang="it-IT" dirty="0" smtClean="0"/>
              <a:t> to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differential</a:t>
            </a:r>
            <a:r>
              <a:rPr lang="it-IT" dirty="0" smtClean="0"/>
              <a:t> </a:t>
            </a:r>
            <a:r>
              <a:rPr lang="it-IT" dirty="0" err="1" smtClean="0"/>
              <a:t>signals</a:t>
            </a:r>
            <a:r>
              <a:rPr lang="it-IT" dirty="0" smtClean="0"/>
              <a:t> from PIN </a:t>
            </a:r>
            <a:r>
              <a:rPr lang="it-IT" dirty="0" err="1" smtClean="0"/>
              <a:t>diode</a:t>
            </a:r>
            <a:r>
              <a:rPr lang="it-IT" dirty="0" smtClean="0"/>
              <a:t> standard </a:t>
            </a:r>
            <a:r>
              <a:rPr lang="it-IT" dirty="0" err="1" smtClean="0"/>
              <a:t>electronics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39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Roma3 setup</a:t>
            </a:r>
            <a:endParaRPr lang="it-I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3670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88496"/>
      </p:ext>
    </p:extLst>
  </p:cSld>
  <p:clrMapOvr>
    <a:masterClrMapping/>
  </p:clrMapOvr>
</p:sld>
</file>

<file path=ppt/theme/theme1.xml><?xml version="1.0" encoding="utf-8"?>
<a:theme xmlns:a="http://schemas.openxmlformats.org/drawingml/2006/main" name="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1206</Words>
  <Application>Microsoft Office PowerPoint</Application>
  <PresentationFormat>Presentazione su schermo (4:3)</PresentationFormat>
  <Paragraphs>251</Paragraphs>
  <Slides>29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Tecnologia</vt:lpstr>
      <vt:lpstr>Default Design</vt:lpstr>
      <vt:lpstr>1_Tecnologia</vt:lpstr>
      <vt:lpstr>2_Tecnologia</vt:lpstr>
      <vt:lpstr>3_Tecnologia</vt:lpstr>
      <vt:lpstr>4_Tecnologia</vt:lpstr>
      <vt:lpstr>Axis</vt:lpstr>
      <vt:lpstr>1_Axis</vt:lpstr>
      <vt:lpstr>Equation</vt:lpstr>
      <vt:lpstr>Equazione</vt:lpstr>
      <vt:lpstr>Bitmap Image</vt:lpstr>
      <vt:lpstr>Setup and preliminary results on CsI for the SuperB trigger</vt:lpstr>
      <vt:lpstr>Let’s remember the specs in SuperB</vt:lpstr>
      <vt:lpstr>BaBar: Trigger Layout</vt:lpstr>
      <vt:lpstr>Latency in the EMC Barrel</vt:lpstr>
      <vt:lpstr>Presentazione standard di PowerPoint</vt:lpstr>
      <vt:lpstr>Barrel CsI (Tl doped) original BaBar</vt:lpstr>
      <vt:lpstr>CsI crystals</vt:lpstr>
      <vt:lpstr>Brief description (of what we have got)</vt:lpstr>
      <vt:lpstr>Roma3 setup</vt:lpstr>
      <vt:lpstr>APD read-out electronics</vt:lpstr>
      <vt:lpstr>Waveforms</vt:lpstr>
      <vt:lpstr>But sometimes</vt:lpstr>
      <vt:lpstr>CsI read-out by Lyso CSP electronic chain (Roma1)</vt:lpstr>
      <vt:lpstr>Presentazione standard di PowerPoint</vt:lpstr>
      <vt:lpstr>Time measurements</vt:lpstr>
      <vt:lpstr>Time resolution</vt:lpstr>
      <vt:lpstr>Latency</vt:lpstr>
      <vt:lpstr>Presentazione standard di PowerPoint</vt:lpstr>
      <vt:lpstr>Presentazione standard di PowerPoint</vt:lpstr>
      <vt:lpstr>A possible sketch of trigger system in SuperB</vt:lpstr>
      <vt:lpstr>ETD/trigger:Connectivity</vt:lpstr>
      <vt:lpstr>VME64x + triggerbus in ATLAS</vt:lpstr>
      <vt:lpstr>Next steps</vt:lpstr>
      <vt:lpstr>Presentazione standard di PowerPoint</vt:lpstr>
      <vt:lpstr>DC Dual path</vt:lpstr>
      <vt:lpstr>Throughput of the DC System</vt:lpstr>
      <vt:lpstr>Throughput of the EMC System</vt:lpstr>
      <vt:lpstr>Considerations on links</vt:lpstr>
      <vt:lpstr>RODbus: Physical Layer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214</cp:revision>
  <dcterms:created xsi:type="dcterms:W3CDTF">2011-03-29T05:15:21Z</dcterms:created>
  <dcterms:modified xsi:type="dcterms:W3CDTF">2011-09-15T06:55:29Z</dcterms:modified>
</cp:coreProperties>
</file>