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5" r:id="rId3"/>
    <p:sldId id="258" r:id="rId4"/>
    <p:sldId id="269" r:id="rId5"/>
    <p:sldId id="270" r:id="rId6"/>
    <p:sldId id="271" r:id="rId7"/>
    <p:sldId id="259" r:id="rId8"/>
    <p:sldId id="263" r:id="rId9"/>
    <p:sldId id="264" r:id="rId10"/>
    <p:sldId id="265" r:id="rId11"/>
    <p:sldId id="268" r:id="rId12"/>
    <p:sldId id="267" r:id="rId13"/>
    <p:sldId id="274" r:id="rId14"/>
    <p:sldId id="273" r:id="rId15"/>
    <p:sldId id="276" r:id="rId16"/>
    <p:sldId id="277" r:id="rId17"/>
    <p:sldId id="282" r:id="rId18"/>
    <p:sldId id="283" r:id="rId19"/>
    <p:sldId id="278" r:id="rId20"/>
    <p:sldId id="279" r:id="rId21"/>
    <p:sldId id="280" r:id="rId22"/>
    <p:sldId id="281" r:id="rId23"/>
    <p:sldId id="284" r:id="rId24"/>
    <p:sldId id="285" r:id="rId25"/>
    <p:sldId id="286" r:id="rId26"/>
    <p:sldId id="287"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p:cViewPr varScale="1">
        <p:scale>
          <a:sx n="86" d="100"/>
          <a:sy n="86" d="100"/>
        </p:scale>
        <p:origin x="-11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DD7FE-48D6-4811-9C2B-49D382F6F426}" type="datetimeFigureOut">
              <a:rPr lang="en-US" smtClean="0"/>
              <a:t>9/15/2011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E5007-CDA5-423D-A359-7DDADCDD230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852" y="8683669"/>
            <a:ext cx="2971593" cy="458766"/>
          </a:xfrm>
          <a:prstGeom prst="rect">
            <a:avLst/>
          </a:prstGeom>
          <a:noFill/>
          <a:ln w="9525">
            <a:noFill/>
            <a:miter lim="800000"/>
            <a:headEnd/>
            <a:tailEnd/>
          </a:ln>
        </p:spPr>
        <p:txBody>
          <a:bodyPr lIns="91501" tIns="45751" rIns="91501" bIns="45751" anchor="b"/>
          <a:lstStyle/>
          <a:p>
            <a:pPr algn="r" defTabSz="915018"/>
            <a:fld id="{DF46502E-1CC5-440D-A02F-F7A8F5128744}" type="slidenum">
              <a:rPr lang="en-US" sz="1200">
                <a:ea typeface="ＭＳ Ｐゴシック"/>
                <a:cs typeface="ＭＳ Ｐゴシック"/>
              </a:rPr>
              <a:pPr algn="r" defTabSz="915018"/>
              <a:t>17</a:t>
            </a:fld>
            <a:endParaRPr lang="en-US" sz="1200" dirty="0">
              <a:ea typeface="ＭＳ Ｐゴシック"/>
              <a:cs typeface="ＭＳ Ｐゴシック"/>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264B9-0155-4D63-8C61-76C7639FB6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7704856" cy="1296144"/>
          </a:xfrm>
        </p:spPr>
        <p:txBody>
          <a:bodyPr>
            <a:normAutofit/>
          </a:bodyPr>
          <a:lstStyle/>
          <a:p>
            <a:r>
              <a:rPr lang="en-US" dirty="0" err="1" smtClean="0"/>
              <a:t>SuperB</a:t>
            </a:r>
            <a:r>
              <a:rPr lang="en-US" dirty="0" smtClean="0"/>
              <a:t> Integration </a:t>
            </a:r>
            <a:endParaRPr lang="en-US" dirty="0"/>
          </a:p>
        </p:txBody>
      </p:sp>
      <p:sp>
        <p:nvSpPr>
          <p:cNvPr id="6" name="TextBox 5"/>
          <p:cNvSpPr txBox="1"/>
          <p:nvPr/>
        </p:nvSpPr>
        <p:spPr>
          <a:xfrm>
            <a:off x="827584" y="2204864"/>
            <a:ext cx="7272808" cy="2952328"/>
          </a:xfrm>
          <a:prstGeom prst="rect">
            <a:avLst/>
          </a:prstGeom>
          <a:noFill/>
        </p:spPr>
        <p:txBody>
          <a:bodyPr wrap="square" rtlCol="0">
            <a:spAutoFit/>
          </a:bodyPr>
          <a:lstStyle/>
          <a:p>
            <a:pPr>
              <a:lnSpc>
                <a:spcPct val="250000"/>
              </a:lnSpc>
              <a:buFont typeface="Arial" pitchFamily="34" charset="0"/>
              <a:buChar char="•"/>
            </a:pPr>
            <a:r>
              <a:rPr lang="en-US" sz="3600" dirty="0" err="1" smtClean="0"/>
              <a:t>SuperB</a:t>
            </a:r>
            <a:r>
              <a:rPr lang="en-US" sz="3600" dirty="0" smtClean="0"/>
              <a:t> Experimental hall.</a:t>
            </a:r>
          </a:p>
          <a:p>
            <a:pPr>
              <a:lnSpc>
                <a:spcPct val="250000"/>
              </a:lnSpc>
              <a:buFont typeface="Arial" pitchFamily="34" charset="0"/>
              <a:buChar char="•"/>
            </a:pPr>
            <a:r>
              <a:rPr lang="en-US" sz="3600" dirty="0" smtClean="0"/>
              <a:t>Related topics of </a:t>
            </a:r>
            <a:r>
              <a:rPr lang="en-US" sz="3600" dirty="0" err="1" smtClean="0"/>
              <a:t>Slac</a:t>
            </a:r>
            <a:r>
              <a:rPr lang="en-US" sz="3600" dirty="0" smtClean="0"/>
              <a:t> D&amp;D activities.</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sp>
        <p:nvSpPr>
          <p:cNvPr id="5" name="TextBox 4"/>
          <p:cNvSpPr txBox="1"/>
          <p:nvPr/>
        </p:nvSpPr>
        <p:spPr>
          <a:xfrm>
            <a:off x="3203848" y="6381328"/>
            <a:ext cx="2170594" cy="461665"/>
          </a:xfrm>
          <a:prstGeom prst="rect">
            <a:avLst/>
          </a:prstGeom>
          <a:noFill/>
        </p:spPr>
        <p:txBody>
          <a:bodyPr wrap="none" rtlCol="0">
            <a:spAutoFit/>
          </a:bodyPr>
          <a:lstStyle/>
          <a:p>
            <a:r>
              <a:rPr lang="en-US" sz="2400" dirty="0" smtClean="0"/>
              <a:t>Assembly stage </a:t>
            </a:r>
            <a:endParaRPr lang="en-US" sz="2400" dirty="0"/>
          </a:p>
        </p:txBody>
      </p:sp>
      <p:pic>
        <p:nvPicPr>
          <p:cNvPr id="7" name="Picture 6" descr="Exp_Hall_mounting.jpg"/>
          <p:cNvPicPr>
            <a:picLocks noChangeAspect="1"/>
          </p:cNvPicPr>
          <p:nvPr/>
        </p:nvPicPr>
        <p:blipFill>
          <a:blip r:embed="rId2" cstate="print"/>
          <a:srcRect l="11413" t="3670" r="28738"/>
          <a:stretch>
            <a:fillRect/>
          </a:stretch>
        </p:blipFill>
        <p:spPr>
          <a:xfrm>
            <a:off x="1043608" y="647125"/>
            <a:ext cx="6768752" cy="57405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pic>
        <p:nvPicPr>
          <p:cNvPr id="6" name="Picture 5" descr="Hall_exp_close1.jpg"/>
          <p:cNvPicPr>
            <a:picLocks noChangeAspect="1"/>
          </p:cNvPicPr>
          <p:nvPr/>
        </p:nvPicPr>
        <p:blipFill>
          <a:blip r:embed="rId2" cstate="print"/>
          <a:srcRect t="23973" b="13255"/>
          <a:stretch>
            <a:fillRect/>
          </a:stretch>
        </p:blipFill>
        <p:spPr>
          <a:xfrm>
            <a:off x="683568" y="692696"/>
            <a:ext cx="7582829" cy="2448272"/>
          </a:xfrm>
          <a:prstGeom prst="rect">
            <a:avLst/>
          </a:prstGeom>
        </p:spPr>
      </p:pic>
      <p:pic>
        <p:nvPicPr>
          <p:cNvPr id="8" name="Picture 7" descr="Hall_exp_close2.jpg"/>
          <p:cNvPicPr>
            <a:picLocks noChangeAspect="1"/>
          </p:cNvPicPr>
          <p:nvPr/>
        </p:nvPicPr>
        <p:blipFill>
          <a:blip r:embed="rId3" cstate="print"/>
          <a:srcRect l="2751" t="1007" r="2750" b="2538"/>
          <a:stretch>
            <a:fillRect/>
          </a:stretch>
        </p:blipFill>
        <p:spPr>
          <a:xfrm>
            <a:off x="1115616" y="3185592"/>
            <a:ext cx="6995063" cy="36724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sp>
        <p:nvSpPr>
          <p:cNvPr id="5" name="TextBox 4"/>
          <p:cNvSpPr txBox="1"/>
          <p:nvPr/>
        </p:nvSpPr>
        <p:spPr>
          <a:xfrm>
            <a:off x="3203848" y="6381328"/>
            <a:ext cx="2585323" cy="461665"/>
          </a:xfrm>
          <a:prstGeom prst="rect">
            <a:avLst/>
          </a:prstGeom>
          <a:noFill/>
        </p:spPr>
        <p:txBody>
          <a:bodyPr wrap="none" rtlCol="0">
            <a:spAutoFit/>
          </a:bodyPr>
          <a:lstStyle/>
          <a:p>
            <a:r>
              <a:rPr lang="en-US" sz="2400" dirty="0" smtClean="0"/>
              <a:t>Beam pipe location</a:t>
            </a:r>
            <a:endParaRPr lang="en-US" sz="2400" dirty="0"/>
          </a:p>
        </p:txBody>
      </p:sp>
      <p:pic>
        <p:nvPicPr>
          <p:cNvPr id="6" name="Picture 5" descr="Hall_exp_close.jpg"/>
          <p:cNvPicPr>
            <a:picLocks noChangeAspect="1"/>
          </p:cNvPicPr>
          <p:nvPr/>
        </p:nvPicPr>
        <p:blipFill>
          <a:blip r:embed="rId2" cstate="print"/>
          <a:srcRect l="13775" t="2175" r="21650"/>
          <a:stretch>
            <a:fillRect/>
          </a:stretch>
        </p:blipFill>
        <p:spPr>
          <a:xfrm>
            <a:off x="971600" y="764704"/>
            <a:ext cx="7075780" cy="56481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Specifications Step Plan. (SSP)</a:t>
            </a:r>
            <a:endParaRPr lang="en-US" sz="3400" dirty="0"/>
          </a:p>
        </p:txBody>
      </p:sp>
      <p:sp>
        <p:nvSpPr>
          <p:cNvPr id="6" name="TextBox 5"/>
          <p:cNvSpPr txBox="1"/>
          <p:nvPr/>
        </p:nvSpPr>
        <p:spPr>
          <a:xfrm>
            <a:off x="107504" y="764704"/>
            <a:ext cx="8676456" cy="5170646"/>
          </a:xfrm>
          <a:prstGeom prst="rect">
            <a:avLst/>
          </a:prstGeom>
          <a:noFill/>
        </p:spPr>
        <p:txBody>
          <a:bodyPr wrap="square" rtlCol="0">
            <a:spAutoFit/>
          </a:bodyPr>
          <a:lstStyle/>
          <a:p>
            <a:pPr marL="457200" indent="-457200">
              <a:buAutoNum type="arabicParenR"/>
            </a:pPr>
            <a:r>
              <a:rPr lang="en-US" sz="2200" dirty="0" smtClean="0"/>
              <a:t>Define the architecture of the experimental area such that makes the works of the detector and accelerator people easy and economical. This work needs to be made involving the machine people that are the interface with the experimental area. I believe that the solution with an access ramp in which everything is at the same level is the more economical and efficient. </a:t>
            </a:r>
          </a:p>
          <a:p>
            <a:pPr marL="457200" indent="-457200">
              <a:buAutoNum type="arabicParenR"/>
            </a:pPr>
            <a:r>
              <a:rPr lang="en-US" sz="2200" dirty="0" smtClean="0"/>
              <a:t>We need to get all the information from the sub component and detector in term of needs of service (size, position respect to detector, energy dissipated and cooling required, etc). In the region of the interaction we need to establish a direct line with the machine people.</a:t>
            </a:r>
          </a:p>
          <a:p>
            <a:pPr marL="457200" indent="-457200"/>
            <a:r>
              <a:rPr lang="en-US" sz="2200" dirty="0" smtClean="0"/>
              <a:t>	Furthermore to understand better of the requirements of detectors in term of accuracy, environmental control services, this will add many specification to the experimental area.</a:t>
            </a:r>
          </a:p>
          <a:p>
            <a:pPr marL="457200" indent="-457200"/>
            <a:r>
              <a:rPr lang="en-US" sz="2200" dirty="0" smtClean="0"/>
              <a:t>3)Iteration while the design of the experiment will be in progress will make changes on the specification document.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Conclusions</a:t>
            </a:r>
            <a:endParaRPr lang="en-US" sz="3400" dirty="0"/>
          </a:p>
        </p:txBody>
      </p:sp>
      <p:sp>
        <p:nvSpPr>
          <p:cNvPr id="6" name="TextBox 5"/>
          <p:cNvSpPr txBox="1"/>
          <p:nvPr/>
        </p:nvSpPr>
        <p:spPr>
          <a:xfrm>
            <a:off x="0" y="908720"/>
            <a:ext cx="8676456" cy="4154984"/>
          </a:xfrm>
          <a:prstGeom prst="rect">
            <a:avLst/>
          </a:prstGeom>
          <a:noFill/>
        </p:spPr>
        <p:txBody>
          <a:bodyPr wrap="square" rtlCol="0">
            <a:spAutoFit/>
          </a:bodyPr>
          <a:lstStyle/>
          <a:p>
            <a:pPr marL="457200" indent="-457200"/>
            <a:r>
              <a:rPr lang="en-US" sz="2400" dirty="0" smtClean="0"/>
              <a:t>At this stage of the project is premature to go in deep in precise study when it is not clear for instance location space available for access, constrain on environmental impact ,etc.</a:t>
            </a:r>
          </a:p>
          <a:p>
            <a:pPr marL="457200" indent="-457200"/>
            <a:r>
              <a:rPr lang="en-US" sz="2400" dirty="0" smtClean="0"/>
              <a:t>We need to have an interaction with the machine people to understand:  the machine equipment near to the detector; the position of the tunnel; the constrain of the experimental building.</a:t>
            </a:r>
          </a:p>
          <a:p>
            <a:pPr marL="457200" indent="-457200"/>
            <a:r>
              <a:rPr lang="en-US" sz="2400" dirty="0" smtClean="0"/>
              <a:t>A better </a:t>
            </a:r>
            <a:r>
              <a:rPr lang="en-US" sz="2400" dirty="0" smtClean="0"/>
              <a:t>understanding </a:t>
            </a:r>
            <a:r>
              <a:rPr lang="en-US" sz="2400" dirty="0" smtClean="0"/>
              <a:t>of </a:t>
            </a:r>
            <a:r>
              <a:rPr lang="en-US" sz="2400" dirty="0" smtClean="0"/>
              <a:t>the requirements of detectors services, this will add many specification to the experimental area.</a:t>
            </a:r>
          </a:p>
          <a:p>
            <a:pPr marL="457200" indent="-457200"/>
            <a:r>
              <a:rPr lang="en-US" sz="2400" dirty="0" smtClean="0"/>
              <a:t>To gathering all the information we need to start circulating some </a:t>
            </a:r>
            <a:r>
              <a:rPr lang="it-IT" sz="2400" dirty="0" smtClean="0"/>
              <a:t>questionnaire to all people involved of detector.</a:t>
            </a:r>
            <a:endParaRPr lang="en-US"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Questionnaire.</a:t>
            </a:r>
            <a:endParaRPr lang="en-US" sz="3400" dirty="0"/>
          </a:p>
        </p:txBody>
      </p:sp>
      <p:sp>
        <p:nvSpPr>
          <p:cNvPr id="5" name="Rectangle 4"/>
          <p:cNvSpPr/>
          <p:nvPr/>
        </p:nvSpPr>
        <p:spPr>
          <a:xfrm>
            <a:off x="899592" y="692696"/>
            <a:ext cx="7776864" cy="5909310"/>
          </a:xfrm>
          <a:prstGeom prst="rect">
            <a:avLst/>
          </a:prstGeom>
        </p:spPr>
        <p:txBody>
          <a:bodyPr wrap="square">
            <a:spAutoFit/>
          </a:bodyPr>
          <a:lstStyle/>
          <a:p>
            <a:pPr lvl="0" fontAlgn="base">
              <a:spcBef>
                <a:spcPct val="0"/>
              </a:spcBef>
              <a:spcAft>
                <a:spcPct val="0"/>
              </a:spcAft>
            </a:pPr>
            <a:r>
              <a:rPr lang="en-US" sz="1400" dirty="0" err="1" smtClean="0">
                <a:solidFill>
                  <a:prstClr val="black"/>
                </a:solidFill>
                <a:latin typeface="Calibri" pitchFamily="34" charset="0"/>
                <a:ea typeface="Calibri" pitchFamily="34" charset="0"/>
                <a:cs typeface="Times New Roman" pitchFamily="18" charset="0"/>
              </a:rPr>
              <a:t>SuperB</a:t>
            </a:r>
            <a:r>
              <a:rPr lang="en-US" sz="1400" dirty="0" smtClean="0">
                <a:solidFill>
                  <a:prstClr val="black"/>
                </a:solidFill>
                <a:latin typeface="Calibri" pitchFamily="34" charset="0"/>
                <a:ea typeface="Calibri" pitchFamily="34" charset="0"/>
                <a:cs typeface="Times New Roman" pitchFamily="18" charset="0"/>
              </a:rPr>
              <a:t> integration questionnaire</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Data: xx\xx\xx</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Sub detector name:</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Author:</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Electronics: </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Number of electronic </a:t>
            </a:r>
            <a:r>
              <a:rPr lang="en-US" sz="1400" dirty="0" err="1" smtClean="0">
                <a:solidFill>
                  <a:prstClr val="black"/>
                </a:solidFill>
                <a:latin typeface="Calibri" pitchFamily="34" charset="0"/>
                <a:ea typeface="Calibri" pitchFamily="34" charset="0"/>
                <a:cs typeface="Times New Roman" pitchFamily="18" charset="0"/>
              </a:rPr>
              <a:t>channesl</a:t>
            </a:r>
            <a:r>
              <a:rPr lang="en-US" sz="1400" dirty="0" smtClean="0">
                <a:solidFill>
                  <a:prstClr val="black"/>
                </a:solidFill>
                <a:latin typeface="Calibri" pitchFamily="34" charset="0"/>
                <a:ea typeface="Calibri" pitchFamily="34" charset="0"/>
                <a:cs typeface="Times New Roman" pitchFamily="18" charset="0"/>
              </a:rPr>
              <a:t>:</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Power dissipated per channels:</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Volume occupied by the electronics:</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Max tolerable distance between the detectors to the electronic module:</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Requirement of cooling system:</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Frequency access on the external electronic services per year:</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Frequency access on the detector per year:</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Cooling:</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Requirement of cooling system: </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Power, flow and temperature type of fluid:</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Allowed temperature variation:</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Size of the chiller:</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Cables:</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Power cable number:</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Power cable sizes:</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Number of Read-out cables:</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Size of the read-out cables:</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Number of slow control cables:</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Size of the slow control cables</a:t>
            </a:r>
            <a:r>
              <a:rPr lang="en-US" sz="1400" dirty="0" smtClean="0">
                <a:solidFill>
                  <a:prstClr val="black"/>
                </a:solidFill>
                <a:latin typeface="Calibri" pitchFamily="34" charset="0"/>
                <a:ea typeface="Calibri" pitchFamily="34" charset="0"/>
                <a:cs typeface="Times New Roman" pitchFamily="18" charset="0"/>
              </a:rPr>
              <a:t>:</a:t>
            </a:r>
          </a:p>
          <a:p>
            <a:pPr lvl="0" eaLnBrk="0" fontAlgn="base" hangingPunct="0">
              <a:spcBef>
                <a:spcPct val="0"/>
              </a:spcBef>
              <a:spcAft>
                <a:spcPct val="0"/>
              </a:spcAft>
            </a:pPr>
            <a:r>
              <a:rPr lang="en-US" sz="1400" dirty="0" smtClean="0">
                <a:solidFill>
                  <a:prstClr val="black"/>
                </a:solidFill>
                <a:latin typeface="Calibri" pitchFamily="34" charset="0"/>
                <a:cs typeface="Times New Roman" pitchFamily="18" charset="0"/>
              </a:rPr>
              <a:t>Information on the cable distribution around the detector geometry</a:t>
            </a:r>
          </a:p>
          <a:p>
            <a:pPr lvl="0" eaLnBrk="0" fontAlgn="base" hangingPunct="0">
              <a:spcBef>
                <a:spcPct val="0"/>
              </a:spcBef>
              <a:spcAft>
                <a:spcPct val="0"/>
              </a:spcAft>
            </a:pPr>
            <a:r>
              <a:rPr lang="en-US" sz="1400" dirty="0" smtClean="0">
                <a:solidFill>
                  <a:prstClr val="black"/>
                </a:solidFill>
                <a:latin typeface="Calibri" pitchFamily="34" charset="0"/>
                <a:cs typeface="Times New Roman" pitchFamily="18" charset="0"/>
              </a:rPr>
              <a:t>Space for storage in the experimental hall and in fracture required.</a:t>
            </a:r>
            <a:endParaRPr lang="it-IT"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400" dirty="0" smtClean="0">
                <a:solidFill>
                  <a:prstClr val="black"/>
                </a:solidFill>
                <a:latin typeface="Calibri" pitchFamily="34" charset="0"/>
                <a:ea typeface="Calibri" pitchFamily="34" charset="0"/>
                <a:cs typeface="Times New Roman" pitchFamily="18" charset="0"/>
              </a:rPr>
              <a:t>Describe other requirements that have an impact of the space available like space </a:t>
            </a:r>
            <a:r>
              <a:rPr lang="en-US" sz="1400" dirty="0" smtClean="0">
                <a:solidFill>
                  <a:prstClr val="black"/>
                </a:solidFill>
                <a:latin typeface="Calibri" pitchFamily="34" charset="0"/>
                <a:ea typeface="Calibri" pitchFamily="34" charset="0"/>
                <a:cs typeface="Times New Roman" pitchFamily="18" charset="0"/>
              </a:rPr>
              <a:t>for access  etc.  </a:t>
            </a:r>
            <a:endParaRPr lang="en-US" sz="1400" dirty="0" smtClean="0">
              <a:solidFill>
                <a:prstClr val="black"/>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568952" cy="747464"/>
          </a:xfrm>
        </p:spPr>
        <p:txBody>
          <a:bodyPr>
            <a:normAutofit/>
          </a:bodyPr>
          <a:lstStyle/>
          <a:p>
            <a:r>
              <a:rPr lang="en-US" sz="3600" dirty="0" smtClean="0"/>
              <a:t>Related topics of </a:t>
            </a:r>
            <a:r>
              <a:rPr lang="en-US" sz="3600" dirty="0" err="1" smtClean="0"/>
              <a:t>Slac</a:t>
            </a:r>
            <a:r>
              <a:rPr lang="en-US" sz="3600" dirty="0" smtClean="0"/>
              <a:t> D&amp;D activities</a:t>
            </a:r>
            <a:endParaRPr lang="en-US" sz="3600" dirty="0"/>
          </a:p>
        </p:txBody>
      </p:sp>
      <p:sp>
        <p:nvSpPr>
          <p:cNvPr id="5" name="Rectangle 4"/>
          <p:cNvSpPr/>
          <p:nvPr/>
        </p:nvSpPr>
        <p:spPr>
          <a:xfrm>
            <a:off x="611560" y="2060848"/>
            <a:ext cx="7776864" cy="2708434"/>
          </a:xfrm>
          <a:prstGeom prst="rect">
            <a:avLst/>
          </a:prstGeom>
        </p:spPr>
        <p:txBody>
          <a:bodyPr wrap="square">
            <a:spAutoFit/>
          </a:bodyPr>
          <a:lstStyle/>
          <a:p>
            <a:pPr lvl="0" fontAlgn="base">
              <a:spcBef>
                <a:spcPct val="0"/>
              </a:spcBef>
              <a:spcAft>
                <a:spcPct val="0"/>
              </a:spcAft>
              <a:buFont typeface="Arial" pitchFamily="34" charset="0"/>
              <a:buChar char="•"/>
            </a:pPr>
            <a:r>
              <a:rPr lang="en-US" sz="3200" dirty="0" smtClean="0">
                <a:solidFill>
                  <a:prstClr val="black"/>
                </a:solidFill>
                <a:latin typeface="Arial" pitchFamily="34" charset="0"/>
                <a:cs typeface="Arial" pitchFamily="34" charset="0"/>
              </a:rPr>
              <a:t>Dismount Status</a:t>
            </a:r>
          </a:p>
          <a:p>
            <a:pPr lvl="0" fontAlgn="base">
              <a:spcBef>
                <a:spcPct val="0"/>
              </a:spcBef>
              <a:spcAft>
                <a:spcPct val="0"/>
              </a:spcAft>
              <a:buFont typeface="Arial" pitchFamily="34" charset="0"/>
              <a:buChar char="•"/>
            </a:pPr>
            <a:r>
              <a:rPr lang="en-US" sz="3200" dirty="0" smtClean="0">
                <a:solidFill>
                  <a:prstClr val="black"/>
                </a:solidFill>
                <a:latin typeface="Arial" pitchFamily="34" charset="0"/>
                <a:cs typeface="Arial" pitchFamily="34" charset="0"/>
              </a:rPr>
              <a:t>Following:</a:t>
            </a:r>
          </a:p>
          <a:p>
            <a:pPr lvl="0" fontAlgn="base">
              <a:spcBef>
                <a:spcPct val="0"/>
              </a:spcBef>
              <a:spcAft>
                <a:spcPct val="0"/>
              </a:spcAft>
              <a:buFont typeface="Arial" pitchFamily="34" charset="0"/>
              <a:buChar char="•"/>
            </a:pPr>
            <a:r>
              <a:rPr lang="en-US" sz="3200" dirty="0" smtClean="0">
                <a:solidFill>
                  <a:prstClr val="black"/>
                </a:solidFill>
                <a:latin typeface="Arial" pitchFamily="34" charset="0"/>
                <a:cs typeface="Arial" pitchFamily="34" charset="0"/>
              </a:rPr>
              <a:t>Disposal space at SLAC</a:t>
            </a:r>
          </a:p>
          <a:p>
            <a:pPr lvl="0" fontAlgn="base">
              <a:spcBef>
                <a:spcPct val="0"/>
              </a:spcBef>
              <a:spcAft>
                <a:spcPct val="0"/>
              </a:spcAft>
              <a:buFont typeface="Arial" pitchFamily="34" charset="0"/>
              <a:buChar char="•"/>
            </a:pPr>
            <a:r>
              <a:rPr lang="en-US" sz="3200" dirty="0" smtClean="0">
                <a:solidFill>
                  <a:prstClr val="black"/>
                </a:solidFill>
                <a:latin typeface="Arial" pitchFamily="34" charset="0"/>
                <a:cs typeface="Arial" pitchFamily="34" charset="0"/>
              </a:rPr>
              <a:t>Transportation issues</a:t>
            </a:r>
          </a:p>
          <a:p>
            <a:pPr lvl="0" fontAlgn="base">
              <a:spcBef>
                <a:spcPct val="0"/>
              </a:spcBef>
              <a:spcAft>
                <a:spcPct val="0"/>
              </a:spcAft>
            </a:pPr>
            <a:endParaRPr lang="en-US" sz="2800" dirty="0" smtClean="0">
              <a:solidFill>
                <a:prstClr val="black"/>
              </a:solidFill>
              <a:latin typeface="Arial" pitchFamily="34" charset="0"/>
              <a:cs typeface="Arial" pitchFamily="34" charset="0"/>
            </a:endParaRPr>
          </a:p>
          <a:p>
            <a:pPr lvl="0" fontAlgn="base">
              <a:spcBef>
                <a:spcPct val="0"/>
              </a:spcBef>
              <a:spcAft>
                <a:spcPct val="0"/>
              </a:spcAft>
            </a:pPr>
            <a:endParaRPr lang="en-US" sz="1400" dirty="0" smtClean="0">
              <a:solidFill>
                <a:prstClr val="black"/>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body" idx="4294967295"/>
          </p:nvPr>
        </p:nvSpPr>
        <p:spPr/>
        <p:txBody>
          <a:bodyPr>
            <a:normAutofit lnSpcReduction="10000"/>
          </a:bodyPr>
          <a:lstStyle/>
          <a:p>
            <a:endParaRPr lang="en-US" sz="2800" dirty="0" smtClean="0"/>
          </a:p>
          <a:p>
            <a:endParaRPr lang="en-US" sz="2800" dirty="0" smtClean="0"/>
          </a:p>
          <a:p>
            <a:endParaRPr lang="en-US" sz="2800" dirty="0" smtClean="0"/>
          </a:p>
          <a:p>
            <a:pPr algn="ctr">
              <a:buFontTx/>
              <a:buNone/>
            </a:pPr>
            <a:r>
              <a:rPr lang="en-US" sz="3200" dirty="0" smtClean="0"/>
              <a:t>Status at SLAC</a:t>
            </a:r>
          </a:p>
          <a:p>
            <a:pPr algn="ctr">
              <a:buFontTx/>
              <a:buNone/>
            </a:pPr>
            <a:endParaRPr lang="en-US" sz="2800" dirty="0" smtClean="0"/>
          </a:p>
          <a:p>
            <a:pPr algn="ctr">
              <a:buFontTx/>
              <a:buNone/>
            </a:pPr>
            <a:r>
              <a:rPr lang="en-US" i="1" dirty="0" smtClean="0"/>
              <a:t>Bill Wisniewski</a:t>
            </a:r>
          </a:p>
          <a:p>
            <a:pPr>
              <a:buFontTx/>
              <a:buNone/>
            </a:pPr>
            <a:endParaRPr lang="en-US" sz="2800" i="1" dirty="0" smtClean="0"/>
          </a:p>
          <a:p>
            <a:pPr lvl="4">
              <a:buFontTx/>
              <a:buNone/>
            </a:pPr>
            <a:r>
              <a:rPr lang="en-US" sz="2400" dirty="0" smtClean="0"/>
              <a:t>		</a:t>
            </a:r>
          </a:p>
          <a:p>
            <a:pPr lvl="4">
              <a:buFontTx/>
              <a:buNone/>
            </a:pPr>
            <a:r>
              <a:rPr lang="en-US" sz="2400" dirty="0" smtClean="0"/>
              <a:t>			</a:t>
            </a:r>
            <a:endParaRPr lang="en-US" sz="2000" dirty="0" smtClean="0"/>
          </a:p>
          <a:p>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InstallationToDec06CM 412"/>
          <p:cNvPicPr>
            <a:picLocks noChangeAspect="1" noChangeArrowheads="1"/>
          </p:cNvPicPr>
          <p:nvPr/>
        </p:nvPicPr>
        <p:blipFill>
          <a:blip r:embed="rId2" cstate="print"/>
          <a:srcRect/>
          <a:stretch>
            <a:fillRect/>
          </a:stretch>
        </p:blipFill>
        <p:spPr bwMode="auto">
          <a:xfrm>
            <a:off x="1371600" y="1066800"/>
            <a:ext cx="6629400" cy="4972050"/>
          </a:xfrm>
          <a:prstGeom prst="rect">
            <a:avLst/>
          </a:prstGeom>
          <a:noFill/>
          <a:ln w="9525">
            <a:noFill/>
            <a:miter lim="800000"/>
            <a:headEnd/>
            <a:tailEnd/>
          </a:ln>
        </p:spPr>
      </p:pic>
      <p:sp>
        <p:nvSpPr>
          <p:cNvPr id="7170" name="TextBox 2"/>
          <p:cNvSpPr txBox="1">
            <a:spLocks noChangeArrowheads="1"/>
          </p:cNvSpPr>
          <p:nvPr/>
        </p:nvSpPr>
        <p:spPr bwMode="auto">
          <a:xfrm>
            <a:off x="1524000" y="152400"/>
            <a:ext cx="6324600" cy="523875"/>
          </a:xfrm>
          <a:prstGeom prst="rect">
            <a:avLst/>
          </a:prstGeom>
          <a:noFill/>
          <a:ln w="9525">
            <a:noFill/>
            <a:miter lim="800000"/>
            <a:headEnd/>
            <a:tailEnd/>
          </a:ln>
        </p:spPr>
        <p:txBody>
          <a:bodyPr>
            <a:spAutoFit/>
          </a:bodyPr>
          <a:lstStyle/>
          <a:p>
            <a:pPr algn="ctr"/>
            <a:r>
              <a:rPr lang="en-US" sz="2800" b="1"/>
              <a:t>March 2009</a:t>
            </a:r>
          </a:p>
        </p:txBody>
      </p:sp>
      <p:sp>
        <p:nvSpPr>
          <p:cNvPr id="7171" name="Rectangle 3"/>
          <p:cNvSpPr>
            <a:spLocks noChangeArrowheads="1"/>
          </p:cNvSpPr>
          <p:nvPr/>
        </p:nvSpPr>
        <p:spPr bwMode="auto">
          <a:xfrm>
            <a:off x="1752600" y="6248400"/>
            <a:ext cx="6477000" cy="366713"/>
          </a:xfrm>
          <a:prstGeom prst="rect">
            <a:avLst/>
          </a:prstGeom>
          <a:noFill/>
          <a:ln w="9525">
            <a:noFill/>
            <a:miter lim="800000"/>
            <a:headEnd/>
            <a:tailEnd/>
          </a:ln>
        </p:spPr>
        <p:txBody>
          <a:bodyPr>
            <a:spAutoFit/>
          </a:bodyPr>
          <a:lstStyle/>
          <a:p>
            <a:r>
              <a:rPr lang="en-US">
                <a:solidFill>
                  <a:srgbClr val="606060"/>
                </a:solidFill>
              </a:rPr>
              <a:t> 		</a:t>
            </a:r>
            <a:r>
              <a:rPr lang="en-US"/>
              <a:t>Status at SLAC – QMUL 		         </a:t>
            </a:r>
            <a:fld id="{1490FBFD-65F9-4634-8120-C8084D8707F7}" type="slidenum">
              <a:rPr lang="en-US" sz="1400"/>
              <a:pPr/>
              <a:t>18</a:t>
            </a:fld>
            <a:endParaRPr 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idx="4294967295"/>
          </p:nvPr>
        </p:nvSpPr>
        <p:spPr>
          <a:xfrm>
            <a:off x="152400" y="228600"/>
            <a:ext cx="8763000" cy="304800"/>
          </a:xfrm>
        </p:spPr>
        <p:txBody>
          <a:bodyPr>
            <a:normAutofit fontScale="90000"/>
          </a:bodyPr>
          <a:lstStyle/>
          <a:p>
            <a:r>
              <a:rPr lang="en-US" sz="2400" smtClean="0">
                <a:ea typeface="ＭＳ Ｐゴシック"/>
                <a:cs typeface="ＭＳ Ｐゴシック"/>
              </a:rPr>
              <a:t>Installation of Solenoid Removal Tooling</a:t>
            </a:r>
          </a:p>
        </p:txBody>
      </p:sp>
      <p:pic>
        <p:nvPicPr>
          <p:cNvPr id="8194" name="Picture 4" descr="DSCF0031"/>
          <p:cNvPicPr>
            <a:picLocks noChangeAspect="1" noChangeArrowheads="1"/>
          </p:cNvPicPr>
          <p:nvPr/>
        </p:nvPicPr>
        <p:blipFill>
          <a:blip r:embed="rId2" cstate="print"/>
          <a:srcRect/>
          <a:stretch>
            <a:fillRect/>
          </a:stretch>
        </p:blipFill>
        <p:spPr bwMode="auto">
          <a:xfrm>
            <a:off x="152400" y="1295400"/>
            <a:ext cx="3810000" cy="2857500"/>
          </a:xfrm>
          <a:prstGeom prst="rect">
            <a:avLst/>
          </a:prstGeom>
          <a:noFill/>
          <a:ln w="9525">
            <a:noFill/>
            <a:miter lim="800000"/>
            <a:headEnd/>
            <a:tailEnd/>
          </a:ln>
        </p:spPr>
      </p:pic>
      <p:pic>
        <p:nvPicPr>
          <p:cNvPr id="8195" name="Picture 5" descr="P1010430"/>
          <p:cNvPicPr>
            <a:picLocks noChangeAspect="1" noChangeArrowheads="1"/>
          </p:cNvPicPr>
          <p:nvPr/>
        </p:nvPicPr>
        <p:blipFill>
          <a:blip r:embed="rId3" cstate="print"/>
          <a:srcRect/>
          <a:stretch>
            <a:fillRect/>
          </a:stretch>
        </p:blipFill>
        <p:spPr bwMode="auto">
          <a:xfrm>
            <a:off x="3733800" y="685800"/>
            <a:ext cx="4724400" cy="3543300"/>
          </a:xfrm>
          <a:prstGeom prst="rect">
            <a:avLst/>
          </a:prstGeom>
          <a:noFill/>
          <a:ln w="9525">
            <a:noFill/>
            <a:miter lim="800000"/>
            <a:headEnd/>
            <a:tailEnd/>
          </a:ln>
        </p:spPr>
      </p:pic>
      <p:sp>
        <p:nvSpPr>
          <p:cNvPr id="8196" name="Footer Placeholder 1"/>
          <p:cNvSpPr>
            <a:spLocks noGrp="1"/>
          </p:cNvSpPr>
          <p:nvPr>
            <p:ph type="ftr" sz="quarter" idx="10"/>
          </p:nvPr>
        </p:nvSpPr>
        <p:spPr>
          <a:noFill/>
        </p:spPr>
        <p:txBody>
          <a:bodyPr/>
          <a:lstStyle/>
          <a:p>
            <a:r>
              <a:rPr lang="en-US" sz="1800" smtClean="0"/>
              <a:t>		Status at SLAC – QMUL 	</a:t>
            </a:r>
            <a:r>
              <a:rPr lang="en-US" smtClean="0">
                <a:solidFill>
                  <a:srgbClr val="606060"/>
                </a:solidFill>
              </a:rPr>
              <a:t>	</a:t>
            </a:r>
            <a:r>
              <a:rPr lang="en-US" smtClean="0">
                <a:cs typeface="Arial" charset="0"/>
              </a:rPr>
              <a:t>         </a:t>
            </a:r>
            <a:fld id="{375328D2-AB2E-4B2D-81EB-83DE2AD240F8}" type="slidenum">
              <a:rPr lang="en-US" smtClean="0"/>
              <a:pPr/>
              <a:t>19</a:t>
            </a:fld>
            <a:endParaRPr lang="en-US" smtClean="0"/>
          </a:p>
        </p:txBody>
      </p:sp>
      <p:pic>
        <p:nvPicPr>
          <p:cNvPr id="8197" name="Picture 2" descr="C:\Users\krebs\Desktop\Picture_225.jpg"/>
          <p:cNvPicPr>
            <a:picLocks noChangeAspect="1" noChangeArrowheads="1"/>
          </p:cNvPicPr>
          <p:nvPr/>
        </p:nvPicPr>
        <p:blipFill>
          <a:blip r:embed="rId4" cstate="print"/>
          <a:srcRect/>
          <a:stretch>
            <a:fillRect/>
          </a:stretch>
        </p:blipFill>
        <p:spPr bwMode="auto">
          <a:xfrm>
            <a:off x="3124200" y="3276600"/>
            <a:ext cx="406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470025"/>
          </a:xfrm>
        </p:spPr>
        <p:txBody>
          <a:bodyPr/>
          <a:lstStyle/>
          <a:p>
            <a:r>
              <a:rPr lang="en-US" dirty="0" smtClean="0"/>
              <a:t>SuperB Experimental </a:t>
            </a:r>
            <a:r>
              <a:rPr lang="en-US" dirty="0" smtClean="0"/>
              <a:t>hall</a:t>
            </a:r>
            <a:br>
              <a:rPr lang="en-US" dirty="0" smtClean="0"/>
            </a:br>
            <a:endParaRPr lang="en-US" dirty="0"/>
          </a:p>
        </p:txBody>
      </p:sp>
      <p:sp>
        <p:nvSpPr>
          <p:cNvPr id="4" name="Subtitle 3"/>
          <p:cNvSpPr>
            <a:spLocks noGrp="1"/>
          </p:cNvSpPr>
          <p:nvPr>
            <p:ph type="subTitle" idx="1"/>
          </p:nvPr>
        </p:nvSpPr>
        <p:spPr>
          <a:xfrm>
            <a:off x="107504" y="1772816"/>
            <a:ext cx="9036496" cy="4464496"/>
          </a:xfrm>
        </p:spPr>
        <p:txBody>
          <a:bodyPr>
            <a:noAutofit/>
          </a:bodyPr>
          <a:lstStyle/>
          <a:p>
            <a:r>
              <a:rPr lang="en-US" sz="3500" dirty="0" smtClean="0"/>
              <a:t>General considerations on the Babar experimental area</a:t>
            </a:r>
          </a:p>
          <a:p>
            <a:r>
              <a:rPr lang="en-US" sz="3500" dirty="0" smtClean="0"/>
              <a:t>Preliminary space requirements hall proposal.</a:t>
            </a:r>
          </a:p>
          <a:p>
            <a:r>
              <a:rPr lang="en-US" sz="3500" dirty="0" smtClean="0"/>
              <a:t>A floor plan.</a:t>
            </a:r>
          </a:p>
          <a:p>
            <a:r>
              <a:rPr lang="en-US" sz="3500" dirty="0" smtClean="0"/>
              <a:t>Specification step plan.</a:t>
            </a:r>
          </a:p>
          <a:p>
            <a:r>
              <a:rPr lang="en-US" sz="3500" dirty="0" smtClean="0"/>
              <a:t>Conclusions</a:t>
            </a:r>
            <a:endParaRPr lang="en-US" sz="3500" dirty="0" smtClean="0"/>
          </a:p>
          <a:p>
            <a:endParaRPr lang="en-US" sz="3500" dirty="0" smtClean="0"/>
          </a:p>
          <a:p>
            <a:endParaRPr lang="en-US" sz="3500" dirty="0" smtClean="0"/>
          </a:p>
          <a:p>
            <a:endParaRPr lang="en-US" sz="3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idx="4294967295"/>
          </p:nvPr>
        </p:nvSpPr>
        <p:spPr>
          <a:xfrm>
            <a:off x="152400" y="228600"/>
            <a:ext cx="8763000" cy="304800"/>
          </a:xfrm>
        </p:spPr>
        <p:txBody>
          <a:bodyPr>
            <a:normAutofit fontScale="90000"/>
          </a:bodyPr>
          <a:lstStyle/>
          <a:p>
            <a:r>
              <a:rPr lang="en-US" sz="2400" smtClean="0">
                <a:ea typeface="ＭＳ Ｐゴシック"/>
                <a:cs typeface="ＭＳ Ｐゴシック"/>
              </a:rPr>
              <a:t>LST and Brass Removal</a:t>
            </a:r>
          </a:p>
        </p:txBody>
      </p:sp>
      <p:sp>
        <p:nvSpPr>
          <p:cNvPr id="9218" name="Footer Placeholder 1"/>
          <p:cNvSpPr txBox="1">
            <a:spLocks noGrp="1"/>
          </p:cNvSpPr>
          <p:nvPr/>
        </p:nvSpPr>
        <p:spPr bwMode="auto">
          <a:xfrm>
            <a:off x="1447800" y="6324600"/>
            <a:ext cx="7162800" cy="304800"/>
          </a:xfrm>
          <a:prstGeom prst="rect">
            <a:avLst/>
          </a:prstGeom>
          <a:noFill/>
          <a:ln w="9525">
            <a:noFill/>
            <a:miter lim="800000"/>
            <a:headEnd/>
            <a:tailEnd/>
          </a:ln>
        </p:spPr>
        <p:txBody>
          <a:bodyPr/>
          <a:lstStyle/>
          <a:p>
            <a:pPr algn="ctr"/>
            <a:r>
              <a:rPr lang="en-US"/>
              <a:t>		Status at SLAC – QMUL 	</a:t>
            </a:r>
            <a:r>
              <a:rPr lang="en-US" sz="1400">
                <a:solidFill>
                  <a:srgbClr val="606060"/>
                </a:solidFill>
              </a:rPr>
              <a:t>	</a:t>
            </a:r>
            <a:r>
              <a:rPr lang="en-US" sz="1400">
                <a:cs typeface="Arial" charset="0"/>
              </a:rPr>
              <a:t>         </a:t>
            </a:r>
            <a:fld id="{E2F6B3EE-1A6F-441F-96C0-6AA0D24934AF}" type="slidenum">
              <a:rPr lang="en-US" sz="1400"/>
              <a:pPr algn="ctr"/>
              <a:t>20</a:t>
            </a:fld>
            <a:endParaRPr lang="en-US" sz="1400"/>
          </a:p>
        </p:txBody>
      </p:sp>
      <p:pic>
        <p:nvPicPr>
          <p:cNvPr id="3" name="Picture 2"/>
          <p:cNvPicPr>
            <a:picLocks noChangeAspect="1" noChangeArrowheads="1"/>
          </p:cNvPicPr>
          <p:nvPr/>
        </p:nvPicPr>
        <p:blipFill>
          <a:blip r:embed="rId2" cstate="print"/>
          <a:srcRect/>
          <a:stretch>
            <a:fillRect/>
          </a:stretch>
        </p:blipFill>
        <p:spPr bwMode="auto">
          <a:xfrm>
            <a:off x="457200" y="1295400"/>
            <a:ext cx="3810000" cy="2857500"/>
          </a:xfrm>
          <a:prstGeom prst="rect">
            <a:avLst/>
          </a:prstGeom>
          <a:noFill/>
          <a:ln w="3175">
            <a:solidFill>
              <a:schemeClr val="tx1"/>
            </a:solidFill>
            <a:miter lim="800000"/>
            <a:headEnd/>
            <a:tailEnd/>
          </a:ln>
          <a:effectLst>
            <a:outerShdw dist="38100" dir="2700000" algn="tl" rotWithShape="0">
              <a:srgbClr val="000000">
                <a:alpha val="39999"/>
              </a:srgbClr>
            </a:outerShdw>
          </a:effectLst>
        </p:spPr>
      </p:pic>
      <p:pic>
        <p:nvPicPr>
          <p:cNvPr id="4" name="Picture 2"/>
          <p:cNvPicPr>
            <a:picLocks noChangeAspect="1" noChangeArrowheads="1"/>
          </p:cNvPicPr>
          <p:nvPr/>
        </p:nvPicPr>
        <p:blipFill>
          <a:blip r:embed="rId3" cstate="print"/>
          <a:srcRect/>
          <a:stretch>
            <a:fillRect/>
          </a:stretch>
        </p:blipFill>
        <p:spPr bwMode="auto">
          <a:xfrm>
            <a:off x="4572000" y="1219200"/>
            <a:ext cx="3736975" cy="2801938"/>
          </a:xfrm>
          <a:prstGeom prst="rect">
            <a:avLst/>
          </a:prstGeom>
          <a:noFill/>
          <a:ln w="3175">
            <a:solidFill>
              <a:schemeClr val="tx1"/>
            </a:solidFill>
            <a:miter lim="800000"/>
            <a:headEnd/>
            <a:tailEnd/>
          </a:ln>
          <a:effectLst>
            <a:outerShdw dist="38100" dir="2700000" algn="tl" rotWithShape="0">
              <a:srgbClr val="000000">
                <a:alpha val="39999"/>
              </a:srgbClr>
            </a:outerShdw>
          </a:effectLst>
        </p:spPr>
      </p:pic>
      <p:pic>
        <p:nvPicPr>
          <p:cNvPr id="9221" name="Picture 2" descr="C:\Documents and Settings\tpulliam\Desktop\Quick-Snap-Bin\snap286.bmp"/>
          <p:cNvPicPr>
            <a:picLocks noChangeAspect="1" noChangeArrowheads="1"/>
          </p:cNvPicPr>
          <p:nvPr/>
        </p:nvPicPr>
        <p:blipFill>
          <a:blip r:embed="rId4" cstate="print"/>
          <a:srcRect/>
          <a:stretch>
            <a:fillRect/>
          </a:stretch>
        </p:blipFill>
        <p:spPr bwMode="auto">
          <a:xfrm>
            <a:off x="2971800" y="3886200"/>
            <a:ext cx="3759200" cy="240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idx="4294967295"/>
          </p:nvPr>
        </p:nvSpPr>
        <p:spPr>
          <a:xfrm>
            <a:off x="457200" y="381000"/>
            <a:ext cx="8153400" cy="228600"/>
          </a:xfrm>
        </p:spPr>
        <p:txBody>
          <a:bodyPr>
            <a:normAutofit fontScale="90000"/>
          </a:bodyPr>
          <a:lstStyle/>
          <a:p>
            <a:r>
              <a:rPr lang="en-US" smtClean="0"/>
              <a:t>Removal of Upper Arch Assembly</a:t>
            </a:r>
          </a:p>
        </p:txBody>
      </p:sp>
      <p:pic>
        <p:nvPicPr>
          <p:cNvPr id="11266" name="Picture 2" descr="4[1].jpg"/>
          <p:cNvPicPr>
            <a:picLocks noChangeAspect="1"/>
          </p:cNvPicPr>
          <p:nvPr/>
        </p:nvPicPr>
        <p:blipFill>
          <a:blip r:embed="rId2" cstate="print"/>
          <a:srcRect/>
          <a:stretch>
            <a:fillRect/>
          </a:stretch>
        </p:blipFill>
        <p:spPr bwMode="auto">
          <a:xfrm>
            <a:off x="1219200" y="1066800"/>
            <a:ext cx="6731000" cy="5048250"/>
          </a:xfrm>
          <a:prstGeom prst="rect">
            <a:avLst/>
          </a:prstGeom>
          <a:noFill/>
          <a:ln w="9525">
            <a:noFill/>
            <a:miter lim="800000"/>
            <a:headEnd/>
            <a:tailEnd/>
          </a:ln>
        </p:spPr>
      </p:pic>
      <p:sp>
        <p:nvSpPr>
          <p:cNvPr id="11267" name="Footer Placeholder 1"/>
          <p:cNvSpPr>
            <a:spLocks noGrp="1"/>
          </p:cNvSpPr>
          <p:nvPr>
            <p:ph type="ftr" sz="quarter" idx="10"/>
          </p:nvPr>
        </p:nvSpPr>
        <p:spPr>
          <a:noFill/>
        </p:spPr>
        <p:txBody>
          <a:bodyPr/>
          <a:lstStyle/>
          <a:p>
            <a:r>
              <a:rPr lang="en-US" smtClean="0"/>
              <a:t>	</a:t>
            </a:r>
            <a:r>
              <a:rPr lang="en-US" smtClean="0">
                <a:solidFill>
                  <a:srgbClr val="606060"/>
                </a:solidFill>
              </a:rPr>
              <a:t> 	</a:t>
            </a:r>
            <a:r>
              <a:rPr lang="en-US" sz="1800" smtClean="0"/>
              <a:t>Status at SLAC – QMUL </a:t>
            </a:r>
            <a:r>
              <a:rPr lang="en-US" smtClean="0">
                <a:solidFill>
                  <a:srgbClr val="606060"/>
                </a:solidFill>
              </a:rPr>
              <a:t>	</a:t>
            </a:r>
            <a:r>
              <a:rPr lang="en-US" smtClean="0">
                <a:cs typeface="Arial" charset="0"/>
              </a:rPr>
              <a:t>	</a:t>
            </a:r>
            <a:fld id="{ED7B074D-82B4-4AC1-8747-804BE74ED5B0}"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a:xfrm>
            <a:off x="228600" y="152400"/>
            <a:ext cx="8534400" cy="838200"/>
          </a:xfrm>
        </p:spPr>
        <p:txBody>
          <a:bodyPr>
            <a:normAutofit fontScale="90000"/>
          </a:bodyPr>
          <a:lstStyle/>
          <a:p>
            <a:r>
              <a:rPr lang="en-US" smtClean="0"/>
              <a:t>Top Sextants &amp; Bottom Inner West Block Removed</a:t>
            </a:r>
          </a:p>
        </p:txBody>
      </p:sp>
      <p:sp>
        <p:nvSpPr>
          <p:cNvPr id="13314" name="Footer Placeholder 1"/>
          <p:cNvSpPr>
            <a:spLocks noGrp="1"/>
          </p:cNvSpPr>
          <p:nvPr>
            <p:ph type="ftr" sz="quarter" idx="10"/>
          </p:nvPr>
        </p:nvSpPr>
        <p:spPr>
          <a:noFill/>
        </p:spPr>
        <p:txBody>
          <a:bodyPr/>
          <a:lstStyle/>
          <a:p>
            <a:r>
              <a:rPr lang="en-US" smtClean="0"/>
              <a:t>		</a:t>
            </a:r>
            <a:r>
              <a:rPr lang="en-US" smtClean="0">
                <a:solidFill>
                  <a:srgbClr val="606060"/>
                </a:solidFill>
              </a:rPr>
              <a:t> </a:t>
            </a:r>
            <a:r>
              <a:rPr lang="en-US" sz="1800" smtClean="0"/>
              <a:t>Status at SLAC – QMUL 	</a:t>
            </a:r>
            <a:r>
              <a:rPr lang="en-US" smtClean="0">
                <a:cs typeface="Arial" charset="0"/>
              </a:rPr>
              <a:t>	      </a:t>
            </a:r>
            <a:fld id="{CDDB6FFD-99FF-4482-9F4D-6542C77A0C1C}" type="slidenum">
              <a:rPr lang="en-US" smtClean="0"/>
              <a:pPr/>
              <a:t>22</a:t>
            </a:fld>
            <a:endParaRPr lang="en-US" smtClean="0"/>
          </a:p>
        </p:txBody>
      </p:sp>
      <p:pic>
        <p:nvPicPr>
          <p:cNvPr id="13315" name="Picture 7" descr="imageCamera3LowerWestInnerGone.jpg"/>
          <p:cNvPicPr>
            <a:picLocks noChangeAspect="1"/>
          </p:cNvPicPr>
          <p:nvPr/>
        </p:nvPicPr>
        <p:blipFill>
          <a:blip r:embed="rId2" cstate="print"/>
          <a:srcRect/>
          <a:stretch>
            <a:fillRect/>
          </a:stretch>
        </p:blipFill>
        <p:spPr bwMode="auto">
          <a:xfrm>
            <a:off x="4419600" y="2819400"/>
            <a:ext cx="4581525" cy="3124200"/>
          </a:xfrm>
          <a:prstGeom prst="rect">
            <a:avLst/>
          </a:prstGeom>
          <a:noFill/>
          <a:ln w="9525">
            <a:noFill/>
            <a:miter lim="800000"/>
            <a:headEnd/>
            <a:tailEnd/>
          </a:ln>
        </p:spPr>
      </p:pic>
      <p:pic>
        <p:nvPicPr>
          <p:cNvPr id="13316" name="Picture 9" descr="P1010170.JPG"/>
          <p:cNvPicPr>
            <a:picLocks noChangeAspect="1"/>
          </p:cNvPicPr>
          <p:nvPr/>
        </p:nvPicPr>
        <p:blipFill>
          <a:blip r:embed="rId3" cstate="print"/>
          <a:srcRect/>
          <a:stretch>
            <a:fillRect/>
          </a:stretch>
        </p:blipFill>
        <p:spPr bwMode="auto">
          <a:xfrm>
            <a:off x="228600" y="1143000"/>
            <a:ext cx="4572000" cy="3429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2"/>
          <p:cNvSpPr txBox="1">
            <a:spLocks noChangeArrowheads="1"/>
          </p:cNvSpPr>
          <p:nvPr/>
        </p:nvSpPr>
        <p:spPr bwMode="auto">
          <a:xfrm>
            <a:off x="762000" y="152400"/>
            <a:ext cx="7467600" cy="519113"/>
          </a:xfrm>
          <a:prstGeom prst="rect">
            <a:avLst/>
          </a:prstGeom>
          <a:noFill/>
          <a:ln w="9525">
            <a:noFill/>
            <a:miter lim="800000"/>
            <a:headEnd/>
            <a:tailEnd/>
          </a:ln>
        </p:spPr>
        <p:txBody>
          <a:bodyPr>
            <a:spAutoFit/>
          </a:bodyPr>
          <a:lstStyle/>
          <a:p>
            <a:pPr algn="ctr"/>
            <a:r>
              <a:rPr lang="en-US" sz="2800" b="1"/>
              <a:t>Deconstructed Onion Storage – Outdoors </a:t>
            </a:r>
          </a:p>
        </p:txBody>
      </p:sp>
      <p:sp>
        <p:nvSpPr>
          <p:cNvPr id="17412" name="Rectangle 3"/>
          <p:cNvSpPr>
            <a:spLocks noChangeArrowheads="1"/>
          </p:cNvSpPr>
          <p:nvPr/>
        </p:nvSpPr>
        <p:spPr bwMode="auto">
          <a:xfrm>
            <a:off x="1752600" y="6248400"/>
            <a:ext cx="6477000" cy="366713"/>
          </a:xfrm>
          <a:prstGeom prst="rect">
            <a:avLst/>
          </a:prstGeom>
          <a:noFill/>
          <a:ln w="9525">
            <a:noFill/>
            <a:miter lim="800000"/>
            <a:headEnd/>
            <a:tailEnd/>
          </a:ln>
        </p:spPr>
        <p:txBody>
          <a:bodyPr>
            <a:spAutoFit/>
          </a:bodyPr>
          <a:lstStyle/>
          <a:p>
            <a:r>
              <a:rPr lang="en-US">
                <a:solidFill>
                  <a:srgbClr val="606060"/>
                </a:solidFill>
              </a:rPr>
              <a:t> 		</a:t>
            </a:r>
            <a:r>
              <a:rPr lang="en-US"/>
              <a:t>Status at SLAC – QMUL 		         </a:t>
            </a:r>
            <a:fld id="{203515BE-F3A7-416B-AF5C-76B564D3FC6A}" type="slidenum">
              <a:rPr lang="en-US" sz="1400"/>
              <a:pPr/>
              <a:t>23</a:t>
            </a:fld>
            <a:endParaRPr lang="en-US" sz="1400"/>
          </a:p>
        </p:txBody>
      </p:sp>
      <p:pic>
        <p:nvPicPr>
          <p:cNvPr id="17414" name="Picture 6" descr="P1010140"/>
          <p:cNvPicPr>
            <a:picLocks noChangeAspect="1" noChangeArrowheads="1"/>
          </p:cNvPicPr>
          <p:nvPr/>
        </p:nvPicPr>
        <p:blipFill>
          <a:blip r:embed="rId2" cstate="print"/>
          <a:srcRect/>
          <a:stretch>
            <a:fillRect/>
          </a:stretch>
        </p:blipFill>
        <p:spPr bwMode="auto">
          <a:xfrm>
            <a:off x="685800" y="1066800"/>
            <a:ext cx="3581400" cy="2686050"/>
          </a:xfrm>
          <a:prstGeom prst="rect">
            <a:avLst/>
          </a:prstGeom>
          <a:noFill/>
        </p:spPr>
      </p:pic>
      <p:pic>
        <p:nvPicPr>
          <p:cNvPr id="17415" name="Picture 7" descr="P1010141"/>
          <p:cNvPicPr>
            <a:picLocks noChangeAspect="1" noChangeArrowheads="1"/>
          </p:cNvPicPr>
          <p:nvPr/>
        </p:nvPicPr>
        <p:blipFill>
          <a:blip r:embed="rId3" cstate="print"/>
          <a:srcRect/>
          <a:stretch>
            <a:fillRect/>
          </a:stretch>
        </p:blipFill>
        <p:spPr bwMode="auto">
          <a:xfrm>
            <a:off x="4343400" y="1066800"/>
            <a:ext cx="3581400" cy="2686050"/>
          </a:xfrm>
          <a:prstGeom prst="rect">
            <a:avLst/>
          </a:prstGeom>
          <a:noFill/>
        </p:spPr>
      </p:pic>
      <p:pic>
        <p:nvPicPr>
          <p:cNvPr id="17417" name="Picture 9" descr="P1010143"/>
          <p:cNvPicPr>
            <a:picLocks noChangeAspect="1" noChangeArrowheads="1"/>
          </p:cNvPicPr>
          <p:nvPr/>
        </p:nvPicPr>
        <p:blipFill>
          <a:blip r:embed="rId4" cstate="print"/>
          <a:srcRect/>
          <a:stretch>
            <a:fillRect/>
          </a:stretch>
        </p:blipFill>
        <p:spPr bwMode="auto">
          <a:xfrm>
            <a:off x="2971800" y="3657600"/>
            <a:ext cx="3429000" cy="2571750"/>
          </a:xfrm>
          <a:prstGeom prst="rect">
            <a:avLst/>
          </a:prstGeom>
          <a:noFill/>
        </p:spPr>
      </p:pic>
      <p:sp>
        <p:nvSpPr>
          <p:cNvPr id="17418" name="Text Box 10"/>
          <p:cNvSpPr txBox="1">
            <a:spLocks noChangeArrowheads="1"/>
          </p:cNvSpPr>
          <p:nvPr/>
        </p:nvSpPr>
        <p:spPr bwMode="auto">
          <a:xfrm>
            <a:off x="6918325" y="4837113"/>
            <a:ext cx="1289050" cy="366712"/>
          </a:xfrm>
          <a:prstGeom prst="rect">
            <a:avLst/>
          </a:prstGeom>
          <a:noFill/>
          <a:ln w="9525">
            <a:noFill/>
            <a:miter lim="800000"/>
            <a:headEnd/>
            <a:tailEnd/>
          </a:ln>
          <a:effectLst/>
        </p:spPr>
        <p:txBody>
          <a:bodyPr wrap="none">
            <a:spAutoFit/>
          </a:bodyPr>
          <a:lstStyle/>
          <a:p>
            <a:r>
              <a:rPr lang="en-US">
                <a:solidFill>
                  <a:srgbClr val="0000FF"/>
                </a:solidFill>
              </a:rPr>
              <a:t>Now all full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914400" y="152400"/>
            <a:ext cx="7162800" cy="519113"/>
          </a:xfrm>
          <a:prstGeom prst="rect">
            <a:avLst/>
          </a:prstGeom>
          <a:noFill/>
          <a:ln w="9525">
            <a:noFill/>
            <a:miter lim="800000"/>
            <a:headEnd/>
            <a:tailEnd/>
          </a:ln>
        </p:spPr>
        <p:txBody>
          <a:bodyPr>
            <a:spAutoFit/>
          </a:bodyPr>
          <a:lstStyle/>
          <a:p>
            <a:pPr algn="ctr"/>
            <a:r>
              <a:rPr lang="en-US" sz="2800" b="1"/>
              <a:t>Deconstructed Onion Storage_ CEH, IR2</a:t>
            </a:r>
          </a:p>
        </p:txBody>
      </p:sp>
      <p:sp>
        <p:nvSpPr>
          <p:cNvPr id="18435" name="Rectangle 3"/>
          <p:cNvSpPr>
            <a:spLocks noChangeArrowheads="1"/>
          </p:cNvSpPr>
          <p:nvPr/>
        </p:nvSpPr>
        <p:spPr bwMode="auto">
          <a:xfrm>
            <a:off x="1752600" y="6248400"/>
            <a:ext cx="6477000" cy="366713"/>
          </a:xfrm>
          <a:prstGeom prst="rect">
            <a:avLst/>
          </a:prstGeom>
          <a:noFill/>
          <a:ln w="9525">
            <a:noFill/>
            <a:miter lim="800000"/>
            <a:headEnd/>
            <a:tailEnd/>
          </a:ln>
        </p:spPr>
        <p:txBody>
          <a:bodyPr>
            <a:spAutoFit/>
          </a:bodyPr>
          <a:lstStyle/>
          <a:p>
            <a:r>
              <a:rPr lang="en-US">
                <a:solidFill>
                  <a:srgbClr val="606060"/>
                </a:solidFill>
              </a:rPr>
              <a:t> 		</a:t>
            </a:r>
            <a:r>
              <a:rPr lang="en-US"/>
              <a:t>Status at SLAC – QMUL 		         </a:t>
            </a:r>
            <a:fld id="{DB36124A-A27A-4A86-8D5E-E26D92A4A645}" type="slidenum">
              <a:rPr lang="en-US" sz="1400"/>
              <a:pPr/>
              <a:t>24</a:t>
            </a:fld>
            <a:endParaRPr lang="en-US" sz="1400"/>
          </a:p>
        </p:txBody>
      </p:sp>
      <p:pic>
        <p:nvPicPr>
          <p:cNvPr id="18439" name="Picture 7" descr="P1010300"/>
          <p:cNvPicPr>
            <a:picLocks noChangeAspect="1" noChangeArrowheads="1"/>
          </p:cNvPicPr>
          <p:nvPr/>
        </p:nvPicPr>
        <p:blipFill>
          <a:blip r:embed="rId2" cstate="print"/>
          <a:srcRect/>
          <a:stretch>
            <a:fillRect/>
          </a:stretch>
        </p:blipFill>
        <p:spPr bwMode="auto">
          <a:xfrm>
            <a:off x="228600" y="838200"/>
            <a:ext cx="3886200" cy="5181600"/>
          </a:xfrm>
          <a:prstGeom prst="rect">
            <a:avLst/>
          </a:prstGeom>
          <a:noFill/>
        </p:spPr>
      </p:pic>
      <p:pic>
        <p:nvPicPr>
          <p:cNvPr id="18440" name="Picture 8" descr="P1010174"/>
          <p:cNvPicPr>
            <a:picLocks noChangeAspect="1" noChangeArrowheads="1"/>
          </p:cNvPicPr>
          <p:nvPr/>
        </p:nvPicPr>
        <p:blipFill>
          <a:blip r:embed="rId3" cstate="print"/>
          <a:srcRect/>
          <a:stretch>
            <a:fillRect/>
          </a:stretch>
        </p:blipFill>
        <p:spPr bwMode="auto">
          <a:xfrm>
            <a:off x="4267200" y="685800"/>
            <a:ext cx="4419600" cy="3314700"/>
          </a:xfrm>
          <a:prstGeom prst="rect">
            <a:avLst/>
          </a:prstGeom>
          <a:noFill/>
        </p:spPr>
      </p:pic>
      <p:pic>
        <p:nvPicPr>
          <p:cNvPr id="18441" name="Picture 9" descr="P1010321"/>
          <p:cNvPicPr>
            <a:picLocks noChangeAspect="1" noChangeArrowheads="1"/>
          </p:cNvPicPr>
          <p:nvPr/>
        </p:nvPicPr>
        <p:blipFill>
          <a:blip r:embed="rId4" cstate="print"/>
          <a:srcRect/>
          <a:stretch>
            <a:fillRect/>
          </a:stretch>
        </p:blipFill>
        <p:spPr bwMode="auto">
          <a:xfrm>
            <a:off x="4267200" y="4038600"/>
            <a:ext cx="3581400" cy="26860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219200" y="152400"/>
            <a:ext cx="7086600" cy="519113"/>
          </a:xfrm>
          <a:prstGeom prst="rect">
            <a:avLst/>
          </a:prstGeom>
          <a:noFill/>
          <a:ln w="9525">
            <a:noFill/>
            <a:miter lim="800000"/>
            <a:headEnd/>
            <a:tailEnd/>
          </a:ln>
        </p:spPr>
        <p:txBody>
          <a:bodyPr>
            <a:spAutoFit/>
          </a:bodyPr>
          <a:lstStyle/>
          <a:p>
            <a:pPr algn="ctr"/>
            <a:r>
              <a:rPr lang="en-US" sz="2800" b="1"/>
              <a:t>Deconstructed Onion Storage _ IR12</a:t>
            </a:r>
          </a:p>
        </p:txBody>
      </p:sp>
      <p:sp>
        <p:nvSpPr>
          <p:cNvPr id="19459" name="Rectangle 3"/>
          <p:cNvSpPr>
            <a:spLocks noChangeArrowheads="1"/>
          </p:cNvSpPr>
          <p:nvPr/>
        </p:nvSpPr>
        <p:spPr bwMode="auto">
          <a:xfrm>
            <a:off x="1752600" y="6248400"/>
            <a:ext cx="6477000" cy="366713"/>
          </a:xfrm>
          <a:prstGeom prst="rect">
            <a:avLst/>
          </a:prstGeom>
          <a:noFill/>
          <a:ln w="9525">
            <a:noFill/>
            <a:miter lim="800000"/>
            <a:headEnd/>
            <a:tailEnd/>
          </a:ln>
        </p:spPr>
        <p:txBody>
          <a:bodyPr>
            <a:spAutoFit/>
          </a:bodyPr>
          <a:lstStyle/>
          <a:p>
            <a:r>
              <a:rPr lang="en-US">
                <a:solidFill>
                  <a:srgbClr val="606060"/>
                </a:solidFill>
              </a:rPr>
              <a:t> 		</a:t>
            </a:r>
            <a:r>
              <a:rPr lang="en-US"/>
              <a:t>Status at SLAC – QMUL 		         </a:t>
            </a:r>
            <a:fld id="{2A227540-83B5-4034-B3B0-335C6F6797FD}" type="slidenum">
              <a:rPr lang="en-US" sz="1400"/>
              <a:pPr/>
              <a:t>25</a:t>
            </a:fld>
            <a:endParaRPr lang="en-US" sz="1400"/>
          </a:p>
        </p:txBody>
      </p:sp>
      <p:pic>
        <p:nvPicPr>
          <p:cNvPr id="19463" name="Picture 5"/>
          <p:cNvPicPr>
            <a:picLocks noChangeAspect="1" noChangeArrowheads="1"/>
          </p:cNvPicPr>
          <p:nvPr/>
        </p:nvPicPr>
        <p:blipFill>
          <a:blip r:embed="rId2" cstate="print"/>
          <a:srcRect/>
          <a:stretch>
            <a:fillRect/>
          </a:stretch>
        </p:blipFill>
        <p:spPr bwMode="auto">
          <a:xfrm>
            <a:off x="5715000" y="1219200"/>
            <a:ext cx="3429000" cy="4572000"/>
          </a:xfrm>
          <a:prstGeom prst="rect">
            <a:avLst/>
          </a:prstGeom>
          <a:noFill/>
          <a:ln w="9525">
            <a:noFill/>
            <a:miter lim="800000"/>
            <a:headEnd/>
            <a:tailEnd/>
          </a:ln>
        </p:spPr>
      </p:pic>
      <p:pic>
        <p:nvPicPr>
          <p:cNvPr id="19464" name="Picture 5" descr="Picture_187[2].jpg"/>
          <p:cNvPicPr>
            <a:picLocks noChangeAspect="1"/>
          </p:cNvPicPr>
          <p:nvPr/>
        </p:nvPicPr>
        <p:blipFill>
          <a:blip r:embed="rId3" cstate="print"/>
          <a:srcRect/>
          <a:stretch>
            <a:fillRect/>
          </a:stretch>
        </p:blipFill>
        <p:spPr bwMode="auto">
          <a:xfrm>
            <a:off x="0" y="1371600"/>
            <a:ext cx="5715000" cy="42862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219200" y="152400"/>
            <a:ext cx="7086600" cy="584775"/>
          </a:xfrm>
          <a:prstGeom prst="rect">
            <a:avLst/>
          </a:prstGeom>
          <a:noFill/>
          <a:ln w="9525">
            <a:noFill/>
            <a:miter lim="800000"/>
            <a:headEnd/>
            <a:tailEnd/>
          </a:ln>
        </p:spPr>
        <p:txBody>
          <a:bodyPr>
            <a:spAutoFit/>
          </a:bodyPr>
          <a:lstStyle/>
          <a:p>
            <a:pPr algn="ctr"/>
            <a:r>
              <a:rPr lang="en-US" sz="3200" b="1" dirty="0" smtClean="0"/>
              <a:t>Transportation issues</a:t>
            </a:r>
            <a:endParaRPr lang="en-US" sz="3200" b="1" dirty="0"/>
          </a:p>
        </p:txBody>
      </p:sp>
      <p:sp>
        <p:nvSpPr>
          <p:cNvPr id="19459" name="Rectangle 3"/>
          <p:cNvSpPr>
            <a:spLocks noChangeArrowheads="1"/>
          </p:cNvSpPr>
          <p:nvPr/>
        </p:nvSpPr>
        <p:spPr bwMode="auto">
          <a:xfrm>
            <a:off x="1752600" y="6248400"/>
            <a:ext cx="6477000" cy="366713"/>
          </a:xfrm>
          <a:prstGeom prst="rect">
            <a:avLst/>
          </a:prstGeom>
          <a:noFill/>
          <a:ln w="9525">
            <a:noFill/>
            <a:miter lim="800000"/>
            <a:headEnd/>
            <a:tailEnd/>
          </a:ln>
        </p:spPr>
        <p:txBody>
          <a:bodyPr>
            <a:spAutoFit/>
          </a:bodyPr>
          <a:lstStyle/>
          <a:p>
            <a:r>
              <a:rPr lang="en-US">
                <a:solidFill>
                  <a:srgbClr val="606060"/>
                </a:solidFill>
              </a:rPr>
              <a:t> 		</a:t>
            </a:r>
            <a:r>
              <a:rPr lang="en-US"/>
              <a:t>Status at SLAC – QMUL 		         </a:t>
            </a:r>
            <a:fld id="{2A227540-83B5-4034-B3B0-335C6F6797FD}" type="slidenum">
              <a:rPr lang="en-US" sz="1400"/>
              <a:pPr/>
              <a:t>26</a:t>
            </a:fld>
            <a:endParaRPr lang="en-US" sz="1400"/>
          </a:p>
        </p:txBody>
      </p:sp>
      <p:sp>
        <p:nvSpPr>
          <p:cNvPr id="6" name="TextBox 5"/>
          <p:cNvSpPr txBox="1"/>
          <p:nvPr/>
        </p:nvSpPr>
        <p:spPr>
          <a:xfrm>
            <a:off x="0" y="980728"/>
            <a:ext cx="8892481" cy="5539978"/>
          </a:xfrm>
          <a:prstGeom prst="rect">
            <a:avLst/>
          </a:prstGeom>
          <a:noFill/>
        </p:spPr>
        <p:txBody>
          <a:bodyPr wrap="square" rtlCol="0">
            <a:spAutoFit/>
          </a:bodyPr>
          <a:lstStyle/>
          <a:p>
            <a:pPr>
              <a:buFont typeface="Arial" pitchFamily="34" charset="0"/>
              <a:buChar char="•"/>
            </a:pPr>
            <a:r>
              <a:rPr lang="en-US" sz="2800" dirty="0" smtClean="0"/>
              <a:t>All Babar components has been dismount and disposed in the SLAC area.</a:t>
            </a:r>
          </a:p>
          <a:p>
            <a:pPr>
              <a:buFont typeface="Arial" pitchFamily="34" charset="0"/>
              <a:buChar char="•"/>
            </a:pPr>
            <a:r>
              <a:rPr lang="en-US" sz="2800" dirty="0" smtClean="0"/>
              <a:t>We need to decided what we want to get and make a list of the components with their physical data.</a:t>
            </a:r>
          </a:p>
          <a:p>
            <a:pPr>
              <a:buFont typeface="Arial" pitchFamily="34" charset="0"/>
              <a:buChar char="•"/>
            </a:pPr>
            <a:r>
              <a:rPr lang="en-US" sz="2800" dirty="0" smtClean="0"/>
              <a:t>We need to make a transportation planning that takes in account all aspects.</a:t>
            </a:r>
          </a:p>
          <a:p>
            <a:pPr>
              <a:buFont typeface="Arial" pitchFamily="34" charset="0"/>
              <a:buChar char="•"/>
            </a:pPr>
            <a:r>
              <a:rPr lang="en-US" sz="2800" dirty="0" smtClean="0"/>
              <a:t>Most of components can be shipped without making special packaging or studies, but still we need to find storage space.</a:t>
            </a:r>
          </a:p>
          <a:p>
            <a:pPr>
              <a:buFont typeface="Arial" pitchFamily="34" charset="0"/>
              <a:buChar char="•"/>
            </a:pPr>
            <a:r>
              <a:rPr lang="en-US" sz="2800" dirty="0" smtClean="0"/>
              <a:t>The electromagnetic calorimeter and bar box need engineering studies and the design of a transportation tooling.</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036496" cy="993353"/>
          </a:xfrm>
        </p:spPr>
        <p:txBody>
          <a:bodyPr>
            <a:normAutofit fontScale="90000"/>
          </a:bodyPr>
          <a:lstStyle/>
          <a:p>
            <a:r>
              <a:rPr lang="en-US" dirty="0" smtClean="0"/>
              <a:t/>
            </a:r>
            <a:br>
              <a:rPr lang="en-US" dirty="0" smtClean="0"/>
            </a:br>
            <a:r>
              <a:rPr lang="en-US" dirty="0" smtClean="0"/>
              <a:t>General considerations on the Babar experimental area </a:t>
            </a:r>
            <a:br>
              <a:rPr lang="en-US" dirty="0" smtClean="0"/>
            </a:br>
            <a:endParaRPr lang="en-US" dirty="0"/>
          </a:p>
        </p:txBody>
      </p:sp>
      <p:sp>
        <p:nvSpPr>
          <p:cNvPr id="6" name="TextBox 5"/>
          <p:cNvSpPr txBox="1"/>
          <p:nvPr/>
        </p:nvSpPr>
        <p:spPr>
          <a:xfrm>
            <a:off x="0" y="1052736"/>
            <a:ext cx="9144000" cy="6617196"/>
          </a:xfrm>
          <a:prstGeom prst="rect">
            <a:avLst/>
          </a:prstGeom>
          <a:noFill/>
        </p:spPr>
        <p:txBody>
          <a:bodyPr wrap="square" rtlCol="0">
            <a:spAutoFit/>
          </a:bodyPr>
          <a:lstStyle/>
          <a:p>
            <a:pPr lvl="4"/>
            <a:r>
              <a:rPr lang="en-US" sz="3200" dirty="0" smtClean="0">
                <a:solidFill>
                  <a:schemeClr val="tx2">
                    <a:lumMod val="60000"/>
                    <a:lumOff val="40000"/>
                  </a:schemeClr>
                </a:solidFill>
              </a:rPr>
              <a:t>Babar Floor </a:t>
            </a:r>
            <a:r>
              <a:rPr lang="en-US" sz="3200" dirty="0" smtClean="0">
                <a:solidFill>
                  <a:schemeClr val="tx2">
                    <a:lumMod val="60000"/>
                    <a:lumOff val="40000"/>
                  </a:schemeClr>
                </a:solidFill>
              </a:rPr>
              <a:t>plan is about 38mX22m</a:t>
            </a:r>
          </a:p>
          <a:p>
            <a:pPr>
              <a:buFont typeface="Arial" pitchFamily="34" charset="0"/>
              <a:buChar char="•"/>
            </a:pPr>
            <a:r>
              <a:rPr lang="en-US" sz="2800" dirty="0" smtClean="0"/>
              <a:t>The actual space in the interaction area does not  allow an easy access to the detector for maintenances.</a:t>
            </a:r>
          </a:p>
          <a:p>
            <a:pPr>
              <a:buFont typeface="Arial" pitchFamily="34" charset="0"/>
              <a:buChar char="•"/>
            </a:pPr>
            <a:r>
              <a:rPr lang="en-US" sz="2800" dirty="0" smtClean="0"/>
              <a:t>The doors  can not clear complete the central part of the detector (IFR).</a:t>
            </a:r>
          </a:p>
          <a:p>
            <a:pPr>
              <a:buFont typeface="Arial" pitchFamily="34" charset="0"/>
              <a:buChar char="•"/>
            </a:pPr>
            <a:r>
              <a:rPr lang="en-US" sz="2800" dirty="0" smtClean="0"/>
              <a:t>The new inner tracker + machine interface will require maybe more longitudinal space for extraction</a:t>
            </a:r>
            <a:r>
              <a:rPr lang="en-US" sz="2800" dirty="0" smtClean="0"/>
              <a:t>.</a:t>
            </a:r>
          </a:p>
          <a:p>
            <a:pPr>
              <a:buFont typeface="Arial" pitchFamily="34" charset="0"/>
              <a:buChar char="•"/>
            </a:pPr>
            <a:r>
              <a:rPr lang="en-US" sz="2800" dirty="0" smtClean="0"/>
              <a:t>The  position of the  beam axis respected to the floor should be increase at least of .5m + the increase of the steel size. The previous beam height from the floor was 3.5m </a:t>
            </a:r>
          </a:p>
          <a:p>
            <a:pPr lvl="0">
              <a:buFont typeface="Arial" pitchFamily="34" charset="0"/>
              <a:buChar char="•"/>
            </a:pPr>
            <a:r>
              <a:rPr lang="en-US" sz="2800" dirty="0" smtClean="0"/>
              <a:t>The overhead crane hook high was 34.10’ ( 10.39meter).  It was not comfortable for assembly the detector. We need to increase at least .5 meter or more.</a:t>
            </a:r>
            <a:endParaRPr lang="it-IT" sz="2800" dirty="0" smtClean="0"/>
          </a:p>
          <a:p>
            <a:pPr>
              <a:buFont typeface="Arial" pitchFamily="34" charset="0"/>
              <a:buChar char="•"/>
            </a:pPr>
            <a:endParaRPr lang="en-US" sz="2800" dirty="0" smtClean="0"/>
          </a:p>
          <a:p>
            <a:pPr>
              <a:buFont typeface="Arial" pitchFamily="34" charset="0"/>
              <a:buChar char="•"/>
            </a:pPr>
            <a:endParaRPr lang="en-US" sz="2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_area1.JPG"/>
          <p:cNvPicPr>
            <a:picLocks noChangeAspect="1"/>
          </p:cNvPicPr>
          <p:nvPr/>
        </p:nvPicPr>
        <p:blipFill>
          <a:blip r:embed="rId2" cstate="print"/>
          <a:stretch>
            <a:fillRect/>
          </a:stretch>
        </p:blipFill>
        <p:spPr>
          <a:xfrm>
            <a:off x="971600" y="851173"/>
            <a:ext cx="7200800" cy="5762124"/>
          </a:xfrm>
          <a:prstGeom prst="rect">
            <a:avLst/>
          </a:prstGeom>
        </p:spPr>
      </p:pic>
      <p:sp>
        <p:nvSpPr>
          <p:cNvPr id="2" name="Title 1"/>
          <p:cNvSpPr>
            <a:spLocks noGrp="1"/>
          </p:cNvSpPr>
          <p:nvPr>
            <p:ph type="ctrTitle"/>
          </p:nvPr>
        </p:nvSpPr>
        <p:spPr>
          <a:xfrm>
            <a:off x="827584" y="0"/>
            <a:ext cx="7560840" cy="993353"/>
          </a:xfrm>
        </p:spPr>
        <p:txBody>
          <a:bodyPr>
            <a:normAutofit fontScale="90000"/>
          </a:bodyPr>
          <a:lstStyle/>
          <a:p>
            <a:r>
              <a:rPr lang="en-US" dirty="0" smtClean="0"/>
              <a:t/>
            </a:r>
            <a:br>
              <a:rPr lang="en-US" dirty="0" smtClean="0"/>
            </a:br>
            <a:r>
              <a:rPr lang="en-US" dirty="0" smtClean="0"/>
              <a:t>General considerations</a:t>
            </a:r>
            <a:br>
              <a:rPr lang="en-US" dirty="0" smtClean="0"/>
            </a:br>
            <a:endParaRPr lang="en-US" dirty="0"/>
          </a:p>
        </p:txBody>
      </p:sp>
      <p:cxnSp>
        <p:nvCxnSpPr>
          <p:cNvPr id="9" name="Straight Arrow Connector 8"/>
          <p:cNvCxnSpPr/>
          <p:nvPr/>
        </p:nvCxnSpPr>
        <p:spPr>
          <a:xfrm rot="5400000" flipH="1" flipV="1">
            <a:off x="7453114" y="2780134"/>
            <a:ext cx="187220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5400000">
            <a:off x="7596336" y="4725144"/>
            <a:ext cx="1584970"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8028384" y="3645024"/>
            <a:ext cx="1011815" cy="369332"/>
          </a:xfrm>
          <a:prstGeom prst="rect">
            <a:avLst/>
          </a:prstGeom>
          <a:noFill/>
        </p:spPr>
        <p:txBody>
          <a:bodyPr wrap="none" rtlCol="0">
            <a:spAutoFit/>
          </a:bodyPr>
          <a:lstStyle/>
          <a:p>
            <a:r>
              <a:rPr lang="en-US" dirty="0" smtClean="0"/>
              <a:t>21.324m</a:t>
            </a:r>
            <a:endParaRPr lang="en-US" dirty="0"/>
          </a:p>
        </p:txBody>
      </p:sp>
      <p:sp>
        <p:nvSpPr>
          <p:cNvPr id="7" name="TextBox 6"/>
          <p:cNvSpPr txBox="1"/>
          <p:nvPr/>
        </p:nvSpPr>
        <p:spPr>
          <a:xfrm>
            <a:off x="4716016" y="764704"/>
            <a:ext cx="3594510" cy="523220"/>
          </a:xfrm>
          <a:prstGeom prst="rect">
            <a:avLst/>
          </a:prstGeom>
          <a:noFill/>
        </p:spPr>
        <p:txBody>
          <a:bodyPr wrap="none" rtlCol="0">
            <a:spAutoFit/>
          </a:bodyPr>
          <a:lstStyle/>
          <a:p>
            <a:r>
              <a:rPr lang="en-US" sz="2800" dirty="0" smtClean="0">
                <a:solidFill>
                  <a:srgbClr val="FF0000"/>
                </a:solidFill>
              </a:rPr>
              <a:t>Assembly configuration</a:t>
            </a:r>
            <a:endParaRPr lang="en-US" sz="2800" dirty="0">
              <a:solidFill>
                <a:srgbClr val="FF0000"/>
              </a:solidFill>
            </a:endParaRPr>
          </a:p>
        </p:txBody>
      </p:sp>
      <p:sp>
        <p:nvSpPr>
          <p:cNvPr id="8" name="TextBox 7"/>
          <p:cNvSpPr txBox="1"/>
          <p:nvPr/>
        </p:nvSpPr>
        <p:spPr>
          <a:xfrm>
            <a:off x="107504" y="6021288"/>
            <a:ext cx="5686172" cy="461665"/>
          </a:xfrm>
          <a:prstGeom prst="rect">
            <a:avLst/>
          </a:prstGeom>
          <a:solidFill>
            <a:srgbClr val="FFFF00"/>
          </a:solidFill>
        </p:spPr>
        <p:txBody>
          <a:bodyPr wrap="none" rtlCol="0">
            <a:spAutoFit/>
          </a:bodyPr>
          <a:lstStyle/>
          <a:p>
            <a:r>
              <a:rPr lang="en-US" sz="2400" dirty="0" smtClean="0"/>
              <a:t>Architecture of the Babar experimental area</a:t>
            </a:r>
            <a:endParaRPr lang="en-US" sz="2400" dirty="0"/>
          </a:p>
        </p:txBody>
      </p:sp>
      <p:cxnSp>
        <p:nvCxnSpPr>
          <p:cNvPr id="13" name="Straight Arrow Connector 12"/>
          <p:cNvCxnSpPr/>
          <p:nvPr/>
        </p:nvCxnSpPr>
        <p:spPr>
          <a:xfrm rot="10800000">
            <a:off x="1043608" y="1268760"/>
            <a:ext cx="31683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4932040" y="1268760"/>
            <a:ext cx="302433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4283968" y="1124744"/>
            <a:ext cx="603050" cy="369332"/>
          </a:xfrm>
          <a:prstGeom prst="rect">
            <a:avLst/>
          </a:prstGeom>
          <a:noFill/>
        </p:spPr>
        <p:txBody>
          <a:bodyPr wrap="none" rtlCol="0">
            <a:spAutoFit/>
          </a:bodyPr>
          <a:lstStyle/>
          <a:p>
            <a:r>
              <a:rPr lang="en-US" dirty="0" smtClean="0"/>
              <a:t>38m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560840" cy="993353"/>
          </a:xfrm>
        </p:spPr>
        <p:txBody>
          <a:bodyPr>
            <a:normAutofit fontScale="90000"/>
          </a:bodyPr>
          <a:lstStyle/>
          <a:p>
            <a:r>
              <a:rPr lang="en-US" dirty="0" smtClean="0"/>
              <a:t/>
            </a:r>
            <a:br>
              <a:rPr lang="en-US" dirty="0" smtClean="0"/>
            </a:br>
            <a:r>
              <a:rPr lang="en-US" dirty="0" smtClean="0"/>
              <a:t>General considerations</a:t>
            </a:r>
            <a:br>
              <a:rPr lang="en-US" dirty="0" smtClean="0"/>
            </a:br>
            <a:endParaRPr lang="en-US" dirty="0"/>
          </a:p>
        </p:txBody>
      </p:sp>
      <p:cxnSp>
        <p:nvCxnSpPr>
          <p:cNvPr id="9" name="Straight Arrow Connector 8"/>
          <p:cNvCxnSpPr/>
          <p:nvPr/>
        </p:nvCxnSpPr>
        <p:spPr>
          <a:xfrm rot="5400000" flipH="1" flipV="1">
            <a:off x="7308304" y="2780928"/>
            <a:ext cx="187220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5400000">
            <a:off x="7523534" y="4797152"/>
            <a:ext cx="144095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7812360" y="3717032"/>
            <a:ext cx="1011815" cy="369332"/>
          </a:xfrm>
          <a:prstGeom prst="rect">
            <a:avLst/>
          </a:prstGeom>
          <a:noFill/>
        </p:spPr>
        <p:txBody>
          <a:bodyPr wrap="none" rtlCol="0">
            <a:spAutoFit/>
          </a:bodyPr>
          <a:lstStyle/>
          <a:p>
            <a:r>
              <a:rPr lang="en-US" dirty="0" smtClean="0"/>
              <a:t>21.324m</a:t>
            </a:r>
            <a:endParaRPr lang="en-US" dirty="0"/>
          </a:p>
        </p:txBody>
      </p:sp>
      <p:pic>
        <p:nvPicPr>
          <p:cNvPr id="7" name="Picture 6" descr="exp_area2.JPG"/>
          <p:cNvPicPr>
            <a:picLocks noChangeAspect="1"/>
          </p:cNvPicPr>
          <p:nvPr/>
        </p:nvPicPr>
        <p:blipFill>
          <a:blip r:embed="rId2" cstate="print"/>
          <a:srcRect t="1584" b="4506"/>
          <a:stretch>
            <a:fillRect/>
          </a:stretch>
        </p:blipFill>
        <p:spPr>
          <a:xfrm>
            <a:off x="179512" y="980728"/>
            <a:ext cx="7560840" cy="5328592"/>
          </a:xfrm>
          <a:prstGeom prst="rect">
            <a:avLst/>
          </a:prstGeom>
        </p:spPr>
      </p:pic>
      <p:sp>
        <p:nvSpPr>
          <p:cNvPr id="8" name="Rectangle 7"/>
          <p:cNvSpPr/>
          <p:nvPr/>
        </p:nvSpPr>
        <p:spPr>
          <a:xfrm>
            <a:off x="5292080" y="836712"/>
            <a:ext cx="3408562" cy="523220"/>
          </a:xfrm>
          <a:prstGeom prst="rect">
            <a:avLst/>
          </a:prstGeom>
        </p:spPr>
        <p:txBody>
          <a:bodyPr wrap="none">
            <a:spAutoFit/>
          </a:bodyPr>
          <a:lstStyle/>
          <a:p>
            <a:r>
              <a:rPr lang="en-US" sz="2800" dirty="0" smtClean="0">
                <a:solidFill>
                  <a:srgbClr val="FF0000"/>
                </a:solidFill>
              </a:rPr>
              <a:t>Running configuration</a:t>
            </a:r>
            <a:endParaRPr lang="en-US" sz="2800" dirty="0">
              <a:solidFill>
                <a:srgbClr val="FF0000"/>
              </a:solidFill>
            </a:endParaRPr>
          </a:p>
        </p:txBody>
      </p:sp>
      <p:sp>
        <p:nvSpPr>
          <p:cNvPr id="10" name="Rectangle 9"/>
          <p:cNvSpPr/>
          <p:nvPr/>
        </p:nvSpPr>
        <p:spPr>
          <a:xfrm>
            <a:off x="395536" y="6237312"/>
            <a:ext cx="4317720" cy="369332"/>
          </a:xfrm>
          <a:prstGeom prst="rect">
            <a:avLst/>
          </a:prstGeom>
          <a:solidFill>
            <a:srgbClr val="FFFF00"/>
          </a:solidFill>
        </p:spPr>
        <p:txBody>
          <a:bodyPr wrap="none">
            <a:spAutoFit/>
          </a:bodyPr>
          <a:lstStyle/>
          <a:p>
            <a:r>
              <a:rPr lang="en-US" dirty="0" smtClean="0"/>
              <a:t>Architecture of the Babar experimental area</a:t>
            </a:r>
            <a:endParaRPr lang="en-US" dirty="0"/>
          </a:p>
        </p:txBody>
      </p:sp>
      <p:cxnSp>
        <p:nvCxnSpPr>
          <p:cNvPr id="13" name="Straight Arrow Connector 12"/>
          <p:cNvCxnSpPr/>
          <p:nvPr/>
        </p:nvCxnSpPr>
        <p:spPr>
          <a:xfrm rot="10800000">
            <a:off x="899592" y="1484784"/>
            <a:ext cx="31683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4788024" y="1484784"/>
            <a:ext cx="288032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067944" y="1124744"/>
            <a:ext cx="603050" cy="369332"/>
          </a:xfrm>
          <a:prstGeom prst="rect">
            <a:avLst/>
          </a:prstGeom>
          <a:noFill/>
        </p:spPr>
        <p:txBody>
          <a:bodyPr wrap="none" rtlCol="0">
            <a:spAutoFit/>
          </a:bodyPr>
          <a:lstStyle/>
          <a:p>
            <a:r>
              <a:rPr lang="en-US" dirty="0" smtClean="0"/>
              <a:t>38m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8784976" cy="1008112"/>
          </a:xfrm>
        </p:spPr>
        <p:txBody>
          <a:bodyPr>
            <a:normAutofit/>
          </a:bodyPr>
          <a:lstStyle/>
          <a:p>
            <a:r>
              <a:rPr lang="en-US" sz="3400" dirty="0" smtClean="0"/>
              <a:t>Preliminary space requirements hall proposal.</a:t>
            </a:r>
            <a:endParaRPr lang="en-US" sz="3400" dirty="0"/>
          </a:p>
        </p:txBody>
      </p:sp>
      <p:sp>
        <p:nvSpPr>
          <p:cNvPr id="6" name="TextBox 5"/>
          <p:cNvSpPr txBox="1"/>
          <p:nvPr/>
        </p:nvSpPr>
        <p:spPr>
          <a:xfrm>
            <a:off x="179512" y="1164134"/>
            <a:ext cx="8964488" cy="4339650"/>
          </a:xfrm>
          <a:prstGeom prst="rect">
            <a:avLst/>
          </a:prstGeom>
          <a:noFill/>
        </p:spPr>
        <p:txBody>
          <a:bodyPr wrap="square" rtlCol="0">
            <a:spAutoFit/>
          </a:bodyPr>
          <a:lstStyle/>
          <a:p>
            <a:pPr>
              <a:buFont typeface="Arial" pitchFamily="34" charset="0"/>
              <a:buChar char="•"/>
            </a:pPr>
            <a:r>
              <a:rPr lang="en-US" sz="2800" dirty="0" smtClean="0">
                <a:solidFill>
                  <a:schemeClr val="accent1"/>
                </a:solidFill>
              </a:rPr>
              <a:t>Assuming to adopt the Babar architecture </a:t>
            </a:r>
            <a:r>
              <a:rPr lang="en-US" sz="2800" dirty="0" smtClean="0">
                <a:solidFill>
                  <a:schemeClr val="accent1"/>
                </a:solidFill>
              </a:rPr>
              <a:t>is necessary </a:t>
            </a:r>
            <a:r>
              <a:rPr lang="en-US" sz="2800" dirty="0" smtClean="0">
                <a:solidFill>
                  <a:schemeClr val="accent1"/>
                </a:solidFill>
              </a:rPr>
              <a:t>for the independence of  accelerator and detector </a:t>
            </a:r>
            <a:r>
              <a:rPr lang="en-US" sz="2800" dirty="0" smtClean="0">
                <a:solidFill>
                  <a:schemeClr val="accent1"/>
                </a:solidFill>
              </a:rPr>
              <a:t>activities. </a:t>
            </a:r>
          </a:p>
          <a:p>
            <a:pPr>
              <a:buFont typeface="Arial" pitchFamily="34" charset="0"/>
              <a:buChar char="•"/>
            </a:pPr>
            <a:r>
              <a:rPr lang="en-US" sz="2800" dirty="0" smtClean="0"/>
              <a:t>Other </a:t>
            </a:r>
            <a:r>
              <a:rPr lang="en-US" sz="2400" dirty="0" smtClean="0"/>
              <a:t>advantages:  a)</a:t>
            </a:r>
            <a:r>
              <a:rPr lang="en-US" sz="2400" dirty="0" smtClean="0"/>
              <a:t> </a:t>
            </a:r>
            <a:r>
              <a:rPr lang="en-US" sz="2400" dirty="0" smtClean="0"/>
              <a:t>Only </a:t>
            </a:r>
            <a:r>
              <a:rPr lang="en-US" sz="2400" dirty="0" smtClean="0"/>
              <a:t>a big crane can handle all the </a:t>
            </a:r>
            <a:r>
              <a:rPr lang="en-US" sz="2400" dirty="0" smtClean="0"/>
              <a:t>heavy parts b)the tooling </a:t>
            </a:r>
            <a:r>
              <a:rPr lang="en-US" sz="2400" dirty="0" smtClean="0"/>
              <a:t>for preparation and adjusting are present in only one place</a:t>
            </a:r>
            <a:r>
              <a:rPr lang="en-US" sz="2400" dirty="0" smtClean="0"/>
              <a:t>; </a:t>
            </a:r>
            <a:r>
              <a:rPr lang="en-US" sz="2400" dirty="0" smtClean="0"/>
              <a:t>c) Commissioning of the subsector using the final services</a:t>
            </a:r>
            <a:r>
              <a:rPr lang="en-US" sz="2400" dirty="0" smtClean="0"/>
              <a:t>.</a:t>
            </a:r>
            <a:endParaRPr lang="en-US" sz="2800" dirty="0" smtClean="0"/>
          </a:p>
          <a:p>
            <a:r>
              <a:rPr lang="en-US" sz="2400" dirty="0" smtClean="0"/>
              <a:t>1)We need a large collision area for an easy maintenance.</a:t>
            </a:r>
          </a:p>
          <a:p>
            <a:r>
              <a:rPr lang="en-US" sz="2400" dirty="0" smtClean="0"/>
              <a:t>2)A temporary storage and preparation area for  mounting parts.</a:t>
            </a:r>
          </a:p>
          <a:p>
            <a:r>
              <a:rPr lang="en-US" sz="2400" dirty="0" smtClean="0"/>
              <a:t>3) Enough space for the required service.</a:t>
            </a:r>
          </a:p>
          <a:p>
            <a:r>
              <a:rPr lang="en-US" sz="2400" dirty="0" smtClean="0"/>
              <a:t>4) Space for mounting the detector.</a:t>
            </a:r>
          </a:p>
          <a:p>
            <a:r>
              <a:rPr lang="en-US" sz="2400" dirty="0" smtClean="0"/>
              <a:t>5) We need to </a:t>
            </a:r>
            <a:r>
              <a:rPr lang="en-US" sz="2400" dirty="0" smtClean="0"/>
              <a:t>decided if </a:t>
            </a:r>
            <a:r>
              <a:rPr lang="en-US" sz="2400" dirty="0" smtClean="0"/>
              <a:t>it necessary to have an area for the service accessible during all phases, assembly commissioning and  running.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sp>
        <p:nvSpPr>
          <p:cNvPr id="6" name="TextBox 5"/>
          <p:cNvSpPr txBox="1"/>
          <p:nvPr/>
        </p:nvSpPr>
        <p:spPr>
          <a:xfrm>
            <a:off x="0" y="908720"/>
            <a:ext cx="9144000" cy="5693866"/>
          </a:xfrm>
          <a:prstGeom prst="rect">
            <a:avLst/>
          </a:prstGeom>
          <a:noFill/>
        </p:spPr>
        <p:txBody>
          <a:bodyPr wrap="square" rtlCol="0">
            <a:spAutoFit/>
          </a:bodyPr>
          <a:lstStyle/>
          <a:p>
            <a:pPr marL="457200" indent="-457200">
              <a:buAutoNum type="arabicParenR"/>
            </a:pPr>
            <a:r>
              <a:rPr lang="en-US" sz="2800" dirty="0" smtClean="0"/>
              <a:t>Super B detector assembled, commissioned at proper beam axis distance, minimizing the travel to his final position.</a:t>
            </a:r>
          </a:p>
          <a:p>
            <a:pPr marL="457200" indent="-457200">
              <a:buAutoNum type="arabicParenR"/>
            </a:pPr>
            <a:r>
              <a:rPr lang="en-US" sz="2800" dirty="0" smtClean="0"/>
              <a:t>It is important to define the beam axis position respect to the ground level. Depending of what we could have: a) a pit with a crane on surface level; b) a dedicate access ramp.</a:t>
            </a:r>
          </a:p>
          <a:p>
            <a:pPr marL="457200" indent="-457200">
              <a:buAutoNum type="arabicParenR"/>
            </a:pPr>
            <a:r>
              <a:rPr lang="en-US" sz="2800" dirty="0" smtClean="0"/>
              <a:t>The two configurations have an impact of the way of organizing the handling and commissioning of the sub detector and safety issues.</a:t>
            </a:r>
          </a:p>
          <a:p>
            <a:pPr marL="457200" indent="-457200">
              <a:buAutoNum type="arabicParenR"/>
            </a:pPr>
            <a:r>
              <a:rPr lang="en-US" sz="2800" dirty="0" smtClean="0"/>
              <a:t>The accelerator tunnel will be enlarged in the interaction area to locate the machine apparatus . This must be integrate in the design of the experimental hall.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pic>
        <p:nvPicPr>
          <p:cNvPr id="4" name="Picture 3" descr="assembly_1.JPG"/>
          <p:cNvPicPr>
            <a:picLocks noChangeAspect="1"/>
          </p:cNvPicPr>
          <p:nvPr/>
        </p:nvPicPr>
        <p:blipFill>
          <a:blip r:embed="rId2" cstate="print"/>
          <a:stretch>
            <a:fillRect/>
          </a:stretch>
        </p:blipFill>
        <p:spPr>
          <a:xfrm>
            <a:off x="0" y="1196752"/>
            <a:ext cx="9144000" cy="4252076"/>
          </a:xfrm>
          <a:prstGeom prst="rect">
            <a:avLst/>
          </a:prstGeom>
        </p:spPr>
      </p:pic>
      <p:sp>
        <p:nvSpPr>
          <p:cNvPr id="5" name="TextBox 4"/>
          <p:cNvSpPr txBox="1"/>
          <p:nvPr/>
        </p:nvSpPr>
        <p:spPr>
          <a:xfrm>
            <a:off x="3275856" y="5589240"/>
            <a:ext cx="2170594" cy="461665"/>
          </a:xfrm>
          <a:prstGeom prst="rect">
            <a:avLst/>
          </a:prstGeom>
          <a:noFill/>
        </p:spPr>
        <p:txBody>
          <a:bodyPr wrap="none" rtlCol="0">
            <a:spAutoFit/>
          </a:bodyPr>
          <a:lstStyle/>
          <a:p>
            <a:r>
              <a:rPr lang="en-US" sz="2400" dirty="0" smtClean="0"/>
              <a:t>Assembly stage </a:t>
            </a:r>
            <a:endParaRPr lang="en-US" sz="2400" dirty="0"/>
          </a:p>
        </p:txBody>
      </p:sp>
      <p:sp>
        <p:nvSpPr>
          <p:cNvPr id="6" name="Rectangle 5"/>
          <p:cNvSpPr/>
          <p:nvPr/>
        </p:nvSpPr>
        <p:spPr>
          <a:xfrm>
            <a:off x="1619672" y="1484784"/>
            <a:ext cx="144016" cy="33843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a:off x="1691680" y="980728"/>
            <a:ext cx="864096"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flipH="1">
            <a:off x="2987824" y="764704"/>
            <a:ext cx="2402553" cy="369332"/>
          </a:xfrm>
          <a:prstGeom prst="rect">
            <a:avLst/>
          </a:prstGeom>
          <a:noFill/>
        </p:spPr>
        <p:txBody>
          <a:bodyPr wrap="square" rtlCol="0">
            <a:spAutoFit/>
          </a:bodyPr>
          <a:lstStyle/>
          <a:p>
            <a:r>
              <a:rPr lang="en-US" dirty="0" smtClean="0"/>
              <a:t>Radiation shielding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sp>
        <p:nvSpPr>
          <p:cNvPr id="5" name="TextBox 4"/>
          <p:cNvSpPr txBox="1"/>
          <p:nvPr/>
        </p:nvSpPr>
        <p:spPr>
          <a:xfrm>
            <a:off x="2267744" y="5661248"/>
            <a:ext cx="2170594" cy="461665"/>
          </a:xfrm>
          <a:prstGeom prst="rect">
            <a:avLst/>
          </a:prstGeom>
          <a:noFill/>
        </p:spPr>
        <p:txBody>
          <a:bodyPr wrap="none" rtlCol="0">
            <a:spAutoFit/>
          </a:bodyPr>
          <a:lstStyle/>
          <a:p>
            <a:r>
              <a:rPr lang="en-US" sz="2400" dirty="0" smtClean="0"/>
              <a:t>Assembly stage </a:t>
            </a:r>
            <a:endParaRPr lang="en-US" sz="2400" dirty="0"/>
          </a:p>
        </p:txBody>
      </p:sp>
      <p:pic>
        <p:nvPicPr>
          <p:cNvPr id="6" name="Picture 5" descr="assembly_2.JPG"/>
          <p:cNvPicPr>
            <a:picLocks noChangeAspect="1"/>
          </p:cNvPicPr>
          <p:nvPr/>
        </p:nvPicPr>
        <p:blipFill>
          <a:blip r:embed="rId2" cstate="print"/>
          <a:stretch>
            <a:fillRect/>
          </a:stretch>
        </p:blipFill>
        <p:spPr>
          <a:xfrm>
            <a:off x="0" y="1691565"/>
            <a:ext cx="9144000" cy="3474870"/>
          </a:xfrm>
          <a:prstGeom prst="rect">
            <a:avLst/>
          </a:prstGeom>
        </p:spPr>
      </p:pic>
      <p:sp>
        <p:nvSpPr>
          <p:cNvPr id="7" name="Rectangle 6"/>
          <p:cNvSpPr/>
          <p:nvPr/>
        </p:nvSpPr>
        <p:spPr>
          <a:xfrm>
            <a:off x="1763688" y="2132856"/>
            <a:ext cx="72008"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1016</Words>
  <Application>Microsoft Office PowerPoint</Application>
  <PresentationFormat>On-screen Show (4:3)</PresentationFormat>
  <Paragraphs>127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SuperB Integration </vt:lpstr>
      <vt:lpstr>SuperB Experimental hall </vt:lpstr>
      <vt:lpstr> General considerations on the Babar experimental area  </vt:lpstr>
      <vt:lpstr> General considerations </vt:lpstr>
      <vt:lpstr> General considerations </vt:lpstr>
      <vt:lpstr>Preliminary space requirements hall proposal.</vt:lpstr>
      <vt:lpstr>A floor plan proposals.</vt:lpstr>
      <vt:lpstr>A floor plan proposals.</vt:lpstr>
      <vt:lpstr>A floor plan proposals.</vt:lpstr>
      <vt:lpstr>A floor plan proposals.</vt:lpstr>
      <vt:lpstr>A floor plan proposals.</vt:lpstr>
      <vt:lpstr>A floor plan proposals.</vt:lpstr>
      <vt:lpstr>Specifications Step Plan. (SSP)</vt:lpstr>
      <vt:lpstr>Conclusions</vt:lpstr>
      <vt:lpstr>Questionnaire.</vt:lpstr>
      <vt:lpstr>Related topics of Slac D&amp;D activities</vt:lpstr>
      <vt:lpstr>Slide 17</vt:lpstr>
      <vt:lpstr>Slide 18</vt:lpstr>
      <vt:lpstr>Installation of Solenoid Removal Tooling</vt:lpstr>
      <vt:lpstr>LST and Brass Removal</vt:lpstr>
      <vt:lpstr>Removal of Upper Arch Assembly</vt:lpstr>
      <vt:lpstr>Top Sextants &amp; Bottom Inner West Block Removed</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SuperB Experimental hall</dc:title>
  <dc:creator>Administrator</dc:creator>
  <cp:lastModifiedBy>Administrator</cp:lastModifiedBy>
  <cp:revision>130</cp:revision>
  <dcterms:created xsi:type="dcterms:W3CDTF">2011-07-06T22:48:32Z</dcterms:created>
  <dcterms:modified xsi:type="dcterms:W3CDTF">2011-09-15T15:04:38Z</dcterms:modified>
</cp:coreProperties>
</file>