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Default Extension="pdf" ContentType="application/pdf"/>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0" r:id="rId1"/>
  </p:sldMasterIdLst>
  <p:notesMasterIdLst>
    <p:notesMasterId r:id="rId36"/>
  </p:notesMasterIdLst>
  <p:handoutMasterIdLst>
    <p:handoutMasterId r:id="rId37"/>
  </p:handoutMasterIdLst>
  <p:sldIdLst>
    <p:sldId id="256" r:id="rId2"/>
    <p:sldId id="337" r:id="rId3"/>
    <p:sldId id="339" r:id="rId4"/>
    <p:sldId id="296" r:id="rId5"/>
    <p:sldId id="326" r:id="rId6"/>
    <p:sldId id="332" r:id="rId7"/>
    <p:sldId id="330" r:id="rId8"/>
    <p:sldId id="301" r:id="rId9"/>
    <p:sldId id="302" r:id="rId10"/>
    <p:sldId id="282" r:id="rId11"/>
    <p:sldId id="286" r:id="rId12"/>
    <p:sldId id="343" r:id="rId13"/>
    <p:sldId id="338" r:id="rId14"/>
    <p:sldId id="263" r:id="rId15"/>
    <p:sldId id="270" r:id="rId16"/>
    <p:sldId id="278" r:id="rId17"/>
    <p:sldId id="306" r:id="rId18"/>
    <p:sldId id="307" r:id="rId19"/>
    <p:sldId id="329" r:id="rId20"/>
    <p:sldId id="309" r:id="rId21"/>
    <p:sldId id="261" r:id="rId22"/>
    <p:sldId id="310" r:id="rId23"/>
    <p:sldId id="313" r:id="rId24"/>
    <p:sldId id="312" r:id="rId25"/>
    <p:sldId id="299" r:id="rId26"/>
    <p:sldId id="300" r:id="rId27"/>
    <p:sldId id="333" r:id="rId28"/>
    <p:sldId id="336" r:id="rId29"/>
    <p:sldId id="335" r:id="rId30"/>
    <p:sldId id="334" r:id="rId31"/>
    <p:sldId id="341" r:id="rId32"/>
    <p:sldId id="344" r:id="rId33"/>
    <p:sldId id="340" r:id="rId34"/>
    <p:sldId id="342" r:id="rId3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FFFF"/>
    <a:srgbClr val="FF00FF"/>
    <a:srgbClr val="66FFFF"/>
    <a:srgbClr val="00FF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3958" autoAdjust="0"/>
    <p:restoredTop sz="94574" autoAdjust="0"/>
  </p:normalViewPr>
  <p:slideViewPr>
    <p:cSldViewPr snapToGrid="0">
      <p:cViewPr>
        <p:scale>
          <a:sx n="75" d="100"/>
          <a:sy n="75" d="100"/>
        </p:scale>
        <p:origin x="-112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2BC9EC-2DE2-6748-BE02-CFEFC3B2D3AE}" type="datetimeFigureOut">
              <a:rPr/>
              <a:pPr/>
              <a:t>1/28/11</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FCBE63-2F12-2343-A966-82F410F0C4E0}" type="slidenum">
              <a:rPr/>
              <a:pPr/>
              <a:t>‹#›</a:t>
            </a:fld>
            <a:endParaRPr lang="it-IT"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9967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ED283-8600-F54F-AC62-BAD5E4185C61}" type="datetimeFigureOut">
              <a:rPr/>
              <a:pPr/>
              <a:t>1/28/11</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F7E76-607A-B14A-A7FD-F760CAF6A589}" type="slidenum">
              <a:rPr/>
              <a:pPr/>
              <a:t>‹#›</a:t>
            </a:fld>
            <a:endParaRPr lang="it-IT"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95265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dirty="0">
              <a:solidFill>
                <a:srgbClr val="464653"/>
              </a:solidFill>
              <a:latin typeface="Gill Sans MT"/>
            </a:endParaRPr>
          </a:p>
        </p:txBody>
      </p:sp>
      <p:sp>
        <p:nvSpPr>
          <p:cNvPr id="17" name="Footer Placeholder 16"/>
          <p:cNvSpPr>
            <a:spLocks noGrp="1"/>
          </p:cNvSpPr>
          <p:nvPr>
            <p:ph type="ftr" sz="quarter" idx="11"/>
          </p:nvPr>
        </p:nvSpPr>
        <p:spPr>
          <a:xfrm>
            <a:off x="2898648" y="6355080"/>
            <a:ext cx="3474720" cy="365760"/>
          </a:xfrm>
        </p:spPr>
        <p:txBody>
          <a:bodyPr/>
          <a:lstStyle/>
          <a:p>
            <a:pPr>
              <a:defRPr/>
            </a:pPr>
            <a:r>
              <a:rPr lang="en-US" smtClean="0">
                <a:solidFill>
                  <a:srgbClr val="464653"/>
                </a:solidFill>
                <a:latin typeface="Gill Sans MT"/>
              </a:rPr>
              <a:t>Adrian Bevan: SuperB Physics</a:t>
            </a:r>
            <a:endParaRPr lang="en-US" dirty="0">
              <a:solidFill>
                <a:srgbClr val="464653"/>
              </a:solidFill>
              <a:latin typeface="Gill Sans MT"/>
            </a:endParaRPr>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95948E19-A6E1-884C-AAF5-17A9716A28F0}" type="slidenum">
              <a:rPr lang="en-US">
                <a:solidFill>
                  <a:srgbClr val="464653"/>
                </a:solidFill>
                <a:latin typeface="Gill Sans MT"/>
              </a:rPr>
              <a:pPr>
                <a:defRPr/>
              </a:pPr>
              <a:t>‹#›</a:t>
            </a:fld>
            <a:endParaRPr lang="en-US" dirty="0">
              <a:solidFill>
                <a:srgbClr val="464653"/>
              </a:solidFill>
              <a:latin typeface="Gill Sans MT"/>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latin typeface="Gill Sans MT"/>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latin typeface="Gill Sans MT"/>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latin typeface="Gill Sans MT"/>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latin typeface="Gill Sans M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464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dirty="0">
              <a:solidFill>
                <a:srgbClr val="464653"/>
              </a:solidFill>
              <a:latin typeface="Gill Sans MT"/>
            </a:endParaRPr>
          </a:p>
        </p:txBody>
      </p:sp>
      <p:sp>
        <p:nvSpPr>
          <p:cNvPr id="5" name="Footer Placeholder 4"/>
          <p:cNvSpPr>
            <a:spLocks noGrp="1"/>
          </p:cNvSpPr>
          <p:nvPr>
            <p:ph type="ftr" sz="quarter" idx="11"/>
          </p:nvPr>
        </p:nvSpPr>
        <p:spPr/>
        <p:txBody>
          <a:bodyPr/>
          <a:lstStyle/>
          <a:p>
            <a:pPr>
              <a:defRPr/>
            </a:pPr>
            <a:r>
              <a:rPr lang="en-US" smtClean="0">
                <a:solidFill>
                  <a:srgbClr val="464653"/>
                </a:solidFill>
                <a:latin typeface="Gill Sans MT"/>
              </a:rPr>
              <a:t>Adrian Bevan: SuperB Physics</a:t>
            </a:r>
            <a:endParaRPr lang="en-US" dirty="0">
              <a:solidFill>
                <a:srgbClr val="464653"/>
              </a:solidFill>
              <a:latin typeface="Gill Sans MT"/>
            </a:endParaRPr>
          </a:p>
        </p:txBody>
      </p:sp>
      <p:sp>
        <p:nvSpPr>
          <p:cNvPr id="6" name="Slide Number Placeholder 5"/>
          <p:cNvSpPr>
            <a:spLocks noGrp="1"/>
          </p:cNvSpPr>
          <p:nvPr>
            <p:ph type="sldNum" sz="quarter" idx="12"/>
          </p:nvPr>
        </p:nvSpPr>
        <p:spPr/>
        <p:txBody>
          <a:bodyPr/>
          <a:lstStyle/>
          <a:p>
            <a:pPr>
              <a:defRPr/>
            </a:pPr>
            <a:fld id="{ED571E2D-C8F9-5540-BF1D-464223D4E442}" type="slidenum">
              <a:rPr lang="en-US">
                <a:solidFill>
                  <a:srgbClr val="464653"/>
                </a:solidFill>
                <a:latin typeface="Gill Sans MT"/>
              </a:rPr>
              <a:pPr>
                <a:defRPr/>
              </a:pPr>
              <a:t>‹#›</a:t>
            </a:fld>
            <a:endParaRPr lang="en-US" dirty="0">
              <a:solidFill>
                <a:srgbClr val="464653"/>
              </a:solidFill>
              <a:latin typeface="Gill Sans MT"/>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1544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dirty="0">
              <a:solidFill>
                <a:srgbClr val="464653"/>
              </a:solidFill>
              <a:latin typeface="Gill Sans MT"/>
            </a:endParaRPr>
          </a:p>
        </p:txBody>
      </p:sp>
      <p:sp>
        <p:nvSpPr>
          <p:cNvPr id="6" name="Footer Placeholder 5"/>
          <p:cNvSpPr>
            <a:spLocks noGrp="1"/>
          </p:cNvSpPr>
          <p:nvPr>
            <p:ph type="ftr" sz="quarter" idx="11"/>
          </p:nvPr>
        </p:nvSpPr>
        <p:spPr/>
        <p:txBody>
          <a:bodyPr/>
          <a:lstStyle/>
          <a:p>
            <a:pPr>
              <a:defRPr/>
            </a:pPr>
            <a:r>
              <a:rPr lang="en-US" smtClean="0">
                <a:solidFill>
                  <a:srgbClr val="464653"/>
                </a:solidFill>
                <a:latin typeface="Gill Sans MT"/>
              </a:rPr>
              <a:t>Adrian Bevan: SuperB Physics</a:t>
            </a:r>
            <a:endParaRPr lang="en-US" dirty="0">
              <a:solidFill>
                <a:srgbClr val="464653"/>
              </a:solidFill>
              <a:latin typeface="Gill Sans MT"/>
            </a:endParaRPr>
          </a:p>
        </p:txBody>
      </p:sp>
      <p:sp>
        <p:nvSpPr>
          <p:cNvPr id="7" name="Slide Number Placeholder 6"/>
          <p:cNvSpPr>
            <a:spLocks noGrp="1"/>
          </p:cNvSpPr>
          <p:nvPr>
            <p:ph type="sldNum" sz="quarter" idx="12"/>
          </p:nvPr>
        </p:nvSpPr>
        <p:spPr/>
        <p:txBody>
          <a:bodyPr/>
          <a:lstStyle/>
          <a:p>
            <a:pPr>
              <a:defRPr/>
            </a:pPr>
            <a:fld id="{936158A1-CDBC-384C-BC67-9B823875D00C}" type="slidenum">
              <a:rPr lang="en-US">
                <a:solidFill>
                  <a:srgbClr val="464653"/>
                </a:solidFill>
                <a:latin typeface="Gill Sans MT"/>
              </a:rPr>
              <a:pPr>
                <a:defRPr/>
              </a:pPr>
              <a:t>‹#›</a:t>
            </a:fld>
            <a:endParaRPr lang="en-US" dirty="0">
              <a:solidFill>
                <a:srgbClr val="464653"/>
              </a:solidFill>
              <a:latin typeface="Gill Sans MT"/>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602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dirty="0">
              <a:solidFill>
                <a:srgbClr val="464653"/>
              </a:solidFill>
              <a:latin typeface="Gill Sans MT"/>
            </a:endParaRPr>
          </a:p>
        </p:txBody>
      </p:sp>
      <p:sp>
        <p:nvSpPr>
          <p:cNvPr id="8" name="Footer Placeholder 7"/>
          <p:cNvSpPr>
            <a:spLocks noGrp="1"/>
          </p:cNvSpPr>
          <p:nvPr>
            <p:ph type="ftr" sz="quarter" idx="11"/>
          </p:nvPr>
        </p:nvSpPr>
        <p:spPr/>
        <p:txBody>
          <a:bodyPr/>
          <a:lstStyle/>
          <a:p>
            <a:pPr>
              <a:defRPr/>
            </a:pPr>
            <a:r>
              <a:rPr lang="en-US" smtClean="0">
                <a:solidFill>
                  <a:srgbClr val="464653"/>
                </a:solidFill>
                <a:latin typeface="Gill Sans MT"/>
              </a:rPr>
              <a:t>Adrian Bevan: SuperB Physics</a:t>
            </a:r>
            <a:endParaRPr lang="en-US" dirty="0">
              <a:solidFill>
                <a:srgbClr val="464653"/>
              </a:solidFill>
              <a:latin typeface="Gill Sans MT"/>
            </a:endParaRPr>
          </a:p>
        </p:txBody>
      </p:sp>
      <p:sp>
        <p:nvSpPr>
          <p:cNvPr id="9" name="Slide Number Placeholder 8"/>
          <p:cNvSpPr>
            <a:spLocks noGrp="1"/>
          </p:cNvSpPr>
          <p:nvPr>
            <p:ph type="sldNum" sz="quarter" idx="12"/>
          </p:nvPr>
        </p:nvSpPr>
        <p:spPr/>
        <p:txBody>
          <a:bodyPr/>
          <a:lstStyle/>
          <a:p>
            <a:pPr>
              <a:defRPr/>
            </a:pPr>
            <a:fld id="{48BDF9B3-51F0-3643-A66F-441CB67963D5}" type="slidenum">
              <a:rPr lang="en-US">
                <a:solidFill>
                  <a:srgbClr val="464653"/>
                </a:solidFill>
                <a:latin typeface="Gill Sans MT"/>
              </a:rPr>
              <a:pPr>
                <a:defRPr/>
              </a:pPr>
              <a:t>‹#›</a:t>
            </a:fld>
            <a:endParaRPr lang="en-US" dirty="0">
              <a:solidFill>
                <a:srgbClr val="464653"/>
              </a:solidFill>
              <a:latin typeface="Gill Sans MT"/>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491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srgbClr val="464653"/>
              </a:solidFill>
              <a:latin typeface="Gill Sans MT"/>
            </a:endParaRPr>
          </a:p>
        </p:txBody>
      </p:sp>
      <p:sp>
        <p:nvSpPr>
          <p:cNvPr id="4" name="Footer Placeholder 3"/>
          <p:cNvSpPr>
            <a:spLocks noGrp="1"/>
          </p:cNvSpPr>
          <p:nvPr>
            <p:ph type="ftr" sz="quarter" idx="11"/>
          </p:nvPr>
        </p:nvSpPr>
        <p:spPr/>
        <p:txBody>
          <a:bodyPr/>
          <a:lstStyle/>
          <a:p>
            <a:pPr>
              <a:defRPr/>
            </a:pPr>
            <a:r>
              <a:rPr lang="en-US" smtClean="0">
                <a:solidFill>
                  <a:srgbClr val="464653"/>
                </a:solidFill>
                <a:latin typeface="Gill Sans MT"/>
              </a:rPr>
              <a:t>Adrian Bevan: SuperB Physics</a:t>
            </a:r>
            <a:endParaRPr lang="en-US" dirty="0">
              <a:solidFill>
                <a:srgbClr val="464653"/>
              </a:solidFill>
              <a:latin typeface="Gill Sans MT"/>
            </a:endParaRPr>
          </a:p>
        </p:txBody>
      </p:sp>
      <p:sp>
        <p:nvSpPr>
          <p:cNvPr id="5" name="Slide Number Placeholder 4"/>
          <p:cNvSpPr>
            <a:spLocks noGrp="1"/>
          </p:cNvSpPr>
          <p:nvPr>
            <p:ph type="sldNum" sz="quarter" idx="12"/>
          </p:nvPr>
        </p:nvSpPr>
        <p:spPr/>
        <p:txBody>
          <a:bodyPr/>
          <a:lstStyle/>
          <a:p>
            <a:pPr>
              <a:defRPr/>
            </a:pPr>
            <a:fld id="{9D96CA79-EF66-4A4F-9EC1-FEDE10C20143}" type="slidenum">
              <a:rPr lang="en-US">
                <a:solidFill>
                  <a:srgbClr val="464653"/>
                </a:solidFill>
                <a:latin typeface="Gill Sans MT"/>
              </a:rPr>
              <a:pPr>
                <a:defRPr/>
              </a:pPr>
              <a:t>‹#›</a:t>
            </a:fld>
            <a:endParaRPr lang="en-US" dirty="0">
              <a:solidFill>
                <a:srgbClr val="464653"/>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latin typeface="Gill Sans M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487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464653"/>
              </a:solidFill>
              <a:latin typeface="Gill Sans MT"/>
            </a:endParaRPr>
          </a:p>
        </p:txBody>
      </p:sp>
      <p:sp>
        <p:nvSpPr>
          <p:cNvPr id="3" name="Footer Placeholder 2"/>
          <p:cNvSpPr>
            <a:spLocks noGrp="1"/>
          </p:cNvSpPr>
          <p:nvPr>
            <p:ph type="ftr" sz="quarter" idx="11"/>
          </p:nvPr>
        </p:nvSpPr>
        <p:spPr/>
        <p:txBody>
          <a:bodyPr/>
          <a:lstStyle/>
          <a:p>
            <a:pPr>
              <a:defRPr/>
            </a:pPr>
            <a:r>
              <a:rPr lang="en-US" smtClean="0">
                <a:solidFill>
                  <a:srgbClr val="464653"/>
                </a:solidFill>
                <a:latin typeface="Gill Sans MT"/>
              </a:rPr>
              <a:t>Adrian Bevan: SuperB Physics</a:t>
            </a:r>
            <a:endParaRPr lang="en-US" dirty="0">
              <a:solidFill>
                <a:srgbClr val="464653"/>
              </a:solidFill>
              <a:latin typeface="Gill Sans MT"/>
            </a:endParaRPr>
          </a:p>
        </p:txBody>
      </p:sp>
      <p:sp>
        <p:nvSpPr>
          <p:cNvPr id="4" name="Slide Number Placeholder 3"/>
          <p:cNvSpPr>
            <a:spLocks noGrp="1"/>
          </p:cNvSpPr>
          <p:nvPr>
            <p:ph type="sldNum" sz="quarter" idx="12"/>
          </p:nvPr>
        </p:nvSpPr>
        <p:spPr/>
        <p:txBody>
          <a:bodyPr/>
          <a:lstStyle/>
          <a:p>
            <a:pPr>
              <a:defRPr/>
            </a:pPr>
            <a:fld id="{538C0A47-544A-BB41-85D3-881DAAEE0E70}" type="slidenum">
              <a:rPr lang="en-US">
                <a:solidFill>
                  <a:srgbClr val="464653"/>
                </a:solidFill>
                <a:latin typeface="Gill Sans MT"/>
              </a:rPr>
              <a:pPr>
                <a:defRPr/>
              </a:pPr>
              <a:t>‹#›</a:t>
            </a:fld>
            <a:endParaRPr lang="en-US" dirty="0">
              <a:solidFill>
                <a:srgbClr val="464653"/>
              </a:solidFill>
              <a:latin typeface="Gill Sans MT"/>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eaLnBrk="0" fontAlgn="base" hangingPunct="0">
              <a:spcBef>
                <a:spcPct val="0"/>
              </a:spcBef>
              <a:spcAft>
                <a:spcPct val="0"/>
              </a:spcAft>
            </a:pPr>
            <a:endParaRPr lang="en-US" dirty="0">
              <a:solidFill>
                <a:prstClr val="black"/>
              </a:solidFill>
              <a:latin typeface="Arial" charset="0"/>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latin typeface="Gill Sans M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375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solidFill>
                <a:srgbClr val="464653"/>
              </a:solidFill>
              <a:latin typeface="Gill Sans MT"/>
            </a:endParaRPr>
          </a:p>
        </p:txBody>
      </p:sp>
      <p:sp>
        <p:nvSpPr>
          <p:cNvPr id="5" name="Footer Placeholder 4"/>
          <p:cNvSpPr>
            <a:spLocks noGrp="1"/>
          </p:cNvSpPr>
          <p:nvPr>
            <p:ph type="ftr" sz="quarter" idx="11"/>
          </p:nvPr>
        </p:nvSpPr>
        <p:spPr/>
        <p:txBody>
          <a:bodyPr/>
          <a:lstStyle/>
          <a:p>
            <a:pPr>
              <a:defRPr/>
            </a:pPr>
            <a:r>
              <a:rPr lang="en-US" smtClean="0">
                <a:solidFill>
                  <a:srgbClr val="464653"/>
                </a:solidFill>
                <a:latin typeface="Gill Sans MT"/>
              </a:rPr>
              <a:t>Adrian Bevan: SuperB Physics</a:t>
            </a:r>
            <a:endParaRPr lang="en-US" dirty="0">
              <a:solidFill>
                <a:srgbClr val="464653"/>
              </a:solidFill>
              <a:latin typeface="Gill Sans MT"/>
            </a:endParaRPr>
          </a:p>
        </p:txBody>
      </p:sp>
      <p:sp>
        <p:nvSpPr>
          <p:cNvPr id="6" name="Slide Number Placeholder 5"/>
          <p:cNvSpPr>
            <a:spLocks noGrp="1"/>
          </p:cNvSpPr>
          <p:nvPr>
            <p:ph type="sldNum" sz="quarter" idx="12"/>
          </p:nvPr>
        </p:nvSpPr>
        <p:spPr/>
        <p:txBody>
          <a:bodyPr/>
          <a:lstStyle/>
          <a:p>
            <a:pPr>
              <a:defRPr/>
            </a:pPr>
            <a:fld id="{A0C5344C-66FA-E345-8AAC-58931B3073BB}" type="slidenum">
              <a:rPr lang="en-US">
                <a:solidFill>
                  <a:srgbClr val="464653"/>
                </a:solidFill>
                <a:latin typeface="Gill Sans MT"/>
              </a:rPr>
              <a:pPr>
                <a:defRPr/>
              </a:pPr>
              <a:t>‹#›</a:t>
            </a:fld>
            <a:endParaRPr lang="en-US" dirty="0">
              <a:solidFill>
                <a:srgbClr val="464653"/>
              </a:solidFill>
              <a:latin typeface="Gill Sans M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6572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r" eaLnBrk="1" latinLnBrk="0" hangingPunct="1">
              <a:defRPr kumimoji="0" sz="1400">
                <a:solidFill>
                  <a:schemeClr val="tx2"/>
                </a:solidFill>
              </a:defRPr>
            </a:lvl1pPr>
          </a:lstStyle>
          <a:p>
            <a:pPr defTabSz="914400" fontAlgn="base">
              <a:spcBef>
                <a:spcPct val="0"/>
              </a:spcBef>
              <a:spcAft>
                <a:spcPct val="0"/>
              </a:spcAft>
              <a:defRPr/>
            </a:pPr>
            <a:endParaRPr lang="en-US" dirty="0">
              <a:solidFill>
                <a:srgbClr val="464653"/>
              </a:solidFill>
              <a:latin typeface="Arial" charset="0"/>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ctr" eaLnBrk="1" latinLnBrk="0" hangingPunct="1">
              <a:defRPr kumimoji="0" sz="1400">
                <a:solidFill>
                  <a:schemeClr val="tx2"/>
                </a:solidFill>
              </a:defRPr>
            </a:lvl1pPr>
          </a:lstStyle>
          <a:p>
            <a:pPr defTabSz="914400" fontAlgn="base">
              <a:spcBef>
                <a:spcPct val="0"/>
              </a:spcBef>
              <a:spcAft>
                <a:spcPct val="0"/>
              </a:spcAft>
              <a:defRPr/>
            </a:pPr>
            <a:r>
              <a:rPr lang="en-US" smtClean="0">
                <a:solidFill>
                  <a:srgbClr val="464653"/>
                </a:solidFill>
                <a:latin typeface="Arial" charset="0"/>
              </a:rPr>
              <a:t>Adrian Bevan: SuperB Physics</a:t>
            </a:r>
            <a:endParaRPr lang="en-US" dirty="0">
              <a:solidFill>
                <a:srgbClr val="464653"/>
              </a:solidFill>
              <a:latin typeface="Arial" charset="0"/>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defTabSz="914400" fontAlgn="base">
              <a:spcBef>
                <a:spcPct val="0"/>
              </a:spcBef>
              <a:spcAft>
                <a:spcPct val="0"/>
              </a:spcAft>
              <a:defRPr/>
            </a:pPr>
            <a:fld id="{9E6D2308-F526-D742-9C14-3A9E9B1D17A0}" type="slidenum">
              <a:rPr lang="en-US">
                <a:solidFill>
                  <a:srgbClr val="464653"/>
                </a:solidFill>
                <a:latin typeface="Arial" charset="0"/>
              </a:rPr>
              <a:pPr defTabSz="914400" fontAlgn="base">
                <a:spcBef>
                  <a:spcPct val="0"/>
                </a:spcBef>
                <a:spcAft>
                  <a:spcPct val="0"/>
                </a:spcAft>
                <a:defRPr/>
              </a:pPr>
              <a:t>‹#›</a:t>
            </a:fld>
            <a:endParaRPr lang="en-US" dirty="0">
              <a:solidFill>
                <a:srgbClr val="464653"/>
              </a:solidFill>
              <a:latin typeface="Arial" charset="0"/>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eaLnBrk="0" fontAlgn="base" hangingPunct="0">
              <a:spcBef>
                <a:spcPct val="0"/>
              </a:spcBef>
              <a:spcAft>
                <a:spcPct val="0"/>
              </a:spcAft>
            </a:pPr>
            <a:endParaRPr lang="en-US" dirty="0">
              <a:solidFill>
                <a:prstClr val="black"/>
              </a:solidFill>
              <a:latin typeface="Arial"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eaLnBrk="0" fontAlgn="base" hangingPunct="0">
              <a:spcBef>
                <a:spcPct val="0"/>
              </a:spcBef>
              <a:spcAft>
                <a:spcPct val="0"/>
              </a:spcAft>
            </a:pPr>
            <a:endParaRPr lang="en-US" dirty="0">
              <a:solidFill>
                <a:prstClr val="black"/>
              </a:solidFill>
              <a:latin typeface="Arial" charset="0"/>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latin typeface="Gill Sans MT"/>
            </a:endParaRPr>
          </a:p>
        </p:txBody>
      </p:sp>
      <p:pic>
        <p:nvPicPr>
          <p:cNvPr id="11" name="Picture 8" descr="logo"/>
          <p:cNvPicPr>
            <a:picLocks noChangeAspect="1" noChangeArrowheads="1"/>
          </p:cNvPicPr>
          <p:nvPr userDrawn="1"/>
        </p:nvPicPr>
        <p:blipFill>
          <a:blip r:embed="rId9">
            <a:clrChange>
              <a:clrFrom>
                <a:srgbClr val="FFFFFF"/>
              </a:clrFrom>
              <a:clrTo>
                <a:srgbClr val="FFFFFF">
                  <a:alpha val="0"/>
                </a:srgbClr>
              </a:clrTo>
            </a:clrChange>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405487" y="-1"/>
            <a:ext cx="738513" cy="78835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0396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rtl="0" eaLnBrk="1" latinLnBrk="0" hangingPunct="1">
        <a:spcBef>
          <a:spcPct val="0"/>
        </a:spcBef>
        <a:buNone/>
        <a:defRPr kumimoji="0" sz="3200" kern="1200">
          <a:solidFill>
            <a:schemeClr val="tx2"/>
          </a:solidFill>
          <a:effectLst/>
          <a:latin typeface="Cambria"/>
          <a:ea typeface="+mj-ea"/>
          <a:cs typeface="Cambria"/>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mbria"/>
          <a:ea typeface="+mn-ea"/>
          <a:cs typeface="Cambria"/>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mbria"/>
          <a:ea typeface="+mn-ea"/>
          <a:cs typeface="Cambria"/>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ambria"/>
          <a:ea typeface="+mn-ea"/>
          <a:cs typeface="Cambria"/>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mbria"/>
          <a:ea typeface="+mn-ea"/>
          <a:cs typeface="Cambria"/>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mbria"/>
          <a:ea typeface="+mn-ea"/>
          <a:cs typeface="Cambria"/>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df"/><Relationship Id="rId9"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4.pd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 Id="rId3" Type="http://schemas.openxmlformats.org/officeDocument/2006/relationships/image" Target="../media/image4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 Id="rId3" Type="http://schemas.openxmlformats.org/officeDocument/2006/relationships/image" Target="../media/image4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df"/><Relationship Id="rId3"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oleObject" Target="../embeddings/oleObject1.bin"/><Relationship Id="rId5" Type="http://schemas.openxmlformats.org/officeDocument/2006/relationships/image" Target="../media/image48.pdf"/><Relationship Id="rId6" Type="http://schemas.openxmlformats.org/officeDocument/2006/relationships/image" Target="../media/image49.png"/><Relationship Id="rId7" Type="http://schemas.openxmlformats.org/officeDocument/2006/relationships/image" Target="../media/image50.pdf"/><Relationship Id="rId8" Type="http://schemas.openxmlformats.org/officeDocument/2006/relationships/image" Target="../media/image51.png"/><Relationship Id="rId9" Type="http://schemas.openxmlformats.org/officeDocument/2006/relationships/image" Target="../media/image52.pdf"/><Relationship Id="rId10" Type="http://schemas.openxmlformats.org/officeDocument/2006/relationships/image" Target="../media/image5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image" Target="../media/image63.png"/><Relationship Id="rId12" Type="http://schemas.openxmlformats.org/officeDocument/2006/relationships/image" Target="../media/image64.pdf"/><Relationship Id="rId13" Type="http://schemas.openxmlformats.org/officeDocument/2006/relationships/image" Target="../media/image65.png"/><Relationship Id="rId14" Type="http://schemas.openxmlformats.org/officeDocument/2006/relationships/image" Target="../media/image66.pdf"/><Relationship Id="rId15" Type="http://schemas.openxmlformats.org/officeDocument/2006/relationships/image" Target="../media/image67.png"/><Relationship Id="rId16" Type="http://schemas.openxmlformats.org/officeDocument/2006/relationships/image" Target="../media/image68.pdf"/><Relationship Id="rId17"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54.pdf"/><Relationship Id="rId3" Type="http://schemas.openxmlformats.org/officeDocument/2006/relationships/image" Target="../media/image55.png"/><Relationship Id="rId4" Type="http://schemas.openxmlformats.org/officeDocument/2006/relationships/image" Target="../media/image56.pdf"/><Relationship Id="rId5" Type="http://schemas.openxmlformats.org/officeDocument/2006/relationships/image" Target="../media/image57.png"/><Relationship Id="rId6" Type="http://schemas.openxmlformats.org/officeDocument/2006/relationships/image" Target="../media/image58.pdf"/><Relationship Id="rId7" Type="http://schemas.openxmlformats.org/officeDocument/2006/relationships/image" Target="../media/image59.png"/><Relationship Id="rId8" Type="http://schemas.openxmlformats.org/officeDocument/2006/relationships/image" Target="../media/image60.pdf"/><Relationship Id="rId9" Type="http://schemas.openxmlformats.org/officeDocument/2006/relationships/image" Target="../media/image61.png"/><Relationship Id="rId10" Type="http://schemas.openxmlformats.org/officeDocument/2006/relationships/image" Target="../media/image62.pd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df"/><Relationship Id="rId5" Type="http://schemas.openxmlformats.org/officeDocument/2006/relationships/image" Target="../media/image73.png"/><Relationship Id="rId6" Type="http://schemas.openxmlformats.org/officeDocument/2006/relationships/image" Target="../media/image74.pdf"/><Relationship Id="rId7" Type="http://schemas.openxmlformats.org/officeDocument/2006/relationships/image" Target="../media/image75.png"/><Relationship Id="rId8" Type="http://schemas.openxmlformats.org/officeDocument/2006/relationships/image" Target="../media/image76.pdf"/><Relationship Id="rId9"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image" Target="../media/image70.pd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 Id="rId3" Type="http://schemas.openxmlformats.org/officeDocument/2006/relationships/image" Target="../media/image7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df"/><Relationship Id="rId3" Type="http://schemas.openxmlformats.org/officeDocument/2006/relationships/image" Target="../media/image8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df"/><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df"/><Relationship Id="rId5" Type="http://schemas.openxmlformats.org/officeDocument/2006/relationships/image" Target="../media/image85.png"/><Relationship Id="rId1" Type="http://schemas.openxmlformats.org/officeDocument/2006/relationships/slideLayout" Target="../slideLayouts/slideLayout2.xml"/><Relationship Id="rId2" Type="http://schemas.openxmlformats.org/officeDocument/2006/relationships/image" Target="../media/image82.pd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df"/><Relationship Id="rId3" Type="http://schemas.openxmlformats.org/officeDocument/2006/relationships/image" Target="../media/image8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jpeg"/><Relationship Id="rId3" Type="http://schemas.openxmlformats.org/officeDocument/2006/relationships/image" Target="../media/image9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jpeg"/><Relationship Id="rId3" Type="http://schemas.openxmlformats.org/officeDocument/2006/relationships/image" Target="../media/image90.jpeg"/></Relationships>
</file>

<file path=ppt/slides/_rels/slide25.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df"/><Relationship Id="rId5" Type="http://schemas.openxmlformats.org/officeDocument/2006/relationships/image" Target="../media/image95.png"/><Relationship Id="rId1" Type="http://schemas.openxmlformats.org/officeDocument/2006/relationships/slideLayout" Target="../slideLayouts/slideLayout2.xml"/><Relationship Id="rId2" Type="http://schemas.openxmlformats.org/officeDocument/2006/relationships/image" Target="../media/image92.pd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df"/><Relationship Id="rId3" Type="http://schemas.openxmlformats.org/officeDocument/2006/relationships/image" Target="../media/image9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df"/><Relationship Id="rId3" Type="http://schemas.openxmlformats.org/officeDocument/2006/relationships/image" Target="../media/image9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df"/><Relationship Id="rId3" Type="http://schemas.openxmlformats.org/officeDocument/2006/relationships/image" Target="../media/image9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df"/><Relationship Id="rId3" Type="http://schemas.openxmlformats.org/officeDocument/2006/relationships/image" Target="../media/image9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df"/><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df"/><Relationship Id="rId5" Type="http://schemas.openxmlformats.org/officeDocument/2006/relationships/image" Target="../media/image103.png"/><Relationship Id="rId1" Type="http://schemas.openxmlformats.org/officeDocument/2006/relationships/slideLayout" Target="../slideLayouts/slideLayout2.xml"/><Relationship Id="rId2" Type="http://schemas.openxmlformats.org/officeDocument/2006/relationships/image" Target="../media/image100.pd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pdf"/><Relationship Id="rId3" Type="http://schemas.openxmlformats.org/officeDocument/2006/relationships/image" Target="../media/image1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1" Type="http://schemas.openxmlformats.org/officeDocument/2006/relationships/image" Target="../media/image19.pdf"/><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0.pdf"/><Relationship Id="rId3" Type="http://schemas.openxmlformats.org/officeDocument/2006/relationships/image" Target="../media/image11.png"/><Relationship Id="rId4" Type="http://schemas.openxmlformats.org/officeDocument/2006/relationships/image" Target="../media/image12.pdf"/><Relationship Id="rId5" Type="http://schemas.openxmlformats.org/officeDocument/2006/relationships/image" Target="../media/image13.png"/><Relationship Id="rId6" Type="http://schemas.openxmlformats.org/officeDocument/2006/relationships/image" Target="../media/image14.pdf"/><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df"/><Relationship Id="rId10" Type="http://schemas.openxmlformats.org/officeDocument/2006/relationships/image" Target="../media/image18.png"/></Relationships>
</file>

<file path=ppt/slides/_rels/slide6.xml.rels><?xml version="1.0" encoding="UTF-8" standalone="yes"?>
<Relationships xmlns="http://schemas.openxmlformats.org/package/2006/relationships"><Relationship Id="rId11" Type="http://schemas.openxmlformats.org/officeDocument/2006/relationships/image" Target="../media/image19.pdf"/><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0.pdf"/><Relationship Id="rId3" Type="http://schemas.openxmlformats.org/officeDocument/2006/relationships/image" Target="../media/image11.png"/><Relationship Id="rId4" Type="http://schemas.openxmlformats.org/officeDocument/2006/relationships/image" Target="../media/image12.pdf"/><Relationship Id="rId5" Type="http://schemas.openxmlformats.org/officeDocument/2006/relationships/image" Target="../media/image13.png"/><Relationship Id="rId6" Type="http://schemas.openxmlformats.org/officeDocument/2006/relationships/image" Target="../media/image14.pdf"/><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df"/><Relationship Id="rId10" Type="http://schemas.openxmlformats.org/officeDocument/2006/relationships/image" Target="../media/image18.png"/></Relationships>
</file>

<file path=ppt/slides/_rels/slide7.xml.rels><?xml version="1.0" encoding="UTF-8" standalone="yes"?>
<Relationships xmlns="http://schemas.openxmlformats.org/package/2006/relationships"><Relationship Id="rId11" Type="http://schemas.openxmlformats.org/officeDocument/2006/relationships/image" Target="../media/image24.pdf"/><Relationship Id="rId12"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0.pdf"/><Relationship Id="rId3" Type="http://schemas.openxmlformats.org/officeDocument/2006/relationships/image" Target="../media/image11.png"/><Relationship Id="rId4" Type="http://schemas.openxmlformats.org/officeDocument/2006/relationships/image" Target="../media/image12.pdf"/><Relationship Id="rId5" Type="http://schemas.openxmlformats.org/officeDocument/2006/relationships/image" Target="../media/image13.png"/><Relationship Id="rId6" Type="http://schemas.openxmlformats.org/officeDocument/2006/relationships/image" Target="../media/image14.pdf"/><Relationship Id="rId7" Type="http://schemas.openxmlformats.org/officeDocument/2006/relationships/image" Target="../media/image15.png"/><Relationship Id="rId8" Type="http://schemas.openxmlformats.org/officeDocument/2006/relationships/image" Target="../media/image21.png"/><Relationship Id="rId9" Type="http://schemas.openxmlformats.org/officeDocument/2006/relationships/image" Target="../media/image22.pdf"/><Relationship Id="rId10"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5" Type="http://schemas.openxmlformats.org/officeDocument/2006/relationships/image" Target="../media/image29.pdf"/><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2.pdf"/><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866" y="0"/>
            <a:ext cx="4540251" cy="3632200"/>
          </a:xfrm>
          <a:prstGeom prst="rect">
            <a:avLst/>
          </a:prstGeom>
        </p:spPr>
      </p:pic>
      <p:sp>
        <p:nvSpPr>
          <p:cNvPr id="2" name="Titolo 1"/>
          <p:cNvSpPr>
            <a:spLocks noGrp="1"/>
          </p:cNvSpPr>
          <p:nvPr>
            <p:ph type="ctrTitle"/>
          </p:nvPr>
        </p:nvSpPr>
        <p:spPr>
          <a:xfrm>
            <a:off x="1354667" y="3826935"/>
            <a:ext cx="6858000" cy="990600"/>
          </a:xfrm>
        </p:spPr>
        <p:txBody>
          <a:bodyPr>
            <a:normAutofit/>
          </a:bodyPr>
          <a:lstStyle/>
          <a:p>
            <a:r>
              <a:rPr lang="en-GB" dirty="0" smtClean="0"/>
              <a:t>SuperB Physics </a:t>
            </a:r>
            <a:br>
              <a:rPr lang="en-GB" dirty="0" smtClean="0"/>
            </a:br>
            <a:endParaRPr lang="en-GB" sz="2222" dirty="0">
              <a:solidFill>
                <a:schemeClr val="tx2"/>
              </a:solidFill>
            </a:endParaRPr>
          </a:p>
        </p:txBody>
      </p:sp>
      <p:sp>
        <p:nvSpPr>
          <p:cNvPr id="3" name="Sottotitolo 2"/>
          <p:cNvSpPr>
            <a:spLocks noGrp="1"/>
          </p:cNvSpPr>
          <p:nvPr>
            <p:ph type="subTitle" idx="1"/>
          </p:nvPr>
        </p:nvSpPr>
        <p:spPr>
          <a:xfrm>
            <a:off x="1143000" y="5029200"/>
            <a:ext cx="6858000" cy="685799"/>
          </a:xfrm>
        </p:spPr>
        <p:txBody>
          <a:bodyPr>
            <a:normAutofit fontScale="85000" lnSpcReduction="20000"/>
          </a:bodyPr>
          <a:lstStyle/>
          <a:p>
            <a:r>
              <a:rPr lang="en-GB" sz="2857" dirty="0" smtClean="0">
                <a:solidFill>
                  <a:schemeClr val="tx1"/>
                </a:solidFill>
              </a:rPr>
              <a:t>Adrian Bevan</a:t>
            </a:r>
          </a:p>
          <a:p>
            <a:r>
              <a:rPr lang="en-GB" dirty="0" smtClean="0"/>
              <a:t>1</a:t>
            </a:r>
            <a:r>
              <a:rPr lang="en-GB" baseline="30000" dirty="0" smtClean="0"/>
              <a:t>st</a:t>
            </a:r>
            <a:r>
              <a:rPr lang="en-GB" dirty="0" smtClean="0"/>
              <a:t> SuperB Collaboration Meeting, London 13-16</a:t>
            </a:r>
            <a:r>
              <a:rPr lang="en-GB" baseline="30000" dirty="0" smtClean="0"/>
              <a:t>th</a:t>
            </a:r>
            <a:r>
              <a:rPr lang="en-GB" dirty="0" smtClean="0"/>
              <a:t> Sept. 2011</a:t>
            </a:r>
            <a:endParaRPr lang="en-GB" dirty="0"/>
          </a:p>
        </p:txBody>
      </p:sp>
      <p:sp>
        <p:nvSpPr>
          <p:cNvPr id="5" name="TextBox 4"/>
          <p:cNvSpPr txBox="1"/>
          <p:nvPr/>
        </p:nvSpPr>
        <p:spPr>
          <a:xfrm>
            <a:off x="3184440" y="6112933"/>
            <a:ext cx="2775119" cy="369332"/>
          </a:xfrm>
          <a:prstGeom prst="rect">
            <a:avLst/>
          </a:prstGeom>
          <a:noFill/>
        </p:spPr>
        <p:txBody>
          <a:bodyPr wrap="none" rtlCol="0">
            <a:spAutoFit/>
          </a:bodyPr>
          <a:lstStyle/>
          <a:p>
            <a:r>
              <a:rPr lang="en-GB" dirty="0" smtClean="0"/>
              <a:t>email: a.j.bevan@qmul.ac.uk</a:t>
            </a:r>
            <a:endParaRPr lang="en-GB" dirty="0"/>
          </a:p>
        </p:txBody>
      </p:sp>
      <p:pic>
        <p:nvPicPr>
          <p:cNvPr id="8" name="Picture 7" descr="qmul_blue.gif"/>
          <p:cNvPicPr>
            <a:picLocks noChangeAspect="1"/>
          </p:cNvPicPr>
          <p:nvPr/>
        </p:nvPicPr>
        <p:blipFill>
          <a:blip r:embed="rId3"/>
          <a:stretch>
            <a:fillRect/>
          </a:stretch>
        </p:blipFill>
        <p:spPr>
          <a:xfrm>
            <a:off x="6413500" y="5969000"/>
            <a:ext cx="2540000" cy="673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5598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Untitled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12899" y="3429000"/>
            <a:ext cx="4159101" cy="2356824"/>
          </a:xfrm>
          <a:prstGeom prst="rect">
            <a:avLst/>
          </a:prstGeom>
        </p:spPr>
      </p:pic>
      <p:pic>
        <p:nvPicPr>
          <p:cNvPr id="7" name="Picture 10" descr="w.pdf"/>
          <p:cNvPicPr>
            <a:picLocks noChangeAspect="1"/>
          </p:cNvPicPr>
          <p:nvPr/>
        </p:nvPicPr>
        <p:blipFill>
          <a:blip r:embed="rId4"/>
          <a:srcRect/>
          <a:stretch>
            <a:fillRect/>
          </a:stretch>
        </p:blipFill>
        <p:spPr bwMode="auto">
          <a:xfrm>
            <a:off x="4515901" y="2892425"/>
            <a:ext cx="4543425" cy="3838575"/>
          </a:xfrm>
          <a:prstGeom prst="rect">
            <a:avLst/>
          </a:prstGeom>
          <a:noFill/>
          <a:ln w="9525">
            <a:noFill/>
            <a:miter lim="800000"/>
            <a:headEnd/>
            <a:tailEnd/>
          </a:ln>
        </p:spPr>
      </p:pic>
      <p:pic>
        <p:nvPicPr>
          <p:cNvPr id="8" name="Picture 12" descr="Untitled"/>
          <p:cNvPicPr>
            <a:picLocks noChangeAspect="1"/>
          </p:cNvPicPr>
          <p:nvPr/>
        </p:nvPicPr>
        <p:blipFill>
          <a:blip r:embed="rId5"/>
          <a:srcRect/>
          <a:stretch>
            <a:fillRect/>
          </a:stretch>
        </p:blipFill>
        <p:spPr bwMode="auto">
          <a:xfrm>
            <a:off x="4776251" y="2060575"/>
            <a:ext cx="1441450" cy="228600"/>
          </a:xfrm>
          <a:prstGeom prst="rect">
            <a:avLst/>
          </a:prstGeom>
          <a:noFill/>
          <a:ln w="9525">
            <a:noFill/>
            <a:miter lim="800000"/>
            <a:headEnd/>
            <a:tailEnd/>
          </a:ln>
        </p:spPr>
      </p:pic>
      <p:pic>
        <p:nvPicPr>
          <p:cNvPr id="9" name="Picture 13" descr="Untitled"/>
          <p:cNvPicPr>
            <a:picLocks noChangeAspect="1"/>
          </p:cNvPicPr>
          <p:nvPr/>
        </p:nvPicPr>
        <p:blipFill>
          <a:blip r:embed="rId6"/>
          <a:srcRect/>
          <a:stretch>
            <a:fillRect/>
          </a:stretch>
        </p:blipFill>
        <p:spPr bwMode="auto">
          <a:xfrm>
            <a:off x="4776251" y="2382837"/>
            <a:ext cx="1441450" cy="228600"/>
          </a:xfrm>
          <a:prstGeom prst="rect">
            <a:avLst/>
          </a:prstGeom>
          <a:noFill/>
          <a:ln w="9525">
            <a:noFill/>
            <a:miter lim="800000"/>
            <a:headEnd/>
            <a:tailEnd/>
          </a:ln>
        </p:spPr>
      </p:pic>
      <p:sp>
        <p:nvSpPr>
          <p:cNvPr id="10" name="TextBox 14"/>
          <p:cNvSpPr txBox="1">
            <a:spLocks noChangeArrowheads="1"/>
          </p:cNvSpPr>
          <p:nvPr/>
        </p:nvSpPr>
        <p:spPr bwMode="auto">
          <a:xfrm>
            <a:off x="6385976" y="1958975"/>
            <a:ext cx="788987" cy="646112"/>
          </a:xfrm>
          <a:prstGeom prst="rect">
            <a:avLst/>
          </a:prstGeom>
          <a:noFill/>
          <a:ln w="9525">
            <a:noFill/>
            <a:miter lim="800000"/>
            <a:headEnd/>
            <a:tailEnd/>
          </a:ln>
        </p:spPr>
        <p:txBody>
          <a:bodyPr wrap="none">
            <a:prstTxWarp prst="textNoShape">
              <a:avLst/>
            </a:prstTxWarp>
            <a:spAutoFit/>
          </a:bodyPr>
          <a:lstStyle/>
          <a:p>
            <a:r>
              <a:rPr lang="en-GB">
                <a:solidFill>
                  <a:srgbClr val="0000FF"/>
                </a:solidFill>
              </a:rPr>
              <a:t>BLUE</a:t>
            </a:r>
          </a:p>
          <a:p>
            <a:r>
              <a:rPr lang="en-GB">
                <a:solidFill>
                  <a:srgbClr val="FF0000"/>
                </a:solidFill>
              </a:rPr>
              <a:t>RED</a:t>
            </a:r>
          </a:p>
        </p:txBody>
      </p:sp>
      <p:sp>
        <p:nvSpPr>
          <p:cNvPr id="11" name="TextBox 15"/>
          <p:cNvSpPr txBox="1">
            <a:spLocks noChangeArrowheads="1"/>
          </p:cNvSpPr>
          <p:nvPr/>
        </p:nvSpPr>
        <p:spPr bwMode="auto">
          <a:xfrm>
            <a:off x="7724238" y="5684837"/>
            <a:ext cx="620713" cy="369888"/>
          </a:xfrm>
          <a:prstGeom prst="rect">
            <a:avLst/>
          </a:prstGeom>
          <a:noFill/>
          <a:ln w="9525">
            <a:noFill/>
            <a:miter lim="800000"/>
            <a:headEnd/>
            <a:tailEnd/>
          </a:ln>
        </p:spPr>
        <p:txBody>
          <a:bodyPr wrap="none">
            <a:prstTxWarp prst="textNoShape">
              <a:avLst/>
            </a:prstTxWarp>
            <a:spAutoFit/>
          </a:bodyPr>
          <a:lstStyle/>
          <a:p>
            <a:r>
              <a:rPr lang="en-GB"/>
              <a:t>Δm</a:t>
            </a:r>
            <a:r>
              <a:rPr lang="en-GB" baseline="-25000"/>
              <a:t>s</a:t>
            </a:r>
          </a:p>
        </p:txBody>
      </p:sp>
      <p:sp>
        <p:nvSpPr>
          <p:cNvPr id="12" name="TextBox 16"/>
          <p:cNvSpPr txBox="1">
            <a:spLocks noChangeArrowheads="1"/>
          </p:cNvSpPr>
          <p:nvPr/>
        </p:nvSpPr>
        <p:spPr bwMode="auto">
          <a:xfrm>
            <a:off x="7543263" y="3094037"/>
            <a:ext cx="1158875" cy="369888"/>
          </a:xfrm>
          <a:prstGeom prst="rect">
            <a:avLst/>
          </a:prstGeom>
          <a:noFill/>
          <a:ln w="9525">
            <a:noFill/>
            <a:miter lim="800000"/>
            <a:headEnd/>
            <a:tailEnd/>
          </a:ln>
        </p:spPr>
        <p:txBody>
          <a:bodyPr wrap="none">
            <a:prstTxWarp prst="textNoShape">
              <a:avLst/>
            </a:prstTxWarp>
            <a:spAutoFit/>
          </a:bodyPr>
          <a:lstStyle/>
          <a:p>
            <a:r>
              <a:rPr lang="en-GB"/>
              <a:t>Φ</a:t>
            </a:r>
            <a:r>
              <a:rPr lang="en-GB" baseline="-25000"/>
              <a:t>s</a:t>
            </a:r>
            <a:r>
              <a:rPr lang="en-GB"/>
              <a:t> + Δm</a:t>
            </a:r>
            <a:r>
              <a:rPr lang="en-GB" baseline="-25000"/>
              <a:t>s</a:t>
            </a:r>
          </a:p>
        </p:txBody>
      </p:sp>
      <p:pic>
        <p:nvPicPr>
          <p:cNvPr id="13" name="Picture 18" descr="Untitled"/>
          <p:cNvPicPr>
            <a:picLocks noChangeAspect="1"/>
          </p:cNvPicPr>
          <p:nvPr/>
        </p:nvPicPr>
        <p:blipFill>
          <a:blip r:embed="rId7"/>
          <a:srcRect/>
          <a:stretch>
            <a:fillRect/>
          </a:stretch>
        </p:blipFill>
        <p:spPr bwMode="auto">
          <a:xfrm>
            <a:off x="4303176" y="5772150"/>
            <a:ext cx="1016000" cy="219075"/>
          </a:xfrm>
          <a:prstGeom prst="rect">
            <a:avLst/>
          </a:prstGeom>
          <a:noFill/>
          <a:ln w="9525">
            <a:noFill/>
            <a:miter lim="800000"/>
            <a:headEnd/>
            <a:tailEnd/>
          </a:ln>
        </p:spPr>
      </p:pic>
      <p:cxnSp>
        <p:nvCxnSpPr>
          <p:cNvPr id="14" name="Straight Connector 20"/>
          <p:cNvCxnSpPr>
            <a:cxnSpLocks noChangeShapeType="1"/>
          </p:cNvCxnSpPr>
          <p:nvPr/>
        </p:nvCxnSpPr>
        <p:spPr bwMode="auto">
          <a:xfrm flipV="1">
            <a:off x="5319176" y="5397500"/>
            <a:ext cx="474662" cy="484187"/>
          </a:xfrm>
          <a:prstGeom prst="line">
            <a:avLst/>
          </a:prstGeom>
          <a:noFill/>
          <a:ln w="38100">
            <a:solidFill>
              <a:srgbClr val="0000FF"/>
            </a:solidFill>
            <a:round/>
            <a:headEnd/>
            <a:tailEnd type="triangle" w="med" len="med"/>
          </a:ln>
        </p:spPr>
      </p:cxnSp>
      <p:sp>
        <p:nvSpPr>
          <p:cNvPr id="2" name="Title 1"/>
          <p:cNvSpPr>
            <a:spLocks noGrp="1"/>
          </p:cNvSpPr>
          <p:nvPr>
            <p:ph type="title"/>
          </p:nvPr>
        </p:nvSpPr>
        <p:spPr/>
        <p:txBody>
          <a:bodyPr>
            <a:normAutofit/>
          </a:bodyPr>
          <a:lstStyle/>
          <a:p>
            <a:r>
              <a:rPr lang="en-GB" dirty="0" smtClean="0"/>
              <a:t>Specific example:                 </a:t>
            </a:r>
            <a:r>
              <a:rPr lang="en-GB" dirty="0" err="1" smtClean="0">
                <a:solidFill>
                  <a:schemeClr val="bg1"/>
                </a:solidFill>
              </a:rPr>
              <a:t>k</a:t>
            </a:r>
            <a:endParaRPr lang="en-GB" dirty="0">
              <a:solidFill>
                <a:schemeClr val="bg1"/>
              </a:solidFill>
            </a:endParaRPr>
          </a:p>
        </p:txBody>
      </p:sp>
      <p:sp>
        <p:nvSpPr>
          <p:cNvPr id="3" name="Content Placeholder 2"/>
          <p:cNvSpPr>
            <a:spLocks noGrp="1"/>
          </p:cNvSpPr>
          <p:nvPr>
            <p:ph idx="1"/>
          </p:nvPr>
        </p:nvSpPr>
        <p:spPr/>
        <p:txBody>
          <a:bodyPr/>
          <a:lstStyle/>
          <a:p>
            <a:r>
              <a:rPr lang="en-GB" sz="2400" dirty="0" smtClean="0"/>
              <a:t>Only accessible in e</a:t>
            </a:r>
            <a:r>
              <a:rPr lang="en-GB" sz="2400" baseline="30000" dirty="0" smtClean="0"/>
              <a:t>+</a:t>
            </a:r>
            <a:r>
              <a:rPr lang="en-GB" sz="2400" dirty="0" smtClean="0"/>
              <a:t>e</a:t>
            </a:r>
            <a:r>
              <a:rPr lang="en-GB" sz="2400" baseline="30000" dirty="0" smtClean="0"/>
              <a:t>− </a:t>
            </a:r>
            <a:r>
              <a:rPr lang="en-GB" sz="2400" dirty="0" smtClean="0"/>
              <a:t>(golden modes: </a:t>
            </a:r>
            <a:r>
              <a:rPr lang="en-GB" sz="2400" dirty="0" err="1" smtClean="0"/>
              <a:t>μγ</a:t>
            </a:r>
            <a:r>
              <a:rPr lang="en-GB" sz="2400" dirty="0" smtClean="0"/>
              <a:t>, 3 lepton)</a:t>
            </a:r>
          </a:p>
        </p:txBody>
      </p:sp>
      <p:pic>
        <p:nvPicPr>
          <p:cNvPr id="6" name="Picture 5" descr="Untitled"/>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4089404" y="762000"/>
            <a:ext cx="1473200" cy="317500"/>
          </a:xfrm>
          <a:prstGeom prst="rect">
            <a:avLst/>
          </a:prstGeom>
        </p:spPr>
      </p:pic>
      <p:sp>
        <p:nvSpPr>
          <p:cNvPr id="5" name="TextBox 4"/>
          <p:cNvSpPr txBox="1"/>
          <p:nvPr/>
        </p:nvSpPr>
        <p:spPr>
          <a:xfrm>
            <a:off x="457200" y="1916831"/>
            <a:ext cx="4114800" cy="1200329"/>
          </a:xfrm>
          <a:prstGeom prst="rect">
            <a:avLst/>
          </a:prstGeom>
          <a:noFill/>
        </p:spPr>
        <p:txBody>
          <a:bodyPr wrap="square" rtlCol="0">
            <a:spAutoFit/>
          </a:bodyPr>
          <a:lstStyle/>
          <a:p>
            <a:r>
              <a:rPr lang="en-GB" dirty="0" smtClean="0"/>
              <a:t>Model dependent NP constraint.</a:t>
            </a:r>
          </a:p>
          <a:p>
            <a:endParaRPr lang="en-GB" dirty="0" smtClean="0"/>
          </a:p>
          <a:p>
            <a:r>
              <a:rPr lang="en-GB" dirty="0" smtClean="0"/>
              <a:t>Correlated with other flavour observables: MEG, LHCb etc.</a:t>
            </a:r>
            <a:endParaRPr lang="en-GB" dirty="0"/>
          </a:p>
        </p:txBody>
      </p:sp>
      <p:sp>
        <p:nvSpPr>
          <p:cNvPr id="16" name="TextBox 15"/>
          <p:cNvSpPr txBox="1"/>
          <p:nvPr/>
        </p:nvSpPr>
        <p:spPr>
          <a:xfrm>
            <a:off x="5740400" y="6570139"/>
            <a:ext cx="3408167" cy="307777"/>
          </a:xfrm>
          <a:prstGeom prst="rect">
            <a:avLst/>
          </a:prstGeom>
          <a:noFill/>
        </p:spPr>
        <p:txBody>
          <a:bodyPr wrap="none" rtlCol="0">
            <a:spAutoFit/>
          </a:bodyPr>
          <a:lstStyle/>
          <a:p>
            <a:r>
              <a:rPr lang="en-GB" sz="1400" dirty="0" smtClean="0"/>
              <a:t>Parry and Zhang </a:t>
            </a:r>
            <a:r>
              <a:rPr lang="en-US" sz="1400" dirty="0" smtClean="0"/>
              <a:t>Nucl.Phys.B802:63-76,2008</a:t>
            </a:r>
            <a:endParaRPr lang="en-GB" sz="1400" dirty="0"/>
          </a:p>
        </p:txBody>
      </p:sp>
      <p:sp>
        <p:nvSpPr>
          <p:cNvPr id="19" name="Slide Number Placeholder 18"/>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10</a:t>
            </a:fld>
            <a:endParaRPr lang="en-US" dirty="0">
              <a:solidFill>
                <a:srgbClr val="464653"/>
              </a:solidFill>
              <a:latin typeface="Gill Sans MT"/>
            </a:endParaRPr>
          </a:p>
        </p:txBody>
      </p:sp>
      <p:sp>
        <p:nvSpPr>
          <p:cNvPr id="17" name="TextBox 16"/>
          <p:cNvSpPr txBox="1"/>
          <p:nvPr/>
        </p:nvSpPr>
        <p:spPr>
          <a:xfrm>
            <a:off x="5104613" y="2641600"/>
            <a:ext cx="4039387" cy="369332"/>
          </a:xfrm>
          <a:prstGeom prst="rect">
            <a:avLst/>
          </a:prstGeom>
          <a:noFill/>
        </p:spPr>
        <p:txBody>
          <a:bodyPr wrap="none" rtlCol="0">
            <a:spAutoFit/>
          </a:bodyPr>
          <a:lstStyle/>
          <a:p>
            <a:r>
              <a:rPr lang="en-GB" dirty="0" smtClean="0">
                <a:solidFill>
                  <a:srgbClr val="FF0000"/>
                </a:solidFill>
              </a:rPr>
              <a:t>Not updated to latest results from LHCb</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9" name="Picture 2"/>
          <p:cNvPicPr>
            <a:picLocks noChangeAspect="1" noChangeArrowheads="1"/>
          </p:cNvPicPr>
          <p:nvPr/>
        </p:nvPicPr>
        <p:blipFill>
          <a:blip r:embed="rId2"/>
          <a:srcRect/>
          <a:stretch>
            <a:fillRect/>
          </a:stretch>
        </p:blipFill>
        <p:spPr bwMode="auto">
          <a:xfrm>
            <a:off x="190499" y="1939925"/>
            <a:ext cx="5765705" cy="3919008"/>
          </a:xfrm>
          <a:prstGeom prst="rect">
            <a:avLst/>
          </a:prstGeom>
          <a:noFill/>
          <a:ln w="9525">
            <a:noFill/>
            <a:miter lim="800000"/>
            <a:headEnd/>
            <a:tailEnd/>
          </a:ln>
        </p:spPr>
      </p:pic>
      <p:sp>
        <p:nvSpPr>
          <p:cNvPr id="29700" name="Rectangle 3"/>
          <p:cNvSpPr>
            <a:spLocks noGrp="1" noChangeArrowheads="1"/>
          </p:cNvSpPr>
          <p:nvPr>
            <p:ph type="title"/>
          </p:nvPr>
        </p:nvSpPr>
        <p:spPr/>
        <p:txBody>
          <a:bodyPr>
            <a:normAutofit/>
          </a:bodyPr>
          <a:lstStyle/>
          <a:p>
            <a:r>
              <a:rPr lang="en-GB" dirty="0" smtClean="0"/>
              <a:t>Another model...</a:t>
            </a:r>
            <a:endParaRPr lang="en-GB" dirty="0">
              <a:sym typeface="Symbol" charset="2"/>
            </a:endParaRPr>
          </a:p>
        </p:txBody>
      </p:sp>
      <p:sp>
        <p:nvSpPr>
          <p:cNvPr id="29701" name="Rectangle 4"/>
          <p:cNvSpPr>
            <a:spLocks noGrp="1" noChangeArrowheads="1"/>
          </p:cNvSpPr>
          <p:nvPr>
            <p:ph type="body" sz="half" idx="1"/>
          </p:nvPr>
        </p:nvSpPr>
        <p:spPr>
          <a:xfrm>
            <a:off x="397668" y="1239838"/>
            <a:ext cx="8348663" cy="5618162"/>
          </a:xfrm>
        </p:spPr>
        <p:txBody>
          <a:bodyPr>
            <a:normAutofit/>
          </a:bodyPr>
          <a:lstStyle/>
          <a:p>
            <a:pPr>
              <a:lnSpc>
                <a:spcPct val="80000"/>
              </a:lnSpc>
            </a:pPr>
            <a:r>
              <a:rPr lang="en-GB" sz="2000" dirty="0" err="1">
                <a:sym typeface="Symbol" charset="2"/>
              </a:rPr>
              <a:t></a:t>
            </a:r>
            <a:r>
              <a:rPr lang="en-GB" sz="2000" dirty="0">
                <a:sym typeface="Symbol" charset="2"/>
              </a:rPr>
              <a:t> upper limit can be correlated to </a:t>
            </a:r>
            <a:r>
              <a:rPr lang="en-GB" sz="2000" baseline="-25000" dirty="0">
                <a:sym typeface="Symbol" charset="2"/>
              </a:rPr>
              <a:t>13</a:t>
            </a:r>
            <a:r>
              <a:rPr lang="en-GB" sz="2000" dirty="0">
                <a:sym typeface="Symbol" charset="2"/>
              </a:rPr>
              <a:t> (neutrino mixing/CPV, T2K etc.) and also to </a:t>
            </a:r>
            <a:r>
              <a:rPr lang="en-GB" sz="2000" dirty="0" err="1">
                <a:sym typeface="Symbol" charset="2"/>
              </a:rPr>
              <a:t>e</a:t>
            </a:r>
            <a:r>
              <a:rPr lang="en-GB" sz="2000" dirty="0">
                <a:sym typeface="Symbol" charset="2"/>
              </a:rPr>
              <a:t>.</a:t>
            </a:r>
            <a:endParaRPr lang="en-GB" sz="2000" dirty="0" smtClean="0">
              <a:sym typeface="Symbol" charset="2"/>
            </a:endParaRPr>
          </a:p>
          <a:p>
            <a:pPr>
              <a:lnSpc>
                <a:spcPct val="80000"/>
              </a:lnSpc>
              <a:buFont typeface="Wingdings" charset="2"/>
              <a:buNone/>
            </a:pPr>
            <a:endParaRPr lang="en-GB" sz="2000" dirty="0" smtClean="0"/>
          </a:p>
          <a:p>
            <a:pPr>
              <a:lnSpc>
                <a:spcPct val="80000"/>
              </a:lnSpc>
              <a:buFont typeface="Wingdings" charset="2"/>
              <a:buNone/>
            </a:pPr>
            <a:endParaRPr lang="en-GB" sz="2000" dirty="0" smtClean="0"/>
          </a:p>
          <a:p>
            <a:pPr>
              <a:lnSpc>
                <a:spcPct val="80000"/>
              </a:lnSpc>
              <a:buFont typeface="Wingdings" charset="2"/>
              <a:buNone/>
            </a:pPr>
            <a:endParaRPr lang="en-GB" sz="2000" dirty="0" smtClean="0"/>
          </a:p>
          <a:p>
            <a:pPr>
              <a:lnSpc>
                <a:spcPct val="80000"/>
              </a:lnSpc>
              <a:buFont typeface="Wingdings" charset="2"/>
              <a:buNone/>
            </a:pPr>
            <a:endParaRPr lang="en-GB" sz="2000" dirty="0" smtClean="0"/>
          </a:p>
          <a:p>
            <a:pPr>
              <a:lnSpc>
                <a:spcPct val="80000"/>
              </a:lnSpc>
              <a:buFont typeface="Wingdings" charset="2"/>
              <a:buNone/>
            </a:pPr>
            <a:endParaRPr lang="en-GB" sz="2000" dirty="0" smtClean="0"/>
          </a:p>
          <a:p>
            <a:pPr>
              <a:lnSpc>
                <a:spcPct val="80000"/>
              </a:lnSpc>
              <a:buFont typeface="Wingdings" charset="2"/>
              <a:buNone/>
            </a:pPr>
            <a:endParaRPr lang="en-GB" sz="2000" dirty="0" smtClean="0"/>
          </a:p>
          <a:p>
            <a:pPr>
              <a:lnSpc>
                <a:spcPct val="80000"/>
              </a:lnSpc>
              <a:buFont typeface="Wingdings" charset="2"/>
              <a:buNone/>
            </a:pPr>
            <a:endParaRPr lang="en-US" sz="1800" dirty="0"/>
          </a:p>
        </p:txBody>
      </p:sp>
      <p:pic>
        <p:nvPicPr>
          <p:cNvPr id="29702" name="Picture 5"/>
          <p:cNvPicPr>
            <a:picLocks noChangeAspect="1" noChangeArrowheads="1"/>
          </p:cNvPicPr>
          <p:nvPr/>
        </p:nvPicPr>
        <p:blipFill>
          <a:blip r:embed="rId3"/>
          <a:srcRect/>
          <a:stretch>
            <a:fillRect/>
          </a:stretch>
        </p:blipFill>
        <p:spPr bwMode="auto">
          <a:xfrm>
            <a:off x="1652058" y="5245630"/>
            <a:ext cx="3979863" cy="1350962"/>
          </a:xfrm>
          <a:prstGeom prst="rect">
            <a:avLst/>
          </a:prstGeom>
          <a:noFill/>
          <a:ln w="9525">
            <a:noFill/>
            <a:miter lim="800000"/>
            <a:headEnd/>
            <a:tailEnd/>
          </a:ln>
        </p:spPr>
      </p:pic>
      <p:sp>
        <p:nvSpPr>
          <p:cNvPr id="29703" name="Text Box 6"/>
          <p:cNvSpPr txBox="1">
            <a:spLocks noChangeArrowheads="1"/>
          </p:cNvSpPr>
          <p:nvPr/>
        </p:nvSpPr>
        <p:spPr bwMode="auto">
          <a:xfrm>
            <a:off x="4886325" y="1625589"/>
            <a:ext cx="3730625" cy="366713"/>
          </a:xfrm>
          <a:prstGeom prst="rect">
            <a:avLst/>
          </a:prstGeom>
          <a:noFill/>
          <a:ln w="9525">
            <a:noFill/>
            <a:miter lim="800000"/>
            <a:headEnd/>
            <a:tailEnd/>
          </a:ln>
        </p:spPr>
        <p:txBody>
          <a:bodyPr wrap="none">
            <a:prstTxWarp prst="textNoShape">
              <a:avLst/>
            </a:prstTxWarp>
            <a:spAutoFit/>
          </a:bodyPr>
          <a:lstStyle/>
          <a:p>
            <a:r>
              <a:rPr lang="en-GB"/>
              <a:t>SUSY seasaw = CMSSM + 3</a:t>
            </a:r>
            <a:r>
              <a:rPr lang="en-GB">
                <a:sym typeface="Symbol" charset="2"/>
              </a:rPr>
              <a:t></a:t>
            </a:r>
            <a:r>
              <a:rPr lang="en-GB" baseline="-25000">
                <a:sym typeface="Symbol" charset="2"/>
              </a:rPr>
              <a:t>R </a:t>
            </a:r>
            <a:r>
              <a:rPr lang="en-GB">
                <a:sym typeface="Symbol" charset="2"/>
              </a:rPr>
              <a:t>+ </a:t>
            </a:r>
            <a:endParaRPr lang="en-GB" baseline="-25000">
              <a:sym typeface="Symbol" charset="2"/>
            </a:endParaRPr>
          </a:p>
        </p:txBody>
      </p:sp>
      <p:sp>
        <p:nvSpPr>
          <p:cNvPr id="29706" name="Text Box 10"/>
          <p:cNvSpPr txBox="1">
            <a:spLocks noChangeArrowheads="1"/>
          </p:cNvSpPr>
          <p:nvPr/>
        </p:nvSpPr>
        <p:spPr bwMode="auto">
          <a:xfrm>
            <a:off x="1911346" y="5841999"/>
            <a:ext cx="2880783" cy="646331"/>
          </a:xfrm>
          <a:prstGeom prst="rect">
            <a:avLst/>
          </a:prstGeom>
          <a:noFill/>
          <a:ln w="9525">
            <a:solidFill>
              <a:srgbClr val="FF0000"/>
            </a:solidFill>
            <a:miter lim="800000"/>
            <a:headEnd/>
            <a:tailEnd/>
          </a:ln>
        </p:spPr>
        <p:txBody>
          <a:bodyPr wrap="square">
            <a:prstTxWarp prst="textNoShape">
              <a:avLst/>
            </a:prstTxWarp>
            <a:spAutoFit/>
          </a:bodyPr>
          <a:lstStyle/>
          <a:p>
            <a:r>
              <a:rPr lang="en-GB" dirty="0" smtClean="0">
                <a:solidFill>
                  <a:srgbClr val="FF0000"/>
                </a:solidFill>
              </a:rPr>
              <a:t>Correlated results from T2K,</a:t>
            </a:r>
          </a:p>
          <a:p>
            <a:pPr algn="ctr"/>
            <a:r>
              <a:rPr lang="en-GB" dirty="0" smtClean="0">
                <a:solidFill>
                  <a:srgbClr val="FF0000"/>
                </a:solidFill>
              </a:rPr>
              <a:t>MEG and SuperB</a:t>
            </a:r>
            <a:endParaRPr lang="en-GB" dirty="0">
              <a:solidFill>
                <a:srgbClr val="FF0000"/>
              </a:solidFill>
              <a:sym typeface="Symbol" charset="2"/>
            </a:endParaRPr>
          </a:p>
        </p:txBody>
      </p:sp>
      <p:sp>
        <p:nvSpPr>
          <p:cNvPr id="11" name="TextBox 10"/>
          <p:cNvSpPr txBox="1"/>
          <p:nvPr/>
        </p:nvSpPr>
        <p:spPr>
          <a:xfrm>
            <a:off x="6535594" y="6062133"/>
            <a:ext cx="2608406" cy="307777"/>
          </a:xfrm>
          <a:prstGeom prst="rect">
            <a:avLst/>
          </a:prstGeom>
          <a:noFill/>
        </p:spPr>
        <p:txBody>
          <a:bodyPr wrap="none" rtlCol="0">
            <a:spAutoFit/>
          </a:bodyPr>
          <a:lstStyle/>
          <a:p>
            <a:r>
              <a:rPr lang="en-US" sz="1400" dirty="0" err="1" smtClean="0"/>
              <a:t>Arganda</a:t>
            </a:r>
            <a:r>
              <a:rPr lang="en-US" sz="1400" dirty="0" smtClean="0"/>
              <a:t> et al., JHEP, 06:079, 2008.</a:t>
            </a:r>
            <a:endParaRPr lang="en-GB" sz="1400" dirty="0"/>
          </a:p>
        </p:txBody>
      </p:sp>
      <p:sp>
        <p:nvSpPr>
          <p:cNvPr id="13" name="Slide Number Placeholder 12"/>
          <p:cNvSpPr>
            <a:spLocks noGrp="1"/>
          </p:cNvSpPr>
          <p:nvPr>
            <p:ph type="sldNum" sz="quarter" idx="12"/>
          </p:nvPr>
        </p:nvSpPr>
        <p:spPr/>
        <p:txBody>
          <a:bodyPr/>
          <a:lstStyle/>
          <a:p>
            <a:pPr>
              <a:defRPr/>
            </a:pPr>
            <a:fld id="{936158A1-CDBC-384C-BC67-9B823875D00C}" type="slidenum">
              <a:rPr lang="en-US" smtClean="0">
                <a:solidFill>
                  <a:srgbClr val="464653"/>
                </a:solidFill>
                <a:latin typeface="Gill Sans MT"/>
              </a:rPr>
              <a:pPr>
                <a:defRPr/>
              </a:pPr>
              <a:t>11</a:t>
            </a:fld>
            <a:endParaRPr lang="en-US" dirty="0">
              <a:solidFill>
                <a:srgbClr val="464653"/>
              </a:solidFill>
              <a:latin typeface="Gill Sans MT"/>
            </a:endParaRPr>
          </a:p>
        </p:txBody>
      </p:sp>
      <p:sp>
        <p:nvSpPr>
          <p:cNvPr id="10" name="TextBox 9"/>
          <p:cNvSpPr txBox="1"/>
          <p:nvPr/>
        </p:nvSpPr>
        <p:spPr>
          <a:xfrm>
            <a:off x="5740400" y="2087136"/>
            <a:ext cx="3275256" cy="1477328"/>
          </a:xfrm>
          <a:prstGeom prst="rect">
            <a:avLst/>
          </a:prstGeom>
          <a:noFill/>
        </p:spPr>
        <p:txBody>
          <a:bodyPr wrap="none" rtlCol="0">
            <a:spAutoFit/>
          </a:bodyPr>
          <a:lstStyle/>
          <a:p>
            <a:r>
              <a:rPr lang="en-GB" dirty="0" smtClean="0">
                <a:latin typeface="Cambria"/>
                <a:cs typeface="Cambria"/>
              </a:rPr>
              <a:t>Combine information from:</a:t>
            </a:r>
          </a:p>
          <a:p>
            <a:endParaRPr lang="en-GB" dirty="0" smtClean="0">
              <a:latin typeface="Cambria"/>
              <a:cs typeface="Cambria"/>
            </a:endParaRPr>
          </a:p>
          <a:p>
            <a:r>
              <a:rPr lang="en-GB" dirty="0" smtClean="0">
                <a:latin typeface="Cambria"/>
                <a:cs typeface="Cambria"/>
              </a:rPr>
              <a:t>2</a:t>
            </a:r>
            <a:r>
              <a:rPr lang="en-GB" baseline="30000" dirty="0" smtClean="0">
                <a:latin typeface="Cambria"/>
                <a:cs typeface="Cambria"/>
              </a:rPr>
              <a:t>nd</a:t>
            </a:r>
            <a:r>
              <a:rPr lang="en-GB" dirty="0" smtClean="0">
                <a:latin typeface="Cambria"/>
                <a:cs typeface="Cambria"/>
              </a:rPr>
              <a:t> </a:t>
            </a:r>
            <a:r>
              <a:rPr lang="en-US" dirty="0" smtClean="0">
                <a:latin typeface="Cambria"/>
                <a:cs typeface="Cambria"/>
                <a:sym typeface="Wingdings"/>
              </a:rPr>
              <a:t>1</a:t>
            </a:r>
            <a:r>
              <a:rPr lang="en-US" baseline="30000" dirty="0" smtClean="0">
                <a:latin typeface="Cambria"/>
                <a:cs typeface="Cambria"/>
                <a:sym typeface="Wingdings"/>
              </a:rPr>
              <a:t>st</a:t>
            </a:r>
            <a:r>
              <a:rPr lang="en-US" dirty="0" smtClean="0">
                <a:latin typeface="Cambria"/>
                <a:cs typeface="Cambria"/>
                <a:sym typeface="Wingdings"/>
              </a:rPr>
              <a:t> generation transitions</a:t>
            </a:r>
          </a:p>
          <a:p>
            <a:r>
              <a:rPr lang="en-US" dirty="0" smtClean="0">
                <a:latin typeface="Cambria"/>
                <a:cs typeface="Cambria"/>
                <a:sym typeface="Wingdings"/>
              </a:rPr>
              <a:t>3</a:t>
            </a:r>
            <a:r>
              <a:rPr lang="en-US" baseline="30000" dirty="0" smtClean="0">
                <a:latin typeface="Cambria"/>
                <a:cs typeface="Cambria"/>
                <a:sym typeface="Wingdings"/>
              </a:rPr>
              <a:t>rd</a:t>
            </a:r>
            <a:r>
              <a:rPr lang="en-US" dirty="0" smtClean="0">
                <a:latin typeface="Cambria"/>
                <a:cs typeface="Cambria"/>
                <a:sym typeface="Wingdings"/>
              </a:rPr>
              <a:t> </a:t>
            </a:r>
            <a:r>
              <a:rPr lang="en-US" dirty="0" err="1" smtClean="0">
                <a:latin typeface="Cambria"/>
                <a:cs typeface="Cambria"/>
                <a:sym typeface="Wingdings"/>
              </a:rPr>
              <a:t></a:t>
            </a:r>
            <a:r>
              <a:rPr lang="en-US" dirty="0" smtClean="0">
                <a:latin typeface="Cambria"/>
                <a:cs typeface="Cambria"/>
                <a:sym typeface="Wingdings"/>
              </a:rPr>
              <a:t> 1</a:t>
            </a:r>
            <a:r>
              <a:rPr lang="en-US" baseline="30000" dirty="0" smtClean="0">
                <a:latin typeface="Cambria"/>
                <a:cs typeface="Cambria"/>
                <a:sym typeface="Wingdings"/>
              </a:rPr>
              <a:t>st</a:t>
            </a:r>
            <a:r>
              <a:rPr lang="en-US" dirty="0" smtClean="0">
                <a:latin typeface="Cambria"/>
                <a:cs typeface="Cambria"/>
                <a:sym typeface="Wingdings"/>
              </a:rPr>
              <a:t> generation transitions</a:t>
            </a:r>
          </a:p>
          <a:p>
            <a:r>
              <a:rPr lang="en-US" dirty="0" smtClean="0">
                <a:latin typeface="Cambria"/>
                <a:cs typeface="Cambria"/>
                <a:sym typeface="Wingdings"/>
              </a:rPr>
              <a:t>Neutrino mixing: θ</a:t>
            </a:r>
            <a:r>
              <a:rPr lang="en-US" baseline="-25000" dirty="0" smtClean="0">
                <a:latin typeface="Cambria"/>
                <a:cs typeface="Cambria"/>
                <a:sym typeface="Wingdings"/>
              </a:rPr>
              <a:t>13</a:t>
            </a:r>
            <a:r>
              <a:rPr lang="en-US" dirty="0" smtClean="0">
                <a:latin typeface="Cambria"/>
                <a:cs typeface="Cambria"/>
                <a:sym typeface="Wingdings"/>
              </a:rPr>
              <a:t>.</a:t>
            </a:r>
            <a:endParaRPr lang="en-GB" dirty="0">
              <a:latin typeface="Cambria"/>
              <a:cs typeface="Cambri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9" name="Picture 2"/>
          <p:cNvPicPr>
            <a:picLocks noChangeAspect="1" noChangeArrowheads="1"/>
          </p:cNvPicPr>
          <p:nvPr/>
        </p:nvPicPr>
        <p:blipFill>
          <a:blip r:embed="rId2"/>
          <a:srcRect/>
          <a:stretch>
            <a:fillRect/>
          </a:stretch>
        </p:blipFill>
        <p:spPr bwMode="auto">
          <a:xfrm>
            <a:off x="190499" y="1939925"/>
            <a:ext cx="5765705" cy="3919008"/>
          </a:xfrm>
          <a:prstGeom prst="rect">
            <a:avLst/>
          </a:prstGeom>
          <a:noFill/>
          <a:ln w="9525">
            <a:noFill/>
            <a:miter lim="800000"/>
            <a:headEnd/>
            <a:tailEnd/>
          </a:ln>
        </p:spPr>
      </p:pic>
      <p:sp>
        <p:nvSpPr>
          <p:cNvPr id="29700" name="Rectangle 3"/>
          <p:cNvSpPr>
            <a:spLocks noGrp="1" noChangeArrowheads="1"/>
          </p:cNvSpPr>
          <p:nvPr>
            <p:ph type="title"/>
          </p:nvPr>
        </p:nvSpPr>
        <p:spPr/>
        <p:txBody>
          <a:bodyPr>
            <a:normAutofit/>
          </a:bodyPr>
          <a:lstStyle/>
          <a:p>
            <a:r>
              <a:rPr lang="en-GB" dirty="0" smtClean="0"/>
              <a:t>Another model...</a:t>
            </a:r>
            <a:endParaRPr lang="en-GB" dirty="0">
              <a:sym typeface="Symbol" charset="2"/>
            </a:endParaRPr>
          </a:p>
        </p:txBody>
      </p:sp>
      <p:sp>
        <p:nvSpPr>
          <p:cNvPr id="29701" name="Rectangle 4"/>
          <p:cNvSpPr>
            <a:spLocks noGrp="1" noChangeArrowheads="1"/>
          </p:cNvSpPr>
          <p:nvPr>
            <p:ph type="body" sz="half" idx="1"/>
          </p:nvPr>
        </p:nvSpPr>
        <p:spPr>
          <a:xfrm>
            <a:off x="397668" y="1239838"/>
            <a:ext cx="8348663" cy="5618162"/>
          </a:xfrm>
        </p:spPr>
        <p:txBody>
          <a:bodyPr>
            <a:normAutofit/>
          </a:bodyPr>
          <a:lstStyle/>
          <a:p>
            <a:pPr>
              <a:lnSpc>
                <a:spcPct val="80000"/>
              </a:lnSpc>
            </a:pPr>
            <a:r>
              <a:rPr lang="en-GB" sz="2000" dirty="0" err="1">
                <a:sym typeface="Symbol" charset="2"/>
              </a:rPr>
              <a:t></a:t>
            </a:r>
            <a:r>
              <a:rPr lang="en-GB" sz="2000" dirty="0">
                <a:sym typeface="Symbol" charset="2"/>
              </a:rPr>
              <a:t> upper limit can be correlated to </a:t>
            </a:r>
            <a:r>
              <a:rPr lang="en-GB" sz="2000" baseline="-25000" dirty="0">
                <a:sym typeface="Symbol" charset="2"/>
              </a:rPr>
              <a:t>13</a:t>
            </a:r>
            <a:r>
              <a:rPr lang="en-GB" sz="2000" dirty="0">
                <a:sym typeface="Symbol" charset="2"/>
              </a:rPr>
              <a:t> (neutrino mixing/CPV, T2K etc.) and also to </a:t>
            </a:r>
            <a:r>
              <a:rPr lang="en-GB" sz="2000" dirty="0" err="1">
                <a:sym typeface="Symbol" charset="2"/>
              </a:rPr>
              <a:t>e</a:t>
            </a:r>
            <a:r>
              <a:rPr lang="en-GB" sz="2000" dirty="0">
                <a:sym typeface="Symbol" charset="2"/>
              </a:rPr>
              <a:t>.</a:t>
            </a:r>
            <a:endParaRPr lang="en-GB" sz="2000" dirty="0" smtClean="0">
              <a:sym typeface="Symbol" charset="2"/>
            </a:endParaRPr>
          </a:p>
          <a:p>
            <a:pPr>
              <a:lnSpc>
                <a:spcPct val="80000"/>
              </a:lnSpc>
              <a:buFont typeface="Wingdings" charset="2"/>
              <a:buNone/>
            </a:pPr>
            <a:endParaRPr lang="en-GB" sz="2000" dirty="0" smtClean="0"/>
          </a:p>
          <a:p>
            <a:pPr>
              <a:lnSpc>
                <a:spcPct val="80000"/>
              </a:lnSpc>
              <a:buFont typeface="Wingdings" charset="2"/>
              <a:buNone/>
            </a:pPr>
            <a:endParaRPr lang="en-GB" sz="2000" dirty="0" smtClean="0"/>
          </a:p>
          <a:p>
            <a:pPr>
              <a:lnSpc>
                <a:spcPct val="80000"/>
              </a:lnSpc>
              <a:buFont typeface="Wingdings" charset="2"/>
              <a:buNone/>
            </a:pPr>
            <a:endParaRPr lang="en-GB" sz="2000" dirty="0" smtClean="0"/>
          </a:p>
          <a:p>
            <a:pPr>
              <a:lnSpc>
                <a:spcPct val="80000"/>
              </a:lnSpc>
              <a:buFont typeface="Wingdings" charset="2"/>
              <a:buNone/>
            </a:pPr>
            <a:endParaRPr lang="en-GB" sz="2000" dirty="0" smtClean="0"/>
          </a:p>
          <a:p>
            <a:pPr>
              <a:lnSpc>
                <a:spcPct val="80000"/>
              </a:lnSpc>
              <a:buFont typeface="Wingdings" charset="2"/>
              <a:buNone/>
            </a:pPr>
            <a:endParaRPr lang="en-GB" sz="2000" dirty="0" smtClean="0"/>
          </a:p>
          <a:p>
            <a:pPr>
              <a:lnSpc>
                <a:spcPct val="80000"/>
              </a:lnSpc>
              <a:buFont typeface="Wingdings" charset="2"/>
              <a:buNone/>
            </a:pPr>
            <a:endParaRPr lang="en-GB" sz="2000" dirty="0" smtClean="0"/>
          </a:p>
          <a:p>
            <a:pPr>
              <a:lnSpc>
                <a:spcPct val="80000"/>
              </a:lnSpc>
              <a:buFont typeface="Wingdings" charset="2"/>
              <a:buNone/>
            </a:pPr>
            <a:endParaRPr lang="en-US" sz="1800" dirty="0"/>
          </a:p>
        </p:txBody>
      </p:sp>
      <p:pic>
        <p:nvPicPr>
          <p:cNvPr id="29702" name="Picture 5"/>
          <p:cNvPicPr>
            <a:picLocks noChangeAspect="1" noChangeArrowheads="1"/>
          </p:cNvPicPr>
          <p:nvPr/>
        </p:nvPicPr>
        <p:blipFill>
          <a:blip r:embed="rId3"/>
          <a:srcRect/>
          <a:stretch>
            <a:fillRect/>
          </a:stretch>
        </p:blipFill>
        <p:spPr bwMode="auto">
          <a:xfrm>
            <a:off x="1652058" y="5245630"/>
            <a:ext cx="3979863" cy="1350962"/>
          </a:xfrm>
          <a:prstGeom prst="rect">
            <a:avLst/>
          </a:prstGeom>
          <a:noFill/>
          <a:ln w="9525">
            <a:noFill/>
            <a:miter lim="800000"/>
            <a:headEnd/>
            <a:tailEnd/>
          </a:ln>
        </p:spPr>
      </p:pic>
      <p:sp>
        <p:nvSpPr>
          <p:cNvPr id="29703" name="Text Box 6"/>
          <p:cNvSpPr txBox="1">
            <a:spLocks noChangeArrowheads="1"/>
          </p:cNvSpPr>
          <p:nvPr/>
        </p:nvSpPr>
        <p:spPr bwMode="auto">
          <a:xfrm>
            <a:off x="4886325" y="1625589"/>
            <a:ext cx="3730625" cy="366713"/>
          </a:xfrm>
          <a:prstGeom prst="rect">
            <a:avLst/>
          </a:prstGeom>
          <a:noFill/>
          <a:ln w="9525">
            <a:noFill/>
            <a:miter lim="800000"/>
            <a:headEnd/>
            <a:tailEnd/>
          </a:ln>
        </p:spPr>
        <p:txBody>
          <a:bodyPr wrap="none">
            <a:prstTxWarp prst="textNoShape">
              <a:avLst/>
            </a:prstTxWarp>
            <a:spAutoFit/>
          </a:bodyPr>
          <a:lstStyle/>
          <a:p>
            <a:r>
              <a:rPr lang="en-GB"/>
              <a:t>SUSY seasaw = CMSSM + 3</a:t>
            </a:r>
            <a:r>
              <a:rPr lang="en-GB">
                <a:sym typeface="Symbol" charset="2"/>
              </a:rPr>
              <a:t></a:t>
            </a:r>
            <a:r>
              <a:rPr lang="en-GB" baseline="-25000">
                <a:sym typeface="Symbol" charset="2"/>
              </a:rPr>
              <a:t>R </a:t>
            </a:r>
            <a:r>
              <a:rPr lang="en-GB">
                <a:sym typeface="Symbol" charset="2"/>
              </a:rPr>
              <a:t>+ </a:t>
            </a:r>
            <a:endParaRPr lang="en-GB" baseline="-25000">
              <a:sym typeface="Symbol" charset="2"/>
            </a:endParaRPr>
          </a:p>
        </p:txBody>
      </p:sp>
      <p:sp>
        <p:nvSpPr>
          <p:cNvPr id="29706" name="Text Box 10"/>
          <p:cNvSpPr txBox="1">
            <a:spLocks noChangeArrowheads="1"/>
          </p:cNvSpPr>
          <p:nvPr/>
        </p:nvSpPr>
        <p:spPr bwMode="auto">
          <a:xfrm>
            <a:off x="1911346" y="5841999"/>
            <a:ext cx="2880783" cy="646331"/>
          </a:xfrm>
          <a:prstGeom prst="rect">
            <a:avLst/>
          </a:prstGeom>
          <a:noFill/>
          <a:ln w="9525">
            <a:solidFill>
              <a:srgbClr val="FF0000"/>
            </a:solidFill>
            <a:miter lim="800000"/>
            <a:headEnd/>
            <a:tailEnd/>
          </a:ln>
        </p:spPr>
        <p:txBody>
          <a:bodyPr wrap="square">
            <a:prstTxWarp prst="textNoShape">
              <a:avLst/>
            </a:prstTxWarp>
            <a:spAutoFit/>
          </a:bodyPr>
          <a:lstStyle/>
          <a:p>
            <a:r>
              <a:rPr lang="en-GB" dirty="0" smtClean="0">
                <a:solidFill>
                  <a:srgbClr val="FF0000"/>
                </a:solidFill>
              </a:rPr>
              <a:t>Correlated results from T2K,</a:t>
            </a:r>
          </a:p>
          <a:p>
            <a:pPr algn="ctr"/>
            <a:r>
              <a:rPr lang="en-GB" dirty="0" smtClean="0">
                <a:solidFill>
                  <a:srgbClr val="FF0000"/>
                </a:solidFill>
              </a:rPr>
              <a:t>MEG and SuperB</a:t>
            </a:r>
            <a:endParaRPr lang="en-GB" dirty="0">
              <a:solidFill>
                <a:srgbClr val="FF0000"/>
              </a:solidFill>
              <a:sym typeface="Symbol" charset="2"/>
            </a:endParaRPr>
          </a:p>
        </p:txBody>
      </p:sp>
      <p:sp>
        <p:nvSpPr>
          <p:cNvPr id="11" name="TextBox 10"/>
          <p:cNvSpPr txBox="1"/>
          <p:nvPr/>
        </p:nvSpPr>
        <p:spPr>
          <a:xfrm>
            <a:off x="6535594" y="6062133"/>
            <a:ext cx="2608406" cy="307777"/>
          </a:xfrm>
          <a:prstGeom prst="rect">
            <a:avLst/>
          </a:prstGeom>
          <a:noFill/>
        </p:spPr>
        <p:txBody>
          <a:bodyPr wrap="none" rtlCol="0">
            <a:spAutoFit/>
          </a:bodyPr>
          <a:lstStyle/>
          <a:p>
            <a:r>
              <a:rPr lang="en-US" sz="1400" dirty="0" err="1" smtClean="0"/>
              <a:t>Arganda</a:t>
            </a:r>
            <a:r>
              <a:rPr lang="en-US" sz="1400" dirty="0" smtClean="0"/>
              <a:t> et al., JHEP, 06:079, 2008.</a:t>
            </a:r>
            <a:endParaRPr lang="en-GB" sz="1400" dirty="0"/>
          </a:p>
        </p:txBody>
      </p:sp>
      <p:sp>
        <p:nvSpPr>
          <p:cNvPr id="13" name="Slide Number Placeholder 12"/>
          <p:cNvSpPr>
            <a:spLocks noGrp="1"/>
          </p:cNvSpPr>
          <p:nvPr>
            <p:ph type="sldNum" sz="quarter" idx="12"/>
          </p:nvPr>
        </p:nvSpPr>
        <p:spPr/>
        <p:txBody>
          <a:bodyPr/>
          <a:lstStyle/>
          <a:p>
            <a:pPr>
              <a:defRPr/>
            </a:pPr>
            <a:fld id="{936158A1-CDBC-384C-BC67-9B823875D00C}" type="slidenum">
              <a:rPr lang="en-US" smtClean="0">
                <a:solidFill>
                  <a:srgbClr val="464653"/>
                </a:solidFill>
                <a:latin typeface="Gill Sans MT"/>
              </a:rPr>
              <a:pPr>
                <a:defRPr/>
              </a:pPr>
              <a:t>12</a:t>
            </a:fld>
            <a:endParaRPr lang="en-US" dirty="0">
              <a:solidFill>
                <a:srgbClr val="464653"/>
              </a:solidFill>
              <a:latin typeface="Gill Sans MT"/>
            </a:endParaRPr>
          </a:p>
        </p:txBody>
      </p:sp>
      <p:sp>
        <p:nvSpPr>
          <p:cNvPr id="10" name="TextBox 9"/>
          <p:cNvSpPr txBox="1"/>
          <p:nvPr/>
        </p:nvSpPr>
        <p:spPr>
          <a:xfrm>
            <a:off x="5740400" y="2087136"/>
            <a:ext cx="3275256" cy="1477328"/>
          </a:xfrm>
          <a:prstGeom prst="rect">
            <a:avLst/>
          </a:prstGeom>
          <a:noFill/>
        </p:spPr>
        <p:txBody>
          <a:bodyPr wrap="none" rtlCol="0">
            <a:spAutoFit/>
          </a:bodyPr>
          <a:lstStyle/>
          <a:p>
            <a:r>
              <a:rPr lang="en-GB" dirty="0" smtClean="0">
                <a:latin typeface="Cambria"/>
                <a:cs typeface="Cambria"/>
              </a:rPr>
              <a:t>Combine information from:</a:t>
            </a:r>
          </a:p>
          <a:p>
            <a:endParaRPr lang="en-GB" dirty="0" smtClean="0">
              <a:latin typeface="Cambria"/>
              <a:cs typeface="Cambria"/>
            </a:endParaRPr>
          </a:p>
          <a:p>
            <a:r>
              <a:rPr lang="en-GB" dirty="0" smtClean="0">
                <a:latin typeface="Cambria"/>
                <a:cs typeface="Cambria"/>
              </a:rPr>
              <a:t>2</a:t>
            </a:r>
            <a:r>
              <a:rPr lang="en-GB" baseline="30000" dirty="0" smtClean="0">
                <a:latin typeface="Cambria"/>
                <a:cs typeface="Cambria"/>
              </a:rPr>
              <a:t>nd</a:t>
            </a:r>
            <a:r>
              <a:rPr lang="en-GB" dirty="0" smtClean="0">
                <a:latin typeface="Cambria"/>
                <a:cs typeface="Cambria"/>
              </a:rPr>
              <a:t> </a:t>
            </a:r>
            <a:r>
              <a:rPr lang="en-US" dirty="0" smtClean="0">
                <a:latin typeface="Cambria"/>
                <a:cs typeface="Cambria"/>
                <a:sym typeface="Wingdings"/>
              </a:rPr>
              <a:t>1</a:t>
            </a:r>
            <a:r>
              <a:rPr lang="en-US" baseline="30000" dirty="0" smtClean="0">
                <a:latin typeface="Cambria"/>
                <a:cs typeface="Cambria"/>
                <a:sym typeface="Wingdings"/>
              </a:rPr>
              <a:t>st</a:t>
            </a:r>
            <a:r>
              <a:rPr lang="en-US" dirty="0" smtClean="0">
                <a:latin typeface="Cambria"/>
                <a:cs typeface="Cambria"/>
                <a:sym typeface="Wingdings"/>
              </a:rPr>
              <a:t> generation transitions</a:t>
            </a:r>
          </a:p>
          <a:p>
            <a:r>
              <a:rPr lang="en-US" dirty="0" smtClean="0">
                <a:latin typeface="Cambria"/>
                <a:cs typeface="Cambria"/>
                <a:sym typeface="Wingdings"/>
              </a:rPr>
              <a:t>3</a:t>
            </a:r>
            <a:r>
              <a:rPr lang="en-US" baseline="30000" dirty="0" smtClean="0">
                <a:latin typeface="Cambria"/>
                <a:cs typeface="Cambria"/>
                <a:sym typeface="Wingdings"/>
              </a:rPr>
              <a:t>rd</a:t>
            </a:r>
            <a:r>
              <a:rPr lang="en-US" dirty="0" smtClean="0">
                <a:latin typeface="Cambria"/>
                <a:cs typeface="Cambria"/>
                <a:sym typeface="Wingdings"/>
              </a:rPr>
              <a:t> </a:t>
            </a:r>
            <a:r>
              <a:rPr lang="en-US" dirty="0" err="1" smtClean="0">
                <a:latin typeface="Cambria"/>
                <a:cs typeface="Cambria"/>
                <a:sym typeface="Wingdings"/>
              </a:rPr>
              <a:t></a:t>
            </a:r>
            <a:r>
              <a:rPr lang="en-US" dirty="0" smtClean="0">
                <a:latin typeface="Cambria"/>
                <a:cs typeface="Cambria"/>
                <a:sym typeface="Wingdings"/>
              </a:rPr>
              <a:t> 1</a:t>
            </a:r>
            <a:r>
              <a:rPr lang="en-US" baseline="30000" dirty="0" smtClean="0">
                <a:latin typeface="Cambria"/>
                <a:cs typeface="Cambria"/>
                <a:sym typeface="Wingdings"/>
              </a:rPr>
              <a:t>st</a:t>
            </a:r>
            <a:r>
              <a:rPr lang="en-US" dirty="0" smtClean="0">
                <a:latin typeface="Cambria"/>
                <a:cs typeface="Cambria"/>
                <a:sym typeface="Wingdings"/>
              </a:rPr>
              <a:t> generation transitions</a:t>
            </a:r>
          </a:p>
          <a:p>
            <a:r>
              <a:rPr lang="en-US" dirty="0" smtClean="0">
                <a:latin typeface="Cambria"/>
                <a:cs typeface="Cambria"/>
                <a:sym typeface="Wingdings"/>
              </a:rPr>
              <a:t>Neutrino mixing: θ</a:t>
            </a:r>
            <a:r>
              <a:rPr lang="en-US" baseline="-25000" dirty="0" smtClean="0">
                <a:latin typeface="Cambria"/>
                <a:cs typeface="Cambria"/>
                <a:sym typeface="Wingdings"/>
              </a:rPr>
              <a:t>13</a:t>
            </a:r>
            <a:r>
              <a:rPr lang="en-US" dirty="0" smtClean="0">
                <a:latin typeface="Cambria"/>
                <a:cs typeface="Cambria"/>
                <a:sym typeface="Wingdings"/>
              </a:rPr>
              <a:t>.</a:t>
            </a:r>
            <a:endParaRPr lang="en-GB" dirty="0">
              <a:latin typeface="Cambria"/>
              <a:cs typeface="Cambria"/>
            </a:endParaRPr>
          </a:p>
        </p:txBody>
      </p:sp>
      <p:cxnSp>
        <p:nvCxnSpPr>
          <p:cNvPr id="14" name="Straight Connector 13"/>
          <p:cNvCxnSpPr/>
          <p:nvPr/>
        </p:nvCxnSpPr>
        <p:spPr>
          <a:xfrm>
            <a:off x="1066800" y="3877733"/>
            <a:ext cx="4605867" cy="1588"/>
          </a:xfrm>
          <a:prstGeom prst="line">
            <a:avLst/>
          </a:prstGeom>
          <a:ln w="2857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066803" y="4334927"/>
            <a:ext cx="4605867" cy="1588"/>
          </a:xfrm>
          <a:prstGeom prst="line">
            <a:avLst/>
          </a:prstGeom>
          <a:ln w="28575"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Box 15"/>
          <p:cNvSpPr txBox="1">
            <a:spLocks noChangeArrowheads="1"/>
          </p:cNvSpPr>
          <p:nvPr/>
        </p:nvSpPr>
        <p:spPr bwMode="auto">
          <a:xfrm>
            <a:off x="1134534" y="3513665"/>
            <a:ext cx="1092200" cy="307975"/>
          </a:xfrm>
          <a:prstGeom prst="rect">
            <a:avLst/>
          </a:prstGeom>
          <a:solidFill>
            <a:schemeClr val="bg1"/>
          </a:solidFill>
          <a:ln w="9525">
            <a:noFill/>
            <a:miter lim="800000"/>
            <a:headEnd/>
            <a:tailEnd/>
          </a:ln>
        </p:spPr>
        <p:txBody>
          <a:bodyPr wrap="none">
            <a:prstTxWarp prst="textNoShape">
              <a:avLst/>
            </a:prstTxWarp>
            <a:spAutoFit/>
          </a:bodyPr>
          <a:lstStyle/>
          <a:p>
            <a:r>
              <a:rPr lang="en-GB" sz="1400" dirty="0">
                <a:solidFill>
                  <a:srgbClr val="FF0000"/>
                </a:solidFill>
              </a:rPr>
              <a:t>MEG (now)</a:t>
            </a:r>
          </a:p>
        </p:txBody>
      </p:sp>
      <p:sp>
        <p:nvSpPr>
          <p:cNvPr id="17" name="TextBox 16"/>
          <p:cNvSpPr txBox="1">
            <a:spLocks noChangeArrowheads="1"/>
          </p:cNvSpPr>
          <p:nvPr/>
        </p:nvSpPr>
        <p:spPr bwMode="auto">
          <a:xfrm>
            <a:off x="1117600" y="4377784"/>
            <a:ext cx="1292225" cy="307975"/>
          </a:xfrm>
          <a:prstGeom prst="rect">
            <a:avLst/>
          </a:prstGeom>
          <a:solidFill>
            <a:schemeClr val="bg1"/>
          </a:solidFill>
          <a:ln w="9525">
            <a:noFill/>
            <a:miter lim="800000"/>
            <a:headEnd/>
            <a:tailEnd/>
          </a:ln>
        </p:spPr>
        <p:txBody>
          <a:bodyPr wrap="none">
            <a:prstTxWarp prst="textNoShape">
              <a:avLst/>
            </a:prstTxWarp>
            <a:spAutoFit/>
          </a:bodyPr>
          <a:lstStyle/>
          <a:p>
            <a:r>
              <a:rPr lang="en-GB" sz="1400">
                <a:solidFill>
                  <a:srgbClr val="FF0000"/>
                </a:solidFill>
              </a:rPr>
              <a:t>MEG (design)</a:t>
            </a:r>
          </a:p>
        </p:txBody>
      </p:sp>
      <p:cxnSp>
        <p:nvCxnSpPr>
          <p:cNvPr id="18" name="Straight Connector 18"/>
          <p:cNvCxnSpPr>
            <a:cxnSpLocks noChangeShapeType="1"/>
          </p:cNvCxnSpPr>
          <p:nvPr/>
        </p:nvCxnSpPr>
        <p:spPr bwMode="auto">
          <a:xfrm rot="5400000" flipH="1" flipV="1">
            <a:off x="2747438" y="3704161"/>
            <a:ext cx="3242722" cy="1"/>
          </a:xfrm>
          <a:prstGeom prst="line">
            <a:avLst/>
          </a:prstGeom>
          <a:noFill/>
          <a:ln w="38100">
            <a:solidFill>
              <a:srgbClr val="0000FF"/>
            </a:solidFill>
            <a:round/>
            <a:headEnd/>
            <a:tailEnd/>
          </a:ln>
        </p:spPr>
      </p:cxnSp>
      <p:sp>
        <p:nvSpPr>
          <p:cNvPr id="20" name="TextBox 20"/>
          <p:cNvSpPr txBox="1">
            <a:spLocks noChangeArrowheads="1"/>
          </p:cNvSpPr>
          <p:nvPr/>
        </p:nvSpPr>
        <p:spPr bwMode="auto">
          <a:xfrm rot="16200000">
            <a:off x="3775605" y="2362189"/>
            <a:ext cx="784225" cy="307975"/>
          </a:xfrm>
          <a:prstGeom prst="rect">
            <a:avLst/>
          </a:prstGeom>
          <a:solidFill>
            <a:srgbClr val="FFFFFF"/>
          </a:solidFill>
          <a:ln w="9525">
            <a:noFill/>
            <a:miter lim="800000"/>
            <a:headEnd/>
            <a:tailEnd/>
          </a:ln>
        </p:spPr>
        <p:txBody>
          <a:bodyPr wrap="none">
            <a:prstTxWarp prst="textNoShape">
              <a:avLst/>
            </a:prstTxWarp>
            <a:spAutoFit/>
          </a:bodyPr>
          <a:lstStyle/>
          <a:p>
            <a:r>
              <a:rPr lang="en-GB" sz="1400">
                <a:solidFill>
                  <a:srgbClr val="0000FF"/>
                </a:solidFill>
              </a:rPr>
              <a:t>SuperB</a:t>
            </a:r>
          </a:p>
        </p:txBody>
      </p:sp>
      <p:sp>
        <p:nvSpPr>
          <p:cNvPr id="21" name="Text Box 10"/>
          <p:cNvSpPr txBox="1">
            <a:spLocks noChangeArrowheads="1"/>
          </p:cNvSpPr>
          <p:nvPr/>
        </p:nvSpPr>
        <p:spPr bwMode="auto">
          <a:xfrm>
            <a:off x="6163730" y="4267198"/>
            <a:ext cx="2455336" cy="646331"/>
          </a:xfrm>
          <a:prstGeom prst="rect">
            <a:avLst/>
          </a:prstGeom>
          <a:noFill/>
          <a:ln w="9525">
            <a:solidFill>
              <a:srgbClr val="FF0000"/>
            </a:solidFill>
            <a:miter lim="800000"/>
            <a:headEnd/>
            <a:tailEnd/>
          </a:ln>
        </p:spPr>
        <p:txBody>
          <a:bodyPr wrap="square">
            <a:prstTxWarp prst="textNoShape">
              <a:avLst/>
            </a:prstTxWarp>
            <a:spAutoFit/>
          </a:bodyPr>
          <a:lstStyle/>
          <a:p>
            <a:r>
              <a:rPr lang="en-GB" dirty="0" smtClean="0">
                <a:solidFill>
                  <a:srgbClr val="FF0000"/>
                </a:solidFill>
                <a:latin typeface="Calibri"/>
                <a:cs typeface="Calibri"/>
                <a:sym typeface="Symbol" charset="2"/>
              </a:rPr>
              <a:t>This model will be ruled out if we find </a:t>
            </a:r>
            <a:r>
              <a:rPr lang="en-GB" dirty="0" err="1" smtClean="0">
                <a:solidFill>
                  <a:srgbClr val="FF0000"/>
                </a:solidFill>
                <a:latin typeface="Calibri"/>
                <a:cs typeface="Calibri"/>
                <a:sym typeface="Symbol" charset="2"/>
              </a:rPr>
              <a:t>μγ</a:t>
            </a:r>
            <a:endParaRPr lang="en-GB" dirty="0">
              <a:solidFill>
                <a:srgbClr val="FF0000"/>
              </a:solidFill>
              <a:latin typeface="Calibri"/>
              <a:cs typeface="Calibri"/>
              <a:sym typeface="Symbol" charset="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Higgs searches from the LHC </a:t>
            </a:r>
            <a:br>
              <a:rPr lang="en-GB" dirty="0" smtClean="0"/>
            </a:br>
            <a:r>
              <a:rPr lang="en-GB" sz="1800" dirty="0" smtClean="0"/>
              <a:t>(slide from A. </a:t>
            </a:r>
            <a:r>
              <a:rPr lang="en-GB" sz="1800" dirty="0" err="1" smtClean="0"/>
              <a:t>Gritsan</a:t>
            </a:r>
            <a:r>
              <a:rPr lang="en-GB" sz="1800" dirty="0" smtClean="0"/>
              <a:t>, </a:t>
            </a:r>
            <a:r>
              <a:rPr lang="en-GB" sz="1800" dirty="0" err="1" smtClean="0"/>
              <a:t>Lomonosov</a:t>
            </a:r>
            <a:r>
              <a:rPr lang="en-GB" sz="1800" dirty="0" smtClean="0"/>
              <a:t> XV)</a:t>
            </a:r>
            <a:endParaRPr lang="en-GB" sz="1800" dirty="0"/>
          </a:p>
        </p:txBody>
      </p:sp>
      <p:sp>
        <p:nvSpPr>
          <p:cNvPr id="3" name="Slide Number Placeholder 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13</a:t>
            </a:fld>
            <a:endParaRPr lang="en-US" dirty="0">
              <a:solidFill>
                <a:srgbClr val="464653"/>
              </a:solidFill>
              <a:latin typeface="Gill Sans MT"/>
            </a:endParaRPr>
          </a:p>
        </p:txBody>
      </p:sp>
      <p:pic>
        <p:nvPicPr>
          <p:cNvPr id="5" name="Picture 4" descr="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0607" y="1270000"/>
            <a:ext cx="6437866" cy="4978400"/>
          </a:xfrm>
          <a:prstGeom prst="rect">
            <a:avLst/>
          </a:prstGeom>
        </p:spPr>
      </p:pic>
      <p:sp>
        <p:nvSpPr>
          <p:cNvPr id="6" name="TextBox 5"/>
          <p:cNvSpPr txBox="1"/>
          <p:nvPr/>
        </p:nvSpPr>
        <p:spPr>
          <a:xfrm>
            <a:off x="6163733" y="1456280"/>
            <a:ext cx="2980267" cy="4801315"/>
          </a:xfrm>
          <a:prstGeom prst="rect">
            <a:avLst/>
          </a:prstGeom>
          <a:noFill/>
        </p:spPr>
        <p:txBody>
          <a:bodyPr wrap="square" rtlCol="0">
            <a:spAutoFit/>
          </a:bodyPr>
          <a:lstStyle/>
          <a:p>
            <a:r>
              <a:rPr lang="en-GB" dirty="0" smtClean="0"/>
              <a:t>EW data point to a light Higgs (~115 </a:t>
            </a:r>
            <a:r>
              <a:rPr lang="en-GB" dirty="0" err="1" smtClean="0"/>
              <a:t>GeV</a:t>
            </a:r>
            <a:r>
              <a:rPr lang="en-GB" dirty="0" smtClean="0"/>
              <a:t>).  Nothing found so far.</a:t>
            </a:r>
          </a:p>
          <a:p>
            <a:endParaRPr lang="en-GB" dirty="0" smtClean="0"/>
          </a:p>
          <a:p>
            <a:r>
              <a:rPr lang="en-GB" dirty="0" smtClean="0"/>
              <a:t>Searches </a:t>
            </a:r>
            <a:r>
              <a:rPr lang="en-GB" dirty="0" smtClean="0"/>
              <a:t>for a SM Higgs could yield a stable point to guide non-SM Higgs searches.</a:t>
            </a:r>
          </a:p>
          <a:p>
            <a:endParaRPr lang="en-GB" dirty="0" smtClean="0"/>
          </a:p>
          <a:p>
            <a:r>
              <a:rPr lang="en-GB" dirty="0" smtClean="0"/>
              <a:t>Non-SM searches are of relevance for many of our rare decays.</a:t>
            </a:r>
          </a:p>
          <a:p>
            <a:endParaRPr lang="en-GB" dirty="0" smtClean="0"/>
          </a:p>
          <a:p>
            <a:r>
              <a:rPr lang="en-GB" dirty="0" smtClean="0"/>
              <a:t>No SM Higgs would take the field back to the drawing board, and in this case </a:t>
            </a:r>
            <a:r>
              <a:rPr lang="en-GB" dirty="0" err="1" smtClean="0"/>
              <a:t>FCNC's</a:t>
            </a:r>
            <a:r>
              <a:rPr lang="en-GB" dirty="0" smtClean="0"/>
              <a:t> will have an inevitable role in understanding nature.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t>
            </a:r>
            <a:r>
              <a:rPr lang="en-GB" baseline="-25000" dirty="0" smtClean="0"/>
              <a:t>u,d</a:t>
            </a:r>
            <a:r>
              <a:rPr lang="en-GB" dirty="0" smtClean="0"/>
              <a:t> physics: Rare Decays</a:t>
            </a:r>
            <a:endParaRPr lang="en-GB" dirty="0"/>
          </a:p>
        </p:txBody>
      </p:sp>
      <p:sp>
        <p:nvSpPr>
          <p:cNvPr id="6" name="Content Placeholder 5"/>
          <p:cNvSpPr>
            <a:spLocks noGrp="1"/>
          </p:cNvSpPr>
          <p:nvPr>
            <p:ph sz="quarter" idx="1"/>
          </p:nvPr>
        </p:nvSpPr>
        <p:spPr/>
        <p:txBody>
          <a:bodyPr/>
          <a:lstStyle/>
          <a:p>
            <a:r>
              <a:rPr lang="en-GB" dirty="0" smtClean="0"/>
              <a:t>Example:</a:t>
            </a:r>
          </a:p>
          <a:p>
            <a:pPr lvl="1"/>
            <a:r>
              <a:rPr lang="en-GB" dirty="0" smtClean="0"/>
              <a:t>Rate modified by presence of H</a:t>
            </a:r>
            <a:r>
              <a:rPr lang="en-GB" baseline="30000" dirty="0" smtClean="0"/>
              <a:t>+</a:t>
            </a:r>
            <a:r>
              <a:rPr lang="en-GB" dirty="0" smtClean="0"/>
              <a:t> </a:t>
            </a:r>
          </a:p>
        </p:txBody>
      </p:sp>
      <p:pic>
        <p:nvPicPr>
          <p:cNvPr id="9" name="Picture 21"/>
          <p:cNvPicPr>
            <a:picLocks noChangeAspect="1" noChangeArrowheads="1"/>
          </p:cNvPicPr>
          <p:nvPr/>
        </p:nvPicPr>
        <p:blipFill>
          <a:blip r:embed="rId3"/>
          <a:srcRect/>
          <a:stretch>
            <a:fillRect/>
          </a:stretch>
        </p:blipFill>
        <p:spPr bwMode="auto">
          <a:xfrm>
            <a:off x="5282140" y="1177927"/>
            <a:ext cx="2947459" cy="1773000"/>
          </a:xfrm>
          <a:prstGeom prst="rect">
            <a:avLst/>
          </a:prstGeom>
          <a:noFill/>
          <a:ln w="9525">
            <a:noFill/>
            <a:miter lim="800000"/>
            <a:headEnd/>
            <a:tailEnd/>
          </a:ln>
        </p:spPr>
      </p:pic>
      <p:graphicFrame>
        <p:nvGraphicFramePr>
          <p:cNvPr id="13314" name="Object 2"/>
          <p:cNvGraphicFramePr>
            <a:graphicFrameLocks noChangeAspect="1"/>
          </p:cNvGraphicFramePr>
          <p:nvPr/>
        </p:nvGraphicFramePr>
        <p:xfrm>
          <a:off x="1688571" y="2068511"/>
          <a:ext cx="1470025" cy="793750"/>
        </p:xfrm>
        <a:graphic>
          <a:graphicData uri="http://schemas.openxmlformats.org/presentationml/2006/ole">
            <p:oleObj spid="_x0000_s13314" name="Equation" r:id="rId4" imgW="799920" imgH="431640" progId="">
              <p:embed/>
            </p:oleObj>
          </a:graphicData>
        </a:graphic>
      </p:graphicFrame>
      <p:pic>
        <p:nvPicPr>
          <p:cNvPr id="11" name="Picture 10" descr="Untitled"/>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190750" y="1291698"/>
            <a:ext cx="1619250" cy="329668"/>
          </a:xfrm>
          <a:prstGeom prst="rect">
            <a:avLst/>
          </a:prstGeom>
        </p:spPr>
      </p:pic>
      <p:pic>
        <p:nvPicPr>
          <p:cNvPr id="10" name="Picture 9" descr="btaunu2-LHC-comparison.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96692" y="2963333"/>
            <a:ext cx="5767103" cy="3894667"/>
          </a:xfrm>
          <a:prstGeom prst="rect">
            <a:avLst/>
          </a:prstGeom>
        </p:spPr>
      </p:pic>
      <p:pic>
        <p:nvPicPr>
          <p:cNvPr id="12" name="Picture 11" descr="t.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875867" y="3107273"/>
            <a:ext cx="2997200" cy="959421"/>
          </a:xfrm>
          <a:prstGeom prst="rect">
            <a:avLst/>
          </a:prstGeom>
        </p:spPr>
      </p:pic>
      <p:sp>
        <p:nvSpPr>
          <p:cNvPr id="13" name="TextBox 12"/>
          <p:cNvSpPr txBox="1"/>
          <p:nvPr/>
        </p:nvSpPr>
        <p:spPr>
          <a:xfrm>
            <a:off x="5791202" y="4047068"/>
            <a:ext cx="3422565" cy="2308324"/>
          </a:xfrm>
          <a:prstGeom prst="rect">
            <a:avLst/>
          </a:prstGeom>
          <a:noFill/>
        </p:spPr>
        <p:txBody>
          <a:bodyPr wrap="square" rtlCol="0">
            <a:spAutoFit/>
          </a:bodyPr>
          <a:lstStyle/>
          <a:p>
            <a:r>
              <a:rPr lang="en-GB" dirty="0" smtClean="0">
                <a:latin typeface="Cambria"/>
                <a:cs typeface="Cambria"/>
              </a:rPr>
              <a:t>Currently the inclusive </a:t>
            </a:r>
            <a:r>
              <a:rPr lang="en-GB" dirty="0" err="1" smtClean="0">
                <a:latin typeface="Cambria"/>
                <a:cs typeface="Cambria"/>
              </a:rPr>
              <a:t>b</a:t>
            </a:r>
            <a:r>
              <a:rPr lang="en-GB" dirty="0" smtClean="0">
                <a:latin typeface="Cambria"/>
                <a:cs typeface="Cambria"/>
              </a:rPr>
              <a:t> to </a:t>
            </a:r>
            <a:r>
              <a:rPr lang="en-GB" dirty="0" err="1" smtClean="0">
                <a:latin typeface="Cambria"/>
                <a:cs typeface="Cambria"/>
              </a:rPr>
              <a:t>sγ</a:t>
            </a:r>
            <a:r>
              <a:rPr lang="en-GB" dirty="0" smtClean="0">
                <a:latin typeface="Cambria"/>
                <a:cs typeface="Cambria"/>
              </a:rPr>
              <a:t> channel excludes </a:t>
            </a:r>
            <a:r>
              <a:rPr lang="en-GB" dirty="0" err="1" smtClean="0">
                <a:latin typeface="Cambria"/>
                <a:cs typeface="Cambria"/>
              </a:rPr>
              <a:t>m</a:t>
            </a:r>
            <a:r>
              <a:rPr lang="en-GB" baseline="-25000" dirty="0" err="1" smtClean="0">
                <a:latin typeface="Cambria"/>
                <a:cs typeface="Cambria"/>
              </a:rPr>
              <a:t>H</a:t>
            </a:r>
            <a:r>
              <a:rPr lang="en-GB" baseline="-25000" dirty="0" smtClean="0">
                <a:latin typeface="Cambria"/>
                <a:cs typeface="Cambria"/>
              </a:rPr>
              <a:t>+</a:t>
            </a:r>
            <a:r>
              <a:rPr lang="en-GB" dirty="0" smtClean="0">
                <a:latin typeface="Cambria"/>
                <a:cs typeface="Cambria"/>
              </a:rPr>
              <a:t> &lt; 295 GeV/c</a:t>
            </a:r>
            <a:r>
              <a:rPr lang="en-GB" baseline="30000" dirty="0" smtClean="0">
                <a:latin typeface="Cambria"/>
                <a:cs typeface="Cambria"/>
              </a:rPr>
              <a:t>2</a:t>
            </a:r>
            <a:r>
              <a:rPr lang="en-GB" dirty="0" smtClean="0">
                <a:latin typeface="Cambria"/>
                <a:cs typeface="Cambria"/>
              </a:rPr>
              <a:t>.</a:t>
            </a:r>
          </a:p>
          <a:p>
            <a:endParaRPr lang="en-GB" dirty="0" smtClean="0">
              <a:latin typeface="Cambria"/>
              <a:cs typeface="Cambria"/>
            </a:endParaRPr>
          </a:p>
          <a:p>
            <a:r>
              <a:rPr lang="en-GB" dirty="0" smtClean="0">
                <a:latin typeface="Cambria"/>
                <a:cs typeface="Cambria"/>
              </a:rPr>
              <a:t>The current combined limit places a stronger constraint than direct searches from the LHC for the next few years.</a:t>
            </a:r>
            <a:endParaRPr lang="en-GB" dirty="0">
              <a:latin typeface="Cambria"/>
              <a:cs typeface="Cambria"/>
            </a:endParaRPr>
          </a:p>
        </p:txBody>
      </p:sp>
      <p:cxnSp>
        <p:nvCxnSpPr>
          <p:cNvPr id="15" name="Straight Connector 14"/>
          <p:cNvCxnSpPr/>
          <p:nvPr/>
        </p:nvCxnSpPr>
        <p:spPr>
          <a:xfrm rot="5400000" flipH="1" flipV="1">
            <a:off x="-16933" y="4631262"/>
            <a:ext cx="3132666" cy="50800"/>
          </a:xfrm>
          <a:prstGeom prst="line">
            <a:avLst/>
          </a:prstGeom>
          <a:ln w="2857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14</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descr="BR_Knunu_BR_Kstnunu_Constrain_Epsi_Eta.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351857" y="3754900"/>
            <a:ext cx="4284134" cy="2901424"/>
          </a:xfrm>
          <a:prstGeom prst="rect">
            <a:avLst/>
          </a:prstGeom>
        </p:spPr>
      </p:pic>
      <p:sp>
        <p:nvSpPr>
          <p:cNvPr id="2" name="Title 1"/>
          <p:cNvSpPr>
            <a:spLocks noGrp="1"/>
          </p:cNvSpPr>
          <p:nvPr>
            <p:ph type="title"/>
          </p:nvPr>
        </p:nvSpPr>
        <p:spPr/>
        <p:txBody>
          <a:bodyPr/>
          <a:lstStyle/>
          <a:p>
            <a:r>
              <a:rPr lang="en-GB" dirty="0" err="1" smtClean="0"/>
              <a:t>B</a:t>
            </a:r>
            <a:r>
              <a:rPr lang="en-GB" baseline="-25000" dirty="0" err="1" smtClean="0"/>
              <a:t>u,d</a:t>
            </a:r>
            <a:r>
              <a:rPr lang="en-GB" dirty="0" smtClean="0"/>
              <a:t> physics: Rare Decays</a:t>
            </a:r>
            <a:endParaRPr lang="en-GB" dirty="0"/>
          </a:p>
        </p:txBody>
      </p:sp>
      <p:sp>
        <p:nvSpPr>
          <p:cNvPr id="6" name="Content Placeholder 5"/>
          <p:cNvSpPr>
            <a:spLocks noGrp="1"/>
          </p:cNvSpPr>
          <p:nvPr>
            <p:ph sz="quarter" idx="1"/>
          </p:nvPr>
        </p:nvSpPr>
        <p:spPr/>
        <p:txBody>
          <a:bodyPr/>
          <a:lstStyle/>
          <a:p>
            <a:r>
              <a:rPr lang="en-GB" dirty="0" smtClean="0"/>
              <a:t>Example:</a:t>
            </a:r>
          </a:p>
          <a:p>
            <a:pPr lvl="1"/>
            <a:r>
              <a:rPr lang="en-GB" dirty="0" smtClean="0"/>
              <a:t>Need 75ab</a:t>
            </a:r>
            <a:r>
              <a:rPr lang="en-GB" baseline="30000" dirty="0" smtClean="0"/>
              <a:t>−1</a:t>
            </a:r>
            <a:r>
              <a:rPr lang="en-GB" dirty="0" smtClean="0"/>
              <a:t> to observe </a:t>
            </a:r>
            <a:r>
              <a:rPr lang="en-GB" dirty="0" err="1" smtClean="0"/>
              <a:t>pseudoscalar</a:t>
            </a:r>
            <a:r>
              <a:rPr lang="en-GB" dirty="0" smtClean="0"/>
              <a:t> and vector modes.</a:t>
            </a:r>
          </a:p>
          <a:p>
            <a:pPr lvl="1"/>
            <a:r>
              <a:rPr lang="en-GB" dirty="0" smtClean="0"/>
              <a:t>With more than 75ab</a:t>
            </a:r>
            <a:r>
              <a:rPr lang="en-GB" baseline="30000" dirty="0" smtClean="0"/>
              <a:t>−1</a:t>
            </a:r>
            <a:r>
              <a:rPr lang="en-GB" dirty="0" smtClean="0"/>
              <a:t> we could measure polarisation.</a:t>
            </a:r>
            <a:endParaRPr lang="en-GB" dirty="0"/>
          </a:p>
        </p:txBody>
      </p:sp>
      <p:pic>
        <p:nvPicPr>
          <p:cNvPr id="7" name="Picture 6" descr="Untitled"/>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121748" y="1270000"/>
            <a:ext cx="1908386" cy="340783"/>
          </a:xfrm>
          <a:prstGeom prst="rect">
            <a:avLst/>
          </a:prstGeom>
        </p:spPr>
      </p:pic>
      <p:sp>
        <p:nvSpPr>
          <p:cNvPr id="8" name="TextBox 7"/>
          <p:cNvSpPr txBox="1"/>
          <p:nvPr/>
        </p:nvSpPr>
        <p:spPr>
          <a:xfrm>
            <a:off x="4909175" y="3940198"/>
            <a:ext cx="3398587" cy="1754327"/>
          </a:xfrm>
          <a:prstGeom prst="rect">
            <a:avLst/>
          </a:prstGeom>
          <a:noFill/>
        </p:spPr>
        <p:txBody>
          <a:bodyPr wrap="none" rtlCol="0">
            <a:spAutoFit/>
          </a:bodyPr>
          <a:lstStyle/>
          <a:p>
            <a:r>
              <a:rPr lang="en-GB" dirty="0" smtClean="0"/>
              <a:t>Constraint on (</a:t>
            </a:r>
            <a:r>
              <a:rPr lang="en-GB" dirty="0" err="1" smtClean="0"/>
              <a:t>ε</a:t>
            </a:r>
            <a:r>
              <a:rPr lang="en-GB" dirty="0" smtClean="0"/>
              <a:t>, </a:t>
            </a:r>
            <a:r>
              <a:rPr lang="en-GB" dirty="0" err="1" smtClean="0"/>
              <a:t>η</a:t>
            </a:r>
            <a:r>
              <a:rPr lang="en-GB" dirty="0" smtClean="0"/>
              <a:t>) now</a:t>
            </a:r>
          </a:p>
          <a:p>
            <a:endParaRPr lang="en-GB" dirty="0" smtClean="0"/>
          </a:p>
          <a:p>
            <a:endParaRPr lang="en-GB" dirty="0" smtClean="0"/>
          </a:p>
          <a:p>
            <a:endParaRPr lang="en-GB" dirty="0" smtClean="0"/>
          </a:p>
          <a:p>
            <a:endParaRPr lang="en-GB" dirty="0" smtClean="0"/>
          </a:p>
          <a:p>
            <a:r>
              <a:rPr lang="en-GB" dirty="0" smtClean="0"/>
              <a:t>                                 with 75ab</a:t>
            </a:r>
            <a:r>
              <a:rPr lang="en-GB" baseline="30000" dirty="0" smtClean="0"/>
              <a:t>−1</a:t>
            </a:r>
            <a:endParaRPr lang="en-GB" baseline="30000" dirty="0"/>
          </a:p>
        </p:txBody>
      </p:sp>
      <p:pic>
        <p:nvPicPr>
          <p:cNvPr id="9" name="Picture 8" descr="t.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0" y="3750730"/>
            <a:ext cx="4446762" cy="2867790"/>
          </a:xfrm>
          <a:prstGeom prst="rect">
            <a:avLst/>
          </a:prstGeom>
        </p:spPr>
      </p:pic>
      <p:pic>
        <p:nvPicPr>
          <p:cNvPr id="10" name="Picture 9" descr="Untitled1"/>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500138" y="5731930"/>
            <a:ext cx="973312" cy="157530"/>
          </a:xfrm>
          <a:prstGeom prst="rect">
            <a:avLst/>
          </a:prstGeom>
        </p:spPr>
      </p:pic>
      <p:pic>
        <p:nvPicPr>
          <p:cNvPr id="11" name="Picture 10" descr="Untitled2"/>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2437775" y="3986026"/>
            <a:ext cx="915025" cy="145704"/>
          </a:xfrm>
          <a:prstGeom prst="rect">
            <a:avLst/>
          </a:prstGeom>
        </p:spPr>
      </p:pic>
      <p:pic>
        <p:nvPicPr>
          <p:cNvPr id="12" name="Picture 11" descr="Untitled"/>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rot="5400000">
            <a:off x="1577557" y="4185287"/>
            <a:ext cx="685800" cy="121485"/>
          </a:xfrm>
          <a:prstGeom prst="rect">
            <a:avLst/>
          </a:prstGeom>
        </p:spPr>
      </p:pic>
      <p:pic>
        <p:nvPicPr>
          <p:cNvPr id="13" name="Picture 12" descr="Untitled"/>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692151" y="4690528"/>
            <a:ext cx="279712" cy="271720"/>
          </a:xfrm>
          <a:prstGeom prst="rect">
            <a:avLst/>
          </a:prstGeom>
        </p:spPr>
      </p:pic>
      <p:sp>
        <p:nvSpPr>
          <p:cNvPr id="14" name="TextBox 13"/>
          <p:cNvSpPr txBox="1"/>
          <p:nvPr/>
        </p:nvSpPr>
        <p:spPr>
          <a:xfrm>
            <a:off x="433995" y="3547531"/>
            <a:ext cx="3891285" cy="369332"/>
          </a:xfrm>
          <a:prstGeom prst="rect">
            <a:avLst/>
          </a:prstGeom>
          <a:noFill/>
        </p:spPr>
        <p:txBody>
          <a:bodyPr wrap="none" rtlCol="0">
            <a:spAutoFit/>
          </a:bodyPr>
          <a:lstStyle/>
          <a:p>
            <a:r>
              <a:rPr lang="en-GB" dirty="0" smtClean="0"/>
              <a:t>e.g. see </a:t>
            </a:r>
            <a:r>
              <a:rPr lang="en-GB" dirty="0" err="1" smtClean="0"/>
              <a:t>Altmannshofer</a:t>
            </a:r>
            <a:r>
              <a:rPr lang="en-GB" dirty="0" smtClean="0"/>
              <a:t>, Buras, &amp; Straub</a:t>
            </a:r>
            <a:endParaRPr lang="en-GB" dirty="0"/>
          </a:p>
        </p:txBody>
      </p:sp>
      <p:pic>
        <p:nvPicPr>
          <p:cNvPr id="15" name="Picture 14" descr="Untitled.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971863" y="2522266"/>
            <a:ext cx="5257801" cy="906734"/>
          </a:xfrm>
          <a:prstGeom prst="rect">
            <a:avLst/>
          </a:prstGeom>
        </p:spPr>
      </p:pic>
      <p:sp>
        <p:nvSpPr>
          <p:cNvPr id="16" name="TextBox 15"/>
          <p:cNvSpPr txBox="1"/>
          <p:nvPr/>
        </p:nvSpPr>
        <p:spPr>
          <a:xfrm>
            <a:off x="6475197" y="2605670"/>
            <a:ext cx="2457136" cy="830997"/>
          </a:xfrm>
          <a:prstGeom prst="rect">
            <a:avLst/>
          </a:prstGeom>
          <a:noFill/>
        </p:spPr>
        <p:txBody>
          <a:bodyPr wrap="square" rtlCol="0">
            <a:spAutoFit/>
          </a:bodyPr>
          <a:lstStyle/>
          <a:p>
            <a:r>
              <a:rPr lang="en-GB" sz="1600" dirty="0" smtClean="0"/>
              <a:t>Sensitive to models with </a:t>
            </a:r>
          </a:p>
          <a:p>
            <a:r>
              <a:rPr lang="en-GB" sz="1600" dirty="0" smtClean="0"/>
              <a:t>Z', RH currents and light scalar particles.</a:t>
            </a:r>
            <a:endParaRPr lang="en-GB" sz="1600" dirty="0"/>
          </a:p>
        </p:txBody>
      </p:sp>
      <p:sp>
        <p:nvSpPr>
          <p:cNvPr id="19" name="TextBox 18"/>
          <p:cNvSpPr txBox="1"/>
          <p:nvPr/>
        </p:nvSpPr>
        <p:spPr>
          <a:xfrm>
            <a:off x="2489199" y="5104712"/>
            <a:ext cx="1843323" cy="276999"/>
          </a:xfrm>
          <a:prstGeom prst="rect">
            <a:avLst/>
          </a:prstGeom>
          <a:noFill/>
        </p:spPr>
        <p:txBody>
          <a:bodyPr wrap="none" rtlCol="0">
            <a:spAutoFit/>
          </a:bodyPr>
          <a:lstStyle/>
          <a:p>
            <a:r>
              <a:rPr lang="en-GB" sz="1200" dirty="0" smtClean="0"/>
              <a:t>(Theoretical uncertainties)</a:t>
            </a:r>
            <a:endParaRPr lang="en-GB" sz="1200" dirty="0"/>
          </a:p>
        </p:txBody>
      </p:sp>
      <p:sp>
        <p:nvSpPr>
          <p:cNvPr id="20" name="TextBox 19"/>
          <p:cNvSpPr txBox="1"/>
          <p:nvPr/>
        </p:nvSpPr>
        <p:spPr>
          <a:xfrm>
            <a:off x="6468532" y="5815912"/>
            <a:ext cx="1950624" cy="276999"/>
          </a:xfrm>
          <a:prstGeom prst="rect">
            <a:avLst/>
          </a:prstGeom>
          <a:noFill/>
        </p:spPr>
        <p:txBody>
          <a:bodyPr wrap="none" rtlCol="0">
            <a:spAutoFit/>
          </a:bodyPr>
          <a:lstStyle/>
          <a:p>
            <a:r>
              <a:rPr lang="en-GB" sz="1200" dirty="0" smtClean="0"/>
              <a:t>(Experimental uncertainties)</a:t>
            </a:r>
            <a:endParaRPr lang="en-GB" sz="1200" dirty="0"/>
          </a:p>
        </p:txBody>
      </p:sp>
      <p:cxnSp>
        <p:nvCxnSpPr>
          <p:cNvPr id="25" name="Straight Arrow Connector 24"/>
          <p:cNvCxnSpPr/>
          <p:nvPr/>
        </p:nvCxnSpPr>
        <p:spPr>
          <a:xfrm rot="10800000">
            <a:off x="6265334" y="5173134"/>
            <a:ext cx="795869" cy="338667"/>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Slide Number Placeholder 21"/>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15</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a:t>
            </a:r>
            <a:r>
              <a:rPr lang="en-US" dirty="0" err="1" smtClean="0">
                <a:sym typeface="Wingdings"/>
              </a:rPr>
              <a:t></a:t>
            </a:r>
            <a:r>
              <a:rPr lang="en-US" dirty="0" smtClean="0">
                <a:sym typeface="Wingdings"/>
              </a:rPr>
              <a:t> </a:t>
            </a:r>
            <a:r>
              <a:rPr lang="en-US" dirty="0" err="1" smtClean="0">
                <a:sym typeface="Wingdings"/>
              </a:rPr>
              <a:t>sl</a:t>
            </a:r>
            <a:r>
              <a:rPr lang="en-US" baseline="30000" dirty="0" err="1" smtClean="0">
                <a:sym typeface="Wingdings"/>
              </a:rPr>
              <a:t>+</a:t>
            </a:r>
            <a:r>
              <a:rPr lang="en-US" dirty="0" err="1" smtClean="0">
                <a:sym typeface="Wingdings"/>
              </a:rPr>
              <a:t>l</a:t>
            </a:r>
            <a:r>
              <a:rPr lang="en-GB" baseline="30000" dirty="0" smtClean="0"/>
              <a:t>−</a:t>
            </a:r>
            <a:endParaRPr lang="en-GB" baseline="30000" dirty="0"/>
          </a:p>
        </p:txBody>
      </p:sp>
      <p:sp>
        <p:nvSpPr>
          <p:cNvPr id="6" name="Content Placeholder 5"/>
          <p:cNvSpPr>
            <a:spLocks noGrp="1"/>
          </p:cNvSpPr>
          <p:nvPr>
            <p:ph sz="quarter" idx="1"/>
          </p:nvPr>
        </p:nvSpPr>
        <p:spPr/>
        <p:txBody>
          <a:bodyPr>
            <a:normAutofit fontScale="92500" lnSpcReduction="10000"/>
          </a:bodyPr>
          <a:lstStyle/>
          <a:p>
            <a:r>
              <a:rPr lang="en-GB" dirty="0" smtClean="0"/>
              <a:t>SuperB can measure inclusive and exclusive modes.</a:t>
            </a:r>
          </a:p>
          <a:p>
            <a:pPr lvl="1"/>
            <a:r>
              <a:rPr lang="en-GB" dirty="0" smtClean="0"/>
              <a:t>Crosscheck results to understand source of NP.</a:t>
            </a:r>
          </a:p>
          <a:p>
            <a:pPr lvl="1"/>
            <a:r>
              <a:rPr lang="en-GB" dirty="0" smtClean="0"/>
              <a:t>Important as theory uncertainties differ.</a:t>
            </a:r>
          </a:p>
          <a:p>
            <a:pPr lvl="1"/>
            <a:r>
              <a:rPr lang="en-GB" dirty="0" smtClean="0"/>
              <a:t>Expect: 10-15,000 K*</a:t>
            </a:r>
            <a:r>
              <a:rPr lang="en-GB" dirty="0" err="1" smtClean="0"/>
              <a:t>μμ</a:t>
            </a:r>
            <a:r>
              <a:rPr lang="en-GB" dirty="0" smtClean="0"/>
              <a:t> and 10-15,000 K*</a:t>
            </a:r>
            <a:r>
              <a:rPr lang="en-GB" dirty="0" err="1" smtClean="0"/>
              <a:t>ee</a:t>
            </a:r>
            <a:r>
              <a:rPr lang="en-GB" dirty="0" smtClean="0"/>
              <a:t> events</a:t>
            </a:r>
          </a:p>
          <a:p>
            <a:pPr lvl="1"/>
            <a:endParaRPr lang="en-GB" dirty="0" smtClean="0"/>
          </a:p>
          <a:p>
            <a:r>
              <a:rPr lang="en-GB" dirty="0" smtClean="0"/>
              <a:t>SuperB can study all lepton flavours</a:t>
            </a:r>
          </a:p>
          <a:p>
            <a:pPr lvl="1"/>
            <a:r>
              <a:rPr lang="en-GB" dirty="0" smtClean="0"/>
              <a:t>Equal amounts of </a:t>
            </a:r>
            <a:r>
              <a:rPr lang="en-GB" dirty="0" err="1" smtClean="0"/>
              <a:t>μ</a:t>
            </a:r>
            <a:r>
              <a:rPr lang="en-GB" dirty="0" smtClean="0"/>
              <a:t> and </a:t>
            </a:r>
            <a:r>
              <a:rPr lang="en-GB" dirty="0" err="1" smtClean="0"/>
              <a:t>e</a:t>
            </a:r>
            <a:r>
              <a:rPr lang="en-GB" dirty="0" smtClean="0"/>
              <a:t> final states can be measured.</a:t>
            </a:r>
          </a:p>
          <a:p>
            <a:pPr lvl="2"/>
            <a:r>
              <a:rPr lang="en-GB" dirty="0" smtClean="0"/>
              <a:t>Need both of these to measure all NP sensitive observables.</a:t>
            </a:r>
          </a:p>
          <a:p>
            <a:pPr lvl="2"/>
            <a:r>
              <a:rPr lang="en-GB" dirty="0" smtClean="0"/>
              <a:t>LHCb will accumulate slight more events in the </a:t>
            </a:r>
            <a:r>
              <a:rPr lang="en-GB" dirty="0" err="1" smtClean="0"/>
              <a:t>μμ</a:t>
            </a:r>
            <a:r>
              <a:rPr lang="en-GB" dirty="0" smtClean="0"/>
              <a:t> mode.</a:t>
            </a:r>
          </a:p>
          <a:p>
            <a:pPr lvl="2"/>
            <a:r>
              <a:rPr lang="en-GB" dirty="0" smtClean="0"/>
              <a:t>Expect superior statistics wrt LHCb for </a:t>
            </a:r>
            <a:r>
              <a:rPr lang="en-GB" dirty="0" err="1" smtClean="0"/>
              <a:t>ee</a:t>
            </a:r>
            <a:r>
              <a:rPr lang="en-GB" dirty="0" smtClean="0"/>
              <a:t> mode.</a:t>
            </a:r>
          </a:p>
          <a:p>
            <a:pPr lvl="2"/>
            <a:r>
              <a:rPr lang="en-GB" dirty="0" smtClean="0"/>
              <a:t>S/B~ 0.3, c.f. S/B~1.0 for LHCb.</a:t>
            </a:r>
          </a:p>
          <a:p>
            <a:pPr lvl="1"/>
            <a:r>
              <a:rPr lang="en-GB" dirty="0" smtClean="0"/>
              <a:t>Can also search for K</a:t>
            </a:r>
            <a:r>
              <a:rPr lang="en-GB" baseline="30000" dirty="0" smtClean="0"/>
              <a:t>(*)</a:t>
            </a:r>
            <a:r>
              <a:rPr lang="en-GB" dirty="0" err="1" smtClean="0"/>
              <a:t>τ</a:t>
            </a:r>
            <a:r>
              <a:rPr lang="en-GB" baseline="30000" dirty="0" err="1" smtClean="0"/>
              <a:t>+</a:t>
            </a:r>
            <a:r>
              <a:rPr lang="en-GB" dirty="0" err="1" smtClean="0"/>
              <a:t>τ</a:t>
            </a:r>
            <a:r>
              <a:rPr lang="en-GB" baseline="30000" dirty="0" smtClean="0"/>
              <a:t>−</a:t>
            </a:r>
            <a:r>
              <a:rPr lang="en-GB" dirty="0" smtClean="0"/>
              <a:t> decay.</a:t>
            </a:r>
          </a:p>
          <a:p>
            <a:pPr lvl="1"/>
            <a:r>
              <a:rPr lang="en-GB" dirty="0" smtClean="0"/>
              <a:t>... and constrain </a:t>
            </a:r>
            <a:r>
              <a:rPr lang="en-GB" dirty="0" err="1" smtClean="0"/>
              <a:t>Majorana</a:t>
            </a:r>
            <a:r>
              <a:rPr lang="en-GB" dirty="0" smtClean="0"/>
              <a:t> </a:t>
            </a:r>
            <a:r>
              <a:rPr lang="en-GB" dirty="0" err="1" smtClean="0"/>
              <a:t>ν's</a:t>
            </a:r>
            <a:r>
              <a:rPr lang="en-GB" dirty="0" smtClean="0"/>
              <a:t> using like sign final states.</a:t>
            </a:r>
          </a:p>
          <a:p>
            <a:pPr lvl="2"/>
            <a:r>
              <a:rPr lang="en-GB" dirty="0" smtClean="0"/>
              <a:t>Also of interest for D</a:t>
            </a:r>
            <a:r>
              <a:rPr lang="en-GB" baseline="-25000" dirty="0" smtClean="0"/>
              <a:t>s</a:t>
            </a:r>
            <a:r>
              <a:rPr lang="en-GB" dirty="0" smtClean="0"/>
              <a:t> decays to K</a:t>
            </a:r>
            <a:r>
              <a:rPr lang="en-GB" baseline="30000" dirty="0" smtClean="0"/>
              <a:t>(*)</a:t>
            </a:r>
            <a:r>
              <a:rPr lang="en-GB" dirty="0" err="1" smtClean="0"/>
              <a:t>ll</a:t>
            </a:r>
            <a:r>
              <a:rPr lang="en-GB" dirty="0" smtClean="0"/>
              <a:t> final states near charm threshold.</a:t>
            </a:r>
            <a:endParaRPr lang="en-GB" baseline="30000" dirty="0"/>
          </a:p>
        </p:txBody>
      </p:sp>
      <p:sp>
        <p:nvSpPr>
          <p:cNvPr id="7" name="Slide Number Placeholder 6"/>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16</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57200" y="1117600"/>
            <a:ext cx="8229600" cy="5469467"/>
          </a:xfrm>
        </p:spPr>
        <p:txBody>
          <a:bodyPr>
            <a:normAutofit fontScale="92500"/>
          </a:bodyPr>
          <a:lstStyle/>
          <a:p>
            <a:r>
              <a:rPr lang="en-GB" dirty="0" smtClean="0"/>
              <a:t>Can cleanly measure </a:t>
            </a:r>
            <a:r>
              <a:rPr lang="en-GB" dirty="0" err="1" smtClean="0"/>
              <a:t>A</a:t>
            </a:r>
            <a:r>
              <a:rPr lang="en-GB" baseline="30000" dirty="0" err="1" smtClean="0"/>
              <a:t>s</a:t>
            </a:r>
            <a:r>
              <a:rPr lang="en-GB" baseline="-25000" dirty="0" err="1" smtClean="0"/>
              <a:t>SL</a:t>
            </a:r>
            <a:r>
              <a:rPr lang="en-GB" dirty="0" smtClean="0"/>
              <a:t> using 5S data</a:t>
            </a:r>
            <a:endParaRPr lang="en-GB" baseline="-25000"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SuperB can also study rare decays with many neutral particles, such as                 , which can be enhanced by SUSY.</a:t>
            </a:r>
          </a:p>
        </p:txBody>
      </p:sp>
      <p:sp>
        <p:nvSpPr>
          <p:cNvPr id="2" name="Title 1"/>
          <p:cNvSpPr>
            <a:spLocks noGrp="1"/>
          </p:cNvSpPr>
          <p:nvPr>
            <p:ph type="title"/>
          </p:nvPr>
        </p:nvSpPr>
        <p:spPr/>
        <p:txBody>
          <a:bodyPr>
            <a:normAutofit/>
          </a:bodyPr>
          <a:lstStyle/>
          <a:p>
            <a:r>
              <a:rPr lang="en-GB" dirty="0" smtClean="0"/>
              <a:t>B</a:t>
            </a:r>
            <a:r>
              <a:rPr lang="en-GB" baseline="-25000" dirty="0" smtClean="0"/>
              <a:t>s</a:t>
            </a:r>
            <a:r>
              <a:rPr lang="en-GB" dirty="0" smtClean="0"/>
              <a:t> physics</a:t>
            </a:r>
            <a:endParaRPr lang="en-GB" dirty="0"/>
          </a:p>
        </p:txBody>
      </p:sp>
      <p:pic>
        <p:nvPicPr>
          <p:cNvPr id="7" name="Picture 6" descr="Untitled"/>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052233" y="6043352"/>
            <a:ext cx="1096433" cy="262191"/>
          </a:xfrm>
          <a:prstGeom prst="rect">
            <a:avLst/>
          </a:prstGeom>
        </p:spPr>
      </p:pic>
      <p:pic>
        <p:nvPicPr>
          <p:cNvPr id="8" name="Picture 7" descr="t2.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65663" y="3075475"/>
            <a:ext cx="8204201" cy="2596158"/>
          </a:xfrm>
          <a:prstGeom prst="rect">
            <a:avLst/>
          </a:prstGeom>
        </p:spPr>
      </p:pic>
      <p:pic>
        <p:nvPicPr>
          <p:cNvPr id="10" name="Picture 9" descr="Untitled"/>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179171" y="2546802"/>
            <a:ext cx="4785657" cy="399598"/>
          </a:xfrm>
          <a:prstGeom prst="rect">
            <a:avLst/>
          </a:prstGeom>
        </p:spPr>
      </p:pic>
      <p:sp>
        <p:nvSpPr>
          <p:cNvPr id="14" name="TextBox 13"/>
          <p:cNvSpPr txBox="1"/>
          <p:nvPr/>
        </p:nvSpPr>
        <p:spPr>
          <a:xfrm>
            <a:off x="2218270" y="3227401"/>
            <a:ext cx="2134231" cy="307777"/>
          </a:xfrm>
          <a:prstGeom prst="rect">
            <a:avLst/>
          </a:prstGeom>
          <a:noFill/>
        </p:spPr>
        <p:txBody>
          <a:bodyPr wrap="none" rtlCol="0">
            <a:spAutoFit/>
          </a:bodyPr>
          <a:lstStyle/>
          <a:p>
            <a:r>
              <a:rPr lang="en-GB" sz="1400" dirty="0" smtClean="0"/>
              <a:t>Little Higgs (LTH) scenario</a:t>
            </a:r>
            <a:endParaRPr lang="en-GB" sz="1400" dirty="0"/>
          </a:p>
        </p:txBody>
      </p:sp>
      <p:pic>
        <p:nvPicPr>
          <p:cNvPr id="15" name="Picture 14" descr="Untitled"/>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37070" y="1591432"/>
            <a:ext cx="8720667" cy="712524"/>
          </a:xfrm>
          <a:prstGeom prst="rect">
            <a:avLst/>
          </a:prstGeom>
        </p:spPr>
      </p:pic>
      <p:sp>
        <p:nvSpPr>
          <p:cNvPr id="11" name="Slide Number Placeholder 10"/>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17</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1" name="Group 20"/>
          <p:cNvGrpSpPr/>
          <p:nvPr/>
        </p:nvGrpSpPr>
        <p:grpSpPr>
          <a:xfrm>
            <a:off x="423332" y="1888066"/>
            <a:ext cx="8145499" cy="3920067"/>
            <a:chOff x="423332" y="1888066"/>
            <a:chExt cx="8145499" cy="3920067"/>
          </a:xfrm>
        </p:grpSpPr>
        <p:pic>
          <p:nvPicPr>
            <p:cNvPr id="10" name="Picture 9" descr="babar.png"/>
            <p:cNvPicPr>
              <a:picLocks noChangeAspect="1"/>
            </p:cNvPicPr>
            <p:nvPr/>
          </p:nvPicPr>
          <p:blipFill>
            <a:blip r:embed="rId2"/>
            <a:stretch>
              <a:fillRect/>
            </a:stretch>
          </p:blipFill>
          <p:spPr>
            <a:xfrm>
              <a:off x="423332" y="1888066"/>
              <a:ext cx="3894667" cy="3894667"/>
            </a:xfrm>
            <a:prstGeom prst="rect">
              <a:avLst/>
            </a:prstGeom>
          </p:spPr>
        </p:pic>
        <p:pic>
          <p:nvPicPr>
            <p:cNvPr id="18" name="Picture 17" descr="superb_thresh.png"/>
            <p:cNvPicPr>
              <a:picLocks noChangeAspect="1"/>
            </p:cNvPicPr>
            <p:nvPr/>
          </p:nvPicPr>
          <p:blipFill>
            <a:blip r:embed="rId3"/>
            <a:stretch>
              <a:fillRect/>
            </a:stretch>
          </p:blipFill>
          <p:spPr>
            <a:xfrm>
              <a:off x="4652984" y="1892286"/>
              <a:ext cx="3915847" cy="3915847"/>
            </a:xfrm>
            <a:prstGeom prst="rect">
              <a:avLst/>
            </a:prstGeom>
          </p:spPr>
        </p:pic>
        <p:sp>
          <p:nvSpPr>
            <p:cNvPr id="11" name="Rectangle 10"/>
            <p:cNvSpPr/>
            <p:nvPr/>
          </p:nvSpPr>
          <p:spPr>
            <a:xfrm>
              <a:off x="2074333" y="4207934"/>
              <a:ext cx="567268" cy="651934"/>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ight Arrow 16"/>
            <p:cNvSpPr/>
            <p:nvPr/>
          </p:nvSpPr>
          <p:spPr>
            <a:xfrm>
              <a:off x="4254500" y="4165601"/>
              <a:ext cx="651934" cy="524933"/>
            </a:xfrm>
            <a:prstGeom prst="rightArrow">
              <a:avLst/>
            </a:prstGeom>
            <a:gradFill flip="none" rotWithShape="1">
              <a:gsLst>
                <a:gs pos="0">
                  <a:srgbClr val="FF0000"/>
                </a:gs>
                <a:gs pos="100000">
                  <a:schemeClr val="tx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normAutofit/>
          </a:bodyPr>
          <a:lstStyle/>
          <a:p>
            <a:r>
              <a:rPr lang="en-GB" dirty="0" smtClean="0"/>
              <a:t>Charm Mixing</a:t>
            </a:r>
            <a:endParaRPr lang="en-GB" dirty="0"/>
          </a:p>
        </p:txBody>
      </p:sp>
      <p:sp useBgFill="1">
        <p:nvSpPr>
          <p:cNvPr id="22" name="Rectangle 21"/>
          <p:cNvSpPr/>
          <p:nvPr/>
        </p:nvSpPr>
        <p:spPr>
          <a:xfrm>
            <a:off x="2020242" y="5522963"/>
            <a:ext cx="923539" cy="32714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Content Placeholder 5"/>
          <p:cNvSpPr>
            <a:spLocks noGrp="1"/>
          </p:cNvSpPr>
          <p:nvPr>
            <p:ph sz="quarter" idx="1"/>
          </p:nvPr>
        </p:nvSpPr>
        <p:spPr>
          <a:xfrm>
            <a:off x="457200" y="1219199"/>
            <a:ext cx="8229600" cy="5215467"/>
          </a:xfrm>
        </p:spPr>
        <p:txBody>
          <a:bodyPr>
            <a:normAutofit lnSpcReduction="10000"/>
          </a:bodyPr>
          <a:lstStyle/>
          <a:p>
            <a:r>
              <a:rPr lang="en-GB" dirty="0" smtClean="0"/>
              <a:t>Collect data at threshold and at the 4S.</a:t>
            </a:r>
          </a:p>
          <a:p>
            <a:pPr lvl="1"/>
            <a:r>
              <a:rPr lang="en-GB" dirty="0" smtClean="0"/>
              <a:t>Benefit charm mixing and CPV measurements.</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r>
              <a:rPr lang="en-GB" dirty="0" smtClean="0"/>
              <a:t>Also useful for measuring the </a:t>
            </a:r>
            <a:r>
              <a:rPr lang="en-GB" dirty="0" err="1" smtClean="0"/>
              <a:t>Unitarity</a:t>
            </a:r>
            <a:r>
              <a:rPr lang="en-GB" dirty="0" smtClean="0"/>
              <a:t> triangle angle </a:t>
            </a:r>
            <a:r>
              <a:rPr lang="en-GB" dirty="0" err="1" smtClean="0"/>
              <a:t>γ</a:t>
            </a:r>
            <a:r>
              <a:rPr lang="en-GB" dirty="0" smtClean="0"/>
              <a:t> (strong phase in D</a:t>
            </a:r>
            <a:r>
              <a:rPr lang="en-US" dirty="0" smtClean="0">
                <a:sym typeface="Wingdings"/>
              </a:rPr>
              <a:t>Kππ Dalitz plot</a:t>
            </a:r>
            <a:r>
              <a:rPr lang="en-GB" dirty="0" smtClean="0"/>
              <a:t>).</a:t>
            </a:r>
            <a:endParaRPr lang="en-GB" dirty="0"/>
          </a:p>
        </p:txBody>
      </p:sp>
      <p:sp>
        <p:nvSpPr>
          <p:cNvPr id="12" name="Slide Number Placeholder 11"/>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18</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Charm Mixing: Summary</a:t>
            </a:r>
            <a:endParaRPr lang="en-GB" dirty="0"/>
          </a:p>
        </p:txBody>
      </p:sp>
      <p:sp>
        <p:nvSpPr>
          <p:cNvPr id="6" name="Content Placeholder 5"/>
          <p:cNvSpPr>
            <a:spLocks noGrp="1"/>
          </p:cNvSpPr>
          <p:nvPr>
            <p:ph sz="quarter" idx="1"/>
          </p:nvPr>
        </p:nvSpPr>
        <p:spPr>
          <a:xfrm>
            <a:off x="5695158" y="1219200"/>
            <a:ext cx="2991642" cy="4937760"/>
          </a:xfrm>
        </p:spPr>
        <p:txBody>
          <a:bodyPr>
            <a:normAutofit/>
          </a:bodyPr>
          <a:lstStyle/>
          <a:p>
            <a:r>
              <a:rPr lang="en-GB" sz="2000" dirty="0" smtClean="0"/>
              <a:t>Can perform a precision measurement of charm mixing.</a:t>
            </a:r>
          </a:p>
          <a:p>
            <a:endParaRPr lang="en-GB" sz="2000" dirty="0" smtClean="0"/>
          </a:p>
          <a:p>
            <a:r>
              <a:rPr lang="en-GB" sz="2000" dirty="0" smtClean="0"/>
              <a:t>Need to evaluate the potential of TDCPV to measure charm mixing: a number of modes can each provide a sub 2° measurement.</a:t>
            </a:r>
            <a:endParaRPr lang="en-GB" sz="2000" dirty="0"/>
          </a:p>
        </p:txBody>
      </p:sp>
      <p:pic>
        <p:nvPicPr>
          <p:cNvPr id="8" name="Picture 7" descr="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96372" y="1269999"/>
            <a:ext cx="4776763" cy="4876800"/>
          </a:xfrm>
          <a:prstGeom prst="rect">
            <a:avLst/>
          </a:prstGeom>
        </p:spPr>
      </p:pic>
      <p:sp>
        <p:nvSpPr>
          <p:cNvPr id="7" name="Slide Number Placeholder 6"/>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19</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t>
            </a:r>
            <a:r>
              <a:rPr lang="en-GB" dirty="0" smtClean="0"/>
              <a:t>Document</a:t>
            </a:r>
            <a:endParaRPr lang="en-GB" dirty="0"/>
          </a:p>
        </p:txBody>
      </p:sp>
      <p:sp>
        <p:nvSpPr>
          <p:cNvPr id="3" name="Slide Number Placeholder 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2</a:t>
            </a:fld>
            <a:endParaRPr lang="en-US" dirty="0">
              <a:solidFill>
                <a:srgbClr val="464653"/>
              </a:solidFill>
              <a:latin typeface="Gill Sans MT"/>
            </a:endParaRPr>
          </a:p>
        </p:txBody>
      </p:sp>
      <p:pic>
        <p:nvPicPr>
          <p:cNvPr id="5" name="Picture 4" descr="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49501" y="1480639"/>
            <a:ext cx="7644997" cy="3896722"/>
          </a:xfrm>
          <a:prstGeom prst="rect">
            <a:avLst/>
          </a:prstGeom>
        </p:spPr>
      </p:pic>
      <p:sp>
        <p:nvSpPr>
          <p:cNvPr id="6" name="TextBox 5"/>
          <p:cNvSpPr txBox="1"/>
          <p:nvPr/>
        </p:nvSpPr>
        <p:spPr>
          <a:xfrm>
            <a:off x="1593585" y="5943600"/>
            <a:ext cx="5956829" cy="369332"/>
          </a:xfrm>
          <a:prstGeom prst="rect">
            <a:avLst/>
          </a:prstGeom>
          <a:noFill/>
        </p:spPr>
        <p:txBody>
          <a:bodyPr wrap="none" rtlCol="0">
            <a:spAutoFit/>
          </a:bodyPr>
          <a:lstStyle/>
          <a:p>
            <a:r>
              <a:rPr lang="en-GB" dirty="0" smtClean="0"/>
              <a:t>Need to update charm numbers for LHCb, otherwise finished.</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in2thetaw.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050" y="2393950"/>
            <a:ext cx="5744595" cy="3738032"/>
          </a:xfrm>
          <a:prstGeom prst="rect">
            <a:avLst/>
          </a:prstGeom>
        </p:spPr>
      </p:pic>
      <p:sp>
        <p:nvSpPr>
          <p:cNvPr id="2" name="Title 1"/>
          <p:cNvSpPr>
            <a:spLocks noGrp="1"/>
          </p:cNvSpPr>
          <p:nvPr>
            <p:ph type="title"/>
          </p:nvPr>
        </p:nvSpPr>
        <p:spPr/>
        <p:txBody>
          <a:bodyPr>
            <a:normAutofit/>
          </a:bodyPr>
          <a:lstStyle/>
          <a:p>
            <a:r>
              <a:rPr lang="en-GB" dirty="0" smtClean="0"/>
              <a:t>Precision Electroweak</a:t>
            </a:r>
            <a:endParaRPr lang="en-GB" dirty="0"/>
          </a:p>
        </p:txBody>
      </p:sp>
      <p:sp>
        <p:nvSpPr>
          <p:cNvPr id="6" name="Content Placeholder 5"/>
          <p:cNvSpPr>
            <a:spLocks noGrp="1"/>
          </p:cNvSpPr>
          <p:nvPr>
            <p:ph sz="quarter" idx="1"/>
          </p:nvPr>
        </p:nvSpPr>
        <p:spPr/>
        <p:txBody>
          <a:bodyPr>
            <a:normAutofit/>
          </a:bodyPr>
          <a:lstStyle/>
          <a:p>
            <a:r>
              <a:rPr lang="en-GB" dirty="0" smtClean="0"/>
              <a:t>sin</a:t>
            </a:r>
            <a:r>
              <a:rPr lang="en-GB" baseline="30000" dirty="0" smtClean="0"/>
              <a:t>2</a:t>
            </a:r>
            <a:r>
              <a:rPr lang="en-GB" dirty="0" smtClean="0"/>
              <a:t>θ</a:t>
            </a:r>
            <a:r>
              <a:rPr lang="en-GB" baseline="-25000" dirty="0" smtClean="0"/>
              <a:t>W</a:t>
            </a:r>
            <a:r>
              <a:rPr lang="en-GB" dirty="0" smtClean="0"/>
              <a:t> can be measured with polarised </a:t>
            </a:r>
            <a:r>
              <a:rPr lang="en-GB" dirty="0" err="1" smtClean="0"/>
              <a:t>e</a:t>
            </a:r>
            <a:r>
              <a:rPr lang="en-GB" baseline="30000" dirty="0" smtClean="0"/>
              <a:t>−</a:t>
            </a:r>
            <a:r>
              <a:rPr lang="en-GB" dirty="0" smtClean="0"/>
              <a:t> beam</a:t>
            </a:r>
          </a:p>
          <a:p>
            <a:pPr lvl="1"/>
            <a:r>
              <a:rPr lang="en-GB" dirty="0" smtClean="0">
                <a:latin typeface="Lucida Grande"/>
                <a:ea typeface="Lucida Grande"/>
                <a:cs typeface="Lucida Grande"/>
              </a:rPr>
              <a:t>√</a:t>
            </a:r>
            <a:r>
              <a:rPr lang="en-GB" dirty="0" err="1" smtClean="0">
                <a:latin typeface="Lucida Grande"/>
                <a:ea typeface="Lucida Grande"/>
                <a:cs typeface="Lucida Grande"/>
              </a:rPr>
              <a:t>s</a:t>
            </a:r>
            <a:r>
              <a:rPr lang="en-GB" dirty="0" smtClean="0">
                <a:latin typeface="Lucida Grande"/>
                <a:ea typeface="Lucida Grande"/>
                <a:cs typeface="Lucida Grande"/>
              </a:rPr>
              <a:t>=ϒ</a:t>
            </a:r>
            <a:r>
              <a:rPr lang="en-GB" dirty="0" smtClean="0"/>
              <a:t>(4S) is theoretically clean, c.f. </a:t>
            </a:r>
            <a:r>
              <a:rPr lang="en-GB" dirty="0" err="1" smtClean="0"/>
              <a:t>b</a:t>
            </a:r>
            <a:r>
              <a:rPr lang="en-GB" dirty="0" smtClean="0"/>
              <a:t>-fragmentation at Z pole</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buNone/>
            </a:pPr>
            <a:r>
              <a:rPr lang="en-GB" dirty="0" smtClean="0"/>
              <a:t>  </a:t>
            </a:r>
            <a:endParaRPr lang="en-GB" dirty="0"/>
          </a:p>
        </p:txBody>
      </p:sp>
      <p:sp>
        <p:nvSpPr>
          <p:cNvPr id="8" name="Oval 7"/>
          <p:cNvSpPr>
            <a:spLocks noChangeArrowheads="1"/>
          </p:cNvSpPr>
          <p:nvPr/>
        </p:nvSpPr>
        <p:spPr bwMode="auto">
          <a:xfrm>
            <a:off x="3952335" y="4644485"/>
            <a:ext cx="53975" cy="82550"/>
          </a:xfrm>
          <a:prstGeom prst="ellipse">
            <a:avLst/>
          </a:prstGeom>
          <a:solidFill>
            <a:srgbClr val="FF0000"/>
          </a:solidFill>
          <a:ln w="9525">
            <a:solidFill>
              <a:schemeClr val="tx1"/>
            </a:solidFill>
            <a:round/>
            <a:headEnd/>
            <a:tailEnd/>
          </a:ln>
        </p:spPr>
        <p:txBody>
          <a:bodyPr>
            <a:prstTxWarp prst="textNoShape">
              <a:avLst/>
            </a:prstTxWarp>
          </a:bodyPr>
          <a:lstStyle/>
          <a:p>
            <a:endParaRPr lang="en-GB"/>
          </a:p>
        </p:txBody>
      </p:sp>
      <p:sp>
        <p:nvSpPr>
          <p:cNvPr id="9" name="TextBox 8"/>
          <p:cNvSpPr txBox="1">
            <a:spLocks noChangeArrowheads="1"/>
          </p:cNvSpPr>
          <p:nvPr/>
        </p:nvSpPr>
        <p:spPr bwMode="auto">
          <a:xfrm rot="18056289">
            <a:off x="3815573" y="4112196"/>
            <a:ext cx="778879" cy="338554"/>
          </a:xfrm>
          <a:prstGeom prst="rect">
            <a:avLst/>
          </a:prstGeom>
          <a:noFill/>
          <a:ln w="9525">
            <a:noFill/>
            <a:miter lim="800000"/>
            <a:headEnd/>
            <a:tailEnd/>
          </a:ln>
        </p:spPr>
        <p:txBody>
          <a:bodyPr wrap="none">
            <a:prstTxWarp prst="textNoShape">
              <a:avLst/>
            </a:prstTxWarp>
            <a:spAutoFit/>
          </a:bodyPr>
          <a:lstStyle/>
          <a:p>
            <a:r>
              <a:rPr lang="en-GB" sz="1600" dirty="0" smtClean="0">
                <a:solidFill>
                  <a:srgbClr val="FF0000"/>
                </a:solidFill>
              </a:rPr>
              <a:t>SuperB </a:t>
            </a:r>
            <a:endParaRPr lang="en-GB" sz="1600" dirty="0">
              <a:solidFill>
                <a:srgbClr val="FF0000"/>
              </a:solidFill>
            </a:endParaRPr>
          </a:p>
        </p:txBody>
      </p:sp>
      <p:sp>
        <p:nvSpPr>
          <p:cNvPr id="10" name="TextBox 9"/>
          <p:cNvSpPr txBox="1"/>
          <p:nvPr/>
        </p:nvSpPr>
        <p:spPr>
          <a:xfrm>
            <a:off x="5943600" y="2092008"/>
            <a:ext cx="2844800" cy="4524316"/>
          </a:xfrm>
          <a:prstGeom prst="rect">
            <a:avLst/>
          </a:prstGeom>
          <a:noFill/>
        </p:spPr>
        <p:txBody>
          <a:bodyPr wrap="square" rtlCol="0">
            <a:spAutoFit/>
          </a:bodyPr>
          <a:lstStyle/>
          <a:p>
            <a:r>
              <a:rPr lang="en-GB" dirty="0" smtClean="0"/>
              <a:t>Measure LR asymmetry in</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at the </a:t>
            </a:r>
            <a:r>
              <a:rPr lang="en-GB" dirty="0" smtClean="0">
                <a:latin typeface="Lucida Grande"/>
                <a:ea typeface="Lucida Grande"/>
                <a:cs typeface="Lucida Grande"/>
              </a:rPr>
              <a:t>ϒ</a:t>
            </a:r>
            <a:r>
              <a:rPr lang="en-GB" dirty="0" smtClean="0"/>
              <a:t>(4S) to same precision as LEP/SLC at the Z-pole.</a:t>
            </a:r>
          </a:p>
          <a:p>
            <a:endParaRPr lang="en-GB" sz="1200" dirty="0" smtClean="0"/>
          </a:p>
          <a:p>
            <a:r>
              <a:rPr lang="en-GB" dirty="0" smtClean="0"/>
              <a:t>Complements measurements planned/underway at lower energies (</a:t>
            </a:r>
            <a:r>
              <a:rPr lang="en-GB" dirty="0" err="1" smtClean="0"/>
              <a:t>QWeak</a:t>
            </a:r>
            <a:r>
              <a:rPr lang="en-GB" dirty="0" smtClean="0"/>
              <a:t>/MESA).</a:t>
            </a:r>
            <a:endParaRPr lang="en-GB" dirty="0"/>
          </a:p>
        </p:txBody>
      </p:sp>
      <p:sp>
        <p:nvSpPr>
          <p:cNvPr id="13" name="TextBox 12"/>
          <p:cNvSpPr txBox="1"/>
          <p:nvPr/>
        </p:nvSpPr>
        <p:spPr>
          <a:xfrm>
            <a:off x="795857" y="5977467"/>
            <a:ext cx="3417146" cy="276999"/>
          </a:xfrm>
          <a:prstGeom prst="rect">
            <a:avLst/>
          </a:prstGeom>
          <a:noFill/>
        </p:spPr>
        <p:txBody>
          <a:bodyPr wrap="none" rtlCol="0">
            <a:spAutoFit/>
          </a:bodyPr>
          <a:lstStyle/>
          <a:p>
            <a:r>
              <a:rPr lang="en-GB" sz="1200" dirty="0" smtClean="0"/>
              <a:t>Plot adapted from </a:t>
            </a:r>
            <a:r>
              <a:rPr lang="en-GB" sz="1200" dirty="0" err="1" smtClean="0"/>
              <a:t>QWeak</a:t>
            </a:r>
            <a:r>
              <a:rPr lang="en-GB" sz="1200" dirty="0" smtClean="0"/>
              <a:t> proposal (JLAB E02-020)</a:t>
            </a:r>
            <a:endParaRPr lang="en-GB" sz="1200" dirty="0"/>
          </a:p>
        </p:txBody>
      </p:sp>
      <p:pic>
        <p:nvPicPr>
          <p:cNvPr id="15" name="Picture 14" descr="Untitled"/>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166224" y="2436141"/>
            <a:ext cx="2445086" cy="1778244"/>
          </a:xfrm>
          <a:prstGeom prst="rect">
            <a:avLst/>
          </a:prstGeom>
        </p:spPr>
      </p:pic>
      <p:sp>
        <p:nvSpPr>
          <p:cNvPr id="14" name="Slide Number Placeholder 13"/>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20</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m2015.png"/>
          <p:cNvPicPr>
            <a:picLocks noChangeAspect="1"/>
          </p:cNvPicPr>
          <p:nvPr/>
        </p:nvPicPr>
        <p:blipFill>
          <a:blip r:embed="rId2"/>
          <a:stretch>
            <a:fillRect/>
          </a:stretch>
        </p:blipFill>
        <p:spPr>
          <a:xfrm>
            <a:off x="4439790" y="960483"/>
            <a:ext cx="4682891" cy="4492933"/>
          </a:xfrm>
          <a:prstGeom prst="rect">
            <a:avLst/>
          </a:prstGeom>
        </p:spPr>
      </p:pic>
      <p:sp>
        <p:nvSpPr>
          <p:cNvPr id="2" name="Title 1"/>
          <p:cNvSpPr>
            <a:spLocks noGrp="1"/>
          </p:cNvSpPr>
          <p:nvPr>
            <p:ph type="title"/>
          </p:nvPr>
        </p:nvSpPr>
        <p:spPr/>
        <p:txBody>
          <a:bodyPr/>
          <a:lstStyle/>
          <a:p>
            <a:r>
              <a:rPr lang="en-GB" dirty="0" smtClean="0"/>
              <a:t>Precision CKM constraints</a:t>
            </a:r>
            <a:endParaRPr lang="en-GB" dirty="0"/>
          </a:p>
        </p:txBody>
      </p:sp>
      <p:sp>
        <p:nvSpPr>
          <p:cNvPr id="6" name="Content Placeholder 5"/>
          <p:cNvSpPr>
            <a:spLocks noGrp="1"/>
          </p:cNvSpPr>
          <p:nvPr>
            <p:ph sz="quarter" idx="1"/>
          </p:nvPr>
        </p:nvSpPr>
        <p:spPr/>
        <p:txBody>
          <a:bodyPr>
            <a:normAutofit fontScale="77500" lnSpcReduction="20000"/>
          </a:bodyPr>
          <a:lstStyle/>
          <a:p>
            <a:r>
              <a:rPr lang="en-GB" dirty="0" err="1" smtClean="0"/>
              <a:t>Unitarity</a:t>
            </a:r>
            <a:r>
              <a:rPr lang="en-GB" dirty="0" smtClean="0"/>
              <a:t> Triangle Angles</a:t>
            </a:r>
          </a:p>
          <a:p>
            <a:pPr lvl="1"/>
            <a:r>
              <a:rPr lang="en-GB" dirty="0" err="1" smtClean="0"/>
              <a:t>σ(α</a:t>
            </a:r>
            <a:r>
              <a:rPr lang="en-GB" dirty="0" smtClean="0"/>
              <a:t>) = 1−2°</a:t>
            </a:r>
          </a:p>
          <a:p>
            <a:pPr lvl="1"/>
            <a:r>
              <a:rPr lang="en-GB" dirty="0" err="1" smtClean="0"/>
              <a:t>σ(β</a:t>
            </a:r>
            <a:r>
              <a:rPr lang="en-GB" dirty="0" smtClean="0"/>
              <a:t>) = 0.1°</a:t>
            </a:r>
          </a:p>
          <a:p>
            <a:pPr lvl="1"/>
            <a:r>
              <a:rPr lang="en-GB" dirty="0" err="1" smtClean="0"/>
              <a:t>σ(γ</a:t>
            </a:r>
            <a:r>
              <a:rPr lang="en-GB" dirty="0" smtClean="0"/>
              <a:t>) = 1−2°</a:t>
            </a:r>
          </a:p>
          <a:p>
            <a:r>
              <a:rPr lang="en-GB" dirty="0" smtClean="0"/>
              <a:t>CKM Matrix Elements</a:t>
            </a:r>
          </a:p>
          <a:p>
            <a:pPr lvl="1"/>
            <a:r>
              <a:rPr lang="en-GB" dirty="0" smtClean="0"/>
              <a:t>|</a:t>
            </a:r>
            <a:r>
              <a:rPr lang="en-GB" dirty="0" err="1" smtClean="0"/>
              <a:t>V</a:t>
            </a:r>
            <a:r>
              <a:rPr lang="en-GB" baseline="-25000" dirty="0" err="1" smtClean="0"/>
              <a:t>ub</a:t>
            </a:r>
            <a:r>
              <a:rPr lang="en-GB" dirty="0" smtClean="0"/>
              <a:t>|</a:t>
            </a:r>
          </a:p>
          <a:p>
            <a:pPr lvl="2"/>
            <a:r>
              <a:rPr lang="en-GB" dirty="0" smtClean="0"/>
              <a:t>Inclusive </a:t>
            </a:r>
            <a:r>
              <a:rPr lang="en-GB" dirty="0" err="1" smtClean="0"/>
              <a:t>σ</a:t>
            </a:r>
            <a:r>
              <a:rPr lang="en-GB" dirty="0" smtClean="0"/>
              <a:t> = 2%</a:t>
            </a:r>
          </a:p>
          <a:p>
            <a:pPr lvl="2"/>
            <a:r>
              <a:rPr lang="en-GB" dirty="0" smtClean="0"/>
              <a:t>Exclusive </a:t>
            </a:r>
            <a:r>
              <a:rPr lang="en-GB" dirty="0" err="1" smtClean="0"/>
              <a:t>σ</a:t>
            </a:r>
            <a:r>
              <a:rPr lang="en-GB" dirty="0" smtClean="0"/>
              <a:t> = 3%</a:t>
            </a:r>
          </a:p>
          <a:p>
            <a:pPr lvl="1"/>
            <a:r>
              <a:rPr lang="en-GB" dirty="0" smtClean="0"/>
              <a:t>|</a:t>
            </a:r>
            <a:r>
              <a:rPr lang="en-GB" dirty="0" err="1" smtClean="0"/>
              <a:t>V</a:t>
            </a:r>
            <a:r>
              <a:rPr lang="en-GB" baseline="-25000" dirty="0" err="1" smtClean="0"/>
              <a:t>cb</a:t>
            </a:r>
            <a:r>
              <a:rPr lang="en-GB" dirty="0" smtClean="0"/>
              <a:t>|</a:t>
            </a:r>
          </a:p>
          <a:p>
            <a:pPr lvl="2"/>
            <a:r>
              <a:rPr lang="en-GB" dirty="0" smtClean="0"/>
              <a:t>Inclusive </a:t>
            </a:r>
            <a:r>
              <a:rPr lang="en-GB" dirty="0" err="1" smtClean="0"/>
              <a:t>σ</a:t>
            </a:r>
            <a:r>
              <a:rPr lang="en-GB" dirty="0" smtClean="0"/>
              <a:t> = 1%</a:t>
            </a:r>
          </a:p>
          <a:p>
            <a:pPr lvl="2"/>
            <a:r>
              <a:rPr lang="en-GB" dirty="0" smtClean="0"/>
              <a:t>Exclusive </a:t>
            </a:r>
            <a:r>
              <a:rPr lang="en-GB" dirty="0" err="1" smtClean="0"/>
              <a:t>σ</a:t>
            </a:r>
            <a:r>
              <a:rPr lang="en-GB" dirty="0" smtClean="0"/>
              <a:t> = 1%</a:t>
            </a:r>
          </a:p>
          <a:p>
            <a:pPr lvl="1"/>
            <a:r>
              <a:rPr lang="en-GB" dirty="0" smtClean="0"/>
              <a:t>|</a:t>
            </a:r>
            <a:r>
              <a:rPr lang="en-GB" dirty="0" err="1" smtClean="0"/>
              <a:t>V</a:t>
            </a:r>
            <a:r>
              <a:rPr lang="en-GB" baseline="-25000" dirty="0" err="1" smtClean="0"/>
              <a:t>us</a:t>
            </a:r>
            <a:r>
              <a:rPr lang="en-GB" dirty="0" smtClean="0"/>
              <a:t>|</a:t>
            </a:r>
          </a:p>
          <a:p>
            <a:pPr lvl="2"/>
            <a:r>
              <a:rPr lang="en-GB" dirty="0" smtClean="0"/>
              <a:t>Can be measured precisely using </a:t>
            </a:r>
            <a:r>
              <a:rPr lang="en-GB" dirty="0" err="1" smtClean="0"/>
              <a:t>τ</a:t>
            </a:r>
            <a:r>
              <a:rPr lang="en-GB" dirty="0" smtClean="0"/>
              <a:t> decays</a:t>
            </a:r>
          </a:p>
          <a:p>
            <a:pPr lvl="1"/>
            <a:r>
              <a:rPr lang="en-GB" dirty="0" smtClean="0"/>
              <a:t>|</a:t>
            </a:r>
            <a:r>
              <a:rPr lang="en-GB" dirty="0" err="1" smtClean="0"/>
              <a:t>V</a:t>
            </a:r>
            <a:r>
              <a:rPr lang="en-GB" baseline="-25000" dirty="0" err="1" smtClean="0"/>
              <a:t>cd</a:t>
            </a:r>
            <a:r>
              <a:rPr lang="en-GB" dirty="0" smtClean="0"/>
              <a:t>| and |</a:t>
            </a:r>
            <a:r>
              <a:rPr lang="en-GB" dirty="0" err="1" smtClean="0"/>
              <a:t>V</a:t>
            </a:r>
            <a:r>
              <a:rPr lang="en-GB" baseline="-25000" dirty="0" err="1" smtClean="0"/>
              <a:t>cs</a:t>
            </a:r>
            <a:r>
              <a:rPr lang="en-GB" dirty="0" smtClean="0"/>
              <a:t>|</a:t>
            </a:r>
          </a:p>
          <a:p>
            <a:pPr lvl="2"/>
            <a:r>
              <a:rPr lang="en-GB" dirty="0" smtClean="0"/>
              <a:t>can be measured at/near charm threshold.</a:t>
            </a:r>
          </a:p>
          <a:p>
            <a:pPr lvl="2"/>
            <a:endParaRPr lang="en-GB" dirty="0" smtClean="0"/>
          </a:p>
          <a:p>
            <a:r>
              <a:rPr lang="en-GB" dirty="0" smtClean="0"/>
              <a:t>SuperB Measures the sides and angles of the </a:t>
            </a:r>
            <a:r>
              <a:rPr lang="en-GB" dirty="0" err="1" smtClean="0"/>
              <a:t>Unitarity</a:t>
            </a:r>
            <a:r>
              <a:rPr lang="en-GB" dirty="0" smtClean="0"/>
              <a:t> Triangle</a:t>
            </a:r>
          </a:p>
        </p:txBody>
      </p:sp>
      <p:sp>
        <p:nvSpPr>
          <p:cNvPr id="8" name="TextBox 7"/>
          <p:cNvSpPr txBox="1"/>
          <p:nvPr/>
        </p:nvSpPr>
        <p:spPr>
          <a:xfrm>
            <a:off x="5560344" y="1110770"/>
            <a:ext cx="2676960" cy="307777"/>
          </a:xfrm>
          <a:prstGeom prst="rect">
            <a:avLst/>
          </a:prstGeom>
          <a:noFill/>
        </p:spPr>
        <p:txBody>
          <a:bodyPr wrap="none" rtlCol="0">
            <a:spAutoFit/>
          </a:bodyPr>
          <a:lstStyle/>
          <a:p>
            <a:r>
              <a:rPr lang="en-GB" sz="1400" dirty="0" smtClean="0"/>
              <a:t>The "dream" scenario with 75ab</a:t>
            </a:r>
            <a:r>
              <a:rPr lang="en-GB" sz="1400" baseline="30000" dirty="0" smtClean="0"/>
              <a:t>-1</a:t>
            </a:r>
            <a:endParaRPr lang="en-GB" sz="1400" baseline="30000" dirty="0"/>
          </a:p>
        </p:txBody>
      </p:sp>
      <p:sp>
        <p:nvSpPr>
          <p:cNvPr id="9" name="Slide Number Placeholder 8"/>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21</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Interplay</a:t>
            </a:r>
            <a:endParaRPr lang="en-GB" dirty="0"/>
          </a:p>
        </p:txBody>
      </p:sp>
      <p:sp>
        <p:nvSpPr>
          <p:cNvPr id="6" name="Content Placeholder 5"/>
          <p:cNvSpPr>
            <a:spLocks noGrp="1"/>
          </p:cNvSpPr>
          <p:nvPr>
            <p:ph sz="quarter" idx="1"/>
          </p:nvPr>
        </p:nvSpPr>
        <p:spPr/>
        <p:txBody>
          <a:bodyPr>
            <a:normAutofit/>
          </a:bodyPr>
          <a:lstStyle/>
          <a:p>
            <a:r>
              <a:rPr lang="en-GB" sz="2400" dirty="0" smtClean="0"/>
              <a:t>Combine measurements to elucidate structure of new physics.</a:t>
            </a:r>
          </a:p>
        </p:txBody>
      </p:sp>
      <p:sp>
        <p:nvSpPr>
          <p:cNvPr id="10" name="TextBox 9"/>
          <p:cNvSpPr txBox="1"/>
          <p:nvPr/>
        </p:nvSpPr>
        <p:spPr>
          <a:xfrm>
            <a:off x="5215455" y="5621865"/>
            <a:ext cx="3759198" cy="461665"/>
          </a:xfrm>
          <a:prstGeom prst="rect">
            <a:avLst/>
          </a:prstGeom>
          <a:noFill/>
        </p:spPr>
        <p:txBody>
          <a:bodyPr wrap="square" rtlCol="0">
            <a:spAutoFit/>
          </a:bodyPr>
          <a:lstStyle/>
          <a:p>
            <a:r>
              <a:rPr lang="en-GB" sz="1200" dirty="0" smtClean="0"/>
              <a:t>More information on the golden matrix can be found in arXiv:1008.1541, </a:t>
            </a:r>
            <a:r>
              <a:rPr lang="en-GB" sz="1200" dirty="0" err="1" smtClean="0"/>
              <a:t>arXiv</a:t>
            </a:r>
            <a:r>
              <a:rPr lang="en-GB" sz="1200" dirty="0" smtClean="0"/>
              <a:t>:</a:t>
            </a:r>
            <a:r>
              <a:rPr lang="en-US" sz="1200" dirty="0" smtClean="0"/>
              <a:t>0909.1333</a:t>
            </a:r>
            <a:r>
              <a:rPr lang="en-GB" sz="1200" dirty="0" smtClean="0"/>
              <a:t>, and arXiv:0810.1312.</a:t>
            </a:r>
            <a:endParaRPr lang="en-GB" sz="1200" dirty="0"/>
          </a:p>
        </p:txBody>
      </p:sp>
      <p:sp>
        <p:nvSpPr>
          <p:cNvPr id="17" name="TextBox 16"/>
          <p:cNvSpPr txBox="1"/>
          <p:nvPr/>
        </p:nvSpPr>
        <p:spPr>
          <a:xfrm>
            <a:off x="287861" y="2065866"/>
            <a:ext cx="312906" cy="477054"/>
          </a:xfrm>
          <a:prstGeom prst="rect">
            <a:avLst/>
          </a:prstGeom>
          <a:noFill/>
        </p:spPr>
        <p:txBody>
          <a:bodyPr wrap="none" rtlCol="0">
            <a:spAutoFit/>
          </a:bodyPr>
          <a:lstStyle/>
          <a:p>
            <a:r>
              <a:rPr lang="en-GB" sz="1200" dirty="0" smtClean="0">
                <a:solidFill>
                  <a:srgbClr val="FF0000"/>
                </a:solidFill>
                <a:latin typeface="Zapf Dingbats"/>
                <a:ea typeface="Zapf Dingbats"/>
                <a:cs typeface="Zapf Dingbats"/>
              </a:rPr>
              <a:t>✓</a:t>
            </a:r>
          </a:p>
          <a:p>
            <a:endParaRPr lang="en-GB" sz="100" dirty="0" smtClean="0">
              <a:solidFill>
                <a:srgbClr val="FF0000"/>
              </a:solidFill>
            </a:endParaRPr>
          </a:p>
          <a:p>
            <a:r>
              <a:rPr lang="en-GB" sz="1200" dirty="0" smtClean="0">
                <a:solidFill>
                  <a:srgbClr val="FF0000"/>
                </a:solidFill>
                <a:latin typeface="Zapf Dingbats"/>
                <a:ea typeface="Zapf Dingbats"/>
                <a:cs typeface="Zapf Dingbats"/>
              </a:rPr>
              <a:t>✓</a:t>
            </a:r>
          </a:p>
        </p:txBody>
      </p:sp>
      <p:sp>
        <p:nvSpPr>
          <p:cNvPr id="18" name="TextBox 17"/>
          <p:cNvSpPr txBox="1"/>
          <p:nvPr/>
        </p:nvSpPr>
        <p:spPr>
          <a:xfrm>
            <a:off x="287861" y="2506132"/>
            <a:ext cx="312906" cy="2385268"/>
          </a:xfrm>
          <a:prstGeom prst="rect">
            <a:avLst/>
          </a:prstGeom>
          <a:noFill/>
        </p:spPr>
        <p:txBody>
          <a:bodyPr wrap="none" rtlCol="0">
            <a:spAutoFit/>
          </a:bodyPr>
          <a:lstStyle/>
          <a:p>
            <a:r>
              <a:rPr lang="en-GB" sz="1200" dirty="0" smtClean="0">
                <a:solidFill>
                  <a:srgbClr val="FF0000"/>
                </a:solidFill>
                <a:latin typeface="Zapf Dingbats"/>
                <a:ea typeface="Zapf Dingbats"/>
                <a:cs typeface="Zapf Dingbats"/>
              </a:rPr>
              <a:t>✓</a:t>
            </a:r>
            <a:endParaRPr lang="en-GB" sz="1200" dirty="0" smtClean="0">
              <a:solidFill>
                <a:srgbClr val="FF0000"/>
              </a:solidFill>
            </a:endParaRPr>
          </a:p>
          <a:p>
            <a:endParaRPr lang="en-GB" sz="100" dirty="0" smtClean="0">
              <a:solidFill>
                <a:srgbClr val="FF0000"/>
              </a:solidFill>
              <a:latin typeface="Zapf Dingbats"/>
              <a:ea typeface="Zapf Dingbats"/>
              <a:cs typeface="Zapf Dingbats"/>
            </a:endParaRPr>
          </a:p>
          <a:p>
            <a:r>
              <a:rPr lang="en-GB" sz="1200" dirty="0" smtClean="0">
                <a:solidFill>
                  <a:srgbClr val="FF0000"/>
                </a:solidFill>
                <a:latin typeface="Zapf Dingbats"/>
                <a:ea typeface="Zapf Dingbats"/>
                <a:cs typeface="Zapf Dingbats"/>
              </a:rPr>
              <a:t>✓</a:t>
            </a:r>
          </a:p>
          <a:p>
            <a:endParaRPr lang="en-GB" sz="100" dirty="0" smtClean="0">
              <a:solidFill>
                <a:srgbClr val="FF0000"/>
              </a:solidFill>
              <a:latin typeface="Zapf Dingbats"/>
              <a:ea typeface="Zapf Dingbats"/>
              <a:cs typeface="Zapf Dingbats"/>
            </a:endParaRPr>
          </a:p>
          <a:p>
            <a:r>
              <a:rPr lang="en-GB" sz="1200" dirty="0" smtClean="0">
                <a:solidFill>
                  <a:srgbClr val="FF0000"/>
                </a:solidFill>
                <a:latin typeface="Zapf Dingbats"/>
                <a:ea typeface="Zapf Dingbats"/>
                <a:cs typeface="Zapf Dingbats"/>
              </a:rPr>
              <a:t>✓</a:t>
            </a:r>
            <a:endParaRPr lang="en-GB" sz="1200" dirty="0" smtClean="0">
              <a:solidFill>
                <a:srgbClr val="FF0000"/>
              </a:solidFill>
            </a:endParaRPr>
          </a:p>
          <a:p>
            <a:endParaRPr lang="en-GB" sz="100" dirty="0" smtClean="0">
              <a:solidFill>
                <a:srgbClr val="FF0000"/>
              </a:solidFill>
              <a:latin typeface="Zapf Dingbats"/>
              <a:ea typeface="Zapf Dingbats"/>
              <a:cs typeface="Zapf Dingbats"/>
            </a:endParaRPr>
          </a:p>
          <a:p>
            <a:r>
              <a:rPr lang="en-GB" sz="1200" dirty="0" smtClean="0">
                <a:solidFill>
                  <a:srgbClr val="FF0000"/>
                </a:solidFill>
                <a:latin typeface="Zapf Dingbats"/>
                <a:ea typeface="Zapf Dingbats"/>
                <a:cs typeface="Zapf Dingbats"/>
              </a:rPr>
              <a:t>✓</a:t>
            </a:r>
          </a:p>
          <a:p>
            <a:endParaRPr lang="en-GB" sz="100" dirty="0" smtClean="0">
              <a:solidFill>
                <a:srgbClr val="FF0000"/>
              </a:solidFill>
            </a:endParaRPr>
          </a:p>
          <a:p>
            <a:r>
              <a:rPr lang="en-GB" sz="1200" dirty="0" smtClean="0">
                <a:solidFill>
                  <a:srgbClr val="FF0000"/>
                </a:solidFill>
                <a:latin typeface="Zapf Dingbats"/>
                <a:ea typeface="Zapf Dingbats"/>
                <a:cs typeface="Zapf Dingbats"/>
              </a:rPr>
              <a:t>✓</a:t>
            </a:r>
          </a:p>
          <a:p>
            <a:endParaRPr lang="en-GB" sz="100" dirty="0" smtClean="0">
              <a:solidFill>
                <a:srgbClr val="FF0000"/>
              </a:solidFill>
              <a:latin typeface="Zapf Dingbats"/>
              <a:ea typeface="Zapf Dingbats"/>
              <a:cs typeface="Zapf Dingbats"/>
            </a:endParaRPr>
          </a:p>
          <a:p>
            <a:r>
              <a:rPr lang="en-GB" sz="1200" dirty="0" smtClean="0">
                <a:solidFill>
                  <a:srgbClr val="FF0000"/>
                </a:solidFill>
                <a:latin typeface="Zapf Dingbats"/>
                <a:ea typeface="Zapf Dingbats"/>
                <a:cs typeface="Zapf Dingbats"/>
              </a:rPr>
              <a:t>✓</a:t>
            </a:r>
            <a:endParaRPr lang="en-GB" sz="1200" dirty="0" smtClean="0">
              <a:solidFill>
                <a:srgbClr val="FF0000"/>
              </a:solidFill>
            </a:endParaRPr>
          </a:p>
          <a:p>
            <a:endParaRPr lang="en-GB" sz="100" dirty="0" smtClean="0">
              <a:solidFill>
                <a:srgbClr val="FF0000"/>
              </a:solidFill>
              <a:latin typeface="Zapf Dingbats"/>
              <a:ea typeface="Zapf Dingbats"/>
              <a:cs typeface="Zapf Dingbats"/>
            </a:endParaRPr>
          </a:p>
          <a:p>
            <a:r>
              <a:rPr lang="en-GB" sz="1200" dirty="0" smtClean="0">
                <a:solidFill>
                  <a:srgbClr val="FF0000"/>
                </a:solidFill>
                <a:latin typeface="Zapf Dingbats"/>
                <a:ea typeface="Zapf Dingbats"/>
                <a:cs typeface="Zapf Dingbats"/>
              </a:rPr>
              <a:t>✓</a:t>
            </a:r>
          </a:p>
          <a:p>
            <a:endParaRPr lang="en-GB" sz="100" dirty="0" smtClean="0">
              <a:solidFill>
                <a:srgbClr val="FF0000"/>
              </a:solidFill>
              <a:latin typeface="Zapf Dingbats"/>
              <a:ea typeface="Zapf Dingbats"/>
              <a:cs typeface="Zapf Dingbats"/>
            </a:endParaRPr>
          </a:p>
          <a:p>
            <a:endParaRPr lang="en-GB" sz="100" dirty="0" smtClean="0">
              <a:solidFill>
                <a:srgbClr val="FF0000"/>
              </a:solidFill>
              <a:latin typeface="Zapf Dingbats"/>
              <a:ea typeface="Zapf Dingbats"/>
              <a:cs typeface="Zapf Dingbats"/>
            </a:endParaRPr>
          </a:p>
          <a:p>
            <a:r>
              <a:rPr lang="en-GB" sz="1200" dirty="0" smtClean="0">
                <a:solidFill>
                  <a:srgbClr val="FF0000"/>
                </a:solidFill>
                <a:latin typeface="Zapf Dingbats"/>
                <a:ea typeface="Zapf Dingbats"/>
                <a:cs typeface="Zapf Dingbats"/>
              </a:rPr>
              <a:t>✓</a:t>
            </a:r>
            <a:endParaRPr lang="en-GB" sz="1200" dirty="0" smtClean="0">
              <a:solidFill>
                <a:srgbClr val="FF0000"/>
              </a:solidFill>
            </a:endParaRPr>
          </a:p>
          <a:p>
            <a:endParaRPr lang="en-GB" sz="100" dirty="0" smtClean="0">
              <a:solidFill>
                <a:srgbClr val="FF0000"/>
              </a:solidFill>
              <a:latin typeface="Zapf Dingbats"/>
              <a:ea typeface="Zapf Dingbats"/>
              <a:cs typeface="Zapf Dingbats"/>
            </a:endParaRPr>
          </a:p>
          <a:p>
            <a:endParaRPr lang="en-GB" sz="1200" dirty="0" smtClean="0">
              <a:solidFill>
                <a:srgbClr val="FF0000"/>
              </a:solidFill>
              <a:latin typeface="Zapf Dingbats"/>
              <a:ea typeface="Zapf Dingbats"/>
              <a:cs typeface="Zapf Dingbats"/>
            </a:endParaRPr>
          </a:p>
          <a:p>
            <a:endParaRPr lang="en-GB" sz="1200" dirty="0" smtClean="0">
              <a:solidFill>
                <a:srgbClr val="FF0000"/>
              </a:solidFill>
              <a:latin typeface="Zapf Dingbats"/>
              <a:ea typeface="Zapf Dingbats"/>
              <a:cs typeface="Zapf Dingbats"/>
            </a:endParaRPr>
          </a:p>
          <a:p>
            <a:endParaRPr lang="en-GB" sz="800" dirty="0" smtClean="0">
              <a:solidFill>
                <a:srgbClr val="FF0000"/>
              </a:solidFill>
            </a:endParaRPr>
          </a:p>
          <a:p>
            <a:r>
              <a:rPr lang="en-GB" sz="1200" dirty="0" smtClean="0">
                <a:solidFill>
                  <a:srgbClr val="FF0000"/>
                </a:solidFill>
                <a:latin typeface="Zapf Dingbats"/>
                <a:ea typeface="Zapf Dingbats"/>
                <a:cs typeface="Zapf Dingbats"/>
              </a:rPr>
              <a:t>✓</a:t>
            </a:r>
          </a:p>
        </p:txBody>
      </p:sp>
      <p:sp>
        <p:nvSpPr>
          <p:cNvPr id="19" name="TextBox 18"/>
          <p:cNvSpPr txBox="1"/>
          <p:nvPr/>
        </p:nvSpPr>
        <p:spPr>
          <a:xfrm>
            <a:off x="287861" y="4826004"/>
            <a:ext cx="312906" cy="477054"/>
          </a:xfrm>
          <a:prstGeom prst="rect">
            <a:avLst/>
          </a:prstGeom>
          <a:noFill/>
        </p:spPr>
        <p:txBody>
          <a:bodyPr wrap="none" rtlCol="0">
            <a:spAutoFit/>
          </a:bodyPr>
          <a:lstStyle/>
          <a:p>
            <a:r>
              <a:rPr lang="en-GB" sz="1200" dirty="0" smtClean="0">
                <a:solidFill>
                  <a:srgbClr val="FF0000"/>
                </a:solidFill>
                <a:latin typeface="Zapf Dingbats"/>
                <a:ea typeface="Zapf Dingbats"/>
                <a:cs typeface="Zapf Dingbats"/>
              </a:rPr>
              <a:t>✓</a:t>
            </a:r>
          </a:p>
          <a:p>
            <a:endParaRPr lang="en-GB" sz="100" dirty="0" smtClean="0">
              <a:solidFill>
                <a:srgbClr val="FF0000"/>
              </a:solidFill>
            </a:endParaRPr>
          </a:p>
          <a:p>
            <a:r>
              <a:rPr lang="en-GB" sz="1200" dirty="0" smtClean="0">
                <a:solidFill>
                  <a:srgbClr val="FF0000"/>
                </a:solidFill>
                <a:latin typeface="Zapf Dingbats"/>
                <a:ea typeface="Zapf Dingbats"/>
                <a:cs typeface="Zapf Dingbats"/>
              </a:rPr>
              <a:t>✓</a:t>
            </a:r>
          </a:p>
        </p:txBody>
      </p:sp>
      <p:pic>
        <p:nvPicPr>
          <p:cNvPr id="24" name="Picture 23" descr="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5371" y="1619057"/>
            <a:ext cx="8490098" cy="3687618"/>
          </a:xfrm>
          <a:prstGeom prst="rect">
            <a:avLst/>
          </a:prstGeom>
        </p:spPr>
      </p:pic>
      <p:sp>
        <p:nvSpPr>
          <p:cNvPr id="12" name="TextBox 11"/>
          <p:cNvSpPr txBox="1"/>
          <p:nvPr/>
        </p:nvSpPr>
        <p:spPr>
          <a:xfrm>
            <a:off x="982127" y="5588004"/>
            <a:ext cx="2082806" cy="276999"/>
          </a:xfrm>
          <a:prstGeom prst="rect">
            <a:avLst/>
          </a:prstGeom>
          <a:noFill/>
        </p:spPr>
        <p:txBody>
          <a:bodyPr wrap="square" rtlCol="0">
            <a:spAutoFit/>
          </a:bodyPr>
          <a:lstStyle/>
          <a:p>
            <a:r>
              <a:rPr lang="en-GB" sz="1200" dirty="0" smtClean="0">
                <a:solidFill>
                  <a:srgbClr val="FF0000"/>
                </a:solidFill>
                <a:latin typeface="Zapf Dingbats"/>
                <a:ea typeface="Zapf Dingbats"/>
                <a:cs typeface="Zapf Dingbats"/>
              </a:rPr>
              <a:t>✓</a:t>
            </a:r>
            <a:r>
              <a:rPr lang="en-GB" sz="1200" dirty="0" smtClean="0">
                <a:solidFill>
                  <a:srgbClr val="FF0000"/>
                </a:solidFill>
                <a:ea typeface="Zapf Dingbats"/>
                <a:cs typeface="Zapf Dingbats"/>
              </a:rPr>
              <a:t>= SuperB can measure this</a:t>
            </a:r>
            <a:r>
              <a:rPr lang="en-GB" sz="1200" dirty="0" smtClean="0">
                <a:solidFill>
                  <a:srgbClr val="FF0000"/>
                </a:solidFill>
                <a:latin typeface="Zapf Dingbats"/>
                <a:ea typeface="Zapf Dingbats"/>
                <a:cs typeface="Zapf Dingbats"/>
              </a:rPr>
              <a:t> </a:t>
            </a:r>
            <a:endParaRPr lang="en-GB" sz="100" dirty="0" smtClean="0">
              <a:solidFill>
                <a:srgbClr val="FF0000"/>
              </a:solidFill>
            </a:endParaRPr>
          </a:p>
        </p:txBody>
      </p:sp>
      <p:sp>
        <p:nvSpPr>
          <p:cNvPr id="13" name="Slide Number Placeholder 1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22</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 name="Picture 112" descr="golden1.jpg"/>
          <p:cNvPicPr>
            <a:picLocks noChangeAspect="1"/>
          </p:cNvPicPr>
          <p:nvPr/>
        </p:nvPicPr>
        <p:blipFill>
          <a:blip r:embed="rId2" cstate="print"/>
          <a:stretch>
            <a:fillRect/>
          </a:stretch>
        </p:blipFill>
        <p:spPr>
          <a:xfrm>
            <a:off x="0" y="1925481"/>
            <a:ext cx="6428232" cy="4695444"/>
          </a:xfrm>
          <a:prstGeom prst="rect">
            <a:avLst/>
          </a:prstGeom>
        </p:spPr>
      </p:pic>
      <p:sp>
        <p:nvSpPr>
          <p:cNvPr id="2" name="Title 1"/>
          <p:cNvSpPr>
            <a:spLocks noGrp="1"/>
          </p:cNvSpPr>
          <p:nvPr>
            <p:ph type="title"/>
          </p:nvPr>
        </p:nvSpPr>
        <p:spPr/>
        <p:txBody>
          <a:bodyPr>
            <a:normAutofit/>
          </a:bodyPr>
          <a:lstStyle/>
          <a:p>
            <a:r>
              <a:rPr lang="en-GB" dirty="0" smtClean="0"/>
              <a:t>Golden Measurements: General</a:t>
            </a:r>
            <a:endParaRPr lang="en-GB" dirty="0"/>
          </a:p>
        </p:txBody>
      </p:sp>
      <p:pic>
        <p:nvPicPr>
          <p:cNvPr id="116" name="Picture 115" descr="golden3.jpg"/>
          <p:cNvPicPr>
            <a:picLocks noChangeAspect="1"/>
          </p:cNvPicPr>
          <p:nvPr/>
        </p:nvPicPr>
        <p:blipFill>
          <a:blip r:embed="rId3" cstate="print"/>
          <a:stretch>
            <a:fillRect/>
          </a:stretch>
        </p:blipFill>
        <p:spPr>
          <a:xfrm>
            <a:off x="1764792" y="1194814"/>
            <a:ext cx="5614416" cy="516636"/>
          </a:xfrm>
          <a:prstGeom prst="rect">
            <a:avLst/>
          </a:prstGeom>
        </p:spPr>
      </p:pic>
      <p:sp useBgFill="1">
        <p:nvSpPr>
          <p:cNvPr id="112" name="TextBox 111"/>
          <p:cNvSpPr txBox="1"/>
          <p:nvPr/>
        </p:nvSpPr>
        <p:spPr>
          <a:xfrm>
            <a:off x="6309896" y="2510809"/>
            <a:ext cx="3005951" cy="4124206"/>
          </a:xfrm>
          <a:prstGeom prst="rect">
            <a:avLst/>
          </a:prstGeom>
        </p:spPr>
        <p:txBody>
          <a:bodyPr wrap="none" rtlCol="0">
            <a:spAutoFit/>
          </a:bodyPr>
          <a:lstStyle/>
          <a:p>
            <a:r>
              <a:rPr lang="en-GB" sz="1100" dirty="0" smtClean="0"/>
              <a:t>Benefit from polarised </a:t>
            </a:r>
            <a:r>
              <a:rPr lang="en-GB" sz="1100" dirty="0" err="1" smtClean="0"/>
              <a:t>e</a:t>
            </a:r>
            <a:r>
              <a:rPr lang="en-GB" sz="1100" baseline="30000" dirty="0" smtClean="0"/>
              <a:t>−</a:t>
            </a:r>
            <a:r>
              <a:rPr lang="en-GB" sz="1100" dirty="0" smtClean="0"/>
              <a:t> beam</a:t>
            </a:r>
          </a:p>
          <a:p>
            <a:endParaRPr lang="en-GB" sz="1100" dirty="0" smtClean="0"/>
          </a:p>
          <a:p>
            <a:endParaRPr lang="en-GB" sz="800" dirty="0" smtClean="0"/>
          </a:p>
          <a:p>
            <a:r>
              <a:rPr lang="en-GB" sz="1100" dirty="0" smtClean="0"/>
              <a:t>very precise with improved detector</a:t>
            </a:r>
          </a:p>
          <a:p>
            <a:endParaRPr lang="en-GB" sz="400" dirty="0" smtClean="0"/>
          </a:p>
          <a:p>
            <a:r>
              <a:rPr lang="en-GB" sz="1100" dirty="0" smtClean="0"/>
              <a:t>Statistically limited: Angular analysis with &gt;75ab</a:t>
            </a:r>
            <a:r>
              <a:rPr lang="en-GB" sz="1100" baseline="30000" dirty="0" smtClean="0"/>
              <a:t>-1</a:t>
            </a:r>
            <a:endParaRPr lang="en-GB" sz="1100" dirty="0" smtClean="0"/>
          </a:p>
          <a:p>
            <a:endParaRPr lang="en-GB" sz="200" dirty="0" smtClean="0"/>
          </a:p>
          <a:p>
            <a:r>
              <a:rPr lang="en-GB" sz="1100" dirty="0" smtClean="0"/>
              <a:t>Right handed currents</a:t>
            </a:r>
          </a:p>
          <a:p>
            <a:endParaRPr lang="en-GB" sz="200" dirty="0" smtClean="0"/>
          </a:p>
          <a:p>
            <a:r>
              <a:rPr lang="en-GB" sz="1100" dirty="0" smtClean="0"/>
              <a:t>SuperB measures many more modes</a:t>
            </a:r>
          </a:p>
          <a:p>
            <a:endParaRPr lang="en-GB" sz="200" dirty="0" smtClean="0"/>
          </a:p>
          <a:p>
            <a:r>
              <a:rPr lang="en-GB" sz="1100" dirty="0" smtClean="0"/>
              <a:t>systematic error is main challenge</a:t>
            </a:r>
          </a:p>
          <a:p>
            <a:endParaRPr lang="en-GB" sz="200" dirty="0" smtClean="0"/>
          </a:p>
          <a:p>
            <a:r>
              <a:rPr lang="en-GB" sz="1100" dirty="0" smtClean="0"/>
              <a:t>control systematic error with data</a:t>
            </a:r>
          </a:p>
          <a:p>
            <a:endParaRPr lang="en-GB" sz="1400" dirty="0" smtClean="0"/>
          </a:p>
          <a:p>
            <a:r>
              <a:rPr lang="en-GB" sz="1100" dirty="0" smtClean="0"/>
              <a:t>SuperB measures </a:t>
            </a:r>
            <a:r>
              <a:rPr lang="en-GB" sz="1100" dirty="0" err="1" smtClean="0"/>
              <a:t>e</a:t>
            </a:r>
            <a:r>
              <a:rPr lang="en-GB" sz="1100" dirty="0" smtClean="0"/>
              <a:t> mode well, LHCb does </a:t>
            </a:r>
            <a:r>
              <a:rPr lang="en-GB" sz="1100" dirty="0" err="1" smtClean="0"/>
              <a:t>μ</a:t>
            </a:r>
            <a:endParaRPr lang="en-GB" sz="1100" dirty="0" smtClean="0"/>
          </a:p>
          <a:p>
            <a:endParaRPr lang="en-GB" sz="1100" dirty="0" smtClean="0"/>
          </a:p>
          <a:p>
            <a:endParaRPr lang="en-GB" sz="1100" dirty="0" smtClean="0"/>
          </a:p>
          <a:p>
            <a:endParaRPr lang="en-GB" sz="1100" dirty="0" smtClean="0"/>
          </a:p>
          <a:p>
            <a:endParaRPr lang="en-GB" sz="1100" dirty="0" smtClean="0"/>
          </a:p>
          <a:p>
            <a:endParaRPr lang="en-GB" sz="1100" dirty="0" smtClean="0"/>
          </a:p>
          <a:p>
            <a:endParaRPr lang="en-GB" sz="1100" dirty="0" smtClean="0"/>
          </a:p>
          <a:p>
            <a:endParaRPr lang="en-GB" sz="1600" dirty="0" smtClean="0"/>
          </a:p>
          <a:p>
            <a:r>
              <a:rPr lang="en-GB" sz="1100" dirty="0" smtClean="0"/>
              <a:t>Clean NP search</a:t>
            </a:r>
          </a:p>
          <a:p>
            <a:endParaRPr lang="en-GB" sz="1400" dirty="0" smtClean="0"/>
          </a:p>
          <a:p>
            <a:r>
              <a:rPr lang="en-GB" sz="1100" dirty="0" smtClean="0"/>
              <a:t>Theoretically clean</a:t>
            </a:r>
          </a:p>
          <a:p>
            <a:r>
              <a:rPr lang="en-GB" sz="1100" dirty="0" err="1" smtClean="0"/>
              <a:t>b</a:t>
            </a:r>
            <a:r>
              <a:rPr lang="en-GB" sz="1100" dirty="0" smtClean="0"/>
              <a:t> fragmentation limits interpretation</a:t>
            </a:r>
          </a:p>
        </p:txBody>
      </p:sp>
      <p:sp>
        <p:nvSpPr>
          <p:cNvPr id="9" name="Slide Number Placeholder 8"/>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23</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Golden Measurements: CKM</a:t>
            </a:r>
            <a:endParaRPr lang="en-GB" dirty="0"/>
          </a:p>
        </p:txBody>
      </p:sp>
      <p:sp>
        <p:nvSpPr>
          <p:cNvPr id="6" name="Content Placeholder 5"/>
          <p:cNvSpPr>
            <a:spLocks noGrp="1"/>
          </p:cNvSpPr>
          <p:nvPr>
            <p:ph sz="quarter" idx="1"/>
          </p:nvPr>
        </p:nvSpPr>
        <p:spPr/>
        <p:txBody>
          <a:bodyPr/>
          <a:lstStyle/>
          <a:p>
            <a:r>
              <a:rPr lang="en-GB" dirty="0" smtClean="0"/>
              <a:t> Comparison of relative benefits of SuperB (75ab</a:t>
            </a:r>
            <a:r>
              <a:rPr lang="en-GB" baseline="30000" dirty="0" smtClean="0"/>
              <a:t>-1</a:t>
            </a:r>
            <a:r>
              <a:rPr lang="en-GB" dirty="0" smtClean="0"/>
              <a:t>) vs. existing measurements and LHCb (5fb</a:t>
            </a:r>
            <a:r>
              <a:rPr lang="en-GB" baseline="30000" dirty="0" smtClean="0"/>
              <a:t>-1</a:t>
            </a:r>
            <a:r>
              <a:rPr lang="en-GB" dirty="0" smtClean="0"/>
              <a:t>) and the LHCb upgrade (50fb</a:t>
            </a:r>
            <a:r>
              <a:rPr lang="en-GB" baseline="30000" dirty="0" smtClean="0"/>
              <a:t>-1</a:t>
            </a:r>
            <a:r>
              <a:rPr lang="en-GB" dirty="0" smtClean="0"/>
              <a:t>).</a:t>
            </a:r>
            <a:endParaRPr lang="en-GB" dirty="0"/>
          </a:p>
        </p:txBody>
      </p:sp>
      <p:sp>
        <p:nvSpPr>
          <p:cNvPr id="8" name="TextBox 7"/>
          <p:cNvSpPr txBox="1"/>
          <p:nvPr/>
        </p:nvSpPr>
        <p:spPr>
          <a:xfrm>
            <a:off x="7308908" y="2778709"/>
            <a:ext cx="1835092" cy="1815882"/>
          </a:xfrm>
          <a:prstGeom prst="rect">
            <a:avLst/>
          </a:prstGeom>
          <a:noFill/>
        </p:spPr>
        <p:txBody>
          <a:bodyPr wrap="square" rtlCol="0">
            <a:spAutoFit/>
          </a:bodyPr>
          <a:lstStyle/>
          <a:p>
            <a:r>
              <a:rPr lang="en-GB" sz="1200" dirty="0" smtClean="0"/>
              <a:t>LHCb can only use </a:t>
            </a:r>
            <a:r>
              <a:rPr lang="en-GB" sz="1200" dirty="0" err="1" smtClean="0"/>
              <a:t>ρπ</a:t>
            </a:r>
            <a:endParaRPr lang="en-GB" sz="1200" dirty="0" smtClean="0"/>
          </a:p>
          <a:p>
            <a:endParaRPr lang="en-GB" sz="1200" dirty="0" smtClean="0"/>
          </a:p>
          <a:p>
            <a:r>
              <a:rPr lang="en-GB" sz="1200" dirty="0" err="1" smtClean="0"/>
              <a:t>βtheory</a:t>
            </a:r>
            <a:r>
              <a:rPr lang="en-GB" sz="1200" dirty="0" smtClean="0"/>
              <a:t> error </a:t>
            </a:r>
            <a:r>
              <a:rPr lang="en-GB" sz="1200" dirty="0" err="1" smtClean="0"/>
              <a:t>B</a:t>
            </a:r>
            <a:r>
              <a:rPr lang="en-GB" sz="1200" baseline="-25000" dirty="0" err="1" smtClean="0"/>
              <a:t>d</a:t>
            </a:r>
            <a:endParaRPr lang="en-GB" sz="1200" baseline="-25000" dirty="0" smtClean="0"/>
          </a:p>
          <a:p>
            <a:r>
              <a:rPr lang="en-GB" sz="1200" dirty="0" err="1" smtClean="0"/>
              <a:t>βtheory</a:t>
            </a:r>
            <a:r>
              <a:rPr lang="en-GB" sz="1200" dirty="0" smtClean="0"/>
              <a:t> error B</a:t>
            </a:r>
            <a:r>
              <a:rPr lang="en-GB" sz="1200" baseline="-25000" dirty="0" smtClean="0"/>
              <a:t>s</a:t>
            </a:r>
          </a:p>
          <a:p>
            <a:endParaRPr lang="en-GB" sz="1200" baseline="-25000" dirty="0" smtClean="0"/>
          </a:p>
          <a:p>
            <a:endParaRPr lang="en-GB" sz="1200" baseline="-25000" dirty="0" smtClean="0"/>
          </a:p>
          <a:p>
            <a:r>
              <a:rPr lang="en-GB" sz="1200" dirty="0" smtClean="0"/>
              <a:t>Need an e</a:t>
            </a:r>
            <a:r>
              <a:rPr lang="en-GB" sz="1200" baseline="30000" dirty="0" smtClean="0"/>
              <a:t>+</a:t>
            </a:r>
            <a:r>
              <a:rPr lang="en-GB" sz="1200" dirty="0" smtClean="0"/>
              <a:t>e</a:t>
            </a:r>
            <a:r>
              <a:rPr lang="en-GB" sz="1200" baseline="30000" dirty="0" smtClean="0"/>
              <a:t>−</a:t>
            </a:r>
            <a:r>
              <a:rPr lang="en-GB" sz="1200" dirty="0" smtClean="0"/>
              <a:t> environment to do a precision measurement using semi-</a:t>
            </a:r>
            <a:r>
              <a:rPr lang="en-GB" sz="1200" dirty="0" err="1" smtClean="0"/>
              <a:t>leptonic</a:t>
            </a:r>
            <a:r>
              <a:rPr lang="en-GB" sz="1200" dirty="0" smtClean="0"/>
              <a:t> B decays.</a:t>
            </a:r>
            <a:endParaRPr lang="en-GB" sz="1200" dirty="0"/>
          </a:p>
        </p:txBody>
      </p:sp>
      <p:pic>
        <p:nvPicPr>
          <p:cNvPr id="90" name="Picture 89" descr="golden2.jpg"/>
          <p:cNvPicPr>
            <a:picLocks noChangeAspect="1"/>
          </p:cNvPicPr>
          <p:nvPr/>
        </p:nvPicPr>
        <p:blipFill>
          <a:blip r:embed="rId2" cstate="print"/>
          <a:stretch>
            <a:fillRect/>
          </a:stretch>
        </p:blipFill>
        <p:spPr>
          <a:xfrm>
            <a:off x="926294" y="2506135"/>
            <a:ext cx="6388657" cy="2329350"/>
          </a:xfrm>
          <a:prstGeom prst="rect">
            <a:avLst/>
          </a:prstGeom>
        </p:spPr>
      </p:pic>
      <p:pic>
        <p:nvPicPr>
          <p:cNvPr id="94" name="Picture 93" descr="golden3.jpg"/>
          <p:cNvPicPr>
            <a:picLocks noChangeAspect="1"/>
          </p:cNvPicPr>
          <p:nvPr/>
        </p:nvPicPr>
        <p:blipFill>
          <a:blip r:embed="rId3" cstate="print"/>
          <a:stretch>
            <a:fillRect/>
          </a:stretch>
        </p:blipFill>
        <p:spPr>
          <a:xfrm>
            <a:off x="1764792" y="5072550"/>
            <a:ext cx="5614416" cy="516636"/>
          </a:xfrm>
          <a:prstGeom prst="rect">
            <a:avLst/>
          </a:prstGeom>
        </p:spPr>
      </p:pic>
      <p:sp>
        <p:nvSpPr>
          <p:cNvPr id="9" name="Slide Number Placeholder 8"/>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24</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a:p>
        </p:txBody>
      </p:sp>
      <p:sp>
        <p:nvSpPr>
          <p:cNvPr id="7" name="Slide Number Placeholder 6"/>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25</a:t>
            </a:fld>
            <a:endParaRPr lang="en-US" dirty="0">
              <a:solidFill>
                <a:srgbClr val="464653"/>
              </a:solidFill>
              <a:latin typeface="Gill Sans MT"/>
            </a:endParaRPr>
          </a:p>
        </p:txBody>
      </p:sp>
      <p:pic>
        <p:nvPicPr>
          <p:cNvPr id="14" name="Picture 13" descr="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90722" y="1"/>
            <a:ext cx="7156133" cy="4561458"/>
          </a:xfrm>
          <a:prstGeom prst="rect">
            <a:avLst/>
          </a:prstGeom>
        </p:spPr>
      </p:pic>
      <p:pic>
        <p:nvPicPr>
          <p:cNvPr id="15" name="Picture 14" descr="t.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90720" y="4507482"/>
            <a:ext cx="7156133" cy="209652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endParaRPr lang="en-GB"/>
          </a:p>
        </p:txBody>
      </p:sp>
      <p:sp>
        <p:nvSpPr>
          <p:cNvPr id="3" name="Content Placeholder 2"/>
          <p:cNvSpPr>
            <a:spLocks noGrp="1"/>
          </p:cNvSpPr>
          <p:nvPr>
            <p:ph idx="1"/>
          </p:nvPr>
        </p:nvSpPr>
        <p:spPr>
          <a:xfrm>
            <a:off x="457200" y="4724403"/>
            <a:ext cx="8229600" cy="1591730"/>
          </a:xfrm>
        </p:spPr>
        <p:txBody>
          <a:bodyPr>
            <a:normAutofit fontScale="92500"/>
          </a:bodyPr>
          <a:lstStyle/>
          <a:p>
            <a:r>
              <a:rPr lang="en-GB" sz="2400" dirty="0" smtClean="0"/>
              <a:t>With the exceptions of </a:t>
            </a:r>
            <a:r>
              <a:rPr lang="en-GB" sz="2400" dirty="0" err="1" smtClean="0"/>
              <a:t>y</a:t>
            </a:r>
            <a:r>
              <a:rPr lang="en-GB" sz="2400" baseline="-25000" dirty="0" err="1" smtClean="0"/>
              <a:t>CP</a:t>
            </a:r>
            <a:r>
              <a:rPr lang="en-GB" sz="2400" dirty="0" smtClean="0"/>
              <a:t> and K*</a:t>
            </a:r>
            <a:r>
              <a:rPr lang="en-GB" sz="2400" dirty="0" err="1" smtClean="0"/>
              <a:t>μμ</a:t>
            </a:r>
            <a:r>
              <a:rPr lang="en-GB" sz="2400" dirty="0" smtClean="0"/>
              <a:t>, there are no planned or existing experiments that will surpass SuperB precision in these modes for at least the next two decades.</a:t>
            </a:r>
          </a:p>
          <a:p>
            <a:r>
              <a:rPr lang="en-GB" sz="2400" dirty="0" smtClean="0">
                <a:solidFill>
                  <a:srgbClr val="FF0000"/>
                </a:solidFill>
              </a:rPr>
              <a:t>The best place to measure the other 33 golden modes is SuperB!</a:t>
            </a:r>
            <a:endParaRPr lang="en-GB" sz="2400" dirty="0">
              <a:solidFill>
                <a:srgbClr val="FF0000"/>
              </a:solidFill>
            </a:endParaRPr>
          </a:p>
        </p:txBody>
      </p:sp>
      <p:pic>
        <p:nvPicPr>
          <p:cNvPr id="7" name="Picture 6" descr="t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959267"/>
            <a:ext cx="9144000" cy="3347755"/>
          </a:xfrm>
          <a:prstGeom prst="rect">
            <a:avLst/>
          </a:prstGeom>
        </p:spPr>
      </p:pic>
      <p:sp>
        <p:nvSpPr>
          <p:cNvPr id="8" name="Slide Number Placeholder 7"/>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26</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LondonAgenda-def-5.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14866" y="812039"/>
            <a:ext cx="8314267" cy="5875284"/>
          </a:xfrm>
          <a:prstGeom prst="rect">
            <a:avLst/>
          </a:prstGeom>
        </p:spPr>
      </p:pic>
      <p:sp>
        <p:nvSpPr>
          <p:cNvPr id="2" name="Title 1"/>
          <p:cNvSpPr>
            <a:spLocks noGrp="1"/>
          </p:cNvSpPr>
          <p:nvPr>
            <p:ph type="title"/>
          </p:nvPr>
        </p:nvSpPr>
        <p:spPr/>
        <p:txBody>
          <a:bodyPr/>
          <a:lstStyle/>
          <a:p>
            <a:r>
              <a:rPr lang="en-GB" dirty="0" smtClean="0"/>
              <a:t>This week:</a:t>
            </a:r>
            <a:endParaRPr lang="en-GB" dirty="0"/>
          </a:p>
        </p:txBody>
      </p:sp>
      <p:sp>
        <p:nvSpPr>
          <p:cNvPr id="3" name="Slide Number Placeholder 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27</a:t>
            </a:fld>
            <a:endParaRPr lang="en-US" dirty="0">
              <a:solidFill>
                <a:srgbClr val="464653"/>
              </a:solidFill>
              <a:latin typeface="Gill Sans MT"/>
            </a:endParaRPr>
          </a:p>
        </p:txBody>
      </p:sp>
      <p:sp>
        <p:nvSpPr>
          <p:cNvPr id="8" name="Rectangle 7"/>
          <p:cNvSpPr/>
          <p:nvPr/>
        </p:nvSpPr>
        <p:spPr>
          <a:xfrm>
            <a:off x="3852333" y="3854450"/>
            <a:ext cx="1439333" cy="7958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useBgFill="1">
        <p:nvSpPr>
          <p:cNvPr id="9" name="TextBox 8"/>
          <p:cNvSpPr txBox="1"/>
          <p:nvPr/>
        </p:nvSpPr>
        <p:spPr>
          <a:xfrm>
            <a:off x="1066800" y="3649133"/>
            <a:ext cx="2201334" cy="1200329"/>
          </a:xfrm>
          <a:prstGeom prst="rect">
            <a:avLst/>
          </a:prstGeom>
          <a:ln w="28575" cmpd="sng">
            <a:solidFill>
              <a:srgbClr val="FF0000"/>
            </a:solidFill>
          </a:ln>
        </p:spPr>
        <p:txBody>
          <a:bodyPr wrap="square" rtlCol="0">
            <a:spAutoFit/>
          </a:bodyPr>
          <a:lstStyle/>
          <a:p>
            <a:r>
              <a:rPr lang="en-GB" dirty="0" smtClean="0"/>
              <a:t>4 general parallel sessions covering D, B and Precision EW physics &amp; discussion</a:t>
            </a:r>
          </a:p>
        </p:txBody>
      </p:sp>
      <p:cxnSp>
        <p:nvCxnSpPr>
          <p:cNvPr id="11" name="Straight Connector 10"/>
          <p:cNvCxnSpPr/>
          <p:nvPr/>
        </p:nvCxnSpPr>
        <p:spPr>
          <a:xfrm flipV="1">
            <a:off x="3251200" y="4273550"/>
            <a:ext cx="590550" cy="96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843867" y="2091267"/>
            <a:ext cx="1386417" cy="73448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5249333" y="2099733"/>
            <a:ext cx="1392767" cy="71966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3852333" y="4836583"/>
            <a:ext cx="1439333" cy="8847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4156299" y="2387601"/>
            <a:ext cx="831402" cy="369332"/>
          </a:xfrm>
          <a:prstGeom prst="rect">
            <a:avLst/>
          </a:prstGeom>
          <a:noFill/>
        </p:spPr>
        <p:txBody>
          <a:bodyPr wrap="none" rtlCol="0">
            <a:spAutoFit/>
          </a:bodyPr>
          <a:lstStyle/>
          <a:p>
            <a:r>
              <a:rPr lang="en-GB" dirty="0" smtClean="0">
                <a:solidFill>
                  <a:srgbClr val="FF0000"/>
                </a:solidFill>
              </a:rPr>
              <a:t>Charm</a:t>
            </a:r>
            <a:endParaRPr lang="en-GB" dirty="0">
              <a:solidFill>
                <a:srgbClr val="FF0000"/>
              </a:solidFill>
            </a:endParaRPr>
          </a:p>
        </p:txBody>
      </p:sp>
      <p:sp>
        <p:nvSpPr>
          <p:cNvPr id="16" name="TextBox 15"/>
          <p:cNvSpPr txBox="1"/>
          <p:nvPr/>
        </p:nvSpPr>
        <p:spPr>
          <a:xfrm>
            <a:off x="4156299" y="4233335"/>
            <a:ext cx="954107" cy="369332"/>
          </a:xfrm>
          <a:prstGeom prst="rect">
            <a:avLst/>
          </a:prstGeom>
          <a:noFill/>
        </p:spPr>
        <p:txBody>
          <a:bodyPr wrap="none" rtlCol="0">
            <a:spAutoFit/>
          </a:bodyPr>
          <a:lstStyle/>
          <a:p>
            <a:r>
              <a:rPr lang="en-GB" dirty="0" smtClean="0">
                <a:solidFill>
                  <a:srgbClr val="FF0000"/>
                </a:solidFill>
              </a:rPr>
              <a:t>Planning</a:t>
            </a:r>
            <a:endParaRPr lang="en-GB" dirty="0">
              <a:solidFill>
                <a:srgbClr val="FF0000"/>
              </a:solidFill>
            </a:endParaRPr>
          </a:p>
        </p:txBody>
      </p:sp>
      <p:sp>
        <p:nvSpPr>
          <p:cNvPr id="17" name="TextBox 16"/>
          <p:cNvSpPr txBox="1"/>
          <p:nvPr/>
        </p:nvSpPr>
        <p:spPr>
          <a:xfrm>
            <a:off x="4196544" y="5096935"/>
            <a:ext cx="864339" cy="369332"/>
          </a:xfrm>
          <a:prstGeom prst="rect">
            <a:avLst/>
          </a:prstGeom>
          <a:noFill/>
        </p:spPr>
        <p:txBody>
          <a:bodyPr wrap="none" rtlCol="0">
            <a:spAutoFit/>
          </a:bodyPr>
          <a:lstStyle/>
          <a:p>
            <a:r>
              <a:rPr lang="en-GB" dirty="0" smtClean="0">
                <a:solidFill>
                  <a:srgbClr val="FF0000"/>
                </a:solidFill>
              </a:rPr>
              <a:t>B / EW</a:t>
            </a:r>
            <a:endParaRPr lang="en-GB" dirty="0">
              <a:solidFill>
                <a:srgbClr val="FF0000"/>
              </a:solidFill>
            </a:endParaRPr>
          </a:p>
        </p:txBody>
      </p:sp>
      <p:sp>
        <p:nvSpPr>
          <p:cNvPr id="18" name="TextBox 17"/>
          <p:cNvSpPr txBox="1"/>
          <p:nvPr/>
        </p:nvSpPr>
        <p:spPr>
          <a:xfrm>
            <a:off x="5629499" y="2472268"/>
            <a:ext cx="831402" cy="369332"/>
          </a:xfrm>
          <a:prstGeom prst="rect">
            <a:avLst/>
          </a:prstGeom>
          <a:noFill/>
        </p:spPr>
        <p:txBody>
          <a:bodyPr wrap="none" rtlCol="0">
            <a:spAutoFit/>
          </a:bodyPr>
          <a:lstStyle/>
          <a:p>
            <a:r>
              <a:rPr lang="en-GB" dirty="0" smtClean="0">
                <a:solidFill>
                  <a:srgbClr val="FF0000"/>
                </a:solidFill>
              </a:rPr>
              <a:t>Charm</a:t>
            </a:r>
            <a:endParaRPr lang="en-GB" dirty="0">
              <a:solidFill>
                <a:srgbClr val="FF0000"/>
              </a:solidFill>
            </a:endParaRPr>
          </a:p>
        </p:txBody>
      </p:sp>
      <p:sp>
        <p:nvSpPr>
          <p:cNvPr id="19" name="TextBox 18"/>
          <p:cNvSpPr txBox="1"/>
          <p:nvPr/>
        </p:nvSpPr>
        <p:spPr>
          <a:xfrm>
            <a:off x="1601588" y="6404003"/>
            <a:ext cx="5940824" cy="369332"/>
          </a:xfrm>
          <a:prstGeom prst="rect">
            <a:avLst/>
          </a:prstGeom>
          <a:noFill/>
        </p:spPr>
        <p:txBody>
          <a:bodyPr wrap="none" rtlCol="0">
            <a:spAutoFit/>
          </a:bodyPr>
          <a:lstStyle/>
          <a:p>
            <a:r>
              <a:rPr lang="en-GB" dirty="0" smtClean="0">
                <a:solidFill>
                  <a:srgbClr val="FF0000"/>
                </a:solidFill>
              </a:rPr>
              <a:t>+ Convenor meeting at 13:00 on Wednesday in here (FB 240)</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week:</a:t>
            </a:r>
            <a:endParaRPr lang="en-GB" dirty="0"/>
          </a:p>
        </p:txBody>
      </p:sp>
      <p:sp>
        <p:nvSpPr>
          <p:cNvPr id="3" name="Slide Number Placeholder 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28</a:t>
            </a:fld>
            <a:endParaRPr lang="en-US" dirty="0">
              <a:solidFill>
                <a:srgbClr val="464653"/>
              </a:solidFill>
              <a:latin typeface="Gill Sans MT"/>
            </a:endParaRPr>
          </a:p>
        </p:txBody>
      </p:sp>
      <p:pic>
        <p:nvPicPr>
          <p:cNvPr id="5" name="Picture 4" descr="LondonAgenda-def-5.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40273" y="818389"/>
            <a:ext cx="8314267" cy="5875284"/>
          </a:xfrm>
          <a:prstGeom prst="rect">
            <a:avLst/>
          </a:prstGeom>
        </p:spPr>
      </p:pic>
      <p:sp>
        <p:nvSpPr>
          <p:cNvPr id="8" name="Rectangle 7"/>
          <p:cNvSpPr/>
          <p:nvPr/>
        </p:nvSpPr>
        <p:spPr>
          <a:xfrm>
            <a:off x="3843866" y="2997200"/>
            <a:ext cx="1439333" cy="7958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useBgFill="1">
        <p:nvSpPr>
          <p:cNvPr id="9" name="TextBox 8"/>
          <p:cNvSpPr txBox="1"/>
          <p:nvPr/>
        </p:nvSpPr>
        <p:spPr>
          <a:xfrm>
            <a:off x="1066800" y="3649133"/>
            <a:ext cx="2201334" cy="923330"/>
          </a:xfrm>
          <a:prstGeom prst="rect">
            <a:avLst/>
          </a:prstGeom>
          <a:ln w="28575" cmpd="sng">
            <a:solidFill>
              <a:srgbClr val="FF0000"/>
            </a:solidFill>
          </a:ln>
        </p:spPr>
        <p:txBody>
          <a:bodyPr wrap="square" rtlCol="0">
            <a:spAutoFit/>
          </a:bodyPr>
          <a:lstStyle/>
          <a:p>
            <a:r>
              <a:rPr lang="en-GB" dirty="0" err="1" smtClean="0"/>
              <a:t>FastSim</a:t>
            </a:r>
            <a:r>
              <a:rPr lang="en-GB" dirty="0" smtClean="0"/>
              <a:t> Tutorial:</a:t>
            </a:r>
          </a:p>
          <a:p>
            <a:r>
              <a:rPr lang="en-GB" dirty="0" smtClean="0"/>
              <a:t>Learn how to start doing physics studies.</a:t>
            </a:r>
          </a:p>
        </p:txBody>
      </p:sp>
      <p:cxnSp>
        <p:nvCxnSpPr>
          <p:cNvPr id="11" name="Straight Connector 10"/>
          <p:cNvCxnSpPr>
            <a:stCxn id="9" idx="3"/>
            <a:endCxn id="8" idx="1"/>
          </p:cNvCxnSpPr>
          <p:nvPr/>
        </p:nvCxnSpPr>
        <p:spPr>
          <a:xfrm flipV="1">
            <a:off x="3268134" y="3395134"/>
            <a:ext cx="575732" cy="7156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week:</a:t>
            </a:r>
            <a:endParaRPr lang="en-GB" dirty="0"/>
          </a:p>
        </p:txBody>
      </p:sp>
      <p:sp>
        <p:nvSpPr>
          <p:cNvPr id="3" name="Slide Number Placeholder 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29</a:t>
            </a:fld>
            <a:endParaRPr lang="en-US" dirty="0">
              <a:solidFill>
                <a:srgbClr val="464653"/>
              </a:solidFill>
              <a:latin typeface="Gill Sans MT"/>
            </a:endParaRPr>
          </a:p>
        </p:txBody>
      </p:sp>
      <p:pic>
        <p:nvPicPr>
          <p:cNvPr id="5" name="Picture 4" descr="LondonAgenda-def-5.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40273" y="818389"/>
            <a:ext cx="8314267" cy="5875284"/>
          </a:xfrm>
          <a:prstGeom prst="rect">
            <a:avLst/>
          </a:prstGeom>
        </p:spPr>
      </p:pic>
      <p:sp>
        <p:nvSpPr>
          <p:cNvPr id="8" name="Rectangle 7"/>
          <p:cNvSpPr/>
          <p:nvPr/>
        </p:nvSpPr>
        <p:spPr>
          <a:xfrm>
            <a:off x="5249332" y="3429000"/>
            <a:ext cx="1439333" cy="39793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useBgFill="1">
        <p:nvSpPr>
          <p:cNvPr id="9" name="TextBox 8"/>
          <p:cNvSpPr txBox="1"/>
          <p:nvPr/>
        </p:nvSpPr>
        <p:spPr>
          <a:xfrm>
            <a:off x="1066800" y="3649133"/>
            <a:ext cx="2201334" cy="646331"/>
          </a:xfrm>
          <a:prstGeom prst="rect">
            <a:avLst/>
          </a:prstGeom>
          <a:ln w="28575" cmpd="sng">
            <a:solidFill>
              <a:srgbClr val="FF0000"/>
            </a:solidFill>
          </a:ln>
        </p:spPr>
        <p:txBody>
          <a:bodyPr wrap="square" rtlCol="0">
            <a:spAutoFit/>
          </a:bodyPr>
          <a:lstStyle/>
          <a:p>
            <a:r>
              <a:rPr lang="en-GB" dirty="0" smtClean="0"/>
              <a:t>Topical Seminar: John Ellis on SUSY</a:t>
            </a:r>
          </a:p>
        </p:txBody>
      </p:sp>
      <p:cxnSp>
        <p:nvCxnSpPr>
          <p:cNvPr id="11" name="Straight Connector 10"/>
          <p:cNvCxnSpPr>
            <a:stCxn id="9" idx="3"/>
            <a:endCxn id="8" idx="1"/>
          </p:cNvCxnSpPr>
          <p:nvPr/>
        </p:nvCxnSpPr>
        <p:spPr>
          <a:xfrm flipV="1">
            <a:off x="3268134" y="3627967"/>
            <a:ext cx="1981198" cy="344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LHC Results on SUSY </a:t>
            </a:r>
            <a:r>
              <a:rPr lang="en-GB" sz="1800" dirty="0" smtClean="0"/>
              <a:t>(slide from A. </a:t>
            </a:r>
            <a:r>
              <a:rPr lang="en-GB" sz="1800" dirty="0" err="1" smtClean="0"/>
              <a:t>Cakir</a:t>
            </a:r>
            <a:r>
              <a:rPr lang="en-GB" sz="1800" dirty="0" smtClean="0"/>
              <a:t>, </a:t>
            </a:r>
            <a:r>
              <a:rPr lang="en-GB" sz="1800" dirty="0" err="1" smtClean="0"/>
              <a:t>Lomonosov</a:t>
            </a:r>
            <a:r>
              <a:rPr lang="en-GB" sz="1800" dirty="0" smtClean="0"/>
              <a:t> XV)</a:t>
            </a:r>
            <a:endParaRPr lang="en-GB" sz="1800" dirty="0"/>
          </a:p>
        </p:txBody>
      </p:sp>
      <p:sp>
        <p:nvSpPr>
          <p:cNvPr id="3" name="Slide Number Placeholder 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3</a:t>
            </a:fld>
            <a:endParaRPr lang="en-US" dirty="0">
              <a:solidFill>
                <a:srgbClr val="464653"/>
              </a:solidFill>
              <a:latin typeface="Gill Sans MT"/>
            </a:endParaRPr>
          </a:p>
        </p:txBody>
      </p:sp>
      <p:pic>
        <p:nvPicPr>
          <p:cNvPr id="5" name="Picture 4" descr="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 y="1303867"/>
            <a:ext cx="6570134" cy="4927600"/>
          </a:xfrm>
          <a:prstGeom prst="rect">
            <a:avLst/>
          </a:prstGeom>
        </p:spPr>
      </p:pic>
      <p:sp>
        <p:nvSpPr>
          <p:cNvPr id="6" name="TextBox 5"/>
          <p:cNvSpPr txBox="1"/>
          <p:nvPr/>
        </p:nvSpPr>
        <p:spPr>
          <a:xfrm>
            <a:off x="6637867" y="1219208"/>
            <a:ext cx="2506133" cy="5078314"/>
          </a:xfrm>
          <a:prstGeom prst="rect">
            <a:avLst/>
          </a:prstGeom>
          <a:noFill/>
        </p:spPr>
        <p:txBody>
          <a:bodyPr wrap="square" rtlCol="0">
            <a:spAutoFit/>
          </a:bodyPr>
          <a:lstStyle/>
          <a:p>
            <a:r>
              <a:rPr lang="en-GB" dirty="0" smtClean="0"/>
              <a:t>So far no evidence for SUSY.</a:t>
            </a:r>
          </a:p>
          <a:p>
            <a:endParaRPr lang="en-GB" dirty="0" smtClean="0"/>
          </a:p>
          <a:p>
            <a:r>
              <a:rPr lang="en-GB" dirty="0" smtClean="0"/>
              <a:t>The SUSY mass scale is now looking likely to be above 1TeV.</a:t>
            </a:r>
          </a:p>
          <a:p>
            <a:endParaRPr lang="en-GB" dirty="0" smtClean="0"/>
          </a:p>
          <a:p>
            <a:r>
              <a:rPr lang="en-GB" dirty="0" smtClean="0"/>
              <a:t>This has interesting implications for some of our measurements.</a:t>
            </a:r>
          </a:p>
          <a:p>
            <a:endParaRPr lang="en-GB" dirty="0" smtClean="0"/>
          </a:p>
          <a:p>
            <a:r>
              <a:rPr lang="en-GB" dirty="0" smtClean="0"/>
              <a:t>We need to make sure our benchmark processes and assumed scales are still valid</a:t>
            </a:r>
            <a:r>
              <a:rPr lang="en-GB" dirty="0" smtClean="0"/>
              <a:t>.</a:t>
            </a:r>
          </a:p>
          <a:p>
            <a:endParaRPr lang="en-GB" dirty="0" smtClean="0">
              <a:solidFill>
                <a:srgbClr val="FF0000"/>
              </a:solidFill>
            </a:endParaRPr>
          </a:p>
          <a:p>
            <a:r>
              <a:rPr lang="en-GB" dirty="0" smtClean="0">
                <a:solidFill>
                  <a:srgbClr val="FF0000"/>
                </a:solidFill>
              </a:rPr>
              <a:t>Hone our case for indirect constraints</a:t>
            </a:r>
            <a:r>
              <a:rPr lang="en-GB" dirty="0" smtClean="0"/>
              <a:t>.</a:t>
            </a:r>
            <a:endParaRPr lang="en-GB" dirty="0" smtClean="0"/>
          </a:p>
        </p:txBody>
      </p:sp>
      <p:sp useBgFill="1">
        <p:nvSpPr>
          <p:cNvPr id="7" name="TextBox 6"/>
          <p:cNvSpPr txBox="1"/>
          <p:nvPr/>
        </p:nvSpPr>
        <p:spPr>
          <a:xfrm rot="19278073">
            <a:off x="1756550" y="3598334"/>
            <a:ext cx="5224507" cy="584776"/>
          </a:xfrm>
          <a:prstGeom prst="rect">
            <a:avLst/>
          </a:prstGeom>
        </p:spPr>
        <p:txBody>
          <a:bodyPr wrap="none" rtlCol="0">
            <a:spAutoFit/>
          </a:bodyPr>
          <a:lstStyle/>
          <a:p>
            <a:r>
              <a:rPr lang="en-GB" sz="3200" b="1" dirty="0" smtClean="0">
                <a:solidFill>
                  <a:srgbClr val="FF0000"/>
                </a:solidFill>
              </a:rPr>
              <a:t>Trivial SUSY doesn't exist.</a:t>
            </a:r>
            <a:endParaRPr lang="en-GB" sz="32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smtClean="0"/>
              <a:t>Physics tools</a:t>
            </a:r>
            <a:endParaRPr lang="it-IT" dirty="0"/>
          </a:p>
        </p:txBody>
      </p:sp>
      <p:sp>
        <p:nvSpPr>
          <p:cNvPr id="5" name="Segnaposto contenuto 4"/>
          <p:cNvSpPr>
            <a:spLocks noGrp="1"/>
          </p:cNvSpPr>
          <p:nvPr>
            <p:ph idx="1"/>
          </p:nvPr>
        </p:nvSpPr>
        <p:spPr>
          <a:xfrm>
            <a:off x="539552" y="2171997"/>
            <a:ext cx="8229600" cy="3633267"/>
          </a:xfrm>
        </p:spPr>
        <p:txBody>
          <a:bodyPr>
            <a:normAutofit/>
          </a:bodyPr>
          <a:lstStyle/>
          <a:p>
            <a:r>
              <a:rPr lang="en-US" dirty="0" smtClean="0"/>
              <a:t>detector response simulation in </a:t>
            </a:r>
            <a:r>
              <a:rPr lang="en-US" dirty="0" err="1" smtClean="0"/>
              <a:t>FastSim</a:t>
            </a:r>
            <a:r>
              <a:rPr lang="en-US" dirty="0" smtClean="0"/>
              <a:t> (SVT, DCH, DIRC, EMC, IFR)</a:t>
            </a:r>
          </a:p>
          <a:p>
            <a:r>
              <a:rPr lang="en-US" dirty="0" smtClean="0"/>
              <a:t>PID selectors</a:t>
            </a:r>
          </a:p>
          <a:p>
            <a:r>
              <a:rPr lang="en-US" dirty="0" smtClean="0"/>
              <a:t>simulation of background</a:t>
            </a:r>
          </a:p>
          <a:p>
            <a:r>
              <a:rPr lang="en-US" dirty="0" smtClean="0"/>
              <a:t>physics analysis tools (tagging, </a:t>
            </a:r>
            <a:r>
              <a:rPr lang="en-US" dirty="0" err="1" smtClean="0"/>
              <a:t>vertexing</a:t>
            </a:r>
            <a:r>
              <a:rPr lang="en-US" dirty="0" smtClean="0"/>
              <a:t>, …)</a:t>
            </a:r>
          </a:p>
          <a:p>
            <a:r>
              <a:rPr lang="en-US" dirty="0" smtClean="0"/>
              <a:t>development of ‘skims’ for physics studies</a:t>
            </a:r>
          </a:p>
          <a:p>
            <a:r>
              <a:rPr lang="en-US" dirty="0" smtClean="0"/>
              <a:t>documentation</a:t>
            </a:r>
            <a:endParaRPr lang="it-IT" dirty="0"/>
          </a:p>
        </p:txBody>
      </p:sp>
      <p:sp>
        <p:nvSpPr>
          <p:cNvPr id="6" name="CasellaDiTesto 5"/>
          <p:cNvSpPr txBox="1"/>
          <p:nvPr/>
        </p:nvSpPr>
        <p:spPr>
          <a:xfrm>
            <a:off x="395536" y="1412776"/>
            <a:ext cx="5880905" cy="584775"/>
          </a:xfrm>
          <a:prstGeom prst="rect">
            <a:avLst/>
          </a:prstGeom>
          <a:noFill/>
        </p:spPr>
        <p:txBody>
          <a:bodyPr wrap="none" rtlCol="0">
            <a:spAutoFit/>
          </a:bodyPr>
          <a:lstStyle/>
          <a:p>
            <a:r>
              <a:rPr lang="en-US" sz="3200" dirty="0" smtClean="0"/>
              <a:t>Many opportunities to contribute:</a:t>
            </a:r>
            <a:endParaRPr lang="it-IT" sz="3200" dirty="0"/>
          </a:p>
        </p:txBody>
      </p:sp>
      <p:sp>
        <p:nvSpPr>
          <p:cNvPr id="7" name="CasellaDiTesto 6"/>
          <p:cNvSpPr txBox="1"/>
          <p:nvPr/>
        </p:nvSpPr>
        <p:spPr>
          <a:xfrm>
            <a:off x="683568" y="5949280"/>
            <a:ext cx="4694747" cy="400110"/>
          </a:xfrm>
          <a:prstGeom prst="rect">
            <a:avLst/>
          </a:prstGeom>
          <a:noFill/>
        </p:spPr>
        <p:txBody>
          <a:bodyPr wrap="none" rtlCol="0">
            <a:spAutoFit/>
          </a:bodyPr>
          <a:lstStyle/>
          <a:p>
            <a:r>
              <a:rPr lang="en-US" sz="2000" dirty="0" smtClean="0"/>
              <a:t>for more information contact </a:t>
            </a:r>
            <a:r>
              <a:rPr lang="en-US" sz="2000" dirty="0" err="1" smtClean="0"/>
              <a:t>Matteo</a:t>
            </a:r>
            <a:r>
              <a:rPr lang="en-US" sz="2000" dirty="0" smtClean="0"/>
              <a:t> Rama</a:t>
            </a:r>
            <a:endParaRPr lang="it-IT"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Charm Threshold Generation</a:t>
            </a:r>
            <a:endParaRPr lang="en-GB" dirty="0"/>
          </a:p>
        </p:txBody>
      </p:sp>
      <p:sp>
        <p:nvSpPr>
          <p:cNvPr id="3" name="Slide Number Placeholder 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31</a:t>
            </a:fld>
            <a:endParaRPr lang="en-US" dirty="0">
              <a:solidFill>
                <a:srgbClr val="464653"/>
              </a:solidFill>
              <a:latin typeface="Gill Sans MT"/>
            </a:endParaRPr>
          </a:p>
        </p:txBody>
      </p:sp>
      <p:sp>
        <p:nvSpPr>
          <p:cNvPr id="4" name="Content Placeholder 3"/>
          <p:cNvSpPr>
            <a:spLocks noGrp="1"/>
          </p:cNvSpPr>
          <p:nvPr>
            <p:ph sz="quarter" idx="1"/>
          </p:nvPr>
        </p:nvSpPr>
        <p:spPr/>
        <p:txBody>
          <a:bodyPr>
            <a:normAutofit fontScale="92500" lnSpcReduction="10000"/>
          </a:bodyPr>
          <a:lstStyle/>
          <a:p>
            <a:r>
              <a:rPr lang="en-GB" dirty="0" smtClean="0"/>
              <a:t>CLEO-</a:t>
            </a:r>
            <a:r>
              <a:rPr lang="en-GB" dirty="0" err="1" smtClean="0"/>
              <a:t>c</a:t>
            </a:r>
            <a:r>
              <a:rPr lang="en-GB" dirty="0" smtClean="0"/>
              <a:t> have given us their code and DEC files for charm threshold simulation.</a:t>
            </a:r>
          </a:p>
          <a:p>
            <a:pPr lvl="1"/>
            <a:r>
              <a:rPr lang="en-GB" dirty="0" smtClean="0"/>
              <a:t>Follows from a request made by Brian for access to these.</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r>
              <a:rPr lang="en-GB" dirty="0" smtClean="0"/>
              <a:t>This generous donation of technology will give the SuperB physics </a:t>
            </a:r>
            <a:r>
              <a:rPr lang="en-GB" dirty="0" smtClean="0"/>
              <a:t>effort a head start </a:t>
            </a:r>
            <a:r>
              <a:rPr lang="en-GB" dirty="0" smtClean="0"/>
              <a:t>for threshold</a:t>
            </a:r>
            <a:r>
              <a:rPr lang="en-GB" dirty="0" smtClean="0"/>
              <a:t> running studies.</a:t>
            </a:r>
            <a:endParaRPr lang="en-GB" dirty="0"/>
          </a:p>
        </p:txBody>
      </p:sp>
      <p:sp>
        <p:nvSpPr>
          <p:cNvPr id="5" name="TextBox 4"/>
          <p:cNvSpPr txBox="1"/>
          <p:nvPr/>
        </p:nvSpPr>
        <p:spPr>
          <a:xfrm>
            <a:off x="618066" y="2382506"/>
            <a:ext cx="7907867" cy="3108544"/>
          </a:xfrm>
          <a:prstGeom prst="rect">
            <a:avLst/>
          </a:prstGeom>
          <a:noFill/>
        </p:spPr>
        <p:txBody>
          <a:bodyPr wrap="square" rtlCol="0">
            <a:spAutoFit/>
          </a:bodyPr>
          <a:lstStyle/>
          <a:p>
            <a:pPr>
              <a:buFontTx/>
              <a:buChar char="-"/>
            </a:pPr>
            <a:r>
              <a:rPr lang="en-US" sz="1400" dirty="0" smtClean="0"/>
              <a:t> DECAY.DEC for generating *uncorrelated* D0D0bar MC</a:t>
            </a:r>
          </a:p>
          <a:p>
            <a:pPr>
              <a:buFontTx/>
              <a:buChar char="-"/>
            </a:pPr>
            <a:endParaRPr lang="en-US" sz="1400" dirty="0" smtClean="0"/>
          </a:p>
          <a:p>
            <a:pPr>
              <a:buFontTx/>
              <a:buChar char="-"/>
            </a:pPr>
            <a:r>
              <a:rPr lang="en-US" sz="1400" dirty="0" smtClean="0"/>
              <a:t> Source code for </a:t>
            </a:r>
            <a:r>
              <a:rPr lang="en-US" sz="1400" dirty="0" err="1" smtClean="0"/>
              <a:t>QCMCReweightProc</a:t>
            </a:r>
            <a:r>
              <a:rPr lang="en-US" sz="1400" dirty="0" smtClean="0"/>
              <a:t>, a filtering processor that discards events from the uncorrelated MC to make it look more like correlated MC.  By no means is this meant to be a complete simulation of all strong phases in all modes; we were mainly concerned with the particular modes in our analysis (CP </a:t>
            </a:r>
            <a:r>
              <a:rPr lang="en-US" sz="1400" dirty="0" err="1" smtClean="0"/>
              <a:t>eigenstates</a:t>
            </a:r>
            <a:r>
              <a:rPr lang="en-US" sz="1400" dirty="0" smtClean="0"/>
              <a:t>, </a:t>
            </a:r>
            <a:r>
              <a:rPr lang="en-US" sz="1400" dirty="0" err="1" smtClean="0"/>
              <a:t>semileptonic</a:t>
            </a:r>
            <a:r>
              <a:rPr lang="en-US" sz="1400" dirty="0" smtClean="0"/>
              <a:t>, and two-body </a:t>
            </a:r>
            <a:r>
              <a:rPr lang="en-US" sz="1400" dirty="0" err="1" smtClean="0"/>
              <a:t>Kpi</a:t>
            </a:r>
            <a:r>
              <a:rPr lang="en-US" sz="1400" dirty="0" smtClean="0"/>
              <a:t>).</a:t>
            </a:r>
          </a:p>
          <a:p>
            <a:pPr>
              <a:buFontTx/>
              <a:buChar char="-"/>
            </a:pPr>
            <a:endParaRPr lang="en-US" sz="1400" dirty="0" smtClean="0"/>
          </a:p>
          <a:p>
            <a:pPr>
              <a:buFontTx/>
              <a:buChar char="-"/>
            </a:pPr>
            <a:r>
              <a:rPr lang="en-US" sz="1400" dirty="0" smtClean="0"/>
              <a:t> Documentation (K0SPi+Pi- and K0LPi+Pi-, using the CLEO Dalitz model is not documented in this).</a:t>
            </a:r>
          </a:p>
          <a:p>
            <a:pPr>
              <a:buFontTx/>
              <a:buChar char="-"/>
            </a:pPr>
            <a:endParaRPr lang="en-US" sz="1400" dirty="0" smtClean="0"/>
          </a:p>
          <a:p>
            <a:pPr>
              <a:buFontTx/>
              <a:buChar char="-"/>
            </a:pPr>
            <a:r>
              <a:rPr lang="en-US" sz="1400" dirty="0" smtClean="0"/>
              <a:t> There is also a known bug: the spins of resonances in the final state were ignored in determining the strong phase to be assigned to the decay mode.  So, PP, VP, and VV modes with the same flavor content are all given the same phase.  For example, K-pi+, K*-pi+, and K*-</a:t>
            </a:r>
            <a:r>
              <a:rPr lang="en-US" sz="1400" dirty="0" err="1" smtClean="0"/>
              <a:t>rho</a:t>
            </a:r>
            <a:r>
              <a:rPr lang="en-US" sz="1400" dirty="0" smtClean="0"/>
              <a:t>+ all have a phase of zero, whereas K*-pi+ should have a phase of pi (because L=1), and the phase of K*-</a:t>
            </a:r>
            <a:r>
              <a:rPr lang="en-US" sz="1400" dirty="0" err="1" smtClean="0"/>
              <a:t>rho</a:t>
            </a:r>
            <a:r>
              <a:rPr lang="en-US" sz="1400" dirty="0" smtClean="0"/>
              <a:t>+ depends in principle on the </a:t>
            </a:r>
            <a:r>
              <a:rPr lang="en-US" sz="1400" dirty="0" err="1" smtClean="0"/>
              <a:t>helicity</a:t>
            </a:r>
            <a:r>
              <a:rPr lang="en-US" sz="1400" dirty="0" smtClean="0"/>
              <a:t> amplitudes.</a:t>
            </a:r>
            <a:endParaRPr lang="en-GB"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Monte Carlo resource request</a:t>
            </a:r>
            <a:endParaRPr lang="en-GB" dirty="0"/>
          </a:p>
        </p:txBody>
      </p:sp>
      <p:sp>
        <p:nvSpPr>
          <p:cNvPr id="3" name="Slide Number Placeholder 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32</a:t>
            </a:fld>
            <a:endParaRPr lang="en-US" dirty="0">
              <a:solidFill>
                <a:srgbClr val="464653"/>
              </a:solidFill>
              <a:latin typeface="Gill Sans MT"/>
            </a:endParaRPr>
          </a:p>
        </p:txBody>
      </p:sp>
      <p:sp>
        <p:nvSpPr>
          <p:cNvPr id="4" name="Content Placeholder 3"/>
          <p:cNvSpPr>
            <a:spLocks noGrp="1"/>
          </p:cNvSpPr>
          <p:nvPr>
            <p:ph sz="quarter" idx="1"/>
          </p:nvPr>
        </p:nvSpPr>
        <p:spPr/>
        <p:txBody>
          <a:bodyPr/>
          <a:lstStyle/>
          <a:p>
            <a:r>
              <a:rPr lang="en-GB" dirty="0" smtClean="0"/>
              <a:t>Estimate for Monte Carlo simulation: 134×10</a:t>
            </a:r>
            <a:r>
              <a:rPr lang="en-GB" baseline="30000" dirty="0" smtClean="0"/>
              <a:t>9</a:t>
            </a:r>
            <a:r>
              <a:rPr lang="en-GB" dirty="0" smtClean="0"/>
              <a:t> events</a:t>
            </a:r>
          </a:p>
          <a:p>
            <a:pPr lvl="1"/>
            <a:r>
              <a:rPr lang="en-GB" dirty="0" smtClean="0"/>
              <a:t>Requests broken down into:</a:t>
            </a:r>
          </a:p>
          <a:p>
            <a:pPr lvl="2"/>
            <a:r>
              <a:rPr lang="en-GB" dirty="0" smtClean="0"/>
              <a:t>Recoil (SL and Had tags) + Charm: </a:t>
            </a:r>
          </a:p>
          <a:p>
            <a:pPr lvl="2"/>
            <a:endParaRPr lang="en-GB" dirty="0" smtClean="0"/>
          </a:p>
          <a:p>
            <a:pPr lvl="2"/>
            <a:endParaRPr lang="en-GB" dirty="0" smtClean="0"/>
          </a:p>
          <a:p>
            <a:pPr lvl="2"/>
            <a:endParaRPr lang="en-GB" dirty="0" smtClean="0"/>
          </a:p>
          <a:p>
            <a:pPr lvl="2"/>
            <a:r>
              <a:rPr lang="en-GB" dirty="0" smtClean="0"/>
              <a:t>Generic backgrounds dominate sample requests, but we will also need large samples of signals generated.</a:t>
            </a:r>
          </a:p>
          <a:p>
            <a:pPr lvl="2"/>
            <a:endParaRPr lang="en-GB" dirty="0" smtClean="0"/>
          </a:p>
          <a:p>
            <a:pPr lvl="2"/>
            <a:r>
              <a:rPr lang="en-GB" dirty="0" smtClean="0"/>
              <a:t>Calorimeter:                          </a:t>
            </a:r>
            <a:r>
              <a:rPr lang="en-GB" dirty="0" smtClean="0"/>
              <a:t> calibration mode</a:t>
            </a:r>
          </a:p>
          <a:p>
            <a:pPr lvl="2"/>
            <a:endParaRPr lang="en-GB" dirty="0" smtClean="0"/>
          </a:p>
          <a:p>
            <a:pPr lvl="1"/>
            <a:r>
              <a:rPr lang="en-GB" dirty="0" smtClean="0"/>
              <a:t>Expect that requests may come for 5S once we have integrated appropriate generators.</a:t>
            </a:r>
            <a:endParaRPr lang="en-GB" dirty="0" smtClean="0"/>
          </a:p>
          <a:p>
            <a:pPr lvl="2"/>
            <a:endParaRPr lang="en-GB" dirty="0"/>
          </a:p>
        </p:txBody>
      </p:sp>
      <p:pic>
        <p:nvPicPr>
          <p:cNvPr id="6" name="Picture 5" descr="Untitled"/>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09258" y="2605540"/>
            <a:ext cx="4925484" cy="797898"/>
          </a:xfrm>
          <a:prstGeom prst="rect">
            <a:avLst/>
          </a:prstGeom>
        </p:spPr>
      </p:pic>
      <p:pic>
        <p:nvPicPr>
          <p:cNvPr id="7" name="Picture 6" descr="Untitled"/>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796116" y="4650317"/>
            <a:ext cx="1364865" cy="2603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TDR / December Workshop</a:t>
            </a:r>
            <a:endParaRPr lang="en-GB" dirty="0"/>
          </a:p>
        </p:txBody>
      </p:sp>
      <p:sp>
        <p:nvSpPr>
          <p:cNvPr id="3" name="Slide Number Placeholder 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33</a:t>
            </a:fld>
            <a:endParaRPr lang="en-US" dirty="0">
              <a:solidFill>
                <a:srgbClr val="464653"/>
              </a:solidFill>
              <a:latin typeface="Gill Sans MT"/>
            </a:endParaRPr>
          </a:p>
        </p:txBody>
      </p:sp>
      <p:sp>
        <p:nvSpPr>
          <p:cNvPr id="4" name="Content Placeholder 3"/>
          <p:cNvSpPr>
            <a:spLocks noGrp="1"/>
          </p:cNvSpPr>
          <p:nvPr>
            <p:ph sz="quarter" idx="1"/>
          </p:nvPr>
        </p:nvSpPr>
        <p:spPr/>
        <p:txBody>
          <a:bodyPr>
            <a:normAutofit/>
          </a:bodyPr>
          <a:lstStyle/>
          <a:p>
            <a:r>
              <a:rPr lang="en-GB" dirty="0" smtClean="0"/>
              <a:t>TDR: Need </a:t>
            </a:r>
            <a:r>
              <a:rPr lang="en-GB" dirty="0" smtClean="0"/>
              <a:t>to prepare </a:t>
            </a:r>
          </a:p>
          <a:p>
            <a:pPr lvl="1"/>
            <a:r>
              <a:rPr lang="en-GB" dirty="0" smtClean="0"/>
              <a:t>A section for the detector TDR.</a:t>
            </a:r>
          </a:p>
          <a:p>
            <a:pPr lvl="1"/>
            <a:r>
              <a:rPr lang="en-GB" dirty="0" smtClean="0"/>
              <a:t>A section for the accelerator TDR.</a:t>
            </a:r>
            <a:endParaRPr lang="en-GB" dirty="0" smtClean="0"/>
          </a:p>
          <a:p>
            <a:endParaRPr lang="en-GB" dirty="0" smtClean="0">
              <a:solidFill>
                <a:srgbClr val="FF0000"/>
              </a:solidFill>
            </a:endParaRPr>
          </a:p>
          <a:p>
            <a:r>
              <a:rPr lang="en-GB" b="1" dirty="0" smtClean="0"/>
              <a:t>Planning for the December workshop:</a:t>
            </a:r>
          </a:p>
        </p:txBody>
      </p:sp>
      <p:sp>
        <p:nvSpPr>
          <p:cNvPr id="6" name="TextBox 5"/>
          <p:cNvSpPr txBox="1"/>
          <p:nvPr/>
        </p:nvSpPr>
        <p:spPr>
          <a:xfrm>
            <a:off x="287861" y="3793066"/>
            <a:ext cx="8610600" cy="2031325"/>
          </a:xfrm>
          <a:prstGeom prst="rect">
            <a:avLst/>
          </a:prstGeom>
          <a:noFill/>
        </p:spPr>
        <p:txBody>
          <a:bodyPr wrap="square" rtlCol="0">
            <a:spAutoFit/>
          </a:bodyPr>
          <a:lstStyle/>
          <a:p>
            <a:pPr>
              <a:buFont typeface="Arial"/>
              <a:buChar char="•"/>
            </a:pPr>
            <a:r>
              <a:rPr lang="en-US" dirty="0" smtClean="0">
                <a:latin typeface="Cambria"/>
                <a:cs typeface="Cambria"/>
              </a:rPr>
              <a:t> What </a:t>
            </a:r>
            <a:r>
              <a:rPr lang="en-US" dirty="0" smtClean="0">
                <a:latin typeface="Cambria"/>
                <a:cs typeface="Cambria"/>
              </a:rPr>
              <a:t>have we learned from the summer conference </a:t>
            </a:r>
            <a:r>
              <a:rPr lang="en-US" dirty="0" smtClean="0">
                <a:latin typeface="Cambria"/>
                <a:cs typeface="Cambria"/>
              </a:rPr>
              <a:t>results?</a:t>
            </a:r>
          </a:p>
          <a:p>
            <a:pPr>
              <a:buFont typeface="Arial"/>
              <a:buChar char="•"/>
            </a:pPr>
            <a:r>
              <a:rPr lang="en-US" dirty="0" smtClean="0">
                <a:latin typeface="Cambria"/>
                <a:cs typeface="Cambria"/>
              </a:rPr>
              <a:t> </a:t>
            </a:r>
            <a:r>
              <a:rPr lang="en-US" dirty="0" smtClean="0">
                <a:latin typeface="Cambria"/>
                <a:cs typeface="Cambria"/>
              </a:rPr>
              <a:t>Are </a:t>
            </a:r>
            <a:r>
              <a:rPr lang="en-US" dirty="0" smtClean="0">
                <a:latin typeface="Cambria"/>
                <a:cs typeface="Cambria"/>
              </a:rPr>
              <a:t>there any channels that are no longer interesting to focus </a:t>
            </a:r>
            <a:r>
              <a:rPr lang="en-US" dirty="0" smtClean="0">
                <a:latin typeface="Cambria"/>
                <a:cs typeface="Cambria"/>
              </a:rPr>
              <a:t>on?</a:t>
            </a:r>
          </a:p>
          <a:p>
            <a:pPr>
              <a:buFont typeface="Arial"/>
              <a:buChar char="•"/>
            </a:pPr>
            <a:r>
              <a:rPr lang="en-US" dirty="0" smtClean="0">
                <a:latin typeface="Cambria"/>
                <a:cs typeface="Cambria"/>
              </a:rPr>
              <a:t> Are </a:t>
            </a:r>
            <a:r>
              <a:rPr lang="en-US" dirty="0" smtClean="0">
                <a:latin typeface="Cambria"/>
                <a:cs typeface="Cambria"/>
              </a:rPr>
              <a:t>there any channels that are more important now, than </a:t>
            </a:r>
            <a:r>
              <a:rPr lang="en-US" dirty="0" smtClean="0">
                <a:latin typeface="Cambria"/>
                <a:cs typeface="Cambria"/>
              </a:rPr>
              <a:t>before?</a:t>
            </a:r>
          </a:p>
          <a:p>
            <a:pPr>
              <a:buFont typeface="Arial"/>
              <a:buChar char="•"/>
            </a:pPr>
            <a:r>
              <a:rPr lang="en-US" dirty="0" smtClean="0">
                <a:latin typeface="Cambria"/>
                <a:cs typeface="Cambria"/>
              </a:rPr>
              <a:t> </a:t>
            </a:r>
            <a:r>
              <a:rPr lang="en-US" dirty="0" smtClean="0">
                <a:latin typeface="Cambria"/>
                <a:cs typeface="Cambria"/>
              </a:rPr>
              <a:t>What changes are there to the interplay problem in terms of elucidating new </a:t>
            </a:r>
            <a:r>
              <a:rPr lang="en-US" dirty="0" smtClean="0">
                <a:latin typeface="Cambria"/>
                <a:cs typeface="Cambria"/>
              </a:rPr>
              <a:t>physics?</a:t>
            </a:r>
          </a:p>
          <a:p>
            <a:pPr>
              <a:buFont typeface="Arial"/>
              <a:buChar char="•"/>
            </a:pPr>
            <a:r>
              <a:rPr lang="en-US" dirty="0" smtClean="0">
                <a:latin typeface="Cambria"/>
                <a:cs typeface="Cambria"/>
              </a:rPr>
              <a:t> </a:t>
            </a:r>
            <a:r>
              <a:rPr lang="en-US" dirty="0" smtClean="0">
                <a:latin typeface="Cambria"/>
                <a:cs typeface="Cambria"/>
              </a:rPr>
              <a:t>What are the highest priority areas to get analysts working </a:t>
            </a:r>
            <a:r>
              <a:rPr lang="en-US" dirty="0" smtClean="0">
                <a:latin typeface="Cambria"/>
                <a:cs typeface="Cambria"/>
              </a:rPr>
              <a:t>on?</a:t>
            </a:r>
          </a:p>
          <a:p>
            <a:pPr>
              <a:buFont typeface="Arial"/>
              <a:buChar char="•"/>
            </a:pPr>
            <a:r>
              <a:rPr lang="en-US" dirty="0" smtClean="0">
                <a:latin typeface="Cambria"/>
                <a:cs typeface="Cambria"/>
              </a:rPr>
              <a:t>  </a:t>
            </a:r>
            <a:r>
              <a:rPr lang="en-US" dirty="0" smtClean="0">
                <a:latin typeface="Cambria"/>
                <a:cs typeface="Cambria"/>
              </a:rPr>
              <a:t>What computing resources are required to perform such an </a:t>
            </a:r>
            <a:r>
              <a:rPr lang="en-US" dirty="0" smtClean="0">
                <a:latin typeface="Cambria"/>
                <a:cs typeface="Cambria"/>
              </a:rPr>
              <a:t>analysis?</a:t>
            </a:r>
          </a:p>
          <a:p>
            <a:pPr>
              <a:buFont typeface="Arial"/>
              <a:buChar char="•"/>
            </a:pPr>
            <a:r>
              <a:rPr lang="en-US" dirty="0" smtClean="0">
                <a:latin typeface="Cambria"/>
                <a:cs typeface="Cambria"/>
              </a:rPr>
              <a:t> </a:t>
            </a:r>
            <a:r>
              <a:rPr lang="en-US" dirty="0" smtClean="0">
                <a:latin typeface="Cambria"/>
                <a:cs typeface="Cambria"/>
              </a:rPr>
              <a:t>What tools are require to perform such an analysis (are they available</a:t>
            </a:r>
            <a:r>
              <a:rPr lang="en-US" dirty="0" smtClean="0">
                <a:latin typeface="Cambria"/>
                <a:cs typeface="Cambria"/>
              </a:rPr>
              <a:t>)?</a:t>
            </a:r>
            <a:endParaRPr lang="en-GB" dirty="0">
              <a:latin typeface="Cambria"/>
              <a:cs typeface="Cambri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December Physics Workshop</a:t>
            </a:r>
            <a:endParaRPr lang="en-GB" dirty="0"/>
          </a:p>
        </p:txBody>
      </p:sp>
      <p:sp>
        <p:nvSpPr>
          <p:cNvPr id="3" name="Slide Number Placeholder 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34</a:t>
            </a:fld>
            <a:endParaRPr lang="en-US" dirty="0">
              <a:solidFill>
                <a:srgbClr val="464653"/>
              </a:solidFill>
              <a:latin typeface="Gill Sans MT"/>
            </a:endParaRPr>
          </a:p>
        </p:txBody>
      </p:sp>
      <p:sp>
        <p:nvSpPr>
          <p:cNvPr id="4" name="Content Placeholder 3"/>
          <p:cNvSpPr>
            <a:spLocks noGrp="1"/>
          </p:cNvSpPr>
          <p:nvPr>
            <p:ph sz="quarter" idx="1"/>
          </p:nvPr>
        </p:nvSpPr>
        <p:spPr/>
        <p:txBody>
          <a:bodyPr/>
          <a:lstStyle/>
          <a:p>
            <a:r>
              <a:rPr lang="en-GB" dirty="0" smtClean="0"/>
              <a:t>Dates: 	11</a:t>
            </a:r>
            <a:r>
              <a:rPr lang="en-GB" baseline="30000" dirty="0" smtClean="0"/>
              <a:t>th</a:t>
            </a:r>
            <a:r>
              <a:rPr lang="en-GB" dirty="0" smtClean="0"/>
              <a:t>-12</a:t>
            </a:r>
            <a:r>
              <a:rPr lang="en-GB" baseline="30000" dirty="0" smtClean="0"/>
              <a:t>th</a:t>
            </a:r>
            <a:r>
              <a:rPr lang="en-GB" dirty="0" smtClean="0"/>
              <a:t> December (just before next CM)</a:t>
            </a:r>
          </a:p>
          <a:p>
            <a:r>
              <a:rPr lang="en-GB" dirty="0" smtClean="0"/>
              <a:t>Location: 	LNF</a:t>
            </a:r>
          </a:p>
        </p:txBody>
      </p:sp>
      <p:pic>
        <p:nvPicPr>
          <p:cNvPr id="5" name="Picture 4" descr="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79428" y="2106944"/>
            <a:ext cx="5582706" cy="4192256"/>
          </a:xfrm>
          <a:prstGeom prst="rect">
            <a:avLst/>
          </a:prstGeom>
        </p:spPr>
      </p:pic>
      <p:sp>
        <p:nvSpPr>
          <p:cNvPr id="6" name="TextBox 5"/>
          <p:cNvSpPr txBox="1"/>
          <p:nvPr/>
        </p:nvSpPr>
        <p:spPr>
          <a:xfrm>
            <a:off x="6462039" y="2228671"/>
            <a:ext cx="2681961" cy="2031325"/>
          </a:xfrm>
          <a:prstGeom prst="rect">
            <a:avLst/>
          </a:prstGeom>
          <a:noFill/>
        </p:spPr>
        <p:txBody>
          <a:bodyPr wrap="square" rtlCol="0">
            <a:spAutoFit/>
          </a:bodyPr>
          <a:lstStyle/>
          <a:p>
            <a:r>
              <a:rPr lang="en-GB" b="1" dirty="0" smtClean="0"/>
              <a:t>Organisation will be discussed in one of the parallel sessions this week.</a:t>
            </a:r>
          </a:p>
          <a:p>
            <a:endParaRPr lang="en-GB" b="1" dirty="0" smtClean="0"/>
          </a:p>
          <a:p>
            <a:r>
              <a:rPr lang="en-GB" b="1" dirty="0" smtClean="0"/>
              <a:t>Please give your input for the agenda.</a:t>
            </a:r>
            <a:endParaRPr lang="en-GB"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Rectangle 7"/>
          <p:cNvSpPr>
            <a:spLocks noChangeArrowheads="1"/>
          </p:cNvSpPr>
          <p:nvPr/>
        </p:nvSpPr>
        <p:spPr bwMode="auto">
          <a:xfrm>
            <a:off x="461963" y="4232275"/>
            <a:ext cx="8253412" cy="1636713"/>
          </a:xfrm>
          <a:prstGeom prst="rect">
            <a:avLst/>
          </a:prstGeom>
          <a:solidFill>
            <a:schemeClr val="bg1"/>
          </a:solidFill>
          <a:ln w="9525">
            <a:noFill/>
            <a:round/>
            <a:headEnd/>
            <a:tailEnd/>
          </a:ln>
        </p:spPr>
        <p:txBody>
          <a:bodyPr>
            <a:prstTxWarp prst="textNoShape">
              <a:avLst/>
            </a:prstTxWarp>
          </a:bodyPr>
          <a:lstStyle/>
          <a:p>
            <a:endParaRPr lang="en-GB"/>
          </a:p>
        </p:txBody>
      </p:sp>
      <p:pic>
        <p:nvPicPr>
          <p:cNvPr id="21512" name="Picture 4"/>
          <p:cNvPicPr>
            <a:picLocks noChangeAspect="1" noChangeArrowheads="1"/>
          </p:cNvPicPr>
          <p:nvPr/>
        </p:nvPicPr>
        <p:blipFill>
          <a:blip r:embed="rId2"/>
          <a:srcRect/>
          <a:stretch>
            <a:fillRect/>
          </a:stretch>
        </p:blipFill>
        <p:spPr bwMode="auto">
          <a:xfrm>
            <a:off x="2785533" y="2388761"/>
            <a:ext cx="6358467" cy="2154657"/>
          </a:xfrm>
          <a:prstGeom prst="rect">
            <a:avLst/>
          </a:prstGeom>
          <a:noFill/>
          <a:ln w="9525">
            <a:noFill/>
            <a:miter lim="800000"/>
            <a:headEnd/>
            <a:tailEnd/>
          </a:ln>
        </p:spPr>
      </p:pic>
      <p:sp>
        <p:nvSpPr>
          <p:cNvPr id="21513" name="TextBox 10"/>
          <p:cNvSpPr txBox="1">
            <a:spLocks noChangeArrowheads="1"/>
          </p:cNvSpPr>
          <p:nvPr/>
        </p:nvSpPr>
        <p:spPr bwMode="auto">
          <a:xfrm>
            <a:off x="547689" y="2528882"/>
            <a:ext cx="2020887" cy="2308225"/>
          </a:xfrm>
          <a:prstGeom prst="rect">
            <a:avLst/>
          </a:prstGeom>
          <a:noFill/>
          <a:ln w="9525">
            <a:noFill/>
            <a:miter lim="800000"/>
            <a:headEnd/>
            <a:tailEnd/>
          </a:ln>
        </p:spPr>
        <p:txBody>
          <a:bodyPr>
            <a:prstTxWarp prst="textNoShape">
              <a:avLst/>
            </a:prstTxWarp>
            <a:spAutoFit/>
          </a:bodyPr>
          <a:lstStyle/>
          <a:p>
            <a:r>
              <a:rPr lang="en-GB" dirty="0">
                <a:solidFill>
                  <a:srgbClr val="0000FF"/>
                </a:solidFill>
              </a:rPr>
              <a:t>e.g. MSSM: 124 (160 with ν</a:t>
            </a:r>
            <a:r>
              <a:rPr lang="en-GB" baseline="-25000" dirty="0">
                <a:solidFill>
                  <a:srgbClr val="0000FF"/>
                </a:solidFill>
              </a:rPr>
              <a:t>R</a:t>
            </a:r>
            <a:r>
              <a:rPr lang="en-GB" dirty="0">
                <a:solidFill>
                  <a:srgbClr val="0000FF"/>
                </a:solidFill>
              </a:rPr>
              <a:t>) couplings, most are flavour related.</a:t>
            </a:r>
          </a:p>
          <a:p>
            <a:endParaRPr lang="en-GB" dirty="0">
              <a:solidFill>
                <a:srgbClr val="0000FF"/>
              </a:solidFill>
            </a:endParaRPr>
          </a:p>
          <a:p>
            <a:r>
              <a:rPr lang="en-GB" dirty="0" err="1">
                <a:solidFill>
                  <a:srgbClr val="0000FF"/>
                </a:solidFill>
              </a:rPr>
              <a:t>Δ's</a:t>
            </a:r>
            <a:r>
              <a:rPr lang="en-GB" dirty="0">
                <a:solidFill>
                  <a:srgbClr val="0000FF"/>
                </a:solidFill>
              </a:rPr>
              <a:t> are related to NP mass scale.</a:t>
            </a:r>
          </a:p>
        </p:txBody>
      </p:sp>
      <p:sp>
        <p:nvSpPr>
          <p:cNvPr id="10" name="Title 9"/>
          <p:cNvSpPr>
            <a:spLocks noGrp="1"/>
          </p:cNvSpPr>
          <p:nvPr>
            <p:ph type="title"/>
          </p:nvPr>
        </p:nvSpPr>
        <p:spPr/>
        <p:txBody>
          <a:bodyPr/>
          <a:lstStyle/>
          <a:p>
            <a:r>
              <a:rPr lang="en-GB" dirty="0" smtClean="0"/>
              <a:t>SUSY </a:t>
            </a:r>
            <a:endParaRPr lang="en-GB" dirty="0"/>
          </a:p>
        </p:txBody>
      </p:sp>
      <p:sp>
        <p:nvSpPr>
          <p:cNvPr id="11" name="Content Placeholder 10"/>
          <p:cNvSpPr>
            <a:spLocks noGrp="1"/>
          </p:cNvSpPr>
          <p:nvPr>
            <p:ph sz="quarter" idx="1"/>
          </p:nvPr>
        </p:nvSpPr>
        <p:spPr/>
        <p:txBody>
          <a:bodyPr>
            <a:normAutofit lnSpcReduction="10000"/>
          </a:bodyPr>
          <a:lstStyle/>
          <a:p>
            <a:r>
              <a:rPr lang="en-GB" dirty="0" smtClean="0"/>
              <a:t>Example: Consider MSSM as an illustration of SUSY</a:t>
            </a:r>
          </a:p>
          <a:p>
            <a:pPr lvl="1"/>
            <a:r>
              <a:rPr lang="en-GB" dirty="0" smtClean="0"/>
              <a:t>Simple, and being constrained by the LHC but general enough to illustrate the issue:</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r>
              <a:rPr lang="en-GB" dirty="0" smtClean="0"/>
              <a:t>In many NP scenarios the energy frontier experiments will probe the diagonal elements of mixing matrices.</a:t>
            </a:r>
          </a:p>
          <a:p>
            <a:pPr lvl="1"/>
            <a:r>
              <a:rPr lang="en-GB" dirty="0" smtClean="0"/>
              <a:t>Flavour experiments are required to probe off-diagonal ones.</a:t>
            </a:r>
            <a:endParaRPr lang="en-GB" dirty="0"/>
          </a:p>
        </p:txBody>
      </p:sp>
      <p:sp>
        <p:nvSpPr>
          <p:cNvPr id="9" name="Slide Number Placeholder 8"/>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4</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SUSY </a:t>
            </a:r>
            <a:endParaRPr lang="en-GB" dirty="0"/>
          </a:p>
        </p:txBody>
      </p:sp>
      <p:sp>
        <p:nvSpPr>
          <p:cNvPr id="6" name="Content Placeholder 5"/>
          <p:cNvSpPr>
            <a:spLocks noGrp="1"/>
          </p:cNvSpPr>
          <p:nvPr>
            <p:ph sz="quarter" idx="1"/>
          </p:nvPr>
        </p:nvSpPr>
        <p:spPr>
          <a:xfrm>
            <a:off x="457200" y="1219200"/>
            <a:ext cx="4318000" cy="4937760"/>
          </a:xfrm>
        </p:spPr>
        <p:txBody>
          <a:bodyPr>
            <a:normAutofit/>
          </a:bodyPr>
          <a:lstStyle/>
          <a:p>
            <a:r>
              <a:rPr lang="en-GB" sz="2000" dirty="0" smtClean="0"/>
              <a:t>e.g. MSSM with generic </a:t>
            </a:r>
            <a:r>
              <a:rPr lang="en-GB" sz="2000" dirty="0" err="1" smtClean="0"/>
              <a:t>squark</a:t>
            </a:r>
            <a:r>
              <a:rPr lang="en-GB" sz="2000" dirty="0" smtClean="0"/>
              <a:t> mass matrices.</a:t>
            </a:r>
          </a:p>
          <a:p>
            <a:endParaRPr lang="en-GB" sz="2000" dirty="0" smtClean="0"/>
          </a:p>
          <a:p>
            <a:r>
              <a:rPr lang="en-GB" sz="2000" dirty="0" smtClean="0"/>
              <a:t>Use Mass insertion approximation with                        to constrain couplings:</a:t>
            </a:r>
          </a:p>
          <a:p>
            <a:endParaRPr lang="en-GB" sz="2000" dirty="0" smtClean="0"/>
          </a:p>
          <a:p>
            <a:endParaRPr lang="en-GB" sz="2000" dirty="0" smtClean="0"/>
          </a:p>
          <a:p>
            <a:pPr>
              <a:buNone/>
            </a:pPr>
            <a:endParaRPr lang="en-GB" sz="2000" dirty="0" smtClean="0"/>
          </a:p>
          <a:p>
            <a:r>
              <a:rPr lang="en-GB" sz="2000" dirty="0" smtClean="0"/>
              <a:t>Can constrain the </a:t>
            </a:r>
            <a:r>
              <a:rPr lang="en-GB" sz="2000" dirty="0" err="1" smtClean="0"/>
              <a:t>δ</a:t>
            </a:r>
            <a:r>
              <a:rPr lang="en-GB" sz="2000" baseline="30000" dirty="0" err="1" smtClean="0"/>
              <a:t>d</a:t>
            </a:r>
            <a:r>
              <a:rPr lang="en-GB" sz="2000" baseline="-25000" dirty="0" err="1" smtClean="0"/>
              <a:t>ij</a:t>
            </a:r>
            <a:r>
              <a:rPr lang="en-GB" sz="2000" dirty="0" err="1" smtClean="0"/>
              <a:t>'s</a:t>
            </a:r>
            <a:r>
              <a:rPr lang="en-GB" sz="2000" dirty="0" smtClean="0"/>
              <a:t> using</a:t>
            </a:r>
            <a:endParaRPr lang="en-GB" sz="2000" dirty="0"/>
          </a:p>
        </p:txBody>
      </p:sp>
      <p:pic>
        <p:nvPicPr>
          <p:cNvPr id="16" name="Picture 15" descr="Untitled"/>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22402" y="2726259"/>
            <a:ext cx="1141436" cy="220134"/>
          </a:xfrm>
          <a:prstGeom prst="rect">
            <a:avLst/>
          </a:prstGeom>
        </p:spPr>
      </p:pic>
      <p:pic>
        <p:nvPicPr>
          <p:cNvPr id="19" name="Picture 18" descr="Untitled"/>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237470" y="3250137"/>
            <a:ext cx="2583113" cy="831850"/>
          </a:xfrm>
          <a:prstGeom prst="rect">
            <a:avLst/>
          </a:prstGeom>
        </p:spPr>
      </p:pic>
      <p:pic>
        <p:nvPicPr>
          <p:cNvPr id="20" name="Picture 19" descr="Untitled"/>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473199" y="4909203"/>
            <a:ext cx="2099733" cy="1184674"/>
          </a:xfrm>
          <a:prstGeom prst="rect">
            <a:avLst/>
          </a:prstGeom>
        </p:spPr>
      </p:pic>
      <p:sp>
        <p:nvSpPr>
          <p:cNvPr id="21" name="TextBox 20"/>
          <p:cNvSpPr txBox="1"/>
          <p:nvPr/>
        </p:nvSpPr>
        <p:spPr>
          <a:xfrm>
            <a:off x="5334000" y="5909733"/>
            <a:ext cx="3406702" cy="461665"/>
          </a:xfrm>
          <a:prstGeom prst="rect">
            <a:avLst/>
          </a:prstGeom>
          <a:noFill/>
        </p:spPr>
        <p:txBody>
          <a:bodyPr wrap="none" rtlCol="0">
            <a:spAutoFit/>
          </a:bodyPr>
          <a:lstStyle/>
          <a:p>
            <a:r>
              <a:rPr lang="en-GB" sz="1200" dirty="0" smtClean="0"/>
              <a:t>e.g. see Hall et al., </a:t>
            </a:r>
            <a:r>
              <a:rPr lang="en-GB" sz="1200" dirty="0" err="1" smtClean="0"/>
              <a:t>Nucl</a:t>
            </a:r>
            <a:r>
              <a:rPr lang="en-GB" sz="1200" dirty="0" smtClean="0"/>
              <a:t>. Phys. B </a:t>
            </a:r>
            <a:r>
              <a:rPr lang="en-GB" sz="1200" b="1" dirty="0" smtClean="0"/>
              <a:t>267</a:t>
            </a:r>
            <a:r>
              <a:rPr lang="en-GB" sz="1200" dirty="0" smtClean="0"/>
              <a:t> 415-432 (1986)</a:t>
            </a:r>
          </a:p>
          <a:p>
            <a:r>
              <a:rPr lang="en-GB" sz="1200" dirty="0" err="1" smtClean="0"/>
              <a:t>Ciuchini</a:t>
            </a:r>
            <a:r>
              <a:rPr lang="en-GB" sz="1200" dirty="0" smtClean="0"/>
              <a:t> et al., hep-ph/0212397</a:t>
            </a:r>
            <a:endParaRPr lang="en-GB" sz="1200" dirty="0"/>
          </a:p>
        </p:txBody>
      </p:sp>
      <p:grpSp>
        <p:nvGrpSpPr>
          <p:cNvPr id="23" name="Group 22"/>
          <p:cNvGrpSpPr/>
          <p:nvPr/>
        </p:nvGrpSpPr>
        <p:grpSpPr>
          <a:xfrm>
            <a:off x="4724400" y="1739898"/>
            <a:ext cx="4419600" cy="4275667"/>
            <a:chOff x="4724400" y="1147236"/>
            <a:chExt cx="4419600" cy="4275667"/>
          </a:xfrm>
        </p:grpSpPr>
        <p:pic>
          <p:nvPicPr>
            <p:cNvPr id="17" name="Picture 16" descr="2d_23lr.png"/>
            <p:cNvPicPr>
              <a:picLocks noChangeAspect="1"/>
            </p:cNvPicPr>
            <p:nvPr/>
          </p:nvPicPr>
          <p:blipFill>
            <a:blip r:embed="rId8"/>
            <a:stretch>
              <a:fillRect/>
            </a:stretch>
          </p:blipFill>
          <p:spPr>
            <a:xfrm>
              <a:off x="4868333" y="1147236"/>
              <a:ext cx="4275667" cy="4275667"/>
            </a:xfrm>
            <a:prstGeom prst="rect">
              <a:avLst/>
            </a:prstGeom>
          </p:spPr>
        </p:pic>
        <p:sp useBgFill="1">
          <p:nvSpPr>
            <p:cNvPr id="10" name="TextBox 9"/>
            <p:cNvSpPr txBox="1"/>
            <p:nvPr/>
          </p:nvSpPr>
          <p:spPr>
            <a:xfrm>
              <a:off x="4933950" y="1494368"/>
              <a:ext cx="445955" cy="2831545"/>
            </a:xfrm>
            <a:prstGeom prst="rect">
              <a:avLst/>
            </a:prstGeom>
          </p:spPr>
          <p:txBody>
            <a:bodyPr wrap="none" rtlCol="0">
              <a:spAutoFit/>
            </a:bodyPr>
            <a:lstStyle/>
            <a:p>
              <a:endParaRPr lang="en-GB" sz="1600" dirty="0" smtClean="0">
                <a:latin typeface="Cambria"/>
                <a:cs typeface="Cambria"/>
              </a:endParaRPr>
            </a:p>
            <a:p>
              <a:r>
                <a:rPr lang="en-GB" sz="1200" dirty="0" smtClean="0">
                  <a:latin typeface="Cambria"/>
                  <a:cs typeface="Cambria"/>
                </a:rPr>
                <a:t>1</a:t>
              </a:r>
            </a:p>
            <a:p>
              <a:endParaRPr lang="en-GB" sz="1200" dirty="0" smtClean="0">
                <a:latin typeface="Cambria"/>
                <a:cs typeface="Cambria"/>
              </a:endParaRPr>
            </a:p>
            <a:p>
              <a:endParaRPr lang="en-GB" sz="1200" dirty="0" smtClean="0">
                <a:latin typeface="Cambria"/>
                <a:cs typeface="Cambria"/>
              </a:endParaRPr>
            </a:p>
            <a:p>
              <a:endParaRPr lang="en-GB" sz="1200" dirty="0" smtClean="0">
                <a:latin typeface="Cambria"/>
                <a:cs typeface="Cambria"/>
              </a:endParaRPr>
            </a:p>
            <a:p>
              <a:endParaRPr lang="en-GB" sz="1200" dirty="0" smtClean="0">
                <a:latin typeface="Cambria"/>
                <a:cs typeface="Cambria"/>
              </a:endParaRPr>
            </a:p>
            <a:p>
              <a:endParaRPr lang="en-GB" sz="1400" dirty="0" smtClean="0">
                <a:latin typeface="Cambria"/>
                <a:cs typeface="Cambria"/>
              </a:endParaRPr>
            </a:p>
            <a:p>
              <a:r>
                <a:rPr lang="en-GB" sz="1200" dirty="0" smtClean="0">
                  <a:latin typeface="Cambria"/>
                  <a:cs typeface="Cambria"/>
                </a:rPr>
                <a:t>10</a:t>
              </a:r>
              <a:r>
                <a:rPr lang="en-GB" sz="1200" baseline="30000" dirty="0" smtClean="0">
                  <a:latin typeface="Cambria"/>
                  <a:cs typeface="Cambria"/>
                </a:rPr>
                <a:t>-1</a:t>
              </a: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r>
                <a:rPr lang="en-GB" sz="1200" dirty="0" smtClean="0">
                  <a:latin typeface="Cambria"/>
                  <a:cs typeface="Cambria"/>
                </a:rPr>
                <a:t>10</a:t>
              </a:r>
              <a:r>
                <a:rPr lang="en-GB" sz="1200" baseline="30000" dirty="0" smtClean="0">
                  <a:latin typeface="Cambria"/>
                  <a:cs typeface="Cambria"/>
                </a:rPr>
                <a:t>-2</a:t>
              </a:r>
              <a:endParaRPr lang="en-GB" sz="1200" baseline="30000" dirty="0">
                <a:latin typeface="Cambria"/>
                <a:cs typeface="Cambria"/>
              </a:endParaRPr>
            </a:p>
          </p:txBody>
        </p:sp>
        <p:sp useBgFill="1">
          <p:nvSpPr>
            <p:cNvPr id="11" name="TextBox 10"/>
            <p:cNvSpPr txBox="1"/>
            <p:nvPr/>
          </p:nvSpPr>
          <p:spPr>
            <a:xfrm>
              <a:off x="6022247" y="4912785"/>
              <a:ext cx="2558488" cy="246221"/>
            </a:xfrm>
            <a:prstGeom prst="rect">
              <a:avLst/>
            </a:prstGeom>
          </p:spPr>
          <p:txBody>
            <a:bodyPr wrap="none" rtlCol="0">
              <a:spAutoFit/>
            </a:bodyPr>
            <a:lstStyle/>
            <a:p>
              <a:r>
                <a:rPr lang="en-GB" sz="1000" dirty="0" smtClean="0">
                  <a:latin typeface="Cambria"/>
                  <a:cs typeface="Cambria"/>
                </a:rPr>
                <a:t>1                                                10                          </a:t>
              </a:r>
              <a:r>
                <a:rPr lang="en-GB" sz="1000" dirty="0" smtClean="0">
                  <a:solidFill>
                    <a:schemeClr val="bg1"/>
                  </a:solidFill>
                  <a:latin typeface="Cambria"/>
                  <a:cs typeface="Cambria"/>
                </a:rPr>
                <a:t>0</a:t>
              </a:r>
              <a:r>
                <a:rPr lang="en-GB" sz="1000" dirty="0" smtClean="0">
                  <a:latin typeface="Cambria"/>
                  <a:cs typeface="Cambria"/>
                </a:rPr>
                <a:t>  </a:t>
              </a:r>
              <a:endParaRPr lang="en-GB" sz="1000" dirty="0">
                <a:latin typeface="Cambria"/>
                <a:cs typeface="Cambria"/>
              </a:endParaRPr>
            </a:p>
          </p:txBody>
        </p:sp>
        <p:pic>
          <p:nvPicPr>
            <p:cNvPr id="8" name="Picture 7" descr="Untitled"/>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7275311" y="5092698"/>
              <a:ext cx="1384300" cy="241300"/>
            </a:xfrm>
            <a:prstGeom prst="rect">
              <a:avLst/>
            </a:prstGeom>
          </p:spPr>
        </p:pic>
        <p:sp useBgFill="1">
          <p:nvSpPr>
            <p:cNvPr id="14" name="TextBox 13"/>
            <p:cNvSpPr txBox="1"/>
            <p:nvPr/>
          </p:nvSpPr>
          <p:spPr>
            <a:xfrm>
              <a:off x="5858934" y="1964269"/>
              <a:ext cx="1845733" cy="461665"/>
            </a:xfrm>
            <a:prstGeom prst="rect">
              <a:avLst/>
            </a:prstGeom>
          </p:spPr>
          <p:txBody>
            <a:bodyPr wrap="square" rtlCol="0">
              <a:spAutoFit/>
            </a:bodyPr>
            <a:lstStyle/>
            <a:p>
              <a:pPr algn="ctr"/>
              <a:r>
                <a:rPr lang="en-GB" sz="1200" dirty="0" err="1" smtClean="0">
                  <a:latin typeface="Cambria"/>
                  <a:cs typeface="Cambria"/>
                </a:rPr>
                <a:t>δ</a:t>
              </a:r>
              <a:r>
                <a:rPr lang="en-GB" sz="1200" dirty="0" smtClean="0">
                  <a:latin typeface="Cambria"/>
                  <a:cs typeface="Cambria"/>
                </a:rPr>
                <a:t> measured with greater than 3σ significance</a:t>
              </a:r>
              <a:endParaRPr lang="en-GB" sz="1200" dirty="0">
                <a:latin typeface="Cambria"/>
                <a:cs typeface="Cambria"/>
              </a:endParaRPr>
            </a:p>
          </p:txBody>
        </p:sp>
        <p:pic>
          <p:nvPicPr>
            <p:cNvPr id="18" name="Picture 17" descr="Untitled"/>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rot="16200000">
              <a:off x="4448175" y="1914525"/>
              <a:ext cx="825500" cy="273050"/>
            </a:xfrm>
            <a:prstGeom prst="rect">
              <a:avLst/>
            </a:prstGeom>
          </p:spPr>
        </p:pic>
      </p:grpSp>
      <p:sp>
        <p:nvSpPr>
          <p:cNvPr id="22" name="Slide Number Placeholder 21"/>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5</a:t>
            </a:fld>
            <a:endParaRPr lang="en-US" dirty="0">
              <a:solidFill>
                <a:srgbClr val="464653"/>
              </a:solidFill>
              <a:latin typeface="Gill Sans MT"/>
            </a:endParaRPr>
          </a:p>
        </p:txBody>
      </p:sp>
      <p:sp>
        <p:nvSpPr>
          <p:cNvPr id="15" name="TextBox 14"/>
          <p:cNvSpPr txBox="1"/>
          <p:nvPr/>
        </p:nvSpPr>
        <p:spPr>
          <a:xfrm>
            <a:off x="5063067" y="1219200"/>
            <a:ext cx="4080933" cy="1200329"/>
          </a:xfrm>
          <a:prstGeom prst="rect">
            <a:avLst/>
          </a:prstGeom>
          <a:noFill/>
        </p:spPr>
        <p:txBody>
          <a:bodyPr wrap="square" rtlCol="0">
            <a:spAutoFit/>
          </a:bodyPr>
          <a:lstStyle/>
          <a:p>
            <a:r>
              <a:rPr lang="en-GB" dirty="0" smtClean="0"/>
              <a:t>LHC constraints on the </a:t>
            </a:r>
            <a:r>
              <a:rPr lang="en-GB" dirty="0" err="1" smtClean="0"/>
              <a:t>gluino</a:t>
            </a:r>
            <a:r>
              <a:rPr lang="en-GB" dirty="0" smtClean="0"/>
              <a:t> mass, mean couplings are non-zero, and SuperB can provide an upper bound on Λ</a:t>
            </a:r>
            <a:r>
              <a:rPr lang="en-GB" baseline="-25000" dirty="0" smtClean="0"/>
              <a:t>NP</a:t>
            </a:r>
            <a:r>
              <a:rPr lang="en-GB" dirty="0" smtClean="0"/>
              <a:t>.</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SUSY </a:t>
            </a:r>
            <a:endParaRPr lang="en-GB" dirty="0"/>
          </a:p>
        </p:txBody>
      </p:sp>
      <p:sp>
        <p:nvSpPr>
          <p:cNvPr id="6" name="Content Placeholder 5"/>
          <p:cNvSpPr>
            <a:spLocks noGrp="1"/>
          </p:cNvSpPr>
          <p:nvPr>
            <p:ph sz="quarter" idx="1"/>
          </p:nvPr>
        </p:nvSpPr>
        <p:spPr>
          <a:xfrm>
            <a:off x="457200" y="1219200"/>
            <a:ext cx="4318000" cy="4937760"/>
          </a:xfrm>
        </p:spPr>
        <p:txBody>
          <a:bodyPr>
            <a:normAutofit/>
          </a:bodyPr>
          <a:lstStyle/>
          <a:p>
            <a:r>
              <a:rPr lang="en-GB" sz="2000" dirty="0" smtClean="0"/>
              <a:t>e.g. MSSM with generic </a:t>
            </a:r>
            <a:r>
              <a:rPr lang="en-GB" sz="2000" dirty="0" err="1" smtClean="0"/>
              <a:t>squark</a:t>
            </a:r>
            <a:r>
              <a:rPr lang="en-GB" sz="2000" dirty="0" smtClean="0"/>
              <a:t> mass matrices.</a:t>
            </a:r>
          </a:p>
          <a:p>
            <a:endParaRPr lang="en-GB" sz="2000" dirty="0" smtClean="0"/>
          </a:p>
          <a:p>
            <a:r>
              <a:rPr lang="en-GB" sz="2000" dirty="0" smtClean="0"/>
              <a:t>Use Mass insertion approximation with                        to constrain couplings:</a:t>
            </a:r>
          </a:p>
          <a:p>
            <a:endParaRPr lang="en-GB" sz="2000" dirty="0" smtClean="0"/>
          </a:p>
          <a:p>
            <a:endParaRPr lang="en-GB" sz="2000" dirty="0" smtClean="0"/>
          </a:p>
          <a:p>
            <a:pPr>
              <a:buNone/>
            </a:pPr>
            <a:endParaRPr lang="en-GB" sz="2000" dirty="0" smtClean="0"/>
          </a:p>
          <a:p>
            <a:r>
              <a:rPr lang="en-GB" sz="2000" dirty="0" smtClean="0"/>
              <a:t>Can constrain the </a:t>
            </a:r>
            <a:r>
              <a:rPr lang="en-GB" sz="2000" dirty="0" err="1" smtClean="0"/>
              <a:t>δ</a:t>
            </a:r>
            <a:r>
              <a:rPr lang="en-GB" sz="2000" baseline="30000" dirty="0" err="1" smtClean="0"/>
              <a:t>d</a:t>
            </a:r>
            <a:r>
              <a:rPr lang="en-GB" sz="2000" baseline="-25000" dirty="0" err="1" smtClean="0"/>
              <a:t>ij</a:t>
            </a:r>
            <a:r>
              <a:rPr lang="en-GB" sz="2000" dirty="0" err="1" smtClean="0"/>
              <a:t>'s</a:t>
            </a:r>
            <a:r>
              <a:rPr lang="en-GB" sz="2000" dirty="0" smtClean="0"/>
              <a:t> using</a:t>
            </a:r>
            <a:endParaRPr lang="en-GB" sz="2000" dirty="0"/>
          </a:p>
        </p:txBody>
      </p:sp>
      <p:pic>
        <p:nvPicPr>
          <p:cNvPr id="16" name="Picture 15" descr="Untitled"/>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22402" y="2726259"/>
            <a:ext cx="1141436" cy="220134"/>
          </a:xfrm>
          <a:prstGeom prst="rect">
            <a:avLst/>
          </a:prstGeom>
        </p:spPr>
      </p:pic>
      <p:pic>
        <p:nvPicPr>
          <p:cNvPr id="19" name="Picture 18" descr="Untitled"/>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237470" y="3250137"/>
            <a:ext cx="2583113" cy="831850"/>
          </a:xfrm>
          <a:prstGeom prst="rect">
            <a:avLst/>
          </a:prstGeom>
        </p:spPr>
      </p:pic>
      <p:pic>
        <p:nvPicPr>
          <p:cNvPr id="20" name="Picture 19" descr="Untitled"/>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473199" y="4909203"/>
            <a:ext cx="2099733" cy="1184674"/>
          </a:xfrm>
          <a:prstGeom prst="rect">
            <a:avLst/>
          </a:prstGeom>
        </p:spPr>
      </p:pic>
      <p:sp>
        <p:nvSpPr>
          <p:cNvPr id="21" name="TextBox 20"/>
          <p:cNvSpPr txBox="1"/>
          <p:nvPr/>
        </p:nvSpPr>
        <p:spPr>
          <a:xfrm>
            <a:off x="5334000" y="5909733"/>
            <a:ext cx="3406702" cy="461665"/>
          </a:xfrm>
          <a:prstGeom prst="rect">
            <a:avLst/>
          </a:prstGeom>
          <a:noFill/>
        </p:spPr>
        <p:txBody>
          <a:bodyPr wrap="none" rtlCol="0">
            <a:spAutoFit/>
          </a:bodyPr>
          <a:lstStyle/>
          <a:p>
            <a:r>
              <a:rPr lang="en-GB" sz="1200" dirty="0" smtClean="0"/>
              <a:t>e.g. see Hall et al., </a:t>
            </a:r>
            <a:r>
              <a:rPr lang="en-GB" sz="1200" dirty="0" err="1" smtClean="0"/>
              <a:t>Nucl</a:t>
            </a:r>
            <a:r>
              <a:rPr lang="en-GB" sz="1200" dirty="0" smtClean="0"/>
              <a:t>. Phys. B </a:t>
            </a:r>
            <a:r>
              <a:rPr lang="en-GB" sz="1200" b="1" dirty="0" smtClean="0"/>
              <a:t>267</a:t>
            </a:r>
            <a:r>
              <a:rPr lang="en-GB" sz="1200" dirty="0" smtClean="0"/>
              <a:t> 415-432 (1986)</a:t>
            </a:r>
          </a:p>
          <a:p>
            <a:r>
              <a:rPr lang="en-GB" sz="1200" dirty="0" err="1" smtClean="0"/>
              <a:t>Ciuchini</a:t>
            </a:r>
            <a:r>
              <a:rPr lang="en-GB" sz="1200" dirty="0" smtClean="0"/>
              <a:t> et al., hep-ph/0212397</a:t>
            </a:r>
            <a:endParaRPr lang="en-GB" sz="1200" dirty="0"/>
          </a:p>
        </p:txBody>
      </p:sp>
      <p:grpSp>
        <p:nvGrpSpPr>
          <p:cNvPr id="3" name="Group 22"/>
          <p:cNvGrpSpPr/>
          <p:nvPr/>
        </p:nvGrpSpPr>
        <p:grpSpPr>
          <a:xfrm>
            <a:off x="4724400" y="1739898"/>
            <a:ext cx="4419600" cy="4275667"/>
            <a:chOff x="4724400" y="1147236"/>
            <a:chExt cx="4419600" cy="4275667"/>
          </a:xfrm>
        </p:grpSpPr>
        <p:pic>
          <p:nvPicPr>
            <p:cNvPr id="17" name="Picture 16" descr="2d_23lr.png"/>
            <p:cNvPicPr>
              <a:picLocks noChangeAspect="1"/>
            </p:cNvPicPr>
            <p:nvPr/>
          </p:nvPicPr>
          <p:blipFill>
            <a:blip r:embed="rId8"/>
            <a:stretch>
              <a:fillRect/>
            </a:stretch>
          </p:blipFill>
          <p:spPr>
            <a:xfrm>
              <a:off x="4868333" y="1147236"/>
              <a:ext cx="4275667" cy="4275667"/>
            </a:xfrm>
            <a:prstGeom prst="rect">
              <a:avLst/>
            </a:prstGeom>
          </p:spPr>
        </p:pic>
        <p:sp useBgFill="1">
          <p:nvSpPr>
            <p:cNvPr id="10" name="TextBox 9"/>
            <p:cNvSpPr txBox="1"/>
            <p:nvPr/>
          </p:nvSpPr>
          <p:spPr>
            <a:xfrm>
              <a:off x="4933950" y="1494368"/>
              <a:ext cx="445955" cy="2831545"/>
            </a:xfrm>
            <a:prstGeom prst="rect">
              <a:avLst/>
            </a:prstGeom>
          </p:spPr>
          <p:txBody>
            <a:bodyPr wrap="none" rtlCol="0">
              <a:spAutoFit/>
            </a:bodyPr>
            <a:lstStyle/>
            <a:p>
              <a:endParaRPr lang="en-GB" sz="1600" dirty="0" smtClean="0">
                <a:latin typeface="Cambria"/>
                <a:cs typeface="Cambria"/>
              </a:endParaRPr>
            </a:p>
            <a:p>
              <a:r>
                <a:rPr lang="en-GB" sz="1200" dirty="0" smtClean="0">
                  <a:latin typeface="Cambria"/>
                  <a:cs typeface="Cambria"/>
                </a:rPr>
                <a:t>1</a:t>
              </a:r>
            </a:p>
            <a:p>
              <a:endParaRPr lang="en-GB" sz="1200" dirty="0" smtClean="0">
                <a:latin typeface="Cambria"/>
                <a:cs typeface="Cambria"/>
              </a:endParaRPr>
            </a:p>
            <a:p>
              <a:endParaRPr lang="en-GB" sz="1200" dirty="0" smtClean="0">
                <a:latin typeface="Cambria"/>
                <a:cs typeface="Cambria"/>
              </a:endParaRPr>
            </a:p>
            <a:p>
              <a:endParaRPr lang="en-GB" sz="1200" dirty="0" smtClean="0">
                <a:latin typeface="Cambria"/>
                <a:cs typeface="Cambria"/>
              </a:endParaRPr>
            </a:p>
            <a:p>
              <a:endParaRPr lang="en-GB" sz="1200" dirty="0" smtClean="0">
                <a:latin typeface="Cambria"/>
                <a:cs typeface="Cambria"/>
              </a:endParaRPr>
            </a:p>
            <a:p>
              <a:endParaRPr lang="en-GB" sz="1400" dirty="0" smtClean="0">
                <a:latin typeface="Cambria"/>
                <a:cs typeface="Cambria"/>
              </a:endParaRPr>
            </a:p>
            <a:p>
              <a:r>
                <a:rPr lang="en-GB" sz="1200" dirty="0" smtClean="0">
                  <a:latin typeface="Cambria"/>
                  <a:cs typeface="Cambria"/>
                </a:rPr>
                <a:t>10</a:t>
              </a:r>
              <a:r>
                <a:rPr lang="en-GB" sz="1200" baseline="30000" dirty="0" smtClean="0">
                  <a:latin typeface="Cambria"/>
                  <a:cs typeface="Cambria"/>
                </a:rPr>
                <a:t>-1</a:t>
              </a: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endParaRPr lang="en-GB" sz="1200" baseline="30000" dirty="0" smtClean="0">
                <a:latin typeface="Cambria"/>
                <a:cs typeface="Cambria"/>
              </a:endParaRPr>
            </a:p>
            <a:p>
              <a:r>
                <a:rPr lang="en-GB" sz="1200" dirty="0" smtClean="0">
                  <a:latin typeface="Cambria"/>
                  <a:cs typeface="Cambria"/>
                </a:rPr>
                <a:t>10</a:t>
              </a:r>
              <a:r>
                <a:rPr lang="en-GB" sz="1200" baseline="30000" dirty="0" smtClean="0">
                  <a:latin typeface="Cambria"/>
                  <a:cs typeface="Cambria"/>
                </a:rPr>
                <a:t>-2</a:t>
              </a:r>
              <a:endParaRPr lang="en-GB" sz="1200" baseline="30000" dirty="0">
                <a:latin typeface="Cambria"/>
                <a:cs typeface="Cambria"/>
              </a:endParaRPr>
            </a:p>
          </p:txBody>
        </p:sp>
        <p:sp useBgFill="1">
          <p:nvSpPr>
            <p:cNvPr id="11" name="TextBox 10"/>
            <p:cNvSpPr txBox="1"/>
            <p:nvPr/>
          </p:nvSpPr>
          <p:spPr>
            <a:xfrm>
              <a:off x="6022247" y="4912785"/>
              <a:ext cx="2558488" cy="246221"/>
            </a:xfrm>
            <a:prstGeom prst="rect">
              <a:avLst/>
            </a:prstGeom>
          </p:spPr>
          <p:txBody>
            <a:bodyPr wrap="none" rtlCol="0">
              <a:spAutoFit/>
            </a:bodyPr>
            <a:lstStyle/>
            <a:p>
              <a:r>
                <a:rPr lang="en-GB" sz="1000" dirty="0" smtClean="0">
                  <a:latin typeface="Cambria"/>
                  <a:cs typeface="Cambria"/>
                </a:rPr>
                <a:t>1                                                10                          </a:t>
              </a:r>
              <a:r>
                <a:rPr lang="en-GB" sz="1000" dirty="0" smtClean="0">
                  <a:solidFill>
                    <a:schemeClr val="bg1"/>
                  </a:solidFill>
                  <a:latin typeface="Cambria"/>
                  <a:cs typeface="Cambria"/>
                </a:rPr>
                <a:t>0</a:t>
              </a:r>
              <a:r>
                <a:rPr lang="en-GB" sz="1000" dirty="0" smtClean="0">
                  <a:latin typeface="Cambria"/>
                  <a:cs typeface="Cambria"/>
                </a:rPr>
                <a:t>  </a:t>
              </a:r>
              <a:endParaRPr lang="en-GB" sz="1000" dirty="0">
                <a:latin typeface="Cambria"/>
                <a:cs typeface="Cambria"/>
              </a:endParaRPr>
            </a:p>
          </p:txBody>
        </p:sp>
        <p:pic>
          <p:nvPicPr>
            <p:cNvPr id="8" name="Picture 7" descr="Untitled"/>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7275311" y="5092698"/>
              <a:ext cx="1384300" cy="241300"/>
            </a:xfrm>
            <a:prstGeom prst="rect">
              <a:avLst/>
            </a:prstGeom>
          </p:spPr>
        </p:pic>
        <p:sp useBgFill="1">
          <p:nvSpPr>
            <p:cNvPr id="14" name="TextBox 13"/>
            <p:cNvSpPr txBox="1"/>
            <p:nvPr/>
          </p:nvSpPr>
          <p:spPr>
            <a:xfrm>
              <a:off x="5858934" y="1964269"/>
              <a:ext cx="1845733" cy="461665"/>
            </a:xfrm>
            <a:prstGeom prst="rect">
              <a:avLst/>
            </a:prstGeom>
          </p:spPr>
          <p:txBody>
            <a:bodyPr wrap="square" rtlCol="0">
              <a:spAutoFit/>
            </a:bodyPr>
            <a:lstStyle/>
            <a:p>
              <a:pPr algn="ctr"/>
              <a:r>
                <a:rPr lang="en-GB" sz="1200" dirty="0" err="1" smtClean="0">
                  <a:latin typeface="Cambria"/>
                  <a:cs typeface="Cambria"/>
                </a:rPr>
                <a:t>δ</a:t>
              </a:r>
              <a:r>
                <a:rPr lang="en-GB" sz="1200" dirty="0" smtClean="0">
                  <a:latin typeface="Cambria"/>
                  <a:cs typeface="Cambria"/>
                </a:rPr>
                <a:t> measured with greater than 3σ significance</a:t>
              </a:r>
              <a:endParaRPr lang="en-GB" sz="1200" dirty="0">
                <a:latin typeface="Cambria"/>
                <a:cs typeface="Cambria"/>
              </a:endParaRPr>
            </a:p>
          </p:txBody>
        </p:sp>
        <p:pic>
          <p:nvPicPr>
            <p:cNvPr id="18" name="Picture 17" descr="Untitled"/>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rot="16200000">
              <a:off x="4448175" y="1914525"/>
              <a:ext cx="825500" cy="273050"/>
            </a:xfrm>
            <a:prstGeom prst="rect">
              <a:avLst/>
            </a:prstGeom>
          </p:spPr>
        </p:pic>
      </p:grpSp>
      <p:sp>
        <p:nvSpPr>
          <p:cNvPr id="22" name="Slide Number Placeholder 21"/>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6</a:t>
            </a:fld>
            <a:endParaRPr lang="en-US" dirty="0">
              <a:solidFill>
                <a:srgbClr val="464653"/>
              </a:solidFill>
              <a:latin typeface="Gill Sans MT"/>
            </a:endParaRPr>
          </a:p>
        </p:txBody>
      </p:sp>
      <p:sp>
        <p:nvSpPr>
          <p:cNvPr id="15" name="TextBox 14"/>
          <p:cNvSpPr txBox="1"/>
          <p:nvPr/>
        </p:nvSpPr>
        <p:spPr>
          <a:xfrm>
            <a:off x="5063067" y="1219200"/>
            <a:ext cx="4080933" cy="1200329"/>
          </a:xfrm>
          <a:prstGeom prst="rect">
            <a:avLst/>
          </a:prstGeom>
          <a:noFill/>
        </p:spPr>
        <p:txBody>
          <a:bodyPr wrap="square" rtlCol="0">
            <a:spAutoFit/>
          </a:bodyPr>
          <a:lstStyle/>
          <a:p>
            <a:r>
              <a:rPr lang="en-GB" dirty="0" smtClean="0"/>
              <a:t>LHC constraints on the </a:t>
            </a:r>
            <a:r>
              <a:rPr lang="en-GB" dirty="0" err="1" smtClean="0"/>
              <a:t>gluino</a:t>
            </a:r>
            <a:r>
              <a:rPr lang="en-GB" dirty="0" smtClean="0"/>
              <a:t> mass, mean couplings are non-zero, and SuperB can provide an upper bound on Λ</a:t>
            </a:r>
            <a:r>
              <a:rPr lang="en-GB" baseline="-25000" dirty="0" smtClean="0"/>
              <a:t>NP</a:t>
            </a:r>
            <a:r>
              <a:rPr lang="en-GB" dirty="0" smtClean="0"/>
              <a:t>.</a:t>
            </a:r>
          </a:p>
          <a:p>
            <a:endParaRPr lang="en-GB" dirty="0"/>
          </a:p>
        </p:txBody>
      </p:sp>
      <p:cxnSp>
        <p:nvCxnSpPr>
          <p:cNvPr id="25" name="Straight Arrow Connector 24"/>
          <p:cNvCxnSpPr/>
          <p:nvPr/>
        </p:nvCxnSpPr>
        <p:spPr>
          <a:xfrm>
            <a:off x="4627029" y="3996270"/>
            <a:ext cx="745067" cy="1588"/>
          </a:xfrm>
          <a:prstGeom prst="straightConnector1">
            <a:avLst/>
          </a:prstGeom>
          <a:ln w="5715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451599" y="4174052"/>
            <a:ext cx="2015068" cy="1169551"/>
          </a:xfrm>
          <a:prstGeom prst="rect">
            <a:avLst/>
          </a:prstGeom>
          <a:noFill/>
        </p:spPr>
        <p:txBody>
          <a:bodyPr wrap="square" rtlCol="0">
            <a:spAutoFit/>
          </a:bodyPr>
          <a:lstStyle/>
          <a:p>
            <a:r>
              <a:rPr lang="en-GB" sz="1400" dirty="0" smtClean="0"/>
              <a:t>e.g. LHC excludes 1 TeV </a:t>
            </a:r>
            <a:r>
              <a:rPr lang="en-GB" sz="1400" dirty="0" err="1" smtClean="0"/>
              <a:t>gluinos</a:t>
            </a:r>
            <a:r>
              <a:rPr lang="en-GB" sz="1400" dirty="0" smtClean="0"/>
              <a:t>, and SuperB measures (</a:t>
            </a:r>
            <a:r>
              <a:rPr lang="en-GB" sz="1400" dirty="0" smtClean="0">
                <a:latin typeface="Arial"/>
                <a:cs typeface="Arial"/>
              </a:rPr>
              <a:t>δ</a:t>
            </a:r>
            <a:r>
              <a:rPr lang="en-GB" sz="1400" baseline="30000" dirty="0" smtClean="0"/>
              <a:t>d</a:t>
            </a:r>
            <a:r>
              <a:rPr lang="en-GB" sz="1400" baseline="-25000" dirty="0" smtClean="0"/>
              <a:t>23</a:t>
            </a:r>
            <a:r>
              <a:rPr lang="en-GB" sz="1400" dirty="0" smtClean="0"/>
              <a:t>)</a:t>
            </a:r>
            <a:r>
              <a:rPr lang="en-GB" sz="1400" baseline="-25000" dirty="0" smtClean="0"/>
              <a:t>LR</a:t>
            </a:r>
            <a:r>
              <a:rPr lang="en-GB" sz="1400" dirty="0" smtClean="0"/>
              <a:t>~0.05 would imply Λ</a:t>
            </a:r>
            <a:r>
              <a:rPr lang="en-GB" sz="1400" baseline="-25000" dirty="0" smtClean="0"/>
              <a:t>NP</a:t>
            </a:r>
            <a:r>
              <a:rPr lang="en-GB" sz="1400" dirty="0" smtClean="0"/>
              <a:t> &lt; 3.5 TeV.</a:t>
            </a:r>
            <a:endParaRPr lang="en-GB" sz="1400" baseline="-25000" dirty="0"/>
          </a:p>
        </p:txBody>
      </p:sp>
      <p:cxnSp>
        <p:nvCxnSpPr>
          <p:cNvPr id="28" name="Straight Connector 27"/>
          <p:cNvCxnSpPr/>
          <p:nvPr/>
        </p:nvCxnSpPr>
        <p:spPr>
          <a:xfrm rot="5400000" flipH="1" flipV="1">
            <a:off x="4944534" y="4233333"/>
            <a:ext cx="2421467" cy="16937"/>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193367" y="3987800"/>
            <a:ext cx="732366" cy="1"/>
          </a:xfrm>
          <a:prstGeom prst="line">
            <a:avLst/>
          </a:prstGeom>
          <a:ln w="28575" cmpd="sng">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SUSY </a:t>
            </a:r>
            <a:endParaRPr lang="en-GB" dirty="0"/>
          </a:p>
        </p:txBody>
      </p:sp>
      <p:sp>
        <p:nvSpPr>
          <p:cNvPr id="6" name="Content Placeholder 5"/>
          <p:cNvSpPr>
            <a:spLocks noGrp="1"/>
          </p:cNvSpPr>
          <p:nvPr>
            <p:ph sz="quarter" idx="1"/>
          </p:nvPr>
        </p:nvSpPr>
        <p:spPr>
          <a:xfrm>
            <a:off x="457200" y="1219200"/>
            <a:ext cx="4318000" cy="4937760"/>
          </a:xfrm>
        </p:spPr>
        <p:txBody>
          <a:bodyPr>
            <a:normAutofit/>
          </a:bodyPr>
          <a:lstStyle/>
          <a:p>
            <a:r>
              <a:rPr lang="en-GB" sz="2000" dirty="0" smtClean="0"/>
              <a:t>e.g. MSSM with generic </a:t>
            </a:r>
            <a:r>
              <a:rPr lang="en-GB" sz="2000" dirty="0" err="1" smtClean="0"/>
              <a:t>squark</a:t>
            </a:r>
            <a:r>
              <a:rPr lang="en-GB" sz="2000" dirty="0" smtClean="0"/>
              <a:t> mass matrices.</a:t>
            </a:r>
          </a:p>
          <a:p>
            <a:endParaRPr lang="en-GB" sz="2000" dirty="0" smtClean="0"/>
          </a:p>
          <a:p>
            <a:r>
              <a:rPr lang="en-GB" sz="2000" dirty="0" smtClean="0"/>
              <a:t>Use Mass insertion approximation with                        to constrain couplings:</a:t>
            </a:r>
          </a:p>
          <a:p>
            <a:endParaRPr lang="en-GB" sz="2000" dirty="0" smtClean="0"/>
          </a:p>
          <a:p>
            <a:endParaRPr lang="en-GB" sz="2000" dirty="0" smtClean="0"/>
          </a:p>
          <a:p>
            <a:pPr>
              <a:buNone/>
            </a:pPr>
            <a:endParaRPr lang="en-GB" sz="2000" dirty="0" smtClean="0"/>
          </a:p>
          <a:p>
            <a:r>
              <a:rPr lang="en-GB" sz="2000" dirty="0" smtClean="0"/>
              <a:t>Can constrain the </a:t>
            </a:r>
            <a:r>
              <a:rPr lang="en-GB" sz="2000" dirty="0" err="1" smtClean="0"/>
              <a:t>δ</a:t>
            </a:r>
            <a:r>
              <a:rPr lang="en-GB" sz="2000" baseline="30000" dirty="0" err="1" smtClean="0"/>
              <a:t>d</a:t>
            </a:r>
            <a:r>
              <a:rPr lang="en-GB" sz="2000" baseline="-25000" dirty="0" err="1" smtClean="0"/>
              <a:t>ij</a:t>
            </a:r>
            <a:r>
              <a:rPr lang="en-GB" sz="2000" dirty="0" err="1" smtClean="0"/>
              <a:t>'s</a:t>
            </a:r>
            <a:r>
              <a:rPr lang="en-GB" sz="2000" dirty="0" smtClean="0"/>
              <a:t> using</a:t>
            </a:r>
            <a:endParaRPr lang="en-GB" sz="2000" dirty="0"/>
          </a:p>
        </p:txBody>
      </p:sp>
      <p:pic>
        <p:nvPicPr>
          <p:cNvPr id="16" name="Picture 15" descr="Untitled"/>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22402" y="2726259"/>
            <a:ext cx="1141436" cy="220134"/>
          </a:xfrm>
          <a:prstGeom prst="rect">
            <a:avLst/>
          </a:prstGeom>
        </p:spPr>
      </p:pic>
      <p:pic>
        <p:nvPicPr>
          <p:cNvPr id="19" name="Picture 18" descr="Untitled"/>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237470" y="3250137"/>
            <a:ext cx="2583113" cy="831850"/>
          </a:xfrm>
          <a:prstGeom prst="rect">
            <a:avLst/>
          </a:prstGeom>
        </p:spPr>
      </p:pic>
      <p:pic>
        <p:nvPicPr>
          <p:cNvPr id="20" name="Picture 19" descr="Untitled"/>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473199" y="4909203"/>
            <a:ext cx="2099733" cy="1184674"/>
          </a:xfrm>
          <a:prstGeom prst="rect">
            <a:avLst/>
          </a:prstGeom>
        </p:spPr>
      </p:pic>
      <p:sp>
        <p:nvSpPr>
          <p:cNvPr id="21" name="TextBox 20"/>
          <p:cNvSpPr txBox="1"/>
          <p:nvPr/>
        </p:nvSpPr>
        <p:spPr>
          <a:xfrm>
            <a:off x="5334000" y="5909733"/>
            <a:ext cx="3406702" cy="461665"/>
          </a:xfrm>
          <a:prstGeom prst="rect">
            <a:avLst/>
          </a:prstGeom>
          <a:noFill/>
        </p:spPr>
        <p:txBody>
          <a:bodyPr wrap="none" rtlCol="0">
            <a:spAutoFit/>
          </a:bodyPr>
          <a:lstStyle/>
          <a:p>
            <a:r>
              <a:rPr lang="en-GB" sz="1200" dirty="0" smtClean="0"/>
              <a:t>e.g. see Hall et al., </a:t>
            </a:r>
            <a:r>
              <a:rPr lang="en-GB" sz="1200" dirty="0" err="1" smtClean="0"/>
              <a:t>Nucl</a:t>
            </a:r>
            <a:r>
              <a:rPr lang="en-GB" sz="1200" dirty="0" smtClean="0"/>
              <a:t>. Phys. B </a:t>
            </a:r>
            <a:r>
              <a:rPr lang="en-GB" sz="1200" b="1" dirty="0" smtClean="0"/>
              <a:t>267</a:t>
            </a:r>
            <a:r>
              <a:rPr lang="en-GB" sz="1200" dirty="0" smtClean="0"/>
              <a:t> 415-432 (1986)</a:t>
            </a:r>
          </a:p>
          <a:p>
            <a:r>
              <a:rPr lang="en-GB" sz="1200" dirty="0" err="1" smtClean="0"/>
              <a:t>Ciuchini</a:t>
            </a:r>
            <a:r>
              <a:rPr lang="en-GB" sz="1200" dirty="0" smtClean="0"/>
              <a:t> et al., hep-ph/0212397</a:t>
            </a:r>
            <a:endParaRPr lang="en-GB" sz="1200" dirty="0"/>
          </a:p>
        </p:txBody>
      </p:sp>
      <p:pic>
        <p:nvPicPr>
          <p:cNvPr id="23" name="Picture 22" descr="d23_lr_1000.png"/>
          <p:cNvPicPr>
            <a:picLocks noChangeAspect="1"/>
          </p:cNvPicPr>
          <p:nvPr/>
        </p:nvPicPr>
        <p:blipFill>
          <a:blip r:embed="rId8"/>
          <a:stretch>
            <a:fillRect/>
          </a:stretch>
        </p:blipFill>
        <p:spPr>
          <a:xfrm>
            <a:off x="4859866" y="1176866"/>
            <a:ext cx="4572000" cy="4572000"/>
          </a:xfrm>
          <a:prstGeom prst="rect">
            <a:avLst/>
          </a:prstGeom>
        </p:spPr>
      </p:pic>
      <p:sp useBgFill="1">
        <p:nvSpPr>
          <p:cNvPr id="27" name="TextBox 26"/>
          <p:cNvSpPr txBox="1"/>
          <p:nvPr/>
        </p:nvSpPr>
        <p:spPr>
          <a:xfrm>
            <a:off x="4997450" y="1638300"/>
            <a:ext cx="432931" cy="3662542"/>
          </a:xfrm>
          <a:prstGeom prst="rect">
            <a:avLst/>
          </a:prstGeom>
        </p:spPr>
        <p:txBody>
          <a:bodyPr wrap="none" rtlCol="0">
            <a:spAutoFit/>
          </a:bodyPr>
          <a:lstStyle/>
          <a:p>
            <a:r>
              <a:rPr lang="en-GB" sz="800" dirty="0" smtClean="0">
                <a:latin typeface="Cambria"/>
                <a:cs typeface="Cambria"/>
              </a:rPr>
              <a:t>0.05</a:t>
            </a:r>
          </a:p>
          <a:p>
            <a:endParaRPr lang="en-GB" sz="800" dirty="0" smtClean="0">
              <a:latin typeface="Cambria"/>
              <a:cs typeface="Cambria"/>
            </a:endParaRPr>
          </a:p>
          <a:p>
            <a:endParaRPr lang="en-GB" sz="800" dirty="0" smtClean="0">
              <a:latin typeface="Cambria"/>
              <a:cs typeface="Cambria"/>
            </a:endParaRPr>
          </a:p>
          <a:p>
            <a:endParaRPr lang="en-GB" sz="1300" dirty="0" smtClean="0">
              <a:latin typeface="Cambria"/>
              <a:cs typeface="Cambria"/>
            </a:endParaRPr>
          </a:p>
          <a:p>
            <a:r>
              <a:rPr lang="en-GB" sz="800" dirty="0" smtClean="0">
                <a:latin typeface="Cambria"/>
                <a:cs typeface="Cambria"/>
              </a:rPr>
              <a:t>0.04</a:t>
            </a:r>
          </a:p>
          <a:p>
            <a:endParaRPr lang="en-GB" sz="800" dirty="0" smtClean="0">
              <a:latin typeface="Cambria"/>
              <a:cs typeface="Cambria"/>
            </a:endParaRPr>
          </a:p>
          <a:p>
            <a:endParaRPr lang="en-GB" sz="800" dirty="0" smtClean="0">
              <a:latin typeface="Cambria"/>
              <a:cs typeface="Cambria"/>
            </a:endParaRPr>
          </a:p>
          <a:p>
            <a:endParaRPr lang="en-GB" sz="1300" dirty="0" smtClean="0">
              <a:latin typeface="Cambria"/>
              <a:cs typeface="Cambria"/>
            </a:endParaRPr>
          </a:p>
          <a:p>
            <a:r>
              <a:rPr lang="en-GB" sz="800" dirty="0" smtClean="0">
                <a:latin typeface="Cambria"/>
                <a:cs typeface="Cambria"/>
              </a:rPr>
              <a:t>0.03</a:t>
            </a:r>
          </a:p>
          <a:p>
            <a:endParaRPr lang="en-GB" sz="800" dirty="0" smtClean="0">
              <a:latin typeface="Cambria"/>
              <a:cs typeface="Cambria"/>
            </a:endParaRPr>
          </a:p>
          <a:p>
            <a:endParaRPr lang="en-GB" sz="800" dirty="0" smtClean="0">
              <a:latin typeface="Cambria"/>
              <a:cs typeface="Cambria"/>
            </a:endParaRPr>
          </a:p>
          <a:p>
            <a:endParaRPr lang="en-GB" sz="1300" dirty="0" smtClean="0">
              <a:latin typeface="Cambria"/>
              <a:cs typeface="Cambria"/>
            </a:endParaRPr>
          </a:p>
          <a:p>
            <a:r>
              <a:rPr lang="en-GB" sz="800" dirty="0" smtClean="0">
                <a:latin typeface="Cambria"/>
                <a:cs typeface="Cambria"/>
              </a:rPr>
              <a:t>0.02</a:t>
            </a:r>
          </a:p>
          <a:p>
            <a:endParaRPr lang="en-GB" sz="800" dirty="0" smtClean="0">
              <a:latin typeface="Cambria"/>
              <a:cs typeface="Cambria"/>
            </a:endParaRPr>
          </a:p>
          <a:p>
            <a:endParaRPr lang="en-GB" sz="800" dirty="0" smtClean="0">
              <a:latin typeface="Cambria"/>
              <a:cs typeface="Cambria"/>
            </a:endParaRPr>
          </a:p>
          <a:p>
            <a:endParaRPr lang="en-GB" sz="1300" dirty="0" smtClean="0">
              <a:latin typeface="Cambria"/>
              <a:cs typeface="Cambria"/>
            </a:endParaRPr>
          </a:p>
          <a:p>
            <a:r>
              <a:rPr lang="en-GB" sz="800" dirty="0" smtClean="0">
                <a:latin typeface="Cambria"/>
                <a:cs typeface="Cambria"/>
              </a:rPr>
              <a:t>0.01</a:t>
            </a:r>
          </a:p>
          <a:p>
            <a:endParaRPr lang="en-GB" sz="800" dirty="0" smtClean="0">
              <a:latin typeface="Cambria"/>
              <a:cs typeface="Cambria"/>
            </a:endParaRPr>
          </a:p>
          <a:p>
            <a:endParaRPr lang="en-GB" sz="800" dirty="0" smtClean="0">
              <a:latin typeface="Cambria"/>
              <a:cs typeface="Cambria"/>
            </a:endParaRPr>
          </a:p>
          <a:p>
            <a:endParaRPr lang="en-GB" sz="1500" dirty="0" smtClean="0">
              <a:latin typeface="Cambria"/>
              <a:cs typeface="Cambria"/>
            </a:endParaRPr>
          </a:p>
          <a:p>
            <a:r>
              <a:rPr lang="en-GB" sz="800" dirty="0" smtClean="0">
                <a:latin typeface="Cambria"/>
                <a:cs typeface="Cambria"/>
              </a:rPr>
              <a:t>0.0</a:t>
            </a:r>
          </a:p>
          <a:p>
            <a:endParaRPr lang="en-GB" sz="800" dirty="0" smtClean="0">
              <a:latin typeface="Cambria"/>
              <a:cs typeface="Cambria"/>
            </a:endParaRPr>
          </a:p>
          <a:p>
            <a:endParaRPr lang="en-GB" sz="800" dirty="0" smtClean="0">
              <a:latin typeface="Cambria"/>
              <a:cs typeface="Cambria"/>
            </a:endParaRPr>
          </a:p>
          <a:p>
            <a:endParaRPr lang="en-GB" sz="1300" dirty="0" smtClean="0">
              <a:latin typeface="Cambria"/>
              <a:cs typeface="Cambria"/>
            </a:endParaRPr>
          </a:p>
          <a:p>
            <a:r>
              <a:rPr lang="en-GB" sz="800" dirty="0" smtClean="0">
                <a:latin typeface="Cambria"/>
                <a:cs typeface="Cambria"/>
              </a:rPr>
              <a:t>−0.01</a:t>
            </a:r>
          </a:p>
        </p:txBody>
      </p:sp>
      <p:sp useBgFill="1">
        <p:nvSpPr>
          <p:cNvPr id="26" name="TextBox 25"/>
          <p:cNvSpPr txBox="1"/>
          <p:nvPr/>
        </p:nvSpPr>
        <p:spPr>
          <a:xfrm>
            <a:off x="5226050" y="5213350"/>
            <a:ext cx="3841817" cy="215444"/>
          </a:xfrm>
          <a:prstGeom prst="rect">
            <a:avLst/>
          </a:prstGeom>
        </p:spPr>
        <p:txBody>
          <a:bodyPr wrap="none" rtlCol="0">
            <a:spAutoFit/>
          </a:bodyPr>
          <a:lstStyle/>
          <a:p>
            <a:r>
              <a:rPr lang="en-GB" sz="800" dirty="0" smtClean="0">
                <a:latin typeface="Cambria"/>
                <a:cs typeface="Cambria"/>
              </a:rPr>
              <a:t>−0.01                   0                   0.01                  0.02                 0.03                0.04                 0.05</a:t>
            </a:r>
            <a:endParaRPr lang="en-GB" sz="800" dirty="0">
              <a:latin typeface="Cambria"/>
              <a:cs typeface="Cambria"/>
            </a:endParaRPr>
          </a:p>
        </p:txBody>
      </p:sp>
      <p:pic>
        <p:nvPicPr>
          <p:cNvPr id="24" name="Picture 23" descr="Untitled"/>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7806267" y="5373913"/>
            <a:ext cx="1128182" cy="305106"/>
          </a:xfrm>
          <a:prstGeom prst="rect">
            <a:avLst/>
          </a:prstGeom>
        </p:spPr>
      </p:pic>
      <p:sp>
        <p:nvSpPr>
          <p:cNvPr id="15" name="Slide Number Placeholder 14"/>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7</a:t>
            </a:fld>
            <a:endParaRPr lang="en-US" dirty="0">
              <a:solidFill>
                <a:srgbClr val="464653"/>
              </a:solidFill>
              <a:latin typeface="Gill Sans MT"/>
            </a:endParaRPr>
          </a:p>
        </p:txBody>
      </p:sp>
      <p:sp>
        <p:nvSpPr>
          <p:cNvPr id="14" name="Rectangle 13"/>
          <p:cNvSpPr/>
          <p:nvPr/>
        </p:nvSpPr>
        <p:spPr>
          <a:xfrm>
            <a:off x="1100667" y="4961466"/>
            <a:ext cx="237067" cy="254000"/>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1100666" y="5367866"/>
            <a:ext cx="237067" cy="254000"/>
          </a:xfrm>
          <a:prstGeom prst="rect">
            <a:avLst/>
          </a:prstGeom>
          <a:solidFill>
            <a:srgbClr val="00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1100667" y="5774265"/>
            <a:ext cx="237067" cy="254000"/>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Picture 24" descr="Untitled"/>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rot="16200000">
            <a:off x="4321076" y="2133897"/>
            <a:ext cx="1191683" cy="31055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683576" y="2726266"/>
            <a:ext cx="5358825" cy="3634146"/>
          </a:xfrm>
          <a:prstGeom prst="rect">
            <a:avLst/>
          </a:prstGeom>
        </p:spPr>
      </p:pic>
      <p:sp>
        <p:nvSpPr>
          <p:cNvPr id="2" name="Title 1"/>
          <p:cNvSpPr>
            <a:spLocks noGrp="1"/>
          </p:cNvSpPr>
          <p:nvPr>
            <p:ph type="title"/>
          </p:nvPr>
        </p:nvSpPr>
        <p:spPr/>
        <p:txBody>
          <a:bodyPr>
            <a:normAutofit/>
          </a:bodyPr>
          <a:lstStyle/>
          <a:p>
            <a:r>
              <a:rPr lang="en-GB" dirty="0" smtClean="0"/>
              <a:t>Charged Lepton Flavour Violation (LFV)</a:t>
            </a:r>
            <a:endParaRPr lang="en-GB" dirty="0"/>
          </a:p>
        </p:txBody>
      </p:sp>
      <p:sp>
        <p:nvSpPr>
          <p:cNvPr id="6" name="Content Placeholder 5"/>
          <p:cNvSpPr>
            <a:spLocks noGrp="1"/>
          </p:cNvSpPr>
          <p:nvPr>
            <p:ph sz="quarter" idx="1"/>
          </p:nvPr>
        </p:nvSpPr>
        <p:spPr>
          <a:xfrm>
            <a:off x="457200" y="1219199"/>
            <a:ext cx="8229600" cy="5113867"/>
          </a:xfrm>
        </p:spPr>
        <p:txBody>
          <a:bodyPr>
            <a:normAutofit/>
          </a:bodyPr>
          <a:lstStyle/>
          <a:p>
            <a:r>
              <a:rPr lang="en-GB" sz="2000" dirty="0" err="1" smtClean="0"/>
              <a:t>ν</a:t>
            </a:r>
            <a:r>
              <a:rPr lang="en-GB" sz="2000" dirty="0" smtClean="0"/>
              <a:t> mixing leads to a low level of charged LFV (B~10</a:t>
            </a:r>
            <a:r>
              <a:rPr lang="en-GB" sz="2000" baseline="30000" dirty="0" smtClean="0"/>
              <a:t>−54</a:t>
            </a:r>
            <a:r>
              <a:rPr lang="en-GB" sz="2000" dirty="0" smtClean="0"/>
              <a:t>).</a:t>
            </a:r>
          </a:p>
          <a:p>
            <a:pPr lvl="1"/>
            <a:r>
              <a:rPr lang="en-GB" sz="1800" dirty="0" smtClean="0"/>
              <a:t>Enhancements to observable levels are possible with new physics scenarios.</a:t>
            </a:r>
          </a:p>
          <a:p>
            <a:pPr lvl="1"/>
            <a:r>
              <a:rPr lang="en-GB" sz="1800" dirty="0" smtClean="0"/>
              <a:t>Searching for transitions from 3</a:t>
            </a:r>
            <a:r>
              <a:rPr lang="en-GB" sz="1800" baseline="30000" dirty="0" smtClean="0"/>
              <a:t>rd</a:t>
            </a:r>
            <a:r>
              <a:rPr lang="en-GB" sz="1800" dirty="0" smtClean="0"/>
              <a:t> generation to 2</a:t>
            </a:r>
            <a:r>
              <a:rPr lang="en-GB" sz="1800" baseline="30000" dirty="0" smtClean="0"/>
              <a:t>nd</a:t>
            </a:r>
            <a:r>
              <a:rPr lang="en-GB" sz="1800" dirty="0" smtClean="0"/>
              <a:t> and 1</a:t>
            </a:r>
            <a:r>
              <a:rPr lang="en-GB" sz="1800" baseline="30000" dirty="0" smtClean="0"/>
              <a:t>st</a:t>
            </a:r>
            <a:r>
              <a:rPr lang="en-GB" sz="1800" dirty="0" smtClean="0"/>
              <a:t>, i.e.</a:t>
            </a:r>
          </a:p>
          <a:p>
            <a:pPr lvl="1">
              <a:buNone/>
            </a:pPr>
            <a:r>
              <a:rPr lang="en-GB" sz="1800" dirty="0" smtClean="0"/>
              <a:t>						and</a:t>
            </a:r>
          </a:p>
          <a:p>
            <a:pPr lvl="1"/>
            <a:endParaRPr lang="en-GB" sz="18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pPr>
              <a:buNone/>
            </a:pPr>
            <a:endParaRPr lang="en-GB" sz="2000" dirty="0" smtClean="0"/>
          </a:p>
          <a:p>
            <a:r>
              <a:rPr lang="en-GB" sz="2000" dirty="0" smtClean="0"/>
              <a:t>N.B. </a:t>
            </a:r>
            <a:r>
              <a:rPr lang="en-GB" sz="2000" dirty="0" err="1" smtClean="0"/>
              <a:t>e</a:t>
            </a:r>
            <a:r>
              <a:rPr lang="en-GB" sz="2000" baseline="30000" dirty="0" smtClean="0"/>
              <a:t>−</a:t>
            </a:r>
            <a:r>
              <a:rPr lang="en-GB" sz="2000" dirty="0" smtClean="0"/>
              <a:t> beam polarisation </a:t>
            </a:r>
          </a:p>
          <a:p>
            <a:pPr>
              <a:buNone/>
            </a:pPr>
            <a:r>
              <a:rPr lang="en-GB" sz="2000" dirty="0" smtClean="0"/>
              <a:t>    helps suppress background.</a:t>
            </a:r>
            <a:endParaRPr lang="en-GB" sz="2000" dirty="0"/>
          </a:p>
        </p:txBody>
      </p:sp>
      <p:sp>
        <p:nvSpPr>
          <p:cNvPr id="9" name="TextBox 8"/>
          <p:cNvSpPr txBox="1"/>
          <p:nvPr/>
        </p:nvSpPr>
        <p:spPr>
          <a:xfrm>
            <a:off x="711199" y="2870199"/>
            <a:ext cx="3031068" cy="2031325"/>
          </a:xfrm>
          <a:prstGeom prst="rect">
            <a:avLst/>
          </a:prstGeom>
          <a:noFill/>
        </p:spPr>
        <p:txBody>
          <a:bodyPr wrap="square" rtlCol="0">
            <a:spAutoFit/>
          </a:bodyPr>
          <a:lstStyle/>
          <a:p>
            <a:pPr>
              <a:buClr>
                <a:schemeClr val="accent1"/>
              </a:buClr>
              <a:buFont typeface="Wingdings" charset="2"/>
              <a:buChar char="Ø"/>
            </a:pPr>
            <a:r>
              <a:rPr lang="en-GB" dirty="0" smtClean="0"/>
              <a:t>Two orders of magnitude improvement at SuperB over current limits. </a:t>
            </a:r>
          </a:p>
          <a:p>
            <a:pPr>
              <a:buClr>
                <a:schemeClr val="accent1"/>
              </a:buClr>
              <a:buFont typeface="Wingdings" charset="2"/>
              <a:buChar char="Ø"/>
            </a:pPr>
            <a:endParaRPr lang="en-GB" dirty="0" smtClean="0"/>
          </a:p>
          <a:p>
            <a:pPr>
              <a:buClr>
                <a:schemeClr val="accent1"/>
              </a:buClr>
              <a:buFont typeface="Wingdings" charset="2"/>
              <a:buChar char="Ø"/>
            </a:pPr>
            <a:r>
              <a:rPr lang="en-GB" dirty="0" smtClean="0"/>
              <a:t>Hadron machines are not competitive with e</a:t>
            </a:r>
            <a:r>
              <a:rPr lang="en-GB" baseline="30000" dirty="0" smtClean="0"/>
              <a:t>+</a:t>
            </a:r>
            <a:r>
              <a:rPr lang="en-GB" dirty="0" smtClean="0"/>
              <a:t>e</a:t>
            </a:r>
            <a:r>
              <a:rPr lang="en-GB" baseline="30000" dirty="0" smtClean="0"/>
              <a:t>−</a:t>
            </a:r>
            <a:r>
              <a:rPr lang="en-GB" dirty="0" smtClean="0"/>
              <a:t> machines for this.</a:t>
            </a:r>
            <a:endParaRPr lang="en-GB" dirty="0"/>
          </a:p>
        </p:txBody>
      </p:sp>
      <p:pic>
        <p:nvPicPr>
          <p:cNvPr id="10" name="Picture 9" descr="Untitled"/>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52798" y="2381251"/>
            <a:ext cx="934717" cy="243416"/>
          </a:xfrm>
          <a:prstGeom prst="rect">
            <a:avLst/>
          </a:prstGeom>
        </p:spPr>
      </p:pic>
      <p:pic>
        <p:nvPicPr>
          <p:cNvPr id="11" name="Picture 10" descr="Untitled"/>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959353" y="2398183"/>
            <a:ext cx="889889" cy="166243"/>
          </a:xfrm>
          <a:prstGeom prst="rect">
            <a:avLst/>
          </a:prstGeom>
        </p:spPr>
      </p:pic>
      <p:sp>
        <p:nvSpPr>
          <p:cNvPr id="13" name="Slide Number Placeholder 1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8</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golden LFV modes:             </a:t>
            </a:r>
            <a:r>
              <a:rPr lang="en-GB" dirty="0" err="1" smtClean="0">
                <a:solidFill>
                  <a:schemeClr val="bg1"/>
                </a:solidFill>
              </a:rPr>
              <a:t>hb</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Symmetry breaking scale assumed: 500GeV.</a:t>
            </a:r>
          </a:p>
          <a:p>
            <a:endParaRPr lang="en-GB" dirty="0"/>
          </a:p>
        </p:txBody>
      </p:sp>
      <p:pic>
        <p:nvPicPr>
          <p:cNvPr id="4" name="Picture 3" descr="LHT-SuperB-500GeV.png"/>
          <p:cNvPicPr>
            <a:picLocks noChangeAspect="1"/>
          </p:cNvPicPr>
          <p:nvPr/>
        </p:nvPicPr>
        <p:blipFill>
          <a:blip r:embed="rId2"/>
          <a:stretch>
            <a:fillRect/>
          </a:stretch>
        </p:blipFill>
        <p:spPr>
          <a:xfrm>
            <a:off x="0" y="1752596"/>
            <a:ext cx="5486396" cy="3860797"/>
          </a:xfrm>
          <a:prstGeom prst="rect">
            <a:avLst/>
          </a:prstGeom>
        </p:spPr>
      </p:pic>
      <p:sp>
        <p:nvSpPr>
          <p:cNvPr id="5" name="TextBox 4"/>
          <p:cNvSpPr txBox="1"/>
          <p:nvPr/>
        </p:nvSpPr>
        <p:spPr>
          <a:xfrm>
            <a:off x="321734" y="5994400"/>
            <a:ext cx="1185879" cy="307777"/>
          </a:xfrm>
          <a:prstGeom prst="rect">
            <a:avLst/>
          </a:prstGeom>
          <a:noFill/>
        </p:spPr>
        <p:txBody>
          <a:bodyPr wrap="none" rtlCol="0">
            <a:spAutoFit/>
          </a:bodyPr>
          <a:lstStyle/>
          <a:p>
            <a:r>
              <a:rPr lang="en-GB" sz="1400" dirty="0" smtClean="0"/>
              <a:t>c/o M. </a:t>
            </a:r>
            <a:r>
              <a:rPr lang="en-GB" sz="1400" dirty="0" err="1" smtClean="0"/>
              <a:t>Blanke</a:t>
            </a:r>
            <a:endParaRPr lang="en-GB" sz="1400" dirty="0"/>
          </a:p>
        </p:txBody>
      </p:sp>
      <p:pic>
        <p:nvPicPr>
          <p:cNvPr id="6" name="Picture 5" descr="Untitled"/>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868333" y="637117"/>
            <a:ext cx="2184400" cy="419100"/>
          </a:xfrm>
          <a:prstGeom prst="rect">
            <a:avLst/>
          </a:prstGeom>
        </p:spPr>
      </p:pic>
      <p:sp>
        <p:nvSpPr>
          <p:cNvPr id="8" name="TextBox 7"/>
          <p:cNvSpPr txBox="1"/>
          <p:nvPr/>
        </p:nvSpPr>
        <p:spPr>
          <a:xfrm>
            <a:off x="5774267" y="1879600"/>
            <a:ext cx="3166533" cy="3416320"/>
          </a:xfrm>
          <a:prstGeom prst="rect">
            <a:avLst/>
          </a:prstGeom>
          <a:noFill/>
        </p:spPr>
        <p:txBody>
          <a:bodyPr wrap="square" rtlCol="0">
            <a:spAutoFit/>
          </a:bodyPr>
          <a:lstStyle/>
          <a:p>
            <a:r>
              <a:rPr lang="en-GB" dirty="0" smtClean="0"/>
              <a:t>NP scale assumed: 500GeV.</a:t>
            </a:r>
          </a:p>
          <a:p>
            <a:endParaRPr lang="en-GB" dirty="0" smtClean="0"/>
          </a:p>
          <a:p>
            <a:r>
              <a:rPr lang="en-GB" dirty="0" smtClean="0"/>
              <a:t>Current experimental limits are at the edges of the model parameter space</a:t>
            </a:r>
          </a:p>
          <a:p>
            <a:endParaRPr lang="en-GB" dirty="0" smtClean="0"/>
          </a:p>
          <a:p>
            <a:r>
              <a:rPr lang="en-GB" dirty="0" smtClean="0"/>
              <a:t>SuperB will be able to significantly constrain these models, and either find both channels, or constrain a large part of parameter space.</a:t>
            </a:r>
          </a:p>
          <a:p>
            <a:endParaRPr lang="en-GB" dirty="0" smtClean="0"/>
          </a:p>
        </p:txBody>
      </p:sp>
      <p:sp>
        <p:nvSpPr>
          <p:cNvPr id="12" name="TextBox 11"/>
          <p:cNvSpPr txBox="1"/>
          <p:nvPr/>
        </p:nvSpPr>
        <p:spPr>
          <a:xfrm>
            <a:off x="6335218" y="5977465"/>
            <a:ext cx="2808782" cy="338554"/>
          </a:xfrm>
          <a:prstGeom prst="rect">
            <a:avLst/>
          </a:prstGeom>
          <a:noFill/>
        </p:spPr>
        <p:txBody>
          <a:bodyPr wrap="none" rtlCol="0">
            <a:spAutoFit/>
          </a:bodyPr>
          <a:lstStyle/>
          <a:p>
            <a:r>
              <a:rPr lang="en-GB" sz="1600" dirty="0" smtClean="0"/>
              <a:t>M. </a:t>
            </a:r>
            <a:r>
              <a:rPr lang="en-GB" sz="1600" dirty="0" err="1" smtClean="0"/>
              <a:t>Blanke</a:t>
            </a:r>
            <a:r>
              <a:rPr lang="en-GB" sz="1600" dirty="0" smtClean="0"/>
              <a:t> et al. </a:t>
            </a:r>
            <a:r>
              <a:rPr lang="en-US" sz="1600" dirty="0" smtClean="0"/>
              <a:t>arXiv:0906.5454</a:t>
            </a:r>
            <a:endParaRPr lang="en-GB" sz="1600" dirty="0"/>
          </a:p>
        </p:txBody>
      </p:sp>
      <p:sp>
        <p:nvSpPr>
          <p:cNvPr id="13" name="Slide Number Placeholder 12"/>
          <p:cNvSpPr>
            <a:spLocks noGrp="1"/>
          </p:cNvSpPr>
          <p:nvPr>
            <p:ph type="sldNum" sz="quarter" idx="12"/>
          </p:nvPr>
        </p:nvSpPr>
        <p:spPr/>
        <p:txBody>
          <a:bodyPr/>
          <a:lstStyle/>
          <a:p>
            <a:pPr>
              <a:defRPr/>
            </a:pPr>
            <a:fld id="{ED571E2D-C8F9-5540-BF1D-464223D4E442}" type="slidenum">
              <a:rPr lang="en-US" smtClean="0">
                <a:solidFill>
                  <a:srgbClr val="464653"/>
                </a:solidFill>
                <a:latin typeface="Gill Sans MT"/>
              </a:rPr>
              <a:pPr>
                <a:defRPr/>
              </a:pPr>
              <a:t>9</a:t>
            </a:fld>
            <a:endParaRPr lang="en-US" dirty="0">
              <a:solidFill>
                <a:srgbClr val="464653"/>
              </a:solidFill>
              <a:latin typeface="Gill Sans M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2550</TotalTime>
  <Words>2423</Words>
  <Application>Microsoft Macintosh PowerPoint</Application>
  <PresentationFormat>On-screen Show (4:3)</PresentationFormat>
  <Paragraphs>492</Paragraphs>
  <Slides>34</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Origin</vt:lpstr>
      <vt:lpstr>Equation</vt:lpstr>
      <vt:lpstr>SuperB Physics  </vt:lpstr>
      <vt:lpstr>Comparison Document</vt:lpstr>
      <vt:lpstr>LHC Results on SUSY (slide from A. Cakir, Lomonosov XV)</vt:lpstr>
      <vt:lpstr>SUSY </vt:lpstr>
      <vt:lpstr>SUSY </vt:lpstr>
      <vt:lpstr>SUSY </vt:lpstr>
      <vt:lpstr>SUSY </vt:lpstr>
      <vt:lpstr>Charged Lepton Flavour Violation (LFV)</vt:lpstr>
      <vt:lpstr>The golden LFV modes:             hb</vt:lpstr>
      <vt:lpstr>Specific example:                 k</vt:lpstr>
      <vt:lpstr>Another model...</vt:lpstr>
      <vt:lpstr>Another model...</vt:lpstr>
      <vt:lpstr>Higgs searches from the LHC  (slide from A. Gritsan, Lomonosov XV)</vt:lpstr>
      <vt:lpstr>Bu,d physics: Rare Decays</vt:lpstr>
      <vt:lpstr>Bu,d physics: Rare Decays</vt:lpstr>
      <vt:lpstr>b sl+l−</vt:lpstr>
      <vt:lpstr>Bs physics</vt:lpstr>
      <vt:lpstr>Charm Mixing</vt:lpstr>
      <vt:lpstr>Charm Mixing: Summary</vt:lpstr>
      <vt:lpstr>Precision Electroweak</vt:lpstr>
      <vt:lpstr>Precision CKM constraints</vt:lpstr>
      <vt:lpstr>Interplay</vt:lpstr>
      <vt:lpstr>Golden Measurements: General</vt:lpstr>
      <vt:lpstr>Golden Measurements: CKM</vt:lpstr>
      <vt:lpstr>Slide 25</vt:lpstr>
      <vt:lpstr>Slide 26</vt:lpstr>
      <vt:lpstr>This week:</vt:lpstr>
      <vt:lpstr>This week:</vt:lpstr>
      <vt:lpstr>This week:</vt:lpstr>
      <vt:lpstr>Physics tools</vt:lpstr>
      <vt:lpstr>Charm Threshold Generation</vt:lpstr>
      <vt:lpstr>Monte Carlo resource request</vt:lpstr>
      <vt:lpstr>TDR / December Workshop</vt:lpstr>
      <vt:lpstr>December Physics Workshop</vt:lpstr>
    </vt:vector>
  </TitlesOfParts>
  <Manager/>
  <Company>QMUL</Company>
  <LinksUpToDate>false</LinksUpToDate>
  <SharedDoc>false</SharedDoc>
  <HyperlinkBase/>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SuperB Physics Programme See F. Forti's presentation for the project status</dc:title>
  <dc:subject/>
  <dc:creator>Adrian Bevan</dc:creator>
  <cp:keywords/>
  <dc:description/>
  <cp:lastModifiedBy>Adrian Bevan</cp:lastModifiedBy>
  <cp:revision>78</cp:revision>
  <cp:lastPrinted>2011-05-16T08:46:24Z</cp:lastPrinted>
  <dcterms:created xsi:type="dcterms:W3CDTF">2011-09-13T05:14:07Z</dcterms:created>
  <dcterms:modified xsi:type="dcterms:W3CDTF">2011-09-13T05:49:01Z</dcterms:modified>
  <cp:category/>
</cp:coreProperties>
</file>