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1" r:id="rId6"/>
    <p:sldId id="264" r:id="rId7"/>
    <p:sldId id="265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15044-679C-6D44-A888-E61D22D88158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46986-BA9B-CA4E-A080-570C2840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46986-BA9B-CA4E-A080-570C28405C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8FF1-207B-FB4C-96BE-1F50431C2F7D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C691-4C1F-CB4D-A2B6-4139E6D8F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df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5" Type="http://schemas.openxmlformats.org/officeDocument/2006/relationships/image" Target="../media/image3.pdf"/><Relationship Id="rId6" Type="http://schemas.openxmlformats.org/officeDocument/2006/relationships/image" Target="../media/image4.png"/><Relationship Id="rId7" Type="http://schemas.openxmlformats.org/officeDocument/2006/relationships/image" Target="../media/image5.pdf"/><Relationship Id="rId8" Type="http://schemas.openxmlformats.org/officeDocument/2006/relationships/image" Target="../media/image6.png"/><Relationship Id="rId9" Type="http://schemas.openxmlformats.org/officeDocument/2006/relationships/image" Target="../media/image7.pdf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df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df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df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df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5683893" cy="3067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Analysis:</a:t>
            </a:r>
          </a:p>
          <a:p>
            <a:r>
              <a:rPr lang="en-US" sz="2000" dirty="0" smtClean="0"/>
              <a:t>		D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-&gt; </a:t>
            </a:r>
            <a:r>
              <a:rPr lang="en-US" sz="2000" dirty="0" err="1" smtClean="0">
                <a:latin typeface="Times"/>
                <a:cs typeface="Times"/>
              </a:rPr>
              <a:t>π</a:t>
            </a:r>
            <a:r>
              <a:rPr lang="en-US" sz="2000" dirty="0" smtClean="0">
                <a:latin typeface="Times"/>
                <a:cs typeface="Times"/>
              </a:rPr>
              <a:t> </a:t>
            </a:r>
            <a:r>
              <a:rPr lang="en-US" sz="2000" baseline="30000" dirty="0" smtClean="0">
                <a:latin typeface="Times"/>
                <a:cs typeface="Times"/>
              </a:rPr>
              <a:t>+ </a:t>
            </a:r>
            <a:r>
              <a:rPr lang="en-US" sz="2000" dirty="0" err="1" smtClean="0">
                <a:latin typeface="Times"/>
                <a:cs typeface="Times"/>
              </a:rPr>
              <a:t>π</a:t>
            </a:r>
            <a:r>
              <a:rPr lang="en-US" sz="2000" dirty="0" smtClean="0">
                <a:latin typeface="Times"/>
                <a:cs typeface="Times"/>
              </a:rPr>
              <a:t> </a:t>
            </a:r>
            <a:r>
              <a:rPr lang="en-US" sz="2000" baseline="30000" dirty="0" smtClean="0">
                <a:latin typeface="Times"/>
                <a:cs typeface="Times"/>
              </a:rPr>
              <a:t>–</a:t>
            </a:r>
          </a:p>
          <a:p>
            <a:r>
              <a:rPr lang="en-US" sz="2000" baseline="30000" dirty="0" smtClean="0">
                <a:latin typeface="Times"/>
                <a:cs typeface="Times"/>
              </a:rPr>
              <a:t>		</a:t>
            </a:r>
          </a:p>
          <a:p>
            <a:r>
              <a:rPr lang="en-US" sz="2000" dirty="0" smtClean="0"/>
              <a:t>Simulation:</a:t>
            </a:r>
          </a:p>
          <a:p>
            <a:r>
              <a:rPr lang="en-US" sz="2000" baseline="30000" dirty="0" smtClean="0">
                <a:latin typeface="Times"/>
                <a:cs typeface="Times"/>
              </a:rPr>
              <a:t>		</a:t>
            </a:r>
            <a:r>
              <a:rPr lang="en-US" sz="2000" dirty="0" smtClean="0"/>
              <a:t>Y(4S): 1.0 – 1.5T</a:t>
            </a:r>
          </a:p>
          <a:p>
            <a:r>
              <a:rPr lang="en-US" sz="2000" dirty="0" smtClean="0">
                <a:latin typeface="Times"/>
                <a:cs typeface="Times"/>
              </a:rPr>
              <a:t>		</a:t>
            </a:r>
            <a:r>
              <a:rPr lang="en-US" sz="2000" dirty="0" smtClean="0"/>
              <a:t>CT: 1.0 – 1.5T</a:t>
            </a:r>
          </a:p>
          <a:p>
            <a:r>
              <a:rPr lang="en-US" sz="2000" dirty="0" smtClean="0">
                <a:latin typeface="Times"/>
                <a:cs typeface="Times"/>
              </a:rPr>
              <a:t>		</a:t>
            </a:r>
            <a:r>
              <a:rPr lang="en-US" sz="2000" dirty="0" err="1" smtClean="0">
                <a:latin typeface="Times"/>
                <a:cs typeface="Times"/>
              </a:rPr>
              <a:t>βγ</a:t>
            </a:r>
            <a:r>
              <a:rPr lang="en-US" sz="2000" dirty="0" smtClean="0">
                <a:latin typeface="Times"/>
                <a:cs typeface="Times"/>
              </a:rPr>
              <a:t> = </a:t>
            </a:r>
            <a:r>
              <a:rPr lang="en-US" sz="2000" dirty="0" smtClean="0">
                <a:latin typeface="Times"/>
                <a:cs typeface="Times"/>
              </a:rPr>
              <a:t>0.237</a:t>
            </a:r>
          </a:p>
          <a:p>
            <a:r>
              <a:rPr lang="en-US" sz="2000" dirty="0" smtClean="0">
                <a:latin typeface="Times"/>
                <a:cs typeface="Times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Require that</a:t>
            </a:r>
            <a:r>
              <a:rPr lang="en-US" sz="2000" dirty="0" smtClean="0">
                <a:latin typeface="Times"/>
                <a:cs typeface="Times"/>
              </a:rPr>
              <a:t> 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D</a:t>
            </a:r>
            <a:r>
              <a:rPr lang="en-US" sz="1200" dirty="0" smtClean="0"/>
              <a:t>0 </a:t>
            </a:r>
            <a:r>
              <a:rPr lang="en-US" sz="2000" dirty="0" smtClean="0"/>
              <a:t>be within ± 0.14 PDG value</a:t>
            </a:r>
            <a:endParaRPr lang="en-US" sz="2000" dirty="0" smtClean="0"/>
          </a:p>
          <a:p>
            <a:endParaRPr lang="en-US" sz="2000" dirty="0" smtClean="0">
              <a:latin typeface="Times"/>
              <a:cs typeface="Times"/>
            </a:endParaRPr>
          </a:p>
          <a:p>
            <a:r>
              <a:rPr lang="en-US" sz="2000" dirty="0" err="1" smtClean="0"/>
              <a:t>FastSim</a:t>
            </a:r>
            <a:r>
              <a:rPr lang="en-US" sz="2000" dirty="0" smtClean="0"/>
              <a:t> V0.2.7, </a:t>
            </a:r>
            <a:r>
              <a:rPr lang="en-US" sz="2000" dirty="0" err="1" smtClean="0"/>
              <a:t>Kosta’s</a:t>
            </a:r>
            <a:r>
              <a:rPr lang="en-US" sz="2000" dirty="0" smtClean="0"/>
              <a:t> </a:t>
            </a:r>
            <a:r>
              <a:rPr lang="en-US" sz="2000" dirty="0" err="1" smtClean="0"/>
              <a:t>PacMC_CT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114800"/>
            <a:ext cx="86741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Figures of merit: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RMS </a:t>
            </a:r>
            <a:r>
              <a:rPr lang="en-US" sz="2000" dirty="0" smtClean="0"/>
              <a:t>of m</a:t>
            </a:r>
            <a:r>
              <a:rPr lang="en-US" sz="2000" baseline="-25000" dirty="0" smtClean="0"/>
              <a:t>D</a:t>
            </a:r>
            <a:r>
              <a:rPr lang="en-US" sz="1200" dirty="0" smtClean="0"/>
              <a:t>0</a:t>
            </a:r>
            <a:r>
              <a:rPr lang="en-US" sz="2000" dirty="0" smtClean="0"/>
              <a:t> ,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ES</a:t>
            </a:r>
            <a:r>
              <a:rPr lang="en-US" sz="2000" dirty="0" smtClean="0"/>
              <a:t> , ΔE</a:t>
            </a:r>
          </a:p>
          <a:p>
            <a:r>
              <a:rPr lang="en-US" sz="2000" dirty="0" smtClean="0"/>
              <a:t>		Reconstruction efficiency</a:t>
            </a:r>
          </a:p>
          <a:p>
            <a:endParaRPr lang="en-US" sz="2000" dirty="0" smtClean="0"/>
          </a:p>
          <a:p>
            <a:r>
              <a:rPr lang="en-US" sz="2000" dirty="0" smtClean="0"/>
              <a:t>m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0 ,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ES</a:t>
            </a:r>
            <a:r>
              <a:rPr lang="en-US" sz="2000" dirty="0" smtClean="0"/>
              <a:t> , ΔE fitted with two Gaussians (common mean), polynomial background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analysis of detector configurations at 4S done by Rolf </a:t>
            </a:r>
            <a:r>
              <a:rPr lang="en-US" sz="2000" dirty="0" err="1" smtClean="0"/>
              <a:t>Andreassen</a:t>
            </a:r>
            <a:r>
              <a:rPr lang="en-US" sz="2000" dirty="0" smtClean="0"/>
              <a:t> last year</a:t>
            </a:r>
          </a:p>
          <a:p>
            <a:r>
              <a:rPr lang="en-US" sz="2000" dirty="0" smtClean="0"/>
              <a:t>for D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-&gt;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s</a:t>
            </a:r>
            <a:r>
              <a:rPr lang="en-US" sz="2000" dirty="0" err="1" smtClean="0">
                <a:latin typeface="Times"/>
                <a:cs typeface="Times"/>
              </a:rPr>
              <a:t>π</a:t>
            </a:r>
            <a:r>
              <a:rPr lang="en-US" sz="2000" dirty="0" smtClean="0">
                <a:latin typeface="Times"/>
                <a:cs typeface="Times"/>
              </a:rPr>
              <a:t> </a:t>
            </a:r>
            <a:r>
              <a:rPr lang="en-US" sz="2000" baseline="30000" dirty="0" smtClean="0">
                <a:latin typeface="Times"/>
                <a:cs typeface="Times"/>
              </a:rPr>
              <a:t>+ </a:t>
            </a:r>
            <a:r>
              <a:rPr lang="en-US" sz="2000" dirty="0" err="1" smtClean="0">
                <a:latin typeface="Times"/>
                <a:cs typeface="Times"/>
              </a:rPr>
              <a:t>π</a:t>
            </a:r>
            <a:r>
              <a:rPr lang="en-US" sz="2000" dirty="0" smtClean="0">
                <a:latin typeface="Times"/>
                <a:cs typeface="Times"/>
              </a:rPr>
              <a:t> </a:t>
            </a:r>
            <a:r>
              <a:rPr lang="en-US" sz="2000" baseline="30000" dirty="0" smtClean="0">
                <a:latin typeface="Times"/>
                <a:cs typeface="Times"/>
              </a:rPr>
              <a:t>–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667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</a:t>
            </a:r>
            <a:endParaRPr lang="en-US" sz="2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86083" y="325397"/>
            <a:ext cx="8229600" cy="10223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Fits to ΔE </a:t>
            </a:r>
            <a:endParaRPr lang="en-US" sz="1600" dirty="0"/>
          </a:p>
        </p:txBody>
      </p:sp>
      <p:pic>
        <p:nvPicPr>
          <p:cNvPr id="11" name="Picture 10" descr="10FITTEDcharmDELTAE_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6083" y="1347787"/>
            <a:ext cx="4535724" cy="3071813"/>
          </a:xfrm>
          <a:prstGeom prst="rect">
            <a:avLst/>
          </a:prstGeom>
        </p:spPr>
      </p:pic>
      <p:pic>
        <p:nvPicPr>
          <p:cNvPr id="12" name="Picture 11" descr="10FITTEDcharmDELTAE_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08276" y="1347787"/>
            <a:ext cx="4535724" cy="307181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77869" y="12308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 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1154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Fits to m</a:t>
            </a:r>
            <a:r>
              <a:rPr lang="en-US" sz="2800" baseline="-25000" dirty="0" smtClean="0"/>
              <a:t>D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pic>
        <p:nvPicPr>
          <p:cNvPr id="8" name="Picture 7" descr="10CHARM_FITT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81758" y="4084638"/>
            <a:ext cx="4095042" cy="2773362"/>
          </a:xfrm>
          <a:prstGeom prst="rect">
            <a:avLst/>
          </a:prstGeom>
        </p:spPr>
      </p:pic>
      <p:pic>
        <p:nvPicPr>
          <p:cNvPr id="9" name="Picture 8" descr="15CHARM_FITT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048957" y="4084638"/>
            <a:ext cx="4095043" cy="2773362"/>
          </a:xfrm>
          <a:prstGeom prst="rect">
            <a:avLst/>
          </a:prstGeom>
        </p:spPr>
      </p:pic>
      <p:pic>
        <p:nvPicPr>
          <p:cNvPr id="10" name="Picture 9" descr="104S_FITT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781757" y="1311276"/>
            <a:ext cx="4095043" cy="2773362"/>
          </a:xfrm>
          <a:prstGeom prst="rect">
            <a:avLst/>
          </a:prstGeom>
        </p:spPr>
      </p:pic>
      <p:pic>
        <p:nvPicPr>
          <p:cNvPr id="11" name="Picture 10" descr="154S_FITTE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5048957" y="1311276"/>
            <a:ext cx="4095043" cy="27733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90600" y="914400"/>
            <a:ext cx="2743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914400"/>
            <a:ext cx="2743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400" y="40386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40386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" y="2357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Y(4S)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7869" y="10990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 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10990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D</a:t>
            </a:r>
            <a:r>
              <a:rPr lang="en-US" sz="1600" dirty="0" smtClean="0"/>
              <a:t>0 </a:t>
            </a:r>
            <a:r>
              <a:rPr lang="en-US" sz="2800" dirty="0" smtClean="0"/>
              <a:t>reconstruction efficiency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064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Y(4S)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15100" y="1064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</a:t>
            </a:r>
            <a:endParaRPr lang="en-US" sz="2400" dirty="0"/>
          </a:p>
        </p:txBody>
      </p:sp>
      <p:pic>
        <p:nvPicPr>
          <p:cNvPr id="10" name="Picture 9" descr="D0EFF_4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0963" y="1468398"/>
            <a:ext cx="4643437" cy="3144762"/>
          </a:xfrm>
          <a:prstGeom prst="rect">
            <a:avLst/>
          </a:prstGeom>
        </p:spPr>
      </p:pic>
      <p:pic>
        <p:nvPicPr>
          <p:cNvPr id="11" name="Picture 10" descr="D0EFF_C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15166" y="1468398"/>
            <a:ext cx="4728834" cy="3202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D</a:t>
            </a:r>
            <a:r>
              <a:rPr lang="en-US" sz="1600" dirty="0" smtClean="0"/>
              <a:t>0 </a:t>
            </a:r>
            <a:r>
              <a:rPr lang="en-US" sz="2800" dirty="0" smtClean="0"/>
              <a:t>RMS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 descr="D0MassRMS_4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2400" y="1295458"/>
            <a:ext cx="4693692" cy="3178797"/>
          </a:xfrm>
          <a:prstGeom prst="rect">
            <a:avLst/>
          </a:prstGeom>
        </p:spPr>
      </p:pic>
      <p:pic>
        <p:nvPicPr>
          <p:cNvPr id="8" name="Picture 7" descr="D0MassRMS_C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50307" y="1295400"/>
            <a:ext cx="4693693" cy="317879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16774" y="4474255"/>
          <a:ext cx="5369826" cy="2230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9942"/>
                <a:gridCol w="1789942"/>
                <a:gridCol w="1789942"/>
              </a:tblGrid>
              <a:tr h="4477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B-Field [T]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</a:t>
                      </a:r>
                      <a:r>
                        <a:rPr lang="en-US" sz="1400" baseline="-25000" dirty="0" smtClean="0"/>
                        <a:t>D</a:t>
                      </a:r>
                      <a:r>
                        <a:rPr lang="en-US" sz="900" dirty="0" smtClean="0"/>
                        <a:t>0 </a:t>
                      </a:r>
                      <a:r>
                        <a:rPr lang="en-US" sz="1400" dirty="0" smtClean="0"/>
                        <a:t>RMS Y(4S)</a:t>
                      </a:r>
                      <a:r>
                        <a:rPr lang="en-US" sz="1400" baseline="0" dirty="0" smtClean="0"/>
                        <a:t> [</a:t>
                      </a:r>
                      <a:r>
                        <a:rPr lang="en-US" sz="1400" baseline="0" dirty="0" err="1" smtClean="0"/>
                        <a:t>MeV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</a:t>
                      </a:r>
                      <a:r>
                        <a:rPr lang="en-US" sz="1400" baseline="-25000" dirty="0" smtClean="0"/>
                        <a:t>D</a:t>
                      </a:r>
                      <a:r>
                        <a:rPr lang="en-US" sz="900" dirty="0" smtClean="0"/>
                        <a:t>0 </a:t>
                      </a:r>
                      <a:r>
                        <a:rPr lang="en-US" sz="1400" dirty="0" smtClean="0"/>
                        <a:t>RMS CT</a:t>
                      </a:r>
                      <a:r>
                        <a:rPr lang="en-US" sz="1400" baseline="0" dirty="0" smtClean="0"/>
                        <a:t> [</a:t>
                      </a:r>
                      <a:r>
                        <a:rPr lang="en-US" sz="1400" baseline="0" dirty="0" err="1" smtClean="0"/>
                        <a:t>MeV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marL="67926" marR="67926" marT="33963" marB="33963"/>
                </a:tc>
              </a:tr>
              <a:tr h="2888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23.22 ± 0.21</a:t>
                      </a:r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11.833</a:t>
                      </a:r>
                      <a:r>
                        <a:rPr lang="en-US" sz="1400" baseline="0" dirty="0" smtClean="0"/>
                        <a:t> ± 0.091</a:t>
                      </a:r>
                      <a:endParaRPr lang="en-US" sz="1400" dirty="0"/>
                    </a:p>
                  </a:txBody>
                  <a:tcPr marL="67926" marR="67926" marT="33963" marB="33963" anchor="ctr"/>
                </a:tc>
              </a:tr>
              <a:tr h="2894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22.79 ± 0.21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11.398 ± </a:t>
                      </a:r>
                      <a:r>
                        <a:rPr lang="en-US" sz="1400" baseline="0" dirty="0" smtClean="0"/>
                        <a:t>0.12</a:t>
                      </a:r>
                      <a:endParaRPr lang="en-US" sz="1400" dirty="0"/>
                    </a:p>
                  </a:txBody>
                  <a:tcPr marL="67926" marR="67926" marT="33963" marB="33963" anchor="ctr"/>
                </a:tc>
              </a:tr>
              <a:tr h="2894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22.86 ± 0.20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10.895 ±</a:t>
                      </a:r>
                      <a:r>
                        <a:rPr lang="en-US" sz="1400" baseline="0" dirty="0" smtClean="0"/>
                        <a:t> 0.12</a:t>
                      </a:r>
                      <a:endParaRPr lang="en-US" sz="1400" dirty="0"/>
                    </a:p>
                  </a:txBody>
                  <a:tcPr marL="67926" marR="67926" marT="33963" marB="33963" anchor="ctr"/>
                </a:tc>
              </a:tr>
              <a:tr h="2894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22.51 ± 0.29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10.671 ±</a:t>
                      </a:r>
                      <a:r>
                        <a:rPr lang="en-US" sz="1400" baseline="0" dirty="0" smtClean="0"/>
                        <a:t> 0.082</a:t>
                      </a:r>
                      <a:endParaRPr lang="en-US" sz="1400" dirty="0" smtClean="0"/>
                    </a:p>
                  </a:txBody>
                  <a:tcPr marL="67926" marR="67926" marT="33963" marB="33963" anchor="ctr"/>
                </a:tc>
              </a:tr>
              <a:tr h="2894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22.11 ± 0.20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10.399 ±</a:t>
                      </a:r>
                      <a:r>
                        <a:rPr lang="en-US" sz="1400" baseline="0" dirty="0" smtClean="0"/>
                        <a:t> 0.08</a:t>
                      </a:r>
                      <a:endParaRPr lang="en-US" sz="1400" dirty="0"/>
                    </a:p>
                  </a:txBody>
                  <a:tcPr marL="67926" marR="67926" marT="33963" marB="33963" anchor="ctr"/>
                </a:tc>
              </a:tr>
              <a:tr h="2894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22.11 ± 0.20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10.399 ± </a:t>
                      </a:r>
                      <a:r>
                        <a:rPr lang="en-US" sz="1400" baseline="0" dirty="0" smtClean="0"/>
                        <a:t>0.11</a:t>
                      </a:r>
                      <a:endParaRPr lang="en-US" sz="1400" dirty="0"/>
                    </a:p>
                  </a:txBody>
                  <a:tcPr marL="67926" marR="67926" marT="33963" marB="33963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57400" y="1064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Y(4S)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5100" y="1064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1752600"/>
            <a:ext cx="1716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~5% decrease in RMS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1752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~15% decrease</a:t>
            </a:r>
          </a:p>
          <a:p>
            <a:r>
              <a:rPr lang="en-US" dirty="0" smtClean="0"/>
              <a:t>in 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RMS (at Charm Threshold)</a:t>
            </a:r>
            <a:endParaRPr lang="en-US" sz="1600" dirty="0"/>
          </a:p>
        </p:txBody>
      </p:sp>
      <p:pic>
        <p:nvPicPr>
          <p:cNvPr id="10" name="Picture 9" descr="D0MesRMS_C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" y="1397000"/>
            <a:ext cx="4575572" cy="30988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0700" y="4495800"/>
          <a:ext cx="5257800" cy="2308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</a:tblGrid>
              <a:tr h="620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B-Field [T]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</a:t>
                      </a:r>
                      <a:r>
                        <a:rPr lang="en-US" sz="1400" baseline="-25000" dirty="0" err="1" smtClean="0"/>
                        <a:t>ES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1400" dirty="0" smtClean="0"/>
                        <a:t>RMS CT</a:t>
                      </a:r>
                      <a:r>
                        <a:rPr lang="en-US" sz="1400" baseline="0" dirty="0" smtClean="0"/>
                        <a:t> [</a:t>
                      </a:r>
                      <a:r>
                        <a:rPr lang="en-US" sz="1400" baseline="0" dirty="0" err="1" smtClean="0"/>
                        <a:t>MeV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ΔE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1400" dirty="0" smtClean="0"/>
                        <a:t>RMS CT</a:t>
                      </a:r>
                      <a:r>
                        <a:rPr lang="en-US" sz="1400" baseline="0" dirty="0" smtClean="0"/>
                        <a:t> [</a:t>
                      </a:r>
                      <a:r>
                        <a:rPr lang="en-US" sz="1400" baseline="0" dirty="0" err="1" smtClean="0"/>
                        <a:t>MeV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 smtClean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1.742</a:t>
                      </a:r>
                      <a:r>
                        <a:rPr lang="en-US" sz="1400" baseline="0" dirty="0" smtClean="0"/>
                        <a:t> ± 0.013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26.31</a:t>
                      </a:r>
                      <a:r>
                        <a:rPr lang="en-US" sz="1400" baseline="0" dirty="0" smtClean="0"/>
                        <a:t> ± 0.28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1.711 ± 0.013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25.98 ± </a:t>
                      </a:r>
                      <a:r>
                        <a:rPr lang="en-US" sz="1400" baseline="0" dirty="0" smtClean="0"/>
                        <a:t>0.19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1.683 ± 0.012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25.19 ± </a:t>
                      </a:r>
                      <a:r>
                        <a:rPr lang="en-US" sz="1400" baseline="0" dirty="0" smtClean="0"/>
                        <a:t>0.27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1.637 ± 0.012</a:t>
                      </a:r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25.32 ± </a:t>
                      </a:r>
                      <a:r>
                        <a:rPr lang="en-US" sz="1400" baseline="0" dirty="0" smtClean="0"/>
                        <a:t>0.19</a:t>
                      </a:r>
                      <a:endParaRPr lang="en-US" sz="1400" dirty="0" smtClean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1.641 ± 0.012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25.00 ± </a:t>
                      </a:r>
                      <a:r>
                        <a:rPr lang="en-US" sz="1400" baseline="0" dirty="0" smtClean="0"/>
                        <a:t>0.26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</a:tr>
              <a:tr h="2797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1.626</a:t>
                      </a:r>
                      <a:r>
                        <a:rPr lang="en-US" sz="1400" baseline="0" dirty="0" smtClean="0"/>
                        <a:t> ± 0.012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25.03 ± </a:t>
                      </a:r>
                      <a:r>
                        <a:rPr lang="en-US" sz="1400" baseline="0" dirty="0" smtClean="0"/>
                        <a:t>0.19</a:t>
                      </a:r>
                      <a:endParaRPr lang="en-US" sz="1400" dirty="0"/>
                    </a:p>
                  </a:txBody>
                  <a:tcPr marL="67926" marR="67926" marT="33963" marB="3396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62200" y="1066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7432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~7% decrease in RMS</a:t>
            </a:r>
            <a:endParaRPr lang="en-US" dirty="0"/>
          </a:p>
        </p:txBody>
      </p:sp>
      <p:pic>
        <p:nvPicPr>
          <p:cNvPr id="14" name="Picture 13" descr="D0DeltaERMS_C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19600" y="1397000"/>
            <a:ext cx="4575572" cy="3098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60291" y="1143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ΔE</a:t>
            </a:r>
            <a:r>
              <a:rPr lang="en-US" sz="12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179251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 5% decrease in RMS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1870" y="179251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~7% decrease in 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Conclusion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83732"/>
            <a:ext cx="88280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At Y(4S): Increasing B-field from 1.0 T to 1.5 T results in ~5% improvement in m</a:t>
            </a:r>
            <a:r>
              <a:rPr lang="en-US" baseline="-25000" dirty="0" smtClean="0"/>
              <a:t>D</a:t>
            </a:r>
            <a:r>
              <a:rPr lang="en-US" sz="1100" dirty="0" smtClean="0"/>
              <a:t>0 </a:t>
            </a:r>
            <a:r>
              <a:rPr lang="en-US" dirty="0" smtClean="0"/>
              <a:t>resolution,</a:t>
            </a:r>
          </a:p>
          <a:p>
            <a:r>
              <a:rPr lang="en-US" dirty="0" smtClean="0"/>
              <a:t>	but ~</a:t>
            </a:r>
            <a:r>
              <a:rPr lang="en-US" dirty="0" smtClean="0"/>
              <a:t>10% </a:t>
            </a:r>
            <a:r>
              <a:rPr lang="en-US" dirty="0" smtClean="0"/>
              <a:t>decrease in reconstruction efficiency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At charm threshold: Increasing B-field from 1.0 T to 1.5 T results in ~15% improvement</a:t>
            </a:r>
          </a:p>
          <a:p>
            <a:r>
              <a:rPr lang="en-US" dirty="0" smtClean="0"/>
              <a:t>	in m</a:t>
            </a:r>
            <a:r>
              <a:rPr lang="en-US" baseline="-25000" dirty="0" smtClean="0"/>
              <a:t>D</a:t>
            </a:r>
            <a:r>
              <a:rPr lang="en-US" sz="1100" dirty="0" smtClean="0"/>
              <a:t>0 </a:t>
            </a:r>
            <a:r>
              <a:rPr lang="en-US" dirty="0" smtClean="0"/>
              <a:t>resolution (with 5% and 7% improvement in ΔE and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ES</a:t>
            </a:r>
            <a:r>
              <a:rPr lang="en-US" dirty="0" smtClean="0"/>
              <a:t> resolution respectively)</a:t>
            </a:r>
          </a:p>
          <a:p>
            <a:r>
              <a:rPr lang="en-US" dirty="0" smtClean="0"/>
              <a:t>	and with little (2%) change in reconstruction efficiency at </a:t>
            </a:r>
            <a:r>
              <a:rPr lang="en-US" dirty="0" err="1" smtClean="0">
                <a:latin typeface="Times"/>
                <a:cs typeface="Times"/>
              </a:rPr>
              <a:t>βγ</a:t>
            </a:r>
            <a:r>
              <a:rPr lang="en-US" dirty="0" smtClean="0">
                <a:latin typeface="Times"/>
                <a:cs typeface="Times"/>
              </a:rPr>
              <a:t> =</a:t>
            </a:r>
            <a:r>
              <a:rPr lang="en-US" dirty="0" smtClean="0">
                <a:latin typeface="Calibri"/>
                <a:cs typeface="Calibri"/>
              </a:rPr>
              <a:t> 0.237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 full analysis would take into account centre of mass boost, </a:t>
            </a:r>
            <a:r>
              <a:rPr lang="en-US" dirty="0" err="1" smtClean="0">
                <a:latin typeface="Times"/>
                <a:cs typeface="Times"/>
              </a:rPr>
              <a:t>βγ</a:t>
            </a:r>
            <a:endParaRPr lang="en-US" dirty="0" smtClean="0">
              <a:latin typeface="Times"/>
              <a:cs typeface="Time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Acknowledgements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029200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Adrian Bevan and everyone else at Queen 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30808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Backup Slides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8" descr="SlowP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24000" y="990600"/>
            <a:ext cx="5715000" cy="38704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0" y="1981200"/>
            <a:ext cx="179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Charm Threshold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4964668"/>
            <a:ext cx="66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Y(4S)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rot="5400000" flipH="1" flipV="1">
            <a:off x="3664414" y="4438083"/>
            <a:ext cx="926068" cy="127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248400" y="2350532"/>
            <a:ext cx="99060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28284" y="1627257"/>
            <a:ext cx="13055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1.5 T</a:t>
            </a:r>
          </a:p>
          <a:p>
            <a:r>
              <a:rPr lang="en-US" sz="2000" dirty="0" err="1" smtClean="0">
                <a:latin typeface="Times"/>
                <a:cs typeface="Times"/>
              </a:rPr>
              <a:t>βγ</a:t>
            </a:r>
            <a:r>
              <a:rPr lang="en-US" sz="2000" dirty="0" smtClean="0">
                <a:latin typeface="Times"/>
                <a:cs typeface="Times"/>
              </a:rPr>
              <a:t> = 0.237</a:t>
            </a:r>
            <a:endParaRPr lang="en-US" sz="2000" dirty="0">
              <a:latin typeface="Times"/>
              <a:cs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96910" y="838200"/>
            <a:ext cx="157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Pion</a:t>
            </a:r>
            <a:r>
              <a:rPr lang="en-US" dirty="0" smtClean="0"/>
              <a:t> </a:t>
            </a:r>
            <a:r>
              <a:rPr lang="en-US" dirty="0" err="1" smtClean="0"/>
              <a:t>Momenta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0268"/>
            <a:ext cx="47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 Field Magnitude at Y(4S) and Charm Threshold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40268"/>
            <a:ext cx="1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Daniel O’Hanlon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2539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Fits to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ES</a:t>
            </a:r>
            <a:r>
              <a:rPr lang="en-US" sz="2800" dirty="0" smtClean="0"/>
              <a:t>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283999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</a:t>
            </a:r>
            <a:endParaRPr lang="en-US" sz="2400" dirty="0"/>
          </a:p>
        </p:txBody>
      </p:sp>
      <p:pic>
        <p:nvPicPr>
          <p:cNvPr id="12" name="Picture 11" descr="10FITTEDcharmMES_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8260" y="1552124"/>
            <a:ext cx="4483547" cy="3036476"/>
          </a:xfrm>
          <a:prstGeom prst="rect">
            <a:avLst/>
          </a:prstGeom>
        </p:spPr>
      </p:pic>
      <p:pic>
        <p:nvPicPr>
          <p:cNvPr id="13" name="Picture 12" descr="15FITTEDcharmMES_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60453" y="1552124"/>
            <a:ext cx="4483547" cy="303647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95400" y="1468398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468398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67000" y="12837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 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12837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5482</TotalTime>
  <Words>559</Words>
  <Application>Microsoft Macintosh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Fits to mD0</vt:lpstr>
      <vt:lpstr>mD0 reconstruction efficiency</vt:lpstr>
      <vt:lpstr>mD0 RMS</vt:lpstr>
      <vt:lpstr>RMS (at Charm Threshold)</vt:lpstr>
      <vt:lpstr>Conclusion</vt:lpstr>
      <vt:lpstr>Slide 7</vt:lpstr>
      <vt:lpstr>Slide 8</vt:lpstr>
      <vt:lpstr>Fits to mES </vt:lpstr>
      <vt:lpstr>Fits to ΔE 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Field Magnitude at Y(4S) and Charm Threshold</dc:title>
  <dc:creator>Daniel O'Hanlon</dc:creator>
  <cp:lastModifiedBy>Daniel O'Hanlon</cp:lastModifiedBy>
  <cp:revision>25</cp:revision>
  <dcterms:created xsi:type="dcterms:W3CDTF">2011-09-13T11:52:33Z</dcterms:created>
  <dcterms:modified xsi:type="dcterms:W3CDTF">2011-09-14T03:41:18Z</dcterms:modified>
</cp:coreProperties>
</file>