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60" r:id="rId5"/>
    <p:sldId id="259" r:id="rId6"/>
    <p:sldId id="266" r:id="rId7"/>
    <p:sldId id="264" r:id="rId8"/>
    <p:sldId id="261" r:id="rId9"/>
    <p:sldId id="265" r:id="rId10"/>
    <p:sldId id="262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958" autoAdjust="0"/>
    <p:restoredTop sz="94574" autoAdjust="0"/>
  </p:normalViewPr>
  <p:slideViewPr>
    <p:cSldViewPr snapToGrid="0">
      <p:cViewPr>
        <p:scale>
          <a:sx n="75" d="100"/>
          <a:sy n="75" d="100"/>
        </p:scale>
        <p:origin x="-1128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C9EC-2DE2-6748-BE02-CFEFC3B2D3AE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E63-2F12-2343-A966-82F410F0C4E0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96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283-8600-F54F-AC62-BAD5E4185C61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7E76-607A-B14A-A7FD-F760CAF6A589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952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5948E19-A6E1-884C-AAF5-17A9716A28F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46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4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0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F9B3-51F0-3643-A66F-441CB67963D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49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CA79-EF66-4A4F-9EC1-FEDE10C20143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48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375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5344C-66FA-E345-8AAC-58931B3073B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65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464653"/>
                </a:solidFill>
                <a:latin typeface="Arial" charset="0"/>
              </a:rPr>
              <a:t>September 2011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64653"/>
                </a:solidFill>
                <a:latin typeface="Arial" charset="0"/>
              </a:rPr>
              <a:t>Adrian Bevan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6D2308-F526-D742-9C14-3A9E9B1D17A0}" type="slidenum">
              <a:rPr lang="en-US">
                <a:solidFill>
                  <a:srgbClr val="464653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5" name="Picture 14" descr="crown_blue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67750" y="0"/>
            <a:ext cx="476250" cy="4000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0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"/>
          <a:ea typeface="+mn-ea"/>
          <a:cs typeface="Cambria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"/>
          <a:ea typeface="+mn-ea"/>
          <a:cs typeface="Cambria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"/>
          <a:ea typeface="+mn-ea"/>
          <a:cs typeface="Cambria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"/>
          <a:ea typeface="+mn-ea"/>
          <a:cs typeface="Cambria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9" Type="http://schemas.openxmlformats.org/officeDocument/2006/relationships/image" Target="../media/image21.png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Penguin Pollution in             Decays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mbria"/>
                <a:cs typeface="Cambria"/>
              </a:rPr>
              <a:t>T</a:t>
            </a:r>
            <a:r>
              <a:rPr lang="en-GB" dirty="0" smtClean="0">
                <a:latin typeface="Cambria"/>
                <a:cs typeface="Cambria"/>
              </a:rPr>
              <a:t>he </a:t>
            </a:r>
            <a:r>
              <a:rPr lang="en-GB" dirty="0" smtClean="0">
                <a:latin typeface="Cambria"/>
                <a:cs typeface="Cambria"/>
              </a:rPr>
              <a:t>CP </a:t>
            </a:r>
            <a:r>
              <a:rPr lang="en-GB" dirty="0" err="1" smtClean="0">
                <a:latin typeface="Cambria"/>
                <a:cs typeface="Cambria"/>
              </a:rPr>
              <a:t>eigenstates</a:t>
            </a:r>
            <a:r>
              <a:rPr lang="en-GB" dirty="0" smtClean="0">
                <a:latin typeface="Cambria"/>
                <a:cs typeface="Cambria"/>
              </a:rPr>
              <a:t> </a:t>
            </a:r>
            <a:r>
              <a:rPr lang="en-GB" dirty="0" err="1" smtClean="0">
                <a:latin typeface="Cambria"/>
                <a:cs typeface="Cambria"/>
              </a:rPr>
              <a:t>ππ</a:t>
            </a:r>
            <a:r>
              <a:rPr lang="en-GB" dirty="0" smtClean="0">
                <a:latin typeface="Cambria"/>
                <a:cs typeface="Cambria"/>
              </a:rPr>
              <a:t> and </a:t>
            </a:r>
            <a:r>
              <a:rPr lang="en-GB" dirty="0" err="1" smtClean="0">
                <a:latin typeface="Cambria"/>
                <a:cs typeface="Cambria"/>
              </a:rPr>
              <a:t>ρρ</a:t>
            </a:r>
            <a:endParaRPr lang="en-GB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064" y="6129866"/>
            <a:ext cx="155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Adrian Bevan</a:t>
            </a:r>
            <a:endParaRPr lang="en-GB" dirty="0"/>
          </a:p>
        </p:txBody>
      </p:sp>
      <p:pic>
        <p:nvPicPr>
          <p:cNvPr id="14" name="Picture 13" descr="qmul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" y="6030384"/>
            <a:ext cx="2164589" cy="573616"/>
          </a:xfrm>
          <a:prstGeom prst="rect">
            <a:avLst/>
          </a:prstGeom>
        </p:spPr>
      </p:pic>
      <p:pic>
        <p:nvPicPr>
          <p:cNvPr id="10" name="Picture 9" descr="Untitled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66268" y="4016425"/>
            <a:ext cx="1358900" cy="2804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5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The Isospin analysis fails in</a:t>
            </a:r>
            <a:r>
              <a:rPr lang="en-GB" dirty="0" smtClean="0"/>
              <a:t> </a:t>
            </a:r>
            <a:r>
              <a:rPr lang="en-GB" dirty="0" smtClean="0"/>
              <a:t>3</a:t>
            </a:r>
            <a:r>
              <a:rPr lang="en-GB" dirty="0" smtClean="0"/>
              <a:t>% </a:t>
            </a:r>
            <a:r>
              <a:rPr lang="en-GB" dirty="0" smtClean="0"/>
              <a:t>of the cases: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For this case we </a:t>
            </a:r>
            <a:r>
              <a:rPr lang="en-GB" dirty="0" smtClean="0"/>
              <a:t>have a natural parameter to tune: the resonant fraction of </a:t>
            </a:r>
            <a:r>
              <a:rPr lang="en-GB" dirty="0" err="1" smtClean="0"/>
              <a:t>ρρ</a:t>
            </a:r>
            <a:r>
              <a:rPr lang="en-GB" dirty="0" smtClean="0"/>
              <a:t> events.</a:t>
            </a:r>
          </a:p>
          <a:p>
            <a:pPr lvl="1"/>
            <a:r>
              <a:rPr lang="en-GB" dirty="0" smtClean="0"/>
              <a:t>The fit failure rate is minimised at a fraction of 1.0.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033" y="654050"/>
            <a:ext cx="1549400" cy="419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4533" y="3056466"/>
            <a:ext cx="2268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Of course the +− and +0 resonant fractions should be different, and</a:t>
            </a:r>
            <a:r>
              <a:rPr lang="en-GB" dirty="0" smtClean="0">
                <a:latin typeface="Cambria"/>
                <a:cs typeface="Cambria"/>
              </a:rPr>
              <a:t> we </a:t>
            </a:r>
            <a:r>
              <a:rPr lang="en-GB" dirty="0" smtClean="0">
                <a:latin typeface="Cambria"/>
                <a:cs typeface="Cambria"/>
              </a:rPr>
              <a:t>think this plot is telling us that they probably are quite different. </a:t>
            </a:r>
          </a:p>
          <a:p>
            <a:endParaRPr lang="en-GB" dirty="0" smtClean="0">
              <a:latin typeface="Cambria"/>
              <a:cs typeface="Cambria"/>
            </a:endParaRPr>
          </a:p>
          <a:p>
            <a:r>
              <a:rPr lang="en-GB" dirty="0" smtClean="0">
                <a:latin typeface="Cambria"/>
                <a:cs typeface="Cambria"/>
              </a:rPr>
              <a:t>The issue of LD effects may also be relevant here.</a:t>
            </a:r>
            <a:endParaRPr lang="en-GB" dirty="0">
              <a:latin typeface="Cambria"/>
              <a:cs typeface="Cambria"/>
            </a:endParaRPr>
          </a:p>
        </p:txBody>
      </p:sp>
      <p:pic>
        <p:nvPicPr>
          <p:cNvPr id="8" name="Picture 7" descr="IA_failurerate_rhorh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6662" y="2780874"/>
            <a:ext cx="5107517" cy="34590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4665133" y="5020732"/>
            <a:ext cx="795867" cy="5418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3933" y="4233333"/>
            <a:ext cx="1236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Assumed a fraction of 1.0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2D look at the resonant fraction plane does not shed much light...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033" y="654050"/>
            <a:ext cx="1549400" cy="419100"/>
          </a:xfrm>
          <a:prstGeom prst="rect">
            <a:avLst/>
          </a:prstGeom>
        </p:spPr>
      </p:pic>
      <p:pic>
        <p:nvPicPr>
          <p:cNvPr id="6" name="Picture 5" descr="simpleIA_2DfailureR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2399" y="1636395"/>
            <a:ext cx="5977468" cy="40482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91201" y="5147734"/>
            <a:ext cx="135468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52405" y="2607734"/>
            <a:ext cx="152400" cy="84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4000" y="2421468"/>
            <a:ext cx="2313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Assumed fraction gives the most stable result.</a:t>
            </a:r>
          </a:p>
          <a:p>
            <a:endParaRPr lang="en-GB" dirty="0" smtClean="0"/>
          </a:p>
          <a:p>
            <a:r>
              <a:rPr lang="en-GB" dirty="0" smtClean="0"/>
              <a:t>Conclude that we need more (better) data to understand if we can rely on these modes.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Isospin analysis is akin to guess </a:t>
            </a:r>
            <a:r>
              <a:rPr lang="en-GB" dirty="0" smtClean="0"/>
              <a:t>work given current data.</a:t>
            </a:r>
          </a:p>
          <a:p>
            <a:pPr lvl="1"/>
            <a:r>
              <a:rPr lang="en-GB" dirty="0" smtClean="0"/>
              <a:t>Measurements only sufficient for the ρ</a:t>
            </a:r>
            <a:r>
              <a:rPr lang="en-GB" baseline="30000" dirty="0" smtClean="0"/>
              <a:t>0</a:t>
            </a:r>
            <a:r>
              <a:rPr lang="en-GB" dirty="0" smtClean="0"/>
              <a:t>ρ</a:t>
            </a:r>
            <a:r>
              <a:rPr lang="en-GB" baseline="30000" dirty="0" smtClean="0"/>
              <a:t>0</a:t>
            </a:r>
            <a:r>
              <a:rPr lang="en-GB" dirty="0" smtClean="0"/>
              <a:t> mode.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Need to improve knowledge of ρ</a:t>
            </a:r>
            <a:r>
              <a:rPr lang="en-GB" baseline="30000" dirty="0" smtClean="0"/>
              <a:t>+</a:t>
            </a:r>
            <a:r>
              <a:rPr lang="en-GB" dirty="0" smtClean="0"/>
              <a:t>ρ</a:t>
            </a:r>
            <a:r>
              <a:rPr lang="en-GB" baseline="30000" dirty="0" smtClean="0"/>
              <a:t>0</a:t>
            </a:r>
            <a:r>
              <a:rPr lang="en-GB" dirty="0" smtClean="0"/>
              <a:t> and </a:t>
            </a:r>
            <a:r>
              <a:rPr lang="en-GB" dirty="0" err="1" smtClean="0"/>
              <a:t>ρ</a:t>
            </a:r>
            <a:r>
              <a:rPr lang="en-GB" baseline="30000" dirty="0" err="1" smtClean="0"/>
              <a:t>+</a:t>
            </a:r>
            <a:r>
              <a:rPr lang="en-GB" dirty="0" err="1" smtClean="0"/>
              <a:t>ρ</a:t>
            </a:r>
            <a:r>
              <a:rPr lang="en-GB" baseline="30000" dirty="0" smtClean="0"/>
              <a:t>−</a:t>
            </a:r>
            <a:r>
              <a:rPr lang="en-GB" dirty="0" smtClean="0"/>
              <a:t> before we can draw solid </a:t>
            </a:r>
            <a:r>
              <a:rPr lang="en-GB" dirty="0" smtClean="0"/>
              <a:t>conclusions on the viability of a </a:t>
            </a:r>
            <a:r>
              <a:rPr lang="en-GB" dirty="0" err="1" smtClean="0"/>
              <a:t>ρρ</a:t>
            </a:r>
            <a:r>
              <a:rPr lang="en-GB" dirty="0" smtClean="0"/>
              <a:t> </a:t>
            </a:r>
            <a:r>
              <a:rPr lang="en-GB" dirty="0" smtClean="0"/>
              <a:t>I</a:t>
            </a:r>
            <a:r>
              <a:rPr lang="en-GB" dirty="0" smtClean="0"/>
              <a:t>sospin analysis.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Grossman-Quinn bound (ignoring LD amplitudes) would indicate that penguins are smaller in </a:t>
            </a:r>
            <a:r>
              <a:rPr lang="en-GB" dirty="0" err="1" smtClean="0"/>
              <a:t>ρρ</a:t>
            </a:r>
            <a:r>
              <a:rPr lang="en-GB" dirty="0" smtClean="0"/>
              <a:t> than </a:t>
            </a:r>
            <a:r>
              <a:rPr lang="en-GB" dirty="0" err="1" smtClean="0"/>
              <a:t>ππ</a:t>
            </a:r>
            <a:r>
              <a:rPr lang="en-GB" dirty="0" smtClean="0"/>
              <a:t> decays.</a:t>
            </a:r>
          </a:p>
          <a:p>
            <a:pPr lvl="2"/>
            <a:r>
              <a:rPr lang="en-GB" dirty="0" smtClean="0"/>
              <a:t>This is backed up by noting that the two solutions obtained for </a:t>
            </a:r>
            <a:r>
              <a:rPr lang="en-GB" dirty="0" err="1" smtClean="0"/>
              <a:t>ρρ</a:t>
            </a:r>
            <a:r>
              <a:rPr lang="en-GB" dirty="0" smtClean="0"/>
              <a:t> are closer together than for </a:t>
            </a:r>
            <a:r>
              <a:rPr lang="en-GB" dirty="0" err="1" smtClean="0"/>
              <a:t>ππ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Also need to understand if the long distance amplitudes are relevant.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Note</a:t>
            </a:r>
            <a:r>
              <a:rPr lang="en-GB" dirty="0" smtClean="0"/>
              <a:t>: The different penguin contributions are important, this means that one can start resolving ambiguities in </a:t>
            </a:r>
            <a:r>
              <a:rPr lang="en-GB" dirty="0" err="1" smtClean="0"/>
              <a:t>β</a:t>
            </a:r>
            <a:r>
              <a:rPr lang="en-GB" baseline="-25000" dirty="0" err="1" smtClean="0"/>
              <a:t>c</a:t>
            </a:r>
            <a:r>
              <a:rPr lang="en-GB" dirty="0" smtClean="0"/>
              <a:t> using time-dependent results from </a:t>
            </a:r>
            <a:r>
              <a:rPr lang="en-GB" dirty="0" err="1" smtClean="0"/>
              <a:t>ππ</a:t>
            </a:r>
            <a:r>
              <a:rPr lang="en-GB" dirty="0" smtClean="0"/>
              <a:t> and </a:t>
            </a:r>
            <a:r>
              <a:rPr lang="en-GB" dirty="0" err="1" smtClean="0"/>
              <a:t>ρρ</a:t>
            </a:r>
            <a:r>
              <a:rPr lang="en-GB" dirty="0" smtClean="0"/>
              <a:t> decays.</a:t>
            </a:r>
          </a:p>
          <a:p>
            <a:pPr lvl="1"/>
            <a:r>
              <a:rPr lang="en-GB" dirty="0" smtClean="0"/>
              <a:t>Adding in the πππ</a:t>
            </a:r>
            <a:r>
              <a:rPr lang="en-GB" baseline="30000" dirty="0" smtClean="0"/>
              <a:t>0</a:t>
            </a:r>
            <a:r>
              <a:rPr lang="en-GB" dirty="0" smtClean="0"/>
              <a:t> DP result will probably improve the situation further.  c.f. the B decay situation with the measurement of </a:t>
            </a:r>
            <a:r>
              <a:rPr lang="en-GB" dirty="0" err="1" smtClean="0"/>
              <a:t>α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22600" y="687917"/>
            <a:ext cx="15494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Ultimate limits...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Consider only the branching fraction systematic uncertainties here:</a:t>
            </a:r>
          </a:p>
          <a:p>
            <a:pPr>
              <a:buNone/>
            </a:pPr>
            <a:r>
              <a:rPr lang="en-GB" dirty="0" smtClean="0"/>
              <a:t>			    Now:                                             Ultimate (?):</a:t>
            </a:r>
            <a:endParaRPr lang="en-GB" dirty="0"/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66" y="2556930"/>
            <a:ext cx="4169141" cy="1346200"/>
          </a:xfrm>
          <a:prstGeom prst="rect">
            <a:avLst/>
          </a:prstGeom>
        </p:spPr>
      </p:pic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6547" y="4076699"/>
            <a:ext cx="4182155" cy="2188633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4624814" y="2585544"/>
            <a:ext cx="4519186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J</a:t>
            </a:r>
            <a:r>
              <a:rPr lang="en-GB" dirty="0" smtClean="0">
                <a:latin typeface="Calibri"/>
                <a:cs typeface="Calibri"/>
              </a:rPr>
              <a:t>ust consider detection efficiency systematic uncertainties assuming we can do as well as BaBar.</a:t>
            </a:r>
          </a:p>
          <a:p>
            <a:endParaRPr lang="en-GB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 0.8% per track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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+− mode limited to ~1.2%</a:t>
            </a:r>
          </a:p>
          <a:p>
            <a:pPr>
              <a:buFont typeface="Arial"/>
              <a:buChar char="•"/>
            </a:pPr>
            <a:endParaRPr lang="en-US" dirty="0" smtClean="0">
              <a:latin typeface="Calibri"/>
              <a:cs typeface="Calibri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  <a:sym typeface="Wingdings"/>
              </a:rPr>
              <a:t> 3% per π</a:t>
            </a:r>
            <a:r>
              <a:rPr lang="en-US" baseline="30000" dirty="0" smtClean="0">
                <a:latin typeface="Calibri"/>
                <a:cs typeface="Calibri"/>
                <a:sym typeface="Wingdings"/>
              </a:rPr>
              <a:t>0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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+0 mode limited to ~3.1%</a:t>
            </a:r>
          </a:p>
          <a:p>
            <a:pPr>
              <a:buFont typeface="Arial"/>
              <a:buChar char="•"/>
            </a:pPr>
            <a:endParaRPr lang="en-US" dirty="0" smtClean="0">
              <a:latin typeface="Calibri"/>
              <a:cs typeface="Calibri"/>
              <a:sym typeface="Wingdings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 3% per π</a:t>
            </a:r>
            <a:r>
              <a:rPr lang="en-GB" baseline="30000" dirty="0" smtClean="0">
                <a:latin typeface="Calibri"/>
                <a:cs typeface="Calibri"/>
              </a:rPr>
              <a:t>0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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00 mode limited to 6%</a:t>
            </a:r>
          </a:p>
          <a:p>
            <a:pPr>
              <a:buFont typeface="Arial"/>
              <a:buChar char="•"/>
            </a:pPr>
            <a:endParaRPr lang="en-US" dirty="0" smtClean="0">
              <a:latin typeface="Calibri"/>
              <a:cs typeface="Calibri"/>
              <a:sym typeface="Wingdings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Calibri"/>
              <a:cs typeface="Calibri"/>
              <a:sym typeface="Wingdings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Calibri"/>
              <a:cs typeface="Calibri"/>
              <a:sym typeface="Wingdings"/>
            </a:endParaRP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Ultimately we can make marginal improvements for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ππ</a:t>
            </a:r>
            <a:r>
              <a:rPr lang="en-US" dirty="0" smtClean="0">
                <a:latin typeface="Calibri"/>
                <a:cs typeface="Calibri"/>
                <a:sym typeface="Wingdings"/>
              </a:rPr>
              <a:t>.  But the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ρρ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modes need to be studied properly before concluding.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6936" y="2861736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"/>
                <a:cs typeface="Calibri"/>
              </a:rPr>
              <a:t>(1.9%</a:t>
            </a:r>
            <a:r>
              <a:rPr lang="en-GB" dirty="0" smtClean="0">
                <a:latin typeface="Calibri"/>
                <a:cs typeface="Calibri"/>
              </a:rPr>
              <a:t>)</a:t>
            </a:r>
          </a:p>
          <a:p>
            <a:r>
              <a:rPr lang="en-GB" dirty="0" smtClean="0">
                <a:latin typeface="Calibri"/>
                <a:cs typeface="Calibri"/>
              </a:rPr>
              <a:t>(5.0)%</a:t>
            </a:r>
          </a:p>
          <a:p>
            <a:r>
              <a:rPr lang="en-GB" dirty="0" smtClean="0">
                <a:latin typeface="Calibri"/>
                <a:cs typeface="Calibri"/>
              </a:rPr>
              <a:t>(6.3)</a:t>
            </a:r>
            <a:r>
              <a:rPr lang="en-GB" dirty="0" smtClean="0">
                <a:latin typeface="Calibri"/>
                <a:cs typeface="Calibri"/>
              </a:rPr>
              <a:t>%</a:t>
            </a:r>
          </a:p>
          <a:p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4605" y="4368801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"/>
                <a:cs typeface="Calibri"/>
              </a:rPr>
              <a:t>(9.0%</a:t>
            </a:r>
            <a:r>
              <a:rPr lang="en-GB" dirty="0" smtClean="0">
                <a:latin typeface="Calibri"/>
                <a:cs typeface="Calibri"/>
              </a:rPr>
              <a:t>)</a:t>
            </a:r>
          </a:p>
          <a:p>
            <a:r>
              <a:rPr lang="en-GB" dirty="0" smtClean="0">
                <a:latin typeface="Calibri"/>
                <a:cs typeface="Calibri"/>
              </a:rPr>
              <a:t>(7.1)%</a:t>
            </a:r>
          </a:p>
          <a:p>
            <a:r>
              <a:rPr lang="en-GB" dirty="0" smtClean="0">
                <a:latin typeface="Calibri"/>
                <a:cs typeface="Calibri"/>
              </a:rPr>
              <a:t>(7.1)</a:t>
            </a:r>
            <a:r>
              <a:rPr lang="en-GB" dirty="0" smtClean="0">
                <a:latin typeface="Calibri"/>
                <a:cs typeface="Calibri"/>
              </a:rPr>
              <a:t>%</a:t>
            </a:r>
          </a:p>
          <a:p>
            <a:endParaRPr lang="en-GB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58263" y="4233334"/>
            <a:ext cx="440267" cy="965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47734" y="5215464"/>
            <a:ext cx="320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Will SuperB do better than this?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10" idx="4"/>
            <a:endCxn id="11" idx="1"/>
          </p:cNvCxnSpPr>
          <p:nvPr/>
        </p:nvCxnSpPr>
        <p:spPr>
          <a:xfrm rot="16200000" flipH="1">
            <a:off x="4962267" y="5214663"/>
            <a:ext cx="201596" cy="16933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Qbound_pipi_and_rhorh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84135" y="2819128"/>
            <a:ext cx="4826000" cy="3268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Grossman-Quinn Bound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Simple upper limit (not optimal) to determine the penguin pollution in a given mode (for B decays).</a:t>
            </a:r>
          </a:p>
          <a:p>
            <a:pPr lvl="1"/>
            <a:r>
              <a:rPr lang="en-GB" dirty="0" smtClean="0"/>
              <a:t>Was used circa 2003, and has since been ignored as there are better methods on the market.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Conclude</a:t>
            </a:r>
            <a:r>
              <a:rPr lang="en-GB" dirty="0" smtClean="0"/>
              <a:t> from this </a:t>
            </a:r>
          </a:p>
          <a:p>
            <a:pPr lvl="1">
              <a:buNone/>
            </a:pPr>
            <a:r>
              <a:rPr lang="en-GB" dirty="0" smtClean="0"/>
              <a:t>penguins </a:t>
            </a:r>
            <a:r>
              <a:rPr lang="en-GB" dirty="0" smtClean="0"/>
              <a:t>are</a:t>
            </a:r>
            <a:r>
              <a:rPr lang="en-GB" dirty="0" smtClean="0"/>
              <a:t> larger </a:t>
            </a:r>
            <a:r>
              <a:rPr lang="en-GB" dirty="0" smtClean="0"/>
              <a:t>in</a:t>
            </a:r>
            <a:r>
              <a:rPr lang="en-GB" dirty="0" smtClean="0"/>
              <a:t> </a:t>
            </a:r>
          </a:p>
          <a:p>
            <a:pPr lvl="1">
              <a:buNone/>
            </a:pPr>
            <a:r>
              <a:rPr lang="en-GB" dirty="0" err="1" smtClean="0"/>
              <a:t>ππ</a:t>
            </a:r>
            <a:r>
              <a:rPr lang="en-GB" dirty="0" smtClean="0"/>
              <a:t> </a:t>
            </a:r>
            <a:r>
              <a:rPr lang="en-GB" dirty="0" smtClean="0"/>
              <a:t>than </a:t>
            </a:r>
            <a:r>
              <a:rPr lang="en-GB" dirty="0" err="1" smtClean="0"/>
              <a:t>ρρ</a:t>
            </a:r>
            <a:r>
              <a:rPr lang="en-GB" dirty="0" smtClean="0"/>
              <a:t>.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This ignores long distance </a:t>
            </a:r>
          </a:p>
          <a:p>
            <a:pPr lvl="1">
              <a:buNone/>
            </a:pPr>
            <a:r>
              <a:rPr lang="en-GB" dirty="0" smtClean="0"/>
              <a:t>amplitudes.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93256" y="2937131"/>
            <a:ext cx="2690283" cy="61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2667" y="34290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ambria"/>
                <a:cs typeface="Cambria"/>
              </a:rPr>
              <a:t>ρρ</a:t>
            </a:r>
            <a:r>
              <a:rPr lang="en-GB" dirty="0" smtClean="0">
                <a:latin typeface="Cambria"/>
                <a:cs typeface="Cambria"/>
              </a:rPr>
              <a:t> decays</a:t>
            </a:r>
            <a:endParaRPr lang="en-GB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201" y="432646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ambria"/>
                <a:cs typeface="Cambria"/>
              </a:rPr>
              <a:t>ππ</a:t>
            </a:r>
            <a:r>
              <a:rPr lang="en-GB" dirty="0" smtClean="0">
                <a:latin typeface="Cambria"/>
                <a:cs typeface="Cambria"/>
              </a:rPr>
              <a:t> decays</a:t>
            </a:r>
            <a:endParaRPr lang="en-GB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Gronau</a:t>
            </a:r>
            <a:r>
              <a:rPr lang="en-GB" dirty="0" smtClean="0"/>
              <a:t>-London Isospin Analysis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1386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More complicated general soln.: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Bonus: Data available for </a:t>
            </a:r>
            <a:r>
              <a:rPr lang="en-GB" dirty="0" err="1" smtClean="0"/>
              <a:t>ππ</a:t>
            </a:r>
            <a:r>
              <a:rPr lang="en-GB" dirty="0" smtClean="0"/>
              <a:t> and 4π final states:</a:t>
            </a:r>
          </a:p>
          <a:p>
            <a:pPr lvl="1"/>
            <a:r>
              <a:rPr lang="en-GB" dirty="0" smtClean="0"/>
              <a:t>D</a:t>
            </a:r>
            <a:r>
              <a:rPr lang="en-GB" baseline="30000" dirty="0" smtClean="0"/>
              <a:t>0</a:t>
            </a:r>
            <a:r>
              <a:rPr lang="en-GB" dirty="0" smtClean="0"/>
              <a:t> and D</a:t>
            </a:r>
            <a:r>
              <a:rPr lang="en-GB" baseline="30000" dirty="0" smtClean="0"/>
              <a:t>±</a:t>
            </a:r>
            <a:r>
              <a:rPr lang="en-GB" dirty="0" smtClean="0"/>
              <a:t> lifetimes differ by a factor of 2.5.</a:t>
            </a:r>
          </a:p>
          <a:p>
            <a:pPr lvl="1"/>
            <a:r>
              <a:rPr lang="en-GB" dirty="0" smtClean="0"/>
              <a:t>Need to make assumption on resonant </a:t>
            </a:r>
            <a:r>
              <a:rPr lang="en-GB" dirty="0" err="1" smtClean="0"/>
              <a:t>ρρ</a:t>
            </a:r>
            <a:r>
              <a:rPr lang="en-GB" dirty="0" smtClean="0"/>
              <a:t> fraction in 4π state to compute 2δβ</a:t>
            </a:r>
            <a:r>
              <a:rPr lang="en-GB" baseline="-25000" dirty="0" smtClean="0"/>
              <a:t>c</a:t>
            </a:r>
            <a:r>
              <a:rPr lang="en-GB" dirty="0" smtClean="0"/>
              <a:t> for that system.</a:t>
            </a:r>
          </a:p>
          <a:p>
            <a:pPr lvl="1"/>
            <a:r>
              <a:rPr lang="en-GB" dirty="0" err="1" smtClean="0"/>
              <a:t>f</a:t>
            </a:r>
            <a:r>
              <a:rPr lang="en-GB" baseline="-25000" dirty="0" err="1" smtClean="0"/>
              <a:t>L</a:t>
            </a:r>
            <a:r>
              <a:rPr lang="en-GB" dirty="0" smtClean="0"/>
              <a:t> only measured for ρ</a:t>
            </a:r>
            <a:r>
              <a:rPr lang="en-GB" baseline="30000" dirty="0" smtClean="0"/>
              <a:t>0</a:t>
            </a:r>
            <a:r>
              <a:rPr lang="en-GB" dirty="0" smtClean="0"/>
              <a:t>ρ</a:t>
            </a:r>
            <a:r>
              <a:rPr lang="en-GB" baseline="30000" dirty="0" smtClean="0"/>
              <a:t>0</a:t>
            </a:r>
            <a:endParaRPr lang="en-GB" dirty="0" smtClean="0"/>
          </a:p>
          <a:p>
            <a:pPr lvl="1"/>
            <a:r>
              <a:rPr lang="en-GB" dirty="0" smtClean="0"/>
              <a:t>Remember to take the </a:t>
            </a:r>
            <a:r>
              <a:rPr lang="en-GB" dirty="0" err="1" smtClean="0"/>
              <a:t>sqrt</a:t>
            </a:r>
            <a:r>
              <a:rPr lang="en-GB" dirty="0" smtClean="0"/>
              <a:t> of the branching fractions.</a:t>
            </a:r>
            <a:endParaRPr lang="en-GB" dirty="0"/>
          </a:p>
        </p:txBody>
      </p:sp>
      <p:pic>
        <p:nvPicPr>
          <p:cNvPr id="5" name="Picture 4" descr="isospin_tri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4502"/>
            <a:ext cx="4095750" cy="2224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1066" y="1354666"/>
            <a:ext cx="104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2δβ</a:t>
            </a:r>
            <a:r>
              <a:rPr lang="en-GB" baseline="-25000" dirty="0" smtClean="0">
                <a:latin typeface="Cambria"/>
                <a:cs typeface="Cambria"/>
              </a:rPr>
              <a:t>c</a:t>
            </a:r>
            <a:r>
              <a:rPr lang="en-GB" dirty="0" smtClean="0">
                <a:latin typeface="Cambria"/>
                <a:cs typeface="Cambria"/>
              </a:rPr>
              <a:t>=</a:t>
            </a:r>
            <a:r>
              <a:rPr lang="en-GB" dirty="0" err="1" smtClean="0">
                <a:latin typeface="Cambria"/>
                <a:cs typeface="Cambria"/>
              </a:rPr>
              <a:t>δ</a:t>
            </a:r>
            <a:r>
              <a:rPr lang="en-GB" baseline="30000" dirty="0" smtClean="0">
                <a:latin typeface="Cambria"/>
                <a:cs typeface="Cambria"/>
              </a:rPr>
              <a:t>+−</a:t>
            </a:r>
            <a:endParaRPr lang="en-GB" baseline="30000" dirty="0">
              <a:latin typeface="Cambria"/>
              <a:cs typeface="Cambri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461002" y="2023536"/>
            <a:ext cx="711199" cy="1523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57845" y="1727200"/>
            <a:ext cx="2990821" cy="1439333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5113867" y="2726267"/>
            <a:ext cx="237067" cy="389466"/>
          </a:xfrm>
          <a:custGeom>
            <a:avLst/>
            <a:gdLst>
              <a:gd name="connsiteX0" fmla="*/ 0 w 237067"/>
              <a:gd name="connsiteY0" fmla="*/ 0 h 389466"/>
              <a:gd name="connsiteX1" fmla="*/ 203200 w 237067"/>
              <a:gd name="connsiteY1" fmla="*/ 135466 h 389466"/>
              <a:gd name="connsiteX2" fmla="*/ 203200 w 237067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67" h="389466">
                <a:moveTo>
                  <a:pt x="0" y="0"/>
                </a:moveTo>
                <a:cubicBezTo>
                  <a:pt x="84666" y="35277"/>
                  <a:pt x="169333" y="70555"/>
                  <a:pt x="203200" y="135466"/>
                </a:cubicBezTo>
                <a:cubicBezTo>
                  <a:pt x="237067" y="200377"/>
                  <a:pt x="203200" y="389466"/>
                  <a:pt x="203200" y="389466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350933" y="2743200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pic>
        <p:nvPicPr>
          <p:cNvPr id="14" name="Picture 1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22400" y="3395134"/>
            <a:ext cx="6299200" cy="671574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5494867" y="2476500"/>
            <a:ext cx="127000" cy="122767"/>
          </a:xfrm>
          <a:custGeom>
            <a:avLst/>
            <a:gdLst>
              <a:gd name="connsiteX0" fmla="*/ 0 w 127000"/>
              <a:gd name="connsiteY0" fmla="*/ 0 h 122767"/>
              <a:gd name="connsiteX1" fmla="*/ 84666 w 127000"/>
              <a:gd name="connsiteY1" fmla="*/ 46567 h 122767"/>
              <a:gd name="connsiteX2" fmla="*/ 127000 w 127000"/>
              <a:gd name="connsiteY2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122767">
                <a:moveTo>
                  <a:pt x="0" y="0"/>
                </a:moveTo>
                <a:cubicBezTo>
                  <a:pt x="31749" y="13053"/>
                  <a:pt x="63499" y="26106"/>
                  <a:pt x="84666" y="46567"/>
                </a:cubicBezTo>
                <a:cubicBezTo>
                  <a:pt x="105833" y="67028"/>
                  <a:pt x="127000" y="122767"/>
                  <a:pt x="127000" y="122767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method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Generate toy data, based on input branching fractions.</a:t>
            </a:r>
          </a:p>
          <a:p>
            <a:pPr lvl="1"/>
            <a:r>
              <a:rPr lang="en-GB" dirty="0" smtClean="0"/>
              <a:t>Correct +0 mode for lifetime difference in order to obtain numbers related to the amplitudes.</a:t>
            </a:r>
          </a:p>
          <a:p>
            <a:pPr lvl="1"/>
            <a:r>
              <a:rPr lang="en-GB" dirty="0" smtClean="0"/>
              <a:t>Assume CP asymmetries are zero when splitting amplitudes into A and A-bar.</a:t>
            </a:r>
          </a:p>
          <a:p>
            <a:pPr lvl="1"/>
            <a:r>
              <a:rPr lang="en-GB" dirty="0" smtClean="0"/>
              <a:t>Generate </a:t>
            </a:r>
            <a:r>
              <a:rPr lang="en-GB" dirty="0" err="1" smtClean="0"/>
              <a:t>Ntoys</a:t>
            </a:r>
            <a:r>
              <a:rPr lang="en-GB" dirty="0" smtClean="0"/>
              <a:t>, for each compute 2δβ</a:t>
            </a:r>
            <a:r>
              <a:rPr lang="en-GB" baseline="-25000" dirty="0" smtClean="0"/>
              <a:t>c</a:t>
            </a:r>
          </a:p>
          <a:p>
            <a:pPr lvl="1"/>
            <a:r>
              <a:rPr lang="en-GB" dirty="0" smtClean="0"/>
              <a:t>Note ambiguity in problem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83733" y="5226050"/>
            <a:ext cx="1786467" cy="232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87966" y="4339167"/>
            <a:ext cx="1032933" cy="897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048934" y="4402666"/>
            <a:ext cx="897467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73150" y="4351867"/>
            <a:ext cx="1653117" cy="899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365379" y="4702176"/>
            <a:ext cx="865713" cy="160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79283" y="5207001"/>
            <a:ext cx="1786467" cy="23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583516" y="4320118"/>
            <a:ext cx="1032933" cy="89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544485" y="4383616"/>
            <a:ext cx="897466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8700" y="5232400"/>
            <a:ext cx="1530350" cy="723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856695" y="5432426"/>
            <a:ext cx="753533" cy="281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473200" y="4895850"/>
            <a:ext cx="88900" cy="82550"/>
          </a:xfrm>
          <a:custGeom>
            <a:avLst/>
            <a:gdLst>
              <a:gd name="connsiteX0" fmla="*/ 0 w 88900"/>
              <a:gd name="connsiteY0" fmla="*/ 0 h 82550"/>
              <a:gd name="connsiteX1" fmla="*/ 76200 w 88900"/>
              <a:gd name="connsiteY1" fmla="*/ 19050 h 82550"/>
              <a:gd name="connsiteX2" fmla="*/ 76200 w 88900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" h="82550">
                <a:moveTo>
                  <a:pt x="0" y="0"/>
                </a:moveTo>
                <a:cubicBezTo>
                  <a:pt x="31750" y="2646"/>
                  <a:pt x="63500" y="5292"/>
                  <a:pt x="76200" y="19050"/>
                </a:cubicBezTo>
                <a:cubicBezTo>
                  <a:pt x="88900" y="32808"/>
                  <a:pt x="76200" y="82550"/>
                  <a:pt x="76200" y="825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3835400" y="5003800"/>
            <a:ext cx="123825" cy="381000"/>
          </a:xfrm>
          <a:custGeom>
            <a:avLst/>
            <a:gdLst>
              <a:gd name="connsiteX0" fmla="*/ 0 w 123825"/>
              <a:gd name="connsiteY0" fmla="*/ 0 h 381000"/>
              <a:gd name="connsiteX1" fmla="*/ 114300 w 123825"/>
              <a:gd name="connsiteY1" fmla="*/ 190500 h 381000"/>
              <a:gd name="connsiteX2" fmla="*/ 57150 w 123825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381000">
                <a:moveTo>
                  <a:pt x="0" y="0"/>
                </a:moveTo>
                <a:cubicBezTo>
                  <a:pt x="52387" y="63500"/>
                  <a:pt x="104775" y="127000"/>
                  <a:pt x="114300" y="190500"/>
                </a:cubicBezTo>
                <a:cubicBezTo>
                  <a:pt x="123825" y="254000"/>
                  <a:pt x="57150" y="381000"/>
                  <a:pt x="57150" y="3810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503333" y="4267200"/>
            <a:ext cx="3640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We get 2 solutions for the penguin pollution angle (this is in addition to the 4 solutions when trying to convert the phase of </a:t>
            </a:r>
            <a:r>
              <a:rPr lang="en-GB" dirty="0" err="1" smtClean="0">
                <a:latin typeface="Cambria"/>
                <a:cs typeface="Cambria"/>
              </a:rPr>
              <a:t>λ</a:t>
            </a:r>
            <a:r>
              <a:rPr lang="en-GB" dirty="0" smtClean="0">
                <a:latin typeface="Cambria"/>
                <a:cs typeface="Cambria"/>
              </a:rPr>
              <a:t> into a </a:t>
            </a:r>
            <a:r>
              <a:rPr lang="en-GB" dirty="0" err="1" smtClean="0">
                <a:latin typeface="Cambria"/>
                <a:cs typeface="Cambria"/>
              </a:rPr>
              <a:t>β</a:t>
            </a:r>
            <a:r>
              <a:rPr lang="en-GB" baseline="-25000" dirty="0" err="1" smtClean="0">
                <a:latin typeface="Cambria"/>
                <a:cs typeface="Cambria"/>
              </a:rPr>
              <a:t>c</a:t>
            </a:r>
            <a:r>
              <a:rPr lang="en-GB" dirty="0" smtClean="0">
                <a:latin typeface="Cambria"/>
                <a:cs typeface="Cambria"/>
              </a:rPr>
              <a:t> measurement.</a:t>
            </a:r>
            <a:endParaRPr lang="en-GB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A_pipi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429000"/>
            <a:ext cx="5038130" cy="3412067"/>
          </a:xfrm>
          <a:prstGeom prst="rect">
            <a:avLst/>
          </a:prstGeom>
        </p:spPr>
      </p:pic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74859" y="1862666"/>
            <a:ext cx="4169141" cy="134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Experimental inputs available, in terms of branching fractions.</a:t>
            </a:r>
          </a:p>
          <a:p>
            <a:pPr lvl="1"/>
            <a:r>
              <a:rPr lang="en-GB" dirty="0" smtClean="0"/>
              <a:t>In the SM asymmetries are ~0.</a:t>
            </a:r>
          </a:p>
          <a:p>
            <a:pPr lvl="1"/>
            <a:r>
              <a:rPr lang="en-GB" dirty="0" smtClean="0"/>
              <a:t>Assume A</a:t>
            </a:r>
            <a:r>
              <a:rPr lang="en-GB" baseline="-25000" dirty="0" smtClean="0"/>
              <a:t>CP</a:t>
            </a:r>
            <a:r>
              <a:rPr lang="en-GB" dirty="0" smtClean="0"/>
              <a:t>=0 for all modes. </a:t>
            </a:r>
          </a:p>
          <a:p>
            <a:r>
              <a:rPr lang="en-GB" dirty="0" smtClean="0"/>
              <a:t>The Isospin analysis gives:</a:t>
            </a:r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4133" y="664633"/>
            <a:ext cx="1625600" cy="33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8000" y="3860799"/>
            <a:ext cx="457200" cy="26246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95300" y="3511551"/>
            <a:ext cx="4711700" cy="342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50900" y="5875872"/>
            <a:ext cx="7869770" cy="607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A_pipi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13350" y="3504613"/>
            <a:ext cx="3501300" cy="23712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239291" y="3810000"/>
            <a:ext cx="1121103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A_failurerate_pip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13369" y="2015067"/>
            <a:ext cx="5663208" cy="383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47733"/>
          </a:xfrm>
        </p:spPr>
        <p:txBody>
          <a:bodyPr>
            <a:normAutofit/>
          </a:bodyPr>
          <a:lstStyle/>
          <a:p>
            <a:r>
              <a:rPr lang="en-GB" dirty="0" smtClean="0"/>
              <a:t>Failure rate as a function of the lifetime ratio:</a:t>
            </a:r>
            <a:r>
              <a:rPr lang="en-GB" dirty="0" smtClean="0"/>
              <a:t> i.e. how </a:t>
            </a:r>
            <a:r>
              <a:rPr lang="en-GB" dirty="0" smtClean="0"/>
              <a:t>flat are the Isospin triangles?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 the data look fine, and the triangles are closed.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133" y="664633"/>
            <a:ext cx="1625600" cy="330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4004734" y="4885267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33331" y="39962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5081327">
            <a:off x="1964261" y="4218221"/>
            <a:ext cx="12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triangle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18263" y="2065869"/>
            <a:ext cx="161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Broken triangle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93850" y="3088901"/>
            <a:ext cx="159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Closed triangle</a:t>
            </a:r>
          </a:p>
          <a:p>
            <a:pPr algn="ctr"/>
            <a:r>
              <a:rPr lang="en-GB" dirty="0" smtClean="0"/>
              <a:t>Solutions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404528" y="2455333"/>
            <a:ext cx="152400" cy="135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91867" y="1727200"/>
            <a:ext cx="2015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lifetime ratio is varied to see if the result is sensitive to this (it tells us about the shape of the triangle).  </a:t>
            </a:r>
          </a:p>
          <a:p>
            <a:endParaRPr lang="en-GB" dirty="0" smtClean="0"/>
          </a:p>
          <a:p>
            <a:r>
              <a:rPr lang="en-GB" dirty="0" smtClean="0"/>
              <a:t>One expects that any physically correct solution is insensitive, and there is no motivation for this test.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current data (includes unpublished π</a:t>
            </a:r>
            <a:r>
              <a:rPr lang="en-GB" baseline="30000" dirty="0" smtClean="0"/>
              <a:t>0</a:t>
            </a:r>
            <a:r>
              <a:rPr lang="en-GB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result from BaBar) work well.</a:t>
            </a:r>
          </a:p>
          <a:p>
            <a:pPr lvl="1"/>
            <a:r>
              <a:rPr lang="en-GB" dirty="0" smtClean="0"/>
              <a:t>2 solutions for </a:t>
            </a:r>
            <a:r>
              <a:rPr lang="en-GB" dirty="0" err="1" smtClean="0"/>
              <a:t>δ</a:t>
            </a:r>
            <a:r>
              <a:rPr lang="en-GB" baseline="30000" dirty="0" smtClean="0"/>
              <a:t>+−</a:t>
            </a:r>
            <a:r>
              <a:rPr lang="en-GB" dirty="0" smtClean="0"/>
              <a:t> as expected: one at 0° and one at 100°.</a:t>
            </a:r>
          </a:p>
          <a:p>
            <a:pPr lvl="1"/>
            <a:r>
              <a:rPr lang="en-GB" dirty="0" smtClean="0"/>
              <a:t>Uncertainty from penguins 5.4° on 2δβ</a:t>
            </a:r>
            <a:r>
              <a:rPr lang="en-GB" baseline="-25000" dirty="0" smtClean="0"/>
              <a:t>c</a:t>
            </a:r>
            <a:r>
              <a:rPr lang="en-GB" dirty="0" smtClean="0"/>
              <a:t>, so ~2.7° on </a:t>
            </a:r>
            <a:r>
              <a:rPr lang="en-GB" dirty="0" err="1" smtClean="0"/>
              <a:t>β</a:t>
            </a:r>
            <a:r>
              <a:rPr lang="en-GB" baseline="-25000" dirty="0" err="1" smtClean="0"/>
              <a:t>c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What do long distance amplitudes do to this?</a:t>
            </a:r>
          </a:p>
          <a:p>
            <a:pPr lvl="1"/>
            <a:r>
              <a:rPr lang="en-GB" dirty="0" smtClean="0"/>
              <a:t>Need a theorist to do some work here (</a:t>
            </a:r>
            <a:r>
              <a:rPr lang="en-GB" dirty="0" smtClean="0"/>
              <a:t>or </a:t>
            </a:r>
            <a:r>
              <a:rPr lang="en-GB" dirty="0" smtClean="0"/>
              <a:t>to have published on this area in the literature).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Grossman-Quinn bound (neglecting the LD contribution) indicates that penguin pollution is large in these decays compared to </a:t>
            </a:r>
            <a:r>
              <a:rPr lang="en-GB" dirty="0" err="1" smtClean="0"/>
              <a:t>ρρ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This indicates the two possible solutions 0, and 100°, and we can't learn anything else beyond this.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00399" y="698500"/>
            <a:ext cx="162560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But the </a:t>
            </a:r>
            <a:r>
              <a:rPr lang="en-GB" dirty="0" err="1" smtClean="0"/>
              <a:t>ρρ</a:t>
            </a:r>
            <a:r>
              <a:rPr lang="en-GB" dirty="0" smtClean="0"/>
              <a:t> scenario is more complicated.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033" y="654050"/>
            <a:ext cx="1549400" cy="419100"/>
          </a:xfrm>
          <a:prstGeom prst="rect">
            <a:avLst/>
          </a:prstGeom>
        </p:spPr>
      </p:pic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96382" y="1790699"/>
            <a:ext cx="4182155" cy="2188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1866" y="1997838"/>
            <a:ext cx="3069642" cy="424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ambria"/>
                <a:cs typeface="Cambria"/>
              </a:rPr>
              <a:t>The bad news: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PDG reports 4π final states for +− and +0 final states.</a:t>
            </a:r>
          </a:p>
          <a:p>
            <a:pPr>
              <a:buFont typeface="Arial"/>
              <a:buChar char="•"/>
            </a:pPr>
            <a:endParaRPr lang="en-GB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Assume these are dominated by </a:t>
            </a:r>
            <a:r>
              <a:rPr lang="en-GB" dirty="0" err="1" smtClean="0">
                <a:latin typeface="Cambria"/>
                <a:cs typeface="Cambria"/>
              </a:rPr>
              <a:t>ρρ</a:t>
            </a:r>
            <a:r>
              <a:rPr lang="en-GB" dirty="0" smtClean="0">
                <a:latin typeface="Cambria"/>
                <a:cs typeface="Cambria"/>
              </a:rPr>
              <a:t> (but don't know if this is true, and need to review the measurements to see what has been done wrt fit models and interference).</a:t>
            </a:r>
          </a:p>
          <a:p>
            <a:pPr>
              <a:buFont typeface="Arial"/>
              <a:buChar char="•"/>
            </a:pPr>
            <a:endParaRPr lang="en-GB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Consequently </a:t>
            </a:r>
            <a:r>
              <a:rPr lang="en-GB" dirty="0" err="1" smtClean="0">
                <a:latin typeface="Cambria"/>
                <a:cs typeface="Cambria"/>
              </a:rPr>
              <a:t>f</a:t>
            </a:r>
            <a:r>
              <a:rPr lang="en-GB" baseline="-25000" dirty="0" err="1" smtClean="0">
                <a:latin typeface="Cambria"/>
                <a:cs typeface="Cambria"/>
              </a:rPr>
              <a:t>L</a:t>
            </a:r>
            <a:r>
              <a:rPr lang="en-GB" dirty="0" smtClean="0">
                <a:latin typeface="Cambria"/>
                <a:cs typeface="Cambria"/>
              </a:rPr>
              <a:t> is not measured: but we predicted this in our last </a:t>
            </a:r>
            <a:r>
              <a:rPr lang="en-GB" dirty="0" smtClean="0">
                <a:latin typeface="Cambria"/>
                <a:cs typeface="Cambria"/>
              </a:rPr>
              <a:t>paper, so use ~0.83.</a:t>
            </a:r>
            <a:endParaRPr lang="en-GB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557" y="4402372"/>
            <a:ext cx="306964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ambria"/>
                <a:cs typeface="Cambria"/>
              </a:rPr>
              <a:t>The good news: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Our prediction of </a:t>
            </a:r>
            <a:r>
              <a:rPr lang="en-GB" dirty="0" err="1" smtClean="0">
                <a:latin typeface="Cambria"/>
                <a:cs typeface="Cambria"/>
              </a:rPr>
              <a:t>f</a:t>
            </a:r>
            <a:r>
              <a:rPr lang="en-GB" baseline="-25000" dirty="0" err="1" smtClean="0">
                <a:latin typeface="Cambria"/>
                <a:cs typeface="Cambria"/>
              </a:rPr>
              <a:t>L</a:t>
            </a:r>
            <a:r>
              <a:rPr lang="en-GB" dirty="0" smtClean="0">
                <a:latin typeface="Cambria"/>
                <a:cs typeface="Cambria"/>
              </a:rPr>
              <a:t> for these modes is in agreement with the data available for the 00 mode.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72934" y="4097867"/>
            <a:ext cx="491067" cy="1185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A_rhorho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0351" y="2819400"/>
            <a:ext cx="5325666" cy="360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September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 The two broad peaks observed for these modes, assuming completely resonant sample.</a:t>
            </a:r>
          </a:p>
          <a:p>
            <a:pPr lvl="1"/>
            <a:r>
              <a:rPr lang="en-GB" sz="2000" dirty="0" smtClean="0"/>
              <a:t>Note 3% of toys fail here.</a:t>
            </a:r>
          </a:p>
          <a:p>
            <a:pPr lvl="1"/>
            <a:r>
              <a:rPr lang="en-GB" sz="2000" dirty="0" smtClean="0"/>
              <a:t>uncertainty for central peak </a:t>
            </a:r>
            <a:r>
              <a:rPr lang="en-GB" sz="2000" dirty="0" err="1" smtClean="0"/>
              <a:t>σ</a:t>
            </a:r>
            <a:r>
              <a:rPr lang="en-GB" sz="2000" dirty="0" smtClean="0"/>
              <a:t>=9.3°.</a:t>
            </a:r>
            <a:endParaRPr lang="en-GB" sz="2000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3033" y="654050"/>
            <a:ext cx="1549400" cy="419100"/>
          </a:xfrm>
          <a:prstGeom prst="rect">
            <a:avLst/>
          </a:prstGeom>
        </p:spPr>
      </p:pic>
      <p:pic>
        <p:nvPicPr>
          <p:cNvPr id="16" name="Picture 15" descr="IA_rhorho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55047" y="3784600"/>
            <a:ext cx="3225402" cy="21843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67868" y="2967335"/>
            <a:ext cx="343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central peak for this case is slightly non-Gaussian (the result of failed unphysical toy experiments)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1082</Words>
  <Application>Microsoft Macintosh PowerPoint</Application>
  <PresentationFormat>On-screen Show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Penguin Pollution in             Decays</vt:lpstr>
      <vt:lpstr>Grossman-Quinn Bound</vt:lpstr>
      <vt:lpstr>Gronau-London Isospin Analysis</vt:lpstr>
      <vt:lpstr>Simple method</vt:lpstr>
      <vt:lpstr> </vt:lpstr>
      <vt:lpstr> </vt:lpstr>
      <vt:lpstr>Conclusions: </vt:lpstr>
      <vt:lpstr> </vt:lpstr>
      <vt:lpstr> </vt:lpstr>
      <vt:lpstr> </vt:lpstr>
      <vt:lpstr> </vt:lpstr>
      <vt:lpstr>Conclusion: </vt:lpstr>
      <vt:lpstr>Ultimate limits...</vt:lpstr>
    </vt:vector>
  </TitlesOfParts>
  <Manager/>
  <Company>QMUL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subject/>
  <dc:creator>Adrian Bevan</dc:creator>
  <cp:keywords/>
  <dc:description/>
  <cp:lastModifiedBy>Adrian Bevan</cp:lastModifiedBy>
  <cp:revision>63</cp:revision>
  <cp:lastPrinted>2011-07-22T10:42:16Z</cp:lastPrinted>
  <dcterms:created xsi:type="dcterms:W3CDTF">2011-08-31T06:20:12Z</dcterms:created>
  <dcterms:modified xsi:type="dcterms:W3CDTF">2011-08-31T06:53:58Z</dcterms:modified>
  <cp:category/>
</cp:coreProperties>
</file>