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9" r:id="rId5"/>
    <p:sldId id="270" r:id="rId6"/>
    <p:sldId id="271" r:id="rId7"/>
    <p:sldId id="257" r:id="rId8"/>
    <p:sldId id="259" r:id="rId9"/>
    <p:sldId id="272" r:id="rId10"/>
    <p:sldId id="263" r:id="rId11"/>
    <p:sldId id="264" r:id="rId12"/>
    <p:sldId id="265" r:id="rId13"/>
    <p:sldId id="268" r:id="rId14"/>
    <p:sldId id="267" r:id="rId15"/>
    <p:sldId id="274" r:id="rId16"/>
    <p:sldId id="262" r:id="rId17"/>
    <p:sldId id="273"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p:cViewPr varScale="1">
        <p:scale>
          <a:sx n="86" d="100"/>
          <a:sy n="86" d="100"/>
        </p:scale>
        <p:origin x="-11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F229C-762A-4277-9A35-3BE4D3CADF57}" type="datetimeFigureOut">
              <a:rPr lang="en-US" smtClean="0"/>
              <a:pPr/>
              <a:t>9/15/2011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F229C-762A-4277-9A35-3BE4D3CADF57}" type="datetimeFigureOut">
              <a:rPr lang="en-US" smtClean="0"/>
              <a:pPr/>
              <a:t>9/15/2011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264B9-0155-4D63-8C61-76C7639FB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470025"/>
          </a:xfrm>
        </p:spPr>
        <p:txBody>
          <a:bodyPr/>
          <a:lstStyle/>
          <a:p>
            <a:r>
              <a:rPr lang="en-US" dirty="0" smtClean="0"/>
              <a:t>SuperB Experimental hall</a:t>
            </a:r>
            <a:endParaRPr lang="en-US" dirty="0"/>
          </a:p>
        </p:txBody>
      </p:sp>
      <p:sp>
        <p:nvSpPr>
          <p:cNvPr id="4" name="Subtitle 3"/>
          <p:cNvSpPr>
            <a:spLocks noGrp="1"/>
          </p:cNvSpPr>
          <p:nvPr>
            <p:ph type="subTitle" idx="1"/>
          </p:nvPr>
        </p:nvSpPr>
        <p:spPr>
          <a:xfrm>
            <a:off x="107504" y="1772816"/>
            <a:ext cx="9036496" cy="4464496"/>
          </a:xfrm>
        </p:spPr>
        <p:txBody>
          <a:bodyPr>
            <a:noAutofit/>
          </a:bodyPr>
          <a:lstStyle/>
          <a:p>
            <a:r>
              <a:rPr lang="en-US" sz="3500" dirty="0" smtClean="0"/>
              <a:t>General considerations on the Babar experimental area</a:t>
            </a:r>
          </a:p>
          <a:p>
            <a:r>
              <a:rPr lang="en-US" sz="3500" dirty="0" smtClean="0"/>
              <a:t>Preliminary space requirements hall proposal.</a:t>
            </a:r>
          </a:p>
          <a:p>
            <a:r>
              <a:rPr lang="en-US" sz="3500" dirty="0" smtClean="0"/>
              <a:t>A floor plan.</a:t>
            </a:r>
          </a:p>
          <a:p>
            <a:r>
              <a:rPr lang="en-US" sz="3500" dirty="0" smtClean="0"/>
              <a:t>Specification step plan.</a:t>
            </a:r>
          </a:p>
          <a:p>
            <a:r>
              <a:rPr lang="en-US" sz="3500" dirty="0" smtClean="0"/>
              <a:t>Design </a:t>
            </a:r>
            <a:r>
              <a:rPr lang="en-US" sz="3500" smtClean="0"/>
              <a:t>Process and specifications</a:t>
            </a:r>
            <a:endParaRPr lang="en-US" sz="3500" dirty="0" smtClean="0"/>
          </a:p>
          <a:p>
            <a:r>
              <a:rPr lang="en-US" sz="3500" dirty="0" smtClean="0"/>
              <a:t>Conclusions</a:t>
            </a:r>
          </a:p>
          <a:p>
            <a:endParaRPr lang="en-US" sz="3500" dirty="0" smtClean="0"/>
          </a:p>
          <a:p>
            <a:endParaRPr lang="en-US" sz="3500" dirty="0" smtClean="0"/>
          </a:p>
          <a:p>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pic>
        <p:nvPicPr>
          <p:cNvPr id="4" name="Picture 3" descr="assembly_1.JPG"/>
          <p:cNvPicPr>
            <a:picLocks noChangeAspect="1"/>
          </p:cNvPicPr>
          <p:nvPr/>
        </p:nvPicPr>
        <p:blipFill>
          <a:blip r:embed="rId2" cstate="print"/>
          <a:stretch>
            <a:fillRect/>
          </a:stretch>
        </p:blipFill>
        <p:spPr>
          <a:xfrm>
            <a:off x="0" y="1196752"/>
            <a:ext cx="9144000" cy="4252076"/>
          </a:xfrm>
          <a:prstGeom prst="rect">
            <a:avLst/>
          </a:prstGeom>
        </p:spPr>
      </p:pic>
      <p:sp>
        <p:nvSpPr>
          <p:cNvPr id="5" name="TextBox 4"/>
          <p:cNvSpPr txBox="1"/>
          <p:nvPr/>
        </p:nvSpPr>
        <p:spPr>
          <a:xfrm>
            <a:off x="3275856" y="5589240"/>
            <a:ext cx="2170594" cy="461665"/>
          </a:xfrm>
          <a:prstGeom prst="rect">
            <a:avLst/>
          </a:prstGeom>
          <a:noFill/>
        </p:spPr>
        <p:txBody>
          <a:bodyPr wrap="none" rtlCol="0">
            <a:spAutoFit/>
          </a:bodyPr>
          <a:lstStyle/>
          <a:p>
            <a:r>
              <a:rPr lang="en-US" sz="2400" dirty="0" smtClean="0"/>
              <a:t>Assembly stage </a:t>
            </a:r>
            <a:endParaRPr lang="en-US" sz="2400" dirty="0"/>
          </a:p>
        </p:txBody>
      </p:sp>
      <p:sp>
        <p:nvSpPr>
          <p:cNvPr id="6" name="Rectangle 5"/>
          <p:cNvSpPr/>
          <p:nvPr/>
        </p:nvSpPr>
        <p:spPr>
          <a:xfrm>
            <a:off x="1619672" y="1484784"/>
            <a:ext cx="144016" cy="33843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a:off x="1691680" y="980728"/>
            <a:ext cx="864096"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flipH="1">
            <a:off x="2987824" y="764704"/>
            <a:ext cx="2402553" cy="369332"/>
          </a:xfrm>
          <a:prstGeom prst="rect">
            <a:avLst/>
          </a:prstGeom>
          <a:noFill/>
        </p:spPr>
        <p:txBody>
          <a:bodyPr wrap="square" rtlCol="0">
            <a:spAutoFit/>
          </a:bodyPr>
          <a:lstStyle/>
          <a:p>
            <a:r>
              <a:rPr lang="en-US" dirty="0" smtClean="0"/>
              <a:t>Radiation shielding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5" name="TextBox 4"/>
          <p:cNvSpPr txBox="1"/>
          <p:nvPr/>
        </p:nvSpPr>
        <p:spPr>
          <a:xfrm>
            <a:off x="2267744" y="5661248"/>
            <a:ext cx="2170594" cy="461665"/>
          </a:xfrm>
          <a:prstGeom prst="rect">
            <a:avLst/>
          </a:prstGeom>
          <a:noFill/>
        </p:spPr>
        <p:txBody>
          <a:bodyPr wrap="none" rtlCol="0">
            <a:spAutoFit/>
          </a:bodyPr>
          <a:lstStyle/>
          <a:p>
            <a:r>
              <a:rPr lang="en-US" sz="2400" dirty="0" smtClean="0"/>
              <a:t>Assembly stage </a:t>
            </a:r>
            <a:endParaRPr lang="en-US" sz="2400" dirty="0"/>
          </a:p>
        </p:txBody>
      </p:sp>
      <p:pic>
        <p:nvPicPr>
          <p:cNvPr id="6" name="Picture 5" descr="assembly_2.JPG"/>
          <p:cNvPicPr>
            <a:picLocks noChangeAspect="1"/>
          </p:cNvPicPr>
          <p:nvPr/>
        </p:nvPicPr>
        <p:blipFill>
          <a:blip r:embed="rId2" cstate="print"/>
          <a:stretch>
            <a:fillRect/>
          </a:stretch>
        </p:blipFill>
        <p:spPr>
          <a:xfrm>
            <a:off x="0" y="1691565"/>
            <a:ext cx="9144000" cy="3474870"/>
          </a:xfrm>
          <a:prstGeom prst="rect">
            <a:avLst/>
          </a:prstGeom>
        </p:spPr>
      </p:pic>
      <p:sp>
        <p:nvSpPr>
          <p:cNvPr id="7" name="Rectangle 6"/>
          <p:cNvSpPr/>
          <p:nvPr/>
        </p:nvSpPr>
        <p:spPr>
          <a:xfrm>
            <a:off x="1763688" y="2132856"/>
            <a:ext cx="72008"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5" name="TextBox 4"/>
          <p:cNvSpPr txBox="1"/>
          <p:nvPr/>
        </p:nvSpPr>
        <p:spPr>
          <a:xfrm>
            <a:off x="3203848" y="6381328"/>
            <a:ext cx="2170594" cy="461665"/>
          </a:xfrm>
          <a:prstGeom prst="rect">
            <a:avLst/>
          </a:prstGeom>
          <a:noFill/>
        </p:spPr>
        <p:txBody>
          <a:bodyPr wrap="none" rtlCol="0">
            <a:spAutoFit/>
          </a:bodyPr>
          <a:lstStyle/>
          <a:p>
            <a:r>
              <a:rPr lang="en-US" sz="2400" dirty="0" smtClean="0"/>
              <a:t>Assembly stage </a:t>
            </a:r>
            <a:endParaRPr lang="en-US" sz="2400" dirty="0"/>
          </a:p>
        </p:txBody>
      </p:sp>
      <p:pic>
        <p:nvPicPr>
          <p:cNvPr id="7" name="Picture 6" descr="Exp_Hall_mounting.jpg"/>
          <p:cNvPicPr>
            <a:picLocks noChangeAspect="1"/>
          </p:cNvPicPr>
          <p:nvPr/>
        </p:nvPicPr>
        <p:blipFill>
          <a:blip r:embed="rId2" cstate="print"/>
          <a:srcRect l="11413" t="3670" r="28738"/>
          <a:stretch>
            <a:fillRect/>
          </a:stretch>
        </p:blipFill>
        <p:spPr>
          <a:xfrm>
            <a:off x="1043608" y="647125"/>
            <a:ext cx="6768752" cy="57405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pic>
        <p:nvPicPr>
          <p:cNvPr id="6" name="Picture 5" descr="Hall_exp_close1.jpg"/>
          <p:cNvPicPr>
            <a:picLocks noChangeAspect="1"/>
          </p:cNvPicPr>
          <p:nvPr/>
        </p:nvPicPr>
        <p:blipFill>
          <a:blip r:embed="rId2" cstate="print"/>
          <a:srcRect t="23973" b="13255"/>
          <a:stretch>
            <a:fillRect/>
          </a:stretch>
        </p:blipFill>
        <p:spPr>
          <a:xfrm>
            <a:off x="683568" y="692696"/>
            <a:ext cx="7582829" cy="2448272"/>
          </a:xfrm>
          <a:prstGeom prst="rect">
            <a:avLst/>
          </a:prstGeom>
        </p:spPr>
      </p:pic>
      <p:pic>
        <p:nvPicPr>
          <p:cNvPr id="8" name="Picture 7" descr="Hall_exp_close2.jpg"/>
          <p:cNvPicPr>
            <a:picLocks noChangeAspect="1"/>
          </p:cNvPicPr>
          <p:nvPr/>
        </p:nvPicPr>
        <p:blipFill>
          <a:blip r:embed="rId3" cstate="print"/>
          <a:srcRect l="2751" t="1007" r="2750" b="2538"/>
          <a:stretch>
            <a:fillRect/>
          </a:stretch>
        </p:blipFill>
        <p:spPr>
          <a:xfrm>
            <a:off x="1115616" y="3185592"/>
            <a:ext cx="6995063" cy="36724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5" name="TextBox 4"/>
          <p:cNvSpPr txBox="1"/>
          <p:nvPr/>
        </p:nvSpPr>
        <p:spPr>
          <a:xfrm>
            <a:off x="3203848" y="6381328"/>
            <a:ext cx="2585323" cy="461665"/>
          </a:xfrm>
          <a:prstGeom prst="rect">
            <a:avLst/>
          </a:prstGeom>
          <a:noFill/>
        </p:spPr>
        <p:txBody>
          <a:bodyPr wrap="none" rtlCol="0">
            <a:spAutoFit/>
          </a:bodyPr>
          <a:lstStyle/>
          <a:p>
            <a:r>
              <a:rPr lang="en-US" sz="2400" dirty="0" smtClean="0"/>
              <a:t>Beam pipe location</a:t>
            </a:r>
            <a:endParaRPr lang="en-US" sz="2400" dirty="0"/>
          </a:p>
        </p:txBody>
      </p:sp>
      <p:pic>
        <p:nvPicPr>
          <p:cNvPr id="6" name="Picture 5" descr="Hall_exp_close.jpg"/>
          <p:cNvPicPr>
            <a:picLocks noChangeAspect="1"/>
          </p:cNvPicPr>
          <p:nvPr/>
        </p:nvPicPr>
        <p:blipFill>
          <a:blip r:embed="rId2" cstate="print"/>
          <a:srcRect l="13775" t="2175" r="21650"/>
          <a:stretch>
            <a:fillRect/>
          </a:stretch>
        </p:blipFill>
        <p:spPr>
          <a:xfrm>
            <a:off x="971600" y="764704"/>
            <a:ext cx="7075780" cy="56481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Specifications Step Plan. (SSP)</a:t>
            </a:r>
            <a:endParaRPr lang="en-US" sz="3400" dirty="0"/>
          </a:p>
        </p:txBody>
      </p:sp>
      <p:sp>
        <p:nvSpPr>
          <p:cNvPr id="6" name="TextBox 5"/>
          <p:cNvSpPr txBox="1"/>
          <p:nvPr/>
        </p:nvSpPr>
        <p:spPr>
          <a:xfrm>
            <a:off x="107504" y="764704"/>
            <a:ext cx="8676456" cy="5170646"/>
          </a:xfrm>
          <a:prstGeom prst="rect">
            <a:avLst/>
          </a:prstGeom>
          <a:noFill/>
        </p:spPr>
        <p:txBody>
          <a:bodyPr wrap="square" rtlCol="0">
            <a:spAutoFit/>
          </a:bodyPr>
          <a:lstStyle/>
          <a:p>
            <a:pPr marL="457200" indent="-457200">
              <a:buAutoNum type="arabicParenR"/>
            </a:pPr>
            <a:r>
              <a:rPr lang="en-US" sz="2200" dirty="0" smtClean="0"/>
              <a:t>Define the architecture of the experimental area such that makes the works of the detector and accelerator people easy and economical. This work needs to be made involving the machine people that are the interface with the experimental area. I believe that the solution with an access ramp in which everything is at the same level is the more economical and efficient. </a:t>
            </a:r>
          </a:p>
          <a:p>
            <a:pPr marL="457200" indent="-457200">
              <a:buAutoNum type="arabicParenR"/>
            </a:pPr>
            <a:r>
              <a:rPr lang="en-US" sz="2200" dirty="0" smtClean="0"/>
              <a:t>We need to get all the information from the sub component and detector in term of needs of service (size, position respect to detector, energy dissipated and cooling required, etc). In the region of the interaction we need to establish a direct line with the machine people.</a:t>
            </a:r>
          </a:p>
          <a:p>
            <a:pPr marL="457200" indent="-457200"/>
            <a:r>
              <a:rPr lang="en-US" sz="2200" dirty="0" smtClean="0"/>
              <a:t>	Furthermore to understand better of the requirements of detectors in term of accuracy, environmental control services, this will add many specification to the experimental area.</a:t>
            </a:r>
          </a:p>
          <a:p>
            <a:pPr marL="457200" indent="-457200"/>
            <a:r>
              <a:rPr lang="en-US" sz="2200" dirty="0" smtClean="0"/>
              <a:t>3)Iteration while the design of the experiment will be in progress will make changes on the specification document.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200" dirty="0" smtClean="0"/>
              <a:t>Design Process and the Specification </a:t>
            </a:r>
          </a:p>
        </p:txBody>
      </p:sp>
      <p:sp>
        <p:nvSpPr>
          <p:cNvPr id="6" name="TextBox 5"/>
          <p:cNvSpPr txBox="1"/>
          <p:nvPr/>
        </p:nvSpPr>
        <p:spPr>
          <a:xfrm>
            <a:off x="107504" y="764704"/>
            <a:ext cx="8676456" cy="3477875"/>
          </a:xfrm>
          <a:prstGeom prst="rect">
            <a:avLst/>
          </a:prstGeom>
          <a:noFill/>
        </p:spPr>
        <p:txBody>
          <a:bodyPr wrap="square" rtlCol="0">
            <a:spAutoFit/>
          </a:bodyPr>
          <a:lstStyle/>
          <a:p>
            <a:pPr marL="457200" indent="-457200"/>
            <a:r>
              <a:rPr lang="en-US" sz="2200" dirty="0" smtClean="0"/>
              <a:t>Define the specification is the first step but the design of the apparatus or system to fulfill the specification require the definition of the boundary conditions. For instance setting the temperature variation on the experimental area of +/-2 degree. The design can be carried out knowing the thermal input </a:t>
            </a:r>
            <a:r>
              <a:rPr lang="en-US" sz="2200" dirty="0" smtClean="0"/>
              <a:t>location coming </a:t>
            </a:r>
            <a:r>
              <a:rPr lang="en-US" sz="2200" dirty="0" smtClean="0"/>
              <a:t>for the internal apparatus and for the surface of the exp. Area. The solutions implemented can be different for price and environmental impact and expected performance. Focus on precise goals in the specification defined by precise requirements obtained by deep technical discussion help to make a best design.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Conclusions</a:t>
            </a:r>
            <a:endParaRPr lang="en-US" sz="3400" dirty="0"/>
          </a:p>
        </p:txBody>
      </p:sp>
      <p:sp>
        <p:nvSpPr>
          <p:cNvPr id="6" name="TextBox 5"/>
          <p:cNvSpPr txBox="1"/>
          <p:nvPr/>
        </p:nvSpPr>
        <p:spPr>
          <a:xfrm>
            <a:off x="0" y="908720"/>
            <a:ext cx="8676456" cy="4524315"/>
          </a:xfrm>
          <a:prstGeom prst="rect">
            <a:avLst/>
          </a:prstGeom>
          <a:noFill/>
        </p:spPr>
        <p:txBody>
          <a:bodyPr wrap="square" rtlCol="0">
            <a:spAutoFit/>
          </a:bodyPr>
          <a:lstStyle/>
          <a:p>
            <a:pPr marL="457200" indent="-457200"/>
            <a:r>
              <a:rPr lang="en-US" sz="2400" dirty="0" smtClean="0"/>
              <a:t>At this stage of the project is premature to go in deep in precise study when it is not clear for instance location space available for access, constrain on environmental impact ,etc.</a:t>
            </a:r>
          </a:p>
          <a:p>
            <a:pPr marL="457200" indent="-457200"/>
            <a:r>
              <a:rPr lang="en-US" sz="2400" dirty="0" smtClean="0"/>
              <a:t>We need to have an interaction with the machine people to understand:  the machine equipment near to the detector; the position of the tunnel; the constrain of the experimental building.</a:t>
            </a:r>
          </a:p>
          <a:p>
            <a:pPr marL="457200" indent="-457200"/>
            <a:r>
              <a:rPr lang="en-US" sz="2400" dirty="0" smtClean="0"/>
              <a:t>Furthermore to understand better of the requirements of detectors services, this will add many specification to the experimental area.</a:t>
            </a:r>
          </a:p>
          <a:p>
            <a:pPr marL="457200" indent="-457200"/>
            <a:r>
              <a:rPr lang="en-US" sz="2400" dirty="0" smtClean="0"/>
              <a:t>To gathering all the information we need to start circulating some </a:t>
            </a:r>
            <a:r>
              <a:rPr lang="it-IT" sz="2400" dirty="0" smtClean="0"/>
              <a:t>questionnaire to all people involved of detector.</a:t>
            </a: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560840" cy="993353"/>
          </a:xfrm>
        </p:spPr>
        <p:txBody>
          <a:bodyPr>
            <a:normAutofit fontScale="90000"/>
          </a:bodyPr>
          <a:lstStyle/>
          <a:p>
            <a:r>
              <a:rPr lang="en-US" dirty="0" smtClean="0"/>
              <a:t/>
            </a:r>
            <a:br>
              <a:rPr lang="en-US" dirty="0" smtClean="0"/>
            </a:br>
            <a:r>
              <a:rPr lang="en-US" dirty="0" smtClean="0"/>
              <a:t>General considerations on the Babar experimental area </a:t>
            </a:r>
            <a:br>
              <a:rPr lang="en-US" dirty="0" smtClean="0"/>
            </a:br>
            <a:endParaRPr lang="en-US" dirty="0"/>
          </a:p>
        </p:txBody>
      </p:sp>
      <p:sp>
        <p:nvSpPr>
          <p:cNvPr id="6" name="TextBox 5"/>
          <p:cNvSpPr txBox="1"/>
          <p:nvPr/>
        </p:nvSpPr>
        <p:spPr>
          <a:xfrm>
            <a:off x="0" y="1268760"/>
            <a:ext cx="9144000" cy="5016758"/>
          </a:xfrm>
          <a:prstGeom prst="rect">
            <a:avLst/>
          </a:prstGeom>
          <a:noFill/>
        </p:spPr>
        <p:txBody>
          <a:bodyPr wrap="square" rtlCol="0">
            <a:spAutoFit/>
          </a:bodyPr>
          <a:lstStyle/>
          <a:p>
            <a:pPr>
              <a:buFont typeface="Arial" pitchFamily="34" charset="0"/>
              <a:buChar char="•"/>
            </a:pPr>
            <a:r>
              <a:rPr lang="en-US" sz="3200" dirty="0" smtClean="0"/>
              <a:t>The design of the Babar hall was  driven by an exiting building structure.							         </a:t>
            </a:r>
            <a:r>
              <a:rPr lang="en-US" sz="3200" dirty="0" smtClean="0">
                <a:solidFill>
                  <a:schemeClr val="tx2">
                    <a:lumMod val="60000"/>
                    <a:lumOff val="40000"/>
                  </a:schemeClr>
                </a:solidFill>
              </a:rPr>
              <a:t>Floor </a:t>
            </a:r>
            <a:r>
              <a:rPr lang="en-US" sz="3200" dirty="0" smtClean="0">
                <a:solidFill>
                  <a:schemeClr val="tx2">
                    <a:lumMod val="60000"/>
                    <a:lumOff val="40000"/>
                  </a:schemeClr>
                </a:solidFill>
              </a:rPr>
              <a:t>plan is </a:t>
            </a:r>
            <a:r>
              <a:rPr lang="en-US" sz="3200" dirty="0" smtClean="0">
                <a:solidFill>
                  <a:schemeClr val="tx2">
                    <a:lumMod val="60000"/>
                    <a:lumOff val="40000"/>
                  </a:schemeClr>
                </a:solidFill>
              </a:rPr>
              <a:t>about 38mX22m</a:t>
            </a:r>
          </a:p>
          <a:p>
            <a:pPr>
              <a:buFont typeface="Arial" pitchFamily="34" charset="0"/>
              <a:buChar char="•"/>
            </a:pPr>
            <a:r>
              <a:rPr lang="en-US" sz="3200" dirty="0" smtClean="0"/>
              <a:t>The actual space in the interaction area does not  allow an easy access to the detector for maintenances.</a:t>
            </a:r>
          </a:p>
          <a:p>
            <a:pPr>
              <a:buFont typeface="Arial" pitchFamily="34" charset="0"/>
              <a:buChar char="•"/>
            </a:pPr>
            <a:r>
              <a:rPr lang="en-US" sz="3200" dirty="0" smtClean="0"/>
              <a:t>The doors  can not clear complete the central part of the detector (IFR).</a:t>
            </a:r>
          </a:p>
          <a:p>
            <a:pPr>
              <a:buFont typeface="Arial" pitchFamily="34" charset="0"/>
              <a:buChar char="•"/>
            </a:pPr>
            <a:r>
              <a:rPr lang="en-US" sz="3200" dirty="0" smtClean="0"/>
              <a:t>The new inner tracker + machine interface will require maybe more longitudinal space for extraction.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632848" cy="1484784"/>
          </a:xfrm>
        </p:spPr>
        <p:txBody>
          <a:bodyPr>
            <a:normAutofit/>
          </a:bodyPr>
          <a:lstStyle/>
          <a:p>
            <a:r>
              <a:rPr lang="en-US" dirty="0" smtClean="0"/>
              <a:t>General considerations on the Babar experimental area </a:t>
            </a:r>
            <a:endParaRPr lang="en-US" dirty="0"/>
          </a:p>
        </p:txBody>
      </p:sp>
      <p:sp>
        <p:nvSpPr>
          <p:cNvPr id="6" name="TextBox 5"/>
          <p:cNvSpPr txBox="1"/>
          <p:nvPr/>
        </p:nvSpPr>
        <p:spPr>
          <a:xfrm>
            <a:off x="0" y="1348800"/>
            <a:ext cx="9144000" cy="5262979"/>
          </a:xfrm>
          <a:prstGeom prst="rect">
            <a:avLst/>
          </a:prstGeom>
          <a:noFill/>
        </p:spPr>
        <p:txBody>
          <a:bodyPr wrap="square" rtlCol="0">
            <a:spAutoFit/>
          </a:bodyPr>
          <a:lstStyle/>
          <a:p>
            <a:pPr>
              <a:buFont typeface="Arial" pitchFamily="34" charset="0"/>
              <a:buChar char="•"/>
            </a:pPr>
            <a:r>
              <a:rPr lang="en-US" sz="2400" dirty="0" smtClean="0"/>
              <a:t> </a:t>
            </a:r>
            <a:r>
              <a:rPr lang="en-US" sz="2800" dirty="0" smtClean="0"/>
              <a:t>The door sliding system must be redone. We have to include a central stops to protect the beam line and an large travel to clear IFR complete.</a:t>
            </a:r>
          </a:p>
          <a:p>
            <a:pPr>
              <a:buFont typeface="Arial" pitchFamily="34" charset="0"/>
              <a:buChar char="•"/>
            </a:pPr>
            <a:r>
              <a:rPr lang="en-US" sz="2800" dirty="0" smtClean="0"/>
              <a:t>The  position of the  beam axis respected to the floor should be increase </a:t>
            </a:r>
            <a:r>
              <a:rPr lang="en-US" sz="2800" dirty="0" smtClean="0"/>
              <a:t>at least of .5m </a:t>
            </a:r>
            <a:r>
              <a:rPr lang="en-US" sz="2800" dirty="0" smtClean="0"/>
              <a:t>+ the increase of the steel size. The previous beam height from the floor was 3.5m </a:t>
            </a:r>
          </a:p>
          <a:p>
            <a:pPr>
              <a:buFont typeface="Arial" pitchFamily="34" charset="0"/>
              <a:buChar char="•"/>
            </a:pPr>
            <a:r>
              <a:rPr lang="en-US" sz="2800" dirty="0" smtClean="0"/>
              <a:t>The increase of </a:t>
            </a:r>
            <a:r>
              <a:rPr lang="it-IT" sz="2800" dirty="0" smtClean="0"/>
              <a:t>height</a:t>
            </a:r>
            <a:r>
              <a:rPr lang="en-US" sz="2800" dirty="0" smtClean="0"/>
              <a:t> of the beam axis respects to the floor is going to facilitate the positioning of doors and service passages on the bottom.</a:t>
            </a:r>
          </a:p>
          <a:p>
            <a:pPr lvl="0">
              <a:buFont typeface="Arial" pitchFamily="34" charset="0"/>
              <a:buChar char="•"/>
            </a:pPr>
            <a:r>
              <a:rPr lang="en-US" sz="2800" dirty="0" smtClean="0"/>
              <a:t>The overhead crane hook high was 34.10’ ( 10.39meter).  It was not comfortable for assembly the detector. We need to increase at least .5 meter or more.</a:t>
            </a:r>
            <a:endParaRPr lang="it-IT"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_area1.JPG"/>
          <p:cNvPicPr>
            <a:picLocks noChangeAspect="1"/>
          </p:cNvPicPr>
          <p:nvPr/>
        </p:nvPicPr>
        <p:blipFill>
          <a:blip r:embed="rId2" cstate="print"/>
          <a:stretch>
            <a:fillRect/>
          </a:stretch>
        </p:blipFill>
        <p:spPr>
          <a:xfrm>
            <a:off x="971600" y="851173"/>
            <a:ext cx="7200800" cy="5762124"/>
          </a:xfrm>
          <a:prstGeom prst="rect">
            <a:avLst/>
          </a:prstGeom>
        </p:spPr>
      </p:pic>
      <p:sp>
        <p:nvSpPr>
          <p:cNvPr id="2" name="Title 1"/>
          <p:cNvSpPr>
            <a:spLocks noGrp="1"/>
          </p:cNvSpPr>
          <p:nvPr>
            <p:ph type="ctrTitle"/>
          </p:nvPr>
        </p:nvSpPr>
        <p:spPr>
          <a:xfrm>
            <a:off x="827584" y="0"/>
            <a:ext cx="7560840" cy="993353"/>
          </a:xfrm>
        </p:spPr>
        <p:txBody>
          <a:bodyPr>
            <a:normAutofit fontScale="90000"/>
          </a:bodyPr>
          <a:lstStyle/>
          <a:p>
            <a:r>
              <a:rPr lang="en-US" dirty="0" smtClean="0"/>
              <a:t/>
            </a:r>
            <a:br>
              <a:rPr lang="en-US" dirty="0" smtClean="0"/>
            </a:br>
            <a:r>
              <a:rPr lang="en-US" dirty="0" smtClean="0"/>
              <a:t>General considerations</a:t>
            </a:r>
            <a:br>
              <a:rPr lang="en-US" dirty="0" smtClean="0"/>
            </a:br>
            <a:endParaRPr lang="en-US" dirty="0"/>
          </a:p>
        </p:txBody>
      </p:sp>
      <p:cxnSp>
        <p:nvCxnSpPr>
          <p:cNvPr id="9" name="Straight Arrow Connector 8"/>
          <p:cNvCxnSpPr/>
          <p:nvPr/>
        </p:nvCxnSpPr>
        <p:spPr>
          <a:xfrm rot="5400000" flipH="1" flipV="1">
            <a:off x="7453114" y="2780134"/>
            <a:ext cx="187220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5400000">
            <a:off x="7596336" y="4725144"/>
            <a:ext cx="1584970"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8028384" y="3645024"/>
            <a:ext cx="1011815" cy="369332"/>
          </a:xfrm>
          <a:prstGeom prst="rect">
            <a:avLst/>
          </a:prstGeom>
          <a:noFill/>
        </p:spPr>
        <p:txBody>
          <a:bodyPr wrap="none" rtlCol="0">
            <a:spAutoFit/>
          </a:bodyPr>
          <a:lstStyle/>
          <a:p>
            <a:r>
              <a:rPr lang="en-US" dirty="0" smtClean="0"/>
              <a:t>21.324m</a:t>
            </a:r>
            <a:endParaRPr lang="en-US" dirty="0"/>
          </a:p>
        </p:txBody>
      </p:sp>
      <p:sp>
        <p:nvSpPr>
          <p:cNvPr id="7" name="TextBox 6"/>
          <p:cNvSpPr txBox="1"/>
          <p:nvPr/>
        </p:nvSpPr>
        <p:spPr>
          <a:xfrm>
            <a:off x="4716016" y="764704"/>
            <a:ext cx="3594510" cy="523220"/>
          </a:xfrm>
          <a:prstGeom prst="rect">
            <a:avLst/>
          </a:prstGeom>
          <a:noFill/>
        </p:spPr>
        <p:txBody>
          <a:bodyPr wrap="none" rtlCol="0">
            <a:spAutoFit/>
          </a:bodyPr>
          <a:lstStyle/>
          <a:p>
            <a:r>
              <a:rPr lang="en-US" sz="2800" dirty="0" smtClean="0">
                <a:solidFill>
                  <a:srgbClr val="FF0000"/>
                </a:solidFill>
              </a:rPr>
              <a:t>Assembly configuration</a:t>
            </a:r>
            <a:endParaRPr lang="en-US" sz="2800" dirty="0">
              <a:solidFill>
                <a:srgbClr val="FF0000"/>
              </a:solidFill>
            </a:endParaRPr>
          </a:p>
        </p:txBody>
      </p:sp>
      <p:sp>
        <p:nvSpPr>
          <p:cNvPr id="8" name="TextBox 7"/>
          <p:cNvSpPr txBox="1"/>
          <p:nvPr/>
        </p:nvSpPr>
        <p:spPr>
          <a:xfrm>
            <a:off x="107504" y="6021288"/>
            <a:ext cx="5686172" cy="461665"/>
          </a:xfrm>
          <a:prstGeom prst="rect">
            <a:avLst/>
          </a:prstGeom>
          <a:solidFill>
            <a:srgbClr val="FFFF00"/>
          </a:solidFill>
        </p:spPr>
        <p:txBody>
          <a:bodyPr wrap="none" rtlCol="0">
            <a:spAutoFit/>
          </a:bodyPr>
          <a:lstStyle/>
          <a:p>
            <a:r>
              <a:rPr lang="en-US" sz="2400" dirty="0" smtClean="0"/>
              <a:t>Architecture of the Babar experimental area</a:t>
            </a:r>
            <a:endParaRPr lang="en-US" sz="2400" dirty="0"/>
          </a:p>
        </p:txBody>
      </p:sp>
      <p:cxnSp>
        <p:nvCxnSpPr>
          <p:cNvPr id="13" name="Straight Arrow Connector 12"/>
          <p:cNvCxnSpPr/>
          <p:nvPr/>
        </p:nvCxnSpPr>
        <p:spPr>
          <a:xfrm rot="10800000">
            <a:off x="1043608" y="1268760"/>
            <a:ext cx="31683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4932040" y="1268760"/>
            <a:ext cx="302433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4283968" y="1124744"/>
            <a:ext cx="603050" cy="369332"/>
          </a:xfrm>
          <a:prstGeom prst="rect">
            <a:avLst/>
          </a:prstGeom>
          <a:noFill/>
        </p:spPr>
        <p:txBody>
          <a:bodyPr wrap="none" rtlCol="0">
            <a:spAutoFit/>
          </a:bodyPr>
          <a:lstStyle/>
          <a:p>
            <a:r>
              <a:rPr lang="en-US" dirty="0" smtClean="0"/>
              <a:t>38m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560840" cy="993353"/>
          </a:xfrm>
        </p:spPr>
        <p:txBody>
          <a:bodyPr>
            <a:normAutofit fontScale="90000"/>
          </a:bodyPr>
          <a:lstStyle/>
          <a:p>
            <a:r>
              <a:rPr lang="en-US" dirty="0" smtClean="0"/>
              <a:t/>
            </a:r>
            <a:br>
              <a:rPr lang="en-US" dirty="0" smtClean="0"/>
            </a:br>
            <a:r>
              <a:rPr lang="en-US" dirty="0" smtClean="0"/>
              <a:t>General considerations</a:t>
            </a:r>
            <a:br>
              <a:rPr lang="en-US" dirty="0" smtClean="0"/>
            </a:br>
            <a:endParaRPr lang="en-US" dirty="0"/>
          </a:p>
        </p:txBody>
      </p:sp>
      <p:cxnSp>
        <p:nvCxnSpPr>
          <p:cNvPr id="9" name="Straight Arrow Connector 8"/>
          <p:cNvCxnSpPr/>
          <p:nvPr/>
        </p:nvCxnSpPr>
        <p:spPr>
          <a:xfrm rot="5400000" flipH="1" flipV="1">
            <a:off x="7308304" y="2780928"/>
            <a:ext cx="187220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5400000">
            <a:off x="7523534" y="4797152"/>
            <a:ext cx="144095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7812360" y="3717032"/>
            <a:ext cx="1011815" cy="369332"/>
          </a:xfrm>
          <a:prstGeom prst="rect">
            <a:avLst/>
          </a:prstGeom>
          <a:noFill/>
        </p:spPr>
        <p:txBody>
          <a:bodyPr wrap="none" rtlCol="0">
            <a:spAutoFit/>
          </a:bodyPr>
          <a:lstStyle/>
          <a:p>
            <a:r>
              <a:rPr lang="en-US" dirty="0" smtClean="0"/>
              <a:t>21.324m</a:t>
            </a:r>
            <a:endParaRPr lang="en-US" dirty="0"/>
          </a:p>
        </p:txBody>
      </p:sp>
      <p:pic>
        <p:nvPicPr>
          <p:cNvPr id="7" name="Picture 6" descr="exp_area2.JPG"/>
          <p:cNvPicPr>
            <a:picLocks noChangeAspect="1"/>
          </p:cNvPicPr>
          <p:nvPr/>
        </p:nvPicPr>
        <p:blipFill>
          <a:blip r:embed="rId2" cstate="print"/>
          <a:srcRect t="1584" b="4506"/>
          <a:stretch>
            <a:fillRect/>
          </a:stretch>
        </p:blipFill>
        <p:spPr>
          <a:xfrm>
            <a:off x="179512" y="980728"/>
            <a:ext cx="7560840" cy="5328592"/>
          </a:xfrm>
          <a:prstGeom prst="rect">
            <a:avLst/>
          </a:prstGeom>
        </p:spPr>
      </p:pic>
      <p:sp>
        <p:nvSpPr>
          <p:cNvPr id="8" name="Rectangle 7"/>
          <p:cNvSpPr/>
          <p:nvPr/>
        </p:nvSpPr>
        <p:spPr>
          <a:xfrm>
            <a:off x="5292080" y="836712"/>
            <a:ext cx="3408562" cy="523220"/>
          </a:xfrm>
          <a:prstGeom prst="rect">
            <a:avLst/>
          </a:prstGeom>
        </p:spPr>
        <p:txBody>
          <a:bodyPr wrap="none">
            <a:spAutoFit/>
          </a:bodyPr>
          <a:lstStyle/>
          <a:p>
            <a:r>
              <a:rPr lang="en-US" sz="2800" dirty="0" smtClean="0">
                <a:solidFill>
                  <a:srgbClr val="FF0000"/>
                </a:solidFill>
              </a:rPr>
              <a:t>Running configuration</a:t>
            </a:r>
            <a:endParaRPr lang="en-US" sz="2800" dirty="0">
              <a:solidFill>
                <a:srgbClr val="FF0000"/>
              </a:solidFill>
            </a:endParaRPr>
          </a:p>
        </p:txBody>
      </p:sp>
      <p:sp>
        <p:nvSpPr>
          <p:cNvPr id="10" name="Rectangle 9"/>
          <p:cNvSpPr/>
          <p:nvPr/>
        </p:nvSpPr>
        <p:spPr>
          <a:xfrm>
            <a:off x="395536" y="6237312"/>
            <a:ext cx="4317720" cy="369332"/>
          </a:xfrm>
          <a:prstGeom prst="rect">
            <a:avLst/>
          </a:prstGeom>
          <a:solidFill>
            <a:srgbClr val="FFFF00"/>
          </a:solidFill>
        </p:spPr>
        <p:txBody>
          <a:bodyPr wrap="none">
            <a:spAutoFit/>
          </a:bodyPr>
          <a:lstStyle/>
          <a:p>
            <a:r>
              <a:rPr lang="en-US" dirty="0" smtClean="0"/>
              <a:t>Architecture of the Babar experimental area</a:t>
            </a:r>
            <a:endParaRPr lang="en-US" dirty="0"/>
          </a:p>
        </p:txBody>
      </p:sp>
      <p:cxnSp>
        <p:nvCxnSpPr>
          <p:cNvPr id="13" name="Straight Arrow Connector 12"/>
          <p:cNvCxnSpPr/>
          <p:nvPr/>
        </p:nvCxnSpPr>
        <p:spPr>
          <a:xfrm rot="10800000">
            <a:off x="899592" y="1484784"/>
            <a:ext cx="31683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788024" y="1484784"/>
            <a:ext cx="288032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067944" y="1124744"/>
            <a:ext cx="603050" cy="369332"/>
          </a:xfrm>
          <a:prstGeom prst="rect">
            <a:avLst/>
          </a:prstGeom>
          <a:noFill/>
        </p:spPr>
        <p:txBody>
          <a:bodyPr wrap="none" rtlCol="0">
            <a:spAutoFit/>
          </a:bodyPr>
          <a:lstStyle/>
          <a:p>
            <a:r>
              <a:rPr lang="en-US" dirty="0" smtClean="0"/>
              <a:t>38m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784976" cy="1008112"/>
          </a:xfrm>
        </p:spPr>
        <p:txBody>
          <a:bodyPr>
            <a:normAutofit/>
          </a:bodyPr>
          <a:lstStyle/>
          <a:p>
            <a:r>
              <a:rPr lang="en-US" sz="3400" dirty="0" smtClean="0"/>
              <a:t>Preliminary space requirements hall proposal.</a:t>
            </a:r>
            <a:endParaRPr lang="en-US" sz="3400" dirty="0"/>
          </a:p>
        </p:txBody>
      </p:sp>
      <p:sp>
        <p:nvSpPr>
          <p:cNvPr id="6" name="TextBox 5"/>
          <p:cNvSpPr txBox="1"/>
          <p:nvPr/>
        </p:nvSpPr>
        <p:spPr>
          <a:xfrm>
            <a:off x="323528" y="1164134"/>
            <a:ext cx="8568952" cy="5262979"/>
          </a:xfrm>
          <a:prstGeom prst="rect">
            <a:avLst/>
          </a:prstGeom>
          <a:noFill/>
        </p:spPr>
        <p:txBody>
          <a:bodyPr wrap="square" rtlCol="0">
            <a:spAutoFit/>
          </a:bodyPr>
          <a:lstStyle/>
          <a:p>
            <a:pPr>
              <a:buFont typeface="Arial" pitchFamily="34" charset="0"/>
              <a:buChar char="•"/>
            </a:pPr>
            <a:r>
              <a:rPr lang="en-US" sz="2800" dirty="0" smtClean="0"/>
              <a:t>Assuming to adopt the Babar architecture that It is convenient for the independence of  accelerator and detector activities.</a:t>
            </a:r>
          </a:p>
          <a:p>
            <a:pPr>
              <a:buFont typeface="Arial" pitchFamily="34" charset="0"/>
              <a:buChar char="•"/>
            </a:pPr>
            <a:endParaRPr lang="en-US" sz="2800" dirty="0" smtClean="0"/>
          </a:p>
          <a:p>
            <a:r>
              <a:rPr lang="en-US" sz="2800" dirty="0" smtClean="0"/>
              <a:t>1)We need a large collision area for an easy maintenance.</a:t>
            </a:r>
          </a:p>
          <a:p>
            <a:r>
              <a:rPr lang="en-US" sz="2800" dirty="0" smtClean="0"/>
              <a:t>2)A temporary storage and preparation area for  mounting parts.</a:t>
            </a:r>
          </a:p>
          <a:p>
            <a:r>
              <a:rPr lang="en-US" sz="2800" dirty="0" smtClean="0"/>
              <a:t>3) Enough space for the required service.</a:t>
            </a:r>
          </a:p>
          <a:p>
            <a:r>
              <a:rPr lang="en-US" sz="2800" dirty="0" smtClean="0"/>
              <a:t>4) Space for mounting the detector.</a:t>
            </a:r>
          </a:p>
          <a:p>
            <a:r>
              <a:rPr lang="en-US" sz="2800" dirty="0" smtClean="0"/>
              <a:t>5) We need to define if it necessary to have an area for the service accessible during all phases, assembly commissioning and  running.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784976" cy="1008112"/>
          </a:xfrm>
        </p:spPr>
        <p:txBody>
          <a:bodyPr>
            <a:normAutofit/>
          </a:bodyPr>
          <a:lstStyle/>
          <a:p>
            <a:r>
              <a:rPr lang="en-US" sz="3400" dirty="0" smtClean="0"/>
              <a:t>Preliminary space requirements hall proposal.</a:t>
            </a:r>
            <a:endParaRPr lang="en-US" sz="3400" dirty="0"/>
          </a:p>
        </p:txBody>
      </p:sp>
      <p:sp>
        <p:nvSpPr>
          <p:cNvPr id="6" name="TextBox 5"/>
          <p:cNvSpPr txBox="1"/>
          <p:nvPr/>
        </p:nvSpPr>
        <p:spPr>
          <a:xfrm>
            <a:off x="323528" y="1164134"/>
            <a:ext cx="8568952" cy="2246769"/>
          </a:xfrm>
          <a:prstGeom prst="rect">
            <a:avLst/>
          </a:prstGeom>
          <a:noFill/>
        </p:spPr>
        <p:txBody>
          <a:bodyPr wrap="square" rtlCol="0">
            <a:spAutoFit/>
          </a:bodyPr>
          <a:lstStyle/>
          <a:p>
            <a:pPr marL="514350" indent="-514350">
              <a:buFont typeface="Arial" pitchFamily="34" charset="0"/>
              <a:buChar char="•"/>
            </a:pPr>
            <a:r>
              <a:rPr lang="en-US" sz="2800" dirty="0" smtClean="0"/>
              <a:t>Heavy parts stored on the assembly collision hall have advantages: a) tooling for preparation and adjusting are present in only one place; b) only a big crane can handle all the operations; c) Commissioning of the subsector using the final services.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6" name="TextBox 5"/>
          <p:cNvSpPr txBox="1"/>
          <p:nvPr/>
        </p:nvSpPr>
        <p:spPr>
          <a:xfrm>
            <a:off x="0" y="908720"/>
            <a:ext cx="9144000" cy="5693866"/>
          </a:xfrm>
          <a:prstGeom prst="rect">
            <a:avLst/>
          </a:prstGeom>
          <a:noFill/>
        </p:spPr>
        <p:txBody>
          <a:bodyPr wrap="square" rtlCol="0">
            <a:spAutoFit/>
          </a:bodyPr>
          <a:lstStyle/>
          <a:p>
            <a:pPr marL="457200" indent="-457200">
              <a:buAutoNum type="arabicParenR"/>
            </a:pPr>
            <a:r>
              <a:rPr lang="en-US" sz="2800" dirty="0" smtClean="0"/>
              <a:t>Super B detector assembled, commissioned at proper beam axis distance, minimizing the travel to his final position.</a:t>
            </a:r>
          </a:p>
          <a:p>
            <a:pPr marL="457200" indent="-457200">
              <a:buAutoNum type="arabicParenR"/>
            </a:pPr>
            <a:r>
              <a:rPr lang="en-US" sz="2800" dirty="0" smtClean="0"/>
              <a:t>It is important to define the beam axis position respect to the ground level. Depending of what we could have: a) a pit with a crane on surface level; b) a dedicate access ramp.</a:t>
            </a:r>
          </a:p>
          <a:p>
            <a:pPr marL="457200" indent="-457200">
              <a:buAutoNum type="arabicParenR"/>
            </a:pPr>
            <a:r>
              <a:rPr lang="en-US" sz="2800" dirty="0" smtClean="0"/>
              <a:t>The two configurations have an impact of the way of organizing the handling and commissioning of the sub detector and safety issues.</a:t>
            </a:r>
          </a:p>
          <a:p>
            <a:pPr marL="457200" indent="-457200">
              <a:buAutoNum type="arabicParenR"/>
            </a:pPr>
            <a:r>
              <a:rPr lang="en-US" sz="2800" dirty="0" smtClean="0"/>
              <a:t>The accelerator tunnel will be enlarged in the interaction area to locate the machine apparatus . This must be integrate </a:t>
            </a:r>
            <a:r>
              <a:rPr lang="en-US" sz="2800" dirty="0" smtClean="0"/>
              <a:t>in the design of the </a:t>
            </a:r>
            <a:r>
              <a:rPr lang="en-US" sz="2800" dirty="0" smtClean="0"/>
              <a:t>experimental hall.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A floor plan proposals.</a:t>
            </a:r>
            <a:endParaRPr lang="en-US" sz="3400" dirty="0"/>
          </a:p>
        </p:txBody>
      </p:sp>
      <p:sp>
        <p:nvSpPr>
          <p:cNvPr id="6" name="TextBox 5"/>
          <p:cNvSpPr txBox="1"/>
          <p:nvPr/>
        </p:nvSpPr>
        <p:spPr>
          <a:xfrm>
            <a:off x="0" y="908720"/>
            <a:ext cx="9144000" cy="5262979"/>
          </a:xfrm>
          <a:prstGeom prst="rect">
            <a:avLst/>
          </a:prstGeom>
          <a:noFill/>
        </p:spPr>
        <p:txBody>
          <a:bodyPr wrap="square" rtlCol="0">
            <a:spAutoFit/>
          </a:bodyPr>
          <a:lstStyle/>
          <a:p>
            <a:pPr marL="457200" indent="-457200">
              <a:buAutoNum type="arabicParenR"/>
            </a:pPr>
            <a:r>
              <a:rPr lang="en-US" sz="3200" dirty="0" smtClean="0"/>
              <a:t>We need a shielding specification around </a:t>
            </a:r>
            <a:r>
              <a:rPr lang="en-US" sz="3200" dirty="0" smtClean="0"/>
              <a:t>the beam pipe.</a:t>
            </a:r>
            <a:endParaRPr lang="en-US" sz="3200" dirty="0" smtClean="0"/>
          </a:p>
          <a:p>
            <a:pPr marL="457200" indent="-457200">
              <a:buAutoNum type="arabicParenR"/>
            </a:pPr>
            <a:r>
              <a:rPr lang="en-US" sz="3200" dirty="0" smtClean="0"/>
              <a:t>All services must be place in the experimental area cryogenic cooler, storage thanks, chiller, air conditioning, auxiliary tooling, etc.</a:t>
            </a:r>
          </a:p>
          <a:p>
            <a:pPr marL="457200" indent="-457200">
              <a:buAutoNum type="arabicParenR"/>
            </a:pPr>
            <a:r>
              <a:rPr lang="en-US" sz="3200" dirty="0" smtClean="0"/>
              <a:t>Specification for the temperature and humidity control must be addressed considering the </a:t>
            </a:r>
            <a:r>
              <a:rPr lang="en-US" sz="3200" dirty="0" smtClean="0"/>
              <a:t>heat </a:t>
            </a:r>
            <a:r>
              <a:rPr lang="en-US" sz="3200" dirty="0" smtClean="0"/>
              <a:t>dissipated inside and the </a:t>
            </a:r>
            <a:r>
              <a:rPr lang="en-US" sz="3200" dirty="0" smtClean="0"/>
              <a:t>thermal insulation of the hall.</a:t>
            </a:r>
            <a:endParaRPr lang="en-US" sz="3200" dirty="0" smtClean="0"/>
          </a:p>
          <a:p>
            <a:pPr marL="457200" indent="-457200">
              <a:buAutoNum type="arabicParenR"/>
            </a:pPr>
            <a:endParaRPr lang="en-US" sz="2400" dirty="0" smtClean="0"/>
          </a:p>
          <a:p>
            <a:pPr marL="457200" indent="-457200"/>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898</Words>
  <Application>Microsoft Office PowerPoint</Application>
  <PresentationFormat>On-screen Show (4:3)</PresentationFormat>
  <Paragraphs>69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SuperB Experimental hall</vt:lpstr>
      <vt:lpstr> General considerations on the Babar experimental area  </vt:lpstr>
      <vt:lpstr>General considerations on the Babar experimental area </vt:lpstr>
      <vt:lpstr> General considerations </vt:lpstr>
      <vt:lpstr> General considerations </vt:lpstr>
      <vt:lpstr>Preliminary space requirements hall proposal.</vt:lpstr>
      <vt:lpstr>Preliminary space requirements hall proposal.</vt:lpstr>
      <vt:lpstr>A floor plan proposals.</vt:lpstr>
      <vt:lpstr>A floor plan proposals.</vt:lpstr>
      <vt:lpstr>A floor plan proposals.</vt:lpstr>
      <vt:lpstr>A floor plan proposals.</vt:lpstr>
      <vt:lpstr>A floor plan proposals.</vt:lpstr>
      <vt:lpstr>A floor plan proposals.</vt:lpstr>
      <vt:lpstr>A floor plan proposals.</vt:lpstr>
      <vt:lpstr>Specifications Step Plan. (SSP)</vt:lpstr>
      <vt:lpstr>Design Process and the Specification </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Experimental hall</dc:title>
  <dc:creator>Administrator</dc:creator>
  <cp:lastModifiedBy>Administrator</cp:lastModifiedBy>
  <cp:revision>109</cp:revision>
  <dcterms:created xsi:type="dcterms:W3CDTF">2011-07-06T22:48:32Z</dcterms:created>
  <dcterms:modified xsi:type="dcterms:W3CDTF">2011-09-15T05:55:30Z</dcterms:modified>
</cp:coreProperties>
</file>