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72" r:id="rId5"/>
    <p:sldId id="286" r:id="rId6"/>
    <p:sldId id="274" r:id="rId7"/>
    <p:sldId id="275" r:id="rId8"/>
    <p:sldId id="287" r:id="rId9"/>
    <p:sldId id="281" r:id="rId10"/>
    <p:sldId id="288" r:id="rId11"/>
    <p:sldId id="280" r:id="rId12"/>
    <p:sldId id="282" r:id="rId13"/>
    <p:sldId id="283" r:id="rId14"/>
    <p:sldId id="284" r:id="rId15"/>
    <p:sldId id="28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6780" autoAdjust="0"/>
  </p:normalViewPr>
  <p:slideViewPr>
    <p:cSldViewPr>
      <p:cViewPr>
        <p:scale>
          <a:sx n="75" d="100"/>
          <a:sy n="75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5" descr="C:\Users\admin\Desktop\superB\workshop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 userDrawn="1"/>
        </p:nvSpPr>
        <p:spPr>
          <a:xfrm>
            <a:off x="7470924" y="615050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S. Pardi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London,</a:t>
            </a:r>
            <a:r>
              <a:rPr lang="it-IT" sz="1400" b="1" baseline="0" dirty="0" smtClean="0">
                <a:solidFill>
                  <a:schemeClr val="bg1"/>
                </a:solidFill>
              </a:rPr>
              <a:t> 13-16 </a:t>
            </a:r>
            <a:r>
              <a:rPr lang="it-IT" sz="1400" b="1" baseline="0" dirty="0" err="1" smtClean="0">
                <a:solidFill>
                  <a:schemeClr val="bg1"/>
                </a:solidFill>
              </a:rPr>
              <a:t>Sept</a:t>
            </a:r>
            <a:r>
              <a:rPr lang="it-IT" sz="1400" b="1" baseline="0" dirty="0" smtClean="0">
                <a:solidFill>
                  <a:schemeClr val="bg1"/>
                </a:solidFill>
              </a:rPr>
              <a:t>. </a:t>
            </a:r>
            <a:r>
              <a:rPr lang="it-IT" sz="1400" b="1" dirty="0" smtClean="0">
                <a:solidFill>
                  <a:schemeClr val="bg1"/>
                </a:solidFill>
              </a:rPr>
              <a:t>2011 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\Desktop\superB\SuperBLogoSmall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admin\Desktop\superB\infn-main_09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dat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C:\Users\admin\Desktop\superB\workshop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 userDrawn="1"/>
        </p:nvSpPr>
        <p:spPr>
          <a:xfrm>
            <a:off x="7470924" y="615050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S. Pardi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London,</a:t>
            </a:r>
            <a:r>
              <a:rPr lang="it-IT" sz="1400" b="1" baseline="0" dirty="0" smtClean="0">
                <a:solidFill>
                  <a:schemeClr val="bg1"/>
                </a:solidFill>
              </a:rPr>
              <a:t> 13-16 </a:t>
            </a:r>
            <a:r>
              <a:rPr lang="it-IT" sz="1400" b="1" baseline="0" dirty="0" err="1" smtClean="0">
                <a:solidFill>
                  <a:schemeClr val="bg1"/>
                </a:solidFill>
              </a:rPr>
              <a:t>Sept</a:t>
            </a:r>
            <a:r>
              <a:rPr lang="it-IT" sz="1400" b="1" baseline="0" dirty="0" smtClean="0">
                <a:solidFill>
                  <a:schemeClr val="bg1"/>
                </a:solidFill>
              </a:rPr>
              <a:t>. </a:t>
            </a:r>
            <a:r>
              <a:rPr lang="it-IT" sz="1400" b="1" dirty="0" smtClean="0">
                <a:solidFill>
                  <a:schemeClr val="bg1"/>
                </a:solidFill>
              </a:rPr>
              <a:t>2011 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admin\Desktop\superB\SuperBLogoSmall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admin\Desktop\superB\infn-main_09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Re.Ca.S.</a:t>
            </a:r>
            <a:r>
              <a:rPr lang="it-IT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Project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>
            <a:normAutofit/>
          </a:bodyPr>
          <a:lstStyle/>
          <a:p>
            <a:r>
              <a:rPr lang="it-IT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 di </a:t>
            </a:r>
            <a:r>
              <a:rPr lang="it-IT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lcolo per </a:t>
            </a:r>
            <a:r>
              <a:rPr lang="it-IT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uperB</a:t>
            </a:r>
          </a:p>
          <a:p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E-Infrastructure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SuperB </a:t>
            </a:r>
            <a:endParaRPr lang="it-IT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74112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calimacchine-081203_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95536" y="3284984"/>
            <a:ext cx="8424936" cy="280779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676" y="2636913"/>
            <a:ext cx="493748" cy="288032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6520" y="1124744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128" y="1543968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200" y="705396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808" y="1124620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372" y="718096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4980" y="1137320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372" y="1544092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4980" y="1963316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6244" y="1556792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852" y="1976016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2692" y="1544092"/>
            <a:ext cx="493748" cy="24142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rationalization in Naples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437229" cy="482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6372200" y="5229200"/>
            <a:ext cx="187220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44 RACK SOLUTION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rationalization in Naples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11374"/>
            <a:ext cx="7418214" cy="48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987824" y="4987776"/>
            <a:ext cx="3600400" cy="745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36 RACK SOLUTION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New datacenter in Bari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58" y="764704"/>
            <a:ext cx="867853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32863"/>
            <a:ext cx="8712968" cy="272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New datacenter in Bari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0"/>
            <a:ext cx="5872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datacenter in CATANIA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96336" cy="489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FF"/>
                </a:solidFill>
              </a:rPr>
              <a:t>Timeline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Project has been admit at the evaluation phase and the review proces</a:t>
            </a:r>
            <a:r>
              <a:rPr lang="en-US" dirty="0" smtClean="0"/>
              <a:t>s is started </a:t>
            </a:r>
            <a:endParaRPr lang="en-US" dirty="0" smtClean="0"/>
          </a:p>
          <a:p>
            <a:r>
              <a:rPr lang="en-US" dirty="0" smtClean="0"/>
              <a:t>Approval expected by december2011-Jan 2012</a:t>
            </a:r>
          </a:p>
          <a:p>
            <a:r>
              <a:rPr lang="en-US" dirty="0" smtClean="0"/>
              <a:t>The Project Start officially the first of October 2011</a:t>
            </a:r>
          </a:p>
          <a:p>
            <a:r>
              <a:rPr lang="en-US" dirty="0" smtClean="0"/>
              <a:t>Tenders to start by June 2012</a:t>
            </a:r>
          </a:p>
          <a:p>
            <a:r>
              <a:rPr lang="en-US" dirty="0" smtClean="0"/>
              <a:t>Tender duration: 18 months</a:t>
            </a:r>
          </a:p>
          <a:p>
            <a:r>
              <a:rPr lang="en-US" dirty="0" smtClean="0"/>
              <a:t>Installation: first semester 2014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98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FF"/>
                </a:solidFill>
              </a:rPr>
              <a:t>Commissioning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phase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From march 2014 to </a:t>
            </a:r>
            <a:r>
              <a:rPr lang="it-IT" dirty="0" err="1" smtClean="0"/>
              <a:t>dec</a:t>
            </a:r>
            <a:r>
              <a:rPr lang="it-IT" dirty="0" smtClean="0"/>
              <a:t> 2014</a:t>
            </a:r>
          </a:p>
          <a:p>
            <a:r>
              <a:rPr lang="it-IT" dirty="0" err="1" smtClean="0"/>
              <a:t>Likely</a:t>
            </a:r>
            <a:r>
              <a:rPr lang="it-IT" dirty="0" smtClean="0"/>
              <a:t> on LHC, and </a:t>
            </a:r>
            <a:r>
              <a:rPr lang="it-IT" dirty="0" err="1" smtClean="0"/>
              <a:t>partially</a:t>
            </a:r>
            <a:r>
              <a:rPr lang="it-IT" dirty="0" smtClean="0"/>
              <a:t> on </a:t>
            </a:r>
            <a:r>
              <a:rPr lang="it-IT" dirty="0" err="1" smtClean="0"/>
              <a:t>SuperB</a:t>
            </a:r>
            <a:endParaRPr lang="it-IT" dirty="0" smtClean="0"/>
          </a:p>
          <a:p>
            <a:r>
              <a:rPr lang="it-IT" dirty="0" err="1" smtClean="0"/>
              <a:t>Universities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use the Data Centers </a:t>
            </a:r>
            <a:r>
              <a:rPr lang="it-IT" dirty="0" err="1" smtClean="0"/>
              <a:t>also</a:t>
            </a:r>
            <a:r>
              <a:rPr lang="it-IT" dirty="0" smtClean="0"/>
              <a:t> for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researches</a:t>
            </a:r>
            <a:r>
              <a:rPr lang="it-IT" dirty="0" smtClean="0"/>
              <a:t> (</a:t>
            </a:r>
            <a:r>
              <a:rPr lang="it-IT" dirty="0" err="1" smtClean="0"/>
              <a:t>estimated</a:t>
            </a:r>
            <a:r>
              <a:rPr lang="it-IT" dirty="0" smtClean="0"/>
              <a:t> 10% of </a:t>
            </a:r>
            <a:r>
              <a:rPr lang="it-IT" dirty="0" err="1" smtClean="0"/>
              <a:t>resources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5613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FF"/>
                </a:solidFill>
              </a:rPr>
              <a:t>Conclusions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opportunity</a:t>
            </a:r>
          </a:p>
          <a:p>
            <a:r>
              <a:rPr lang="en-US" dirty="0" smtClean="0"/>
              <a:t>Timeline for hw non optimal with respect to SuperB</a:t>
            </a:r>
          </a:p>
          <a:p>
            <a:r>
              <a:rPr lang="en-US" dirty="0" smtClean="0"/>
              <a:t>Timeline for personnel and educational </a:t>
            </a:r>
            <a:r>
              <a:rPr lang="en-US" dirty="0" err="1" smtClean="0"/>
              <a:t>programme</a:t>
            </a:r>
            <a:r>
              <a:rPr lang="en-US" dirty="0" smtClean="0"/>
              <a:t> compatible with R&amp;D for SuperB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61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00FF"/>
                </a:solidFill>
              </a:rPr>
              <a:t>Characteristics</a:t>
            </a:r>
            <a:r>
              <a:rPr lang="it-IT" dirty="0" smtClean="0">
                <a:solidFill>
                  <a:srgbClr val="0000FF"/>
                </a:solidFill>
              </a:rPr>
              <a:t> of the </a:t>
            </a:r>
            <a:br>
              <a:rPr lang="it-IT" dirty="0" smtClean="0">
                <a:solidFill>
                  <a:srgbClr val="0000FF"/>
                </a:solidFill>
              </a:rPr>
            </a:br>
            <a:r>
              <a:rPr lang="it-IT" dirty="0" smtClean="0">
                <a:solidFill>
                  <a:srgbClr val="0000FF"/>
                </a:solidFill>
              </a:rPr>
              <a:t>«call for </a:t>
            </a:r>
            <a:r>
              <a:rPr lang="it-IT" dirty="0" err="1" smtClean="0">
                <a:solidFill>
                  <a:srgbClr val="0000FF"/>
                </a:solidFill>
              </a:rPr>
              <a:t>projects</a:t>
            </a:r>
            <a:r>
              <a:rPr lang="it-IT" dirty="0" smtClean="0">
                <a:solidFill>
                  <a:srgbClr val="0000FF"/>
                </a:solidFill>
              </a:rPr>
              <a:t>»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P.O.N. (National Operational </a:t>
            </a:r>
            <a:r>
              <a:rPr lang="en-US" dirty="0" err="1" smtClean="0"/>
              <a:t>Programme</a:t>
            </a:r>
            <a:r>
              <a:rPr lang="en-US" dirty="0" smtClean="0"/>
              <a:t>) is funded by EU</a:t>
            </a:r>
          </a:p>
          <a:p>
            <a:r>
              <a:rPr lang="en-US" dirty="0" smtClean="0"/>
              <a:t>Funding is strictly limited to 4 southern regions</a:t>
            </a:r>
          </a:p>
          <a:p>
            <a:r>
              <a:rPr lang="en-US" dirty="0" smtClean="0"/>
              <a:t>Funding request: min 15 M€, max 45 M€</a:t>
            </a:r>
          </a:p>
          <a:p>
            <a:r>
              <a:rPr lang="en-US" dirty="0" smtClean="0"/>
              <a:t>Only for «large» infrastructure, including grid</a:t>
            </a:r>
          </a:p>
          <a:p>
            <a:r>
              <a:rPr lang="en-US" dirty="0" smtClean="0"/>
              <a:t>About 9,5% is for educational purposes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5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FF"/>
                </a:solidFill>
              </a:rPr>
              <a:t>Characteristics</a:t>
            </a:r>
            <a:r>
              <a:rPr lang="it-IT" dirty="0" smtClean="0">
                <a:solidFill>
                  <a:srgbClr val="0000FF"/>
                </a:solidFill>
              </a:rPr>
              <a:t> of </a:t>
            </a:r>
            <a:r>
              <a:rPr lang="it-IT" dirty="0" err="1" smtClean="0">
                <a:solidFill>
                  <a:srgbClr val="0000FF"/>
                </a:solidFill>
              </a:rPr>
              <a:t>our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project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Amount</a:t>
            </a:r>
            <a:r>
              <a:rPr lang="it-IT" dirty="0" smtClean="0"/>
              <a:t> </a:t>
            </a:r>
            <a:r>
              <a:rPr lang="it-IT" dirty="0" err="1" smtClean="0"/>
              <a:t>requested</a:t>
            </a:r>
            <a:r>
              <a:rPr lang="it-IT" dirty="0" smtClean="0"/>
              <a:t>: 44,5 M€</a:t>
            </a:r>
          </a:p>
          <a:p>
            <a:r>
              <a:rPr lang="it-IT" dirty="0" err="1" smtClean="0"/>
              <a:t>Partecipants</a:t>
            </a:r>
            <a:r>
              <a:rPr lang="it-IT" dirty="0" smtClean="0"/>
              <a:t>: </a:t>
            </a:r>
          </a:p>
          <a:p>
            <a:pPr lvl="1"/>
            <a:r>
              <a:rPr lang="it-IT" dirty="0" smtClean="0"/>
              <a:t>INFN (NA, BA, CT, CS) </a:t>
            </a:r>
          </a:p>
          <a:p>
            <a:pPr lvl="1"/>
            <a:r>
              <a:rPr lang="it-IT" dirty="0" err="1" smtClean="0"/>
              <a:t>UniNA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UniBA</a:t>
            </a:r>
            <a:endParaRPr lang="it-IT" dirty="0" smtClean="0"/>
          </a:p>
          <a:p>
            <a:r>
              <a:rPr lang="it-IT" dirty="0" smtClean="0"/>
              <a:t>INFN: 22,5 </a:t>
            </a:r>
            <a:r>
              <a:rPr lang="it-IT" dirty="0" err="1" smtClean="0"/>
              <a:t>M€</a:t>
            </a:r>
            <a:r>
              <a:rPr lang="it-IT" dirty="0" smtClean="0"/>
              <a:t>; </a:t>
            </a:r>
            <a:r>
              <a:rPr lang="it-IT" dirty="0" err="1" smtClean="0"/>
              <a:t>UniNA</a:t>
            </a:r>
            <a:r>
              <a:rPr lang="it-IT" dirty="0" smtClean="0"/>
              <a:t>: 11 M€; </a:t>
            </a:r>
            <a:r>
              <a:rPr lang="it-IT" dirty="0" err="1" smtClean="0"/>
              <a:t>UniBA</a:t>
            </a:r>
            <a:r>
              <a:rPr lang="it-IT" dirty="0" smtClean="0"/>
              <a:t>: 11 M€ </a:t>
            </a:r>
          </a:p>
          <a:p>
            <a:endParaRPr lang="it-IT" dirty="0"/>
          </a:p>
        </p:txBody>
      </p:sp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7470924" y="615050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S.Pardi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F</a:t>
            </a:r>
            <a:r>
              <a:rPr lang="it-IT" sz="1400" b="1" dirty="0" smtClean="0">
                <a:solidFill>
                  <a:schemeClr val="bg1"/>
                </a:solidFill>
              </a:rPr>
              <a:t>errara, 2011 </a:t>
            </a:r>
            <a:r>
              <a:rPr lang="it-IT" sz="1400" b="1" dirty="0" err="1" smtClean="0">
                <a:solidFill>
                  <a:schemeClr val="bg1"/>
                </a:solidFill>
              </a:rPr>
              <a:t>july</a:t>
            </a:r>
            <a:r>
              <a:rPr lang="it-IT" sz="1400" b="1" dirty="0" smtClean="0">
                <a:solidFill>
                  <a:schemeClr val="bg1"/>
                </a:solidFill>
              </a:rPr>
              <a:t> 7</a:t>
            </a:r>
            <a:r>
              <a:rPr lang="it-IT" sz="1400" b="1" i="1" dirty="0" smtClean="0">
                <a:solidFill>
                  <a:schemeClr val="bg1"/>
                </a:solidFill>
              </a:rPr>
              <a:t>th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534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FF"/>
                </a:solidFill>
              </a:rPr>
              <a:t>Key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persons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L. Merola (NA - head, </a:t>
            </a:r>
            <a:r>
              <a:rPr lang="it-IT" dirty="0" err="1" smtClean="0"/>
              <a:t>empowering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)</a:t>
            </a:r>
          </a:p>
          <a:p>
            <a:r>
              <a:rPr lang="it-IT" dirty="0"/>
              <a:t>R. Bellotti (BA – head, educational </a:t>
            </a:r>
            <a:r>
              <a:rPr lang="it-IT" dirty="0" err="1"/>
              <a:t>project</a:t>
            </a:r>
            <a:r>
              <a:rPr lang="it-IT" dirty="0"/>
              <a:t>)</a:t>
            </a:r>
          </a:p>
          <a:p>
            <a:r>
              <a:rPr lang="it-IT" dirty="0" smtClean="0"/>
              <a:t>G. Russo (NA - </a:t>
            </a:r>
            <a:r>
              <a:rPr lang="it-IT" dirty="0" err="1" smtClean="0"/>
              <a:t>relationship</a:t>
            </a:r>
            <a:r>
              <a:rPr lang="it-IT" dirty="0" smtClean="0"/>
              <a:t> with </a:t>
            </a:r>
            <a:r>
              <a:rPr lang="it-IT" dirty="0" err="1" smtClean="0"/>
              <a:t>funding</a:t>
            </a:r>
            <a:r>
              <a:rPr lang="it-IT" dirty="0" smtClean="0"/>
              <a:t> agency; </a:t>
            </a:r>
            <a:r>
              <a:rPr lang="it-IT" dirty="0" err="1" smtClean="0"/>
              <a:t>proposal</a:t>
            </a:r>
            <a:r>
              <a:rPr lang="it-IT" dirty="0" smtClean="0"/>
              <a:t> </a:t>
            </a:r>
            <a:r>
              <a:rPr lang="it-IT" dirty="0" err="1" smtClean="0"/>
              <a:t>submission</a:t>
            </a:r>
            <a:r>
              <a:rPr lang="it-IT" dirty="0" smtClean="0"/>
              <a:t> and follow-up)</a:t>
            </a:r>
          </a:p>
          <a:p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administrative</a:t>
            </a:r>
            <a:r>
              <a:rPr lang="it-IT" dirty="0" smtClean="0"/>
              <a:t> </a:t>
            </a:r>
            <a:r>
              <a:rPr lang="it-IT" dirty="0" err="1" smtClean="0"/>
              <a:t>officer</a:t>
            </a:r>
            <a:r>
              <a:rPr lang="it-IT" dirty="0" smtClean="0"/>
              <a:t> for </a:t>
            </a:r>
            <a:r>
              <a:rPr lang="it-IT" dirty="0" err="1" smtClean="0"/>
              <a:t>each</a:t>
            </a:r>
            <a:r>
              <a:rPr lang="it-IT" dirty="0" smtClean="0"/>
              <a:t> partner</a:t>
            </a:r>
          </a:p>
        </p:txBody>
      </p:sp>
    </p:spTree>
    <p:extLst>
      <p:ext uri="{BB962C8B-B14F-4D97-AF65-F5344CB8AC3E}">
        <p14:creationId xmlns="" xmlns:p14="http://schemas.microsoft.com/office/powerpoint/2010/main" val="25110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FF"/>
                </a:solidFill>
              </a:rPr>
              <a:t>Contents</a:t>
            </a:r>
            <a:r>
              <a:rPr lang="it-IT" dirty="0" smtClean="0">
                <a:solidFill>
                  <a:srgbClr val="0000FF"/>
                </a:solidFill>
              </a:rPr>
              <a:t> of the project (1)</a:t>
            </a:r>
            <a:endParaRPr lang="en-US" dirty="0"/>
          </a:p>
        </p:txBody>
      </p:sp>
      <p:grpSp>
        <p:nvGrpSpPr>
          <p:cNvPr id="3" name="Gruppo 4"/>
          <p:cNvGrpSpPr/>
          <p:nvPr/>
        </p:nvGrpSpPr>
        <p:grpSpPr>
          <a:xfrm>
            <a:off x="107504" y="1196752"/>
            <a:ext cx="8803158" cy="4752528"/>
            <a:chOff x="107504" y="1556792"/>
            <a:chExt cx="8803158" cy="4752528"/>
          </a:xfrm>
        </p:grpSpPr>
        <p:grpSp>
          <p:nvGrpSpPr>
            <p:cNvPr id="4" name="Group 96"/>
            <p:cNvGrpSpPr>
              <a:grpSpLocks/>
            </p:cNvGrpSpPr>
            <p:nvPr/>
          </p:nvGrpSpPr>
          <p:grpSpPr bwMode="auto">
            <a:xfrm>
              <a:off x="107504" y="1556792"/>
              <a:ext cx="8803158" cy="4752528"/>
              <a:chOff x="1486" y="10586"/>
              <a:chExt cx="9034" cy="4536"/>
            </a:xfrm>
            <a:solidFill>
              <a:srgbClr val="C00000"/>
            </a:solidFill>
          </p:grpSpPr>
          <p:pic>
            <p:nvPicPr>
              <p:cNvPr id="13" name="Immagin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42" y="10586"/>
                <a:ext cx="3978" cy="453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Immagine 1" descr="Descrizione: computing for SUper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6" y="10721"/>
                <a:ext cx="4749" cy="43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Ovale 6"/>
            <p:cNvSpPr/>
            <p:nvPr/>
          </p:nvSpPr>
          <p:spPr>
            <a:xfrm>
              <a:off x="2046957" y="3750936"/>
              <a:ext cx="182120" cy="18212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e 7"/>
            <p:cNvSpPr/>
            <p:nvPr/>
          </p:nvSpPr>
          <p:spPr>
            <a:xfrm>
              <a:off x="2411760" y="3645024"/>
              <a:ext cx="182120" cy="18212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2157632" y="4581128"/>
              <a:ext cx="182120" cy="18212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2483768" y="4149080"/>
              <a:ext cx="110112" cy="1101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onnettore 1 10"/>
            <p:cNvCxnSpPr/>
            <p:nvPr/>
          </p:nvCxnSpPr>
          <p:spPr>
            <a:xfrm rot="5400000" flipH="1" flipV="1">
              <a:off x="2250792" y="4386819"/>
              <a:ext cx="360040" cy="1535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5400000" flipH="1" flipV="1">
              <a:off x="2416523" y="3981812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00FF"/>
                </a:solidFill>
              </a:rPr>
              <a:t>Contents</a:t>
            </a:r>
            <a:r>
              <a:rPr lang="it-IT" dirty="0" smtClean="0">
                <a:solidFill>
                  <a:srgbClr val="0000FF"/>
                </a:solidFill>
              </a:rPr>
              <a:t> of the project (2)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Build</a:t>
            </a:r>
            <a:r>
              <a:rPr lang="it-IT" dirty="0" smtClean="0"/>
              <a:t> 4 Data Centers</a:t>
            </a:r>
          </a:p>
          <a:p>
            <a:r>
              <a:rPr lang="it-IT" dirty="0" err="1" smtClean="0"/>
              <a:t>Sizes</a:t>
            </a:r>
            <a:r>
              <a:rPr lang="it-IT" dirty="0" smtClean="0"/>
              <a:t> in the ratio 15:15:10:2.5 (NA:BA:CT:CS)</a:t>
            </a:r>
          </a:p>
          <a:p>
            <a:r>
              <a:rPr lang="it-IT" dirty="0" smtClean="0"/>
              <a:t># of </a:t>
            </a:r>
            <a:r>
              <a:rPr lang="it-IT" dirty="0" err="1" smtClean="0"/>
              <a:t>racks</a:t>
            </a:r>
            <a:r>
              <a:rPr lang="it-IT" dirty="0" smtClean="0"/>
              <a:t> in the ratio 50:50:30:10</a:t>
            </a:r>
          </a:p>
          <a:p>
            <a:r>
              <a:rPr lang="it-IT" dirty="0" err="1" smtClean="0"/>
              <a:t>Infrastructure</a:t>
            </a:r>
            <a:r>
              <a:rPr lang="it-IT" dirty="0" smtClean="0"/>
              <a:t> in </a:t>
            </a:r>
            <a:r>
              <a:rPr lang="it-IT" dirty="0" err="1" smtClean="0"/>
              <a:t>each</a:t>
            </a:r>
            <a:r>
              <a:rPr lang="it-IT" dirty="0" smtClean="0"/>
              <a:t> center: </a:t>
            </a:r>
          </a:p>
          <a:p>
            <a:pPr lvl="1"/>
            <a:r>
              <a:rPr lang="it-IT" dirty="0" smtClean="0"/>
              <a:t>Energy (HPC: </a:t>
            </a:r>
            <a:r>
              <a:rPr lang="it-IT" dirty="0" err="1" smtClean="0"/>
              <a:t>trigeneration</a:t>
            </a:r>
            <a:r>
              <a:rPr lang="it-IT" dirty="0" smtClean="0"/>
              <a:t> from </a:t>
            </a:r>
            <a:r>
              <a:rPr lang="it-IT" dirty="0" err="1" smtClean="0"/>
              <a:t>methane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apparatuses</a:t>
            </a:r>
            <a:endParaRPr lang="it-IT" dirty="0" smtClean="0"/>
          </a:p>
          <a:p>
            <a:pPr lvl="1"/>
            <a:r>
              <a:rPr lang="it-IT" dirty="0" smtClean="0"/>
              <a:t>Technical (</a:t>
            </a:r>
            <a:r>
              <a:rPr lang="it-IT" dirty="0" err="1" smtClean="0"/>
              <a:t>mechanics</a:t>
            </a:r>
            <a:r>
              <a:rPr lang="it-IT" dirty="0" smtClean="0"/>
              <a:t>, </a:t>
            </a:r>
            <a:r>
              <a:rPr lang="it-IT" dirty="0" err="1" smtClean="0"/>
              <a:t>fire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 </a:t>
            </a:r>
            <a:r>
              <a:rPr lang="it-IT" dirty="0" err="1" smtClean="0"/>
              <a:t>etc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9319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00FF"/>
                </a:solidFill>
              </a:rPr>
              <a:t>Contents</a:t>
            </a:r>
            <a:r>
              <a:rPr lang="it-IT" dirty="0">
                <a:solidFill>
                  <a:srgbClr val="0000FF"/>
                </a:solidFill>
              </a:rPr>
              <a:t> of the project </a:t>
            </a:r>
            <a:r>
              <a:rPr lang="it-IT" dirty="0" smtClean="0">
                <a:solidFill>
                  <a:srgbClr val="0000FF"/>
                </a:solidFill>
              </a:rPr>
              <a:t>(3)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Storage – 40% of </a:t>
            </a:r>
            <a:r>
              <a:rPr lang="it-IT" dirty="0" err="1" smtClean="0"/>
              <a:t>rack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: </a:t>
            </a:r>
          </a:p>
          <a:p>
            <a:pPr lvl="1"/>
            <a:r>
              <a:rPr lang="it-IT" dirty="0" err="1" smtClean="0"/>
              <a:t>space</a:t>
            </a:r>
            <a:r>
              <a:rPr lang="it-IT" dirty="0" smtClean="0"/>
              <a:t> for 6 PB </a:t>
            </a:r>
            <a:r>
              <a:rPr lang="it-IT" dirty="0" err="1" smtClean="0"/>
              <a:t>at</a:t>
            </a:r>
            <a:r>
              <a:rPr lang="it-IT" dirty="0" smtClean="0"/>
              <a:t> NA, BA</a:t>
            </a:r>
          </a:p>
          <a:p>
            <a:pPr lvl="1"/>
            <a:r>
              <a:rPr lang="it-IT" dirty="0" err="1" smtClean="0"/>
              <a:t>space</a:t>
            </a:r>
            <a:r>
              <a:rPr lang="it-IT" dirty="0" smtClean="0"/>
              <a:t> </a:t>
            </a:r>
            <a:r>
              <a:rPr lang="it-IT" dirty="0"/>
              <a:t>for </a:t>
            </a:r>
            <a:r>
              <a:rPr lang="it-IT" dirty="0" smtClean="0"/>
              <a:t>3 </a:t>
            </a:r>
            <a:r>
              <a:rPr lang="it-IT" dirty="0"/>
              <a:t>PB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smtClean="0"/>
              <a:t>CT</a:t>
            </a:r>
          </a:p>
          <a:p>
            <a:pPr lvl="1"/>
            <a:r>
              <a:rPr lang="it-IT" dirty="0" err="1"/>
              <a:t>space</a:t>
            </a:r>
            <a:r>
              <a:rPr lang="it-IT" dirty="0"/>
              <a:t> for </a:t>
            </a:r>
            <a:r>
              <a:rPr lang="it-IT" dirty="0" smtClean="0"/>
              <a:t>1 </a:t>
            </a:r>
            <a:r>
              <a:rPr lang="it-IT" dirty="0"/>
              <a:t>PB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smtClean="0"/>
              <a:t>CS</a:t>
            </a:r>
            <a:endParaRPr lang="it-IT" dirty="0"/>
          </a:p>
          <a:p>
            <a:r>
              <a:rPr lang="it-IT" dirty="0" err="1" smtClean="0"/>
              <a:t>Nodes</a:t>
            </a:r>
            <a:r>
              <a:rPr lang="it-IT" dirty="0" smtClean="0"/>
              <a:t>: </a:t>
            </a:r>
            <a:r>
              <a:rPr lang="it-IT" dirty="0"/>
              <a:t>–</a:t>
            </a:r>
            <a:r>
              <a:rPr lang="it-IT" dirty="0" smtClean="0"/>
              <a:t> 50% of </a:t>
            </a:r>
            <a:r>
              <a:rPr lang="it-IT" dirty="0" err="1" smtClean="0"/>
              <a:t>rack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: </a:t>
            </a:r>
          </a:p>
          <a:p>
            <a:pPr lvl="1"/>
            <a:r>
              <a:rPr lang="it-IT" dirty="0" err="1" smtClean="0"/>
              <a:t>space</a:t>
            </a:r>
            <a:r>
              <a:rPr lang="it-IT" dirty="0" smtClean="0"/>
              <a:t> </a:t>
            </a:r>
            <a:r>
              <a:rPr lang="it-IT" dirty="0"/>
              <a:t>for </a:t>
            </a:r>
            <a:r>
              <a:rPr lang="it-IT" dirty="0" smtClean="0"/>
              <a:t>24.000 </a:t>
            </a:r>
            <a:r>
              <a:rPr lang="it-IT" dirty="0" err="1" smtClean="0"/>
              <a:t>cores</a:t>
            </a:r>
            <a:r>
              <a:rPr lang="it-IT" dirty="0" smtClean="0"/>
              <a:t> </a:t>
            </a:r>
            <a:r>
              <a:rPr lang="it-IT" dirty="0" err="1"/>
              <a:t>at</a:t>
            </a:r>
            <a:r>
              <a:rPr lang="it-IT" dirty="0"/>
              <a:t> NA, BA</a:t>
            </a:r>
          </a:p>
          <a:p>
            <a:pPr lvl="1"/>
            <a:r>
              <a:rPr lang="it-IT" dirty="0" err="1"/>
              <a:t>space</a:t>
            </a:r>
            <a:r>
              <a:rPr lang="it-IT" dirty="0"/>
              <a:t> for </a:t>
            </a:r>
            <a:r>
              <a:rPr lang="it-IT" dirty="0" smtClean="0"/>
              <a:t>15.000 </a:t>
            </a:r>
            <a:r>
              <a:rPr lang="it-IT" dirty="0" err="1" smtClean="0"/>
              <a:t>cores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/>
              <a:t>CT</a:t>
            </a:r>
          </a:p>
          <a:p>
            <a:pPr lvl="1"/>
            <a:r>
              <a:rPr lang="it-IT" dirty="0" err="1"/>
              <a:t>space</a:t>
            </a:r>
            <a:r>
              <a:rPr lang="it-IT" dirty="0"/>
              <a:t> for </a:t>
            </a:r>
            <a:r>
              <a:rPr lang="it-IT" dirty="0" smtClean="0"/>
              <a:t>3.000 </a:t>
            </a:r>
            <a:r>
              <a:rPr lang="it-IT" dirty="0" err="1" smtClean="0"/>
              <a:t>cores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/>
              <a:t>CS</a:t>
            </a:r>
          </a:p>
        </p:txBody>
      </p:sp>
    </p:spTree>
    <p:extLst>
      <p:ext uri="{BB962C8B-B14F-4D97-AF65-F5344CB8AC3E}">
        <p14:creationId xmlns="" xmlns:p14="http://schemas.microsoft.com/office/powerpoint/2010/main" val="3042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ReCaS Framework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50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47" y="1525177"/>
            <a:ext cx="4933201" cy="377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73122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685632" y="3284984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ReCaS</a:t>
            </a:r>
          </a:p>
          <a:p>
            <a:pPr algn="ctr"/>
            <a:r>
              <a:rPr lang="en-US" b="1" dirty="0" smtClean="0"/>
              <a:t>Project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 in progress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Waiting for the approval,  we are starting to organize the main aspects of the future data-centers in order to be ready to start as soon as the project will be approved .</a:t>
            </a:r>
          </a:p>
          <a:p>
            <a:pPr>
              <a:buNone/>
            </a:pPr>
            <a:r>
              <a:rPr lang="en-US" dirty="0" smtClean="0"/>
              <a:t>All the resource must be spent no later than December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456</Words>
  <Application>Microsoft Office PowerPoint</Application>
  <PresentationFormat>Presentazione su schermo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Re.Ca.S. Project</vt:lpstr>
      <vt:lpstr>Characteristics of the  «call for projects»</vt:lpstr>
      <vt:lpstr>Characteristics of our project</vt:lpstr>
      <vt:lpstr>Key persons</vt:lpstr>
      <vt:lpstr>Contents of the project (1)</vt:lpstr>
      <vt:lpstr>Contents of the project (2)</vt:lpstr>
      <vt:lpstr>Contents of the project (3)</vt:lpstr>
      <vt:lpstr>ReCaS Framework</vt:lpstr>
      <vt:lpstr>Work in progress</vt:lpstr>
      <vt:lpstr>Diapositiva 10</vt:lpstr>
      <vt:lpstr>Space rationalization in Naples</vt:lpstr>
      <vt:lpstr>Space rationalization in Naples</vt:lpstr>
      <vt:lpstr>New datacenter in Bari</vt:lpstr>
      <vt:lpstr>New datacenter in Bari</vt:lpstr>
      <vt:lpstr>New datacenter in CATANIA</vt:lpstr>
      <vt:lpstr>Timeline</vt:lpstr>
      <vt:lpstr>Commissioning phase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OSIO</cp:lastModifiedBy>
  <cp:revision>400</cp:revision>
  <dcterms:created xsi:type="dcterms:W3CDTF">2010-11-11T13:06:21Z</dcterms:created>
  <dcterms:modified xsi:type="dcterms:W3CDTF">2011-09-14T13:37:31Z</dcterms:modified>
</cp:coreProperties>
</file>