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48"/>
  </p:notesMasterIdLst>
  <p:handoutMasterIdLst>
    <p:handoutMasterId r:id="rId49"/>
  </p:handoutMasterIdLst>
  <p:sldIdLst>
    <p:sldId id="304" r:id="rId2"/>
    <p:sldId id="359" r:id="rId3"/>
    <p:sldId id="507" r:id="rId4"/>
    <p:sldId id="478" r:id="rId5"/>
    <p:sldId id="482" r:id="rId6"/>
    <p:sldId id="505" r:id="rId7"/>
    <p:sldId id="480" r:id="rId8"/>
    <p:sldId id="481" r:id="rId9"/>
    <p:sldId id="513" r:id="rId10"/>
    <p:sldId id="514" r:id="rId11"/>
    <p:sldId id="515" r:id="rId12"/>
    <p:sldId id="510" r:id="rId13"/>
    <p:sldId id="511" r:id="rId14"/>
    <p:sldId id="483" r:id="rId15"/>
    <p:sldId id="484" r:id="rId16"/>
    <p:sldId id="486" r:id="rId17"/>
    <p:sldId id="487" r:id="rId18"/>
    <p:sldId id="488" r:id="rId19"/>
    <p:sldId id="489" r:id="rId20"/>
    <p:sldId id="491" r:id="rId21"/>
    <p:sldId id="492" r:id="rId22"/>
    <p:sldId id="493" r:id="rId23"/>
    <p:sldId id="494" r:id="rId24"/>
    <p:sldId id="495" r:id="rId25"/>
    <p:sldId id="512" r:id="rId26"/>
    <p:sldId id="499" r:id="rId27"/>
    <p:sldId id="496" r:id="rId28"/>
    <p:sldId id="500" r:id="rId29"/>
    <p:sldId id="516" r:id="rId30"/>
    <p:sldId id="498" r:id="rId31"/>
    <p:sldId id="532" r:id="rId32"/>
    <p:sldId id="414" r:id="rId33"/>
    <p:sldId id="440" r:id="rId34"/>
    <p:sldId id="465" r:id="rId35"/>
    <p:sldId id="466" r:id="rId36"/>
    <p:sldId id="467" r:id="rId37"/>
    <p:sldId id="533" r:id="rId38"/>
    <p:sldId id="534" r:id="rId39"/>
    <p:sldId id="535" r:id="rId40"/>
    <p:sldId id="536" r:id="rId41"/>
    <p:sldId id="537" r:id="rId42"/>
    <p:sldId id="475" r:id="rId43"/>
    <p:sldId id="421" r:id="rId44"/>
    <p:sldId id="524" r:id="rId45"/>
    <p:sldId id="525" r:id="rId46"/>
    <p:sldId id="526" r:id="rId47"/>
  </p:sldIdLst>
  <p:sldSz cx="9144000" cy="6858000" type="screen4x3"/>
  <p:notesSz cx="6794500" cy="9931400"/>
  <p:defaultTextStyle>
    <a:defPPr>
      <a:defRPr lang="en-US"/>
    </a:defPPr>
    <a:lvl1pPr algn="l" rtl="0" fontAlgn="base">
      <a:spcBef>
        <a:spcPct val="0"/>
      </a:spcBef>
      <a:spcAft>
        <a:spcPct val="0"/>
      </a:spcAft>
      <a:defRPr kern="1200">
        <a:solidFill>
          <a:schemeClr val="tx1"/>
        </a:solidFill>
        <a:latin typeface="Comic Sans MS" pitchFamily="66" charset="0"/>
        <a:ea typeface="+mn-ea"/>
        <a:cs typeface="Times New Roman" pitchFamily="18" charset="0"/>
      </a:defRPr>
    </a:lvl1pPr>
    <a:lvl2pPr marL="457200" algn="l" rtl="0" fontAlgn="base">
      <a:spcBef>
        <a:spcPct val="0"/>
      </a:spcBef>
      <a:spcAft>
        <a:spcPct val="0"/>
      </a:spcAft>
      <a:defRPr kern="1200">
        <a:solidFill>
          <a:schemeClr val="tx1"/>
        </a:solidFill>
        <a:latin typeface="Comic Sans MS" pitchFamily="66" charset="0"/>
        <a:ea typeface="+mn-ea"/>
        <a:cs typeface="Times New Roman" pitchFamily="18" charset="0"/>
      </a:defRPr>
    </a:lvl2pPr>
    <a:lvl3pPr marL="914400" algn="l" rtl="0" fontAlgn="base">
      <a:spcBef>
        <a:spcPct val="0"/>
      </a:spcBef>
      <a:spcAft>
        <a:spcPct val="0"/>
      </a:spcAft>
      <a:defRPr kern="1200">
        <a:solidFill>
          <a:schemeClr val="tx1"/>
        </a:solidFill>
        <a:latin typeface="Comic Sans MS" pitchFamily="66" charset="0"/>
        <a:ea typeface="+mn-ea"/>
        <a:cs typeface="Times New Roman" pitchFamily="18" charset="0"/>
      </a:defRPr>
    </a:lvl3pPr>
    <a:lvl4pPr marL="1371600" algn="l" rtl="0" fontAlgn="base">
      <a:spcBef>
        <a:spcPct val="0"/>
      </a:spcBef>
      <a:spcAft>
        <a:spcPct val="0"/>
      </a:spcAft>
      <a:defRPr kern="1200">
        <a:solidFill>
          <a:schemeClr val="tx1"/>
        </a:solidFill>
        <a:latin typeface="Comic Sans MS" pitchFamily="66" charset="0"/>
        <a:ea typeface="+mn-ea"/>
        <a:cs typeface="Times New Roman" pitchFamily="18" charset="0"/>
      </a:defRPr>
    </a:lvl4pPr>
    <a:lvl5pPr marL="1828800" algn="l" rtl="0" fontAlgn="base">
      <a:spcBef>
        <a:spcPct val="0"/>
      </a:spcBef>
      <a:spcAft>
        <a:spcPct val="0"/>
      </a:spcAft>
      <a:defRPr kern="1200">
        <a:solidFill>
          <a:schemeClr val="tx1"/>
        </a:solidFill>
        <a:latin typeface="Comic Sans MS" pitchFamily="66" charset="0"/>
        <a:ea typeface="+mn-ea"/>
        <a:cs typeface="Times New Roman" pitchFamily="18" charset="0"/>
      </a:defRPr>
    </a:lvl5pPr>
    <a:lvl6pPr marL="2286000" algn="l" defTabSz="914400" rtl="0" eaLnBrk="1" latinLnBrk="0" hangingPunct="1">
      <a:defRPr kern="1200">
        <a:solidFill>
          <a:schemeClr val="tx1"/>
        </a:solidFill>
        <a:latin typeface="Comic Sans MS" pitchFamily="66" charset="0"/>
        <a:ea typeface="+mn-ea"/>
        <a:cs typeface="Times New Roman" pitchFamily="18" charset="0"/>
      </a:defRPr>
    </a:lvl6pPr>
    <a:lvl7pPr marL="2743200" algn="l" defTabSz="914400" rtl="0" eaLnBrk="1" latinLnBrk="0" hangingPunct="1">
      <a:defRPr kern="1200">
        <a:solidFill>
          <a:schemeClr val="tx1"/>
        </a:solidFill>
        <a:latin typeface="Comic Sans MS" pitchFamily="66" charset="0"/>
        <a:ea typeface="+mn-ea"/>
        <a:cs typeface="Times New Roman" pitchFamily="18" charset="0"/>
      </a:defRPr>
    </a:lvl7pPr>
    <a:lvl8pPr marL="3200400" algn="l" defTabSz="914400" rtl="0" eaLnBrk="1" latinLnBrk="0" hangingPunct="1">
      <a:defRPr kern="1200">
        <a:solidFill>
          <a:schemeClr val="tx1"/>
        </a:solidFill>
        <a:latin typeface="Comic Sans MS" pitchFamily="66" charset="0"/>
        <a:ea typeface="+mn-ea"/>
        <a:cs typeface="Times New Roman" pitchFamily="18" charset="0"/>
      </a:defRPr>
    </a:lvl8pPr>
    <a:lvl9pPr marL="3657600" algn="l" defTabSz="914400" rtl="0" eaLnBrk="1" latinLnBrk="0" hangingPunct="1">
      <a:defRPr kern="1200">
        <a:solidFill>
          <a:schemeClr val="tx1"/>
        </a:solidFill>
        <a:latin typeface="Comic Sans MS" pitchFamily="66"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000099"/>
    <a:srgbClr val="008000"/>
    <a:srgbClr val="FFFF00"/>
    <a:srgbClr val="FCFEFE"/>
    <a:srgbClr val="A9FDE1"/>
    <a:srgbClr val="CEFEEE"/>
    <a:srgbClr val="FF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8" autoAdjust="0"/>
    <p:restoredTop sz="94654" autoAdjust="0"/>
  </p:normalViewPr>
  <p:slideViewPr>
    <p:cSldViewPr>
      <p:cViewPr varScale="1">
        <p:scale>
          <a:sx n="87" d="100"/>
          <a:sy n="87" d="100"/>
        </p:scale>
        <p:origin x="-102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298" y="-82"/>
      </p:cViewPr>
      <p:guideLst>
        <p:guide orient="horz" pos="3129"/>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1"/>
            <a:ext cx="2943004" cy="497207"/>
          </a:xfrm>
          <a:prstGeom prst="rect">
            <a:avLst/>
          </a:prstGeom>
          <a:noFill/>
          <a:ln w="9525">
            <a:noFill/>
            <a:miter lim="800000"/>
            <a:headEnd/>
            <a:tailEnd/>
          </a:ln>
          <a:effectLst/>
        </p:spPr>
        <p:txBody>
          <a:bodyPr vert="horz" wrap="square" lIns="92670" tIns="46336" rIns="92670" bIns="46336" numCol="1" anchor="t" anchorCtr="0" compatLnSpc="1">
            <a:prstTxWarp prst="textNoShape">
              <a:avLst/>
            </a:prstTxWarp>
          </a:bodyPr>
          <a:lstStyle>
            <a:lvl1pPr defTabSz="926345">
              <a:defRPr sz="1200">
                <a:latin typeface="Arial" charset="0"/>
              </a:defRPr>
            </a:lvl1pPr>
          </a:lstStyle>
          <a:p>
            <a:pPr>
              <a:defRPr/>
            </a:pPr>
            <a:endParaRPr lang="en-US"/>
          </a:p>
        </p:txBody>
      </p:sp>
      <p:sp>
        <p:nvSpPr>
          <p:cNvPr id="15363" name="Rectangle 3"/>
          <p:cNvSpPr>
            <a:spLocks noGrp="1" noChangeArrowheads="1"/>
          </p:cNvSpPr>
          <p:nvPr>
            <p:ph type="dt" sz="quarter" idx="1"/>
          </p:nvPr>
        </p:nvSpPr>
        <p:spPr bwMode="auto">
          <a:xfrm>
            <a:off x="3849897" y="1"/>
            <a:ext cx="2943004" cy="497207"/>
          </a:xfrm>
          <a:prstGeom prst="rect">
            <a:avLst/>
          </a:prstGeom>
          <a:noFill/>
          <a:ln w="9525">
            <a:noFill/>
            <a:miter lim="800000"/>
            <a:headEnd/>
            <a:tailEnd/>
          </a:ln>
          <a:effectLst/>
        </p:spPr>
        <p:txBody>
          <a:bodyPr vert="horz" wrap="square" lIns="92670" tIns="46336" rIns="92670" bIns="46336" numCol="1" anchor="t" anchorCtr="0" compatLnSpc="1">
            <a:prstTxWarp prst="textNoShape">
              <a:avLst/>
            </a:prstTxWarp>
          </a:bodyPr>
          <a:lstStyle>
            <a:lvl1pPr algn="r" defTabSz="926345">
              <a:defRPr sz="1200">
                <a:latin typeface="Arial" charset="0"/>
              </a:defRPr>
            </a:lvl1pPr>
          </a:lstStyle>
          <a:p>
            <a:pPr>
              <a:defRPr/>
            </a:pPr>
            <a:endParaRPr lang="en-US"/>
          </a:p>
        </p:txBody>
      </p:sp>
      <p:sp>
        <p:nvSpPr>
          <p:cNvPr id="15364" name="Rectangle 4"/>
          <p:cNvSpPr>
            <a:spLocks noGrp="1" noChangeArrowheads="1"/>
          </p:cNvSpPr>
          <p:nvPr>
            <p:ph type="ftr" sz="quarter" idx="2"/>
          </p:nvPr>
        </p:nvSpPr>
        <p:spPr bwMode="auto">
          <a:xfrm>
            <a:off x="1" y="9432601"/>
            <a:ext cx="2943004" cy="497207"/>
          </a:xfrm>
          <a:prstGeom prst="rect">
            <a:avLst/>
          </a:prstGeom>
          <a:noFill/>
          <a:ln w="9525">
            <a:noFill/>
            <a:miter lim="800000"/>
            <a:headEnd/>
            <a:tailEnd/>
          </a:ln>
          <a:effectLst/>
        </p:spPr>
        <p:txBody>
          <a:bodyPr vert="horz" wrap="square" lIns="92670" tIns="46336" rIns="92670" bIns="46336" numCol="1" anchor="b" anchorCtr="0" compatLnSpc="1">
            <a:prstTxWarp prst="textNoShape">
              <a:avLst/>
            </a:prstTxWarp>
          </a:bodyPr>
          <a:lstStyle>
            <a:lvl1pPr defTabSz="926345">
              <a:defRPr sz="1200">
                <a:latin typeface="Arial" charset="0"/>
              </a:defRPr>
            </a:lvl1pPr>
          </a:lstStyle>
          <a:p>
            <a:pPr>
              <a:defRPr/>
            </a:pPr>
            <a:r>
              <a:rPr lang="en-US"/>
              <a:t>SuperB Workshop IX - Perugia, June 16-20, 2009</a:t>
            </a:r>
          </a:p>
        </p:txBody>
      </p:sp>
      <p:sp>
        <p:nvSpPr>
          <p:cNvPr id="15365" name="Rectangle 5"/>
          <p:cNvSpPr>
            <a:spLocks noGrp="1" noChangeArrowheads="1"/>
          </p:cNvSpPr>
          <p:nvPr>
            <p:ph type="sldNum" sz="quarter" idx="3"/>
          </p:nvPr>
        </p:nvSpPr>
        <p:spPr bwMode="auto">
          <a:xfrm>
            <a:off x="3849897" y="9432601"/>
            <a:ext cx="2943004" cy="497207"/>
          </a:xfrm>
          <a:prstGeom prst="rect">
            <a:avLst/>
          </a:prstGeom>
          <a:noFill/>
          <a:ln w="9525">
            <a:noFill/>
            <a:miter lim="800000"/>
            <a:headEnd/>
            <a:tailEnd/>
          </a:ln>
          <a:effectLst/>
        </p:spPr>
        <p:txBody>
          <a:bodyPr vert="horz" wrap="square" lIns="92670" tIns="46336" rIns="92670" bIns="46336" numCol="1" anchor="b" anchorCtr="0" compatLnSpc="1">
            <a:prstTxWarp prst="textNoShape">
              <a:avLst/>
            </a:prstTxWarp>
          </a:bodyPr>
          <a:lstStyle>
            <a:lvl1pPr algn="r" defTabSz="926345">
              <a:defRPr sz="1200">
                <a:latin typeface="Arial" charset="0"/>
              </a:defRPr>
            </a:lvl1pPr>
          </a:lstStyle>
          <a:p>
            <a:pPr>
              <a:defRPr/>
            </a:pPr>
            <a:fld id="{A1321643-19ED-4551-A78C-2066572BEDC2}" type="slidenum">
              <a:rPr lang="en-US"/>
              <a:pPr>
                <a:defRPr/>
              </a:pPr>
              <a:t>‹N›</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1"/>
            <a:ext cx="2943004" cy="497207"/>
          </a:xfrm>
          <a:prstGeom prst="rect">
            <a:avLst/>
          </a:prstGeom>
          <a:noFill/>
          <a:ln w="9525">
            <a:noFill/>
            <a:miter lim="800000"/>
            <a:headEnd/>
            <a:tailEnd/>
          </a:ln>
          <a:effectLst/>
        </p:spPr>
        <p:txBody>
          <a:bodyPr vert="horz" wrap="square" lIns="95664" tIns="47833" rIns="95664" bIns="47833" numCol="1" anchor="t" anchorCtr="0" compatLnSpc="1">
            <a:prstTxWarp prst="textNoShape">
              <a:avLst/>
            </a:prstTxWarp>
          </a:bodyPr>
          <a:lstStyle>
            <a:lvl1pPr defTabSz="956431">
              <a:defRPr sz="1300">
                <a:latin typeface="Arial" charset="0"/>
              </a:defRPr>
            </a:lvl1pPr>
          </a:lstStyle>
          <a:p>
            <a:pPr>
              <a:defRPr/>
            </a:pPr>
            <a:endParaRPr lang="en-US"/>
          </a:p>
        </p:txBody>
      </p:sp>
      <p:sp>
        <p:nvSpPr>
          <p:cNvPr id="14339" name="Rectangle 3"/>
          <p:cNvSpPr>
            <a:spLocks noGrp="1" noChangeArrowheads="1"/>
          </p:cNvSpPr>
          <p:nvPr>
            <p:ph type="dt" idx="1"/>
          </p:nvPr>
        </p:nvSpPr>
        <p:spPr bwMode="auto">
          <a:xfrm>
            <a:off x="3849897" y="1"/>
            <a:ext cx="2943004" cy="497207"/>
          </a:xfrm>
          <a:prstGeom prst="rect">
            <a:avLst/>
          </a:prstGeom>
          <a:noFill/>
          <a:ln w="9525">
            <a:noFill/>
            <a:miter lim="800000"/>
            <a:headEnd/>
            <a:tailEnd/>
          </a:ln>
          <a:effectLst/>
        </p:spPr>
        <p:txBody>
          <a:bodyPr vert="horz" wrap="square" lIns="95664" tIns="47833" rIns="95664" bIns="47833" numCol="1" anchor="t" anchorCtr="0" compatLnSpc="1">
            <a:prstTxWarp prst="textNoShape">
              <a:avLst/>
            </a:prstTxWarp>
          </a:bodyPr>
          <a:lstStyle>
            <a:lvl1pPr algn="r" defTabSz="956431">
              <a:defRPr sz="1300">
                <a:latin typeface="Arial" charset="0"/>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911225" y="741363"/>
            <a:ext cx="4972050" cy="372903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79772" y="4717097"/>
            <a:ext cx="5434960" cy="4473274"/>
          </a:xfrm>
          <a:prstGeom prst="rect">
            <a:avLst/>
          </a:prstGeom>
          <a:noFill/>
          <a:ln w="9525">
            <a:noFill/>
            <a:miter lim="800000"/>
            <a:headEnd/>
            <a:tailEnd/>
          </a:ln>
          <a:effectLst/>
        </p:spPr>
        <p:txBody>
          <a:bodyPr vert="horz" wrap="square" lIns="95664" tIns="47833" rIns="95664" bIns="4783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1" y="9432601"/>
            <a:ext cx="2943004" cy="497207"/>
          </a:xfrm>
          <a:prstGeom prst="rect">
            <a:avLst/>
          </a:prstGeom>
          <a:noFill/>
          <a:ln w="9525">
            <a:noFill/>
            <a:miter lim="800000"/>
            <a:headEnd/>
            <a:tailEnd/>
          </a:ln>
          <a:effectLst/>
        </p:spPr>
        <p:txBody>
          <a:bodyPr vert="horz" wrap="square" lIns="95664" tIns="47833" rIns="95664" bIns="47833" numCol="1" anchor="b" anchorCtr="0" compatLnSpc="1">
            <a:prstTxWarp prst="textNoShape">
              <a:avLst/>
            </a:prstTxWarp>
          </a:bodyPr>
          <a:lstStyle>
            <a:lvl1pPr defTabSz="956431">
              <a:defRPr sz="1300">
                <a:latin typeface="Arial" charset="0"/>
              </a:defRPr>
            </a:lvl1pPr>
          </a:lstStyle>
          <a:p>
            <a:pPr>
              <a:defRPr/>
            </a:pPr>
            <a:r>
              <a:rPr lang="en-US"/>
              <a:t>SuperB Workshop IX - Perugia, June 16-20, 2009</a:t>
            </a:r>
          </a:p>
        </p:txBody>
      </p:sp>
      <p:sp>
        <p:nvSpPr>
          <p:cNvPr id="14343" name="Rectangle 7"/>
          <p:cNvSpPr>
            <a:spLocks noGrp="1" noChangeArrowheads="1"/>
          </p:cNvSpPr>
          <p:nvPr>
            <p:ph type="sldNum" sz="quarter" idx="5"/>
          </p:nvPr>
        </p:nvSpPr>
        <p:spPr bwMode="auto">
          <a:xfrm>
            <a:off x="3849897" y="9432601"/>
            <a:ext cx="2943004" cy="497207"/>
          </a:xfrm>
          <a:prstGeom prst="rect">
            <a:avLst/>
          </a:prstGeom>
          <a:noFill/>
          <a:ln w="9525">
            <a:noFill/>
            <a:miter lim="800000"/>
            <a:headEnd/>
            <a:tailEnd/>
          </a:ln>
          <a:effectLst/>
        </p:spPr>
        <p:txBody>
          <a:bodyPr vert="horz" wrap="square" lIns="95664" tIns="47833" rIns="95664" bIns="47833" numCol="1" anchor="b" anchorCtr="0" compatLnSpc="1">
            <a:prstTxWarp prst="textNoShape">
              <a:avLst/>
            </a:prstTxWarp>
          </a:bodyPr>
          <a:lstStyle>
            <a:lvl1pPr algn="r" defTabSz="956431">
              <a:defRPr sz="1300">
                <a:latin typeface="Arial" charset="0"/>
              </a:defRPr>
            </a:lvl1pPr>
          </a:lstStyle>
          <a:p>
            <a:pPr>
              <a:defRPr/>
            </a:pPr>
            <a:fld id="{A4CF1C54-A989-4931-B920-E68221542FA5}" type="slidenum">
              <a:rPr lang="en-US"/>
              <a:pPr>
                <a:defRPr/>
              </a:pPr>
              <a:t>‹N›</a:t>
            </a:fld>
            <a:endParaRPr 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a:ln/>
        </p:spPr>
      </p:sp>
      <p:sp>
        <p:nvSpPr>
          <p:cNvPr id="43011" name="Segnaposto note 2"/>
          <p:cNvSpPr>
            <a:spLocks noGrp="1"/>
          </p:cNvSpPr>
          <p:nvPr>
            <p:ph type="body" idx="1"/>
          </p:nvPr>
        </p:nvSpPr>
        <p:spPr>
          <a:noFill/>
          <a:ln/>
        </p:spPr>
        <p:txBody>
          <a:bodyPr/>
          <a:lstStyle/>
          <a:p>
            <a:pPr eaLnBrk="1" hangingPunct="1"/>
            <a:endParaRPr lang="it-IT" smtClean="0"/>
          </a:p>
        </p:txBody>
      </p:sp>
      <p:sp>
        <p:nvSpPr>
          <p:cNvPr id="43012" name="Segnaposto numero diapositiva 3"/>
          <p:cNvSpPr>
            <a:spLocks noGrp="1"/>
          </p:cNvSpPr>
          <p:nvPr>
            <p:ph type="sldNum" sz="quarter" idx="5"/>
          </p:nvPr>
        </p:nvSpPr>
        <p:spPr>
          <a:noFill/>
        </p:spPr>
        <p:txBody>
          <a:bodyPr/>
          <a:lstStyle/>
          <a:p>
            <a:pPr defTabSz="955882"/>
            <a:fld id="{9384E4AD-ECFC-4D78-8FA0-D47451CC86B0}" type="slidenum">
              <a:rPr lang="en-US" smtClean="0"/>
              <a:pPr defTabSz="955882"/>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immagine diapositiva 1"/>
          <p:cNvSpPr>
            <a:spLocks noGrp="1" noRot="1" noChangeAspect="1" noTextEdit="1"/>
          </p:cNvSpPr>
          <p:nvPr>
            <p:ph type="sldImg"/>
          </p:nvPr>
        </p:nvSpPr>
        <p:spPr>
          <a:ln/>
        </p:spPr>
      </p:sp>
      <p:sp>
        <p:nvSpPr>
          <p:cNvPr id="58371" name="Segnaposto note 2"/>
          <p:cNvSpPr>
            <a:spLocks noGrp="1"/>
          </p:cNvSpPr>
          <p:nvPr>
            <p:ph type="body" idx="1"/>
          </p:nvPr>
        </p:nvSpPr>
        <p:spPr>
          <a:noFill/>
          <a:ln/>
        </p:spPr>
        <p:txBody>
          <a:bodyPr/>
          <a:lstStyle/>
          <a:p>
            <a:pPr eaLnBrk="1" hangingPunct="1"/>
            <a:endParaRPr lang="it-IT" smtClean="0"/>
          </a:p>
        </p:txBody>
      </p:sp>
      <p:sp>
        <p:nvSpPr>
          <p:cNvPr id="58372"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3F922EF3-6A24-4D1D-9734-C7C9A3A41321}" type="slidenum">
              <a:rPr lang="en-US" sz="1300">
                <a:latin typeface="Arial" charset="0"/>
              </a:rPr>
              <a:pPr algn="r" defTabSz="955882"/>
              <a:t>34</a:t>
            </a:fld>
            <a:endParaRPr lang="en-US" sz="13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it-IT" smtClean="0"/>
          </a:p>
        </p:txBody>
      </p:sp>
      <p:sp>
        <p:nvSpPr>
          <p:cNvPr id="65540" name="Slide Number Placeholder 4"/>
          <p:cNvSpPr>
            <a:spLocks noGrp="1"/>
          </p:cNvSpPr>
          <p:nvPr>
            <p:ph type="sldNum" sz="quarter" idx="5"/>
          </p:nvPr>
        </p:nvSpPr>
        <p:spPr>
          <a:noFill/>
        </p:spPr>
        <p:txBody>
          <a:bodyPr/>
          <a:lstStyle/>
          <a:p>
            <a:pPr defTabSz="955882"/>
            <a:fld id="{EEAFFF45-AA8B-4C70-9BF0-AD303487C14F}" type="slidenum">
              <a:rPr lang="en-US" smtClean="0"/>
              <a:pPr defTabSz="955882"/>
              <a:t>35</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it-IT" smtClean="0"/>
          </a:p>
        </p:txBody>
      </p:sp>
      <p:sp>
        <p:nvSpPr>
          <p:cNvPr id="65540" name="Slide Number Placeholder 4"/>
          <p:cNvSpPr>
            <a:spLocks noGrp="1"/>
          </p:cNvSpPr>
          <p:nvPr>
            <p:ph type="sldNum" sz="quarter" idx="5"/>
          </p:nvPr>
        </p:nvSpPr>
        <p:spPr>
          <a:noFill/>
        </p:spPr>
        <p:txBody>
          <a:bodyPr/>
          <a:lstStyle/>
          <a:p>
            <a:pPr defTabSz="955882"/>
            <a:fld id="{EEAFFF45-AA8B-4C70-9BF0-AD303487C14F}" type="slidenum">
              <a:rPr lang="en-US" smtClean="0"/>
              <a:pPr defTabSz="955882"/>
              <a:t>36</a:t>
            </a:fld>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37</a:t>
            </a:fld>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38</a:t>
            </a:fld>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39</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40</a:t>
            </a:fld>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41</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42</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43</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it-IT" smtClean="0"/>
          </a:p>
        </p:txBody>
      </p:sp>
      <p:sp>
        <p:nvSpPr>
          <p:cNvPr id="44036" name="Slide Number Placeholder 4"/>
          <p:cNvSpPr>
            <a:spLocks noGrp="1"/>
          </p:cNvSpPr>
          <p:nvPr>
            <p:ph type="sldNum" sz="quarter" idx="5"/>
          </p:nvPr>
        </p:nvSpPr>
        <p:spPr>
          <a:noFill/>
        </p:spPr>
        <p:txBody>
          <a:bodyPr/>
          <a:lstStyle/>
          <a:p>
            <a:pPr defTabSz="955882"/>
            <a:fld id="{C29AC785-2D34-4915-8C47-6194CC9DD58A}" type="slidenum">
              <a:rPr lang="en-US" smtClean="0"/>
              <a:pPr defTabSz="955882"/>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44</a:t>
            </a:fld>
            <a:endParaRPr lang="en-US" sz="1300" dirty="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dirty="0"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45</a:t>
            </a:fld>
            <a:endParaRPr lang="en-US" sz="1300" dirty="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46</a:t>
            </a:fld>
            <a:endParaRPr lang="en-US" sz="1300"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12</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13</a:t>
            </a:fld>
            <a:endParaRPr lang="en-US" sz="1300"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29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31</a:t>
            </a:fld>
            <a:endParaRPr lang="en-US" sz="130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immagine diapositiva 1"/>
          <p:cNvSpPr>
            <a:spLocks noGrp="1" noRot="1" noChangeAspect="1" noTextEdit="1"/>
          </p:cNvSpPr>
          <p:nvPr>
            <p:ph type="sldImg"/>
          </p:nvPr>
        </p:nvSpPr>
        <p:spPr>
          <a:ln/>
        </p:spPr>
      </p:sp>
      <p:sp>
        <p:nvSpPr>
          <p:cNvPr id="52227" name="Segnaposto note 2"/>
          <p:cNvSpPr>
            <a:spLocks noGrp="1"/>
          </p:cNvSpPr>
          <p:nvPr>
            <p:ph type="body" idx="1"/>
          </p:nvPr>
        </p:nvSpPr>
        <p:spPr>
          <a:noFill/>
          <a:ln/>
        </p:spPr>
        <p:txBody>
          <a:bodyPr/>
          <a:lstStyle/>
          <a:p>
            <a:pPr eaLnBrk="1" hangingPunct="1"/>
            <a:endParaRPr lang="it-IT" smtClean="0"/>
          </a:p>
        </p:txBody>
      </p:sp>
      <p:sp>
        <p:nvSpPr>
          <p:cNvPr id="52228" name="Segnaposto numero diapositiva 3"/>
          <p:cNvSpPr txBox="1">
            <a:spLocks noGrp="1"/>
          </p:cNvSpPr>
          <p:nvPr/>
        </p:nvSpPr>
        <p:spPr bwMode="auto">
          <a:xfrm>
            <a:off x="3849897" y="9432601"/>
            <a:ext cx="2943004" cy="497207"/>
          </a:xfrm>
          <a:prstGeom prst="rect">
            <a:avLst/>
          </a:prstGeom>
          <a:noFill/>
          <a:ln w="9525">
            <a:noFill/>
            <a:miter lim="800000"/>
            <a:headEnd/>
            <a:tailEnd/>
          </a:ln>
        </p:spPr>
        <p:txBody>
          <a:bodyPr lIns="95664" tIns="47833" rIns="95664" bIns="47833" anchor="b"/>
          <a:lstStyle/>
          <a:p>
            <a:pPr algn="r" defTabSz="955882"/>
            <a:fld id="{7340099C-97D6-4D3D-8681-AF30362A1DBF}" type="slidenum">
              <a:rPr lang="en-US" sz="1300">
                <a:latin typeface="Arial" charset="0"/>
              </a:rPr>
              <a:pPr algn="r" defTabSz="955882"/>
              <a:t>32</a:t>
            </a:fld>
            <a:endParaRPr lang="en-US" sz="1300"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it-IT" smtClean="0"/>
          </a:p>
        </p:txBody>
      </p:sp>
      <p:sp>
        <p:nvSpPr>
          <p:cNvPr id="70660" name="Slide Number Placeholder 4"/>
          <p:cNvSpPr>
            <a:spLocks noGrp="1"/>
          </p:cNvSpPr>
          <p:nvPr>
            <p:ph type="sldNum" sz="quarter" idx="5"/>
          </p:nvPr>
        </p:nvSpPr>
        <p:spPr>
          <a:noFill/>
        </p:spPr>
        <p:txBody>
          <a:bodyPr/>
          <a:lstStyle/>
          <a:p>
            <a:pPr defTabSz="955882"/>
            <a:fld id="{8F83ECB5-3D88-40CE-BA70-D9CF26CEC5C1}" type="slidenum">
              <a:rPr lang="en-US" smtClean="0"/>
              <a:pPr defTabSz="955882"/>
              <a:t>33</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4" name="Rectangle 12"/>
          <p:cNvSpPr>
            <a:spLocks noChangeArrowheads="1"/>
          </p:cNvSpPr>
          <p:nvPr/>
        </p:nvSpPr>
        <p:spPr bwMode="auto">
          <a:xfrm>
            <a:off x="8534400" y="6400800"/>
            <a:ext cx="466725" cy="336550"/>
          </a:xfrm>
          <a:prstGeom prst="rect">
            <a:avLst/>
          </a:prstGeom>
          <a:noFill/>
          <a:ln w="9525">
            <a:noFill/>
            <a:miter lim="800000"/>
            <a:headEnd/>
            <a:tailEnd/>
          </a:ln>
          <a:effectLst/>
        </p:spPr>
        <p:txBody>
          <a:bodyPr wrap="none">
            <a:spAutoFit/>
          </a:bodyPr>
          <a:lstStyle/>
          <a:p>
            <a:pPr>
              <a:defRPr/>
            </a:pPr>
            <a:fld id="{73EA7F50-33E5-4771-B9A1-61141DFA2890}" type="slidenum">
              <a:rPr lang="en-US" sz="1600">
                <a:solidFill>
                  <a:schemeClr val="accent2"/>
                </a:solidFill>
                <a:latin typeface="Times New Roman" pitchFamily="18" charset="0"/>
              </a:rPr>
              <a:pPr>
                <a:defRPr/>
              </a:pPr>
              <a:t>‹N›</a:t>
            </a:fld>
            <a:endParaRPr lang="en-US" sz="1600" dirty="0">
              <a:solidFill>
                <a:schemeClr val="accent2"/>
              </a:solidFill>
              <a:latin typeface="Times New Roman" pitchFamily="18" charset="0"/>
            </a:endParaRP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Rectangle 5"/>
          <p:cNvSpPr>
            <a:spLocks noGrp="1" noChangeArrowheads="1"/>
          </p:cNvSpPr>
          <p:nvPr>
            <p:ph type="dt" sz="half" idx="10"/>
          </p:nvPr>
        </p:nvSpPr>
        <p:spPr>
          <a:xfrm>
            <a:off x="6553200" y="5943600"/>
            <a:ext cx="2133600" cy="476250"/>
          </a:xfrm>
        </p:spPr>
        <p:txBody>
          <a:bodyPr/>
          <a:lstStyle>
            <a:lvl1pPr>
              <a:defRPr/>
            </a:lvl1pPr>
          </a:lstStyle>
          <a:p>
            <a:pPr>
              <a:defRPr/>
            </a:pPr>
            <a:fld id="{E253469F-52CA-41D4-A639-915366E2A4F1}" type="datetimeFigureOut">
              <a:rPr lang="en-US"/>
              <a:pPr>
                <a:defRPr/>
              </a:pPr>
              <a:t>9/14/2011</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it-IT"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Diapositiva titolo">
    <p:spTree>
      <p:nvGrpSpPr>
        <p:cNvPr id="1" name=""/>
        <p:cNvGrpSpPr/>
        <p:nvPr/>
      </p:nvGrpSpPr>
      <p:grpSpPr>
        <a:xfrm>
          <a:off x="0" y="0"/>
          <a:ext cx="0" cy="0"/>
          <a:chOff x="0" y="0"/>
          <a:chExt cx="0" cy="0"/>
        </a:xfrm>
      </p:grpSpPr>
      <p:sp>
        <p:nvSpPr>
          <p:cNvPr id="4" name="Rectangle 12"/>
          <p:cNvSpPr>
            <a:spLocks noChangeArrowheads="1"/>
          </p:cNvSpPr>
          <p:nvPr/>
        </p:nvSpPr>
        <p:spPr bwMode="auto">
          <a:xfrm>
            <a:off x="8534400" y="6400800"/>
            <a:ext cx="466725" cy="336550"/>
          </a:xfrm>
          <a:prstGeom prst="rect">
            <a:avLst/>
          </a:prstGeom>
          <a:noFill/>
          <a:ln w="9525">
            <a:noFill/>
            <a:miter lim="800000"/>
            <a:headEnd/>
            <a:tailEnd/>
          </a:ln>
          <a:effectLst/>
        </p:spPr>
        <p:txBody>
          <a:bodyPr wrap="none">
            <a:spAutoFit/>
          </a:bodyPr>
          <a:lstStyle/>
          <a:p>
            <a:pPr>
              <a:defRPr/>
            </a:pPr>
            <a:fld id="{A4566C60-F662-4113-A5DE-E69C4483D118}" type="slidenum">
              <a:rPr lang="en-US" sz="1600">
                <a:solidFill>
                  <a:schemeClr val="accent2"/>
                </a:solidFill>
                <a:latin typeface="Times New Roman" pitchFamily="18" charset="0"/>
              </a:rPr>
              <a:pPr>
                <a:defRPr/>
              </a:pPr>
              <a:t>‹N›</a:t>
            </a:fld>
            <a:endParaRPr lang="en-US" sz="1600" dirty="0">
              <a:solidFill>
                <a:schemeClr val="accent2"/>
              </a:solidFill>
              <a:latin typeface="Times New Roman" pitchFamily="18" charset="0"/>
            </a:endParaRP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6" name="Rectangle 7"/>
          <p:cNvSpPr>
            <a:spLocks noGrp="1" noChangeArrowheads="1"/>
          </p:cNvSpPr>
          <p:nvPr>
            <p:ph type="dt" sz="half" idx="10"/>
          </p:nvPr>
        </p:nvSpPr>
        <p:spPr/>
        <p:txBody>
          <a:bodyPr/>
          <a:lstStyle>
            <a:lvl1pPr>
              <a:defRPr/>
            </a:lvl1pPr>
          </a:lstStyle>
          <a:p>
            <a:pPr>
              <a:defRPr/>
            </a:pPr>
            <a:fld id="{01F872E7-FA23-4E16-B971-D0ED6F1D715A}" type="datetimeFigureOut">
              <a:rPr lang="en-US"/>
              <a:pPr>
                <a:defRPr/>
              </a:pPr>
              <a:t>9/14/2011</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US"/>
          </a:p>
        </p:txBody>
      </p:sp>
      <p:sp>
        <p:nvSpPr>
          <p:cNvPr id="3" name="Segnaposto tabella 2"/>
          <p:cNvSpPr>
            <a:spLocks noGrp="1"/>
          </p:cNvSpPr>
          <p:nvPr>
            <p:ph type="tbl" idx="1"/>
          </p:nvPr>
        </p:nvSpPr>
        <p:spPr>
          <a:xfrm>
            <a:off x="457200" y="1600200"/>
            <a:ext cx="8229600" cy="4525963"/>
          </a:xfrm>
        </p:spPr>
        <p:txBody>
          <a:bodyPr/>
          <a:lstStyle/>
          <a:p>
            <a:endParaRPr lang="en-US"/>
          </a:p>
        </p:txBody>
      </p:sp>
      <p:sp>
        <p:nvSpPr>
          <p:cNvPr id="4" name="Segnaposto data 3"/>
          <p:cNvSpPr>
            <a:spLocks noGrp="1"/>
          </p:cNvSpPr>
          <p:nvPr>
            <p:ph type="dt" sz="half" idx="10"/>
          </p:nvPr>
        </p:nvSpPr>
        <p:spPr>
          <a:xfrm>
            <a:off x="457200" y="6356350"/>
            <a:ext cx="2133600" cy="365125"/>
          </a:xfrm>
        </p:spPr>
        <p:txBody>
          <a:bodyPr/>
          <a:lstStyle>
            <a:lvl1pPr>
              <a:defRPr/>
            </a:lvl1pPr>
          </a:lstStyle>
          <a:p>
            <a:pPr>
              <a:defRPr/>
            </a:pPr>
            <a:fld id="{C340EAE5-5D87-4703-A441-AA6B49023293}" type="datetime1">
              <a:rPr lang="en-US"/>
              <a:pPr>
                <a:defRPr/>
              </a:pPr>
              <a:t>9/14/2011</a:t>
            </a:fld>
            <a:endParaRPr lang="en-US"/>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46814C3-908C-46C8-B376-45B683B177FD}"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276600" y="762000"/>
            <a:ext cx="4114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2051" name="Rectangle 3"/>
          <p:cNvSpPr>
            <a:spLocks noGrp="1" noChangeArrowheads="1"/>
          </p:cNvSpPr>
          <p:nvPr>
            <p:ph type="body" idx="1"/>
          </p:nvPr>
        </p:nvSpPr>
        <p:spPr bwMode="auto">
          <a:xfrm>
            <a:off x="228600" y="1600200"/>
            <a:ext cx="8534400" cy="3048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endParaRPr lang="it-IT" dirty="0" smtClean="0"/>
          </a:p>
        </p:txBody>
      </p:sp>
      <p:sp>
        <p:nvSpPr>
          <p:cNvPr id="2055" name="Rectangle 7"/>
          <p:cNvSpPr>
            <a:spLocks noGrp="1" noChangeArrowheads="1"/>
          </p:cNvSpPr>
          <p:nvPr>
            <p:ph type="dt" sz="half" idx="2"/>
          </p:nvPr>
        </p:nvSpPr>
        <p:spPr bwMode="auto">
          <a:xfrm>
            <a:off x="6477000" y="54102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defRPr>
            </a:lvl1pPr>
          </a:lstStyle>
          <a:p>
            <a:pPr>
              <a:defRPr/>
            </a:pPr>
            <a:endParaRPr lang="en-US" dirty="0"/>
          </a:p>
        </p:txBody>
      </p:sp>
      <p:sp>
        <p:nvSpPr>
          <p:cNvPr id="6" name="Rectangle 9"/>
          <p:cNvSpPr>
            <a:spLocks noChangeArrowheads="1"/>
          </p:cNvSpPr>
          <p:nvPr userDrawn="1"/>
        </p:nvSpPr>
        <p:spPr bwMode="auto">
          <a:xfrm>
            <a:off x="0" y="6519863"/>
            <a:ext cx="7848600" cy="338554"/>
          </a:xfrm>
          <a:prstGeom prst="rect">
            <a:avLst/>
          </a:prstGeom>
          <a:noFill/>
          <a:ln w="9525">
            <a:noFill/>
            <a:miter lim="800000"/>
            <a:headEnd/>
            <a:tailEnd/>
          </a:ln>
          <a:effectLst/>
        </p:spPr>
        <p:txBody>
          <a:bodyPr wrap="square">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600" i="1" kern="1200" dirty="0" smtClean="0">
                <a:solidFill>
                  <a:srgbClr val="000099"/>
                </a:solidFill>
                <a:latin typeface="Garamond" pitchFamily="18" charset="0"/>
                <a:cs typeface="Times New Roman" pitchFamily="18" charset="0"/>
              </a:rPr>
              <a:t>F. Bosi -SuperB </a:t>
            </a:r>
            <a:r>
              <a:rPr lang="en-US" sz="1600" i="1" kern="1200" baseline="0" dirty="0" smtClean="0">
                <a:solidFill>
                  <a:srgbClr val="000099"/>
                </a:solidFill>
                <a:latin typeface="Garamond" pitchFamily="18" charset="0"/>
                <a:cs typeface="Times New Roman" pitchFamily="18" charset="0"/>
              </a:rPr>
              <a:t>Collaboration Meeting , </a:t>
            </a:r>
            <a:r>
              <a:rPr lang="it-IT" sz="1600" i="1" kern="1200" baseline="0" dirty="0" smtClean="0">
                <a:solidFill>
                  <a:srgbClr val="000099"/>
                </a:solidFill>
                <a:latin typeface="Garamond" pitchFamily="18" charset="0"/>
                <a:cs typeface="Times New Roman" pitchFamily="18" charset="0"/>
              </a:rPr>
              <a:t>QMUL, </a:t>
            </a:r>
            <a:r>
              <a:rPr lang="de-DE" sz="1600" i="1" kern="1200" baseline="0" dirty="0" smtClean="0">
                <a:solidFill>
                  <a:srgbClr val="000099"/>
                </a:solidFill>
                <a:latin typeface="Garamond" pitchFamily="18" charset="0"/>
                <a:cs typeface="Times New Roman" pitchFamily="18" charset="0"/>
              </a:rPr>
              <a:t>13</a:t>
            </a:r>
            <a:r>
              <a:rPr lang="de-DE" sz="1600" i="1" kern="1200" dirty="0" smtClean="0">
                <a:solidFill>
                  <a:srgbClr val="000099"/>
                </a:solidFill>
                <a:latin typeface="Garamond" pitchFamily="18" charset="0"/>
                <a:cs typeface="Times New Roman" pitchFamily="18" charset="0"/>
              </a:rPr>
              <a:t> – 16 </a:t>
            </a:r>
            <a:r>
              <a:rPr lang="de-DE" sz="1600" i="1" kern="1200" baseline="0" dirty="0" smtClean="0">
                <a:solidFill>
                  <a:srgbClr val="000099"/>
                </a:solidFill>
                <a:latin typeface="Garamond" pitchFamily="18" charset="0"/>
                <a:cs typeface="Times New Roman" pitchFamily="18" charset="0"/>
              </a:rPr>
              <a:t>September</a:t>
            </a:r>
            <a:r>
              <a:rPr lang="de-DE" sz="1600" i="1" kern="1200" dirty="0" smtClean="0">
                <a:solidFill>
                  <a:srgbClr val="000099"/>
                </a:solidFill>
                <a:latin typeface="Garamond" pitchFamily="18" charset="0"/>
                <a:cs typeface="Times New Roman" pitchFamily="18" charset="0"/>
              </a:rPr>
              <a:t> 2011 </a:t>
            </a:r>
            <a:endParaRPr lang="en-US" sz="1600" b="0" dirty="0">
              <a:solidFill>
                <a:srgbClr val="000099"/>
              </a:solidFill>
              <a:latin typeface="Times New Roman" pitchFamily="18" charset="0"/>
              <a:cs typeface="Times New Roman" pitchFamily="18" charset="0"/>
            </a:endParaRPr>
          </a:p>
        </p:txBody>
      </p:sp>
      <p:sp>
        <p:nvSpPr>
          <p:cNvPr id="7" name="Rectangle 12"/>
          <p:cNvSpPr>
            <a:spLocks noChangeArrowheads="1"/>
          </p:cNvSpPr>
          <p:nvPr userDrawn="1"/>
        </p:nvSpPr>
        <p:spPr bwMode="auto">
          <a:xfrm>
            <a:off x="8534400" y="6400800"/>
            <a:ext cx="466725" cy="336550"/>
          </a:xfrm>
          <a:prstGeom prst="rect">
            <a:avLst/>
          </a:prstGeom>
          <a:noFill/>
          <a:ln w="9525">
            <a:noFill/>
            <a:miter lim="800000"/>
            <a:headEnd/>
            <a:tailEnd/>
          </a:ln>
          <a:effectLst/>
        </p:spPr>
        <p:txBody>
          <a:bodyPr wrap="none">
            <a:spAutoFit/>
          </a:bodyPr>
          <a:lstStyle/>
          <a:p>
            <a:pPr>
              <a:defRPr/>
            </a:pPr>
            <a:fld id="{9AE99593-CAA9-48B6-82F6-B1A494EC2ED4}" type="slidenum">
              <a:rPr lang="en-US" sz="1600">
                <a:solidFill>
                  <a:schemeClr val="accent2"/>
                </a:solidFill>
                <a:latin typeface="Times New Roman" pitchFamily="18" charset="0"/>
              </a:rPr>
              <a:pPr>
                <a:defRPr/>
              </a:pPr>
              <a:t>‹N›</a:t>
            </a:fld>
            <a:endParaRPr lang="en-US" sz="1600" dirty="0">
              <a:solidFill>
                <a:schemeClr val="accent2"/>
              </a:solidFill>
              <a:latin typeface="Times New Roman" pitchFamily="18" charset="0"/>
            </a:endParaRPr>
          </a:p>
        </p:txBody>
      </p:sp>
      <p:pic>
        <p:nvPicPr>
          <p:cNvPr id="8" name="Picture 3" descr="infn"/>
          <p:cNvPicPr>
            <a:picLocks noChangeAspect="1" noChangeArrowheads="1"/>
          </p:cNvPicPr>
          <p:nvPr userDrawn="1"/>
        </p:nvPicPr>
        <p:blipFill>
          <a:blip r:embed="rId6" cstate="print"/>
          <a:srcRect/>
          <a:stretch>
            <a:fillRect/>
          </a:stretch>
        </p:blipFill>
        <p:spPr bwMode="auto">
          <a:xfrm>
            <a:off x="7696200" y="228600"/>
            <a:ext cx="1219200" cy="1198563"/>
          </a:xfrm>
          <a:prstGeom prst="rect">
            <a:avLst/>
          </a:prstGeom>
          <a:noFill/>
        </p:spPr>
      </p:pic>
      <p:pic>
        <p:nvPicPr>
          <p:cNvPr id="9" name="Picture 6" descr="logo"/>
          <p:cNvPicPr>
            <a:picLocks noChangeAspect="1" noChangeArrowheads="1"/>
          </p:cNvPicPr>
          <p:nvPr userDrawn="1"/>
        </p:nvPicPr>
        <p:blipFill>
          <a:blip r:embed="rId7" cstate="print">
            <a:clrChange>
              <a:clrFrom>
                <a:srgbClr val="FFFFFF"/>
              </a:clrFrom>
              <a:clrTo>
                <a:srgbClr val="FFFFFF">
                  <a:alpha val="0"/>
                </a:srgbClr>
              </a:clrTo>
            </a:clrChange>
          </a:blip>
          <a:srcRect/>
          <a:stretch>
            <a:fillRect/>
          </a:stretch>
        </p:blipFill>
        <p:spPr bwMode="auto">
          <a:xfrm>
            <a:off x="228600" y="152400"/>
            <a:ext cx="1371600" cy="1290160"/>
          </a:xfrm>
          <a:prstGeom prst="rect">
            <a:avLst/>
          </a:prstGeom>
          <a:noFill/>
        </p:spPr>
      </p:pic>
    </p:spTree>
  </p:cSld>
  <p:clrMap bg1="lt1" tx1="dk1" bg2="lt2" tx2="dk2" accent1="accent1" accent2="accent2" accent3="accent3" accent4="accent4" accent5="accent5" accent6="accent6" hlink="hlink" folHlink="folHlink"/>
  <p:sldLayoutIdLst>
    <p:sldLayoutId id="2147483719" r:id="rId1"/>
    <p:sldLayoutId id="2147483720" r:id="rId2"/>
    <p:sldLayoutId id="2147483722" r:id="rId3"/>
    <p:sldLayoutId id="2147483723" r:id="rId4"/>
  </p:sldLayoutIdLst>
  <p:hf sldNum="0" hdr="0" dt="0"/>
  <p:txStyles>
    <p:titleStyle>
      <a:lvl1pPr algn="ctr" rtl="0" eaLnBrk="0" fontAlgn="base" hangingPunct="0">
        <a:spcBef>
          <a:spcPct val="0"/>
        </a:spcBef>
        <a:spcAft>
          <a:spcPct val="0"/>
        </a:spcAft>
        <a:defRPr sz="4400">
          <a:solidFill>
            <a:schemeClr val="tx2"/>
          </a:solidFill>
          <a:latin typeface="Arial"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charset="0"/>
        </a:defRPr>
      </a:lvl2pPr>
      <a:lvl3pPr marL="1143000" indent="-228600" algn="l" rtl="0" eaLnBrk="0" fontAlgn="base" hangingPunct="0">
        <a:spcBef>
          <a:spcPct val="20000"/>
        </a:spcBef>
        <a:spcAft>
          <a:spcPct val="0"/>
        </a:spcAft>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idx="4294967295"/>
          </p:nvPr>
        </p:nvSpPr>
        <p:spPr>
          <a:xfrm>
            <a:off x="1143000" y="762000"/>
            <a:ext cx="6324600" cy="1371600"/>
          </a:xfrm>
        </p:spPr>
        <p:txBody>
          <a:bodyPr anchor="ctr" anchorCtr="1"/>
          <a:lstStyle/>
          <a:p>
            <a:r>
              <a:rPr lang="en-US" sz="3200" dirty="0" smtClean="0">
                <a:solidFill>
                  <a:schemeClr val="accent2"/>
                </a:solidFill>
                <a:latin typeface="ArialMT"/>
              </a:rPr>
              <a:t>SVT </a:t>
            </a:r>
            <a:br>
              <a:rPr lang="en-US" sz="3200" dirty="0" smtClean="0">
                <a:solidFill>
                  <a:schemeClr val="accent2"/>
                </a:solidFill>
                <a:latin typeface="ArialMT"/>
              </a:rPr>
            </a:br>
            <a:r>
              <a:rPr lang="en-US" sz="3200" dirty="0" smtClean="0">
                <a:solidFill>
                  <a:schemeClr val="accent2"/>
                </a:solidFill>
                <a:latin typeface="ArialMT"/>
              </a:rPr>
              <a:t>Mechanics </a:t>
            </a:r>
            <a:r>
              <a:rPr lang="en-US" sz="2400" dirty="0" smtClean="0">
                <a:solidFill>
                  <a:schemeClr val="accent2"/>
                </a:solidFill>
                <a:latin typeface="Comic Sans MS" pitchFamily="66" charset="0"/>
                <a:cs typeface="Times New Roman" pitchFamily="18" charset="0"/>
              </a:rPr>
              <a:t/>
            </a:r>
            <a:br>
              <a:rPr lang="en-US" sz="2400" dirty="0" smtClean="0">
                <a:solidFill>
                  <a:schemeClr val="accent2"/>
                </a:solidFill>
                <a:latin typeface="Comic Sans MS" pitchFamily="66" charset="0"/>
                <a:cs typeface="Times New Roman" pitchFamily="18" charset="0"/>
              </a:rPr>
            </a:br>
            <a:endParaRPr lang="en-US" sz="2400" dirty="0" smtClean="0">
              <a:solidFill>
                <a:schemeClr val="accent2"/>
              </a:solidFill>
              <a:latin typeface="Comic Sans MS" pitchFamily="66" charset="0"/>
              <a:cs typeface="Times New Roman" pitchFamily="18" charset="0"/>
            </a:endParaRPr>
          </a:p>
        </p:txBody>
      </p:sp>
      <p:sp>
        <p:nvSpPr>
          <p:cNvPr id="8195" name="Rectangle 3"/>
          <p:cNvSpPr>
            <a:spLocks noGrp="1" noChangeArrowheads="1"/>
          </p:cNvSpPr>
          <p:nvPr>
            <p:ph type="subTitle" idx="1"/>
          </p:nvPr>
        </p:nvSpPr>
        <p:spPr>
          <a:xfrm>
            <a:off x="457200" y="2057400"/>
            <a:ext cx="7696200" cy="914400"/>
          </a:xfrm>
        </p:spPr>
        <p:txBody>
          <a:bodyPr/>
          <a:lstStyle/>
          <a:p>
            <a:pPr eaLnBrk="1" hangingPunct="1"/>
            <a:r>
              <a:rPr lang="en-US" sz="2800" b="1" i="1" dirty="0" smtClean="0">
                <a:latin typeface="Times New Roman" pitchFamily="18" charset="0"/>
                <a:cs typeface="Times New Roman" pitchFamily="18" charset="0"/>
              </a:rPr>
              <a:t>F. Bosi</a:t>
            </a:r>
          </a:p>
          <a:p>
            <a:pPr eaLnBrk="1" hangingPunct="1"/>
            <a:endParaRPr lang="en-US" sz="2800" b="1" dirty="0" smtClean="0">
              <a:latin typeface="Times New Roman" pitchFamily="18" charset="0"/>
              <a:cs typeface="Times New Roman" pitchFamily="18" charset="0"/>
            </a:endParaRPr>
          </a:p>
          <a:p>
            <a:pPr eaLnBrk="1" hangingPunct="1"/>
            <a:r>
              <a:rPr lang="en-US" sz="2000" i="1" dirty="0" smtClean="0">
                <a:solidFill>
                  <a:srgbClr val="000099"/>
                </a:solidFill>
                <a:latin typeface="Times New Roman" pitchFamily="18" charset="0"/>
                <a:cs typeface="Times New Roman" pitchFamily="18" charset="0"/>
              </a:rPr>
              <a:t>INFN-Pisa</a:t>
            </a:r>
          </a:p>
          <a:p>
            <a:pPr eaLnBrk="1" hangingPunct="1"/>
            <a:r>
              <a:rPr lang="en-US" sz="2000" i="1" dirty="0" smtClean="0">
                <a:solidFill>
                  <a:srgbClr val="000099"/>
                </a:solidFill>
                <a:latin typeface="Times New Roman" pitchFamily="18" charset="0"/>
                <a:cs typeface="Times New Roman" pitchFamily="18" charset="0"/>
              </a:rPr>
              <a:t>on behalf of the SuperB  SVT Group</a:t>
            </a:r>
          </a:p>
          <a:p>
            <a:pPr eaLnBrk="1" hangingPunct="1"/>
            <a:endParaRPr lang="en-US" sz="2800" dirty="0" smtClean="0">
              <a:latin typeface="Times New Roman" pitchFamily="18" charset="0"/>
              <a:cs typeface="Times New Roman" pitchFamily="18" charset="0"/>
            </a:endParaRPr>
          </a:p>
        </p:txBody>
      </p:sp>
      <p:pic>
        <p:nvPicPr>
          <p:cNvPr id="8196" name="Picture 5" descr="testa_2"/>
          <p:cNvPicPr>
            <a:picLocks noChangeAspect="1" noChangeArrowheads="1"/>
          </p:cNvPicPr>
          <p:nvPr/>
        </p:nvPicPr>
        <p:blipFill>
          <a:blip r:embed="rId3" cstate="print"/>
          <a:srcRect/>
          <a:stretch>
            <a:fillRect/>
          </a:stretch>
        </p:blipFill>
        <p:spPr bwMode="auto">
          <a:xfrm>
            <a:off x="914400" y="4419600"/>
            <a:ext cx="7677150" cy="1535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48" name="Rectangle 372"/>
          <p:cNvSpPr>
            <a:spLocks noGrp="1"/>
          </p:cNvSpPr>
          <p:nvPr>
            <p:ph type="title"/>
          </p:nvPr>
        </p:nvSpPr>
        <p:spPr/>
        <p:txBody>
          <a:bodyPr/>
          <a:lstStyle/>
          <a:p>
            <a:r>
              <a:rPr lang="en-US" dirty="0" smtClean="0"/>
              <a:t>L1-L5 barrel modules dimensions table</a:t>
            </a:r>
          </a:p>
        </p:txBody>
      </p:sp>
      <p:graphicFrame>
        <p:nvGraphicFramePr>
          <p:cNvPr id="50550" name="Group 374"/>
          <p:cNvGraphicFramePr>
            <a:graphicFrameLocks noGrp="1"/>
          </p:cNvGraphicFramePr>
          <p:nvPr>
            <p:ph idx="1"/>
          </p:nvPr>
        </p:nvGraphicFramePr>
        <p:xfrm>
          <a:off x="152399" y="1904999"/>
          <a:ext cx="8915401" cy="3931920"/>
        </p:xfrm>
        <a:graphic>
          <a:graphicData uri="http://schemas.openxmlformats.org/drawingml/2006/table">
            <a:tbl>
              <a:tblPr/>
              <a:tblGrid>
                <a:gridCol w="1182961"/>
                <a:gridCol w="1184652"/>
                <a:gridCol w="832788"/>
                <a:gridCol w="1143000"/>
                <a:gridCol w="1524000"/>
                <a:gridCol w="1371600"/>
                <a:gridCol w="1676400"/>
              </a:tblGrid>
              <a:tr h="179832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Layer</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 </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Radius</a:t>
                      </a:r>
                      <a:r>
                        <a:rPr kumimoji="0" lang="it-IT" sz="1400" b="1" i="0" u="none" strike="noStrike" cap="none" normalizeH="0" baseline="0" dirty="0" smtClean="0">
                          <a:ln>
                            <a:noFill/>
                          </a:ln>
                          <a:solidFill>
                            <a:srgbClr val="FF0000"/>
                          </a:solidFill>
                          <a:effectLst/>
                          <a:latin typeface="Arial" charset="0"/>
                          <a:cs typeface="Arial" charset="0"/>
                        </a:rPr>
                        <a:t> cm</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Modules</a:t>
                      </a:r>
                      <a:endParaRPr kumimoji="0" lang="it-IT" sz="1400" b="1" i="0" u="none" strike="noStrike" cap="none" normalizeH="0" baseline="0" dirty="0" smtClean="0">
                        <a:ln>
                          <a:noFill/>
                        </a:ln>
                        <a:solidFill>
                          <a:srgbClr val="FF0000"/>
                        </a:solidFill>
                        <a:effectLst/>
                        <a:latin typeface="Arial"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quantity</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width</a:t>
                      </a:r>
                      <a:endParaRPr kumimoji="0" lang="it-IT" sz="1400" b="1" i="0" u="none" strike="noStrike" cap="none" normalizeH="0" baseline="0" dirty="0" smtClean="0">
                        <a:ln>
                          <a:noFill/>
                        </a:ln>
                        <a:solidFill>
                          <a:srgbClr val="FF0000"/>
                        </a:solidFill>
                        <a:effectLst/>
                        <a:latin typeface="Arial" charset="0"/>
                        <a:cs typeface="Arial" charset="0"/>
                      </a:endParaRP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(r-phi )  BaBar (cm) </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module</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a:t>
                      </a:r>
                      <a:r>
                        <a:rPr kumimoji="0" lang="it-IT" sz="1400" b="1" i="0" u="none" strike="noStrike" cap="none" normalizeH="0" baseline="0" dirty="0" err="1" smtClean="0">
                          <a:ln>
                            <a:noFill/>
                          </a:ln>
                          <a:solidFill>
                            <a:srgbClr val="FF0000"/>
                          </a:solidFill>
                          <a:effectLst/>
                          <a:latin typeface="Arial" charset="0"/>
                          <a:cs typeface="Arial" charset="0"/>
                        </a:rPr>
                        <a:t>Fastsim</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N.Neri</a:t>
                      </a:r>
                      <a:r>
                        <a:rPr kumimoji="0" lang="it-IT" sz="1400" b="1" i="0" u="none" strike="noStrike" cap="none" normalizeH="0" baseline="0" dirty="0" smtClean="0">
                          <a:ln>
                            <a:noFill/>
                          </a:ln>
                          <a:solidFill>
                            <a:srgbClr val="FF0000"/>
                          </a:solidFill>
                          <a:effectLst/>
                          <a:latin typeface="Arial" charset="0"/>
                          <a:cs typeface="Arial" charset="0"/>
                        </a:rPr>
                        <a:t> (cm)</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modules</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Bosi </a:t>
                      </a:r>
                      <a:r>
                        <a:rPr kumimoji="0" lang="it-IT" sz="1400" b="1" i="0" u="none" strike="noStrike" cap="none" normalizeH="0" baseline="0" dirty="0" err="1" smtClean="0">
                          <a:ln>
                            <a:noFill/>
                          </a:ln>
                          <a:solidFill>
                            <a:srgbClr val="FF0000"/>
                          </a:solidFill>
                          <a:effectLst/>
                          <a:latin typeface="Arial" charset="0"/>
                          <a:cs typeface="Arial" charset="0"/>
                        </a:rPr>
                        <a:t>new</a:t>
                      </a:r>
                      <a:r>
                        <a:rPr kumimoji="0" lang="it-IT" sz="1400" b="1" i="0" u="none" strike="noStrike" cap="none" normalizeH="0" baseline="0" dirty="0" smtClean="0">
                          <a:ln>
                            <a:noFill/>
                          </a:ln>
                          <a:solidFill>
                            <a:srgbClr val="FF0000"/>
                          </a:solidFill>
                          <a:effectLst/>
                          <a:latin typeface="Arial" charset="0"/>
                          <a:cs typeface="Arial" charset="0"/>
                        </a:rPr>
                        <a:t> design (</a:t>
                      </a:r>
                      <a:r>
                        <a:rPr kumimoji="0" lang="it-IT" sz="1400" b="1" i="0" u="none" strike="noStrike" cap="none" normalizeH="0" baseline="0" dirty="0" err="1" smtClean="0">
                          <a:ln>
                            <a:noFill/>
                          </a:ln>
                          <a:solidFill>
                            <a:srgbClr val="FF0000"/>
                          </a:solidFill>
                          <a:effectLst/>
                          <a:latin typeface="Arial" charset="0"/>
                          <a:cs typeface="Arial" charset="0"/>
                        </a:rPr>
                        <a:t>preliminary</a:t>
                      </a:r>
                      <a:r>
                        <a:rPr kumimoji="0" lang="it-IT" sz="1400" b="1" i="0" u="none" strike="noStrike" cap="none" normalizeH="0" baseline="0" dirty="0" smtClean="0">
                          <a:ln>
                            <a:noFill/>
                          </a:ln>
                          <a:solidFill>
                            <a:srgbClr val="FF0000"/>
                          </a:solidFill>
                          <a:effectLst/>
                          <a:latin typeface="Arial" charset="0"/>
                          <a:cs typeface="Arial" charset="0"/>
                        </a:rPr>
                        <a:t>) (cm)  </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1</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4.13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21.466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21.478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4.94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25.992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26.278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5.9</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7.15</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38.276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38.57</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4a</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44.57</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45.795</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4b</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12.4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44.57</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47.942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5a</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0.3</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61.81</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61.304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304800">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5b</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0.3</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14.4</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18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5.28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61.81</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63.584</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bl>
          </a:graphicData>
        </a:graphic>
      </p:graphicFrame>
      <p:sp>
        <p:nvSpPr>
          <p:cNvPr id="4" name="CasellaDiTesto 3"/>
          <p:cNvSpPr txBox="1"/>
          <p:nvPr/>
        </p:nvSpPr>
        <p:spPr>
          <a:xfrm>
            <a:off x="2057400" y="1676400"/>
            <a:ext cx="2743200" cy="1200329"/>
          </a:xfrm>
          <a:prstGeom prst="rect">
            <a:avLst/>
          </a:prstGeom>
          <a:solidFill>
            <a:srgbClr val="FFFF00"/>
          </a:solidFill>
          <a:ln w="19050">
            <a:solidFill>
              <a:srgbClr val="0000FF"/>
            </a:solidFill>
          </a:ln>
        </p:spPr>
        <p:txBody>
          <a:bodyPr wrap="square" rtlCol="0">
            <a:spAutoFit/>
          </a:bodyPr>
          <a:lstStyle/>
          <a:p>
            <a:r>
              <a:rPr lang="en-US" dirty="0" smtClean="0">
                <a:solidFill>
                  <a:srgbClr val="000099"/>
                </a:solidFill>
              </a:rPr>
              <a:t>Not big difference between </a:t>
            </a:r>
            <a:r>
              <a:rPr lang="en-US" dirty="0" err="1" smtClean="0">
                <a:solidFill>
                  <a:srgbClr val="000099"/>
                </a:solidFill>
              </a:rPr>
              <a:t>N.Neri</a:t>
            </a:r>
            <a:r>
              <a:rPr lang="en-US" dirty="0" smtClean="0">
                <a:solidFill>
                  <a:srgbClr val="000099"/>
                </a:solidFill>
              </a:rPr>
              <a:t> SVT module dimension and actual design ! </a:t>
            </a:r>
            <a:endParaRPr lang="en-US" u="sng" dirty="0" smtClean="0">
              <a:solidFill>
                <a:srgbClr val="000099"/>
              </a:solidFill>
            </a:endParaRPr>
          </a:p>
        </p:txBody>
      </p:sp>
      <p:cxnSp>
        <p:nvCxnSpPr>
          <p:cNvPr id="6" name="Connettore 2 5"/>
          <p:cNvCxnSpPr/>
          <p:nvPr/>
        </p:nvCxnSpPr>
        <p:spPr>
          <a:xfrm>
            <a:off x="4800600" y="2743200"/>
            <a:ext cx="1447800" cy="457200"/>
          </a:xfrm>
          <a:prstGeom prst="straightConnector1">
            <a:avLst/>
          </a:prstGeom>
          <a:ln w="19050">
            <a:solidFill>
              <a:schemeClr val="accent4"/>
            </a:solidFill>
            <a:tailEnd type="arrow"/>
          </a:ln>
        </p:spPr>
        <p:style>
          <a:lnRef idx="1">
            <a:schemeClr val="dk1"/>
          </a:lnRef>
          <a:fillRef idx="0">
            <a:schemeClr val="dk1"/>
          </a:fillRef>
          <a:effectRef idx="0">
            <a:schemeClr val="dk1"/>
          </a:effectRef>
          <a:fontRef idx="minor">
            <a:schemeClr val="tx1"/>
          </a:fontRef>
        </p:style>
      </p:cxnSp>
      <p:cxnSp>
        <p:nvCxnSpPr>
          <p:cNvPr id="8" name="Connettore 2 7"/>
          <p:cNvCxnSpPr/>
          <p:nvPr/>
        </p:nvCxnSpPr>
        <p:spPr>
          <a:xfrm>
            <a:off x="4800600" y="1828800"/>
            <a:ext cx="2743200" cy="304800"/>
          </a:xfrm>
          <a:prstGeom prst="straightConnector1">
            <a:avLst/>
          </a:prstGeom>
          <a:ln w="19050">
            <a:solidFill>
              <a:schemeClr val="accent4"/>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81" name="Rectangle 157"/>
          <p:cNvSpPr>
            <a:spLocks noGrp="1"/>
          </p:cNvSpPr>
          <p:nvPr>
            <p:ph type="title"/>
          </p:nvPr>
        </p:nvSpPr>
        <p:spPr>
          <a:xfrm>
            <a:off x="1828800" y="304800"/>
            <a:ext cx="5943600" cy="1066800"/>
          </a:xfrm>
        </p:spPr>
        <p:txBody>
          <a:bodyPr/>
          <a:lstStyle/>
          <a:p>
            <a:r>
              <a:rPr lang="en-US" sz="3600" dirty="0" smtClean="0"/>
              <a:t>L1-L5 full modules length</a:t>
            </a:r>
          </a:p>
        </p:txBody>
      </p:sp>
      <p:graphicFrame>
        <p:nvGraphicFramePr>
          <p:cNvPr id="52388" name="Group 164"/>
          <p:cNvGraphicFramePr>
            <a:graphicFrameLocks noGrp="1"/>
          </p:cNvGraphicFramePr>
          <p:nvPr>
            <p:ph idx="1"/>
          </p:nvPr>
        </p:nvGraphicFramePr>
        <p:xfrm>
          <a:off x="381000" y="2667000"/>
          <a:ext cx="8305800" cy="2413553"/>
        </p:xfrm>
        <a:graphic>
          <a:graphicData uri="http://schemas.openxmlformats.org/drawingml/2006/table">
            <a:tbl>
              <a:tblPr/>
              <a:tblGrid>
                <a:gridCol w="3035760"/>
                <a:gridCol w="2670005"/>
                <a:gridCol w="2600035"/>
              </a:tblGrid>
              <a:tr h="1194353">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a:t>
                      </a:r>
                      <a:r>
                        <a:rPr kumimoji="0" lang="it-IT" sz="1400" b="1" i="0" u="none" strike="noStrike" cap="none" normalizeH="0" baseline="0" dirty="0" err="1" smtClean="0">
                          <a:ln>
                            <a:noFill/>
                          </a:ln>
                          <a:solidFill>
                            <a:srgbClr val="FF0000"/>
                          </a:solidFill>
                          <a:effectLst/>
                          <a:latin typeface="Arial" charset="0"/>
                          <a:cs typeface="Arial" charset="0"/>
                        </a:rPr>
                        <a:t>Fastsim</a:t>
                      </a:r>
                      <a:r>
                        <a:rPr kumimoji="0" lang="it-IT" sz="1400" b="1" i="0" u="none" strike="noStrike" cap="none" normalizeH="0" baseline="0" dirty="0" smtClean="0">
                          <a:ln>
                            <a:noFill/>
                          </a:ln>
                          <a:solidFill>
                            <a:srgbClr val="FF0000"/>
                          </a:solidFill>
                          <a:effectLst/>
                          <a:latin typeface="Arial" charset="0"/>
                          <a:cs typeface="Arial" charset="0"/>
                        </a:rPr>
                        <a:t> Neri (</a:t>
                      </a: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+ 2 </a:t>
                      </a:r>
                      <a:r>
                        <a:rPr kumimoji="0" lang="it-IT" sz="1400" b="1" i="0" u="none" strike="noStrike" cap="none" normalizeH="0" baseline="0" dirty="0" err="1" smtClean="0">
                          <a:ln>
                            <a:noFill/>
                          </a:ln>
                          <a:solidFill>
                            <a:srgbClr val="FF0000"/>
                          </a:solidFill>
                          <a:effectLst/>
                          <a:latin typeface="Arial" charset="0"/>
                          <a:cs typeface="Arial" charset="0"/>
                        </a:rPr>
                        <a:t>wedges</a:t>
                      </a:r>
                      <a:r>
                        <a:rPr kumimoji="0" lang="it-IT" sz="1400" b="1" i="0" u="none" strike="noStrike" cap="none" normalizeH="0" baseline="0" dirty="0" smtClean="0">
                          <a:ln>
                            <a:noFill/>
                          </a:ln>
                          <a:solidFill>
                            <a:srgbClr val="FF0000"/>
                          </a:solidFill>
                          <a:effectLst/>
                          <a:latin typeface="Arial" charset="0"/>
                          <a:cs typeface="Arial" charset="0"/>
                        </a:rPr>
                        <a: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(cm) </a:t>
                      </a:r>
                      <a:endParaRPr kumimoji="0" lang="it-IT" sz="14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modules</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length</a:t>
                      </a:r>
                      <a:r>
                        <a:rPr kumimoji="0" lang="it-IT" sz="1400" b="1" i="0" u="none" strike="noStrike" cap="none" normalizeH="0" baseline="0" dirty="0" smtClean="0">
                          <a:ln>
                            <a:noFill/>
                          </a:ln>
                          <a:solidFill>
                            <a:srgbClr val="FF0000"/>
                          </a:solidFill>
                          <a:effectLst/>
                          <a:latin typeface="Arial" charset="0"/>
                          <a:cs typeface="Arial" charset="0"/>
                        </a:rPr>
                        <a:t> - Bosi </a:t>
                      </a:r>
                      <a:r>
                        <a:rPr kumimoji="0" lang="it-IT" sz="1400" b="1" i="0" u="none" strike="noStrike" cap="none" normalizeH="0" baseline="0" dirty="0" err="1" smtClean="0">
                          <a:ln>
                            <a:noFill/>
                          </a:ln>
                          <a:solidFill>
                            <a:srgbClr val="FF0000"/>
                          </a:solidFill>
                          <a:effectLst/>
                          <a:latin typeface="Arial" charset="0"/>
                          <a:cs typeface="Arial" charset="0"/>
                        </a:rPr>
                        <a:t>new</a:t>
                      </a:r>
                      <a:r>
                        <a:rPr kumimoji="0" lang="it-IT" sz="1400" b="1" i="0" u="none" strike="noStrike" cap="none" normalizeH="0" baseline="0" dirty="0" smtClean="0">
                          <a:ln>
                            <a:noFill/>
                          </a:ln>
                          <a:solidFill>
                            <a:srgbClr val="FF0000"/>
                          </a:solidFill>
                          <a:effectLst/>
                          <a:latin typeface="Arial" charset="0"/>
                          <a:cs typeface="Arial" charset="0"/>
                        </a:rPr>
                        <a:t> design (</a:t>
                      </a:r>
                      <a:r>
                        <a:rPr kumimoji="0" lang="it-IT" sz="1400" b="1" i="0" u="none" strike="noStrike" cap="none" normalizeH="0" baseline="0" dirty="0" err="1" smtClean="0">
                          <a:ln>
                            <a:noFill/>
                          </a:ln>
                          <a:solidFill>
                            <a:srgbClr val="FF0000"/>
                          </a:solidFill>
                          <a:effectLst/>
                          <a:latin typeface="Arial" charset="0"/>
                          <a:cs typeface="Arial" charset="0"/>
                        </a:rPr>
                        <a:t>preliminary</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+ 2 </a:t>
                      </a:r>
                      <a:r>
                        <a:rPr kumimoji="0" lang="it-IT" sz="1400" b="1" i="0" u="none" strike="noStrike" cap="none" normalizeH="0" baseline="0" dirty="0" err="1" smtClean="0">
                          <a:ln>
                            <a:noFill/>
                          </a:ln>
                          <a:solidFill>
                            <a:srgbClr val="FF0000"/>
                          </a:solidFill>
                          <a:effectLst/>
                          <a:latin typeface="Arial" charset="0"/>
                          <a:cs typeface="Arial" charset="0"/>
                        </a:rPr>
                        <a:t>wedges</a:t>
                      </a:r>
                      <a:r>
                        <a:rPr kumimoji="0" lang="it-IT" sz="1400" b="1" i="0" u="none" strike="noStrike" cap="none" normalizeH="0" baseline="0" dirty="0" smtClean="0">
                          <a:ln>
                            <a:noFill/>
                          </a:ln>
                          <a:solidFill>
                            <a:srgbClr val="FF0000"/>
                          </a:solidFill>
                          <a:effectLst/>
                          <a:latin typeface="Arial" charset="0"/>
                          <a:cs typeface="Arial" charset="0"/>
                        </a:rPr>
                        <a:t>)</a:t>
                      </a:r>
                    </a:p>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FF0000"/>
                          </a:solidFill>
                          <a:effectLst/>
                          <a:latin typeface="Arial" charset="0"/>
                          <a:cs typeface="Arial" charset="0"/>
                        </a:rPr>
                        <a:t>(cm) </a:t>
                      </a:r>
                      <a:endParaRPr kumimoji="0" lang="it-IT" sz="14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FF0000"/>
                          </a:solidFill>
                          <a:effectLst/>
                          <a:latin typeface="Arial" charset="0"/>
                          <a:cs typeface="Arial" charset="0"/>
                        </a:rPr>
                        <a:t>All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Barrel</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Modules</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lehgth</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without</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arch</a:t>
                      </a:r>
                      <a:r>
                        <a:rPr kumimoji="0" lang="it-IT" sz="1400" b="1" i="0" u="none" strike="noStrike" cap="none" normalizeH="0" baseline="0" dirty="0" smtClean="0">
                          <a:ln>
                            <a:noFill/>
                          </a:ln>
                          <a:solidFill>
                            <a:srgbClr val="FF0000"/>
                          </a:solidFill>
                          <a:effectLst/>
                          <a:latin typeface="Arial" charset="0"/>
                          <a:cs typeface="Arial" charset="0"/>
                        </a:rPr>
                        <a:t> </a:t>
                      </a:r>
                      <a:r>
                        <a:rPr kumimoji="0" lang="it-IT" sz="1400" b="1" i="0" u="none" strike="noStrike" cap="none" normalizeH="0" baseline="0" dirty="0" err="1" smtClean="0">
                          <a:ln>
                            <a:noFill/>
                          </a:ln>
                          <a:solidFill>
                            <a:srgbClr val="FF0000"/>
                          </a:solidFill>
                          <a:effectLst/>
                          <a:latin typeface="Arial" charset="0"/>
                          <a:cs typeface="Arial" charset="0"/>
                        </a:rPr>
                        <a:t>shape</a:t>
                      </a:r>
                      <a:r>
                        <a:rPr kumimoji="0" lang="it-IT" sz="1400" b="1" i="0" u="none" strike="noStrike" cap="none" normalizeH="0" baseline="0" dirty="0" smtClean="0">
                          <a:ln>
                            <a:noFill/>
                          </a:ln>
                          <a:solidFill>
                            <a:srgbClr val="FF0000"/>
                          </a:solidFill>
                          <a:effectLst/>
                          <a:latin typeface="Arial" charset="0"/>
                          <a:cs typeface="Arial" charset="0"/>
                        </a:rPr>
                        <a:t>  (cm)</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0000FF"/>
                          </a:solidFill>
                          <a:effectLst/>
                          <a:latin typeface="Arial" charset="0"/>
                          <a:cs typeface="Arial" charset="0"/>
                        </a:rPr>
                        <a:t>Layer</a:t>
                      </a:r>
                      <a:r>
                        <a:rPr kumimoji="0" lang="it-IT" sz="1400" b="1" i="0" u="none" strike="noStrike" cap="none" normalizeH="0" baseline="0" dirty="0" smtClean="0">
                          <a:ln>
                            <a:noFill/>
                          </a:ln>
                          <a:solidFill>
                            <a:srgbClr val="0000FF"/>
                          </a:solidFill>
                          <a:effectLst/>
                          <a:latin typeface="Arial" charset="0"/>
                          <a:cs typeface="Arial" charset="0"/>
                        </a:rPr>
                        <a:t> 4a               58.164</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59.389</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77.585</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Layer 4b               58.164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61.536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80.172</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Layer 5a               75.404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74.898</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smtClean="0">
                          <a:ln>
                            <a:noFill/>
                          </a:ln>
                          <a:solidFill>
                            <a:srgbClr val="0000FF"/>
                          </a:solidFill>
                          <a:effectLst/>
                          <a:latin typeface="Arial" charset="0"/>
                          <a:cs typeface="Arial" charset="0"/>
                        </a:rPr>
                        <a:t>90.516</a:t>
                      </a:r>
                      <a:endParaRPr kumimoji="0" lang="it-IT" sz="2000" b="0" i="0" u="none" strike="noStrike" cap="none" normalizeH="0" baseline="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7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err="1" smtClean="0">
                          <a:ln>
                            <a:noFill/>
                          </a:ln>
                          <a:solidFill>
                            <a:srgbClr val="0000FF"/>
                          </a:solidFill>
                          <a:effectLst/>
                          <a:latin typeface="Arial" charset="0"/>
                          <a:cs typeface="Arial" charset="0"/>
                        </a:rPr>
                        <a:t>Layer</a:t>
                      </a:r>
                      <a:r>
                        <a:rPr kumimoji="0" lang="it-IT" sz="1400" b="1" i="0" u="none" strike="noStrike" cap="none" normalizeH="0" baseline="0" dirty="0" smtClean="0">
                          <a:ln>
                            <a:noFill/>
                          </a:ln>
                          <a:solidFill>
                            <a:srgbClr val="0000FF"/>
                          </a:solidFill>
                          <a:effectLst/>
                          <a:latin typeface="Arial" charset="0"/>
                          <a:cs typeface="Arial" charset="0"/>
                        </a:rPr>
                        <a:t> 5b               75.404</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77.178</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it-IT" sz="1400" b="1" i="0" u="none" strike="noStrike" cap="none" normalizeH="0" baseline="0" dirty="0" smtClean="0">
                          <a:ln>
                            <a:noFill/>
                          </a:ln>
                          <a:solidFill>
                            <a:srgbClr val="0000FF"/>
                          </a:solidFill>
                          <a:effectLst/>
                          <a:latin typeface="Arial" charset="0"/>
                          <a:cs typeface="Arial" charset="0"/>
                        </a:rPr>
                        <a:t>93.103</a:t>
                      </a:r>
                      <a:endParaRPr kumimoji="0" lang="it-IT" sz="2000" b="0" i="0" u="none" strike="noStrike" cap="none" normalizeH="0" baseline="0" dirty="0" smtClean="0">
                        <a:ln>
                          <a:noFill/>
                        </a:ln>
                        <a:solidFill>
                          <a:schemeClr val="tx1"/>
                        </a:solidFill>
                        <a:effectLst/>
                        <a:latin typeface="Calibri"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Ovale 3"/>
          <p:cNvSpPr/>
          <p:nvPr/>
        </p:nvSpPr>
        <p:spPr>
          <a:xfrm>
            <a:off x="6248400" y="2590800"/>
            <a:ext cx="24384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3276600" y="2590800"/>
            <a:ext cx="2819400" cy="1371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p:cNvSpPr/>
          <p:nvPr/>
        </p:nvSpPr>
        <p:spPr>
          <a:xfrm>
            <a:off x="7696200" y="4724400"/>
            <a:ext cx="1143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5105400" y="4724400"/>
            <a:ext cx="11430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p:cNvSpPr txBox="1"/>
          <p:nvPr/>
        </p:nvSpPr>
        <p:spPr>
          <a:xfrm>
            <a:off x="3276600" y="5715000"/>
            <a:ext cx="4267200" cy="461665"/>
          </a:xfrm>
          <a:prstGeom prst="rect">
            <a:avLst/>
          </a:prstGeom>
          <a:solidFill>
            <a:srgbClr val="FFFF00"/>
          </a:solidFill>
          <a:ln>
            <a:solidFill>
              <a:srgbClr val="FF0000"/>
            </a:solidFill>
          </a:ln>
        </p:spPr>
        <p:txBody>
          <a:bodyPr wrap="square" rtlCol="0">
            <a:spAutoFit/>
          </a:bodyPr>
          <a:lstStyle/>
          <a:p>
            <a:r>
              <a:rPr lang="en-US" sz="2400" dirty="0" smtClean="0"/>
              <a:t>Large difference in length</a:t>
            </a:r>
            <a:endParaRPr lang="en-US" sz="2400" dirty="0"/>
          </a:p>
        </p:txBody>
      </p:sp>
      <p:cxnSp>
        <p:nvCxnSpPr>
          <p:cNvPr id="10" name="Connettore 2 9"/>
          <p:cNvCxnSpPr/>
          <p:nvPr/>
        </p:nvCxnSpPr>
        <p:spPr>
          <a:xfrm rot="5400000" flipH="1" flipV="1">
            <a:off x="7391400" y="5334000"/>
            <a:ext cx="3810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rot="10800000">
            <a:off x="6248400" y="5257800"/>
            <a:ext cx="990600" cy="457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28600" y="1524000"/>
            <a:ext cx="87630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3" name="Rectangle 2"/>
          <p:cNvSpPr/>
          <p:nvPr/>
        </p:nvSpPr>
        <p:spPr>
          <a:xfrm>
            <a:off x="457200" y="1600200"/>
            <a:ext cx="8686800" cy="6247864"/>
          </a:xfrm>
          <a:prstGeom prst="rect">
            <a:avLst/>
          </a:prstGeom>
        </p:spPr>
        <p:txBody>
          <a:bodyPr wrap="square">
            <a:spAutoFit/>
          </a:bodyPr>
          <a:lstStyle/>
          <a:p>
            <a:pPr>
              <a:spcBef>
                <a:spcPct val="50000"/>
              </a:spcBef>
            </a:pPr>
            <a:r>
              <a:rPr lang="en-US" sz="2000" dirty="0" smtClean="0">
                <a:solidFill>
                  <a:srgbClr val="000099"/>
                </a:solidFill>
              </a:rPr>
              <a:t>In this first design there are  good news for layer 3-4-5 and some bad news for layer 1-2 !</a:t>
            </a:r>
          </a:p>
          <a:p>
            <a:pPr>
              <a:spcBef>
                <a:spcPct val="50000"/>
              </a:spcBef>
            </a:pPr>
            <a:r>
              <a:rPr lang="en-US" sz="2000" dirty="0" smtClean="0">
                <a:solidFill>
                  <a:srgbClr val="000099"/>
                </a:solidFill>
              </a:rPr>
              <a:t>1) </a:t>
            </a:r>
            <a:r>
              <a:rPr lang="en-US" sz="2000" u="sng" dirty="0" smtClean="0">
                <a:solidFill>
                  <a:srgbClr val="000099"/>
                </a:solidFill>
              </a:rPr>
              <a:t>Strong  </a:t>
            </a:r>
            <a:r>
              <a:rPr lang="en-US" sz="2000" dirty="0" smtClean="0">
                <a:solidFill>
                  <a:srgbClr val="000099"/>
                </a:solidFill>
              </a:rPr>
              <a:t> interpenetration between sensors layer 1 and layer 0 !</a:t>
            </a:r>
          </a:p>
          <a:p>
            <a:pPr>
              <a:spcBef>
                <a:spcPct val="50000"/>
              </a:spcBef>
            </a:pPr>
            <a:r>
              <a:rPr lang="en-US" sz="2000" dirty="0" smtClean="0">
                <a:solidFill>
                  <a:srgbClr val="000099"/>
                </a:solidFill>
              </a:rPr>
              <a:t>2) Light interpenetration  between  sensors layer 2 and layer 0</a:t>
            </a:r>
          </a:p>
          <a:p>
            <a:pPr>
              <a:spcBef>
                <a:spcPct val="50000"/>
              </a:spcBef>
            </a:pPr>
            <a:r>
              <a:rPr lang="en-US" sz="2000" dirty="0" smtClean="0">
                <a:solidFill>
                  <a:srgbClr val="000099"/>
                </a:solidFill>
              </a:rPr>
              <a:t>3) No problem for layer 3-4-5</a:t>
            </a:r>
          </a:p>
          <a:p>
            <a:pPr>
              <a:spcBef>
                <a:spcPct val="50000"/>
              </a:spcBef>
            </a:pPr>
            <a:r>
              <a:rPr lang="en-US" sz="2000" dirty="0" smtClean="0">
                <a:solidFill>
                  <a:srgbClr val="000099"/>
                </a:solidFill>
              </a:rPr>
              <a:t>The  problem arise from the position of layer 0 that is constrained between the central Be pipe flanges and the 300 mrad acceptance angle. </a:t>
            </a:r>
          </a:p>
          <a:p>
            <a:pPr>
              <a:spcBef>
                <a:spcPct val="50000"/>
              </a:spcBef>
            </a:pPr>
            <a:r>
              <a:rPr lang="en-US" sz="2000" dirty="0" smtClean="0">
                <a:solidFill>
                  <a:srgbClr val="000099"/>
                </a:solidFill>
              </a:rPr>
              <a:t>In practice  no space available  for the necessary clearance between layer0 and layer1 !</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Module Striplets </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pic>
        <p:nvPicPr>
          <p:cNvPr id="65540" name="Picture 4"/>
          <p:cNvPicPr>
            <a:picLocks noChangeAspect="1" noChangeArrowheads="1"/>
          </p:cNvPicPr>
          <p:nvPr/>
        </p:nvPicPr>
        <p:blipFill>
          <a:blip r:embed="rId3" cstate="print"/>
          <a:srcRect l="29583" t="15385" r="5417" b="5385"/>
          <a:stretch>
            <a:fillRect/>
          </a:stretch>
        </p:blipFill>
        <p:spPr bwMode="auto">
          <a:xfrm>
            <a:off x="152400" y="1524000"/>
            <a:ext cx="7543800" cy="4980843"/>
          </a:xfrm>
          <a:prstGeom prst="rect">
            <a:avLst/>
          </a:prstGeom>
          <a:noFill/>
          <a:ln w="9525">
            <a:noFill/>
            <a:miter lim="800000"/>
            <a:headEnd/>
            <a:tailEnd/>
          </a:ln>
        </p:spPr>
      </p:pic>
      <p:sp>
        <p:nvSpPr>
          <p:cNvPr id="38" name="Rectangle 34"/>
          <p:cNvSpPr>
            <a:spLocks noChangeArrowheads="1"/>
          </p:cNvSpPr>
          <p:nvPr/>
        </p:nvSpPr>
        <p:spPr bwMode="auto">
          <a:xfrm>
            <a:off x="228600" y="1447800"/>
            <a:ext cx="4191000" cy="838200"/>
          </a:xfrm>
          <a:prstGeom prst="rect">
            <a:avLst/>
          </a:prstGeom>
          <a:solidFill>
            <a:srgbClr val="FFFF00"/>
          </a:solidFill>
          <a:ln w="9525">
            <a:solidFill>
              <a:schemeClr val="tx1"/>
            </a:solidFill>
            <a:miter lim="800000"/>
            <a:headEnd/>
            <a:tailEnd/>
          </a:ln>
        </p:spPr>
        <p:txBody>
          <a:bodyPr anchor="ctr"/>
          <a:lstStyle/>
          <a:p>
            <a:pPr algn="ctr"/>
            <a:r>
              <a:rPr lang="en-US" sz="1600" u="sng" dirty="0" smtClean="0">
                <a:solidFill>
                  <a:srgbClr val="FF0000"/>
                </a:solidFill>
              </a:rPr>
              <a:t>Complete</a:t>
            </a:r>
            <a:r>
              <a:rPr lang="en-US" sz="1600" dirty="0" smtClean="0">
                <a:solidFill>
                  <a:srgbClr val="FF0000"/>
                </a:solidFill>
              </a:rPr>
              <a:t> Modules striplets  positioned on the Be  beam-pipe and supported by Cold Flange.</a:t>
            </a:r>
          </a:p>
        </p:txBody>
      </p:sp>
      <p:sp>
        <p:nvSpPr>
          <p:cNvPr id="16" name="Rectangle 34"/>
          <p:cNvSpPr>
            <a:spLocks noChangeArrowheads="1"/>
          </p:cNvSpPr>
          <p:nvPr/>
        </p:nvSpPr>
        <p:spPr bwMode="auto">
          <a:xfrm>
            <a:off x="5638800" y="4267200"/>
            <a:ext cx="26670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Cold Flanges Buttons</a:t>
            </a:r>
          </a:p>
        </p:txBody>
      </p:sp>
      <p:cxnSp>
        <p:nvCxnSpPr>
          <p:cNvPr id="12" name="Connettore 2 11"/>
          <p:cNvCxnSpPr/>
          <p:nvPr/>
        </p:nvCxnSpPr>
        <p:spPr>
          <a:xfrm rot="10800000">
            <a:off x="3886200" y="3276600"/>
            <a:ext cx="1828800" cy="1295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8" name="CasellaDiTesto 7"/>
          <p:cNvSpPr txBox="1"/>
          <p:nvPr/>
        </p:nvSpPr>
        <p:spPr>
          <a:xfrm>
            <a:off x="5181600" y="5410201"/>
            <a:ext cx="2514600" cy="1015663"/>
          </a:xfrm>
          <a:prstGeom prst="rect">
            <a:avLst/>
          </a:prstGeom>
          <a:solidFill>
            <a:srgbClr val="FFFF00"/>
          </a:solidFill>
          <a:ln w="76200">
            <a:solidFill>
              <a:srgbClr val="0000FF"/>
            </a:solidFill>
          </a:ln>
        </p:spPr>
        <p:txBody>
          <a:bodyPr wrap="square" rtlCol="0">
            <a:spAutoFit/>
          </a:bodyPr>
          <a:lstStyle/>
          <a:p>
            <a:r>
              <a:rPr lang="en-US" sz="2000" dirty="0" smtClean="0">
                <a:solidFill>
                  <a:srgbClr val="000099"/>
                </a:solidFill>
              </a:rPr>
              <a:t>All  L0 components very close  to the flanges beam pipe </a:t>
            </a:r>
          </a:p>
        </p:txBody>
      </p:sp>
      <p:sp>
        <p:nvSpPr>
          <p:cNvPr id="9" name="Rectangle 34"/>
          <p:cNvSpPr>
            <a:spLocks noChangeArrowheads="1"/>
          </p:cNvSpPr>
          <p:nvPr/>
        </p:nvSpPr>
        <p:spPr bwMode="auto">
          <a:xfrm>
            <a:off x="0" y="5791200"/>
            <a:ext cx="22098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Be pipe flanges</a:t>
            </a:r>
          </a:p>
        </p:txBody>
      </p:sp>
      <p:cxnSp>
        <p:nvCxnSpPr>
          <p:cNvPr id="11" name="Connettore 2 10"/>
          <p:cNvCxnSpPr/>
          <p:nvPr/>
        </p:nvCxnSpPr>
        <p:spPr>
          <a:xfrm rot="5400000" flipH="1" flipV="1">
            <a:off x="1409700" y="5143500"/>
            <a:ext cx="838200" cy="609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cstate="print"/>
          <a:srcRect l="16751" t="31588" r="19375" b="11279"/>
          <a:stretch>
            <a:fillRect/>
          </a:stretch>
        </p:blipFill>
        <p:spPr bwMode="auto">
          <a:xfrm>
            <a:off x="22029" y="1524000"/>
            <a:ext cx="9121971" cy="4419600"/>
          </a:xfrm>
          <a:prstGeom prst="rect">
            <a:avLst/>
          </a:prstGeom>
          <a:noFill/>
          <a:ln w="9525">
            <a:noFill/>
            <a:miter lim="800000"/>
            <a:headEnd/>
            <a:tailEnd/>
          </a:ln>
        </p:spPr>
      </p:pic>
      <p:sp>
        <p:nvSpPr>
          <p:cNvPr id="2" name="Titolo 1"/>
          <p:cNvSpPr>
            <a:spLocks noGrp="1"/>
          </p:cNvSpPr>
          <p:nvPr>
            <p:ph type="title"/>
          </p:nvPr>
        </p:nvSpPr>
        <p:spPr>
          <a:xfrm>
            <a:off x="1143000" y="5105400"/>
            <a:ext cx="3505200" cy="685800"/>
          </a:xfrm>
          <a:solidFill>
            <a:srgbClr val="FFFF00"/>
          </a:solidFill>
        </p:spPr>
        <p:txBody>
          <a:bodyPr/>
          <a:lstStyle/>
          <a:p>
            <a:r>
              <a:rPr lang="en-US" sz="2800" dirty="0" smtClean="0"/>
              <a:t>Problem with layer 1 sensors</a:t>
            </a:r>
            <a:endParaRPr lang="en-US" sz="2800" dirty="0"/>
          </a:p>
        </p:txBody>
      </p:sp>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Rectangle 34"/>
          <p:cNvSpPr>
            <a:spLocks noChangeArrowheads="1"/>
          </p:cNvSpPr>
          <p:nvPr/>
        </p:nvSpPr>
        <p:spPr bwMode="auto">
          <a:xfrm>
            <a:off x="5257800" y="1752600"/>
            <a:ext cx="32004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300 mrad acceptance angle</a:t>
            </a:r>
          </a:p>
        </p:txBody>
      </p:sp>
      <p:cxnSp>
        <p:nvCxnSpPr>
          <p:cNvPr id="7" name="Connettore 2 6"/>
          <p:cNvCxnSpPr/>
          <p:nvPr/>
        </p:nvCxnSpPr>
        <p:spPr>
          <a:xfrm rot="16200000" flipH="1">
            <a:off x="7011194" y="2439194"/>
            <a:ext cx="456406" cy="304006"/>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 name="Connettore 2 10"/>
          <p:cNvCxnSpPr/>
          <p:nvPr/>
        </p:nvCxnSpPr>
        <p:spPr>
          <a:xfrm rot="16200000" flipV="1">
            <a:off x="2171700" y="4229100"/>
            <a:ext cx="1219200" cy="838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2" name="Titolo 1"/>
          <p:cNvSpPr txBox="1">
            <a:spLocks/>
          </p:cNvSpPr>
          <p:nvPr/>
        </p:nvSpPr>
        <p:spPr bwMode="auto">
          <a:xfrm>
            <a:off x="762000" y="18288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Layer 0</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4" name="Connettore 2 13"/>
          <p:cNvCxnSpPr>
            <a:stCxn id="12" idx="2"/>
          </p:cNvCxnSpPr>
          <p:nvPr/>
        </p:nvCxnSpPr>
        <p:spPr>
          <a:xfrm rot="16200000" flipH="1">
            <a:off x="1733550" y="2571750"/>
            <a:ext cx="762000" cy="1905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7" name="Titolo 1"/>
          <p:cNvSpPr txBox="1">
            <a:spLocks/>
          </p:cNvSpPr>
          <p:nvPr/>
        </p:nvSpPr>
        <p:spPr bwMode="auto">
          <a:xfrm>
            <a:off x="5486400" y="5181600"/>
            <a:ext cx="2514600" cy="762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Central Be pipe flanges</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9" name="Connettore 2 18"/>
          <p:cNvCxnSpPr/>
          <p:nvPr/>
        </p:nvCxnSpPr>
        <p:spPr>
          <a:xfrm rot="16200000" flipV="1">
            <a:off x="7010400" y="4648200"/>
            <a:ext cx="9906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l="16750" t="14414" r="10626" b="4818"/>
          <a:stretch>
            <a:fillRect/>
          </a:stretch>
        </p:blipFill>
        <p:spPr bwMode="auto">
          <a:xfrm>
            <a:off x="533400" y="1600200"/>
            <a:ext cx="7924800" cy="4696858"/>
          </a:xfrm>
          <a:prstGeom prst="rect">
            <a:avLst/>
          </a:prstGeom>
          <a:noFill/>
          <a:ln w="9525">
            <a:noFill/>
            <a:miter lim="800000"/>
            <a:headEnd/>
            <a:tailEnd/>
          </a:ln>
        </p:spPr>
      </p:pic>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Titolo 1"/>
          <p:cNvSpPr txBox="1">
            <a:spLocks/>
          </p:cNvSpPr>
          <p:nvPr/>
        </p:nvSpPr>
        <p:spPr bwMode="auto">
          <a:xfrm>
            <a:off x="5410200" y="52578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smtClean="0">
                <a:ln>
                  <a:noFill/>
                </a:ln>
                <a:solidFill>
                  <a:schemeClr val="tx2"/>
                </a:solidFill>
                <a:effectLst/>
                <a:uLnTx/>
                <a:uFillTx/>
                <a:latin typeface="Arial" charset="0"/>
                <a:ea typeface="+mj-ea"/>
                <a:cs typeface="+mj-cs"/>
              </a:rPr>
              <a:t>Layer 1</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9" name="Connettore 2 8"/>
          <p:cNvCxnSpPr/>
          <p:nvPr/>
        </p:nvCxnSpPr>
        <p:spPr>
          <a:xfrm>
            <a:off x="1219200" y="1676400"/>
            <a:ext cx="1143000" cy="838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1" name="Connettore 2 10"/>
          <p:cNvCxnSpPr/>
          <p:nvPr/>
        </p:nvCxnSpPr>
        <p:spPr>
          <a:xfrm flipV="1">
            <a:off x="1295400" y="4114800"/>
            <a:ext cx="1295400" cy="1219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2" name="Titolo 1"/>
          <p:cNvSpPr txBox="1">
            <a:spLocks/>
          </p:cNvSpPr>
          <p:nvPr/>
        </p:nvSpPr>
        <p:spPr bwMode="auto">
          <a:xfrm>
            <a:off x="0" y="5334000"/>
            <a:ext cx="2209800" cy="838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Layer</a:t>
            </a:r>
            <a:r>
              <a:rPr kumimoji="0" lang="en-US" sz="2400" b="0" i="0" u="none" strike="noStrike" kern="0" cap="none" spc="0" normalizeH="0" noProof="0" dirty="0" smtClean="0">
                <a:ln>
                  <a:noFill/>
                </a:ln>
                <a:solidFill>
                  <a:schemeClr val="tx2"/>
                </a:solidFill>
                <a:effectLst/>
                <a:uLnTx/>
                <a:uFillTx/>
                <a:latin typeface="Arial" charset="0"/>
                <a:ea typeface="+mj-ea"/>
                <a:cs typeface="+mj-cs"/>
              </a:rPr>
              <a:t> 0</a:t>
            </a:r>
          </a:p>
          <a:p>
            <a:pPr marL="0" marR="0" lvl="0" indent="0"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noProof="0" dirty="0" smtClean="0">
                <a:ln>
                  <a:noFill/>
                </a:ln>
                <a:solidFill>
                  <a:schemeClr val="tx2"/>
                </a:solidFill>
                <a:effectLst/>
                <a:uLnTx/>
                <a:uFillTx/>
                <a:latin typeface="Arial" charset="0"/>
                <a:ea typeface="+mj-ea"/>
                <a:cs typeface="+mj-cs"/>
              </a:rPr>
              <a:t> C.F. structure</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13" name="Titolo 1"/>
          <p:cNvSpPr txBox="1">
            <a:spLocks/>
          </p:cNvSpPr>
          <p:nvPr/>
        </p:nvSpPr>
        <p:spPr bwMode="auto">
          <a:xfrm>
            <a:off x="0" y="14478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Layer</a:t>
            </a:r>
            <a:r>
              <a:rPr kumimoji="0" lang="en-US" sz="2400" b="0" i="0" u="none" strike="noStrike" kern="0" cap="none" spc="0" normalizeH="0" noProof="0" dirty="0" smtClean="0">
                <a:ln>
                  <a:noFill/>
                </a:ln>
                <a:solidFill>
                  <a:schemeClr val="tx2"/>
                </a:solidFill>
                <a:effectLst/>
                <a:uLnTx/>
                <a:uFillTx/>
                <a:latin typeface="Arial" charset="0"/>
                <a:ea typeface="+mj-ea"/>
                <a:cs typeface="+mj-cs"/>
              </a:rPr>
              <a:t> 0 HDI</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5" name="Connettore 2 14"/>
          <p:cNvCxnSpPr/>
          <p:nvPr/>
        </p:nvCxnSpPr>
        <p:spPr>
          <a:xfrm>
            <a:off x="3886200" y="2971800"/>
            <a:ext cx="1524000" cy="1588"/>
          </a:xfrm>
          <a:prstGeom prst="straightConnector1">
            <a:avLst/>
          </a:prstGeom>
          <a:ln w="19050">
            <a:solidFill>
              <a:srgbClr val="FF0000"/>
            </a:solidFill>
            <a:headEnd type="arrow"/>
            <a:tailEnd type="arrow"/>
          </a:ln>
        </p:spPr>
        <p:style>
          <a:lnRef idx="1">
            <a:schemeClr val="dk1"/>
          </a:lnRef>
          <a:fillRef idx="0">
            <a:schemeClr val="dk1"/>
          </a:fillRef>
          <a:effectRef idx="0">
            <a:schemeClr val="dk1"/>
          </a:effectRef>
          <a:fontRef idx="minor">
            <a:schemeClr val="tx1"/>
          </a:fontRef>
        </p:style>
      </p:cxnSp>
      <p:sp>
        <p:nvSpPr>
          <p:cNvPr id="18" name="CasellaDiTesto 17"/>
          <p:cNvSpPr txBox="1"/>
          <p:nvPr/>
        </p:nvSpPr>
        <p:spPr>
          <a:xfrm>
            <a:off x="3962400" y="2667000"/>
            <a:ext cx="1752600" cy="369332"/>
          </a:xfrm>
          <a:prstGeom prst="rect">
            <a:avLst/>
          </a:prstGeom>
          <a:noFill/>
        </p:spPr>
        <p:txBody>
          <a:bodyPr wrap="square" rtlCol="0">
            <a:spAutoFit/>
          </a:bodyPr>
          <a:lstStyle/>
          <a:p>
            <a:r>
              <a:rPr lang="en-US" dirty="0" smtClean="0">
                <a:solidFill>
                  <a:srgbClr val="FF0000"/>
                </a:solidFill>
              </a:rPr>
              <a:t>About 20 mm</a:t>
            </a:r>
            <a:endParaRPr lang="en-US"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a:blip r:embed="rId2" cstate="print"/>
          <a:srcRect l="16143" t="13811" r="3139" b="4774"/>
          <a:stretch>
            <a:fillRect/>
          </a:stretch>
        </p:blipFill>
        <p:spPr bwMode="auto">
          <a:xfrm>
            <a:off x="457200" y="1615085"/>
            <a:ext cx="8229600" cy="4496192"/>
          </a:xfrm>
          <a:prstGeom prst="rect">
            <a:avLst/>
          </a:prstGeom>
          <a:noFill/>
          <a:ln w="9525">
            <a:noFill/>
            <a:miter lim="800000"/>
            <a:headEnd/>
            <a:tailEnd/>
          </a:ln>
        </p:spPr>
      </p:pic>
      <p:sp>
        <p:nvSpPr>
          <p:cNvPr id="4" name="Text Box 3" descr="Pergamena"/>
          <p:cNvSpPr txBox="1">
            <a:spLocks noChangeArrowheads="1"/>
          </p:cNvSpPr>
          <p:nvPr/>
        </p:nvSpPr>
        <p:spPr bwMode="auto">
          <a:xfrm>
            <a:off x="2209800" y="4572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Titolo 1"/>
          <p:cNvSpPr txBox="1">
            <a:spLocks/>
          </p:cNvSpPr>
          <p:nvPr/>
        </p:nvSpPr>
        <p:spPr bwMode="auto">
          <a:xfrm>
            <a:off x="457200" y="16764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Layer 0 HDI</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7" name="Titolo 1"/>
          <p:cNvSpPr txBox="1">
            <a:spLocks/>
          </p:cNvSpPr>
          <p:nvPr/>
        </p:nvSpPr>
        <p:spPr bwMode="auto">
          <a:xfrm>
            <a:off x="4114800" y="3581400"/>
            <a:ext cx="2514600" cy="4572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Layer 2</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9" name="Connettore 2 8"/>
          <p:cNvCxnSpPr/>
          <p:nvPr/>
        </p:nvCxnSpPr>
        <p:spPr>
          <a:xfrm rot="16200000" flipH="1">
            <a:off x="952500" y="2476500"/>
            <a:ext cx="9144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1" name="Titolo 1"/>
          <p:cNvSpPr txBox="1">
            <a:spLocks/>
          </p:cNvSpPr>
          <p:nvPr/>
        </p:nvSpPr>
        <p:spPr bwMode="auto">
          <a:xfrm>
            <a:off x="3657600" y="5410200"/>
            <a:ext cx="2514600" cy="762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Central Be pipe flanges</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3" name="Connettore 2 12"/>
          <p:cNvCxnSpPr/>
          <p:nvPr/>
        </p:nvCxnSpPr>
        <p:spPr>
          <a:xfrm rot="10800000">
            <a:off x="2057400" y="5410200"/>
            <a:ext cx="1600200" cy="685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srcRect l="19375" t="14414" r="6251" b="4818"/>
          <a:stretch>
            <a:fillRect/>
          </a:stretch>
        </p:blipFill>
        <p:spPr bwMode="auto">
          <a:xfrm>
            <a:off x="467544" y="1447800"/>
            <a:ext cx="8676456" cy="5103798"/>
          </a:xfrm>
          <a:prstGeom prst="rect">
            <a:avLst/>
          </a:prstGeom>
          <a:noFill/>
          <a:ln w="9525">
            <a:noFill/>
            <a:miter lim="800000"/>
            <a:headEnd/>
            <a:tailEnd/>
          </a:ln>
        </p:spPr>
      </p:pic>
      <p:sp>
        <p:nvSpPr>
          <p:cNvPr id="2" name="Titolo 1"/>
          <p:cNvSpPr>
            <a:spLocks noGrp="1"/>
          </p:cNvSpPr>
          <p:nvPr>
            <p:ph type="title"/>
          </p:nvPr>
        </p:nvSpPr>
        <p:spPr>
          <a:xfrm>
            <a:off x="914400" y="4724400"/>
            <a:ext cx="1981200" cy="533400"/>
          </a:xfrm>
          <a:solidFill>
            <a:srgbClr val="FFFF00"/>
          </a:solidFill>
        </p:spPr>
        <p:txBody>
          <a:bodyPr/>
          <a:lstStyle/>
          <a:p>
            <a:r>
              <a:rPr lang="en-US" sz="2800" dirty="0" smtClean="0"/>
              <a:t>Layer 2</a:t>
            </a:r>
            <a:endParaRPr lang="en-US" sz="2800"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cxnSp>
        <p:nvCxnSpPr>
          <p:cNvPr id="7" name="Connettore 2 6"/>
          <p:cNvCxnSpPr/>
          <p:nvPr/>
        </p:nvCxnSpPr>
        <p:spPr>
          <a:xfrm rot="5400000" flipH="1" flipV="1">
            <a:off x="1905000" y="3962400"/>
            <a:ext cx="990600" cy="533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8" name="Rectangle 34"/>
          <p:cNvSpPr>
            <a:spLocks noChangeArrowheads="1"/>
          </p:cNvSpPr>
          <p:nvPr/>
        </p:nvSpPr>
        <p:spPr bwMode="auto">
          <a:xfrm>
            <a:off x="5562600" y="2514600"/>
            <a:ext cx="32004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300 mrad acceptance angle</a:t>
            </a:r>
          </a:p>
        </p:txBody>
      </p:sp>
      <p:cxnSp>
        <p:nvCxnSpPr>
          <p:cNvPr id="10" name="Connettore 2 9"/>
          <p:cNvCxnSpPr/>
          <p:nvPr/>
        </p:nvCxnSpPr>
        <p:spPr>
          <a:xfrm rot="16200000" flipH="1">
            <a:off x="7162800" y="3581400"/>
            <a:ext cx="1066800" cy="152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cstate="print"/>
          <a:srcRect l="16750" t="14414" r="4501" b="8048"/>
          <a:stretch>
            <a:fillRect/>
          </a:stretch>
        </p:blipFill>
        <p:spPr bwMode="auto">
          <a:xfrm>
            <a:off x="107503" y="1628800"/>
            <a:ext cx="9046005" cy="4824536"/>
          </a:xfrm>
          <a:prstGeom prst="rect">
            <a:avLst/>
          </a:prstGeom>
          <a:noFill/>
          <a:ln w="9525">
            <a:noFill/>
            <a:miter lim="800000"/>
            <a:headEnd/>
            <a:tailEnd/>
          </a:ln>
        </p:spPr>
      </p:pic>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Titolo 1"/>
          <p:cNvSpPr txBox="1">
            <a:spLocks/>
          </p:cNvSpPr>
          <p:nvPr/>
        </p:nvSpPr>
        <p:spPr bwMode="auto">
          <a:xfrm>
            <a:off x="762000" y="5410200"/>
            <a:ext cx="1981200" cy="5334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smtClean="0">
                <a:ln>
                  <a:noFill/>
                </a:ln>
                <a:solidFill>
                  <a:schemeClr val="tx2"/>
                </a:solidFill>
                <a:effectLst/>
                <a:uLnTx/>
                <a:uFillTx/>
                <a:latin typeface="Arial" charset="0"/>
                <a:ea typeface="+mj-ea"/>
                <a:cs typeface="+mj-cs"/>
              </a:rPr>
              <a:t>Layer 2</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28352" t="15351" r="35258" b="26235"/>
          <a:stretch>
            <a:fillRect/>
          </a:stretch>
        </p:blipFill>
        <p:spPr bwMode="auto">
          <a:xfrm>
            <a:off x="609600" y="1600200"/>
            <a:ext cx="5638800" cy="4902904"/>
          </a:xfrm>
          <a:prstGeom prst="rect">
            <a:avLst/>
          </a:prstGeom>
          <a:noFill/>
          <a:ln w="9525">
            <a:noFill/>
            <a:miter lim="800000"/>
            <a:headEnd/>
            <a:tailEnd/>
          </a:ln>
        </p:spPr>
      </p:pic>
      <p:sp>
        <p:nvSpPr>
          <p:cNvPr id="4" name="Rettangolo 3"/>
          <p:cNvSpPr/>
          <p:nvPr/>
        </p:nvSpPr>
        <p:spPr>
          <a:xfrm>
            <a:off x="1524000" y="5181600"/>
            <a:ext cx="2133600" cy="584775"/>
          </a:xfrm>
          <a:prstGeom prst="rect">
            <a:avLst/>
          </a:prstGeom>
          <a:solidFill>
            <a:srgbClr val="FFFF00"/>
          </a:solidFill>
        </p:spPr>
        <p:txBody>
          <a:bodyPr wrap="square">
            <a:spAutoFit/>
          </a:bodyPr>
          <a:lstStyle/>
          <a:p>
            <a:r>
              <a:rPr lang="en-US" sz="3200" dirty="0" smtClean="0"/>
              <a:t>Layer 3</a:t>
            </a:r>
            <a:endParaRPr lang="en-US" sz="3200"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CasellaDiTesto 5"/>
          <p:cNvSpPr txBox="1"/>
          <p:nvPr/>
        </p:nvSpPr>
        <p:spPr>
          <a:xfrm>
            <a:off x="5943600" y="5638800"/>
            <a:ext cx="3200400" cy="400110"/>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No problem for layer 3</a:t>
            </a:r>
          </a:p>
        </p:txBody>
      </p:sp>
      <p:sp>
        <p:nvSpPr>
          <p:cNvPr id="7" name="Rettangolo 6"/>
          <p:cNvSpPr/>
          <p:nvPr/>
        </p:nvSpPr>
        <p:spPr>
          <a:xfrm>
            <a:off x="2133600" y="1600200"/>
            <a:ext cx="2133600" cy="461665"/>
          </a:xfrm>
          <a:prstGeom prst="rect">
            <a:avLst/>
          </a:prstGeom>
          <a:solidFill>
            <a:srgbClr val="FFFF00"/>
          </a:solidFill>
        </p:spPr>
        <p:txBody>
          <a:bodyPr wrap="square">
            <a:spAutoFit/>
          </a:bodyPr>
          <a:lstStyle/>
          <a:p>
            <a:r>
              <a:rPr lang="en-US" sz="2400" dirty="0" smtClean="0"/>
              <a:t>W shielding</a:t>
            </a:r>
            <a:endParaRPr lang="en-US" sz="2400" dirty="0"/>
          </a:p>
        </p:txBody>
      </p:sp>
      <p:cxnSp>
        <p:nvCxnSpPr>
          <p:cNvPr id="9" name="Connettore 2 8"/>
          <p:cNvCxnSpPr/>
          <p:nvPr/>
        </p:nvCxnSpPr>
        <p:spPr>
          <a:xfrm rot="10800000" flipV="1">
            <a:off x="1676400" y="2057400"/>
            <a:ext cx="533400" cy="457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1" name="Rectangle 34"/>
          <p:cNvSpPr>
            <a:spLocks noChangeArrowheads="1"/>
          </p:cNvSpPr>
          <p:nvPr/>
        </p:nvSpPr>
        <p:spPr bwMode="auto">
          <a:xfrm>
            <a:off x="5562600" y="2895600"/>
            <a:ext cx="3200400" cy="609600"/>
          </a:xfrm>
          <a:prstGeom prst="rect">
            <a:avLst/>
          </a:prstGeom>
          <a:solidFill>
            <a:srgbClr val="FFFF00"/>
          </a:solidFill>
          <a:ln w="9525">
            <a:solidFill>
              <a:srgbClr val="C00000"/>
            </a:solidFill>
            <a:miter lim="800000"/>
            <a:headEnd/>
            <a:tailEnd/>
          </a:ln>
        </p:spPr>
        <p:txBody>
          <a:bodyPr anchor="ctr"/>
          <a:lstStyle/>
          <a:p>
            <a:pPr algn="ctr"/>
            <a:r>
              <a:rPr lang="en-US" dirty="0" smtClean="0">
                <a:solidFill>
                  <a:srgbClr val="FF0000"/>
                </a:solidFill>
              </a:rPr>
              <a:t>300 mrad acceptance angle</a:t>
            </a:r>
          </a:p>
        </p:txBody>
      </p:sp>
      <p:cxnSp>
        <p:nvCxnSpPr>
          <p:cNvPr id="13" name="Connettore 2 12"/>
          <p:cNvCxnSpPr/>
          <p:nvPr/>
        </p:nvCxnSpPr>
        <p:spPr>
          <a:xfrm rot="10800000" flipV="1">
            <a:off x="5181600" y="3505200"/>
            <a:ext cx="838200" cy="685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1"/>
          </p:nvPr>
        </p:nvSpPr>
        <p:spPr>
          <a:xfrm>
            <a:off x="685800" y="1752600"/>
            <a:ext cx="8229600" cy="3657600"/>
          </a:xfrm>
        </p:spPr>
        <p:txBody>
          <a:bodyPr/>
          <a:lstStyle/>
          <a:p>
            <a:pPr>
              <a:buFontTx/>
              <a:buChar char="-"/>
            </a:pPr>
            <a:r>
              <a:rPr lang="en-US" sz="2000" dirty="0" smtClean="0">
                <a:solidFill>
                  <a:srgbClr val="000099"/>
                </a:solidFill>
                <a:latin typeface="Comic Sans MS" pitchFamily="66" charset="0"/>
                <a:cs typeface="Times New Roman" pitchFamily="18" charset="0"/>
              </a:rPr>
              <a:t>Preliminary SVT design on layer 1-5</a:t>
            </a:r>
          </a:p>
          <a:p>
            <a:pPr>
              <a:buFontTx/>
              <a:buChar char="-"/>
            </a:pPr>
            <a:endParaRPr lang="en-US" sz="2000" dirty="0" smtClean="0">
              <a:solidFill>
                <a:srgbClr val="000099"/>
              </a:solidFill>
              <a:latin typeface="Comic Sans MS" pitchFamily="66" charset="0"/>
              <a:cs typeface="Times New Roman" pitchFamily="18" charset="0"/>
            </a:endParaRPr>
          </a:p>
          <a:p>
            <a:r>
              <a:rPr lang="en-US" sz="2000" dirty="0" smtClean="0">
                <a:solidFill>
                  <a:srgbClr val="000099"/>
                </a:solidFill>
                <a:latin typeface="Comic Sans MS" pitchFamily="66" charset="0"/>
                <a:cs typeface="Times New Roman" pitchFamily="18" charset="0"/>
              </a:rPr>
              <a:t>-   Work on the L0 supports Striplets version</a:t>
            </a:r>
          </a:p>
          <a:p>
            <a:endParaRPr lang="en-US" sz="2000" dirty="0" smtClean="0">
              <a:solidFill>
                <a:srgbClr val="000099"/>
              </a:solidFill>
              <a:latin typeface="Comic Sans MS" pitchFamily="66" charset="0"/>
              <a:cs typeface="Times New Roman" pitchFamily="18" charset="0"/>
            </a:endParaRPr>
          </a:p>
          <a:p>
            <a:pPr>
              <a:buFontTx/>
              <a:buChar char="-"/>
            </a:pPr>
            <a:r>
              <a:rPr lang="en-US" sz="2000" dirty="0" smtClean="0">
                <a:solidFill>
                  <a:srgbClr val="000099"/>
                </a:solidFill>
                <a:latin typeface="Comic Sans MS" pitchFamily="66" charset="0"/>
                <a:cs typeface="Times New Roman" pitchFamily="18" charset="0"/>
              </a:rPr>
              <a:t>Work on the L0 supports (MAPS version)</a:t>
            </a:r>
          </a:p>
          <a:p>
            <a:r>
              <a:rPr lang="en-US" sz="2000" dirty="0" smtClean="0">
                <a:solidFill>
                  <a:srgbClr val="000099"/>
                </a:solidFill>
                <a:latin typeface="Comic Sans MS" pitchFamily="66" charset="0"/>
                <a:cs typeface="Times New Roman" pitchFamily="18" charset="0"/>
              </a:rPr>
              <a:t>		</a:t>
            </a:r>
          </a:p>
          <a:p>
            <a:pPr>
              <a:buFontTx/>
              <a:buChar char="-"/>
            </a:pPr>
            <a:r>
              <a:rPr lang="en-US" sz="2000" dirty="0" smtClean="0">
                <a:solidFill>
                  <a:srgbClr val="000099"/>
                </a:solidFill>
                <a:latin typeface="Comic Sans MS" pitchFamily="66" charset="0"/>
                <a:cs typeface="Times New Roman" pitchFamily="18" charset="0"/>
              </a:rPr>
              <a:t>Update  IR layout for positioning matching card support</a:t>
            </a: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r>
              <a:rPr lang="en-US" sz="2000" dirty="0" smtClean="0">
                <a:solidFill>
                  <a:srgbClr val="000099"/>
                </a:solidFill>
                <a:latin typeface="Comic Sans MS" pitchFamily="66" charset="0"/>
                <a:cs typeface="Times New Roman" pitchFamily="18" charset="0"/>
              </a:rPr>
              <a:t>Conclusion</a:t>
            </a: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endParaRPr lang="en-US" sz="2000" dirty="0" smtClean="0">
              <a:solidFill>
                <a:srgbClr val="000099"/>
              </a:solidFill>
              <a:latin typeface="Comic Sans MS" pitchFamily="66" charset="0"/>
              <a:cs typeface="Times New Roman" pitchFamily="18" charset="0"/>
            </a:endParaRPr>
          </a:p>
          <a:p>
            <a:pPr>
              <a:buFontTx/>
              <a:buChar char="-"/>
            </a:pPr>
            <a:endParaRPr lang="en-US" sz="2000" dirty="0" smtClean="0">
              <a:solidFill>
                <a:schemeClr val="accent2"/>
              </a:solidFill>
              <a:latin typeface="Comic Sans MS" pitchFamily="66" charset="0"/>
              <a:cs typeface="Times New Roman" pitchFamily="18" charset="0"/>
            </a:endParaRPr>
          </a:p>
        </p:txBody>
      </p:sp>
      <p:pic>
        <p:nvPicPr>
          <p:cNvPr id="5" name="Rectangle 2" descr="Pergamena"/>
          <p:cNvPicPr>
            <a:picLocks noChangeArrowheads="1"/>
          </p:cNvPicPr>
          <p:nvPr/>
        </p:nvPicPr>
        <p:blipFill>
          <a:blip r:embed="rId3" cstate="print"/>
          <a:srcRect/>
          <a:stretch>
            <a:fillRect/>
          </a:stretch>
        </p:blipFill>
        <p:spPr bwMode="auto">
          <a:xfrm>
            <a:off x="1752600" y="381000"/>
            <a:ext cx="5867400" cy="762000"/>
          </a:xfrm>
          <a:prstGeom prst="rect">
            <a:avLst/>
          </a:prstGeom>
          <a:blipFill dpi="0" rotWithShape="1">
            <a:blip r:embed="rId4" cstate="print"/>
            <a:srcRect/>
            <a:tile tx="0" ty="0" sx="100000" sy="100000" flip="none" algn="tl"/>
          </a:blipFill>
          <a:ln w="9525">
            <a:noFill/>
            <a:miter lim="800000"/>
            <a:headEnd/>
            <a:tailEnd/>
          </a:ln>
        </p:spPr>
      </p:pic>
      <p:sp>
        <p:nvSpPr>
          <p:cNvPr id="7" name="Text Box 4" descr="Pergamena"/>
          <p:cNvSpPr txBox="1">
            <a:spLocks noChangeArrowheads="1"/>
          </p:cNvSpPr>
          <p:nvPr/>
        </p:nvSpPr>
        <p:spPr bwMode="auto">
          <a:xfrm>
            <a:off x="1981200" y="457200"/>
            <a:ext cx="5410200" cy="533400"/>
          </a:xfrm>
          <a:prstGeom prst="rect">
            <a:avLst/>
          </a:prstGeom>
          <a:blipFill dpi="0" rotWithShape="1">
            <a:blip r:embed="rId4" cstate="print"/>
            <a:srcRect/>
            <a:tile tx="0" ty="0" sx="100000" sy="100000" flip="none" algn="tl"/>
          </a:blipFill>
          <a:ln w="9525">
            <a:noFill/>
            <a:miter lim="800000"/>
            <a:headEnd/>
            <a:tailEnd/>
          </a:ln>
        </p:spPr>
        <p:txBody>
          <a:bodyPr anchor="ctr"/>
          <a:lstStyle/>
          <a:p>
            <a:pPr algn="ctr"/>
            <a:r>
              <a:rPr lang="en-US" sz="2800" dirty="0" smtClean="0">
                <a:solidFill>
                  <a:srgbClr val="000099"/>
                </a:solidFill>
              </a:rPr>
              <a:t>Outline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l="17625" t="14414" r="1001" b="6433"/>
          <a:stretch>
            <a:fillRect/>
          </a:stretch>
        </p:blipFill>
        <p:spPr bwMode="auto">
          <a:xfrm>
            <a:off x="-12772" y="1600200"/>
            <a:ext cx="9156772" cy="4824536"/>
          </a:xfrm>
          <a:prstGeom prst="rect">
            <a:avLst/>
          </a:prstGeom>
          <a:noFill/>
          <a:ln w="9525">
            <a:noFill/>
            <a:miter lim="800000"/>
            <a:headEnd/>
            <a:tailEnd/>
          </a:ln>
        </p:spPr>
      </p:pic>
      <p:sp>
        <p:nvSpPr>
          <p:cNvPr id="2" name="Titolo 1"/>
          <p:cNvSpPr>
            <a:spLocks noGrp="1"/>
          </p:cNvSpPr>
          <p:nvPr>
            <p:ph type="title"/>
          </p:nvPr>
        </p:nvSpPr>
        <p:spPr>
          <a:xfrm>
            <a:off x="5181600" y="5715000"/>
            <a:ext cx="3200400" cy="533400"/>
          </a:xfrm>
          <a:solidFill>
            <a:srgbClr val="FFFF00"/>
          </a:solidFill>
        </p:spPr>
        <p:txBody>
          <a:bodyPr/>
          <a:lstStyle/>
          <a:p>
            <a:r>
              <a:rPr lang="en-US" sz="3600" dirty="0" smtClean="0">
                <a:solidFill>
                  <a:srgbClr val="0000FF"/>
                </a:solidFill>
                <a:latin typeface="Comic Sans MS" pitchFamily="66" charset="0"/>
              </a:rPr>
              <a:t>Layer 1-2-3</a:t>
            </a:r>
            <a:endParaRPr lang="en-US" sz="3600" dirty="0">
              <a:solidFill>
                <a:srgbClr val="0000FF"/>
              </a:solidFill>
              <a:latin typeface="Comic Sans MS" pitchFamily="66" charset="0"/>
            </a:endParaRPr>
          </a:p>
        </p:txBody>
      </p:sp>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l="15875" t="12799" r="19524" b="6433"/>
          <a:stretch>
            <a:fillRect/>
          </a:stretch>
        </p:blipFill>
        <p:spPr bwMode="auto">
          <a:xfrm>
            <a:off x="381000" y="1447800"/>
            <a:ext cx="7315200" cy="4954066"/>
          </a:xfrm>
          <a:prstGeom prst="rect">
            <a:avLst/>
          </a:prstGeom>
          <a:noFill/>
          <a:ln w="9525">
            <a:noFill/>
            <a:miter lim="800000"/>
            <a:headEnd/>
            <a:tailEnd/>
          </a:ln>
        </p:spPr>
      </p:pic>
      <p:sp>
        <p:nvSpPr>
          <p:cNvPr id="2" name="Titolo 1"/>
          <p:cNvSpPr>
            <a:spLocks noGrp="1"/>
          </p:cNvSpPr>
          <p:nvPr>
            <p:ph type="title"/>
          </p:nvPr>
        </p:nvSpPr>
        <p:spPr>
          <a:xfrm>
            <a:off x="1905000" y="5257800"/>
            <a:ext cx="4114800" cy="533400"/>
          </a:xfrm>
          <a:solidFill>
            <a:srgbClr val="FFFF00"/>
          </a:solidFill>
        </p:spPr>
        <p:txBody>
          <a:bodyPr/>
          <a:lstStyle/>
          <a:p>
            <a:r>
              <a:rPr lang="en-US" dirty="0" smtClean="0"/>
              <a:t>Layer 4B</a:t>
            </a:r>
            <a:endParaRPr lang="en-US" dirty="0"/>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Grp="1" noChangeAspect="1" noChangeArrowheads="1"/>
          </p:cNvPicPr>
          <p:nvPr>
            <p:ph idx="1"/>
          </p:nvPr>
        </p:nvPicPr>
        <p:blipFill>
          <a:blip r:embed="rId2" cstate="print"/>
          <a:srcRect l="21125" t="16030" r="24380" b="21606"/>
          <a:stretch>
            <a:fillRect/>
          </a:stretch>
        </p:blipFill>
        <p:spPr bwMode="auto">
          <a:xfrm>
            <a:off x="381000" y="1447800"/>
            <a:ext cx="7673281" cy="4756577"/>
          </a:xfrm>
          <a:prstGeom prst="rect">
            <a:avLst/>
          </a:prstGeom>
          <a:noFill/>
          <a:ln w="9525">
            <a:noFill/>
            <a:miter lim="800000"/>
            <a:headEnd/>
            <a:tailEnd/>
          </a:ln>
        </p:spPr>
      </p:pic>
      <p:sp>
        <p:nvSpPr>
          <p:cNvPr id="2" name="Titolo 1"/>
          <p:cNvSpPr>
            <a:spLocks noGrp="1"/>
          </p:cNvSpPr>
          <p:nvPr>
            <p:ph type="title"/>
          </p:nvPr>
        </p:nvSpPr>
        <p:spPr>
          <a:xfrm>
            <a:off x="457200" y="5181600"/>
            <a:ext cx="4114800" cy="533400"/>
          </a:xfrm>
          <a:solidFill>
            <a:srgbClr val="FFFF00"/>
          </a:solidFill>
        </p:spPr>
        <p:txBody>
          <a:bodyPr/>
          <a:lstStyle/>
          <a:p>
            <a:r>
              <a:rPr lang="en-US" sz="3600" dirty="0" smtClean="0">
                <a:solidFill>
                  <a:srgbClr val="0000FF"/>
                </a:solidFill>
                <a:latin typeface="Comic Sans MS" pitchFamily="66" charset="0"/>
              </a:rPr>
              <a:t>Layer 4 A-B</a:t>
            </a:r>
            <a:endParaRPr lang="en-US" sz="3600" dirty="0">
              <a:solidFill>
                <a:srgbClr val="0000FF"/>
              </a:solidFill>
              <a:latin typeface="Comic Sans MS" pitchFamily="66" charset="0"/>
            </a:endParaRPr>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cstate="print"/>
          <a:srcRect l="16750" t="20875" r="570" b="12895"/>
          <a:stretch>
            <a:fillRect/>
          </a:stretch>
        </p:blipFill>
        <p:spPr bwMode="auto">
          <a:xfrm>
            <a:off x="0" y="1484784"/>
            <a:ext cx="9127650" cy="3960440"/>
          </a:xfrm>
          <a:prstGeom prst="rect">
            <a:avLst/>
          </a:prstGeom>
          <a:noFill/>
          <a:ln w="9525">
            <a:noFill/>
            <a:miter lim="800000"/>
            <a:headEnd/>
            <a:tailEnd/>
          </a:ln>
        </p:spPr>
      </p:pic>
      <p:sp>
        <p:nvSpPr>
          <p:cNvPr id="2" name="Titolo 1"/>
          <p:cNvSpPr>
            <a:spLocks noGrp="1"/>
          </p:cNvSpPr>
          <p:nvPr>
            <p:ph type="title"/>
          </p:nvPr>
        </p:nvSpPr>
        <p:spPr>
          <a:xfrm>
            <a:off x="1752600" y="4953000"/>
            <a:ext cx="3352800" cy="533400"/>
          </a:xfrm>
          <a:solidFill>
            <a:srgbClr val="FFFF00"/>
          </a:solidFill>
        </p:spPr>
        <p:txBody>
          <a:bodyPr/>
          <a:lstStyle/>
          <a:p>
            <a:r>
              <a:rPr lang="en-US" sz="2800" dirty="0" smtClean="0"/>
              <a:t>Layer 5 A-B</a:t>
            </a:r>
            <a:endParaRPr lang="en-US" sz="2800"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CA85D761-8BD3-4C90-8B97-A4B76203FC71}" type="slidenum">
              <a:rPr lang="en-US" smtClean="0"/>
              <a:pPr/>
              <a:t>23</a:t>
            </a:fld>
            <a:endParaRPr lang="en-US"/>
          </a:p>
        </p:txBody>
      </p:sp>
      <p:cxnSp>
        <p:nvCxnSpPr>
          <p:cNvPr id="11" name="Connettore 2 10"/>
          <p:cNvCxnSpPr/>
          <p:nvPr/>
        </p:nvCxnSpPr>
        <p:spPr>
          <a:xfrm rot="5400000">
            <a:off x="1439652" y="1952836"/>
            <a:ext cx="792088" cy="5760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191000" y="1628800"/>
            <a:ext cx="2973288" cy="369332"/>
          </a:xfrm>
          <a:prstGeom prst="rect">
            <a:avLst/>
          </a:prstGeom>
          <a:solidFill>
            <a:srgbClr val="FFFF00"/>
          </a:solidFill>
        </p:spPr>
        <p:txBody>
          <a:bodyPr wrap="square" rtlCol="0">
            <a:spAutoFit/>
          </a:bodyPr>
          <a:lstStyle/>
          <a:p>
            <a:r>
              <a:rPr lang="en-US" dirty="0" smtClean="0"/>
              <a:t>Services  space 20 mm </a:t>
            </a:r>
            <a:endParaRPr lang="en-US" dirty="0"/>
          </a:p>
        </p:txBody>
      </p:sp>
      <p:cxnSp>
        <p:nvCxnSpPr>
          <p:cNvPr id="16" name="Connettore 2 15"/>
          <p:cNvCxnSpPr/>
          <p:nvPr/>
        </p:nvCxnSpPr>
        <p:spPr>
          <a:xfrm rot="16200000" flipH="1">
            <a:off x="6552220" y="1952836"/>
            <a:ext cx="792088"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475656" y="1556792"/>
            <a:ext cx="1588640" cy="369332"/>
          </a:xfrm>
          <a:prstGeom prst="rect">
            <a:avLst/>
          </a:prstGeom>
          <a:solidFill>
            <a:srgbClr val="FFFF00"/>
          </a:solidFill>
        </p:spPr>
        <p:txBody>
          <a:bodyPr wrap="none">
            <a:spAutoFit/>
          </a:bodyPr>
          <a:lstStyle/>
          <a:p>
            <a:r>
              <a:rPr lang="en-US" dirty="0" smtClean="0"/>
              <a:t>300 mrad cone</a:t>
            </a:r>
            <a:endParaRPr lang="en-US" dirty="0"/>
          </a:p>
        </p:txBody>
      </p:sp>
      <p:sp>
        <p:nvSpPr>
          <p:cNvPr id="9"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l="18500" t="14414" r="5376" b="6433"/>
          <a:stretch>
            <a:fillRect/>
          </a:stretch>
        </p:blipFill>
        <p:spPr bwMode="auto">
          <a:xfrm>
            <a:off x="322285" y="1371600"/>
            <a:ext cx="8821715" cy="4968552"/>
          </a:xfrm>
          <a:prstGeom prst="rect">
            <a:avLst/>
          </a:prstGeom>
          <a:noFill/>
          <a:ln w="9525">
            <a:noFill/>
            <a:miter lim="800000"/>
            <a:headEnd/>
            <a:tailEnd/>
          </a:ln>
        </p:spPr>
      </p:pic>
      <p:sp>
        <p:nvSpPr>
          <p:cNvPr id="2" name="Titolo 1"/>
          <p:cNvSpPr>
            <a:spLocks noGrp="1"/>
          </p:cNvSpPr>
          <p:nvPr>
            <p:ph type="title"/>
          </p:nvPr>
        </p:nvSpPr>
        <p:spPr>
          <a:xfrm>
            <a:off x="457200" y="5562600"/>
            <a:ext cx="3276600" cy="533400"/>
          </a:xfrm>
          <a:solidFill>
            <a:srgbClr val="FFFF00"/>
          </a:solidFill>
        </p:spPr>
        <p:txBody>
          <a:bodyPr/>
          <a:lstStyle/>
          <a:p>
            <a:r>
              <a:rPr lang="en-US" sz="2800" dirty="0" smtClean="0"/>
              <a:t>Layer 5 A-B</a:t>
            </a:r>
            <a:endParaRPr lang="en-US" sz="2800"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CA85D761-8BD3-4C90-8B97-A4B76203FC71}" type="slidenum">
              <a:rPr lang="en-US" smtClean="0"/>
              <a:pPr/>
              <a:t>24</a:t>
            </a:fld>
            <a:endParaRPr lang="en-US"/>
          </a:p>
        </p:txBody>
      </p:sp>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6" name="Titolo 1"/>
          <p:cNvSpPr txBox="1">
            <a:spLocks/>
          </p:cNvSpPr>
          <p:nvPr/>
        </p:nvSpPr>
        <p:spPr bwMode="auto">
          <a:xfrm>
            <a:off x="5791200" y="2514600"/>
            <a:ext cx="3352800" cy="5334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transition card</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8" name="Connettore 2 7"/>
          <p:cNvCxnSpPr/>
          <p:nvPr/>
        </p:nvCxnSpPr>
        <p:spPr>
          <a:xfrm rot="5400000">
            <a:off x="7315200" y="3429000"/>
            <a:ext cx="914400" cy="152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9" name="CasellaDiTesto 8"/>
          <p:cNvSpPr txBox="1"/>
          <p:nvPr/>
        </p:nvSpPr>
        <p:spPr>
          <a:xfrm>
            <a:off x="4495800" y="1752600"/>
            <a:ext cx="4648200" cy="646331"/>
          </a:xfrm>
          <a:prstGeom prst="rect">
            <a:avLst/>
          </a:prstGeom>
          <a:solidFill>
            <a:srgbClr val="FFC000"/>
          </a:solidFill>
        </p:spPr>
        <p:txBody>
          <a:bodyPr wrap="square" rtlCol="0">
            <a:spAutoFit/>
          </a:bodyPr>
          <a:lstStyle/>
          <a:p>
            <a:r>
              <a:rPr lang="en-US" dirty="0" smtClean="0"/>
              <a:t>N. 52 radial double board </a:t>
            </a:r>
            <a:r>
              <a:rPr lang="en-US" smtClean="0"/>
              <a:t>positioned on an  </a:t>
            </a:r>
            <a:r>
              <a:rPr lang="en-US" dirty="0" smtClean="0"/>
              <a:t>half-flange support</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Grp="1" noChangeAspect="1" noChangeArrowheads="1"/>
          </p:cNvPicPr>
          <p:nvPr>
            <p:ph idx="1"/>
          </p:nvPr>
        </p:nvPicPr>
        <p:blipFill>
          <a:blip r:embed="rId2" cstate="print"/>
          <a:srcRect l="16750" t="20875" r="570" b="12895"/>
          <a:stretch>
            <a:fillRect/>
          </a:stretch>
        </p:blipFill>
        <p:spPr bwMode="auto">
          <a:xfrm>
            <a:off x="0" y="1484784"/>
            <a:ext cx="9127650" cy="3960440"/>
          </a:xfrm>
          <a:prstGeom prst="rect">
            <a:avLst/>
          </a:prstGeom>
          <a:noFill/>
          <a:ln w="9525">
            <a:noFill/>
            <a:miter lim="800000"/>
            <a:headEnd/>
            <a:tailEnd/>
          </a:ln>
        </p:spPr>
      </p:pic>
      <p:sp>
        <p:nvSpPr>
          <p:cNvPr id="2" name="Titolo 1"/>
          <p:cNvSpPr>
            <a:spLocks noGrp="1"/>
          </p:cNvSpPr>
          <p:nvPr>
            <p:ph type="title"/>
          </p:nvPr>
        </p:nvSpPr>
        <p:spPr>
          <a:xfrm>
            <a:off x="0" y="5410200"/>
            <a:ext cx="3352800" cy="533400"/>
          </a:xfrm>
          <a:solidFill>
            <a:srgbClr val="FFFF00"/>
          </a:solidFill>
        </p:spPr>
        <p:txBody>
          <a:bodyPr/>
          <a:lstStyle/>
          <a:p>
            <a:r>
              <a:rPr lang="en-US" sz="2800" dirty="0" smtClean="0"/>
              <a:t>Layer 5 A-B</a:t>
            </a:r>
            <a:endParaRPr lang="en-US" sz="2800" dirty="0"/>
          </a:p>
        </p:txBody>
      </p:sp>
      <p:sp>
        <p:nvSpPr>
          <p:cNvPr id="4" name="Segnaposto numero diapositiva 3"/>
          <p:cNvSpPr>
            <a:spLocks noGrp="1"/>
          </p:cNvSpPr>
          <p:nvPr>
            <p:ph type="sldNum" sz="quarter" idx="4294967295"/>
          </p:nvPr>
        </p:nvSpPr>
        <p:spPr>
          <a:xfrm>
            <a:off x="6553200" y="6356350"/>
            <a:ext cx="2133600" cy="365125"/>
          </a:xfrm>
          <a:prstGeom prst="rect">
            <a:avLst/>
          </a:prstGeom>
        </p:spPr>
        <p:txBody>
          <a:bodyPr/>
          <a:lstStyle/>
          <a:p>
            <a:fld id="{CA85D761-8BD3-4C90-8B97-A4B76203FC71}" type="slidenum">
              <a:rPr lang="en-US" smtClean="0"/>
              <a:pPr/>
              <a:t>25</a:t>
            </a:fld>
            <a:endParaRPr lang="en-US"/>
          </a:p>
        </p:txBody>
      </p:sp>
      <p:cxnSp>
        <p:nvCxnSpPr>
          <p:cNvPr id="11" name="Connettore 2 10"/>
          <p:cNvCxnSpPr/>
          <p:nvPr/>
        </p:nvCxnSpPr>
        <p:spPr>
          <a:xfrm rot="5400000">
            <a:off x="1439652" y="1952836"/>
            <a:ext cx="792088" cy="5760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4191000" y="1628800"/>
            <a:ext cx="2973288" cy="369332"/>
          </a:xfrm>
          <a:prstGeom prst="rect">
            <a:avLst/>
          </a:prstGeom>
          <a:solidFill>
            <a:srgbClr val="FFFF00"/>
          </a:solidFill>
        </p:spPr>
        <p:txBody>
          <a:bodyPr wrap="square" rtlCol="0">
            <a:spAutoFit/>
          </a:bodyPr>
          <a:lstStyle/>
          <a:p>
            <a:r>
              <a:rPr lang="en-US" dirty="0" smtClean="0"/>
              <a:t>Services  space 20 mm </a:t>
            </a:r>
            <a:endParaRPr lang="en-US" dirty="0"/>
          </a:p>
        </p:txBody>
      </p:sp>
      <p:cxnSp>
        <p:nvCxnSpPr>
          <p:cNvPr id="16" name="Connettore 2 15"/>
          <p:cNvCxnSpPr/>
          <p:nvPr/>
        </p:nvCxnSpPr>
        <p:spPr>
          <a:xfrm rot="16200000" flipH="1">
            <a:off x="6552220" y="1952836"/>
            <a:ext cx="792088" cy="7200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ttangolo 17"/>
          <p:cNvSpPr/>
          <p:nvPr/>
        </p:nvSpPr>
        <p:spPr>
          <a:xfrm>
            <a:off x="1475656" y="1556792"/>
            <a:ext cx="1588640" cy="369332"/>
          </a:xfrm>
          <a:prstGeom prst="rect">
            <a:avLst/>
          </a:prstGeom>
          <a:solidFill>
            <a:srgbClr val="FFFF00"/>
          </a:solidFill>
        </p:spPr>
        <p:txBody>
          <a:bodyPr wrap="none">
            <a:spAutoFit/>
          </a:bodyPr>
          <a:lstStyle/>
          <a:p>
            <a:r>
              <a:rPr lang="en-US" dirty="0" smtClean="0"/>
              <a:t>300 mrad cone</a:t>
            </a:r>
            <a:endParaRPr lang="en-US" dirty="0"/>
          </a:p>
        </p:txBody>
      </p:sp>
      <p:sp>
        <p:nvSpPr>
          <p:cNvPr id="9"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10" name="Titolo 1"/>
          <p:cNvSpPr txBox="1">
            <a:spLocks/>
          </p:cNvSpPr>
          <p:nvPr/>
        </p:nvSpPr>
        <p:spPr bwMode="auto">
          <a:xfrm>
            <a:off x="5181600" y="5334000"/>
            <a:ext cx="3352800" cy="5334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transition card</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3" name="Connettore 2 12"/>
          <p:cNvCxnSpPr/>
          <p:nvPr/>
        </p:nvCxnSpPr>
        <p:spPr>
          <a:xfrm rot="5400000" flipH="1" flipV="1">
            <a:off x="7924800" y="5029200"/>
            <a:ext cx="609600" cy="152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cstate="print"/>
          <a:srcRect l="21125" t="22491" r="9751" b="4818"/>
          <a:stretch>
            <a:fillRect/>
          </a:stretch>
        </p:blipFill>
        <p:spPr bwMode="auto">
          <a:xfrm>
            <a:off x="295017" y="1412776"/>
            <a:ext cx="8848983" cy="5040560"/>
          </a:xfrm>
          <a:prstGeom prst="rect">
            <a:avLst/>
          </a:prstGeom>
          <a:noFill/>
          <a:ln w="9525">
            <a:noFill/>
            <a:miter lim="800000"/>
            <a:headEnd/>
            <a:tailEnd/>
          </a:ln>
        </p:spPr>
      </p:pic>
      <p:sp>
        <p:nvSpPr>
          <p:cNvPr id="2" name="Titolo 1"/>
          <p:cNvSpPr>
            <a:spLocks noGrp="1"/>
          </p:cNvSpPr>
          <p:nvPr>
            <p:ph type="title"/>
          </p:nvPr>
        </p:nvSpPr>
        <p:spPr>
          <a:xfrm>
            <a:off x="4038600" y="5638800"/>
            <a:ext cx="4876800" cy="580926"/>
          </a:xfrm>
          <a:solidFill>
            <a:srgbClr val="FFFF00"/>
          </a:solidFill>
        </p:spPr>
        <p:txBody>
          <a:bodyPr>
            <a:normAutofit/>
          </a:bodyPr>
          <a:lstStyle/>
          <a:p>
            <a:r>
              <a:rPr lang="en-US" sz="2800" dirty="0" smtClean="0"/>
              <a:t>SVT and Transition Card</a:t>
            </a:r>
            <a:endParaRPr lang="en-US" sz="2800" dirty="0"/>
          </a:p>
        </p:txBody>
      </p:sp>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cstate="print"/>
          <a:srcRect l="24187" t="22491" r="20469" b="24202"/>
          <a:stretch>
            <a:fillRect/>
          </a:stretch>
        </p:blipFill>
        <p:spPr bwMode="auto">
          <a:xfrm>
            <a:off x="0" y="1556792"/>
            <a:ext cx="9109012" cy="4752528"/>
          </a:xfrm>
          <a:prstGeom prst="rect">
            <a:avLst/>
          </a:prstGeom>
          <a:noFill/>
          <a:ln w="9525">
            <a:noFill/>
            <a:miter lim="800000"/>
            <a:headEnd/>
            <a:tailEnd/>
          </a:ln>
        </p:spPr>
      </p:pic>
      <p:sp>
        <p:nvSpPr>
          <p:cNvPr id="2" name="Titolo 1"/>
          <p:cNvSpPr>
            <a:spLocks noGrp="1"/>
          </p:cNvSpPr>
          <p:nvPr>
            <p:ph type="title"/>
          </p:nvPr>
        </p:nvSpPr>
        <p:spPr>
          <a:xfrm>
            <a:off x="5334000" y="6324600"/>
            <a:ext cx="2057400" cy="381000"/>
          </a:xfrm>
          <a:solidFill>
            <a:srgbClr val="FFFF00"/>
          </a:solidFill>
        </p:spPr>
        <p:txBody>
          <a:bodyPr/>
          <a:lstStyle/>
          <a:p>
            <a:r>
              <a:rPr lang="en-US" sz="2800" dirty="0" smtClean="0"/>
              <a:t>side view</a:t>
            </a:r>
            <a:endParaRPr lang="en-US" sz="2800" dirty="0"/>
          </a:p>
        </p:txBody>
      </p:sp>
      <p:sp>
        <p:nvSpPr>
          <p:cNvPr id="5" name="Text Box 3" descr="Pergamena"/>
          <p:cNvSpPr txBox="1">
            <a:spLocks noChangeArrowheads="1"/>
          </p:cNvSpPr>
          <p:nvPr/>
        </p:nvSpPr>
        <p:spPr bwMode="auto">
          <a:xfrm>
            <a:off x="1981200" y="3810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General layout</a:t>
            </a:r>
          </a:p>
        </p:txBody>
      </p:sp>
      <p:sp>
        <p:nvSpPr>
          <p:cNvPr id="6" name="Titolo 1"/>
          <p:cNvSpPr txBox="1">
            <a:spLocks/>
          </p:cNvSpPr>
          <p:nvPr/>
        </p:nvSpPr>
        <p:spPr bwMode="auto">
          <a:xfrm>
            <a:off x="1447800" y="1600200"/>
            <a:ext cx="2667000" cy="381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Drift chamber</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8" name="Titolo 1"/>
          <p:cNvSpPr txBox="1">
            <a:spLocks/>
          </p:cNvSpPr>
          <p:nvPr/>
        </p:nvSpPr>
        <p:spPr bwMode="auto">
          <a:xfrm>
            <a:off x="6248400" y="1676400"/>
            <a:ext cx="2667000" cy="381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Arial" charset="0"/>
                <a:ea typeface="+mj-ea"/>
                <a:cs typeface="+mj-cs"/>
              </a:rPr>
              <a:t>Transition card</a:t>
            </a:r>
            <a:endParaRPr kumimoji="0" lang="en-US" sz="2400" b="0" i="0" u="none" strike="noStrike" kern="0" cap="none" spc="0" normalizeH="0" baseline="0" noProof="0" dirty="0">
              <a:ln>
                <a:noFill/>
              </a:ln>
              <a:solidFill>
                <a:schemeClr val="tx2"/>
              </a:solidFill>
              <a:effectLst/>
              <a:uLnTx/>
              <a:uFillTx/>
              <a:latin typeface="Arial" charset="0"/>
              <a:ea typeface="+mj-ea"/>
              <a:cs typeface="+mj-cs"/>
            </a:endParaRPr>
          </a:p>
        </p:txBody>
      </p:sp>
      <p:sp>
        <p:nvSpPr>
          <p:cNvPr id="9" name="Titolo 1"/>
          <p:cNvSpPr txBox="1">
            <a:spLocks/>
          </p:cNvSpPr>
          <p:nvPr/>
        </p:nvSpPr>
        <p:spPr bwMode="auto">
          <a:xfrm>
            <a:off x="609600" y="5867400"/>
            <a:ext cx="1828800" cy="381000"/>
          </a:xfrm>
          <a:prstGeom prst="rect">
            <a:avLst/>
          </a:prstGeom>
          <a:solidFill>
            <a:srgbClr val="FFFF0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Arial" charset="0"/>
                <a:ea typeface="+mj-ea"/>
                <a:cs typeface="+mj-cs"/>
              </a:rPr>
              <a:t>SVT</a:t>
            </a:r>
            <a:endParaRPr kumimoji="0" lang="en-US" sz="2800" b="0" i="0" u="none" strike="noStrike" kern="0" cap="none" spc="0" normalizeH="0" baseline="0" noProof="0" dirty="0">
              <a:ln>
                <a:noFill/>
              </a:ln>
              <a:solidFill>
                <a:schemeClr val="tx2"/>
              </a:solidFill>
              <a:effectLst/>
              <a:uLnTx/>
              <a:uFillTx/>
              <a:latin typeface="Arial" charset="0"/>
              <a:ea typeface="+mj-ea"/>
              <a:cs typeface="+mj-cs"/>
            </a:endParaRPr>
          </a:p>
        </p:txBody>
      </p:sp>
      <p:cxnSp>
        <p:nvCxnSpPr>
          <p:cNvPr id="11" name="Connettore 2 10"/>
          <p:cNvCxnSpPr/>
          <p:nvPr/>
        </p:nvCxnSpPr>
        <p:spPr>
          <a:xfrm rot="5400000">
            <a:off x="5753100" y="2476500"/>
            <a:ext cx="1371600" cy="533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3" name="Connettore 2 12"/>
          <p:cNvCxnSpPr/>
          <p:nvPr/>
        </p:nvCxnSpPr>
        <p:spPr>
          <a:xfrm rot="16200000" flipH="1">
            <a:off x="2743200" y="2133600"/>
            <a:ext cx="6858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5" name="Connettore 2 14"/>
          <p:cNvCxnSpPr/>
          <p:nvPr/>
        </p:nvCxnSpPr>
        <p:spPr>
          <a:xfrm flipV="1">
            <a:off x="1905000" y="4419600"/>
            <a:ext cx="1752600" cy="1447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6800" y="5486400"/>
            <a:ext cx="5562600" cy="762000"/>
          </a:xfrm>
          <a:solidFill>
            <a:srgbClr val="FFFF00"/>
          </a:solidFill>
        </p:spPr>
        <p:txBody>
          <a:bodyPr/>
          <a:lstStyle/>
          <a:p>
            <a:r>
              <a:rPr lang="en-US" dirty="0" smtClean="0"/>
              <a:t>SVT side section</a:t>
            </a:r>
            <a:endParaRPr lang="en-US" dirty="0"/>
          </a:p>
        </p:txBody>
      </p:sp>
      <p:pic>
        <p:nvPicPr>
          <p:cNvPr id="22530" name="Picture 2"/>
          <p:cNvPicPr>
            <a:picLocks noGrp="1" noChangeAspect="1" noChangeArrowheads="1"/>
          </p:cNvPicPr>
          <p:nvPr>
            <p:ph idx="1"/>
          </p:nvPr>
        </p:nvPicPr>
        <p:blipFill>
          <a:blip r:embed="rId2" cstate="print"/>
          <a:srcRect l="17625" t="25722" r="3451" b="8048"/>
          <a:stretch>
            <a:fillRect/>
          </a:stretch>
        </p:blipFill>
        <p:spPr bwMode="auto">
          <a:xfrm>
            <a:off x="0" y="1484784"/>
            <a:ext cx="9188222" cy="4176464"/>
          </a:xfrm>
          <a:prstGeom prst="rect">
            <a:avLst/>
          </a:prstGeom>
          <a:noFill/>
          <a:ln w="9525">
            <a:noFill/>
            <a:miter lim="800000"/>
            <a:headEnd/>
            <a:tailEnd/>
          </a:ln>
        </p:spPr>
      </p:pic>
      <p:sp>
        <p:nvSpPr>
          <p:cNvPr id="4" name="Text Box 3" descr="Pergamena"/>
          <p:cNvSpPr txBox="1">
            <a:spLocks noChangeArrowheads="1"/>
          </p:cNvSpPr>
          <p:nvPr/>
        </p:nvSpPr>
        <p:spPr bwMode="auto">
          <a:xfrm>
            <a:off x="1981200" y="3810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General layout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1000" y="1524000"/>
            <a:ext cx="78486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3" name="Rectangle 2"/>
          <p:cNvSpPr/>
          <p:nvPr/>
        </p:nvSpPr>
        <p:spPr>
          <a:xfrm>
            <a:off x="457200" y="1600200"/>
            <a:ext cx="8153400" cy="5632311"/>
          </a:xfrm>
          <a:prstGeom prst="rect">
            <a:avLst/>
          </a:prstGeom>
          <a:ln>
            <a:noFill/>
          </a:ln>
        </p:spPr>
        <p:txBody>
          <a:bodyPr wrap="square">
            <a:spAutoFit/>
          </a:bodyPr>
          <a:lstStyle/>
          <a:p>
            <a:pPr>
              <a:spcBef>
                <a:spcPct val="50000"/>
              </a:spcBef>
            </a:pPr>
            <a:r>
              <a:rPr lang="en-US" sz="2000" dirty="0" smtClean="0">
                <a:solidFill>
                  <a:srgbClr val="000099"/>
                </a:solidFill>
              </a:rPr>
              <a:t>What are the possible solution to eliminate interpenetration problem between layer 0 and layer 1-2  ?</a:t>
            </a:r>
          </a:p>
          <a:p>
            <a:pPr>
              <a:spcBef>
                <a:spcPct val="50000"/>
              </a:spcBef>
            </a:pPr>
            <a:endParaRPr lang="en-US" sz="2000" dirty="0" smtClean="0">
              <a:solidFill>
                <a:srgbClr val="008000"/>
              </a:solidFill>
            </a:endParaRPr>
          </a:p>
          <a:p>
            <a:pPr>
              <a:spcBef>
                <a:spcPct val="50000"/>
              </a:spcBef>
            </a:pPr>
            <a:r>
              <a:rPr lang="en-US" sz="2000" dirty="0" smtClean="0">
                <a:solidFill>
                  <a:srgbClr val="008000"/>
                </a:solidFill>
              </a:rPr>
              <a:t>1</a:t>
            </a:r>
            <a:r>
              <a:rPr lang="en-US" sz="2000" dirty="0" smtClean="0">
                <a:solidFill>
                  <a:srgbClr val="008000"/>
                </a:solidFill>
              </a:rPr>
              <a:t>) modify the HDI/supp. structure  and layer 0 geometry</a:t>
            </a:r>
          </a:p>
          <a:p>
            <a:pPr lvl="2">
              <a:spcBef>
                <a:spcPct val="50000"/>
              </a:spcBef>
              <a:buFontTx/>
              <a:buChar char="-"/>
            </a:pPr>
            <a:r>
              <a:rPr lang="en-US" sz="2000" dirty="0" smtClean="0">
                <a:solidFill>
                  <a:srgbClr val="008000"/>
                </a:solidFill>
              </a:rPr>
              <a:t>HDI and C.F. support structure reduced in dimensions</a:t>
            </a:r>
          </a:p>
          <a:p>
            <a:pPr lvl="2">
              <a:spcBef>
                <a:spcPct val="50000"/>
              </a:spcBef>
              <a:buFontTx/>
              <a:buChar char="-"/>
            </a:pPr>
            <a:r>
              <a:rPr lang="en-US" sz="2000" dirty="0" smtClean="0">
                <a:solidFill>
                  <a:srgbClr val="008000"/>
                </a:solidFill>
              </a:rPr>
              <a:t>position of  HDI nearer of 3-4 mm to the L0 sensor </a:t>
            </a:r>
          </a:p>
          <a:p>
            <a:pPr>
              <a:spcBef>
                <a:spcPct val="50000"/>
              </a:spcBef>
            </a:pPr>
            <a:r>
              <a:rPr lang="en-US" sz="2000" dirty="0" smtClean="0">
                <a:solidFill>
                  <a:srgbClr val="FF0000"/>
                </a:solidFill>
              </a:rPr>
              <a:t>2) Move the Be pipe flanges forward in z of about 10-12 mm in order to reduce radial L0 HDI position</a:t>
            </a:r>
          </a:p>
          <a:p>
            <a:pPr>
              <a:spcBef>
                <a:spcPct val="50000"/>
              </a:spcBef>
            </a:pPr>
            <a:r>
              <a:rPr lang="en-US" sz="2000" dirty="0" smtClean="0">
                <a:solidFill>
                  <a:srgbClr val="FF0000"/>
                </a:solidFill>
              </a:rPr>
              <a:t>3) Position at larger radius L1-2 (+ 5-10 mm)</a:t>
            </a:r>
            <a:endParaRPr lang="en-US" dirty="0" smtClean="0">
              <a:solidFill>
                <a:srgbClr val="FF0000"/>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
        <p:nvSpPr>
          <p:cNvPr id="5" name="Smile 4"/>
          <p:cNvSpPr/>
          <p:nvPr/>
        </p:nvSpPr>
        <p:spPr>
          <a:xfrm>
            <a:off x="8229600" y="2819400"/>
            <a:ext cx="533400" cy="3048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 6"/>
          <p:cNvSpPr/>
          <p:nvPr/>
        </p:nvSpPr>
        <p:spPr>
          <a:xfrm>
            <a:off x="8077200" y="4191000"/>
            <a:ext cx="457200" cy="3810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 7"/>
          <p:cNvSpPr/>
          <p:nvPr/>
        </p:nvSpPr>
        <p:spPr>
          <a:xfrm>
            <a:off x="8229600" y="3352800"/>
            <a:ext cx="533400" cy="3048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 8"/>
          <p:cNvSpPr/>
          <p:nvPr/>
        </p:nvSpPr>
        <p:spPr>
          <a:xfrm>
            <a:off x="6324600" y="4953000"/>
            <a:ext cx="457200" cy="381000"/>
          </a:xfrm>
          <a:prstGeom prst="smileyFace">
            <a:avLst>
              <a:gd name="adj" fmla="val -4653"/>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1000" y="1524000"/>
            <a:ext cx="81534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3" name="Rectangle 2"/>
          <p:cNvSpPr/>
          <p:nvPr/>
        </p:nvSpPr>
        <p:spPr>
          <a:xfrm>
            <a:off x="457200" y="1600200"/>
            <a:ext cx="8153400" cy="6247864"/>
          </a:xfrm>
          <a:prstGeom prst="rect">
            <a:avLst/>
          </a:prstGeom>
        </p:spPr>
        <p:txBody>
          <a:bodyPr wrap="square">
            <a:spAutoFit/>
          </a:bodyPr>
          <a:lstStyle/>
          <a:p>
            <a:pPr>
              <a:spcBef>
                <a:spcPct val="50000"/>
              </a:spcBef>
            </a:pPr>
            <a:r>
              <a:rPr lang="en-US" sz="2000" dirty="0" smtClean="0">
                <a:solidFill>
                  <a:srgbClr val="000099"/>
                </a:solidFill>
              </a:rPr>
              <a:t>First Attempt to model L1-L5  SVT modules starting from BaBar design:</a:t>
            </a:r>
          </a:p>
          <a:p>
            <a:pPr>
              <a:spcBef>
                <a:spcPct val="50000"/>
              </a:spcBef>
            </a:pPr>
            <a:endParaRPr lang="en-US" sz="2000" dirty="0" smtClean="0">
              <a:solidFill>
                <a:srgbClr val="000099"/>
              </a:solidFill>
            </a:endParaRPr>
          </a:p>
          <a:p>
            <a:pPr>
              <a:spcBef>
                <a:spcPct val="50000"/>
              </a:spcBef>
              <a:buFontTx/>
              <a:buAutoNum type="arabicParenR"/>
            </a:pPr>
            <a:r>
              <a:rPr lang="en-US" sz="2000" dirty="0" smtClean="0">
                <a:solidFill>
                  <a:srgbClr val="000099"/>
                </a:solidFill>
              </a:rPr>
              <a:t> assumed  the same radial position for all layers</a:t>
            </a:r>
          </a:p>
          <a:p>
            <a:pPr>
              <a:spcBef>
                <a:spcPct val="50000"/>
              </a:spcBef>
            </a:pPr>
            <a:r>
              <a:rPr lang="en-US" sz="2000" dirty="0" smtClean="0">
                <a:solidFill>
                  <a:srgbClr val="000099"/>
                </a:solidFill>
              </a:rPr>
              <a:t>2) used same width of BaBar sensors/modules to keep the same transversal  r-phi section (# of modules, overlap…….)</a:t>
            </a:r>
          </a:p>
          <a:p>
            <a:pPr>
              <a:spcBef>
                <a:spcPct val="50000"/>
              </a:spcBef>
            </a:pPr>
            <a:r>
              <a:rPr lang="en-US" sz="2000" dirty="0" smtClean="0">
                <a:solidFill>
                  <a:srgbClr val="000099"/>
                </a:solidFill>
              </a:rPr>
              <a:t>3) For L1-L2-L3, modified the length in z direction</a:t>
            </a:r>
          </a:p>
          <a:p>
            <a:pPr>
              <a:spcBef>
                <a:spcPct val="50000"/>
              </a:spcBef>
            </a:pPr>
            <a:r>
              <a:rPr lang="en-US" sz="2000" dirty="0" smtClean="0">
                <a:solidFill>
                  <a:srgbClr val="000099"/>
                </a:solidFill>
              </a:rPr>
              <a:t>5) For L4-5 extended only the barrel part of the module while wedge sensors are kept identical to the BaBar ones ( same sensor dimensions and angle </a:t>
            </a:r>
            <a:r>
              <a:rPr lang="en-US" sz="2000" dirty="0" err="1" smtClean="0">
                <a:solidFill>
                  <a:srgbClr val="000099"/>
                </a:solidFill>
              </a:rPr>
              <a:t>w.r.t</a:t>
            </a:r>
            <a:r>
              <a:rPr lang="en-US" sz="2000" dirty="0" smtClean="0">
                <a:solidFill>
                  <a:srgbClr val="000099"/>
                </a:solidFill>
              </a:rPr>
              <a:t>. the barrel part).</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cstate="print"/>
          <a:srcRect l="19375" t="17645" r="3195" b="8049"/>
          <a:stretch>
            <a:fillRect/>
          </a:stretch>
        </p:blipFill>
        <p:spPr bwMode="auto">
          <a:xfrm>
            <a:off x="1278" y="1600200"/>
            <a:ext cx="9142722" cy="4752528"/>
          </a:xfrm>
          <a:prstGeom prst="rect">
            <a:avLst/>
          </a:prstGeom>
          <a:noFill/>
          <a:ln w="9525">
            <a:noFill/>
            <a:miter lim="800000"/>
            <a:headEnd/>
            <a:tailEnd/>
          </a:ln>
        </p:spPr>
      </p:pic>
      <p:sp>
        <p:nvSpPr>
          <p:cNvPr id="2" name="Titolo 1"/>
          <p:cNvSpPr>
            <a:spLocks noGrp="1"/>
          </p:cNvSpPr>
          <p:nvPr>
            <p:ph type="title"/>
          </p:nvPr>
        </p:nvSpPr>
        <p:spPr>
          <a:xfrm>
            <a:off x="5181600" y="4800600"/>
            <a:ext cx="3429000" cy="1219200"/>
          </a:xfrm>
          <a:solidFill>
            <a:srgbClr val="FFFF00"/>
          </a:solidFill>
        </p:spPr>
        <p:txBody>
          <a:bodyPr/>
          <a:lstStyle/>
          <a:p>
            <a:r>
              <a:rPr lang="en-US" sz="2400" dirty="0" smtClean="0"/>
              <a:t>Proposed W shielding layout to meet transition card location</a:t>
            </a:r>
            <a:endParaRPr lang="en-US" sz="2400" dirty="0"/>
          </a:p>
        </p:txBody>
      </p:sp>
      <p:sp>
        <p:nvSpPr>
          <p:cNvPr id="6" name="Ovale 5"/>
          <p:cNvSpPr/>
          <p:nvPr/>
        </p:nvSpPr>
        <p:spPr>
          <a:xfrm>
            <a:off x="5715000" y="3200400"/>
            <a:ext cx="914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6623720" y="2743200"/>
            <a:ext cx="2520280" cy="369332"/>
          </a:xfrm>
          <a:prstGeom prst="rect">
            <a:avLst/>
          </a:prstGeom>
          <a:noFill/>
        </p:spPr>
        <p:txBody>
          <a:bodyPr wrap="square" rtlCol="0">
            <a:spAutoFit/>
          </a:bodyPr>
          <a:lstStyle/>
          <a:p>
            <a:r>
              <a:rPr lang="en-US" dirty="0" smtClean="0">
                <a:solidFill>
                  <a:srgbClr val="FF0000"/>
                </a:solidFill>
              </a:rPr>
              <a:t>Space for </a:t>
            </a:r>
            <a:r>
              <a:rPr lang="en-US" dirty="0" err="1" smtClean="0">
                <a:solidFill>
                  <a:srgbClr val="FF0000"/>
                </a:solidFill>
              </a:rPr>
              <a:t>trans.card</a:t>
            </a:r>
            <a:endParaRPr lang="en-US" dirty="0">
              <a:solidFill>
                <a:srgbClr val="FF0000"/>
              </a:solidFill>
            </a:endParaRPr>
          </a:p>
        </p:txBody>
      </p:sp>
      <p:sp>
        <p:nvSpPr>
          <p:cNvPr id="8"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Shielding layout</a:t>
            </a:r>
          </a:p>
        </p:txBody>
      </p:sp>
      <p:sp>
        <p:nvSpPr>
          <p:cNvPr id="9" name="Ovale 8"/>
          <p:cNvSpPr/>
          <p:nvPr/>
        </p:nvSpPr>
        <p:spPr>
          <a:xfrm>
            <a:off x="4953000" y="3657600"/>
            <a:ext cx="304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ttore 2 10"/>
          <p:cNvCxnSpPr>
            <a:stCxn id="1029" idx="1"/>
          </p:cNvCxnSpPr>
          <p:nvPr/>
        </p:nvCxnSpPr>
        <p:spPr>
          <a:xfrm rot="10800000" flipV="1">
            <a:off x="6324600" y="2209800"/>
            <a:ext cx="762000" cy="990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4" name="Connettore 2 13"/>
          <p:cNvCxnSpPr/>
          <p:nvPr/>
        </p:nvCxnSpPr>
        <p:spPr>
          <a:xfrm rot="16200000" flipH="1">
            <a:off x="3581400" y="2286000"/>
            <a:ext cx="1676400" cy="10668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1" name="Connettore 1 20"/>
          <p:cNvCxnSpPr/>
          <p:nvPr/>
        </p:nvCxnSpPr>
        <p:spPr>
          <a:xfrm>
            <a:off x="0" y="3200400"/>
            <a:ext cx="9144000"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cxnSp>
        <p:nvCxnSpPr>
          <p:cNvPr id="29" name="Connettore 1 28"/>
          <p:cNvCxnSpPr/>
          <p:nvPr/>
        </p:nvCxnSpPr>
        <p:spPr>
          <a:xfrm>
            <a:off x="0" y="4800600"/>
            <a:ext cx="9144000" cy="0"/>
          </a:xfrm>
          <a:prstGeom prst="line">
            <a:avLst/>
          </a:prstGeom>
          <a:ln w="19050">
            <a:solidFill>
              <a:schemeClr val="accent4"/>
            </a:solidFill>
          </a:ln>
        </p:spPr>
        <p:style>
          <a:lnRef idx="1">
            <a:schemeClr val="dk1"/>
          </a:lnRef>
          <a:fillRef idx="0">
            <a:schemeClr val="dk1"/>
          </a:fillRef>
          <a:effectRef idx="0">
            <a:schemeClr val="dk1"/>
          </a:effectRef>
          <a:fontRef idx="minor">
            <a:schemeClr val="tx1"/>
          </a:fontRef>
        </p:style>
      </p:cxnSp>
      <p:sp>
        <p:nvSpPr>
          <p:cNvPr id="30" name="Ovale 29"/>
          <p:cNvSpPr/>
          <p:nvPr/>
        </p:nvSpPr>
        <p:spPr>
          <a:xfrm>
            <a:off x="152400" y="3048000"/>
            <a:ext cx="762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Connettore 2 31"/>
          <p:cNvCxnSpPr/>
          <p:nvPr/>
        </p:nvCxnSpPr>
        <p:spPr>
          <a:xfrm rot="5400000">
            <a:off x="190500" y="3314700"/>
            <a:ext cx="228600" cy="1588"/>
          </a:xfrm>
          <a:prstGeom prst="straightConnector1">
            <a:avLst/>
          </a:prstGeom>
          <a:ln w="19050">
            <a:solidFill>
              <a:srgbClr val="FF0000"/>
            </a:solidFill>
            <a:headEnd type="arrow"/>
            <a:tailEnd type="arrow"/>
          </a:ln>
        </p:spPr>
        <p:style>
          <a:lnRef idx="1">
            <a:schemeClr val="dk1"/>
          </a:lnRef>
          <a:fillRef idx="0">
            <a:schemeClr val="dk1"/>
          </a:fillRef>
          <a:effectRef idx="0">
            <a:schemeClr val="dk1"/>
          </a:effectRef>
          <a:fontRef idx="minor">
            <a:schemeClr val="tx1"/>
          </a:fontRef>
        </p:style>
      </p:cxnSp>
      <p:sp>
        <p:nvSpPr>
          <p:cNvPr id="35" name="CasellaDiTesto 34"/>
          <p:cNvSpPr txBox="1"/>
          <p:nvPr/>
        </p:nvSpPr>
        <p:spPr>
          <a:xfrm>
            <a:off x="2971800" y="1600200"/>
            <a:ext cx="3124200" cy="369332"/>
          </a:xfrm>
          <a:prstGeom prst="rect">
            <a:avLst/>
          </a:prstGeom>
          <a:noFill/>
        </p:spPr>
        <p:txBody>
          <a:bodyPr wrap="square" rtlCol="0">
            <a:spAutoFit/>
          </a:bodyPr>
          <a:lstStyle/>
          <a:p>
            <a:r>
              <a:rPr lang="en-US" dirty="0" smtClean="0">
                <a:solidFill>
                  <a:srgbClr val="FF0000"/>
                </a:solidFill>
              </a:rPr>
              <a:t>Space </a:t>
            </a:r>
            <a:r>
              <a:rPr lang="en-US" dirty="0" smtClean="0">
                <a:solidFill>
                  <a:srgbClr val="FF0000"/>
                </a:solidFill>
              </a:rPr>
              <a:t> for SVT </a:t>
            </a:r>
            <a:r>
              <a:rPr lang="en-US" dirty="0" err="1" smtClean="0">
                <a:solidFill>
                  <a:srgbClr val="FF0000"/>
                </a:solidFill>
              </a:rPr>
              <a:t>g</a:t>
            </a:r>
            <a:r>
              <a:rPr lang="en-US" dirty="0" err="1" smtClean="0">
                <a:solidFill>
                  <a:srgbClr val="FF0000"/>
                </a:solidFill>
              </a:rPr>
              <a:t>imbal</a:t>
            </a:r>
            <a:r>
              <a:rPr lang="en-US" dirty="0" smtClean="0">
                <a:solidFill>
                  <a:srgbClr val="FF0000"/>
                </a:solidFill>
              </a:rPr>
              <a:t> ring</a:t>
            </a:r>
            <a:endParaRPr lang="en-US" dirty="0">
              <a:solidFill>
                <a:srgbClr val="FF0000"/>
              </a:solidFill>
            </a:endParaRPr>
          </a:p>
        </p:txBody>
      </p:sp>
      <p:sp>
        <p:nvSpPr>
          <p:cNvPr id="36" name="CasellaDiTesto 35"/>
          <p:cNvSpPr txBox="1"/>
          <p:nvPr/>
        </p:nvSpPr>
        <p:spPr>
          <a:xfrm>
            <a:off x="152400" y="1600200"/>
            <a:ext cx="2520280" cy="923330"/>
          </a:xfrm>
          <a:prstGeom prst="rect">
            <a:avLst/>
          </a:prstGeom>
          <a:noFill/>
        </p:spPr>
        <p:txBody>
          <a:bodyPr wrap="square" rtlCol="0">
            <a:spAutoFit/>
          </a:bodyPr>
          <a:lstStyle/>
          <a:p>
            <a:r>
              <a:rPr lang="en-US" dirty="0" smtClean="0">
                <a:solidFill>
                  <a:srgbClr val="FF0000"/>
                </a:solidFill>
              </a:rPr>
              <a:t>Space for clearance from D.C. </a:t>
            </a:r>
            <a:r>
              <a:rPr lang="en-US" dirty="0" smtClean="0">
                <a:solidFill>
                  <a:srgbClr val="FF0000"/>
                </a:solidFill>
              </a:rPr>
              <a:t>and </a:t>
            </a:r>
            <a:r>
              <a:rPr lang="en-US" dirty="0" smtClean="0">
                <a:solidFill>
                  <a:srgbClr val="FF0000"/>
                </a:solidFill>
              </a:rPr>
              <a:t>SVT cable</a:t>
            </a:r>
            <a:endParaRPr lang="en-US" dirty="0">
              <a:solidFill>
                <a:srgbClr val="FF0000"/>
              </a:solidFill>
            </a:endParaRPr>
          </a:p>
        </p:txBody>
      </p:sp>
      <p:cxnSp>
        <p:nvCxnSpPr>
          <p:cNvPr id="38" name="Connettore 2 37"/>
          <p:cNvCxnSpPr/>
          <p:nvPr/>
        </p:nvCxnSpPr>
        <p:spPr>
          <a:xfrm rot="5400000">
            <a:off x="381000" y="2438400"/>
            <a:ext cx="8382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43" name="CasellaDiTesto 42"/>
          <p:cNvSpPr txBox="1"/>
          <p:nvPr/>
        </p:nvSpPr>
        <p:spPr>
          <a:xfrm>
            <a:off x="304800" y="3124200"/>
            <a:ext cx="685800" cy="307777"/>
          </a:xfrm>
          <a:prstGeom prst="rect">
            <a:avLst/>
          </a:prstGeom>
          <a:noFill/>
        </p:spPr>
        <p:txBody>
          <a:bodyPr wrap="square" rtlCol="0">
            <a:spAutoFit/>
          </a:bodyPr>
          <a:lstStyle/>
          <a:p>
            <a:r>
              <a:rPr lang="en-US" sz="1400" dirty="0" smtClean="0"/>
              <a:t>25,0</a:t>
            </a:r>
            <a:endParaRPr lang="en-US" sz="1400" dirty="0"/>
          </a:p>
        </p:txBody>
      </p:sp>
      <p:pic>
        <p:nvPicPr>
          <p:cNvPr id="1029" name="Picture 5"/>
          <p:cNvPicPr>
            <a:picLocks noChangeAspect="1" noChangeArrowheads="1"/>
          </p:cNvPicPr>
          <p:nvPr/>
        </p:nvPicPr>
        <p:blipFill>
          <a:blip r:embed="rId3" cstate="print"/>
          <a:srcRect l="34803" t="40438" r="42312" b="26096"/>
          <a:stretch>
            <a:fillRect/>
          </a:stretch>
        </p:blipFill>
        <p:spPr bwMode="auto">
          <a:xfrm>
            <a:off x="7086600" y="1676400"/>
            <a:ext cx="1219200" cy="10668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Radiation Monitor position</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pic>
        <p:nvPicPr>
          <p:cNvPr id="67586" name="Picture 2"/>
          <p:cNvPicPr>
            <a:picLocks noChangeAspect="1" noChangeArrowheads="1"/>
          </p:cNvPicPr>
          <p:nvPr/>
        </p:nvPicPr>
        <p:blipFill>
          <a:blip r:embed="rId3" cstate="print"/>
          <a:srcRect l="20417" t="37692" r="9167" b="26923"/>
          <a:stretch>
            <a:fillRect/>
          </a:stretch>
        </p:blipFill>
        <p:spPr bwMode="auto">
          <a:xfrm>
            <a:off x="327991" y="1371600"/>
            <a:ext cx="8816009" cy="2399624"/>
          </a:xfrm>
          <a:prstGeom prst="rect">
            <a:avLst/>
          </a:prstGeom>
          <a:noFill/>
          <a:ln w="9525">
            <a:noFill/>
            <a:miter lim="800000"/>
            <a:headEnd/>
            <a:tailEnd/>
          </a:ln>
        </p:spPr>
      </p:pic>
      <p:sp>
        <p:nvSpPr>
          <p:cNvPr id="9" name="Ovale 8"/>
          <p:cNvSpPr/>
          <p:nvPr/>
        </p:nvSpPr>
        <p:spPr>
          <a:xfrm>
            <a:off x="7239000" y="1905000"/>
            <a:ext cx="10668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ttore 2 11"/>
          <p:cNvCxnSpPr/>
          <p:nvPr/>
        </p:nvCxnSpPr>
        <p:spPr>
          <a:xfrm rot="5400000" flipH="1" flipV="1">
            <a:off x="6934200" y="2590800"/>
            <a:ext cx="11430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67587" name="Picture 3"/>
          <p:cNvPicPr>
            <a:picLocks noChangeAspect="1" noChangeArrowheads="1"/>
          </p:cNvPicPr>
          <p:nvPr/>
        </p:nvPicPr>
        <p:blipFill>
          <a:blip r:embed="rId4" cstate="print"/>
          <a:srcRect l="28750" t="16154" r="16667" b="4615"/>
          <a:stretch>
            <a:fillRect/>
          </a:stretch>
        </p:blipFill>
        <p:spPr bwMode="auto">
          <a:xfrm>
            <a:off x="457200" y="3428999"/>
            <a:ext cx="4361156" cy="3429001"/>
          </a:xfrm>
          <a:prstGeom prst="rect">
            <a:avLst/>
          </a:prstGeom>
          <a:noFill/>
          <a:ln w="9525">
            <a:noFill/>
            <a:miter lim="800000"/>
            <a:headEnd/>
            <a:tailEnd/>
          </a:ln>
        </p:spPr>
      </p:pic>
      <p:cxnSp>
        <p:nvCxnSpPr>
          <p:cNvPr id="18" name="Connettore 2 17"/>
          <p:cNvCxnSpPr>
            <a:stCxn id="38" idx="1"/>
          </p:cNvCxnSpPr>
          <p:nvPr/>
        </p:nvCxnSpPr>
        <p:spPr>
          <a:xfrm rot="10800000" flipV="1">
            <a:off x="2133600" y="3771900"/>
            <a:ext cx="2133600" cy="4953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1" name="Ovale 20"/>
          <p:cNvSpPr/>
          <p:nvPr/>
        </p:nvSpPr>
        <p:spPr>
          <a:xfrm>
            <a:off x="1752600" y="3886200"/>
            <a:ext cx="7620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34"/>
          <p:cNvSpPr>
            <a:spLocks noChangeArrowheads="1"/>
          </p:cNvSpPr>
          <p:nvPr/>
        </p:nvSpPr>
        <p:spPr bwMode="auto">
          <a:xfrm>
            <a:off x="4648200" y="4495800"/>
            <a:ext cx="4114800" cy="1981200"/>
          </a:xfrm>
          <a:prstGeom prst="rect">
            <a:avLst/>
          </a:prstGeom>
          <a:solidFill>
            <a:srgbClr val="FFFF00"/>
          </a:solidFill>
          <a:ln w="9525">
            <a:solidFill>
              <a:srgbClr val="C00000"/>
            </a:solidFill>
            <a:miter lim="800000"/>
            <a:headEnd/>
            <a:tailEnd/>
          </a:ln>
        </p:spPr>
        <p:txBody>
          <a:bodyPr anchor="ctr"/>
          <a:lstStyle/>
          <a:p>
            <a:r>
              <a:rPr lang="en-US" dirty="0" smtClean="0">
                <a:solidFill>
                  <a:srgbClr val="FF0000"/>
                </a:solidFill>
              </a:rPr>
              <a:t>Not yet defined the position of radiation monitor, its design depends still by definition of many other I.R. components, anyway we will try as soon as possible, to place the overall dimension on the general layout. </a:t>
            </a:r>
          </a:p>
        </p:txBody>
      </p:sp>
      <p:sp>
        <p:nvSpPr>
          <p:cNvPr id="38" name="Rectangle 34"/>
          <p:cNvSpPr>
            <a:spLocks noChangeArrowheads="1"/>
          </p:cNvSpPr>
          <p:nvPr/>
        </p:nvSpPr>
        <p:spPr bwMode="auto">
          <a:xfrm>
            <a:off x="4267200" y="3352800"/>
            <a:ext cx="4191000" cy="838200"/>
          </a:xfrm>
          <a:prstGeom prst="rect">
            <a:avLst/>
          </a:prstGeom>
          <a:solidFill>
            <a:srgbClr val="FFFF00"/>
          </a:solidFill>
          <a:ln w="9525">
            <a:solidFill>
              <a:schemeClr val="tx1"/>
            </a:solidFill>
            <a:miter lim="800000"/>
            <a:headEnd/>
            <a:tailEnd/>
          </a:ln>
        </p:spPr>
        <p:txBody>
          <a:bodyPr anchor="ctr"/>
          <a:lstStyle/>
          <a:p>
            <a:pPr algn="ctr"/>
            <a:r>
              <a:rPr lang="en-US" sz="1600" dirty="0" smtClean="0">
                <a:solidFill>
                  <a:srgbClr val="FF0000"/>
                </a:solidFill>
              </a:rPr>
              <a:t>Possible position for radiation monitor.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4"/>
          <p:cNvSpPr>
            <a:spLocks noChangeArrowheads="1"/>
          </p:cNvSpPr>
          <p:nvPr/>
        </p:nvSpPr>
        <p:spPr bwMode="auto">
          <a:xfrm>
            <a:off x="5867400" y="3352800"/>
            <a:ext cx="3200400" cy="1567266"/>
          </a:xfrm>
          <a:prstGeom prst="rect">
            <a:avLst/>
          </a:prstGeom>
          <a:solidFill>
            <a:schemeClr val="accent1"/>
          </a:solidFill>
          <a:ln w="9525">
            <a:solidFill>
              <a:schemeClr val="tx1"/>
            </a:solidFill>
            <a:miter lim="800000"/>
            <a:headEnd/>
            <a:tailEnd/>
          </a:ln>
        </p:spPr>
        <p:txBody>
          <a:bodyPr anchor="ctr"/>
          <a:lstStyle/>
          <a:p>
            <a:pPr algn="ctr">
              <a:lnSpc>
                <a:spcPct val="150000"/>
              </a:lnSpc>
            </a:pPr>
            <a:r>
              <a:rPr lang="en-US" dirty="0" smtClean="0">
                <a:solidFill>
                  <a:srgbClr val="FF0000"/>
                </a:solidFill>
              </a:rPr>
              <a:t>Full micro-channel module</a:t>
            </a:r>
            <a:endParaRPr lang="en-US" sz="2000" i="1" dirty="0" smtClean="0">
              <a:solidFill>
                <a:srgbClr val="FF0000"/>
              </a:solidFill>
              <a:latin typeface="Garamond" pitchFamily="18" charset="0"/>
            </a:endParaRPr>
          </a:p>
          <a:p>
            <a:pPr>
              <a:lnSpc>
                <a:spcPct val="150000"/>
              </a:lnSpc>
            </a:pPr>
            <a:r>
              <a:rPr lang="en-US" dirty="0" smtClean="0">
                <a:solidFill>
                  <a:srgbClr val="000099"/>
                </a:solidFill>
              </a:rPr>
              <a:t>The </a:t>
            </a:r>
            <a:r>
              <a:rPr lang="en-US" dirty="0">
                <a:solidFill>
                  <a:srgbClr val="000099"/>
                </a:solidFill>
              </a:rPr>
              <a:t>total radiation </a:t>
            </a:r>
            <a:r>
              <a:rPr lang="en-US" dirty="0" smtClean="0">
                <a:solidFill>
                  <a:srgbClr val="000099"/>
                </a:solidFill>
              </a:rPr>
              <a:t>length </a:t>
            </a:r>
            <a:r>
              <a:rPr lang="en-US" sz="1600" baseline="30000" dirty="0" smtClean="0">
                <a:solidFill>
                  <a:srgbClr val="FF0000"/>
                </a:solidFill>
                <a:sym typeface="Wingdings" pitchFamily="2" charset="2"/>
              </a:rPr>
              <a:t>(*)</a:t>
            </a:r>
            <a:r>
              <a:rPr lang="en-US" dirty="0" smtClean="0">
                <a:solidFill>
                  <a:srgbClr val="000099"/>
                </a:solidFill>
              </a:rPr>
              <a:t> </a:t>
            </a:r>
            <a:r>
              <a:rPr lang="en-US" dirty="0">
                <a:solidFill>
                  <a:srgbClr val="000099"/>
                </a:solidFill>
              </a:rPr>
              <a:t>of this </a:t>
            </a:r>
            <a:r>
              <a:rPr lang="en-US" dirty="0" smtClean="0">
                <a:solidFill>
                  <a:srgbClr val="000099"/>
                </a:solidFill>
              </a:rPr>
              <a:t>support </a:t>
            </a:r>
            <a:r>
              <a:rPr lang="en-US" dirty="0">
                <a:solidFill>
                  <a:srgbClr val="000099"/>
                </a:solidFill>
              </a:rPr>
              <a:t>is</a:t>
            </a:r>
            <a:r>
              <a:rPr lang="en-US" dirty="0">
                <a:solidFill>
                  <a:srgbClr val="FF0000"/>
                </a:solidFill>
              </a:rPr>
              <a:t> </a:t>
            </a:r>
            <a:r>
              <a:rPr lang="en-US" dirty="0" smtClean="0">
                <a:solidFill>
                  <a:srgbClr val="FF0000"/>
                </a:solidFill>
              </a:rPr>
              <a:t>0.28 %X</a:t>
            </a:r>
            <a:r>
              <a:rPr lang="en-US" baseline="-25000" dirty="0" smtClean="0">
                <a:solidFill>
                  <a:srgbClr val="FF0000"/>
                </a:solidFill>
              </a:rPr>
              <a:t>0</a:t>
            </a:r>
            <a:endParaRPr lang="en-US" dirty="0">
              <a:solidFill>
                <a:srgbClr val="FF0000"/>
              </a:solidFill>
            </a:endParaRPr>
          </a:p>
        </p:txBody>
      </p:sp>
      <p:grpSp>
        <p:nvGrpSpPr>
          <p:cNvPr id="29" name="Group 28"/>
          <p:cNvGrpSpPr/>
          <p:nvPr/>
        </p:nvGrpSpPr>
        <p:grpSpPr>
          <a:xfrm>
            <a:off x="76200" y="3472266"/>
            <a:ext cx="5727700" cy="1469066"/>
            <a:chOff x="152400" y="2743200"/>
            <a:chExt cx="5727700" cy="1469066"/>
          </a:xfrm>
        </p:grpSpPr>
        <p:pic>
          <p:nvPicPr>
            <p:cNvPr id="17414" name="Picture 21" descr="attestato"/>
            <p:cNvPicPr>
              <a:picLocks noChangeAspect="1" noChangeArrowheads="1"/>
            </p:cNvPicPr>
            <p:nvPr/>
          </p:nvPicPr>
          <p:blipFill>
            <a:blip r:embed="rId3" cstate="print"/>
            <a:srcRect/>
            <a:stretch>
              <a:fillRect/>
            </a:stretch>
          </p:blipFill>
          <p:spPr bwMode="auto">
            <a:xfrm>
              <a:off x="152400" y="2743200"/>
              <a:ext cx="5727700" cy="1447800"/>
            </a:xfrm>
            <a:prstGeom prst="rect">
              <a:avLst/>
            </a:prstGeom>
            <a:noFill/>
            <a:ln w="9525">
              <a:noFill/>
              <a:miter lim="800000"/>
              <a:headEnd/>
              <a:tailEnd/>
            </a:ln>
          </p:spPr>
        </p:pic>
        <p:grpSp>
          <p:nvGrpSpPr>
            <p:cNvPr id="28" name="Group 27"/>
            <p:cNvGrpSpPr/>
            <p:nvPr/>
          </p:nvGrpSpPr>
          <p:grpSpPr>
            <a:xfrm>
              <a:off x="152400" y="2819400"/>
              <a:ext cx="5257800" cy="1392866"/>
              <a:chOff x="152400" y="2819400"/>
              <a:chExt cx="5257800" cy="1392866"/>
            </a:xfrm>
          </p:grpSpPr>
          <p:cxnSp>
            <p:nvCxnSpPr>
              <p:cNvPr id="21" name="Straight Arrow Connector 20"/>
              <p:cNvCxnSpPr/>
              <p:nvPr/>
            </p:nvCxnSpPr>
            <p:spPr>
              <a:xfrm>
                <a:off x="533400" y="3048000"/>
                <a:ext cx="4876800" cy="76200"/>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17427" name="TextBox 21"/>
              <p:cNvSpPr txBox="1">
                <a:spLocks noChangeArrowheads="1"/>
              </p:cNvSpPr>
              <p:nvPr/>
            </p:nvSpPr>
            <p:spPr bwMode="auto">
              <a:xfrm>
                <a:off x="2438400" y="2819400"/>
                <a:ext cx="1143000" cy="307975"/>
              </a:xfrm>
              <a:prstGeom prst="rect">
                <a:avLst/>
              </a:prstGeom>
              <a:noFill/>
              <a:ln w="9525">
                <a:noFill/>
                <a:miter lim="800000"/>
                <a:headEnd/>
                <a:tailEnd/>
              </a:ln>
            </p:spPr>
            <p:txBody>
              <a:bodyPr>
                <a:spAutoFit/>
              </a:bodyPr>
              <a:lstStyle/>
              <a:p>
                <a:r>
                  <a:rPr lang="it-IT" sz="1400">
                    <a:solidFill>
                      <a:schemeClr val="bg1"/>
                    </a:solidFill>
                  </a:rPr>
                  <a:t>12.8 mm</a:t>
                </a:r>
              </a:p>
            </p:txBody>
          </p:sp>
          <p:sp>
            <p:nvSpPr>
              <p:cNvPr id="17428" name="Rectangle 24"/>
              <p:cNvSpPr>
                <a:spLocks noChangeArrowheads="1"/>
              </p:cNvSpPr>
              <p:nvPr/>
            </p:nvSpPr>
            <p:spPr bwMode="auto">
              <a:xfrm rot="16200000">
                <a:off x="-65087" y="3265487"/>
                <a:ext cx="742950" cy="307975"/>
              </a:xfrm>
              <a:prstGeom prst="rect">
                <a:avLst/>
              </a:prstGeom>
              <a:noFill/>
              <a:ln w="9525">
                <a:noFill/>
                <a:miter lim="800000"/>
                <a:headEnd/>
                <a:tailEnd/>
              </a:ln>
            </p:spPr>
            <p:txBody>
              <a:bodyPr wrap="none">
                <a:spAutoFit/>
              </a:bodyPr>
              <a:lstStyle/>
              <a:p>
                <a:r>
                  <a:rPr lang="en-US" sz="1400">
                    <a:solidFill>
                      <a:schemeClr val="bg1"/>
                    </a:solidFill>
                    <a:latin typeface="Times New Roman" pitchFamily="18" charset="0"/>
                  </a:rPr>
                  <a:t>700 </a:t>
                </a:r>
                <a:r>
                  <a:rPr lang="en-US" sz="1400">
                    <a:solidFill>
                      <a:schemeClr val="bg1"/>
                    </a:solidFill>
                    <a:latin typeface="Symbol" pitchFamily="18" charset="2"/>
                  </a:rPr>
                  <a:t>m</a:t>
                </a:r>
                <a:r>
                  <a:rPr lang="en-US" sz="1400">
                    <a:solidFill>
                      <a:schemeClr val="bg1"/>
                    </a:solidFill>
                    <a:latin typeface="Times New Roman" pitchFamily="18" charset="0"/>
                  </a:rPr>
                  <a:t>m</a:t>
                </a:r>
              </a:p>
            </p:txBody>
          </p:sp>
          <p:cxnSp>
            <p:nvCxnSpPr>
              <p:cNvPr id="25" name="Straight Arrow Connector 24"/>
              <p:cNvCxnSpPr/>
              <p:nvPr/>
            </p:nvCxnSpPr>
            <p:spPr>
              <a:xfrm rot="5400000">
                <a:off x="267494" y="3466306"/>
                <a:ext cx="381000" cy="1588"/>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24" name="Rectangle 28"/>
              <p:cNvSpPr>
                <a:spLocks noChangeArrowheads="1"/>
              </p:cNvSpPr>
              <p:nvPr/>
            </p:nvSpPr>
            <p:spPr bwMode="auto">
              <a:xfrm>
                <a:off x="1219200" y="3842934"/>
                <a:ext cx="2677336" cy="369332"/>
              </a:xfrm>
              <a:prstGeom prst="rect">
                <a:avLst/>
              </a:prstGeom>
              <a:noFill/>
              <a:ln w="9525">
                <a:noFill/>
                <a:miter lim="800000"/>
                <a:headEnd/>
                <a:tailEnd/>
              </a:ln>
            </p:spPr>
            <p:txBody>
              <a:bodyPr wrap="none">
                <a:spAutoFit/>
              </a:bodyPr>
              <a:lstStyle/>
              <a:p>
                <a:r>
                  <a:rPr lang="en-US" dirty="0" smtClean="0">
                    <a:solidFill>
                      <a:srgbClr val="FFFF00"/>
                    </a:solidFill>
                  </a:rPr>
                  <a:t>Support Cross Section</a:t>
                </a:r>
                <a:endParaRPr lang="en-US" dirty="0">
                  <a:solidFill>
                    <a:srgbClr val="000099"/>
                  </a:solidFill>
                </a:endParaRPr>
              </a:p>
            </p:txBody>
          </p:sp>
        </p:grpSp>
      </p:grpSp>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70000" lnSpcReduction="20000"/>
          </a:bodyPr>
          <a:lstStyle/>
          <a:p>
            <a:pPr algn="ctr"/>
            <a:r>
              <a:rPr lang="en-US" sz="4000" dirty="0" smtClean="0">
                <a:solidFill>
                  <a:schemeClr val="accent2"/>
                </a:solidFill>
              </a:rPr>
              <a:t>Work on Module MAPS supports</a:t>
            </a:r>
            <a:endParaRPr lang="en-US" sz="4000" dirty="0">
              <a:solidFill>
                <a:schemeClr val="accent2"/>
              </a:solidFill>
            </a:endParaRPr>
          </a:p>
        </p:txBody>
      </p:sp>
      <p:sp>
        <p:nvSpPr>
          <p:cNvPr id="30" name="Rectangle 34"/>
          <p:cNvSpPr>
            <a:spLocks noChangeArrowheads="1"/>
          </p:cNvSpPr>
          <p:nvPr/>
        </p:nvSpPr>
        <p:spPr bwMode="auto">
          <a:xfrm>
            <a:off x="3124200" y="1371600"/>
            <a:ext cx="5562600" cy="1600200"/>
          </a:xfrm>
          <a:prstGeom prst="rect">
            <a:avLst/>
          </a:prstGeom>
          <a:solidFill>
            <a:schemeClr val="accent1"/>
          </a:solidFill>
          <a:ln w="9525">
            <a:solidFill>
              <a:schemeClr val="tx1"/>
            </a:solidFill>
            <a:miter lim="800000"/>
            <a:headEnd/>
            <a:tailEnd/>
          </a:ln>
        </p:spPr>
        <p:txBody>
          <a:bodyPr anchor="ctr"/>
          <a:lstStyle/>
          <a:p>
            <a:pPr algn="ctr"/>
            <a:r>
              <a:rPr lang="en-US" dirty="0" smtClean="0">
                <a:solidFill>
                  <a:srgbClr val="FF0000"/>
                </a:solidFill>
              </a:rPr>
              <a:t>The single base microchannel unit</a:t>
            </a:r>
          </a:p>
          <a:p>
            <a:pPr>
              <a:lnSpc>
                <a:spcPct val="150000"/>
              </a:lnSpc>
            </a:pPr>
            <a:r>
              <a:rPr lang="en-US" dirty="0" smtClean="0">
                <a:solidFill>
                  <a:srgbClr val="000099"/>
                </a:solidFill>
              </a:rPr>
              <a:t>A square CF micro-tube with an </a:t>
            </a:r>
            <a:r>
              <a:rPr lang="en-US" dirty="0">
                <a:solidFill>
                  <a:srgbClr val="000099"/>
                </a:solidFill>
              </a:rPr>
              <a:t>internal peek </a:t>
            </a:r>
            <a:r>
              <a:rPr lang="en-US" dirty="0" smtClean="0">
                <a:solidFill>
                  <a:srgbClr val="000099"/>
                </a:solidFill>
              </a:rPr>
              <a:t>tube </a:t>
            </a:r>
            <a:r>
              <a:rPr lang="en-US" dirty="0">
                <a:solidFill>
                  <a:srgbClr val="000099"/>
                </a:solidFill>
              </a:rPr>
              <a:t>50 </a:t>
            </a:r>
            <a:r>
              <a:rPr lang="en-US" dirty="0">
                <a:solidFill>
                  <a:srgbClr val="000099"/>
                </a:solidFill>
                <a:latin typeface="Symbol" pitchFamily="18" charset="2"/>
              </a:rPr>
              <a:t>m</a:t>
            </a:r>
            <a:r>
              <a:rPr lang="en-US" dirty="0">
                <a:solidFill>
                  <a:srgbClr val="000099"/>
                </a:solidFill>
              </a:rPr>
              <a:t>m thick </a:t>
            </a:r>
            <a:r>
              <a:rPr lang="en-US" dirty="0" smtClean="0">
                <a:solidFill>
                  <a:srgbClr val="000099"/>
                </a:solidFill>
              </a:rPr>
              <a:t>used </a:t>
            </a:r>
            <a:r>
              <a:rPr lang="en-US" dirty="0">
                <a:solidFill>
                  <a:srgbClr val="000099"/>
                </a:solidFill>
              </a:rPr>
              <a:t>to avoid moisture on carbon </a:t>
            </a:r>
            <a:r>
              <a:rPr lang="en-US" dirty="0" smtClean="0">
                <a:solidFill>
                  <a:srgbClr val="000099"/>
                </a:solidFill>
              </a:rPr>
              <a:t>fiber</a:t>
            </a:r>
            <a:endParaRPr lang="en-US" dirty="0">
              <a:solidFill>
                <a:srgbClr val="000099"/>
              </a:solidFill>
            </a:endParaRPr>
          </a:p>
        </p:txBody>
      </p:sp>
      <p:pic>
        <p:nvPicPr>
          <p:cNvPr id="31" name="Picture 13" descr="D:\condivisione\SUPER-B_VIPIX\foto\foto_giulio_berkeley\Foto_giulio\6.jpg"/>
          <p:cNvPicPr>
            <a:picLocks noChangeAspect="1" noChangeArrowheads="1"/>
          </p:cNvPicPr>
          <p:nvPr/>
        </p:nvPicPr>
        <p:blipFill>
          <a:blip r:embed="rId4" cstate="print"/>
          <a:srcRect/>
          <a:stretch>
            <a:fillRect/>
          </a:stretch>
        </p:blipFill>
        <p:spPr bwMode="auto">
          <a:xfrm>
            <a:off x="76200" y="4920066"/>
            <a:ext cx="4114800" cy="1404534"/>
          </a:xfrm>
          <a:prstGeom prst="rect">
            <a:avLst/>
          </a:prstGeom>
          <a:noFill/>
          <a:ln w="9525">
            <a:noFill/>
            <a:miter lim="800000"/>
            <a:headEnd/>
            <a:tailEnd/>
          </a:ln>
        </p:spPr>
      </p:pic>
      <p:sp>
        <p:nvSpPr>
          <p:cNvPr id="32" name="Rectangle 34"/>
          <p:cNvSpPr>
            <a:spLocks noChangeArrowheads="1"/>
          </p:cNvSpPr>
          <p:nvPr/>
        </p:nvSpPr>
        <p:spPr bwMode="auto">
          <a:xfrm>
            <a:off x="4267200" y="4953000"/>
            <a:ext cx="4724400" cy="1295400"/>
          </a:xfrm>
          <a:prstGeom prst="rect">
            <a:avLst/>
          </a:prstGeom>
          <a:solidFill>
            <a:schemeClr val="accent1"/>
          </a:solidFill>
          <a:ln w="9525">
            <a:solidFill>
              <a:schemeClr val="tx1"/>
            </a:solidFill>
            <a:miter lim="800000"/>
            <a:headEnd/>
            <a:tailEnd/>
          </a:ln>
        </p:spPr>
        <p:txBody>
          <a:bodyPr anchor="ctr">
            <a:normAutofit/>
          </a:bodyPr>
          <a:lstStyle/>
          <a:p>
            <a:pPr algn="ctr"/>
            <a:r>
              <a:rPr lang="en-US" dirty="0" smtClean="0">
                <a:solidFill>
                  <a:srgbClr val="FF0000"/>
                </a:solidFill>
              </a:rPr>
              <a:t>Net micro-channel module</a:t>
            </a:r>
          </a:p>
          <a:p>
            <a:r>
              <a:rPr lang="en-US" dirty="0" smtClean="0">
                <a:solidFill>
                  <a:srgbClr val="000099"/>
                </a:solidFill>
              </a:rPr>
              <a:t>Same dimensions of full micro-channel but  vacancies of tubes in the structure.</a:t>
            </a:r>
          </a:p>
          <a:p>
            <a:r>
              <a:rPr lang="en-US" dirty="0" smtClean="0">
                <a:solidFill>
                  <a:srgbClr val="000099"/>
                </a:solidFill>
              </a:rPr>
              <a:t>The total radiation length </a:t>
            </a:r>
            <a:r>
              <a:rPr lang="en-US" sz="1600" baseline="30000" dirty="0" smtClean="0">
                <a:solidFill>
                  <a:srgbClr val="FF0000"/>
                </a:solidFill>
                <a:sym typeface="Wingdings" pitchFamily="2" charset="2"/>
              </a:rPr>
              <a:t>(*)</a:t>
            </a:r>
            <a:r>
              <a:rPr lang="en-US" dirty="0" smtClean="0">
                <a:solidFill>
                  <a:srgbClr val="000099"/>
                </a:solidFill>
              </a:rPr>
              <a:t> is</a:t>
            </a:r>
            <a:r>
              <a:rPr lang="en-US" dirty="0" smtClean="0">
                <a:solidFill>
                  <a:srgbClr val="FF0000"/>
                </a:solidFill>
              </a:rPr>
              <a:t> 0.15 %X</a:t>
            </a:r>
            <a:r>
              <a:rPr lang="en-US" baseline="-25000" dirty="0" smtClean="0">
                <a:solidFill>
                  <a:srgbClr val="FF0000"/>
                </a:solidFill>
              </a:rPr>
              <a:t>0</a:t>
            </a:r>
            <a:endParaRPr lang="en-US" dirty="0">
              <a:solidFill>
                <a:srgbClr val="FF0000"/>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baseline="30000" dirty="0" smtClean="0">
                <a:solidFill>
                  <a:srgbClr val="FF0000"/>
                </a:solidFill>
                <a:sym typeface="Wingdings" pitchFamily="2" charset="2"/>
              </a:rPr>
              <a:t>(*)</a:t>
            </a:r>
            <a:r>
              <a:rPr lang="en-US" sz="1400" dirty="0" smtClean="0">
                <a:solidFill>
                  <a:srgbClr val="000099"/>
                </a:solidFill>
                <a:sym typeface="Wingdings" pitchFamily="2" charset="2"/>
              </a:rPr>
              <a:t>: Material </a:t>
            </a:r>
            <a:r>
              <a:rPr lang="en-US" sz="1400" dirty="0">
                <a:solidFill>
                  <a:srgbClr val="000099"/>
                </a:solidFill>
                <a:sym typeface="Wingdings" pitchFamily="2" charset="2"/>
              </a:rPr>
              <a:t>of the support structure: ( </a:t>
            </a:r>
            <a:r>
              <a:rPr lang="en-US" sz="1400" dirty="0" smtClean="0">
                <a:solidFill>
                  <a:srgbClr val="000099"/>
                </a:solidFill>
                <a:sym typeface="Wingdings" pitchFamily="2" charset="2"/>
              </a:rPr>
              <a:t>All C.F. material </a:t>
            </a:r>
            <a:r>
              <a:rPr lang="en-US" sz="1400" dirty="0">
                <a:solidFill>
                  <a:srgbClr val="000099"/>
                </a:solidFill>
                <a:sym typeface="Wingdings" pitchFamily="2" charset="2"/>
              </a:rPr>
              <a:t>+ peek tube + </a:t>
            </a:r>
            <a:r>
              <a:rPr lang="en-US" sz="1400" dirty="0" smtClean="0">
                <a:solidFill>
                  <a:srgbClr val="000099"/>
                </a:solidFill>
                <a:sym typeface="Wingdings" pitchFamily="2" charset="2"/>
              </a:rPr>
              <a:t>Water)</a:t>
            </a:r>
            <a:r>
              <a:rPr lang="en-US" sz="1400" dirty="0">
                <a:sym typeface="Wingdings" pitchFamily="2" charset="2"/>
              </a:rPr>
              <a:t>			</a:t>
            </a:r>
            <a:endParaRPr lang="en-US" sz="1400" b="1" i="1" baseline="-25000" dirty="0">
              <a:solidFill>
                <a:srgbClr val="FF0000"/>
              </a:solidFill>
              <a:sym typeface="Wingdings" pitchFamily="2" charset="2"/>
            </a:endParaRPr>
          </a:p>
        </p:txBody>
      </p:sp>
      <p:grpSp>
        <p:nvGrpSpPr>
          <p:cNvPr id="37" name="Group 36"/>
          <p:cNvGrpSpPr/>
          <p:nvPr/>
        </p:nvGrpSpPr>
        <p:grpSpPr>
          <a:xfrm>
            <a:off x="76200" y="1219200"/>
            <a:ext cx="3048000" cy="2271713"/>
            <a:chOff x="76200" y="1219200"/>
            <a:chExt cx="3048000" cy="2271713"/>
          </a:xfrm>
        </p:grpSpPr>
        <p:grpSp>
          <p:nvGrpSpPr>
            <p:cNvPr id="27" name="Group 26"/>
            <p:cNvGrpSpPr/>
            <p:nvPr/>
          </p:nvGrpSpPr>
          <p:grpSpPr>
            <a:xfrm>
              <a:off x="76200" y="1219200"/>
              <a:ext cx="3048000" cy="2271713"/>
              <a:chOff x="6019800" y="2514600"/>
              <a:chExt cx="3048000" cy="2271713"/>
            </a:xfrm>
          </p:grpSpPr>
          <p:pic>
            <p:nvPicPr>
              <p:cNvPr id="17415" name="Picture 23" descr="tubetto1"/>
              <p:cNvPicPr>
                <a:picLocks noChangeAspect="1" noChangeArrowheads="1"/>
              </p:cNvPicPr>
              <p:nvPr/>
            </p:nvPicPr>
            <p:blipFill>
              <a:blip r:embed="rId5" cstate="print"/>
              <a:srcRect/>
              <a:stretch>
                <a:fillRect/>
              </a:stretch>
            </p:blipFill>
            <p:spPr bwMode="auto">
              <a:xfrm>
                <a:off x="6019800" y="2514600"/>
                <a:ext cx="2895600" cy="2230438"/>
              </a:xfrm>
              <a:prstGeom prst="rect">
                <a:avLst/>
              </a:prstGeom>
              <a:noFill/>
              <a:ln w="9525">
                <a:noFill/>
                <a:miter lim="800000"/>
                <a:headEnd/>
                <a:tailEnd/>
              </a:ln>
            </p:spPr>
          </p:pic>
          <p:sp>
            <p:nvSpPr>
              <p:cNvPr id="17416" name="Rectangle 24"/>
              <p:cNvSpPr>
                <a:spLocks noChangeArrowheads="1"/>
              </p:cNvSpPr>
              <p:nvPr/>
            </p:nvSpPr>
            <p:spPr bwMode="auto">
              <a:xfrm rot="-5638652">
                <a:off x="6061075" y="3616325"/>
                <a:ext cx="893763" cy="366713"/>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700 </a:t>
                </a:r>
                <a:r>
                  <a:rPr lang="en-US">
                    <a:solidFill>
                      <a:schemeClr val="bg1"/>
                    </a:solidFill>
                    <a:latin typeface="Symbol" pitchFamily="18" charset="2"/>
                  </a:rPr>
                  <a:t>m</a:t>
                </a:r>
                <a:r>
                  <a:rPr lang="en-US">
                    <a:solidFill>
                      <a:schemeClr val="bg1"/>
                    </a:solidFill>
                    <a:latin typeface="Times New Roman" pitchFamily="18" charset="0"/>
                  </a:rPr>
                  <a:t>m</a:t>
                </a:r>
              </a:p>
            </p:txBody>
          </p:sp>
          <p:sp>
            <p:nvSpPr>
              <p:cNvPr id="17417" name="Rectangle 25"/>
              <p:cNvSpPr>
                <a:spLocks noChangeArrowheads="1"/>
              </p:cNvSpPr>
              <p:nvPr/>
            </p:nvSpPr>
            <p:spPr bwMode="auto">
              <a:xfrm rot="-207077">
                <a:off x="6858000" y="2667000"/>
                <a:ext cx="893763" cy="366713"/>
              </a:xfrm>
              <a:prstGeom prst="rect">
                <a:avLst/>
              </a:prstGeom>
              <a:noFill/>
              <a:ln w="9525">
                <a:noFill/>
                <a:miter lim="800000"/>
                <a:headEnd/>
                <a:tailEnd/>
              </a:ln>
            </p:spPr>
            <p:txBody>
              <a:bodyPr wrap="none">
                <a:spAutoFit/>
              </a:bodyPr>
              <a:lstStyle/>
              <a:p>
                <a:r>
                  <a:rPr lang="en-US" dirty="0">
                    <a:solidFill>
                      <a:schemeClr val="bg1"/>
                    </a:solidFill>
                    <a:latin typeface="Times New Roman" pitchFamily="18" charset="0"/>
                  </a:rPr>
                  <a:t>700 </a:t>
                </a:r>
                <a:r>
                  <a:rPr lang="en-US" dirty="0">
                    <a:solidFill>
                      <a:schemeClr val="bg1"/>
                    </a:solidFill>
                    <a:latin typeface="Symbol" pitchFamily="18" charset="2"/>
                  </a:rPr>
                  <a:t>m</a:t>
                </a:r>
                <a:r>
                  <a:rPr lang="en-US" dirty="0">
                    <a:solidFill>
                      <a:schemeClr val="bg1"/>
                    </a:solidFill>
                    <a:latin typeface="Times New Roman" pitchFamily="18" charset="0"/>
                  </a:rPr>
                  <a:t>m</a:t>
                </a:r>
              </a:p>
            </p:txBody>
          </p:sp>
          <p:sp>
            <p:nvSpPr>
              <p:cNvPr id="17418" name="Line 26"/>
              <p:cNvSpPr>
                <a:spLocks noChangeShapeType="1"/>
              </p:cNvSpPr>
              <p:nvPr/>
            </p:nvSpPr>
            <p:spPr bwMode="auto">
              <a:xfrm>
                <a:off x="6705600" y="3200400"/>
                <a:ext cx="76200" cy="1066800"/>
              </a:xfrm>
              <a:prstGeom prst="line">
                <a:avLst/>
              </a:prstGeom>
              <a:noFill/>
              <a:ln w="9525">
                <a:solidFill>
                  <a:schemeClr val="bg1"/>
                </a:solidFill>
                <a:round/>
                <a:headEnd type="triangle" w="med" len="med"/>
                <a:tailEnd type="triangle" w="med" len="med"/>
              </a:ln>
            </p:spPr>
            <p:txBody>
              <a:bodyPr/>
              <a:lstStyle/>
              <a:p>
                <a:endParaRPr lang="it-IT"/>
              </a:p>
            </p:txBody>
          </p:sp>
          <p:sp>
            <p:nvSpPr>
              <p:cNvPr id="17419" name="Line 27"/>
              <p:cNvSpPr>
                <a:spLocks noChangeShapeType="1"/>
              </p:cNvSpPr>
              <p:nvPr/>
            </p:nvSpPr>
            <p:spPr bwMode="auto">
              <a:xfrm flipV="1">
                <a:off x="6781800" y="2971800"/>
                <a:ext cx="1143000" cy="76200"/>
              </a:xfrm>
              <a:prstGeom prst="line">
                <a:avLst/>
              </a:prstGeom>
              <a:noFill/>
              <a:ln w="9525">
                <a:solidFill>
                  <a:schemeClr val="bg1"/>
                </a:solidFill>
                <a:round/>
                <a:headEnd type="triangle" w="med" len="med"/>
                <a:tailEnd type="triangle" w="med" len="med"/>
              </a:ln>
            </p:spPr>
            <p:txBody>
              <a:bodyPr/>
              <a:lstStyle/>
              <a:p>
                <a:endParaRPr lang="it-IT"/>
              </a:p>
            </p:txBody>
          </p:sp>
          <p:sp>
            <p:nvSpPr>
              <p:cNvPr id="17420" name="Rectangle 28"/>
              <p:cNvSpPr>
                <a:spLocks noChangeArrowheads="1"/>
              </p:cNvSpPr>
              <p:nvPr/>
            </p:nvSpPr>
            <p:spPr bwMode="auto">
              <a:xfrm>
                <a:off x="6248400" y="4419600"/>
                <a:ext cx="2751138" cy="366713"/>
              </a:xfrm>
              <a:prstGeom prst="rect">
                <a:avLst/>
              </a:prstGeom>
              <a:noFill/>
              <a:ln w="9525">
                <a:noFill/>
                <a:miter lim="800000"/>
                <a:headEnd/>
                <a:tailEnd/>
              </a:ln>
            </p:spPr>
            <p:txBody>
              <a:bodyPr wrap="none">
                <a:spAutoFit/>
              </a:bodyPr>
              <a:lstStyle/>
              <a:p>
                <a:r>
                  <a:rPr lang="en-US" dirty="0">
                    <a:solidFill>
                      <a:srgbClr val="FFFF00"/>
                    </a:solidFill>
                  </a:rPr>
                  <a:t>Carbon Fiber Pultrusion</a:t>
                </a:r>
                <a:r>
                  <a:rPr lang="en-US" dirty="0">
                    <a:solidFill>
                      <a:srgbClr val="000099"/>
                    </a:solidFill>
                  </a:rPr>
                  <a:t> </a:t>
                </a:r>
              </a:p>
            </p:txBody>
          </p:sp>
          <p:sp>
            <p:nvSpPr>
              <p:cNvPr id="23" name="Line Callout 2 22"/>
              <p:cNvSpPr/>
              <p:nvPr/>
            </p:nvSpPr>
            <p:spPr>
              <a:xfrm>
                <a:off x="7772400" y="2514600"/>
                <a:ext cx="1295400" cy="304800"/>
              </a:xfrm>
              <a:prstGeom prst="borderCallout2">
                <a:avLst>
                  <a:gd name="adj1" fmla="val 100031"/>
                  <a:gd name="adj2" fmla="val 50741"/>
                  <a:gd name="adj3" fmla="val 278182"/>
                  <a:gd name="adj4" fmla="val 42967"/>
                  <a:gd name="adj5" fmla="val 353243"/>
                  <a:gd name="adj6" fmla="val -7778"/>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a:solidFill>
                      <a:srgbClr val="000099"/>
                    </a:solidFill>
                    <a:latin typeface="Comic Sans MS" pitchFamily="66" charset="0"/>
                    <a:cs typeface="Times New Roman" pitchFamily="18" charset="0"/>
                  </a:rPr>
                  <a:t>Peek pipe</a:t>
                </a:r>
              </a:p>
            </p:txBody>
          </p:sp>
        </p:grpSp>
        <p:cxnSp>
          <p:nvCxnSpPr>
            <p:cNvPr id="35" name="Straight Arrow Connector 34"/>
            <p:cNvCxnSpPr/>
            <p:nvPr/>
          </p:nvCxnSpPr>
          <p:spPr>
            <a:xfrm rot="16200000" flipH="1">
              <a:off x="1257300" y="2247900"/>
              <a:ext cx="381000" cy="304800"/>
            </a:xfrm>
            <a:prstGeom prst="straightConnector1">
              <a:avLst/>
            </a:prstGeom>
            <a:ln w="19050">
              <a:solidFill>
                <a:schemeClr val="bg1"/>
              </a:solidFill>
              <a:headEnd type="arrow"/>
              <a:tailEnd type="arrow"/>
            </a:ln>
          </p:spPr>
          <p:style>
            <a:lnRef idx="1">
              <a:schemeClr val="dk1"/>
            </a:lnRef>
            <a:fillRef idx="0">
              <a:schemeClr val="dk1"/>
            </a:fillRef>
            <a:effectRef idx="0">
              <a:schemeClr val="dk1"/>
            </a:effectRef>
            <a:fontRef idx="minor">
              <a:schemeClr val="tx1"/>
            </a:fontRef>
          </p:style>
        </p:cxnSp>
        <p:sp>
          <p:nvSpPr>
            <p:cNvPr id="36" name="Rectangle 35"/>
            <p:cNvSpPr/>
            <p:nvPr/>
          </p:nvSpPr>
          <p:spPr>
            <a:xfrm>
              <a:off x="1676400" y="2438400"/>
              <a:ext cx="1313180" cy="369332"/>
            </a:xfrm>
            <a:prstGeom prst="rect">
              <a:avLst/>
            </a:prstGeom>
          </p:spPr>
          <p:txBody>
            <a:bodyPr wrap="none">
              <a:spAutoFit/>
            </a:bodyPr>
            <a:lstStyle/>
            <a:p>
              <a:r>
                <a:rPr lang="en-US" dirty="0" smtClean="0">
                  <a:solidFill>
                    <a:schemeClr val="bg1"/>
                  </a:solidFill>
                  <a:latin typeface="Times New Roman" pitchFamily="18" charset="0"/>
                </a:rPr>
                <a:t>Dh=300 </a:t>
              </a:r>
              <a:r>
                <a:rPr lang="en-US" dirty="0" smtClean="0">
                  <a:solidFill>
                    <a:schemeClr val="bg1"/>
                  </a:solidFill>
                  <a:latin typeface="Symbol" pitchFamily="18" charset="2"/>
                </a:rPr>
                <a:t>m</a:t>
              </a:r>
              <a:r>
                <a:rPr lang="en-US" dirty="0" smtClean="0">
                  <a:solidFill>
                    <a:schemeClr val="bg1"/>
                  </a:solidFill>
                  <a:latin typeface="Times New Roman" pitchFamily="18" charset="0"/>
                </a:rPr>
                <a:t>m</a:t>
              </a:r>
              <a:endParaRPr lang="en-US" dirty="0">
                <a:solidFill>
                  <a:schemeClr val="bg1"/>
                </a:solidFill>
                <a:latin typeface="Times New Roman" pitchFamily="18" charset="0"/>
              </a:endParaRPr>
            </a:p>
          </p:txBody>
        </p:sp>
      </p:grpSp>
      <p:sp>
        <p:nvSpPr>
          <p:cNvPr id="44" name="Right Arrow 43"/>
          <p:cNvSpPr/>
          <p:nvPr/>
        </p:nvSpPr>
        <p:spPr>
          <a:xfrm rot="10800000">
            <a:off x="4953000" y="4419600"/>
            <a:ext cx="9906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ight Arrow 45"/>
          <p:cNvSpPr/>
          <p:nvPr/>
        </p:nvSpPr>
        <p:spPr>
          <a:xfrm rot="10800000">
            <a:off x="3505200" y="6019800"/>
            <a:ext cx="9906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5257800" y="4724400"/>
            <a:ext cx="3733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Rectangle 51"/>
          <p:cNvSpPr/>
          <p:nvPr/>
        </p:nvSpPr>
        <p:spPr>
          <a:xfrm>
            <a:off x="228600" y="4724400"/>
            <a:ext cx="35052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41"/>
          <p:cNvGrpSpPr/>
          <p:nvPr/>
        </p:nvGrpSpPr>
        <p:grpSpPr>
          <a:xfrm>
            <a:off x="0" y="1371600"/>
            <a:ext cx="9144000" cy="3276600"/>
            <a:chOff x="0" y="1600200"/>
            <a:chExt cx="9144000" cy="3459892"/>
          </a:xfrm>
        </p:grpSpPr>
        <p:pic>
          <p:nvPicPr>
            <p:cNvPr id="1027" name="Picture 3" descr="C:\Users\bosi\Desktop\foto_microtubi_o,55-0,70\image0073.JPG"/>
            <p:cNvPicPr>
              <a:picLocks noChangeAspect="1" noChangeArrowheads="1"/>
            </p:cNvPicPr>
            <p:nvPr/>
          </p:nvPicPr>
          <p:blipFill>
            <a:blip r:embed="rId3" cstate="print"/>
            <a:srcRect l="21106" t="40201" r="23115" b="31658"/>
            <a:stretch>
              <a:fillRect/>
            </a:stretch>
          </p:blipFill>
          <p:spPr bwMode="auto">
            <a:xfrm>
              <a:off x="0" y="1600200"/>
              <a:ext cx="9144000" cy="3459892"/>
            </a:xfrm>
            <a:prstGeom prst="rect">
              <a:avLst/>
            </a:prstGeom>
            <a:noFill/>
          </p:spPr>
        </p:pic>
        <p:sp>
          <p:nvSpPr>
            <p:cNvPr id="9" name="Rectangle 24"/>
            <p:cNvSpPr>
              <a:spLocks noChangeArrowheads="1"/>
            </p:cNvSpPr>
            <p:nvPr/>
          </p:nvSpPr>
          <p:spPr bwMode="auto">
            <a:xfrm>
              <a:off x="6400800" y="3200400"/>
              <a:ext cx="914033" cy="369332"/>
            </a:xfrm>
            <a:prstGeom prst="rect">
              <a:avLst/>
            </a:prstGeom>
            <a:noFill/>
            <a:ln w="9525">
              <a:noFill/>
              <a:miter lim="800000"/>
              <a:headEnd/>
              <a:tailEnd/>
            </a:ln>
          </p:spPr>
          <p:txBody>
            <a:bodyPr wrap="none">
              <a:spAutoFit/>
            </a:bodyPr>
            <a:lstStyle/>
            <a:p>
              <a:r>
                <a:rPr lang="en-US" b="1" dirty="0" smtClean="0">
                  <a:latin typeface="Times New Roman" pitchFamily="18" charset="0"/>
                </a:rPr>
                <a:t>550 </a:t>
              </a:r>
              <a:r>
                <a:rPr lang="en-US" b="1" dirty="0">
                  <a:latin typeface="Symbol" pitchFamily="18" charset="2"/>
                </a:rPr>
                <a:t>m</a:t>
              </a:r>
              <a:r>
                <a:rPr lang="en-US" b="1" dirty="0">
                  <a:latin typeface="Times New Roman" pitchFamily="18" charset="0"/>
                </a:rPr>
                <a:t>m</a:t>
              </a:r>
            </a:p>
          </p:txBody>
        </p:sp>
        <p:sp>
          <p:nvSpPr>
            <p:cNvPr id="10" name="Rectangle 25"/>
            <p:cNvSpPr>
              <a:spLocks noChangeArrowheads="1"/>
            </p:cNvSpPr>
            <p:nvPr/>
          </p:nvSpPr>
          <p:spPr bwMode="auto">
            <a:xfrm rot="21392923">
              <a:off x="7395287" y="3989191"/>
              <a:ext cx="914033" cy="369332"/>
            </a:xfrm>
            <a:prstGeom prst="rect">
              <a:avLst/>
            </a:prstGeom>
            <a:noFill/>
            <a:ln w="9525">
              <a:noFill/>
              <a:miter lim="800000"/>
              <a:headEnd/>
              <a:tailEnd/>
            </a:ln>
          </p:spPr>
          <p:txBody>
            <a:bodyPr wrap="none">
              <a:spAutoFit/>
            </a:bodyPr>
            <a:lstStyle/>
            <a:p>
              <a:r>
                <a:rPr lang="en-US" b="1" dirty="0" smtClean="0">
                  <a:latin typeface="Times New Roman" pitchFamily="18" charset="0"/>
                </a:rPr>
                <a:t>550 </a:t>
              </a:r>
              <a:r>
                <a:rPr lang="en-US" b="1" dirty="0">
                  <a:latin typeface="Symbol" pitchFamily="18" charset="2"/>
                </a:rPr>
                <a:t>m</a:t>
              </a:r>
              <a:r>
                <a:rPr lang="en-US" b="1" dirty="0">
                  <a:latin typeface="Times New Roman" pitchFamily="18" charset="0"/>
                </a:rPr>
                <a:t>m</a:t>
              </a:r>
            </a:p>
          </p:txBody>
        </p:sp>
        <p:sp>
          <p:nvSpPr>
            <p:cNvPr id="11" name="Rectangle 28"/>
            <p:cNvSpPr>
              <a:spLocks noChangeArrowheads="1"/>
            </p:cNvSpPr>
            <p:nvPr/>
          </p:nvSpPr>
          <p:spPr bwMode="auto">
            <a:xfrm>
              <a:off x="5476008" y="4495800"/>
              <a:ext cx="3667992" cy="400110"/>
            </a:xfrm>
            <a:prstGeom prst="rect">
              <a:avLst/>
            </a:prstGeom>
            <a:noFill/>
            <a:ln w="9525">
              <a:noFill/>
              <a:miter lim="800000"/>
              <a:headEnd/>
              <a:tailEnd/>
            </a:ln>
          </p:spPr>
          <p:txBody>
            <a:bodyPr wrap="none">
              <a:spAutoFit/>
            </a:bodyPr>
            <a:lstStyle/>
            <a:p>
              <a:r>
                <a:rPr lang="en-US" sz="2000" dirty="0" smtClean="0">
                  <a:solidFill>
                    <a:srgbClr val="FFFF00"/>
                  </a:solidFill>
                </a:rPr>
                <a:t>New Carbon </a:t>
              </a:r>
              <a:r>
                <a:rPr lang="en-US" sz="2000" dirty="0">
                  <a:solidFill>
                    <a:srgbClr val="FFFF00"/>
                  </a:solidFill>
                </a:rPr>
                <a:t>Fiber Pultrusion</a:t>
              </a:r>
              <a:r>
                <a:rPr lang="en-US" sz="2000" dirty="0">
                  <a:solidFill>
                    <a:srgbClr val="000099"/>
                  </a:solidFill>
                </a:rPr>
                <a:t> </a:t>
              </a:r>
            </a:p>
          </p:txBody>
        </p:sp>
        <p:sp>
          <p:nvSpPr>
            <p:cNvPr id="12" name="Line Callout 2 11"/>
            <p:cNvSpPr/>
            <p:nvPr/>
          </p:nvSpPr>
          <p:spPr>
            <a:xfrm>
              <a:off x="7696200" y="2057400"/>
              <a:ext cx="1198245" cy="304800"/>
            </a:xfrm>
            <a:prstGeom prst="borderCallout2">
              <a:avLst>
                <a:gd name="adj1" fmla="val 100031"/>
                <a:gd name="adj2" fmla="val 50741"/>
                <a:gd name="adj3" fmla="val 205768"/>
                <a:gd name="adj4" fmla="val 40335"/>
                <a:gd name="adj5" fmla="val 317037"/>
                <a:gd name="adj6" fmla="val 31694"/>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000099"/>
                  </a:solidFill>
                  <a:latin typeface="Comic Sans MS" pitchFamily="66" charset="0"/>
                  <a:cs typeface="Times New Roman" pitchFamily="18" charset="0"/>
                </a:rPr>
                <a:t>Peek pipe</a:t>
              </a:r>
            </a:p>
          </p:txBody>
        </p:sp>
        <p:sp>
          <p:nvSpPr>
            <p:cNvPr id="13" name="Rectangle 12"/>
            <p:cNvSpPr/>
            <p:nvPr/>
          </p:nvSpPr>
          <p:spPr>
            <a:xfrm>
              <a:off x="6781800" y="2514600"/>
              <a:ext cx="1340432" cy="369332"/>
            </a:xfrm>
            <a:prstGeom prst="rect">
              <a:avLst/>
            </a:prstGeom>
            <a:noFill/>
          </p:spPr>
          <p:txBody>
            <a:bodyPr wrap="none">
              <a:spAutoFit/>
            </a:bodyPr>
            <a:lstStyle/>
            <a:p>
              <a:r>
                <a:rPr lang="en-US" b="1" dirty="0" smtClean="0">
                  <a:latin typeface="Times New Roman" pitchFamily="18" charset="0"/>
                </a:rPr>
                <a:t>Dh=200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sp>
          <p:nvSpPr>
            <p:cNvPr id="14" name="Line 26"/>
            <p:cNvSpPr>
              <a:spLocks noChangeShapeType="1"/>
            </p:cNvSpPr>
            <p:nvPr/>
          </p:nvSpPr>
          <p:spPr bwMode="auto">
            <a:xfrm>
              <a:off x="7848600" y="3124200"/>
              <a:ext cx="228600" cy="22860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it-IT"/>
            </a:p>
          </p:txBody>
        </p:sp>
        <p:sp>
          <p:nvSpPr>
            <p:cNvPr id="15" name="Line 27"/>
            <p:cNvSpPr>
              <a:spLocks noChangeShapeType="1"/>
            </p:cNvSpPr>
            <p:nvPr/>
          </p:nvSpPr>
          <p:spPr bwMode="auto">
            <a:xfrm flipV="1">
              <a:off x="7467600" y="3886200"/>
              <a:ext cx="914400" cy="76200"/>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a:lstStyle/>
            <a:p>
              <a:endParaRPr lang="it-IT">
                <a:ln>
                  <a:solidFill>
                    <a:schemeClr val="tx1"/>
                  </a:solidFill>
                </a:ln>
              </a:endParaRPr>
            </a:p>
          </p:txBody>
        </p:sp>
        <p:cxnSp>
          <p:nvCxnSpPr>
            <p:cNvPr id="16" name="Straight Arrow Connector 15"/>
            <p:cNvCxnSpPr/>
            <p:nvPr/>
          </p:nvCxnSpPr>
          <p:spPr>
            <a:xfrm rot="16200000" flipH="1">
              <a:off x="6972300" y="3314700"/>
              <a:ext cx="762000" cy="762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9" name="Rectangle 28"/>
            <p:cNvSpPr>
              <a:spLocks noChangeArrowheads="1"/>
            </p:cNvSpPr>
            <p:nvPr/>
          </p:nvSpPr>
          <p:spPr bwMode="auto">
            <a:xfrm>
              <a:off x="381000" y="4572000"/>
              <a:ext cx="3650358" cy="400110"/>
            </a:xfrm>
            <a:prstGeom prst="rect">
              <a:avLst/>
            </a:prstGeom>
            <a:noFill/>
            <a:ln w="9525">
              <a:noFill/>
              <a:miter lim="800000"/>
              <a:headEnd/>
              <a:tailEnd/>
            </a:ln>
          </p:spPr>
          <p:txBody>
            <a:bodyPr wrap="none">
              <a:spAutoFit/>
            </a:bodyPr>
            <a:lstStyle/>
            <a:p>
              <a:r>
                <a:rPr lang="en-US" sz="2000" dirty="0" smtClean="0">
                  <a:solidFill>
                    <a:srgbClr val="FFFF00"/>
                  </a:solidFill>
                </a:rPr>
                <a:t>Old  Carbon </a:t>
              </a:r>
              <a:r>
                <a:rPr lang="en-US" sz="2000" dirty="0">
                  <a:solidFill>
                    <a:srgbClr val="FFFF00"/>
                  </a:solidFill>
                </a:rPr>
                <a:t>Fiber Pultrusion</a:t>
              </a:r>
              <a:r>
                <a:rPr lang="en-US" sz="2000" dirty="0">
                  <a:solidFill>
                    <a:srgbClr val="000099"/>
                  </a:solidFill>
                </a:rPr>
                <a:t> </a:t>
              </a:r>
            </a:p>
          </p:txBody>
        </p:sp>
        <p:sp>
          <p:nvSpPr>
            <p:cNvPr id="30" name="Rectangle 29"/>
            <p:cNvSpPr/>
            <p:nvPr/>
          </p:nvSpPr>
          <p:spPr>
            <a:xfrm>
              <a:off x="2667000" y="3124200"/>
              <a:ext cx="914033" cy="369332"/>
            </a:xfrm>
            <a:prstGeom prst="rect">
              <a:avLst/>
            </a:prstGeom>
          </p:spPr>
          <p:txBody>
            <a:bodyPr wrap="none">
              <a:spAutoFit/>
            </a:bodyPr>
            <a:lstStyle/>
            <a:p>
              <a:r>
                <a:rPr lang="en-US" b="1" dirty="0" smtClean="0">
                  <a:latin typeface="Times New Roman" pitchFamily="18" charset="0"/>
                </a:rPr>
                <a:t>700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sp>
          <p:nvSpPr>
            <p:cNvPr id="31" name="Rectangle 30"/>
            <p:cNvSpPr/>
            <p:nvPr/>
          </p:nvSpPr>
          <p:spPr>
            <a:xfrm>
              <a:off x="1600200" y="4114800"/>
              <a:ext cx="914033" cy="369332"/>
            </a:xfrm>
            <a:prstGeom prst="rect">
              <a:avLst/>
            </a:prstGeom>
          </p:spPr>
          <p:txBody>
            <a:bodyPr wrap="none">
              <a:spAutoFit/>
            </a:bodyPr>
            <a:lstStyle/>
            <a:p>
              <a:r>
                <a:rPr lang="en-US" b="1" dirty="0" smtClean="0">
                  <a:latin typeface="Times New Roman" pitchFamily="18" charset="0"/>
                </a:rPr>
                <a:t>700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cxnSp>
          <p:nvCxnSpPr>
            <p:cNvPr id="32" name="Straight Arrow Connector 31"/>
            <p:cNvCxnSpPr/>
            <p:nvPr/>
          </p:nvCxnSpPr>
          <p:spPr>
            <a:xfrm flipV="1">
              <a:off x="1524000" y="4040188"/>
              <a:ext cx="914400" cy="74612"/>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2171700" y="3314700"/>
              <a:ext cx="914400" cy="7620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38" name="Line Callout 2 37"/>
            <p:cNvSpPr/>
            <p:nvPr/>
          </p:nvSpPr>
          <p:spPr>
            <a:xfrm>
              <a:off x="1447800" y="2133600"/>
              <a:ext cx="1198245" cy="304800"/>
            </a:xfrm>
            <a:prstGeom prst="borderCallout2">
              <a:avLst>
                <a:gd name="adj1" fmla="val 100031"/>
                <a:gd name="adj2" fmla="val 50741"/>
                <a:gd name="adj3" fmla="val 221285"/>
                <a:gd name="adj4" fmla="val 49546"/>
                <a:gd name="adj5" fmla="val 311864"/>
                <a:gd name="adj6" fmla="val 48799"/>
              </a:avLst>
            </a:prstGeom>
            <a:noFill/>
            <a:ln>
              <a:solidFill>
                <a:srgbClr val="C00000"/>
              </a:solidFill>
              <a:tailEnd type="oval"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000099"/>
                  </a:solidFill>
                  <a:latin typeface="Comic Sans MS" pitchFamily="66" charset="0"/>
                  <a:cs typeface="Times New Roman" pitchFamily="18" charset="0"/>
                </a:rPr>
                <a:t>Peek pipe</a:t>
              </a:r>
            </a:p>
          </p:txBody>
        </p:sp>
        <p:sp>
          <p:nvSpPr>
            <p:cNvPr id="39" name="Rectangle 38"/>
            <p:cNvSpPr/>
            <p:nvPr/>
          </p:nvSpPr>
          <p:spPr>
            <a:xfrm>
              <a:off x="533400" y="2514600"/>
              <a:ext cx="1340432" cy="369332"/>
            </a:xfrm>
            <a:prstGeom prst="rect">
              <a:avLst/>
            </a:prstGeom>
            <a:noFill/>
          </p:spPr>
          <p:txBody>
            <a:bodyPr wrap="none">
              <a:spAutoFit/>
            </a:bodyPr>
            <a:lstStyle/>
            <a:p>
              <a:r>
                <a:rPr lang="en-US" b="1" dirty="0" smtClean="0">
                  <a:latin typeface="Times New Roman" pitchFamily="18" charset="0"/>
                </a:rPr>
                <a:t>Dh=300 </a:t>
              </a:r>
              <a:r>
                <a:rPr lang="en-US" b="1" dirty="0" smtClean="0">
                  <a:latin typeface="Symbol" pitchFamily="18" charset="2"/>
                </a:rPr>
                <a:t>m</a:t>
              </a:r>
              <a:r>
                <a:rPr lang="en-US" b="1" dirty="0" smtClean="0">
                  <a:latin typeface="Times New Roman" pitchFamily="18" charset="0"/>
                </a:rPr>
                <a:t>m</a:t>
              </a:r>
              <a:endParaRPr lang="en-US" b="1" dirty="0">
                <a:latin typeface="Times New Roman" pitchFamily="18" charset="0"/>
              </a:endParaRPr>
            </a:p>
          </p:txBody>
        </p:sp>
        <p:sp>
          <p:nvSpPr>
            <p:cNvPr id="40" name="Line 26"/>
            <p:cNvSpPr>
              <a:spLocks noChangeShapeType="1"/>
            </p:cNvSpPr>
            <p:nvPr/>
          </p:nvSpPr>
          <p:spPr bwMode="auto">
            <a:xfrm>
              <a:off x="1828800" y="3200400"/>
              <a:ext cx="304800" cy="38100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it-IT"/>
            </a:p>
          </p:txBody>
        </p:sp>
        <p:sp>
          <p:nvSpPr>
            <p:cNvPr id="41" name="Right Arrow 40"/>
            <p:cNvSpPr/>
            <p:nvPr/>
          </p:nvSpPr>
          <p:spPr>
            <a:xfrm>
              <a:off x="3886200" y="2819400"/>
              <a:ext cx="2209800"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3" name="TextBox 42"/>
          <p:cNvSpPr txBox="1"/>
          <p:nvPr/>
        </p:nvSpPr>
        <p:spPr>
          <a:xfrm>
            <a:off x="304800" y="4800600"/>
            <a:ext cx="3505200" cy="369332"/>
          </a:xfrm>
          <a:prstGeom prst="rect">
            <a:avLst/>
          </a:prstGeom>
          <a:noFill/>
        </p:spPr>
        <p:txBody>
          <a:bodyPr wrap="square" rtlCol="0">
            <a:spAutoFit/>
          </a:bodyPr>
          <a:lstStyle/>
          <a:p>
            <a:r>
              <a:rPr lang="it-IT" b="1" dirty="0" smtClean="0"/>
              <a:t>Full Module    X = 0,28 % X</a:t>
            </a:r>
            <a:r>
              <a:rPr lang="it-IT" b="1" baseline="-25000" dirty="0" smtClean="0"/>
              <a:t>0</a:t>
            </a:r>
            <a:r>
              <a:rPr lang="it-IT" b="1" dirty="0" smtClean="0"/>
              <a:t> </a:t>
            </a:r>
            <a:endParaRPr lang="it-IT" b="1" dirty="0"/>
          </a:p>
        </p:txBody>
      </p:sp>
      <p:sp>
        <p:nvSpPr>
          <p:cNvPr id="44" name="Rectangle 43"/>
          <p:cNvSpPr/>
          <p:nvPr/>
        </p:nvSpPr>
        <p:spPr>
          <a:xfrm>
            <a:off x="457200" y="5334000"/>
            <a:ext cx="3560590" cy="369332"/>
          </a:xfrm>
          <a:prstGeom prst="rect">
            <a:avLst/>
          </a:prstGeom>
        </p:spPr>
        <p:txBody>
          <a:bodyPr wrap="none">
            <a:spAutoFit/>
          </a:bodyPr>
          <a:lstStyle/>
          <a:p>
            <a:r>
              <a:rPr lang="it-IT" b="1" dirty="0" smtClean="0"/>
              <a:t>Net Module   X = 0,15 % X</a:t>
            </a:r>
            <a:r>
              <a:rPr lang="it-IT" b="1" baseline="-25000" dirty="0" smtClean="0"/>
              <a:t>0</a:t>
            </a:r>
            <a:r>
              <a:rPr lang="it-IT" b="1" dirty="0" smtClean="0"/>
              <a:t> </a:t>
            </a:r>
            <a:endParaRPr lang="it-IT" b="1" dirty="0"/>
          </a:p>
        </p:txBody>
      </p:sp>
      <p:sp>
        <p:nvSpPr>
          <p:cNvPr id="45" name="Right Arrow 44"/>
          <p:cNvSpPr/>
          <p:nvPr/>
        </p:nvSpPr>
        <p:spPr>
          <a:xfrm>
            <a:off x="3907010" y="4953000"/>
            <a:ext cx="1371600" cy="685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46" name="TextBox 45"/>
          <p:cNvSpPr txBox="1"/>
          <p:nvPr/>
        </p:nvSpPr>
        <p:spPr>
          <a:xfrm>
            <a:off x="5507210" y="4876800"/>
            <a:ext cx="3429000" cy="369332"/>
          </a:xfrm>
          <a:prstGeom prst="rect">
            <a:avLst/>
          </a:prstGeom>
          <a:noFill/>
        </p:spPr>
        <p:txBody>
          <a:bodyPr wrap="square" rtlCol="0">
            <a:spAutoFit/>
          </a:bodyPr>
          <a:lstStyle/>
          <a:p>
            <a:r>
              <a:rPr lang="it-IT" b="1" dirty="0" smtClean="0"/>
              <a:t>Full Module   X = 0,22 % X</a:t>
            </a:r>
            <a:r>
              <a:rPr lang="it-IT" b="1" baseline="-25000" dirty="0" smtClean="0"/>
              <a:t>0</a:t>
            </a:r>
            <a:r>
              <a:rPr lang="it-IT" b="1" dirty="0" smtClean="0"/>
              <a:t> </a:t>
            </a:r>
            <a:endParaRPr lang="it-IT" b="1" dirty="0"/>
          </a:p>
        </p:txBody>
      </p:sp>
      <p:sp>
        <p:nvSpPr>
          <p:cNvPr id="47" name="Rectangle 46"/>
          <p:cNvSpPr/>
          <p:nvPr/>
        </p:nvSpPr>
        <p:spPr>
          <a:xfrm>
            <a:off x="5583410" y="5257800"/>
            <a:ext cx="3560590" cy="369332"/>
          </a:xfrm>
          <a:prstGeom prst="rect">
            <a:avLst/>
          </a:prstGeom>
        </p:spPr>
        <p:txBody>
          <a:bodyPr wrap="none">
            <a:spAutoFit/>
          </a:bodyPr>
          <a:lstStyle/>
          <a:p>
            <a:r>
              <a:rPr lang="it-IT" b="1" dirty="0" smtClean="0"/>
              <a:t>Net Module   X = 0,11 % X</a:t>
            </a:r>
            <a:r>
              <a:rPr lang="it-IT" b="1" baseline="-25000" dirty="0" smtClean="0"/>
              <a:t>0</a:t>
            </a:r>
            <a:r>
              <a:rPr lang="it-IT" b="1" dirty="0" smtClean="0"/>
              <a:t> </a:t>
            </a:r>
            <a:endParaRPr lang="it-IT" b="1" dirty="0"/>
          </a:p>
        </p:txBody>
      </p:sp>
      <p:grpSp>
        <p:nvGrpSpPr>
          <p:cNvPr id="3" name="Rectangle 2"/>
          <p:cNvGrpSpPr>
            <a:grpSpLocks noGrp="1"/>
          </p:cNvGrpSpPr>
          <p:nvPr/>
        </p:nvGrpSpPr>
        <p:grpSpPr bwMode="auto">
          <a:xfrm>
            <a:off x="1676400" y="228600"/>
            <a:ext cx="5867400" cy="762000"/>
            <a:chOff x="733" y="73"/>
            <a:chExt cx="4681" cy="791"/>
          </a:xfrm>
        </p:grpSpPr>
        <p:pic>
          <p:nvPicPr>
            <p:cNvPr id="49" name="Rectangle 2" descr="Pergamena"/>
            <p:cNvPicPr>
              <a:picLocks noChangeArrowheads="1"/>
            </p:cNvPicPr>
            <p:nvPr/>
          </p:nvPicPr>
          <p:blipFill>
            <a:blip r:embed="rId4" cstate="print"/>
            <a:srcRect/>
            <a:stretch>
              <a:fillRect/>
            </a:stretch>
          </p:blipFill>
          <p:spPr bwMode="auto">
            <a:xfrm>
              <a:off x="733" y="73"/>
              <a:ext cx="4681" cy="791"/>
            </a:xfrm>
            <a:prstGeom prst="rect">
              <a:avLst/>
            </a:prstGeom>
            <a:blipFill dpi="0" rotWithShape="1">
              <a:blip r:embed="rId5" cstate="print"/>
              <a:srcRect/>
              <a:tile tx="0" ty="0" sx="100000" sy="100000" flip="none" algn="tl"/>
            </a:blipFill>
            <a:ln w="9525">
              <a:noFill/>
              <a:miter lim="800000"/>
              <a:headEnd/>
              <a:tailEnd/>
            </a:ln>
          </p:spPr>
        </p:pic>
        <p:sp>
          <p:nvSpPr>
            <p:cNvPr id="50" name="Text Box 4" descr="Pergamena"/>
            <p:cNvSpPr txBox="1">
              <a:spLocks noChangeArrowheads="1"/>
            </p:cNvSpPr>
            <p:nvPr/>
          </p:nvSpPr>
          <p:spPr bwMode="auto">
            <a:xfrm>
              <a:off x="803" y="142"/>
              <a:ext cx="4472" cy="620"/>
            </a:xfrm>
            <a:prstGeom prst="rect">
              <a:avLst/>
            </a:prstGeom>
            <a:blipFill dpi="0" rotWithShape="1">
              <a:blip r:embed="rId5" cstate="print"/>
              <a:srcRect/>
              <a:tile tx="0" ty="0" sx="100000" sy="100000" flip="none" algn="tl"/>
            </a:blipFill>
            <a:ln w="9525">
              <a:noFill/>
              <a:miter lim="800000"/>
              <a:headEnd/>
              <a:tailEnd/>
            </a:ln>
          </p:spPr>
          <p:txBody>
            <a:bodyPr anchor="ctr"/>
            <a:lstStyle/>
            <a:p>
              <a:pPr algn="ctr"/>
              <a:r>
                <a:rPr lang="en-US" sz="3200" dirty="0" smtClean="0">
                  <a:solidFill>
                    <a:srgbClr val="000099"/>
                  </a:solidFill>
                </a:rPr>
                <a:t>Work  in progress</a:t>
              </a:r>
            </a:p>
          </p:txBody>
        </p:sp>
      </p:grpSp>
      <p:sp>
        <p:nvSpPr>
          <p:cNvPr id="51" name="Text Box 3" descr="Pergamena"/>
          <p:cNvSpPr txBox="1">
            <a:spLocks noChangeArrowheads="1"/>
          </p:cNvSpPr>
          <p:nvPr/>
        </p:nvSpPr>
        <p:spPr bwMode="auto">
          <a:xfrm>
            <a:off x="3200400" y="1447800"/>
            <a:ext cx="3352800" cy="7620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62500" lnSpcReduction="20000"/>
          </a:bodyPr>
          <a:lstStyle/>
          <a:p>
            <a:pPr algn="ctr"/>
            <a:r>
              <a:rPr lang="en-US" sz="4000" dirty="0" smtClean="0">
                <a:solidFill>
                  <a:schemeClr val="accent2"/>
                </a:solidFill>
                <a:latin typeface="Times New Roman" pitchFamily="18" charset="0"/>
                <a:cs typeface="Times New Roman" pitchFamily="18" charset="0"/>
              </a:rPr>
              <a:t>Further Miniaturization microtube technology</a:t>
            </a:r>
          </a:p>
        </p:txBody>
      </p:sp>
      <p:sp>
        <p:nvSpPr>
          <p:cNvPr id="54" name="Rectangle 53"/>
          <p:cNvSpPr/>
          <p:nvPr/>
        </p:nvSpPr>
        <p:spPr>
          <a:xfrm>
            <a:off x="533400" y="5715000"/>
            <a:ext cx="7848600" cy="707886"/>
          </a:xfrm>
          <a:prstGeom prst="rect">
            <a:avLst/>
          </a:prstGeom>
          <a:solidFill>
            <a:srgbClr val="FFFF00"/>
          </a:solidFill>
        </p:spPr>
        <p:txBody>
          <a:bodyPr wrap="square">
            <a:spAutoFit/>
          </a:bodyPr>
          <a:lstStyle/>
          <a:p>
            <a:r>
              <a:rPr lang="en-US" sz="2000" dirty="0" smtClean="0">
                <a:solidFill>
                  <a:srgbClr val="000099"/>
                </a:solidFill>
              </a:rPr>
              <a:t>Module </a:t>
            </a:r>
            <a:r>
              <a:rPr lang="en-US" sz="2000" dirty="0" err="1" smtClean="0">
                <a:solidFill>
                  <a:srgbClr val="000099"/>
                </a:solidFill>
              </a:rPr>
              <a:t>Microtubes</a:t>
            </a:r>
            <a:r>
              <a:rPr lang="en-US" sz="2000" dirty="0" smtClean="0">
                <a:solidFill>
                  <a:srgbClr val="000099"/>
                </a:solidFill>
              </a:rPr>
              <a:t>  550 </a:t>
            </a:r>
            <a:r>
              <a:rPr lang="en-US" sz="2000" dirty="0" smtClean="0">
                <a:solidFill>
                  <a:srgbClr val="000099"/>
                </a:solidFill>
                <a:latin typeface="Symbol" pitchFamily="18" charset="2"/>
              </a:rPr>
              <a:t>m</a:t>
            </a:r>
            <a:r>
              <a:rPr lang="en-US" sz="2000" dirty="0" smtClean="0">
                <a:solidFill>
                  <a:srgbClr val="000099"/>
                </a:solidFill>
              </a:rPr>
              <a:t>m </a:t>
            </a:r>
            <a:r>
              <a:rPr lang="en-US" sz="2000" dirty="0" err="1" smtClean="0">
                <a:solidFill>
                  <a:srgbClr val="000099"/>
                </a:solidFill>
              </a:rPr>
              <a:t>th</a:t>
            </a:r>
            <a:r>
              <a:rPr lang="en-US" sz="2000" dirty="0" smtClean="0">
                <a:solidFill>
                  <a:srgbClr val="000099"/>
                </a:solidFill>
              </a:rPr>
              <a:t>,   Full and Net version tested at the TFD lab</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MC-550-F-200#1 grafico 2 modif..jpg"/>
          <p:cNvPicPr>
            <a:picLocks noChangeAspect="1"/>
          </p:cNvPicPr>
          <p:nvPr/>
        </p:nvPicPr>
        <p:blipFill>
          <a:blip r:embed="rId3" cstate="print"/>
          <a:srcRect l="8954" t="13800" r="8777" b="1088"/>
          <a:stretch>
            <a:fillRect/>
          </a:stretch>
        </p:blipFill>
        <p:spPr>
          <a:xfrm>
            <a:off x="0" y="1295400"/>
            <a:ext cx="4614530" cy="3200400"/>
          </a:xfrm>
          <a:prstGeom prst="rect">
            <a:avLst/>
          </a:prstGeom>
        </p:spPr>
      </p:pic>
      <p:pic>
        <p:nvPicPr>
          <p:cNvPr id="14" name="Immagine 13" descr="MC-550-F-200#1 grafico modif..JPG"/>
          <p:cNvPicPr>
            <a:picLocks noChangeAspect="1"/>
          </p:cNvPicPr>
          <p:nvPr/>
        </p:nvPicPr>
        <p:blipFill>
          <a:blip r:embed="rId4" cstate="print"/>
          <a:srcRect t="5938" r="-816"/>
          <a:stretch>
            <a:fillRect/>
          </a:stretch>
        </p:blipFill>
        <p:spPr>
          <a:xfrm>
            <a:off x="4343400" y="2057400"/>
            <a:ext cx="4800600" cy="4343400"/>
          </a:xfrm>
          <a:prstGeom prst="rect">
            <a:avLst/>
          </a:prstGeom>
        </p:spPr>
      </p:pic>
      <p:sp>
        <p:nvSpPr>
          <p:cNvPr id="23558" name="Rectangle 8"/>
          <p:cNvSpPr>
            <a:spLocks noChangeArrowheads="1"/>
          </p:cNvSpPr>
          <p:nvPr/>
        </p:nvSpPr>
        <p:spPr bwMode="auto">
          <a:xfrm>
            <a:off x="533400" y="4546312"/>
            <a:ext cx="3810000" cy="584775"/>
          </a:xfrm>
          <a:prstGeom prst="rect">
            <a:avLst/>
          </a:prstGeom>
          <a:solidFill>
            <a:schemeClr val="accent1">
              <a:lumMod val="75000"/>
            </a:schemeClr>
          </a:solidFill>
          <a:ln w="9525">
            <a:noFill/>
            <a:miter lim="800000"/>
            <a:headEnd/>
            <a:tailEnd/>
          </a:ln>
        </p:spPr>
        <p:txBody>
          <a:bodyPr wrap="square" anchor="ctr" anchorCtr="0">
            <a:spAutoFit/>
          </a:bodyPr>
          <a:lstStyle/>
          <a:p>
            <a:pPr eaLnBrk="0" hangingPunct="0"/>
            <a:r>
              <a:rPr lang="en-US" sz="1600" b="1" dirty="0">
                <a:solidFill>
                  <a:srgbClr val="C00000"/>
                </a:solidFill>
              </a:rPr>
              <a:t>Average module Temperature </a:t>
            </a:r>
            <a:r>
              <a:rPr lang="en-US" sz="1600" b="1" dirty="0" smtClean="0">
                <a:solidFill>
                  <a:srgbClr val="C00000"/>
                </a:solidFill>
              </a:rPr>
              <a:t> vs  Specific Power</a:t>
            </a:r>
          </a:p>
        </p:txBody>
      </p:sp>
      <p:sp>
        <p:nvSpPr>
          <p:cNvPr id="8" name="Oval 7"/>
          <p:cNvSpPr/>
          <p:nvPr/>
        </p:nvSpPr>
        <p:spPr>
          <a:xfrm>
            <a:off x="2667000" y="1981200"/>
            <a:ext cx="7620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utoShape 6"/>
          <p:cNvSpPr>
            <a:spLocks noChangeArrowheads="1"/>
          </p:cNvSpPr>
          <p:nvPr/>
        </p:nvSpPr>
        <p:spPr bwMode="auto">
          <a:xfrm rot="2273856" flipV="1">
            <a:off x="1776115" y="3758670"/>
            <a:ext cx="868812" cy="126750"/>
          </a:xfrm>
          <a:prstGeom prst="rightArrow">
            <a:avLst>
              <a:gd name="adj1" fmla="val 50000"/>
              <a:gd name="adj2" fmla="val 425000"/>
            </a:avLst>
          </a:prstGeom>
          <a:solidFill>
            <a:srgbClr val="FF0000"/>
          </a:solidFill>
          <a:ln w="9525">
            <a:solidFill>
              <a:schemeClr val="tx1"/>
            </a:solidFill>
            <a:miter lim="800000"/>
            <a:headEnd/>
            <a:tailEnd/>
          </a:ln>
        </p:spPr>
        <p:txBody>
          <a:bodyPr wrap="none" anchor="ctr"/>
          <a:lstStyle/>
          <a:p>
            <a:endParaRPr lang="it-IT"/>
          </a:p>
        </p:txBody>
      </p:sp>
      <p:cxnSp>
        <p:nvCxnSpPr>
          <p:cNvPr id="11" name="Straight Connector 10"/>
          <p:cNvCxnSpPr/>
          <p:nvPr/>
        </p:nvCxnSpPr>
        <p:spPr>
          <a:xfrm rot="5400000" flipH="1" flipV="1">
            <a:off x="2209800" y="3352800"/>
            <a:ext cx="1371600"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7" name="TextBox 6"/>
          <p:cNvSpPr txBox="1">
            <a:spLocks noChangeArrowheads="1"/>
          </p:cNvSpPr>
          <p:nvPr/>
        </p:nvSpPr>
        <p:spPr bwMode="auto">
          <a:xfrm>
            <a:off x="457200" y="5334000"/>
            <a:ext cx="3962400" cy="923330"/>
          </a:xfrm>
          <a:prstGeom prst="rect">
            <a:avLst/>
          </a:prstGeom>
          <a:solidFill>
            <a:schemeClr val="accent1">
              <a:lumMod val="75000"/>
            </a:schemeClr>
          </a:solidFill>
          <a:ln w="9525">
            <a:solidFill>
              <a:schemeClr val="accent1">
                <a:lumMod val="90000"/>
              </a:schemeClr>
            </a:solidFill>
            <a:miter lim="800000"/>
            <a:headEnd/>
            <a:tailEnd/>
          </a:ln>
        </p:spPr>
        <p:txBody>
          <a:bodyPr wrap="square">
            <a:spAutoFit/>
          </a:bodyPr>
          <a:lstStyle/>
          <a:p>
            <a:r>
              <a:rPr lang="it-IT" b="1" dirty="0" smtClean="0">
                <a:solidFill>
                  <a:srgbClr val="C00000"/>
                </a:solidFill>
              </a:rPr>
              <a:t>Temperature </a:t>
            </a:r>
            <a:r>
              <a:rPr lang="it-IT" b="1" dirty="0" err="1" smtClean="0">
                <a:solidFill>
                  <a:srgbClr val="C00000"/>
                </a:solidFill>
              </a:rPr>
              <a:t>along</a:t>
            </a:r>
            <a:r>
              <a:rPr lang="it-IT" b="1" dirty="0" smtClean="0">
                <a:solidFill>
                  <a:srgbClr val="C00000"/>
                </a:solidFill>
              </a:rPr>
              <a:t> the </a:t>
            </a:r>
            <a:r>
              <a:rPr lang="it-IT" b="1" dirty="0" err="1" smtClean="0">
                <a:solidFill>
                  <a:srgbClr val="C00000"/>
                </a:solidFill>
              </a:rPr>
              <a:t>module</a:t>
            </a:r>
            <a:r>
              <a:rPr lang="it-IT" b="1" dirty="0" smtClean="0">
                <a:solidFill>
                  <a:srgbClr val="C00000"/>
                </a:solidFill>
              </a:rPr>
              <a:t>: </a:t>
            </a:r>
            <a:r>
              <a:rPr lang="it-IT" b="1" dirty="0" smtClean="0">
                <a:solidFill>
                  <a:srgbClr val="C00000"/>
                </a:solidFill>
                <a:latin typeface="Symbol" pitchFamily="18" charset="2"/>
              </a:rPr>
              <a:t>D</a:t>
            </a:r>
            <a:r>
              <a:rPr lang="it-IT" b="1" dirty="0" smtClean="0">
                <a:solidFill>
                  <a:srgbClr val="C00000"/>
                </a:solidFill>
              </a:rPr>
              <a:t>T = 7,1 °C  at  1.5 W/cm</a:t>
            </a:r>
            <a:r>
              <a:rPr lang="it-IT" b="1" baseline="30000" dirty="0" smtClean="0">
                <a:solidFill>
                  <a:srgbClr val="C00000"/>
                </a:solidFill>
              </a:rPr>
              <a:t>2 </a:t>
            </a:r>
            <a:r>
              <a:rPr lang="it-IT" b="1" dirty="0" smtClean="0">
                <a:solidFill>
                  <a:srgbClr val="C00000"/>
                </a:solidFill>
              </a:rPr>
              <a:t>and </a:t>
            </a:r>
            <a:r>
              <a:rPr lang="it-IT" b="1" dirty="0" err="1" smtClean="0">
                <a:solidFill>
                  <a:srgbClr val="C00000"/>
                </a:solidFill>
                <a:latin typeface="Symbol" pitchFamily="18" charset="2"/>
              </a:rPr>
              <a:t>D</a:t>
            </a:r>
            <a:r>
              <a:rPr lang="it-IT" b="1" dirty="0" err="1" smtClean="0">
                <a:solidFill>
                  <a:srgbClr val="C00000"/>
                </a:solidFill>
              </a:rPr>
              <a:t>p</a:t>
            </a:r>
            <a:r>
              <a:rPr lang="it-IT" b="1" dirty="0" smtClean="0">
                <a:solidFill>
                  <a:srgbClr val="C00000"/>
                </a:solidFill>
              </a:rPr>
              <a:t> =2.0 </a:t>
            </a:r>
            <a:r>
              <a:rPr lang="it-IT" b="1" dirty="0" err="1" smtClean="0">
                <a:solidFill>
                  <a:srgbClr val="C00000"/>
                </a:solidFill>
              </a:rPr>
              <a:t>atm</a:t>
            </a:r>
            <a:endParaRPr lang="it-IT" b="1" dirty="0" smtClean="0">
              <a:solidFill>
                <a:srgbClr val="C00000"/>
              </a:solidFill>
            </a:endParaRPr>
          </a:p>
        </p:txBody>
      </p:sp>
      <p:sp>
        <p:nvSpPr>
          <p:cNvPr id="16" name="Oval 15"/>
          <p:cNvSpPr/>
          <p:nvPr/>
        </p:nvSpPr>
        <p:spPr>
          <a:xfrm>
            <a:off x="8001000" y="42672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AutoShape 6"/>
          <p:cNvSpPr>
            <a:spLocks noChangeArrowheads="1"/>
          </p:cNvSpPr>
          <p:nvPr/>
        </p:nvSpPr>
        <p:spPr bwMode="auto">
          <a:xfrm rot="19277940">
            <a:off x="4428251" y="5207353"/>
            <a:ext cx="1119532" cy="177091"/>
          </a:xfrm>
          <a:prstGeom prst="rightArrow">
            <a:avLst>
              <a:gd name="adj1" fmla="val 50000"/>
              <a:gd name="adj2" fmla="val 425000"/>
            </a:avLst>
          </a:prstGeom>
          <a:solidFill>
            <a:srgbClr val="FF0000"/>
          </a:solidFill>
          <a:ln w="9525">
            <a:solidFill>
              <a:schemeClr val="tx1"/>
            </a:solidFill>
            <a:miter lim="800000"/>
            <a:headEnd/>
            <a:tailEnd/>
          </a:ln>
        </p:spPr>
        <p:txBody>
          <a:bodyPr wrap="none" anchor="ctr"/>
          <a:lstStyle/>
          <a:p>
            <a:endParaRPr lang="it-IT"/>
          </a:p>
        </p:txBody>
      </p:sp>
      <p:sp>
        <p:nvSpPr>
          <p:cNvPr id="19" name="Text Box 3" descr="Pergamena"/>
          <p:cNvSpPr txBox="1">
            <a:spLocks noChangeArrowheads="1"/>
          </p:cNvSpPr>
          <p:nvPr/>
        </p:nvSpPr>
        <p:spPr bwMode="auto">
          <a:xfrm>
            <a:off x="1828800" y="298326"/>
            <a:ext cx="5791200"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70000" lnSpcReduction="20000"/>
          </a:bodyPr>
          <a:lstStyle/>
          <a:p>
            <a:pPr algn="ctr"/>
            <a:r>
              <a:rPr lang="en-US" sz="4000" dirty="0" smtClean="0">
                <a:solidFill>
                  <a:schemeClr val="accent2"/>
                </a:solidFill>
              </a:rPr>
              <a:t>Full module H=550</a:t>
            </a:r>
            <a:r>
              <a:rPr lang="en-US" sz="4000" dirty="0" smtClean="0">
                <a:solidFill>
                  <a:schemeClr val="accent2"/>
                </a:solidFill>
                <a:latin typeface="Symbol" pitchFamily="18" charset="2"/>
              </a:rPr>
              <a:t>m</a:t>
            </a:r>
            <a:r>
              <a:rPr lang="en-US" sz="4000" dirty="0" smtClean="0">
                <a:solidFill>
                  <a:schemeClr val="accent2"/>
                </a:solidFill>
              </a:rPr>
              <a:t>m test results</a:t>
            </a:r>
            <a:endParaRPr lang="en-US" sz="4000" dirty="0">
              <a:solidFill>
                <a:schemeClr val="accent2"/>
              </a:solidFill>
            </a:endParaRPr>
          </a:p>
        </p:txBody>
      </p:sp>
      <p:sp>
        <p:nvSpPr>
          <p:cNvPr id="21" name="Rettangolo 20"/>
          <p:cNvSpPr/>
          <p:nvPr/>
        </p:nvSpPr>
        <p:spPr>
          <a:xfrm>
            <a:off x="4572000" y="1219200"/>
            <a:ext cx="4572000" cy="923330"/>
          </a:xfrm>
          <a:prstGeom prst="rect">
            <a:avLst/>
          </a:prstGeom>
        </p:spPr>
        <p:txBody>
          <a:bodyPr>
            <a:spAutoFit/>
          </a:bodyPr>
          <a:lstStyle/>
          <a:p>
            <a:pPr eaLnBrk="0" hangingPunct="0"/>
            <a:r>
              <a:rPr lang="en-US" dirty="0" smtClean="0">
                <a:solidFill>
                  <a:srgbClr val="000099"/>
                </a:solidFill>
              </a:rPr>
              <a:t>Tests performed on full module sample (length = 120 mm) with water-glycol @ 10 °C as coolant (</a:t>
            </a:r>
            <a:r>
              <a:rPr lang="it-IT" dirty="0" err="1" smtClean="0">
                <a:solidFill>
                  <a:schemeClr val="accent2">
                    <a:lumMod val="75000"/>
                  </a:schemeClr>
                </a:solidFill>
                <a:latin typeface="Symbol" pitchFamily="18" charset="2"/>
              </a:rPr>
              <a:t>D</a:t>
            </a:r>
            <a:r>
              <a:rPr lang="it-IT" dirty="0" err="1" smtClean="0">
                <a:solidFill>
                  <a:schemeClr val="accent2">
                    <a:lumMod val="75000"/>
                  </a:schemeClr>
                </a:solidFill>
              </a:rPr>
              <a:t>p</a:t>
            </a:r>
            <a:r>
              <a:rPr lang="it-IT" dirty="0" smtClean="0">
                <a:solidFill>
                  <a:schemeClr val="accent2">
                    <a:lumMod val="75000"/>
                  </a:schemeClr>
                </a:solidFill>
              </a:rPr>
              <a:t> =2,0 </a:t>
            </a:r>
            <a:r>
              <a:rPr lang="it-IT" dirty="0" err="1" smtClean="0">
                <a:solidFill>
                  <a:schemeClr val="accent2">
                    <a:lumMod val="75000"/>
                  </a:schemeClr>
                </a:solidFill>
              </a:rPr>
              <a:t>atm</a:t>
            </a:r>
            <a:r>
              <a:rPr lang="it-IT" dirty="0" smtClean="0">
                <a:solidFill>
                  <a:schemeClr val="accent2">
                    <a:lumMod val="75000"/>
                  </a:schemeClr>
                </a:solidFill>
              </a:rPr>
              <a:t>)</a:t>
            </a:r>
            <a:r>
              <a:rPr lang="en-US" dirty="0" smtClean="0">
                <a:solidFill>
                  <a:schemeClr val="accent2">
                    <a:lumMod val="75000"/>
                  </a:schemeClr>
                </a:solidFill>
              </a:rPr>
              <a:t>.</a:t>
            </a:r>
            <a:endParaRPr lang="en-US" dirty="0">
              <a:solidFill>
                <a:schemeClr val="accent2">
                  <a:lumMod val="75000"/>
                </a:schemeClr>
              </a:solidFill>
            </a:endParaRPr>
          </a:p>
        </p:txBody>
      </p:sp>
      <p:cxnSp>
        <p:nvCxnSpPr>
          <p:cNvPr id="23" name="Connettore 1 22"/>
          <p:cNvCxnSpPr/>
          <p:nvPr/>
        </p:nvCxnSpPr>
        <p:spPr>
          <a:xfrm>
            <a:off x="5334000" y="3429000"/>
            <a:ext cx="312420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27" name="Oval 15"/>
          <p:cNvSpPr/>
          <p:nvPr/>
        </p:nvSpPr>
        <p:spPr>
          <a:xfrm>
            <a:off x="2590800" y="39624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Rettangolo 27"/>
          <p:cNvSpPr/>
          <p:nvPr/>
        </p:nvSpPr>
        <p:spPr>
          <a:xfrm>
            <a:off x="8001000" y="2514600"/>
            <a:ext cx="121919" cy="152400"/>
          </a:xfrm>
          <a:prstGeom prst="rect">
            <a:avLst/>
          </a:prstGeom>
          <a:solidFill>
            <a:srgbClr val="FCFEFE"/>
          </a:solidFill>
          <a:ln>
            <a:solidFill>
              <a:srgbClr val="FC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MC-550-N-200#5 grafico modif..JPG"/>
          <p:cNvPicPr>
            <a:picLocks noChangeAspect="1"/>
          </p:cNvPicPr>
          <p:nvPr/>
        </p:nvPicPr>
        <p:blipFill>
          <a:blip r:embed="rId3" cstate="print"/>
          <a:srcRect l="4512" t="6656" r="7957" b="3275"/>
          <a:stretch>
            <a:fillRect/>
          </a:stretch>
        </p:blipFill>
        <p:spPr>
          <a:xfrm>
            <a:off x="4495800" y="2209800"/>
            <a:ext cx="4343400" cy="4343400"/>
          </a:xfrm>
          <a:prstGeom prst="rect">
            <a:avLst/>
          </a:prstGeom>
        </p:spPr>
      </p:pic>
      <p:pic>
        <p:nvPicPr>
          <p:cNvPr id="8" name="Immagine 7" descr="MC-550-N-200#5 grafico2 modif..JPG"/>
          <p:cNvPicPr>
            <a:picLocks noChangeAspect="1"/>
          </p:cNvPicPr>
          <p:nvPr/>
        </p:nvPicPr>
        <p:blipFill>
          <a:blip r:embed="rId4" cstate="print"/>
          <a:srcRect l="7839" t="12796" r="10630" b="4031"/>
          <a:stretch>
            <a:fillRect/>
          </a:stretch>
        </p:blipFill>
        <p:spPr>
          <a:xfrm>
            <a:off x="0" y="1371600"/>
            <a:ext cx="4470400" cy="3352800"/>
          </a:xfrm>
          <a:prstGeom prst="rect">
            <a:avLst/>
          </a:prstGeom>
        </p:spPr>
      </p:pic>
      <p:sp>
        <p:nvSpPr>
          <p:cNvPr id="30725" name="Rectangle 7"/>
          <p:cNvSpPr>
            <a:spLocks noChangeArrowheads="1"/>
          </p:cNvSpPr>
          <p:nvPr/>
        </p:nvSpPr>
        <p:spPr bwMode="auto">
          <a:xfrm>
            <a:off x="4648200" y="1295400"/>
            <a:ext cx="4495800" cy="923330"/>
          </a:xfrm>
          <a:prstGeom prst="rect">
            <a:avLst/>
          </a:prstGeom>
          <a:noFill/>
          <a:ln w="9525">
            <a:noFill/>
            <a:miter lim="800000"/>
            <a:headEnd/>
            <a:tailEnd/>
          </a:ln>
        </p:spPr>
        <p:txBody>
          <a:bodyPr wrap="square">
            <a:spAutoFit/>
          </a:bodyPr>
          <a:lstStyle/>
          <a:p>
            <a:pPr eaLnBrk="0" hangingPunct="0"/>
            <a:r>
              <a:rPr lang="en-US" dirty="0">
                <a:solidFill>
                  <a:srgbClr val="000099"/>
                </a:solidFill>
              </a:rPr>
              <a:t>Tests performed </a:t>
            </a:r>
            <a:r>
              <a:rPr lang="en-US" dirty="0" smtClean="0">
                <a:solidFill>
                  <a:srgbClr val="000099"/>
                </a:solidFill>
              </a:rPr>
              <a:t>on net module sample (length = 120 mm) with </a:t>
            </a:r>
            <a:r>
              <a:rPr lang="en-US" dirty="0">
                <a:solidFill>
                  <a:srgbClr val="000099"/>
                </a:solidFill>
              </a:rPr>
              <a:t>water-glycol @ 10 °C as </a:t>
            </a:r>
            <a:r>
              <a:rPr lang="en-US" dirty="0" smtClean="0">
                <a:solidFill>
                  <a:srgbClr val="000099"/>
                </a:solidFill>
              </a:rPr>
              <a:t>coolant (</a:t>
            </a:r>
            <a:r>
              <a:rPr lang="it-IT" dirty="0" smtClean="0">
                <a:solidFill>
                  <a:schemeClr val="accent2">
                    <a:lumMod val="75000"/>
                  </a:schemeClr>
                </a:solidFill>
                <a:latin typeface="Symbol" pitchFamily="18" charset="2"/>
              </a:rPr>
              <a:t>D</a:t>
            </a:r>
            <a:r>
              <a:rPr lang="it-IT" dirty="0" smtClean="0">
                <a:solidFill>
                  <a:schemeClr val="accent2">
                    <a:lumMod val="75000"/>
                  </a:schemeClr>
                </a:solidFill>
              </a:rPr>
              <a:t>p =3,5 atm)</a:t>
            </a:r>
            <a:r>
              <a:rPr lang="en-US" dirty="0" smtClean="0">
                <a:solidFill>
                  <a:schemeClr val="accent2">
                    <a:lumMod val="75000"/>
                  </a:schemeClr>
                </a:solidFill>
              </a:rPr>
              <a:t>.</a:t>
            </a:r>
            <a:endParaRPr lang="en-US" dirty="0">
              <a:solidFill>
                <a:schemeClr val="accent2">
                  <a:lumMod val="75000"/>
                </a:schemeClr>
              </a:solidFill>
            </a:endParaRPr>
          </a:p>
        </p:txBody>
      </p:sp>
      <p:sp>
        <p:nvSpPr>
          <p:cNvPr id="30727" name="TextBox 14"/>
          <p:cNvSpPr txBox="1">
            <a:spLocks noChangeArrowheads="1"/>
          </p:cNvSpPr>
          <p:nvPr/>
        </p:nvSpPr>
        <p:spPr bwMode="auto">
          <a:xfrm>
            <a:off x="152400" y="5486400"/>
            <a:ext cx="4572000" cy="584775"/>
          </a:xfrm>
          <a:prstGeom prst="rect">
            <a:avLst/>
          </a:prstGeom>
          <a:solidFill>
            <a:schemeClr val="accent1"/>
          </a:solidFill>
          <a:ln w="9525">
            <a:noFill/>
            <a:miter lim="800000"/>
            <a:headEnd/>
            <a:tailEnd/>
          </a:ln>
        </p:spPr>
        <p:txBody>
          <a:bodyPr wrap="square">
            <a:spAutoFit/>
          </a:bodyPr>
          <a:lstStyle/>
          <a:p>
            <a:r>
              <a:rPr lang="it-IT" sz="1600" b="1" dirty="0" smtClean="0">
                <a:solidFill>
                  <a:srgbClr val="C00000"/>
                </a:solidFill>
              </a:rPr>
              <a:t>Temperature </a:t>
            </a:r>
            <a:r>
              <a:rPr lang="it-IT" sz="1600" b="1" dirty="0" err="1" smtClean="0">
                <a:solidFill>
                  <a:srgbClr val="C00000"/>
                </a:solidFill>
              </a:rPr>
              <a:t>along</a:t>
            </a:r>
            <a:r>
              <a:rPr lang="it-IT" sz="1600" b="1" dirty="0" smtClean="0">
                <a:solidFill>
                  <a:srgbClr val="C00000"/>
                </a:solidFill>
              </a:rPr>
              <a:t> the </a:t>
            </a:r>
            <a:r>
              <a:rPr lang="it-IT" sz="1600" b="1" dirty="0" err="1" smtClean="0">
                <a:solidFill>
                  <a:srgbClr val="C00000"/>
                </a:solidFill>
              </a:rPr>
              <a:t>module</a:t>
            </a:r>
            <a:r>
              <a:rPr lang="it-IT" sz="1600" b="1" dirty="0" smtClean="0">
                <a:solidFill>
                  <a:srgbClr val="C00000"/>
                </a:solidFill>
              </a:rPr>
              <a:t>:</a:t>
            </a:r>
          </a:p>
          <a:p>
            <a:r>
              <a:rPr lang="it-IT" sz="1600" b="1" dirty="0" smtClean="0">
                <a:solidFill>
                  <a:srgbClr val="C00000"/>
                </a:solidFill>
              </a:rPr>
              <a:t> </a:t>
            </a:r>
            <a:r>
              <a:rPr lang="it-IT" sz="1600" b="1" dirty="0" smtClean="0">
                <a:solidFill>
                  <a:srgbClr val="C00000"/>
                </a:solidFill>
                <a:latin typeface="Symbol" pitchFamily="18" charset="2"/>
              </a:rPr>
              <a:t>D</a:t>
            </a:r>
            <a:r>
              <a:rPr lang="it-IT" sz="1600" b="1" dirty="0" smtClean="0">
                <a:solidFill>
                  <a:srgbClr val="C00000"/>
                </a:solidFill>
              </a:rPr>
              <a:t>T = 7.0 °C  at  1.0 W/cm</a:t>
            </a:r>
            <a:r>
              <a:rPr lang="it-IT" sz="1600" b="1" baseline="30000" dirty="0" smtClean="0">
                <a:solidFill>
                  <a:srgbClr val="C00000"/>
                </a:solidFill>
              </a:rPr>
              <a:t>2</a:t>
            </a:r>
            <a:r>
              <a:rPr lang="it-IT" sz="1600" b="1" dirty="0" smtClean="0">
                <a:solidFill>
                  <a:srgbClr val="C00000"/>
                </a:solidFill>
              </a:rPr>
              <a:t>  </a:t>
            </a:r>
            <a:r>
              <a:rPr lang="it-IT" sz="1600" b="1" dirty="0" err="1" smtClean="0">
                <a:solidFill>
                  <a:srgbClr val="C00000"/>
                </a:solidFill>
                <a:latin typeface="Symbol" pitchFamily="18" charset="2"/>
              </a:rPr>
              <a:t>D</a:t>
            </a:r>
            <a:r>
              <a:rPr lang="it-IT" sz="1600" b="1" dirty="0" err="1" smtClean="0">
                <a:solidFill>
                  <a:srgbClr val="C00000"/>
                </a:solidFill>
              </a:rPr>
              <a:t>p</a:t>
            </a:r>
            <a:r>
              <a:rPr lang="it-IT" sz="1600" b="1" dirty="0" smtClean="0">
                <a:solidFill>
                  <a:srgbClr val="C00000"/>
                </a:solidFill>
              </a:rPr>
              <a:t> =3.5 </a:t>
            </a:r>
            <a:r>
              <a:rPr lang="it-IT" sz="1600" b="1" dirty="0" err="1" smtClean="0">
                <a:solidFill>
                  <a:srgbClr val="C00000"/>
                </a:solidFill>
              </a:rPr>
              <a:t>atm</a:t>
            </a:r>
            <a:endParaRPr lang="it-IT" sz="1600" b="1" dirty="0" smtClean="0">
              <a:solidFill>
                <a:srgbClr val="C00000"/>
              </a:solidFill>
            </a:endParaRPr>
          </a:p>
        </p:txBody>
      </p:sp>
      <p:sp>
        <p:nvSpPr>
          <p:cNvPr id="30724" name="AutoShape 6"/>
          <p:cNvSpPr>
            <a:spLocks noChangeArrowheads="1"/>
          </p:cNvSpPr>
          <p:nvPr/>
        </p:nvSpPr>
        <p:spPr bwMode="auto">
          <a:xfrm rot="19829353" flipV="1">
            <a:off x="4232797" y="5218800"/>
            <a:ext cx="1452562" cy="242888"/>
          </a:xfrm>
          <a:prstGeom prst="rightArrow">
            <a:avLst>
              <a:gd name="adj1" fmla="val 50000"/>
              <a:gd name="adj2" fmla="val 427099"/>
            </a:avLst>
          </a:prstGeom>
          <a:solidFill>
            <a:srgbClr val="FF0000"/>
          </a:solidFill>
          <a:ln w="9525">
            <a:solidFill>
              <a:schemeClr val="tx1"/>
            </a:solidFill>
            <a:miter lim="800000"/>
            <a:headEnd/>
            <a:tailEnd/>
          </a:ln>
        </p:spPr>
        <p:txBody>
          <a:bodyPr wrap="none" anchor="ctr"/>
          <a:lstStyle/>
          <a:p>
            <a:endParaRPr lang="it-IT"/>
          </a:p>
        </p:txBody>
      </p:sp>
      <p:sp>
        <p:nvSpPr>
          <p:cNvPr id="14" name="Text Box 3" descr="Pergamena"/>
          <p:cNvSpPr txBox="1">
            <a:spLocks noChangeArrowheads="1"/>
          </p:cNvSpPr>
          <p:nvPr/>
        </p:nvSpPr>
        <p:spPr bwMode="auto">
          <a:xfrm>
            <a:off x="1905000" y="304800"/>
            <a:ext cx="5709636"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70000" lnSpcReduction="20000"/>
          </a:bodyPr>
          <a:lstStyle/>
          <a:p>
            <a:pPr algn="ctr"/>
            <a:r>
              <a:rPr lang="en-US" sz="4000" dirty="0" smtClean="0">
                <a:solidFill>
                  <a:srgbClr val="000099"/>
                </a:solidFill>
              </a:rPr>
              <a:t>Net Module H=550</a:t>
            </a:r>
            <a:r>
              <a:rPr lang="en-US" sz="4000" dirty="0" smtClean="0">
                <a:solidFill>
                  <a:srgbClr val="000099"/>
                </a:solidFill>
                <a:latin typeface="Symbol" pitchFamily="18" charset="2"/>
              </a:rPr>
              <a:t>m</a:t>
            </a:r>
            <a:r>
              <a:rPr lang="en-US" sz="4000" dirty="0" smtClean="0">
                <a:solidFill>
                  <a:srgbClr val="000099"/>
                </a:solidFill>
              </a:rPr>
              <a:t>m test results</a:t>
            </a:r>
            <a:endParaRPr lang="en-US" sz="4000" dirty="0">
              <a:solidFill>
                <a:srgbClr val="000099"/>
              </a:solidFill>
            </a:endParaRPr>
          </a:p>
        </p:txBody>
      </p:sp>
      <p:sp>
        <p:nvSpPr>
          <p:cNvPr id="10" name="Oval 15"/>
          <p:cNvSpPr/>
          <p:nvPr/>
        </p:nvSpPr>
        <p:spPr>
          <a:xfrm>
            <a:off x="8001000" y="44196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 7"/>
          <p:cNvSpPr/>
          <p:nvPr/>
        </p:nvSpPr>
        <p:spPr>
          <a:xfrm>
            <a:off x="1676400" y="2514600"/>
            <a:ext cx="762000" cy="1219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Straight Connector 10"/>
          <p:cNvCxnSpPr/>
          <p:nvPr/>
        </p:nvCxnSpPr>
        <p:spPr>
          <a:xfrm rot="5400000" flipH="1" flipV="1">
            <a:off x="1371600" y="3505200"/>
            <a:ext cx="1524000" cy="0"/>
          </a:xfrm>
          <a:prstGeom prst="line">
            <a:avLst/>
          </a:prstGeom>
          <a:ln w="1905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6" name="TextBox 14"/>
          <p:cNvSpPr txBox="1">
            <a:spLocks noChangeArrowheads="1"/>
          </p:cNvSpPr>
          <p:nvPr/>
        </p:nvSpPr>
        <p:spPr bwMode="auto">
          <a:xfrm>
            <a:off x="304800" y="4724400"/>
            <a:ext cx="4191000" cy="584775"/>
          </a:xfrm>
          <a:prstGeom prst="rect">
            <a:avLst/>
          </a:prstGeom>
          <a:solidFill>
            <a:schemeClr val="accent1"/>
          </a:solidFill>
          <a:ln w="9525">
            <a:noFill/>
            <a:miter lim="800000"/>
            <a:headEnd/>
            <a:tailEnd/>
          </a:ln>
        </p:spPr>
        <p:txBody>
          <a:bodyPr wrap="square">
            <a:spAutoFit/>
          </a:bodyPr>
          <a:lstStyle/>
          <a:p>
            <a:pPr eaLnBrk="0" hangingPunct="0"/>
            <a:r>
              <a:rPr lang="en-US" sz="1600" dirty="0" smtClean="0">
                <a:solidFill>
                  <a:srgbClr val="C00000"/>
                </a:solidFill>
              </a:rPr>
              <a:t>Average module Temperature  </a:t>
            </a:r>
            <a:r>
              <a:rPr lang="en-US" sz="1600" dirty="0" err="1" smtClean="0">
                <a:solidFill>
                  <a:srgbClr val="C00000"/>
                </a:solidFill>
              </a:rPr>
              <a:t>vs</a:t>
            </a:r>
            <a:r>
              <a:rPr lang="en-US" sz="1600" dirty="0" smtClean="0">
                <a:solidFill>
                  <a:srgbClr val="C00000"/>
                </a:solidFill>
              </a:rPr>
              <a:t>  Specific Power</a:t>
            </a:r>
            <a:endParaRPr lang="en-US" sz="1600" dirty="0">
              <a:solidFill>
                <a:srgbClr val="C00000"/>
              </a:solidFill>
            </a:endParaRPr>
          </a:p>
        </p:txBody>
      </p:sp>
      <p:cxnSp>
        <p:nvCxnSpPr>
          <p:cNvPr id="18" name="Connettore 1 17"/>
          <p:cNvCxnSpPr/>
          <p:nvPr/>
        </p:nvCxnSpPr>
        <p:spPr>
          <a:xfrm>
            <a:off x="5257800" y="3505200"/>
            <a:ext cx="3276600"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sp>
        <p:nvSpPr>
          <p:cNvPr id="21" name="Oval 15"/>
          <p:cNvSpPr/>
          <p:nvPr/>
        </p:nvSpPr>
        <p:spPr>
          <a:xfrm>
            <a:off x="1828800" y="4267200"/>
            <a:ext cx="609600"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Rectangle 7"/>
          <p:cNvSpPr>
            <a:spLocks noChangeArrowheads="1"/>
          </p:cNvSpPr>
          <p:nvPr/>
        </p:nvSpPr>
        <p:spPr bwMode="auto">
          <a:xfrm>
            <a:off x="381000" y="5867400"/>
            <a:ext cx="7924800" cy="646331"/>
          </a:xfrm>
          <a:prstGeom prst="rect">
            <a:avLst/>
          </a:prstGeom>
          <a:noFill/>
          <a:ln w="9525">
            <a:noFill/>
            <a:miter lim="800000"/>
            <a:headEnd/>
            <a:tailEnd/>
          </a:ln>
        </p:spPr>
        <p:txBody>
          <a:bodyPr wrap="square">
            <a:spAutoFit/>
          </a:bodyPr>
          <a:lstStyle/>
          <a:p>
            <a:pPr eaLnBrk="0" hangingPunct="0"/>
            <a:r>
              <a:rPr lang="en-US" dirty="0">
                <a:solidFill>
                  <a:srgbClr val="000099"/>
                </a:solidFill>
              </a:rPr>
              <a:t>Tests performed </a:t>
            </a:r>
            <a:r>
              <a:rPr lang="en-US" dirty="0" smtClean="0">
                <a:solidFill>
                  <a:srgbClr val="000099"/>
                </a:solidFill>
              </a:rPr>
              <a:t>on net module sample (length = 120 mm) with </a:t>
            </a:r>
            <a:r>
              <a:rPr lang="en-US" dirty="0">
                <a:solidFill>
                  <a:srgbClr val="000099"/>
                </a:solidFill>
              </a:rPr>
              <a:t>water-glycol @ 10 °C as </a:t>
            </a:r>
            <a:r>
              <a:rPr lang="en-US" dirty="0" smtClean="0">
                <a:solidFill>
                  <a:srgbClr val="000099"/>
                </a:solidFill>
              </a:rPr>
              <a:t>coolant at </a:t>
            </a:r>
            <a:r>
              <a:rPr lang="it-IT" dirty="0" err="1" smtClean="0">
                <a:solidFill>
                  <a:schemeClr val="accent2">
                    <a:lumMod val="75000"/>
                  </a:schemeClr>
                </a:solidFill>
                <a:latin typeface="Symbol" pitchFamily="18" charset="2"/>
              </a:rPr>
              <a:t>D</a:t>
            </a:r>
            <a:r>
              <a:rPr lang="it-IT" dirty="0" err="1" smtClean="0">
                <a:solidFill>
                  <a:schemeClr val="accent2">
                    <a:lumMod val="75000"/>
                  </a:schemeClr>
                </a:solidFill>
              </a:rPr>
              <a:t>p</a:t>
            </a:r>
            <a:r>
              <a:rPr lang="it-IT" dirty="0" smtClean="0">
                <a:solidFill>
                  <a:schemeClr val="accent2">
                    <a:lumMod val="75000"/>
                  </a:schemeClr>
                </a:solidFill>
              </a:rPr>
              <a:t> =3,5 </a:t>
            </a:r>
            <a:r>
              <a:rPr lang="it-IT" dirty="0" err="1" smtClean="0">
                <a:solidFill>
                  <a:schemeClr val="accent2">
                    <a:lumMod val="75000"/>
                  </a:schemeClr>
                </a:solidFill>
              </a:rPr>
              <a:t>atm</a:t>
            </a:r>
            <a:r>
              <a:rPr lang="it-IT" dirty="0" smtClean="0">
                <a:solidFill>
                  <a:schemeClr val="accent2">
                    <a:lumMod val="75000"/>
                  </a:schemeClr>
                </a:solidFill>
              </a:rPr>
              <a:t> (</a:t>
            </a:r>
            <a:r>
              <a:rPr lang="it-IT" dirty="0" err="1" smtClean="0">
                <a:solidFill>
                  <a:schemeClr val="accent2">
                    <a:lumMod val="75000"/>
                  </a:schemeClr>
                </a:solidFill>
                <a:latin typeface="Symbol" pitchFamily="18" charset="2"/>
              </a:rPr>
              <a:t>D</a:t>
            </a:r>
            <a:r>
              <a:rPr lang="it-IT" dirty="0" err="1" smtClean="0">
                <a:solidFill>
                  <a:schemeClr val="accent2">
                    <a:lumMod val="75000"/>
                  </a:schemeClr>
                </a:solidFill>
              </a:rPr>
              <a:t>p</a:t>
            </a:r>
            <a:r>
              <a:rPr lang="it-IT" dirty="0" smtClean="0">
                <a:solidFill>
                  <a:schemeClr val="accent2">
                    <a:lumMod val="75000"/>
                  </a:schemeClr>
                </a:solidFill>
              </a:rPr>
              <a:t> </a:t>
            </a:r>
            <a:r>
              <a:rPr lang="it-IT" dirty="0" err="1" smtClean="0">
                <a:solidFill>
                  <a:schemeClr val="accent2">
                    <a:lumMod val="75000"/>
                  </a:schemeClr>
                </a:solidFill>
              </a:rPr>
              <a:t>not</a:t>
            </a:r>
            <a:r>
              <a:rPr lang="it-IT" dirty="0" smtClean="0">
                <a:solidFill>
                  <a:schemeClr val="accent2">
                    <a:lumMod val="75000"/>
                  </a:schemeClr>
                </a:solidFill>
              </a:rPr>
              <a:t> </a:t>
            </a:r>
            <a:r>
              <a:rPr lang="it-IT" dirty="0" err="1" smtClean="0">
                <a:solidFill>
                  <a:schemeClr val="accent2">
                    <a:lumMod val="75000"/>
                  </a:schemeClr>
                </a:solidFill>
              </a:rPr>
              <a:t>valid</a:t>
            </a:r>
            <a:r>
              <a:rPr lang="it-IT" dirty="0" smtClean="0">
                <a:solidFill>
                  <a:schemeClr val="accent2">
                    <a:lumMod val="75000"/>
                  </a:schemeClr>
                </a:solidFill>
              </a:rPr>
              <a:t> for </a:t>
            </a:r>
            <a:r>
              <a:rPr lang="it-IT" dirty="0" err="1" smtClean="0">
                <a:solidFill>
                  <a:schemeClr val="accent2">
                    <a:lumMod val="75000"/>
                  </a:schemeClr>
                </a:solidFill>
              </a:rPr>
              <a:t>value</a:t>
            </a:r>
            <a:r>
              <a:rPr lang="it-IT" dirty="0" smtClean="0">
                <a:solidFill>
                  <a:schemeClr val="accent2">
                    <a:lumMod val="75000"/>
                  </a:schemeClr>
                </a:solidFill>
              </a:rPr>
              <a:t> *)</a:t>
            </a:r>
            <a:r>
              <a:rPr lang="en-US" dirty="0" smtClean="0">
                <a:solidFill>
                  <a:schemeClr val="accent2">
                    <a:lumMod val="75000"/>
                  </a:schemeClr>
                </a:solidFill>
              </a:rPr>
              <a:t>.</a:t>
            </a:r>
            <a:endParaRPr lang="en-US" dirty="0">
              <a:solidFill>
                <a:schemeClr val="accent2">
                  <a:lumMod val="75000"/>
                </a:schemeClr>
              </a:solidFill>
            </a:endParaRPr>
          </a:p>
        </p:txBody>
      </p:sp>
      <p:sp>
        <p:nvSpPr>
          <p:cNvPr id="14" name="Text Box 3" descr="Pergamena"/>
          <p:cNvSpPr txBox="1">
            <a:spLocks noChangeArrowheads="1"/>
          </p:cNvSpPr>
          <p:nvPr/>
        </p:nvSpPr>
        <p:spPr bwMode="auto">
          <a:xfrm>
            <a:off x="1676400" y="304800"/>
            <a:ext cx="6019800"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2800" dirty="0" smtClean="0">
                <a:solidFill>
                  <a:srgbClr val="000099"/>
                </a:solidFill>
              </a:rPr>
              <a:t>Microchannel Module Comparison Data </a:t>
            </a:r>
            <a:endParaRPr lang="en-US" sz="2800" dirty="0">
              <a:solidFill>
                <a:srgbClr val="000099"/>
              </a:solidFill>
            </a:endParaRPr>
          </a:p>
        </p:txBody>
      </p:sp>
      <p:graphicFrame>
        <p:nvGraphicFramePr>
          <p:cNvPr id="10" name="Tabella 9"/>
          <p:cNvGraphicFramePr>
            <a:graphicFrameLocks noGrp="1"/>
          </p:cNvGraphicFramePr>
          <p:nvPr/>
        </p:nvGraphicFramePr>
        <p:xfrm>
          <a:off x="228600" y="1524000"/>
          <a:ext cx="8305800" cy="4267199"/>
        </p:xfrm>
        <a:graphic>
          <a:graphicData uri="http://schemas.openxmlformats.org/drawingml/2006/table">
            <a:tbl>
              <a:tblPr/>
              <a:tblGrid>
                <a:gridCol w="533400"/>
                <a:gridCol w="2235198"/>
                <a:gridCol w="584202"/>
                <a:gridCol w="609600"/>
                <a:gridCol w="1219200"/>
                <a:gridCol w="1295400"/>
                <a:gridCol w="762000"/>
                <a:gridCol w="1066800"/>
              </a:tblGrid>
              <a:tr h="786527">
                <a:tc>
                  <a:txBody>
                    <a:bodyPr/>
                    <a:lstStyle/>
                    <a:p>
                      <a:pPr algn="l" fontAlgn="b"/>
                      <a:r>
                        <a:rPr lang="it-IT" sz="1400" b="0" i="0" u="none" strike="noStrike" dirty="0">
                          <a:solidFill>
                            <a:srgbClr val="000000"/>
                          </a:solidFill>
                          <a:latin typeface="Calibri"/>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400" b="0" i="0" u="none" strike="noStrike" dirty="0">
                          <a:solidFill>
                            <a:srgbClr val="000000"/>
                          </a:solidFill>
                          <a:latin typeface="Calibri"/>
                        </a:rPr>
                        <a:t> </a:t>
                      </a:r>
                    </a:p>
                  </a:txBody>
                  <a:tcPr marL="4277" marR="4277" marT="42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 X0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 T max              °C</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err="1">
                          <a:solidFill>
                            <a:srgbClr val="000000"/>
                          </a:solidFill>
                          <a:latin typeface="Calibri"/>
                        </a:rPr>
                        <a:t>Specific</a:t>
                      </a:r>
                      <a:r>
                        <a:rPr lang="it-IT" sz="1400" b="0" i="0" u="none" strike="noStrike" dirty="0">
                          <a:solidFill>
                            <a:srgbClr val="000000"/>
                          </a:solidFill>
                          <a:latin typeface="Calibri"/>
                        </a:rPr>
                        <a:t> </a:t>
                      </a:r>
                      <a:r>
                        <a:rPr lang="it-IT" sz="1400" b="0" i="0" u="none" strike="noStrike" dirty="0" err="1">
                          <a:solidFill>
                            <a:srgbClr val="000000"/>
                          </a:solidFill>
                          <a:latin typeface="Calibri"/>
                        </a:rPr>
                        <a:t>Power</a:t>
                      </a:r>
                      <a:r>
                        <a:rPr lang="it-IT" sz="1400" b="0" i="0" u="none" strike="noStrike" dirty="0">
                          <a:solidFill>
                            <a:srgbClr val="000000"/>
                          </a:solidFill>
                          <a:latin typeface="Calibri"/>
                        </a:rPr>
                        <a:t>      W/cm2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err="1" smtClean="0">
                          <a:solidFill>
                            <a:srgbClr val="000000"/>
                          </a:solidFill>
                          <a:latin typeface="Calibri"/>
                        </a:rPr>
                        <a:t>Hydraulic</a:t>
                      </a:r>
                      <a:r>
                        <a:rPr lang="it-IT" sz="1400" b="0" i="0" u="none" strike="noStrike" dirty="0" smtClean="0">
                          <a:solidFill>
                            <a:srgbClr val="000000"/>
                          </a:solidFill>
                          <a:latin typeface="Calibri"/>
                        </a:rPr>
                        <a:t>. </a:t>
                      </a:r>
                      <a:r>
                        <a:rPr lang="it-IT" sz="1400" b="0" i="0" u="none" strike="noStrike" dirty="0">
                          <a:solidFill>
                            <a:srgbClr val="000000"/>
                          </a:solidFill>
                          <a:latin typeface="Calibri"/>
                        </a:rPr>
                        <a:t>Diam.  </a:t>
                      </a:r>
                      <a:r>
                        <a:rPr lang="it-IT" sz="1400" b="0" i="0" u="none" strike="noStrike" dirty="0">
                          <a:solidFill>
                            <a:srgbClr val="000000"/>
                          </a:solidFill>
                          <a:latin typeface="Symbol"/>
                        </a:rPr>
                        <a:t>m</a:t>
                      </a:r>
                      <a:r>
                        <a:rPr lang="it-IT" sz="1400" b="0" i="0" u="none" strike="noStrike" dirty="0">
                          <a:solidFill>
                            <a:srgbClr val="000000"/>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Flow rate  g/min</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Symbol"/>
                        </a:rPr>
                        <a:t>D</a:t>
                      </a:r>
                      <a:r>
                        <a:rPr lang="it-IT" sz="1400" b="0" i="0" u="none" strike="noStrike" dirty="0">
                          <a:solidFill>
                            <a:srgbClr val="000000"/>
                          </a:solidFill>
                          <a:latin typeface="Calibri"/>
                        </a:rPr>
                        <a:t> Temperature °C</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a:solidFill>
                            <a:srgbClr val="000000"/>
                          </a:solidFill>
                          <a:latin typeface="Calibri"/>
                        </a:rPr>
                        <a:t>1</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dirty="0">
                          <a:solidFill>
                            <a:srgbClr val="000000"/>
                          </a:solidFill>
                          <a:latin typeface="Calibri"/>
                        </a:rPr>
                        <a:t>Microchannel  FULL Module support H=700 </a:t>
                      </a:r>
                      <a:r>
                        <a:rPr lang="en-US" sz="1400" b="0" i="0" u="none" strike="noStrike" dirty="0">
                          <a:solidFill>
                            <a:srgbClr val="000000"/>
                          </a:solidFill>
                          <a:latin typeface="Symbol"/>
                        </a:rPr>
                        <a:t>m</a:t>
                      </a:r>
                      <a:r>
                        <a:rPr lang="en-US" sz="1400" b="0" i="0" u="none" strike="noStrike" dirty="0">
                          <a:solidFill>
                            <a:srgbClr val="000000"/>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it-IT" sz="1400" b="0" i="0" u="none" strike="noStrike" dirty="0">
                        <a:solidFill>
                          <a:srgbClr val="000000"/>
                        </a:solidFill>
                        <a:latin typeface="Calibri"/>
                      </a:endParaRP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35.8</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2.0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244</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5.3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dirty="0">
                          <a:solidFill>
                            <a:schemeClr val="accent2"/>
                          </a:solidFill>
                          <a:latin typeface="Calibri"/>
                        </a:rPr>
                        <a:t>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chemeClr val="accent2"/>
                          </a:solidFill>
                          <a:latin typeface="Calibri"/>
                        </a:rPr>
                        <a:t>Microchannel  NET Module support H=700 </a:t>
                      </a:r>
                      <a:r>
                        <a:rPr lang="fr-FR" sz="1400" b="0" i="0" u="none" strike="noStrike" dirty="0">
                          <a:solidFill>
                            <a:schemeClr val="accent2"/>
                          </a:solidFill>
                          <a:latin typeface="Symbol"/>
                        </a:rPr>
                        <a:t>m</a:t>
                      </a:r>
                      <a:r>
                        <a:rPr lang="fr-FR" sz="1400" b="0" i="0" u="none" strike="noStrike" dirty="0">
                          <a:solidFill>
                            <a:schemeClr val="accent2"/>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0.15</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38.3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chemeClr val="accent2"/>
                          </a:solidFill>
                          <a:latin typeface="Calibri"/>
                        </a:rPr>
                        <a:t>1.5</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300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128</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it-IT" sz="1400" b="0" i="0" u="none" strike="noStrike" dirty="0" smtClean="0">
                          <a:solidFill>
                            <a:schemeClr val="accent2"/>
                          </a:solidFill>
                          <a:latin typeface="Calibri"/>
                        </a:rPr>
                        <a:t>6.70.28</a:t>
                      </a:r>
                    </a:p>
                    <a:p>
                      <a:pPr algn="ctr" fontAlgn="ctr"/>
                      <a:endParaRPr lang="it-IT" sz="1400" b="0" i="0" u="none" strike="noStrike" dirty="0">
                        <a:solidFill>
                          <a:schemeClr val="accent2"/>
                        </a:solidFill>
                        <a:latin typeface="Calibri"/>
                      </a:endParaRP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a:solidFill>
                            <a:srgbClr val="000000"/>
                          </a:solidFill>
                          <a:latin typeface="Calibri"/>
                        </a:rPr>
                        <a:t>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400" b="0" i="0" u="none" strike="noStrike">
                          <a:solidFill>
                            <a:srgbClr val="000000"/>
                          </a:solidFill>
                          <a:latin typeface="Calibri"/>
                        </a:rPr>
                        <a:t>Microchannel  Full Module support H=550 </a:t>
                      </a:r>
                      <a:r>
                        <a:rPr lang="en-US" sz="1400" b="0" i="0" u="none" strike="noStrike">
                          <a:solidFill>
                            <a:srgbClr val="000000"/>
                          </a:solidFill>
                          <a:latin typeface="Symbol"/>
                        </a:rPr>
                        <a:t>m</a:t>
                      </a:r>
                      <a:r>
                        <a:rPr lang="en-US" sz="1400" b="0" i="0" u="none" strike="noStrike">
                          <a:solidFill>
                            <a:srgbClr val="000000"/>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0.22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34.3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1.5</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200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a:solidFill>
                            <a:srgbClr val="000000"/>
                          </a:solidFill>
                          <a:latin typeface="Calibri"/>
                        </a:rPr>
                        <a:t>33*</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rgbClr val="000000"/>
                          </a:solidFill>
                          <a:latin typeface="Calibri"/>
                        </a:rPr>
                        <a:t>7.1*</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0168">
                <a:tc>
                  <a:txBody>
                    <a:bodyPr/>
                    <a:lstStyle/>
                    <a:p>
                      <a:pPr algn="ctr" fontAlgn="ctr"/>
                      <a:r>
                        <a:rPr lang="it-IT" sz="1400" b="0" i="0" u="none" strike="noStrike" dirty="0">
                          <a:solidFill>
                            <a:schemeClr val="accent2"/>
                          </a:solidFill>
                          <a:latin typeface="Calibri"/>
                        </a:rPr>
                        <a:t>4</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400" b="0" i="0" u="none" strike="noStrike" dirty="0">
                          <a:solidFill>
                            <a:schemeClr val="accent2"/>
                          </a:solidFill>
                          <a:latin typeface="Calibri"/>
                        </a:rPr>
                        <a:t>Microchannel  NET Module support H=550 </a:t>
                      </a:r>
                      <a:r>
                        <a:rPr lang="fr-FR" sz="1400" b="0" i="0" u="none" strike="noStrike" dirty="0">
                          <a:solidFill>
                            <a:schemeClr val="accent2"/>
                          </a:solidFill>
                          <a:latin typeface="Symbol"/>
                        </a:rPr>
                        <a:t>m</a:t>
                      </a:r>
                      <a:r>
                        <a:rPr lang="fr-FR" sz="1400" b="0" i="0" u="none" strike="noStrike" dirty="0">
                          <a:solidFill>
                            <a:schemeClr val="accent2"/>
                          </a:solidFill>
                          <a:latin typeface="Calibri"/>
                        </a:rPr>
                        <a:t>m</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smtClean="0">
                          <a:solidFill>
                            <a:schemeClr val="accent2"/>
                          </a:solidFill>
                          <a:latin typeface="Calibri"/>
                        </a:rPr>
                        <a:t>0.11</a:t>
                      </a:r>
                      <a:endParaRPr lang="it-IT" sz="1400" b="0" i="0" u="none" strike="noStrike" dirty="0">
                        <a:solidFill>
                          <a:schemeClr val="accent2"/>
                        </a:solidFill>
                        <a:latin typeface="Calibri"/>
                      </a:endParaRP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34.2</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1.0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200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24</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400" b="0" i="0" u="none" strike="noStrike" dirty="0">
                          <a:solidFill>
                            <a:schemeClr val="accent2"/>
                          </a:solidFill>
                          <a:latin typeface="Calibri"/>
                        </a:rPr>
                        <a:t>7.0</a:t>
                      </a:r>
                    </a:p>
                  </a:txBody>
                  <a:tcPr marL="4277" marR="4277" marT="42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1" name="CasellaDiTesto 10"/>
          <p:cNvSpPr txBox="1"/>
          <p:nvPr/>
        </p:nvSpPr>
        <p:spPr>
          <a:xfrm>
            <a:off x="3581400" y="1143001"/>
            <a:ext cx="2438400" cy="369332"/>
          </a:xfrm>
          <a:prstGeom prst="rect">
            <a:avLst/>
          </a:prstGeom>
          <a:solidFill>
            <a:srgbClr val="FFFF00"/>
          </a:solidFill>
          <a:ln>
            <a:solidFill>
              <a:srgbClr val="C00000"/>
            </a:solidFill>
          </a:ln>
        </p:spPr>
        <p:txBody>
          <a:bodyPr wrap="square" rtlCol="0">
            <a:spAutoFit/>
          </a:bodyPr>
          <a:lstStyle/>
          <a:p>
            <a:pPr algn="ctr"/>
            <a:r>
              <a:rPr lang="it-IT" dirty="0" err="1" smtClean="0">
                <a:solidFill>
                  <a:schemeClr val="accent2"/>
                </a:solidFill>
              </a:rPr>
              <a:t>Comparison</a:t>
            </a:r>
            <a:r>
              <a:rPr lang="it-IT" dirty="0" smtClean="0">
                <a:solidFill>
                  <a:schemeClr val="accent2"/>
                </a:solidFill>
              </a:rPr>
              <a:t>  </a:t>
            </a:r>
            <a:r>
              <a:rPr lang="it-IT" dirty="0" err="1" smtClean="0">
                <a:solidFill>
                  <a:schemeClr val="accent2"/>
                </a:solidFill>
              </a:rPr>
              <a:t>List</a:t>
            </a:r>
            <a:endParaRPr lang="it-IT" dirty="0">
              <a:solidFill>
                <a:schemeClr val="accent2"/>
              </a:solidFill>
            </a:endParaRPr>
          </a:p>
        </p:txBody>
      </p:sp>
      <p:sp>
        <p:nvSpPr>
          <p:cNvPr id="12" name="Ovale 11"/>
          <p:cNvSpPr/>
          <p:nvPr/>
        </p:nvSpPr>
        <p:spPr>
          <a:xfrm>
            <a:off x="2971800" y="50292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2971800" y="32004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4495800" y="32004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4419600" y="49530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81000" y="1447800"/>
            <a:ext cx="8229600" cy="1143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3" name="Rectangle 2"/>
          <p:cNvSpPr/>
          <p:nvPr/>
        </p:nvSpPr>
        <p:spPr>
          <a:xfrm>
            <a:off x="457200" y="1524000"/>
            <a:ext cx="8305800" cy="6555641"/>
          </a:xfrm>
          <a:prstGeom prst="rect">
            <a:avLst/>
          </a:prstGeom>
        </p:spPr>
        <p:txBody>
          <a:bodyPr wrap="square">
            <a:spAutoFit/>
          </a:bodyPr>
          <a:lstStyle/>
          <a:p>
            <a:pPr>
              <a:spcBef>
                <a:spcPct val="50000"/>
              </a:spcBef>
            </a:pPr>
            <a:r>
              <a:rPr lang="en-US" sz="2000" dirty="0" smtClean="0">
                <a:solidFill>
                  <a:srgbClr val="000099"/>
                </a:solidFill>
              </a:rPr>
              <a:t>Although  the results on Net module H550 microchannel support satisfy the thermal spec we had a problem of bad sealing of the liquid coolant in all these prototypes</a:t>
            </a:r>
          </a:p>
          <a:p>
            <a:pPr>
              <a:spcBef>
                <a:spcPct val="50000"/>
              </a:spcBef>
            </a:pPr>
            <a:endParaRPr lang="en-US" sz="2000" dirty="0" smtClean="0">
              <a:solidFill>
                <a:srgbClr val="000099"/>
              </a:solidFill>
            </a:endParaRPr>
          </a:p>
          <a:p>
            <a:pPr>
              <a:spcBef>
                <a:spcPct val="50000"/>
              </a:spcBef>
            </a:pPr>
            <a:r>
              <a:rPr lang="en-US" sz="2000" dirty="0" smtClean="0">
                <a:solidFill>
                  <a:srgbClr val="000099"/>
                </a:solidFill>
              </a:rPr>
              <a:t> We produced N. 4 Net H550  microchannel support and all the samples presented coolant  leakage outside the c.f. channel at low pressure  ( 1.0-1.5 </a:t>
            </a:r>
            <a:r>
              <a:rPr lang="en-US" sz="2000" dirty="0" err="1" smtClean="0">
                <a:solidFill>
                  <a:srgbClr val="000099"/>
                </a:solidFill>
              </a:rPr>
              <a:t>atm</a:t>
            </a:r>
            <a:r>
              <a:rPr lang="en-US" sz="2000" dirty="0" smtClean="0">
                <a:solidFill>
                  <a:srgbClr val="000099"/>
                </a:solidFill>
              </a:rPr>
              <a:t>). </a:t>
            </a:r>
          </a:p>
          <a:p>
            <a:pPr>
              <a:spcBef>
                <a:spcPct val="50000"/>
              </a:spcBef>
            </a:pPr>
            <a:r>
              <a:rPr lang="en-US" sz="2000" dirty="0" smtClean="0">
                <a:solidFill>
                  <a:srgbClr val="000099"/>
                </a:solidFill>
              </a:rPr>
              <a:t> We improve the hydraulic interface design in order to perform better sealing from epoxy araldite casting by large space devoted to the sealing and vacuum control but we did not gain in  sealing quality. </a:t>
            </a:r>
          </a:p>
          <a:p>
            <a:pPr>
              <a:spcBef>
                <a:spcPct val="50000"/>
              </a:spcBef>
            </a:pPr>
            <a:r>
              <a:rPr lang="en-US" sz="2000" dirty="0" smtClean="0">
                <a:solidFill>
                  <a:srgbClr val="000099"/>
                </a:solidFill>
              </a:rPr>
              <a:t>This might be a serious problem for use of this kind  of very light supports.  Net module H700 ( 0.15% X</a:t>
            </a:r>
            <a:r>
              <a:rPr lang="en-US" sz="2000" baseline="-25000" dirty="0" smtClean="0">
                <a:solidFill>
                  <a:srgbClr val="000099"/>
                </a:solidFill>
              </a:rPr>
              <a:t>0 </a:t>
            </a:r>
            <a:r>
              <a:rPr lang="en-US" sz="2000" dirty="0" smtClean="0">
                <a:solidFill>
                  <a:srgbClr val="000099"/>
                </a:solidFill>
              </a:rPr>
              <a:t> ) is  anyway OK ! </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pic>
        <p:nvPicPr>
          <p:cNvPr id="1026" name="Picture 2"/>
          <p:cNvPicPr>
            <a:picLocks noChangeAspect="1" noChangeArrowheads="1"/>
          </p:cNvPicPr>
          <p:nvPr/>
        </p:nvPicPr>
        <p:blipFill>
          <a:blip r:embed="rId3" cstate="print"/>
          <a:srcRect l="16227" t="20182" r="15078" b="44298"/>
          <a:stretch>
            <a:fillRect/>
          </a:stretch>
        </p:blipFill>
        <p:spPr bwMode="auto">
          <a:xfrm>
            <a:off x="228600" y="1600200"/>
            <a:ext cx="8627918" cy="2989200"/>
          </a:xfrm>
          <a:prstGeom prst="rect">
            <a:avLst/>
          </a:prstGeom>
          <a:noFill/>
          <a:ln w="9525">
            <a:noFill/>
            <a:miter lim="800000"/>
            <a:headEnd/>
            <a:tailEnd/>
          </a:ln>
        </p:spPr>
      </p:pic>
      <p:sp>
        <p:nvSpPr>
          <p:cNvPr id="7" name="CasellaDiTesto 6"/>
          <p:cNvSpPr txBox="1"/>
          <p:nvPr/>
        </p:nvSpPr>
        <p:spPr>
          <a:xfrm>
            <a:off x="228600" y="4572000"/>
            <a:ext cx="1752600" cy="369332"/>
          </a:xfrm>
          <a:prstGeom prst="rect">
            <a:avLst/>
          </a:prstGeom>
          <a:solidFill>
            <a:srgbClr val="FFFF00"/>
          </a:solidFill>
          <a:ln>
            <a:solidFill>
              <a:srgbClr val="000099"/>
            </a:solidFill>
          </a:ln>
        </p:spPr>
        <p:txBody>
          <a:bodyPr wrap="square" rtlCol="0">
            <a:spAutoFit/>
          </a:bodyPr>
          <a:lstStyle/>
          <a:p>
            <a:r>
              <a:rPr lang="en-US" dirty="0" smtClean="0"/>
              <a:t>Coolant input</a:t>
            </a:r>
            <a:endParaRPr lang="en-US" dirty="0"/>
          </a:p>
        </p:txBody>
      </p:sp>
      <p:cxnSp>
        <p:nvCxnSpPr>
          <p:cNvPr id="9" name="Connettore 2 8"/>
          <p:cNvCxnSpPr/>
          <p:nvPr/>
        </p:nvCxnSpPr>
        <p:spPr>
          <a:xfrm rot="5400000" flipH="1" flipV="1">
            <a:off x="76200" y="3810000"/>
            <a:ext cx="9906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1027" name="Picture 3"/>
          <p:cNvPicPr>
            <a:picLocks noChangeAspect="1" noChangeArrowheads="1"/>
          </p:cNvPicPr>
          <p:nvPr/>
        </p:nvPicPr>
        <p:blipFill>
          <a:blip r:embed="rId4" cstate="print"/>
          <a:srcRect l="37664" t="62151" r="50095" b="19008"/>
          <a:stretch>
            <a:fillRect/>
          </a:stretch>
        </p:blipFill>
        <p:spPr bwMode="auto">
          <a:xfrm rot="10614512">
            <a:off x="2485563" y="5156847"/>
            <a:ext cx="1956549" cy="1801851"/>
          </a:xfrm>
          <a:prstGeom prst="rect">
            <a:avLst/>
          </a:prstGeom>
          <a:noFill/>
          <a:ln w="9525">
            <a:noFill/>
            <a:miter lim="800000"/>
            <a:headEnd/>
            <a:tailEnd/>
          </a:ln>
        </p:spPr>
      </p:pic>
      <p:sp>
        <p:nvSpPr>
          <p:cNvPr id="10" name="CasellaDiTesto 9"/>
          <p:cNvSpPr txBox="1"/>
          <p:nvPr/>
        </p:nvSpPr>
        <p:spPr>
          <a:xfrm>
            <a:off x="381000" y="4953000"/>
            <a:ext cx="2667000" cy="646331"/>
          </a:xfrm>
          <a:prstGeom prst="rect">
            <a:avLst/>
          </a:prstGeom>
          <a:solidFill>
            <a:srgbClr val="FFFF00"/>
          </a:solidFill>
        </p:spPr>
        <p:txBody>
          <a:bodyPr wrap="square" rtlCol="0">
            <a:spAutoFit/>
          </a:bodyPr>
          <a:lstStyle/>
          <a:p>
            <a:r>
              <a:rPr lang="en-US" dirty="0" smtClean="0"/>
              <a:t>Hydraulic interface new design </a:t>
            </a:r>
            <a:endParaRPr lang="en-US" dirty="0"/>
          </a:p>
        </p:txBody>
      </p:sp>
      <p:sp>
        <p:nvSpPr>
          <p:cNvPr id="11" name="Ovale 10"/>
          <p:cNvSpPr/>
          <p:nvPr/>
        </p:nvSpPr>
        <p:spPr>
          <a:xfrm>
            <a:off x="1219200" y="2667000"/>
            <a:ext cx="4572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sellaDiTesto 11"/>
          <p:cNvSpPr txBox="1"/>
          <p:nvPr/>
        </p:nvSpPr>
        <p:spPr>
          <a:xfrm>
            <a:off x="1447800" y="3886201"/>
            <a:ext cx="1371600" cy="646331"/>
          </a:xfrm>
          <a:prstGeom prst="rect">
            <a:avLst/>
          </a:prstGeom>
          <a:solidFill>
            <a:srgbClr val="FFFF00"/>
          </a:solidFill>
        </p:spPr>
        <p:txBody>
          <a:bodyPr wrap="square" rtlCol="0">
            <a:spAutoFit/>
          </a:bodyPr>
          <a:lstStyle/>
          <a:p>
            <a:r>
              <a:rPr lang="en-US" dirty="0" smtClean="0"/>
              <a:t>Leakage region</a:t>
            </a:r>
            <a:endParaRPr lang="en-US" dirty="0"/>
          </a:p>
        </p:txBody>
      </p:sp>
      <p:cxnSp>
        <p:nvCxnSpPr>
          <p:cNvPr id="13" name="Connettore 2 12"/>
          <p:cNvCxnSpPr/>
          <p:nvPr/>
        </p:nvCxnSpPr>
        <p:spPr>
          <a:xfrm rot="16200000" flipV="1">
            <a:off x="1524000" y="3352800"/>
            <a:ext cx="609600" cy="457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a:off x="1600200" y="5562600"/>
            <a:ext cx="609600" cy="533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9" name="CasellaDiTesto 18"/>
          <p:cNvSpPr txBox="1"/>
          <p:nvPr/>
        </p:nvSpPr>
        <p:spPr>
          <a:xfrm>
            <a:off x="4343400" y="4572000"/>
            <a:ext cx="4419600" cy="1477328"/>
          </a:xfrm>
          <a:prstGeom prst="rect">
            <a:avLst/>
          </a:prstGeom>
          <a:solidFill>
            <a:srgbClr val="FFC000"/>
          </a:solidFill>
          <a:ln>
            <a:solidFill>
              <a:srgbClr val="000099"/>
            </a:solidFill>
          </a:ln>
        </p:spPr>
        <p:txBody>
          <a:bodyPr wrap="square" rtlCol="0">
            <a:spAutoFit/>
          </a:bodyPr>
          <a:lstStyle/>
          <a:p>
            <a:r>
              <a:rPr lang="en-US" dirty="0" smtClean="0"/>
              <a:t>The leakage is probably due to a poor rate of resin respect to the carbon fiber that allow the coolant  pass trough the pultrusion at the face region  of the microchannel </a:t>
            </a:r>
            <a:endParaRPr lang="en-US" dirty="0"/>
          </a:p>
        </p:txBody>
      </p:sp>
      <p:sp>
        <p:nvSpPr>
          <p:cNvPr id="20" name="Ovale 19"/>
          <p:cNvSpPr/>
          <p:nvPr/>
        </p:nvSpPr>
        <p:spPr>
          <a:xfrm>
            <a:off x="6019800" y="2971800"/>
            <a:ext cx="685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Connettore 2 23"/>
          <p:cNvCxnSpPr/>
          <p:nvPr/>
        </p:nvCxnSpPr>
        <p:spPr>
          <a:xfrm rot="16200000" flipV="1">
            <a:off x="6362700" y="3390900"/>
            <a:ext cx="4572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5" name="Rettangolo 24"/>
          <p:cNvSpPr/>
          <p:nvPr/>
        </p:nvSpPr>
        <p:spPr>
          <a:xfrm>
            <a:off x="4876800" y="3733800"/>
            <a:ext cx="2872902" cy="584775"/>
          </a:xfrm>
          <a:prstGeom prst="rect">
            <a:avLst/>
          </a:prstGeom>
          <a:solidFill>
            <a:srgbClr val="FFFF00"/>
          </a:solidFill>
        </p:spPr>
        <p:txBody>
          <a:bodyPr wrap="none">
            <a:spAutoFit/>
          </a:bodyPr>
          <a:lstStyle/>
          <a:p>
            <a:r>
              <a:rPr lang="en-US" sz="1600" dirty="0" smtClean="0"/>
              <a:t>Probably coolant infiltration</a:t>
            </a:r>
          </a:p>
          <a:p>
            <a:r>
              <a:rPr lang="en-US" sz="1600" dirty="0" smtClean="0"/>
              <a:t>through face surfaces</a:t>
            </a:r>
            <a:endParaRPr lang="en-US" sz="1600" dirty="0"/>
          </a:p>
        </p:txBody>
      </p:sp>
      <p:sp>
        <p:nvSpPr>
          <p:cNvPr id="26" name="Rettangolo 25"/>
          <p:cNvSpPr/>
          <p:nvPr/>
        </p:nvSpPr>
        <p:spPr>
          <a:xfrm>
            <a:off x="3779956" y="3244334"/>
            <a:ext cx="1584088" cy="369332"/>
          </a:xfrm>
          <a:prstGeom prst="rect">
            <a:avLst/>
          </a:prstGeom>
        </p:spPr>
        <p:txBody>
          <a:bodyPr wrap="none">
            <a:spAutoFit/>
          </a:bodyPr>
          <a:lstStyle/>
          <a:p>
            <a:r>
              <a:rPr lang="en-US" dirty="0" smtClean="0"/>
              <a:t>Coolant input</a:t>
            </a:r>
            <a:endParaRPr lang="en-US" dirty="0"/>
          </a:p>
        </p:txBody>
      </p:sp>
      <p:sp>
        <p:nvSpPr>
          <p:cNvPr id="27" name="CasellaDiTesto 26"/>
          <p:cNvSpPr txBox="1"/>
          <p:nvPr/>
        </p:nvSpPr>
        <p:spPr>
          <a:xfrm>
            <a:off x="3886200" y="1295400"/>
            <a:ext cx="1752600" cy="646331"/>
          </a:xfrm>
          <a:prstGeom prst="rect">
            <a:avLst/>
          </a:prstGeom>
          <a:solidFill>
            <a:srgbClr val="FFFF00"/>
          </a:solidFill>
          <a:ln>
            <a:solidFill>
              <a:srgbClr val="000099"/>
            </a:solidFill>
          </a:ln>
        </p:spPr>
        <p:txBody>
          <a:bodyPr wrap="square" rtlCol="0">
            <a:spAutoFit/>
          </a:bodyPr>
          <a:lstStyle/>
          <a:p>
            <a:r>
              <a:rPr lang="en-US" dirty="0" smtClean="0"/>
              <a:t>Araldite 2011 sealing</a:t>
            </a:r>
            <a:endParaRPr lang="en-US" dirty="0"/>
          </a:p>
        </p:txBody>
      </p:sp>
      <p:cxnSp>
        <p:nvCxnSpPr>
          <p:cNvPr id="29" name="Connettore 2 28"/>
          <p:cNvCxnSpPr/>
          <p:nvPr/>
        </p:nvCxnSpPr>
        <p:spPr>
          <a:xfrm rot="16200000" flipH="1">
            <a:off x="5486400" y="1905000"/>
            <a:ext cx="762000" cy="762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31823" r="1006" b="30453"/>
          <a:stretch>
            <a:fillRect/>
          </a:stretch>
        </p:blipFill>
        <p:spPr bwMode="auto">
          <a:xfrm>
            <a:off x="0" y="4343400"/>
            <a:ext cx="4648200" cy="1600200"/>
          </a:xfrm>
          <a:prstGeom prst="rect">
            <a:avLst/>
          </a:prstGeom>
          <a:noFill/>
          <a:ln w="9525">
            <a:noFill/>
            <a:miter lim="800000"/>
            <a:headEnd/>
            <a:tailEnd/>
          </a:ln>
        </p:spPr>
      </p:pic>
      <p:sp>
        <p:nvSpPr>
          <p:cNvPr id="4" name="Rettangolo 3"/>
          <p:cNvSpPr/>
          <p:nvPr/>
        </p:nvSpPr>
        <p:spPr>
          <a:xfrm>
            <a:off x="457200" y="1371600"/>
            <a:ext cx="8305800" cy="1905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5" name="CasellaDiTesto 4"/>
          <p:cNvSpPr txBox="1"/>
          <p:nvPr/>
        </p:nvSpPr>
        <p:spPr>
          <a:xfrm>
            <a:off x="609600" y="1524000"/>
            <a:ext cx="7772400" cy="1754326"/>
          </a:xfrm>
          <a:prstGeom prst="rect">
            <a:avLst/>
          </a:prstGeom>
          <a:noFill/>
        </p:spPr>
        <p:txBody>
          <a:bodyPr wrap="square" rtlCol="0">
            <a:spAutoFit/>
          </a:bodyPr>
          <a:lstStyle/>
          <a:p>
            <a:r>
              <a:rPr lang="en-US" dirty="0" smtClean="0">
                <a:solidFill>
                  <a:srgbClr val="000099"/>
                </a:solidFill>
              </a:rPr>
              <a:t>Possible cure for the H 550 microchannel  leakage:</a:t>
            </a:r>
          </a:p>
          <a:p>
            <a:endParaRPr lang="en-US" dirty="0" smtClean="0">
              <a:solidFill>
                <a:srgbClr val="000099"/>
              </a:solidFill>
            </a:endParaRPr>
          </a:p>
          <a:p>
            <a:pPr marL="342900" indent="-342900">
              <a:buAutoNum type="arabicParenR"/>
            </a:pPr>
            <a:r>
              <a:rPr lang="en-US" dirty="0" smtClean="0">
                <a:solidFill>
                  <a:srgbClr val="000099"/>
                </a:solidFill>
              </a:rPr>
              <a:t>Coating of the external microchannel c.f. face </a:t>
            </a:r>
          </a:p>
          <a:p>
            <a:pPr marL="342900" indent="-342900">
              <a:buAutoNum type="arabicParenR"/>
            </a:pPr>
            <a:r>
              <a:rPr lang="en-US" dirty="0" err="1" smtClean="0">
                <a:solidFill>
                  <a:srgbClr val="000099"/>
                </a:solidFill>
              </a:rPr>
              <a:t>Viton</a:t>
            </a:r>
            <a:r>
              <a:rPr lang="en-US" dirty="0" smtClean="0">
                <a:solidFill>
                  <a:srgbClr val="000099"/>
                </a:solidFill>
              </a:rPr>
              <a:t> sealing on the microchannel face surface</a:t>
            </a:r>
          </a:p>
          <a:p>
            <a:pPr marL="342900" indent="-342900">
              <a:buAutoNum type="arabicParenR"/>
            </a:pPr>
            <a:r>
              <a:rPr lang="en-US" dirty="0" smtClean="0">
                <a:solidFill>
                  <a:srgbClr val="000099"/>
                </a:solidFill>
              </a:rPr>
              <a:t>New production of H550 microchannel with higher epoxy rate respect c.f. ( about 60 -65%) </a:t>
            </a:r>
            <a:endParaRPr lang="en-US" dirty="0">
              <a:solidFill>
                <a:srgbClr val="000099"/>
              </a:solidFill>
            </a:endParaRPr>
          </a:p>
        </p:txBody>
      </p:sp>
      <p:sp>
        <p:nvSpPr>
          <p:cNvPr id="7" name="CasellaDiTesto 6"/>
          <p:cNvSpPr txBox="1"/>
          <p:nvPr/>
        </p:nvSpPr>
        <p:spPr>
          <a:xfrm>
            <a:off x="457200" y="3276600"/>
            <a:ext cx="8001000" cy="923330"/>
          </a:xfrm>
          <a:prstGeom prst="rect">
            <a:avLst/>
          </a:prstGeom>
          <a:noFill/>
        </p:spPr>
        <p:txBody>
          <a:bodyPr wrap="square" rtlCol="0">
            <a:spAutoFit/>
          </a:bodyPr>
          <a:lstStyle/>
          <a:p>
            <a:r>
              <a:rPr lang="en-US" dirty="0" smtClean="0">
                <a:solidFill>
                  <a:srgbClr val="000099"/>
                </a:solidFill>
              </a:rPr>
              <a:t>Solution 1) and 2) will be realized in Pisa .</a:t>
            </a:r>
          </a:p>
          <a:p>
            <a:r>
              <a:rPr lang="en-US" dirty="0" smtClean="0">
                <a:solidFill>
                  <a:srgbClr val="000099"/>
                </a:solidFill>
              </a:rPr>
              <a:t>For solution 2) we have already realized a special </a:t>
            </a:r>
            <a:r>
              <a:rPr lang="en-US" dirty="0" err="1" smtClean="0">
                <a:solidFill>
                  <a:srgbClr val="000099"/>
                </a:solidFill>
              </a:rPr>
              <a:t>viton</a:t>
            </a:r>
            <a:r>
              <a:rPr lang="en-US" dirty="0" smtClean="0">
                <a:solidFill>
                  <a:srgbClr val="000099"/>
                </a:solidFill>
              </a:rPr>
              <a:t> sealing that we can test immediately!</a:t>
            </a:r>
          </a:p>
        </p:txBody>
      </p:sp>
      <p:sp>
        <p:nvSpPr>
          <p:cNvPr id="8" name="Rettangolo 7"/>
          <p:cNvSpPr/>
          <p:nvPr/>
        </p:nvSpPr>
        <p:spPr>
          <a:xfrm>
            <a:off x="685800" y="5943600"/>
            <a:ext cx="7772400" cy="646331"/>
          </a:xfrm>
          <a:prstGeom prst="rect">
            <a:avLst/>
          </a:prstGeom>
        </p:spPr>
        <p:txBody>
          <a:bodyPr wrap="square">
            <a:spAutoFit/>
          </a:bodyPr>
          <a:lstStyle/>
          <a:p>
            <a:r>
              <a:rPr lang="en-US" dirty="0" smtClean="0">
                <a:solidFill>
                  <a:srgbClr val="C00000"/>
                </a:solidFill>
              </a:rPr>
              <a:t>I think anyway should be useful to have also a new </a:t>
            </a:r>
            <a:r>
              <a:rPr lang="en-US" dirty="0" err="1" smtClean="0">
                <a:solidFill>
                  <a:srgbClr val="C00000"/>
                </a:solidFill>
              </a:rPr>
              <a:t>microtube</a:t>
            </a:r>
            <a:r>
              <a:rPr lang="en-US" dirty="0" smtClean="0">
                <a:solidFill>
                  <a:srgbClr val="C00000"/>
                </a:solidFill>
              </a:rPr>
              <a:t>  production with higher resin rate !</a:t>
            </a:r>
            <a:endParaRPr lang="en-US" dirty="0">
              <a:solidFill>
                <a:srgbClr val="C00000"/>
              </a:solidFill>
            </a:endParaRPr>
          </a:p>
        </p:txBody>
      </p:sp>
      <p:pic>
        <p:nvPicPr>
          <p:cNvPr id="2051" name="Picture 3"/>
          <p:cNvPicPr>
            <a:picLocks noChangeAspect="1" noChangeArrowheads="1"/>
          </p:cNvPicPr>
          <p:nvPr/>
        </p:nvPicPr>
        <p:blipFill>
          <a:blip r:embed="rId4" cstate="print"/>
          <a:srcRect t="32962" r="1006" b="30512"/>
          <a:stretch>
            <a:fillRect/>
          </a:stretch>
        </p:blipFill>
        <p:spPr bwMode="auto">
          <a:xfrm>
            <a:off x="4724400" y="4419600"/>
            <a:ext cx="4419600" cy="1473200"/>
          </a:xfrm>
          <a:prstGeom prst="rect">
            <a:avLst/>
          </a:prstGeom>
          <a:noFill/>
          <a:ln w="9525">
            <a:noFill/>
            <a:miter lim="800000"/>
            <a:headEnd/>
            <a:tailEnd/>
          </a:ln>
        </p:spPr>
      </p:pic>
      <p:sp>
        <p:nvSpPr>
          <p:cNvPr id="10" name="CasellaDiTesto 9"/>
          <p:cNvSpPr txBox="1"/>
          <p:nvPr/>
        </p:nvSpPr>
        <p:spPr>
          <a:xfrm>
            <a:off x="3200400" y="3962400"/>
            <a:ext cx="1447800" cy="369332"/>
          </a:xfrm>
          <a:prstGeom prst="rect">
            <a:avLst/>
          </a:prstGeom>
          <a:solidFill>
            <a:srgbClr val="FFFF00"/>
          </a:solidFill>
          <a:ln>
            <a:solidFill>
              <a:srgbClr val="000099"/>
            </a:solidFill>
          </a:ln>
        </p:spPr>
        <p:txBody>
          <a:bodyPr wrap="square" rtlCol="0">
            <a:spAutoFit/>
          </a:bodyPr>
          <a:lstStyle/>
          <a:p>
            <a:r>
              <a:rPr lang="en-US" dirty="0" smtClean="0"/>
              <a:t>Front side</a:t>
            </a:r>
            <a:endParaRPr lang="en-US" dirty="0"/>
          </a:p>
        </p:txBody>
      </p:sp>
      <p:sp>
        <p:nvSpPr>
          <p:cNvPr id="11" name="CasellaDiTesto 10"/>
          <p:cNvSpPr txBox="1"/>
          <p:nvPr/>
        </p:nvSpPr>
        <p:spPr>
          <a:xfrm>
            <a:off x="7391400" y="4038600"/>
            <a:ext cx="1447800" cy="369332"/>
          </a:xfrm>
          <a:prstGeom prst="rect">
            <a:avLst/>
          </a:prstGeom>
          <a:solidFill>
            <a:srgbClr val="FFFF00"/>
          </a:solidFill>
          <a:ln>
            <a:solidFill>
              <a:srgbClr val="000099"/>
            </a:solidFill>
          </a:ln>
        </p:spPr>
        <p:txBody>
          <a:bodyPr wrap="square" rtlCol="0">
            <a:spAutoFit/>
          </a:bodyPr>
          <a:lstStyle/>
          <a:p>
            <a:r>
              <a:rPr lang="en-US" dirty="0" smtClean="0"/>
              <a:t>Back side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5987" t="15265" r="11801" b="9780"/>
          <a:stretch>
            <a:fillRect/>
          </a:stretch>
        </p:blipFill>
        <p:spPr bwMode="auto">
          <a:xfrm>
            <a:off x="1143000" y="1143000"/>
            <a:ext cx="6780567" cy="4425111"/>
          </a:xfrm>
          <a:prstGeom prst="rect">
            <a:avLst/>
          </a:prstGeom>
          <a:noFill/>
          <a:ln w="9525">
            <a:noFill/>
            <a:miter lim="800000"/>
            <a:headEnd/>
            <a:tailEnd/>
          </a:ln>
        </p:spPr>
      </p:pic>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CasellaDiTesto 4"/>
          <p:cNvSpPr txBox="1"/>
          <p:nvPr/>
        </p:nvSpPr>
        <p:spPr>
          <a:xfrm>
            <a:off x="914400" y="5791200"/>
            <a:ext cx="7620000" cy="707886"/>
          </a:xfrm>
          <a:prstGeom prst="rect">
            <a:avLst/>
          </a:prstGeom>
          <a:solidFill>
            <a:srgbClr val="FFFF00"/>
          </a:solidFill>
          <a:ln>
            <a:solidFill>
              <a:srgbClr val="0000FF"/>
            </a:solidFill>
          </a:ln>
        </p:spPr>
        <p:txBody>
          <a:bodyPr wrap="square" rtlCol="0">
            <a:spAutoFit/>
          </a:bodyPr>
          <a:lstStyle/>
          <a:p>
            <a:r>
              <a:rPr lang="en-US" sz="2000" dirty="0" smtClean="0">
                <a:solidFill>
                  <a:srgbClr val="000099"/>
                </a:solidFill>
              </a:rPr>
              <a:t>Previous point 1) and 2) means that for SuperB SVT there is no front view  difference from the BaBar SVT layout</a:t>
            </a:r>
            <a:endParaRPr lang="en-US" sz="2000" dirty="0">
              <a:solidFill>
                <a:srgbClr val="00009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7200" y="2209800"/>
            <a:ext cx="8382000" cy="3276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3" name="Rectangle 2"/>
          <p:cNvSpPr/>
          <p:nvPr/>
        </p:nvSpPr>
        <p:spPr>
          <a:xfrm>
            <a:off x="533400" y="2438400"/>
            <a:ext cx="8305800" cy="4339650"/>
          </a:xfrm>
          <a:prstGeom prst="rect">
            <a:avLst/>
          </a:prstGeom>
        </p:spPr>
        <p:txBody>
          <a:bodyPr wrap="square">
            <a:spAutoFit/>
          </a:bodyPr>
          <a:lstStyle/>
          <a:p>
            <a:pPr>
              <a:spcBef>
                <a:spcPct val="50000"/>
              </a:spcBef>
            </a:pPr>
            <a:r>
              <a:rPr lang="en-US" sz="2000" dirty="0" smtClean="0">
                <a:solidFill>
                  <a:srgbClr val="000099"/>
                </a:solidFill>
              </a:rPr>
              <a:t>-In order to make comparable from the Xo point of view microchannel Net support H700 and H550, is possible to design an H700 module support with less microchannel number ( more empty space between the micro-tube) and to obtain the same X</a:t>
            </a:r>
            <a:r>
              <a:rPr lang="en-US" sz="2000" baseline="-25000" dirty="0" smtClean="0">
                <a:solidFill>
                  <a:srgbClr val="000099"/>
                </a:solidFill>
              </a:rPr>
              <a:t>0</a:t>
            </a:r>
            <a:r>
              <a:rPr lang="en-US" sz="2000" dirty="0" smtClean="0">
                <a:solidFill>
                  <a:srgbClr val="000099"/>
                </a:solidFill>
              </a:rPr>
              <a:t> value (0,11% X</a:t>
            </a:r>
            <a:r>
              <a:rPr lang="en-US" sz="2000" baseline="-25000" dirty="0" smtClean="0">
                <a:solidFill>
                  <a:srgbClr val="000099"/>
                </a:solidFill>
              </a:rPr>
              <a:t>0</a:t>
            </a:r>
            <a:r>
              <a:rPr lang="en-US" sz="2000" dirty="0" smtClean="0">
                <a:solidFill>
                  <a:srgbClr val="000099"/>
                </a:solidFill>
              </a:rPr>
              <a:t>) .</a:t>
            </a:r>
          </a:p>
          <a:p>
            <a:pPr>
              <a:spcBef>
                <a:spcPct val="50000"/>
              </a:spcBef>
            </a:pPr>
            <a:r>
              <a:rPr lang="en-US" sz="2000" dirty="0" smtClean="0">
                <a:solidFill>
                  <a:srgbClr val="000099"/>
                </a:solidFill>
              </a:rPr>
              <a:t>Of course this kind of support will have less cooling performance but should be devoted to serve </a:t>
            </a:r>
            <a:r>
              <a:rPr lang="en-US" sz="2000" dirty="0" err="1" smtClean="0">
                <a:solidFill>
                  <a:srgbClr val="000099"/>
                </a:solidFill>
              </a:rPr>
              <a:t>evenctually</a:t>
            </a:r>
            <a:r>
              <a:rPr lang="en-US" sz="2000" dirty="0" smtClean="0">
                <a:solidFill>
                  <a:srgbClr val="000099"/>
                </a:solidFill>
              </a:rPr>
              <a:t> the pixel hybrid sensor !</a:t>
            </a:r>
          </a:p>
          <a:p>
            <a:pPr algn="ctr">
              <a:spcBef>
                <a:spcPct val="50000"/>
              </a:spcBef>
            </a:pPr>
            <a:r>
              <a:rPr lang="en-US" sz="2400" dirty="0" smtClean="0">
                <a:solidFill>
                  <a:srgbClr val="C00000"/>
                </a:solidFill>
              </a:rPr>
              <a:t>We will  test also this solution!</a:t>
            </a:r>
          </a:p>
          <a:p>
            <a:pPr>
              <a:spcBef>
                <a:spcPct val="50000"/>
              </a:spcBef>
            </a:pPr>
            <a:endParaRPr lang="en-US" sz="2000" dirty="0" smtClean="0">
              <a:solidFill>
                <a:srgbClr val="000099"/>
              </a:solidFill>
            </a:endParaRPr>
          </a:p>
          <a:p>
            <a:pPr>
              <a:spcBef>
                <a:spcPct val="50000"/>
              </a:spcBef>
            </a:pPr>
            <a:endParaRPr lang="en-US" sz="2000" dirty="0" smtClean="0">
              <a:solidFill>
                <a:srgbClr val="000099"/>
              </a:solidFill>
            </a:endParaRPr>
          </a:p>
          <a:p>
            <a:pPr>
              <a:spcBef>
                <a:spcPct val="50000"/>
              </a:spcBef>
            </a:pPr>
            <a:endParaRPr lang="en-US" sz="2000" dirty="0">
              <a:solidFill>
                <a:srgbClr val="FF0000"/>
              </a:solidFill>
            </a:endParaRPr>
          </a:p>
        </p:txBody>
      </p:sp>
      <p:sp>
        <p:nvSpPr>
          <p:cNvPr id="5" name="Rettangolo 4"/>
          <p:cNvSpPr/>
          <p:nvPr/>
        </p:nvSpPr>
        <p:spPr>
          <a:xfrm>
            <a:off x="457200" y="1524001"/>
            <a:ext cx="8305800" cy="646331"/>
          </a:xfrm>
          <a:prstGeom prst="rect">
            <a:avLst/>
          </a:prstGeom>
        </p:spPr>
        <p:txBody>
          <a:bodyPr wrap="square">
            <a:spAutoFit/>
          </a:bodyPr>
          <a:lstStyle/>
          <a:p>
            <a:pPr>
              <a:spcBef>
                <a:spcPct val="50000"/>
              </a:spcBef>
            </a:pPr>
            <a:r>
              <a:rPr lang="en-US" dirty="0" smtClean="0">
                <a:solidFill>
                  <a:srgbClr val="000099"/>
                </a:solidFill>
              </a:rPr>
              <a:t>If H550 micro-tube should be a critical choice, it is possible another solution: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04800" y="4876800"/>
            <a:ext cx="8610600" cy="1295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85000" lnSpcReduction="10000"/>
          </a:bodyPr>
          <a:lstStyle/>
          <a:p>
            <a:pPr algn="ctr"/>
            <a:r>
              <a:rPr lang="en-US" sz="4000" dirty="0" smtClean="0">
                <a:solidFill>
                  <a:schemeClr val="accent2"/>
                </a:solidFill>
              </a:rPr>
              <a:t>Pixel maps module support </a:t>
            </a:r>
          </a:p>
        </p:txBody>
      </p:sp>
      <p:sp>
        <p:nvSpPr>
          <p:cNvPr id="7" name="CasellaDiTesto 6"/>
          <p:cNvSpPr txBox="1"/>
          <p:nvPr/>
        </p:nvSpPr>
        <p:spPr>
          <a:xfrm>
            <a:off x="381000" y="1447800"/>
            <a:ext cx="8382000" cy="1323439"/>
          </a:xfrm>
          <a:prstGeom prst="rect">
            <a:avLst/>
          </a:prstGeom>
          <a:noFill/>
        </p:spPr>
        <p:txBody>
          <a:bodyPr wrap="square" rtlCol="0">
            <a:spAutoFit/>
          </a:bodyPr>
          <a:lstStyle/>
          <a:p>
            <a:r>
              <a:rPr lang="en-US" sz="2000" dirty="0" smtClean="0">
                <a:solidFill>
                  <a:srgbClr val="000099"/>
                </a:solidFill>
              </a:rPr>
              <a:t>In this </a:t>
            </a:r>
            <a:r>
              <a:rPr lang="en-US" sz="2000" dirty="0" err="1" smtClean="0">
                <a:solidFill>
                  <a:srgbClr val="000099"/>
                </a:solidFill>
              </a:rPr>
              <a:t>hypotesis</a:t>
            </a:r>
            <a:r>
              <a:rPr lang="en-US" sz="2000" dirty="0" smtClean="0">
                <a:solidFill>
                  <a:srgbClr val="000099"/>
                </a:solidFill>
              </a:rPr>
              <a:t> of new support design with less number of H700 </a:t>
            </a:r>
            <a:r>
              <a:rPr lang="en-US" sz="2000" dirty="0" err="1" smtClean="0">
                <a:solidFill>
                  <a:srgbClr val="000099"/>
                </a:solidFill>
              </a:rPr>
              <a:t>microtube</a:t>
            </a:r>
            <a:r>
              <a:rPr lang="en-US" sz="2000" dirty="0" smtClean="0">
                <a:solidFill>
                  <a:srgbClr val="000099"/>
                </a:solidFill>
              </a:rPr>
              <a:t>, should be important to improve the efficiency of thermal exchange.</a:t>
            </a:r>
          </a:p>
          <a:p>
            <a:r>
              <a:rPr lang="en-US" sz="2000" dirty="0" smtClean="0">
                <a:solidFill>
                  <a:srgbClr val="000099"/>
                </a:solidFill>
              </a:rPr>
              <a:t>At this purpose  another design implementation is the following:</a:t>
            </a:r>
            <a:endParaRPr lang="en-US" sz="2000" dirty="0">
              <a:solidFill>
                <a:srgbClr val="000099"/>
              </a:solidFill>
            </a:endParaRPr>
          </a:p>
        </p:txBody>
      </p:sp>
      <p:sp>
        <p:nvSpPr>
          <p:cNvPr id="8" name="CasellaDiTesto 7"/>
          <p:cNvSpPr txBox="1"/>
          <p:nvPr/>
        </p:nvSpPr>
        <p:spPr>
          <a:xfrm>
            <a:off x="304800" y="4953000"/>
            <a:ext cx="8610600" cy="1015663"/>
          </a:xfrm>
          <a:prstGeom prst="rect">
            <a:avLst/>
          </a:prstGeom>
          <a:noFill/>
        </p:spPr>
        <p:txBody>
          <a:bodyPr wrap="square" rtlCol="0">
            <a:spAutoFit/>
          </a:bodyPr>
          <a:lstStyle/>
          <a:p>
            <a:r>
              <a:rPr lang="en-US" sz="2000" dirty="0" smtClean="0">
                <a:solidFill>
                  <a:srgbClr val="000099"/>
                </a:solidFill>
              </a:rPr>
              <a:t>This implementation can improve of about 20% the thermal exchange surface between  support and sensors and partially compensate the decreased number of </a:t>
            </a:r>
            <a:r>
              <a:rPr lang="en-US" sz="2000" dirty="0" err="1" smtClean="0">
                <a:solidFill>
                  <a:srgbClr val="000099"/>
                </a:solidFill>
              </a:rPr>
              <a:t>microtube</a:t>
            </a:r>
            <a:r>
              <a:rPr lang="en-US" sz="2000" dirty="0" smtClean="0">
                <a:solidFill>
                  <a:srgbClr val="000099"/>
                </a:solidFill>
              </a:rPr>
              <a:t> in the new H700 microchannel support </a:t>
            </a:r>
            <a:endParaRPr lang="en-US" sz="2000" dirty="0">
              <a:solidFill>
                <a:srgbClr val="000099"/>
              </a:solidFill>
            </a:endParaRPr>
          </a:p>
        </p:txBody>
      </p:sp>
      <p:pic>
        <p:nvPicPr>
          <p:cNvPr id="3074" name="Picture 2"/>
          <p:cNvPicPr>
            <a:picLocks noChangeAspect="1" noChangeArrowheads="1"/>
          </p:cNvPicPr>
          <p:nvPr/>
        </p:nvPicPr>
        <p:blipFill>
          <a:blip r:embed="rId3" cstate="print"/>
          <a:srcRect l="44678" t="37578" r="24836" b="22481"/>
          <a:stretch>
            <a:fillRect/>
          </a:stretch>
        </p:blipFill>
        <p:spPr bwMode="auto">
          <a:xfrm>
            <a:off x="2057400" y="2743200"/>
            <a:ext cx="3202373" cy="21336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45269" t="37685" r="26347" b="17663"/>
          <a:stretch>
            <a:fillRect/>
          </a:stretch>
        </p:blipFill>
        <p:spPr bwMode="auto">
          <a:xfrm>
            <a:off x="5562600" y="2743200"/>
            <a:ext cx="2667000" cy="2133600"/>
          </a:xfrm>
          <a:prstGeom prst="rect">
            <a:avLst/>
          </a:prstGeom>
          <a:noFill/>
          <a:ln w="9525">
            <a:noFill/>
            <a:miter lim="800000"/>
            <a:headEnd/>
            <a:tailEnd/>
          </a:ln>
        </p:spPr>
      </p:pic>
      <p:cxnSp>
        <p:nvCxnSpPr>
          <p:cNvPr id="11" name="Connettore 2 10"/>
          <p:cNvCxnSpPr/>
          <p:nvPr/>
        </p:nvCxnSpPr>
        <p:spPr>
          <a:xfrm>
            <a:off x="4572000" y="3733800"/>
            <a:ext cx="1066800" cy="1588"/>
          </a:xfrm>
          <a:prstGeom prst="straightConnector1">
            <a:avLst/>
          </a:prstGeom>
          <a:ln w="7620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ctangle 2" descr="Pergamena"/>
          <p:cNvPicPr>
            <a:picLocks noChangeArrowheads="1"/>
          </p:cNvPicPr>
          <p:nvPr/>
        </p:nvPicPr>
        <p:blipFill>
          <a:blip r:embed="rId3" cstate="print"/>
          <a:srcRect/>
          <a:stretch>
            <a:fillRect/>
          </a:stretch>
        </p:blipFill>
        <p:spPr bwMode="auto">
          <a:xfrm>
            <a:off x="2133600" y="152400"/>
            <a:ext cx="4953000" cy="685800"/>
          </a:xfrm>
          <a:prstGeom prst="rect">
            <a:avLst/>
          </a:prstGeom>
          <a:blipFill dpi="0" rotWithShape="1">
            <a:blip r:embed="rId4" cstate="print"/>
            <a:srcRect/>
            <a:tile tx="0" ty="0" sx="100000" sy="100000" flip="none" algn="tl"/>
          </a:blipFill>
          <a:ln w="9525">
            <a:noFill/>
            <a:miter lim="800000"/>
            <a:headEnd/>
            <a:tailEnd/>
          </a:ln>
        </p:spPr>
      </p:pic>
      <p:sp>
        <p:nvSpPr>
          <p:cNvPr id="6" name="Text Box 4" descr="Pergamena"/>
          <p:cNvSpPr txBox="1">
            <a:spLocks noChangeArrowheads="1"/>
          </p:cNvSpPr>
          <p:nvPr/>
        </p:nvSpPr>
        <p:spPr bwMode="auto">
          <a:xfrm>
            <a:off x="2285999" y="228600"/>
            <a:ext cx="4572001" cy="533400"/>
          </a:xfrm>
          <a:prstGeom prst="rect">
            <a:avLst/>
          </a:prstGeom>
          <a:blipFill dpi="0" rotWithShape="1">
            <a:blip r:embed="rId4" cstate="print"/>
            <a:srcRect/>
            <a:tile tx="0" ty="0" sx="100000" sy="100000" flip="none" algn="tl"/>
          </a:blipFill>
          <a:ln w="9525">
            <a:noFill/>
            <a:miter lim="800000"/>
            <a:headEnd/>
            <a:tailEnd/>
          </a:ln>
        </p:spPr>
        <p:txBody>
          <a:bodyPr anchor="ctr"/>
          <a:lstStyle/>
          <a:p>
            <a:pPr algn="ctr"/>
            <a:r>
              <a:rPr lang="en-US" sz="2800" dirty="0" smtClean="0">
                <a:solidFill>
                  <a:srgbClr val="000099"/>
                </a:solidFill>
              </a:rPr>
              <a:t>Conclusion</a:t>
            </a:r>
          </a:p>
        </p:txBody>
      </p:sp>
      <p:sp>
        <p:nvSpPr>
          <p:cNvPr id="7" name="CasellaDiTesto 6"/>
          <p:cNvSpPr txBox="1"/>
          <p:nvPr/>
        </p:nvSpPr>
        <p:spPr>
          <a:xfrm>
            <a:off x="533400" y="1371600"/>
            <a:ext cx="8458200" cy="6186309"/>
          </a:xfrm>
          <a:prstGeom prst="rect">
            <a:avLst/>
          </a:prstGeom>
          <a:noFill/>
          <a:ln>
            <a:noFill/>
          </a:ln>
        </p:spPr>
        <p:txBody>
          <a:bodyPr wrap="square" rtlCol="0">
            <a:spAutoFit/>
          </a:bodyPr>
          <a:lstStyle/>
          <a:p>
            <a:r>
              <a:rPr lang="en-US" dirty="0" smtClean="0">
                <a:solidFill>
                  <a:schemeClr val="accent2"/>
                </a:solidFill>
              </a:rPr>
              <a:t>1) QM Engineers started to work on the items they agree to cover (space/frame and support cone)</a:t>
            </a:r>
          </a:p>
          <a:p>
            <a:endParaRPr lang="en-US" dirty="0" smtClean="0">
              <a:solidFill>
                <a:schemeClr val="accent2"/>
              </a:solidFill>
            </a:endParaRPr>
          </a:p>
          <a:p>
            <a:r>
              <a:rPr lang="en-US" dirty="0" smtClean="0">
                <a:solidFill>
                  <a:schemeClr val="accent2"/>
                </a:solidFill>
              </a:rPr>
              <a:t>2) N.1 Young engineer  will begin ( October 1</a:t>
            </a:r>
            <a:r>
              <a:rPr lang="en-US" baseline="30000" dirty="0" smtClean="0">
                <a:solidFill>
                  <a:schemeClr val="accent2"/>
                </a:solidFill>
              </a:rPr>
              <a:t>st</a:t>
            </a:r>
            <a:r>
              <a:rPr lang="en-US" dirty="0" smtClean="0">
                <a:solidFill>
                  <a:schemeClr val="accent2"/>
                </a:solidFill>
              </a:rPr>
              <a:t>) his work in Pisa (planned to work on the jig and features design for SVT Modules prototype production)</a:t>
            </a:r>
          </a:p>
          <a:p>
            <a:r>
              <a:rPr lang="en-US" dirty="0" smtClean="0">
                <a:solidFill>
                  <a:schemeClr val="accent2"/>
                </a:solidFill>
              </a:rPr>
              <a:t>3) N.1 Engineer at 50% will be operative beginning of next year at INFN Milan  to work on trans. Card support and cooling</a:t>
            </a:r>
          </a:p>
          <a:p>
            <a:endParaRPr lang="en-US" dirty="0" smtClean="0">
              <a:solidFill>
                <a:schemeClr val="accent2"/>
              </a:solidFill>
            </a:endParaRPr>
          </a:p>
          <a:p>
            <a:pPr>
              <a:buFontTx/>
              <a:buChar char="-"/>
            </a:pPr>
            <a:r>
              <a:rPr lang="en-US" dirty="0" smtClean="0">
                <a:solidFill>
                  <a:schemeClr val="accent2"/>
                </a:solidFill>
              </a:rPr>
              <a:t>A significant acceleration in the engineering design is expected in the next months due to the larger number of engineers involved.</a:t>
            </a:r>
          </a:p>
          <a:p>
            <a:pPr>
              <a:buFontTx/>
              <a:buChar char="-"/>
            </a:pPr>
            <a:endParaRPr lang="en-US" dirty="0" smtClean="0">
              <a:solidFill>
                <a:schemeClr val="accent2"/>
              </a:solidFill>
            </a:endParaRPr>
          </a:p>
          <a:p>
            <a:r>
              <a:rPr lang="en-US" dirty="0" smtClean="0">
                <a:solidFill>
                  <a:schemeClr val="accent2"/>
                </a:solidFill>
              </a:rPr>
              <a:t>*Priority on the baseline design ( strplets+L1-5 ) </a:t>
            </a:r>
            <a:r>
              <a:rPr lang="en-US" dirty="0" err="1" smtClean="0">
                <a:solidFill>
                  <a:schemeClr val="accent2"/>
                </a:solidFill>
              </a:rPr>
              <a:t>andto</a:t>
            </a:r>
            <a:r>
              <a:rPr lang="en-US" dirty="0" smtClean="0">
                <a:solidFill>
                  <a:schemeClr val="accent2"/>
                </a:solidFill>
              </a:rPr>
              <a:t> eliminate the conflict with layer 1-2 </a:t>
            </a:r>
          </a:p>
          <a:p>
            <a:r>
              <a:rPr lang="en-US" dirty="0" smtClean="0">
                <a:solidFill>
                  <a:schemeClr val="accent2"/>
                </a:solidFill>
              </a:rPr>
              <a:t>* Works on pixel prototype modules has lower priority until TDR is ready</a:t>
            </a:r>
          </a:p>
          <a:p>
            <a:r>
              <a:rPr lang="en-US" dirty="0" smtClean="0">
                <a:solidFill>
                  <a:schemeClr val="accent2"/>
                </a:solidFill>
              </a:rPr>
              <a:t>* Quick demounting procedure and IR layout , are still  strongly depending  on beam pipe dimension definition , W shielding  dimension, criostat and QD0 design, etc.  but anyway one engineering  proposal has to be presented to the Tech. Board  as soon as possible</a:t>
            </a:r>
          </a:p>
          <a:p>
            <a:r>
              <a:rPr lang="en-US" dirty="0" smtClean="0">
                <a:solidFill>
                  <a:schemeClr val="accent2"/>
                </a:solidFill>
              </a:rPr>
              <a:t>* Work on TDR mechanical chapter has started </a:t>
            </a:r>
          </a:p>
          <a:p>
            <a:pPr>
              <a:buFontTx/>
              <a:buChar char="-"/>
            </a:pPr>
            <a:endParaRPr lang="en-US" dirty="0" smtClean="0">
              <a:solidFill>
                <a:schemeClr val="accent2"/>
              </a:solidFill>
            </a:endParaRPr>
          </a:p>
          <a:p>
            <a:endParaRPr lang="en-US" dirty="0" smtClean="0">
              <a:solidFill>
                <a:schemeClr val="accent2"/>
              </a:solidFill>
            </a:endParaRPr>
          </a:p>
          <a:p>
            <a:r>
              <a:rPr lang="en-US" dirty="0" smtClean="0">
                <a:solidFill>
                  <a:schemeClr val="accent2"/>
                </a:solidFill>
              </a:rPr>
              <a:t>	</a:t>
            </a:r>
            <a:endParaRPr lang="en-US" dirty="0">
              <a:solidFill>
                <a:schemeClr val="accent2"/>
              </a:solidFill>
            </a:endParaRPr>
          </a:p>
        </p:txBody>
      </p:sp>
      <p:sp>
        <p:nvSpPr>
          <p:cNvPr id="10" name="CasellaDiTesto 9"/>
          <p:cNvSpPr txBox="1"/>
          <p:nvPr/>
        </p:nvSpPr>
        <p:spPr>
          <a:xfrm>
            <a:off x="2895600" y="838200"/>
            <a:ext cx="3657600" cy="369332"/>
          </a:xfrm>
          <a:prstGeom prst="rect">
            <a:avLst/>
          </a:prstGeom>
          <a:solidFill>
            <a:srgbClr val="FFFF00"/>
          </a:solidFill>
        </p:spPr>
        <p:txBody>
          <a:bodyPr wrap="square" rtlCol="0">
            <a:spAutoFit/>
          </a:bodyPr>
          <a:lstStyle/>
          <a:p>
            <a:r>
              <a:rPr lang="en-US" dirty="0" smtClean="0"/>
              <a:t>SVT  Engineering  situation</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981200" y="2590800"/>
            <a:ext cx="5029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smtClean="0">
                <a:ln>
                  <a:noFill/>
                </a:ln>
                <a:solidFill>
                  <a:srgbClr val="000099"/>
                </a:solidFill>
                <a:effectLst/>
                <a:uLnTx/>
                <a:uFillTx/>
                <a:latin typeface="Comic Sans MS" pitchFamily="66" charset="0"/>
                <a:ea typeface="+mn-ea"/>
                <a:cs typeface="Times New Roman" pitchFamily="18" charset="0"/>
              </a:rPr>
              <a:t>BACKUP</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FF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rgbClr val="FF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2000" b="0" i="0" u="none" strike="noStrike" kern="0" cap="none" spc="0" normalizeH="0" baseline="0" noProof="0" dirty="0" smtClean="0">
              <a:ln>
                <a:noFill/>
              </a:ln>
              <a:solidFill>
                <a:schemeClr val="accent2"/>
              </a:solidFill>
              <a:effectLst/>
              <a:uLnTx/>
              <a:uFillTx/>
              <a:latin typeface="Comic Sans MS" pitchFamily="66" charset="0"/>
              <a:ea typeface="+mn-ea"/>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Module Striplets </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grpSp>
        <p:nvGrpSpPr>
          <p:cNvPr id="2" name="Gruppo 18"/>
          <p:cNvGrpSpPr/>
          <p:nvPr/>
        </p:nvGrpSpPr>
        <p:grpSpPr>
          <a:xfrm>
            <a:off x="685800" y="1219200"/>
            <a:ext cx="7467600" cy="4191000"/>
            <a:chOff x="609600" y="1524000"/>
            <a:chExt cx="6770077" cy="3657600"/>
          </a:xfrm>
        </p:grpSpPr>
        <p:pic>
          <p:nvPicPr>
            <p:cNvPr id="4098" name="Picture 2"/>
            <p:cNvPicPr>
              <a:picLocks noChangeAspect="1" noChangeArrowheads="1"/>
            </p:cNvPicPr>
            <p:nvPr/>
          </p:nvPicPr>
          <p:blipFill>
            <a:blip r:embed="rId3" cstate="print"/>
            <a:srcRect l="22083" t="14615" r="9167" b="16814"/>
            <a:stretch>
              <a:fillRect/>
            </a:stretch>
          </p:blipFill>
          <p:spPr bwMode="auto">
            <a:xfrm>
              <a:off x="609600" y="1524000"/>
              <a:ext cx="6770077" cy="3657600"/>
            </a:xfrm>
            <a:prstGeom prst="rect">
              <a:avLst/>
            </a:prstGeom>
            <a:noFill/>
            <a:ln w="9525">
              <a:noFill/>
              <a:miter lim="800000"/>
              <a:headEnd/>
              <a:tailEnd/>
            </a:ln>
          </p:spPr>
        </p:pic>
        <p:cxnSp>
          <p:nvCxnSpPr>
            <p:cNvPr id="253" name="Connettore 2 252"/>
            <p:cNvCxnSpPr/>
            <p:nvPr/>
          </p:nvCxnSpPr>
          <p:spPr>
            <a:xfrm rot="10800000" flipV="1">
              <a:off x="1676400" y="1906588"/>
              <a:ext cx="1295400" cy="74612"/>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57" name="CasellaDiTesto 256"/>
            <p:cNvSpPr txBox="1"/>
            <p:nvPr/>
          </p:nvSpPr>
          <p:spPr>
            <a:xfrm>
              <a:off x="3856474" y="1790007"/>
              <a:ext cx="1174401" cy="564071"/>
            </a:xfrm>
            <a:prstGeom prst="rect">
              <a:avLst/>
            </a:prstGeom>
            <a:noFill/>
          </p:spPr>
          <p:txBody>
            <a:bodyPr wrap="square" rtlCol="0">
              <a:spAutoFit/>
            </a:bodyPr>
            <a:lstStyle/>
            <a:p>
              <a:r>
                <a:rPr lang="it-IT" dirty="0" smtClean="0"/>
                <a:t>Sensor  position</a:t>
              </a:r>
              <a:endParaRPr lang="it-IT" dirty="0"/>
            </a:p>
          </p:txBody>
        </p:sp>
        <p:sp>
          <p:nvSpPr>
            <p:cNvPr id="258" name="CasellaDiTesto 257"/>
            <p:cNvSpPr txBox="1"/>
            <p:nvPr/>
          </p:nvSpPr>
          <p:spPr>
            <a:xfrm>
              <a:off x="609600" y="3733800"/>
              <a:ext cx="1676400" cy="369332"/>
            </a:xfrm>
            <a:prstGeom prst="rect">
              <a:avLst/>
            </a:prstGeom>
            <a:noFill/>
          </p:spPr>
          <p:txBody>
            <a:bodyPr wrap="square" rtlCol="0">
              <a:spAutoFit/>
            </a:bodyPr>
            <a:lstStyle/>
            <a:p>
              <a:r>
                <a:rPr lang="it-IT" dirty="0" smtClean="0"/>
                <a:t>R-fi fanout</a:t>
              </a:r>
              <a:endParaRPr lang="it-IT" dirty="0"/>
            </a:p>
          </p:txBody>
        </p:sp>
        <p:sp>
          <p:nvSpPr>
            <p:cNvPr id="259" name="CasellaDiTesto 258"/>
            <p:cNvSpPr txBox="1"/>
            <p:nvPr/>
          </p:nvSpPr>
          <p:spPr>
            <a:xfrm>
              <a:off x="3609000" y="4682836"/>
              <a:ext cx="914400" cy="369332"/>
            </a:xfrm>
            <a:prstGeom prst="rect">
              <a:avLst/>
            </a:prstGeom>
            <a:noFill/>
          </p:spPr>
          <p:txBody>
            <a:bodyPr wrap="square" rtlCol="0">
              <a:spAutoFit/>
            </a:bodyPr>
            <a:lstStyle/>
            <a:p>
              <a:r>
                <a:rPr lang="it-IT" dirty="0" smtClean="0"/>
                <a:t>HDI</a:t>
              </a:r>
              <a:endParaRPr lang="it-IT" dirty="0"/>
            </a:p>
          </p:txBody>
        </p:sp>
        <p:cxnSp>
          <p:nvCxnSpPr>
            <p:cNvPr id="260" name="Connettore 2 259"/>
            <p:cNvCxnSpPr/>
            <p:nvPr/>
          </p:nvCxnSpPr>
          <p:spPr>
            <a:xfrm rot="5400000">
              <a:off x="3720173" y="2673704"/>
              <a:ext cx="1149925" cy="513069"/>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61" name="Connettore 2 260"/>
            <p:cNvCxnSpPr/>
            <p:nvPr/>
          </p:nvCxnSpPr>
          <p:spPr>
            <a:xfrm flipV="1">
              <a:off x="1676400" y="2895600"/>
              <a:ext cx="1066800" cy="8382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62" name="Connettore 2 261"/>
            <p:cNvCxnSpPr>
              <a:stCxn id="259" idx="3"/>
            </p:cNvCxnSpPr>
            <p:nvPr/>
          </p:nvCxnSpPr>
          <p:spPr>
            <a:xfrm flipV="1">
              <a:off x="4523400" y="4849091"/>
              <a:ext cx="1485121" cy="18411"/>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74" name="Rettangolo 273"/>
            <p:cNvSpPr/>
            <p:nvPr/>
          </p:nvSpPr>
          <p:spPr>
            <a:xfrm>
              <a:off x="2743200" y="1905000"/>
              <a:ext cx="1447800" cy="646331"/>
            </a:xfrm>
            <a:prstGeom prst="rect">
              <a:avLst/>
            </a:prstGeom>
          </p:spPr>
          <p:txBody>
            <a:bodyPr wrap="square">
              <a:spAutoFit/>
            </a:bodyPr>
            <a:lstStyle/>
            <a:p>
              <a:r>
                <a:rPr lang="it-IT" dirty="0" smtClean="0"/>
                <a:t>Fixing buttons</a:t>
              </a:r>
              <a:endParaRPr lang="it-IT" dirty="0"/>
            </a:p>
          </p:txBody>
        </p:sp>
        <p:sp>
          <p:nvSpPr>
            <p:cNvPr id="14" name="Rettangolo 13"/>
            <p:cNvSpPr/>
            <p:nvPr/>
          </p:nvSpPr>
          <p:spPr>
            <a:xfrm>
              <a:off x="2474825" y="4317076"/>
              <a:ext cx="1885453" cy="369332"/>
            </a:xfrm>
            <a:prstGeom prst="rect">
              <a:avLst/>
            </a:prstGeom>
          </p:spPr>
          <p:txBody>
            <a:bodyPr wrap="none">
              <a:spAutoFit/>
            </a:bodyPr>
            <a:lstStyle/>
            <a:p>
              <a:r>
                <a:rPr lang="it-IT" dirty="0" smtClean="0"/>
                <a:t>Front-end chips</a:t>
              </a:r>
              <a:endParaRPr lang="it-IT" dirty="0"/>
            </a:p>
          </p:txBody>
        </p:sp>
        <p:cxnSp>
          <p:nvCxnSpPr>
            <p:cNvPr id="15" name="Connettore 2 14"/>
            <p:cNvCxnSpPr/>
            <p:nvPr/>
          </p:nvCxnSpPr>
          <p:spPr>
            <a:xfrm>
              <a:off x="4380275" y="4516582"/>
              <a:ext cx="1172044" cy="20485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grpSp>
      <p:pic>
        <p:nvPicPr>
          <p:cNvPr id="10242" name="Picture 2"/>
          <p:cNvPicPr>
            <a:picLocks noChangeAspect="1" noChangeArrowheads="1"/>
          </p:cNvPicPr>
          <p:nvPr/>
        </p:nvPicPr>
        <p:blipFill>
          <a:blip r:embed="rId4" cstate="print"/>
          <a:srcRect l="34167" t="37609" r="20428" b="12994"/>
          <a:stretch>
            <a:fillRect/>
          </a:stretch>
        </p:blipFill>
        <p:spPr bwMode="auto">
          <a:xfrm>
            <a:off x="5562600" y="1752600"/>
            <a:ext cx="3491344" cy="2057400"/>
          </a:xfrm>
          <a:prstGeom prst="rect">
            <a:avLst/>
          </a:prstGeom>
          <a:noFill/>
          <a:ln w="9525">
            <a:noFill/>
            <a:miter lim="800000"/>
            <a:headEnd/>
            <a:tailEnd/>
          </a:ln>
        </p:spPr>
      </p:pic>
      <p:sp>
        <p:nvSpPr>
          <p:cNvPr id="38" name="Rectangle 34"/>
          <p:cNvSpPr>
            <a:spLocks noChangeArrowheads="1"/>
          </p:cNvSpPr>
          <p:nvPr/>
        </p:nvSpPr>
        <p:spPr bwMode="auto">
          <a:xfrm>
            <a:off x="2057400" y="5257800"/>
            <a:ext cx="4495800" cy="1219200"/>
          </a:xfrm>
          <a:prstGeom prst="rect">
            <a:avLst/>
          </a:prstGeom>
          <a:solidFill>
            <a:schemeClr val="accent1"/>
          </a:solidFill>
          <a:ln w="9525">
            <a:solidFill>
              <a:schemeClr val="tx1"/>
            </a:solidFill>
            <a:miter lim="800000"/>
            <a:headEnd/>
            <a:tailEnd/>
          </a:ln>
        </p:spPr>
        <p:txBody>
          <a:bodyPr anchor="ctr"/>
          <a:lstStyle/>
          <a:p>
            <a:pPr algn="ctr"/>
            <a:r>
              <a:rPr lang="en-US" dirty="0" smtClean="0">
                <a:solidFill>
                  <a:srgbClr val="FF0000"/>
                </a:solidFill>
              </a:rPr>
              <a:t>Final solution –HDI in axial direction  </a:t>
            </a:r>
            <a:r>
              <a:rPr lang="en-US" dirty="0" err="1" smtClean="0">
                <a:solidFill>
                  <a:srgbClr val="FF0000"/>
                </a:solidFill>
              </a:rPr>
              <a:t>inclinated</a:t>
            </a:r>
            <a:r>
              <a:rPr lang="en-US" dirty="0" smtClean="0">
                <a:solidFill>
                  <a:srgbClr val="FF0000"/>
                </a:solidFill>
              </a:rPr>
              <a:t>  at 300 mrad, with front-end chips  30° oriented </a:t>
            </a:r>
          </a:p>
        </p:txBody>
      </p:sp>
      <p:sp>
        <p:nvSpPr>
          <p:cNvPr id="24" name="Ovale 23"/>
          <p:cNvSpPr/>
          <p:nvPr/>
        </p:nvSpPr>
        <p:spPr>
          <a:xfrm>
            <a:off x="6629400" y="15240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3" descr="Pergamena"/>
          <p:cNvSpPr txBox="1">
            <a:spLocks noChangeArrowheads="1"/>
          </p:cNvSpPr>
          <p:nvPr/>
        </p:nvSpPr>
        <p:spPr bwMode="auto">
          <a:xfrm>
            <a:off x="1981200" y="2286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a:bodyPr>
          <a:lstStyle/>
          <a:p>
            <a:pPr algn="ctr"/>
            <a:r>
              <a:rPr lang="en-US" sz="4000" dirty="0" smtClean="0">
                <a:solidFill>
                  <a:schemeClr val="accent2"/>
                </a:solidFill>
              </a:rPr>
              <a:t>Module Striplets </a:t>
            </a:r>
            <a:endParaRPr lang="en-US" sz="4000" dirty="0">
              <a:solidFill>
                <a:schemeClr val="accent2"/>
              </a:solidFill>
            </a:endParaRPr>
          </a:p>
        </p:txBody>
      </p:sp>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pic>
        <p:nvPicPr>
          <p:cNvPr id="20481" name="Picture 1"/>
          <p:cNvPicPr>
            <a:picLocks noChangeAspect="1" noChangeArrowheads="1"/>
          </p:cNvPicPr>
          <p:nvPr/>
        </p:nvPicPr>
        <p:blipFill>
          <a:blip r:embed="rId3" cstate="print"/>
          <a:srcRect l="26542" t="18232" r="18442" b="9771"/>
          <a:stretch>
            <a:fillRect/>
          </a:stretch>
        </p:blipFill>
        <p:spPr bwMode="auto">
          <a:xfrm>
            <a:off x="-1" y="2057400"/>
            <a:ext cx="6342289" cy="4495800"/>
          </a:xfrm>
          <a:prstGeom prst="rect">
            <a:avLst/>
          </a:prstGeom>
          <a:noFill/>
          <a:ln w="9525">
            <a:noFill/>
            <a:miter lim="800000"/>
            <a:headEnd/>
            <a:tailEnd/>
          </a:ln>
        </p:spPr>
      </p:pic>
      <p:sp>
        <p:nvSpPr>
          <p:cNvPr id="278" name="CasellaDiTesto 277"/>
          <p:cNvSpPr txBox="1"/>
          <p:nvPr/>
        </p:nvSpPr>
        <p:spPr>
          <a:xfrm>
            <a:off x="6019800" y="4419600"/>
            <a:ext cx="3124200" cy="830997"/>
          </a:xfrm>
          <a:prstGeom prst="rect">
            <a:avLst/>
          </a:prstGeom>
          <a:solidFill>
            <a:srgbClr val="FFFF00"/>
          </a:solidFill>
          <a:ln>
            <a:solidFill>
              <a:srgbClr val="C00000"/>
            </a:solidFill>
          </a:ln>
        </p:spPr>
        <p:txBody>
          <a:bodyPr wrap="square" rtlCol="0">
            <a:spAutoFit/>
          </a:bodyPr>
          <a:lstStyle/>
          <a:p>
            <a:r>
              <a:rPr lang="it-IT" sz="1600" dirty="0" err="1" smtClean="0"/>
              <a:t>Widht</a:t>
            </a:r>
            <a:r>
              <a:rPr lang="it-IT" sz="1600" dirty="0" smtClean="0"/>
              <a:t> of HDI: </a:t>
            </a:r>
            <a:r>
              <a:rPr lang="it-IT" sz="1600" dirty="0" err="1" smtClean="0"/>
              <a:t>important</a:t>
            </a:r>
            <a:r>
              <a:rPr lang="it-IT" sz="1600" dirty="0" smtClean="0"/>
              <a:t> to limitate  material in the 300 mrad envelope</a:t>
            </a:r>
            <a:endParaRPr lang="it-IT" sz="1600" dirty="0"/>
          </a:p>
        </p:txBody>
      </p:sp>
      <p:sp>
        <p:nvSpPr>
          <p:cNvPr id="14" name="Ovale 13"/>
          <p:cNvSpPr/>
          <p:nvPr/>
        </p:nvSpPr>
        <p:spPr>
          <a:xfrm>
            <a:off x="4191000" y="3505200"/>
            <a:ext cx="507372"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9" name="Connettore 2 278"/>
          <p:cNvCxnSpPr/>
          <p:nvPr/>
        </p:nvCxnSpPr>
        <p:spPr>
          <a:xfrm rot="10800000">
            <a:off x="3352800" y="4419600"/>
            <a:ext cx="3048000" cy="1295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12" name="Ovale 11"/>
          <p:cNvSpPr/>
          <p:nvPr/>
        </p:nvSpPr>
        <p:spPr>
          <a:xfrm rot="940879">
            <a:off x="2772121" y="3585981"/>
            <a:ext cx="630300" cy="100970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6" name="Connettore 2 275"/>
          <p:cNvCxnSpPr/>
          <p:nvPr/>
        </p:nvCxnSpPr>
        <p:spPr>
          <a:xfrm rot="10800000">
            <a:off x="4572000" y="4191000"/>
            <a:ext cx="1676400" cy="762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77" name="CasellaDiTesto 276"/>
          <p:cNvSpPr txBox="1"/>
          <p:nvPr/>
        </p:nvSpPr>
        <p:spPr>
          <a:xfrm>
            <a:off x="6172200" y="5562600"/>
            <a:ext cx="2819400" cy="830997"/>
          </a:xfrm>
          <a:prstGeom prst="rect">
            <a:avLst/>
          </a:prstGeom>
          <a:solidFill>
            <a:srgbClr val="FFFF00"/>
          </a:solidFill>
          <a:ln>
            <a:solidFill>
              <a:srgbClr val="C00000"/>
            </a:solidFill>
          </a:ln>
        </p:spPr>
        <p:txBody>
          <a:bodyPr wrap="square" rtlCol="0">
            <a:spAutoFit/>
          </a:bodyPr>
          <a:lstStyle/>
          <a:p>
            <a:r>
              <a:rPr lang="it-IT" sz="1600" dirty="0" smtClean="0"/>
              <a:t>Buttons </a:t>
            </a:r>
            <a:r>
              <a:rPr lang="it-IT" sz="1600" dirty="0" err="1" smtClean="0"/>
              <a:t>positioned</a:t>
            </a:r>
            <a:r>
              <a:rPr lang="it-IT" sz="1600" dirty="0" smtClean="0"/>
              <a:t> </a:t>
            </a:r>
            <a:r>
              <a:rPr lang="it-IT" sz="1600" dirty="0" err="1" smtClean="0"/>
              <a:t>asymmetric</a:t>
            </a:r>
            <a:r>
              <a:rPr lang="it-IT" sz="1600" dirty="0" smtClean="0"/>
              <a:t>  and </a:t>
            </a:r>
            <a:r>
              <a:rPr lang="it-IT" sz="1600" dirty="0" err="1" smtClean="0"/>
              <a:t>moved</a:t>
            </a:r>
            <a:r>
              <a:rPr lang="it-IT" sz="1600" dirty="0" smtClean="0"/>
              <a:t> in </a:t>
            </a:r>
            <a:r>
              <a:rPr lang="it-IT" sz="1600" dirty="0" err="1" smtClean="0"/>
              <a:t>forward</a:t>
            </a:r>
            <a:r>
              <a:rPr lang="it-IT" sz="1600" dirty="0" smtClean="0"/>
              <a:t> direction </a:t>
            </a:r>
            <a:endParaRPr lang="it-IT" sz="1600" dirty="0"/>
          </a:p>
        </p:txBody>
      </p:sp>
      <p:pic>
        <p:nvPicPr>
          <p:cNvPr id="20482" name="Picture 2"/>
          <p:cNvPicPr>
            <a:picLocks noChangeAspect="1" noChangeArrowheads="1"/>
          </p:cNvPicPr>
          <p:nvPr/>
        </p:nvPicPr>
        <p:blipFill>
          <a:blip r:embed="rId4" cstate="print"/>
          <a:srcRect l="41250" t="19231" r="24167" b="6154"/>
          <a:stretch>
            <a:fillRect/>
          </a:stretch>
        </p:blipFill>
        <p:spPr bwMode="auto">
          <a:xfrm>
            <a:off x="6705600" y="2057400"/>
            <a:ext cx="1981200" cy="2315379"/>
          </a:xfrm>
          <a:prstGeom prst="rect">
            <a:avLst/>
          </a:prstGeom>
          <a:noFill/>
          <a:ln w="9525">
            <a:noFill/>
            <a:miter lim="800000"/>
            <a:headEnd/>
            <a:tailEnd/>
          </a:ln>
        </p:spPr>
      </p:pic>
      <p:sp>
        <p:nvSpPr>
          <p:cNvPr id="38" name="Rectangle 34"/>
          <p:cNvSpPr>
            <a:spLocks noChangeArrowheads="1"/>
          </p:cNvSpPr>
          <p:nvPr/>
        </p:nvSpPr>
        <p:spPr bwMode="auto">
          <a:xfrm>
            <a:off x="1219200" y="1219200"/>
            <a:ext cx="6705600" cy="762000"/>
          </a:xfrm>
          <a:prstGeom prst="rect">
            <a:avLst/>
          </a:prstGeom>
          <a:solidFill>
            <a:schemeClr val="accent1"/>
          </a:solidFill>
          <a:ln w="9525">
            <a:solidFill>
              <a:schemeClr val="tx1"/>
            </a:solidFill>
            <a:miter lim="800000"/>
            <a:headEnd/>
            <a:tailEnd/>
          </a:ln>
        </p:spPr>
        <p:txBody>
          <a:bodyPr anchor="ctr"/>
          <a:lstStyle/>
          <a:p>
            <a:r>
              <a:rPr lang="en-US" dirty="0" smtClean="0">
                <a:solidFill>
                  <a:srgbClr val="FF0000"/>
                </a:solidFill>
              </a:rPr>
              <a:t>Some modification about the previous HDI dimensions ; </a:t>
            </a:r>
          </a:p>
          <a:p>
            <a:r>
              <a:rPr lang="en-US" dirty="0" smtClean="0">
                <a:solidFill>
                  <a:srgbClr val="FF0000"/>
                </a:solidFill>
              </a:rPr>
              <a:t>to facilitate the cold flange design,  </a:t>
            </a:r>
            <a:r>
              <a:rPr lang="en-US" dirty="0" err="1" smtClean="0">
                <a:solidFill>
                  <a:srgbClr val="FF0000"/>
                </a:solidFill>
              </a:rPr>
              <a:t>bottons</a:t>
            </a:r>
            <a:r>
              <a:rPr lang="en-US" dirty="0" smtClean="0">
                <a:solidFill>
                  <a:srgbClr val="FF0000"/>
                </a:solidFill>
              </a:rPr>
              <a:t> are positioned</a:t>
            </a:r>
          </a:p>
          <a:p>
            <a:r>
              <a:rPr lang="en-US" dirty="0" smtClean="0">
                <a:solidFill>
                  <a:srgbClr val="FF0000"/>
                </a:solidFill>
              </a:rPr>
              <a:t> forward  and in asymmetric position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icture 2"/>
          <p:cNvPicPr>
            <a:picLocks noChangeAspect="1" noChangeArrowheads="1"/>
          </p:cNvPicPr>
          <p:nvPr/>
        </p:nvPicPr>
        <p:blipFill>
          <a:blip r:embed="rId3" cstate="print"/>
          <a:srcRect l="21127" t="19502" r="6338" b="16793"/>
          <a:stretch>
            <a:fillRect/>
          </a:stretch>
        </p:blipFill>
        <p:spPr bwMode="auto">
          <a:xfrm>
            <a:off x="0" y="2209800"/>
            <a:ext cx="9130006" cy="4343400"/>
          </a:xfrm>
          <a:prstGeom prst="rect">
            <a:avLst/>
          </a:prstGeom>
          <a:noFill/>
          <a:ln w="9525">
            <a:noFill/>
            <a:miter lim="800000"/>
            <a:headEnd/>
            <a:tailEnd/>
          </a:ln>
        </p:spPr>
      </p:pic>
      <p:sp>
        <p:nvSpPr>
          <p:cNvPr id="33" name="Rectangle 10"/>
          <p:cNvSpPr>
            <a:spLocks noChangeArrowheads="1"/>
          </p:cNvSpPr>
          <p:nvPr/>
        </p:nvSpPr>
        <p:spPr bwMode="auto">
          <a:xfrm>
            <a:off x="0" y="6324600"/>
            <a:ext cx="9067800" cy="569912"/>
          </a:xfrm>
          <a:prstGeom prst="rect">
            <a:avLst/>
          </a:prstGeom>
          <a:noFill/>
          <a:ln w="9525">
            <a:noFill/>
            <a:miter lim="800000"/>
            <a:headEnd/>
            <a:tailEnd/>
          </a:ln>
        </p:spPr>
        <p:txBody>
          <a:bodyPr wrap="square">
            <a:normAutofit/>
          </a:bodyPr>
          <a:lstStyle/>
          <a:p>
            <a:r>
              <a:rPr lang="en-US" sz="1400" dirty="0">
                <a:sym typeface="Wingdings" pitchFamily="2" charset="2"/>
              </a:rPr>
              <a:t>			</a:t>
            </a:r>
            <a:endParaRPr lang="en-US" sz="1400" b="1" i="1" baseline="-25000" dirty="0">
              <a:solidFill>
                <a:srgbClr val="FF0000"/>
              </a:solidFill>
              <a:sym typeface="Wingdings" pitchFamily="2" charset="2"/>
            </a:endParaRPr>
          </a:p>
        </p:txBody>
      </p:sp>
      <p:sp>
        <p:nvSpPr>
          <p:cNvPr id="38" name="Rectangle 34"/>
          <p:cNvSpPr>
            <a:spLocks noChangeArrowheads="1"/>
          </p:cNvSpPr>
          <p:nvPr/>
        </p:nvSpPr>
        <p:spPr bwMode="auto">
          <a:xfrm>
            <a:off x="0" y="5562600"/>
            <a:ext cx="5334000" cy="914400"/>
          </a:xfrm>
          <a:prstGeom prst="rect">
            <a:avLst/>
          </a:prstGeom>
          <a:solidFill>
            <a:schemeClr val="accent1"/>
          </a:solidFill>
          <a:ln w="9525">
            <a:solidFill>
              <a:schemeClr val="tx1"/>
            </a:solidFill>
            <a:miter lim="800000"/>
            <a:headEnd/>
            <a:tailEnd/>
          </a:ln>
        </p:spPr>
        <p:txBody>
          <a:bodyPr anchor="ctr"/>
          <a:lstStyle/>
          <a:p>
            <a:pPr algn="ctr"/>
            <a:r>
              <a:rPr lang="en-US" dirty="0" smtClean="0">
                <a:solidFill>
                  <a:srgbClr val="FF0000"/>
                </a:solidFill>
              </a:rPr>
              <a:t>CFRP structure , glued on the fanout-sensor and HDI buttons, freezes the exact positions of HDI and sensors . </a:t>
            </a:r>
          </a:p>
        </p:txBody>
      </p:sp>
      <p:cxnSp>
        <p:nvCxnSpPr>
          <p:cNvPr id="276" name="Connettore 2 275"/>
          <p:cNvCxnSpPr/>
          <p:nvPr/>
        </p:nvCxnSpPr>
        <p:spPr>
          <a:xfrm flipV="1">
            <a:off x="2743200" y="4649788"/>
            <a:ext cx="457200" cy="227012"/>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77" name="CasellaDiTesto 276"/>
          <p:cNvSpPr txBox="1"/>
          <p:nvPr/>
        </p:nvSpPr>
        <p:spPr>
          <a:xfrm>
            <a:off x="152400" y="4724400"/>
            <a:ext cx="2590800" cy="646331"/>
          </a:xfrm>
          <a:prstGeom prst="rect">
            <a:avLst/>
          </a:prstGeom>
          <a:noFill/>
          <a:ln>
            <a:solidFill>
              <a:srgbClr val="FFFF00"/>
            </a:solidFill>
          </a:ln>
        </p:spPr>
        <p:txBody>
          <a:bodyPr wrap="square" rtlCol="0">
            <a:spAutoFit/>
          </a:bodyPr>
          <a:lstStyle/>
          <a:p>
            <a:r>
              <a:rPr lang="it-IT" dirty="0" smtClean="0"/>
              <a:t>Low mass ribs for active region</a:t>
            </a:r>
            <a:endParaRPr lang="it-IT" dirty="0"/>
          </a:p>
        </p:txBody>
      </p:sp>
      <p:sp>
        <p:nvSpPr>
          <p:cNvPr id="278" name="CasellaDiTesto 277"/>
          <p:cNvSpPr txBox="1"/>
          <p:nvPr/>
        </p:nvSpPr>
        <p:spPr>
          <a:xfrm>
            <a:off x="6096000" y="4419600"/>
            <a:ext cx="2743200" cy="923330"/>
          </a:xfrm>
          <a:prstGeom prst="rect">
            <a:avLst/>
          </a:prstGeom>
          <a:noFill/>
          <a:ln w="12700">
            <a:solidFill>
              <a:srgbClr val="FFFF00"/>
            </a:solidFill>
          </a:ln>
        </p:spPr>
        <p:txBody>
          <a:bodyPr wrap="square" rtlCol="0">
            <a:spAutoFit/>
          </a:bodyPr>
          <a:lstStyle/>
          <a:p>
            <a:r>
              <a:rPr lang="it-IT" dirty="0" smtClean="0"/>
              <a:t>Button-hole for screws and final glueing  to the buttons  </a:t>
            </a:r>
            <a:endParaRPr lang="it-IT" dirty="0"/>
          </a:p>
        </p:txBody>
      </p:sp>
      <p:cxnSp>
        <p:nvCxnSpPr>
          <p:cNvPr id="279" name="Connettore 2 278"/>
          <p:cNvCxnSpPr>
            <a:stCxn id="278" idx="2"/>
          </p:cNvCxnSpPr>
          <p:nvPr/>
        </p:nvCxnSpPr>
        <p:spPr>
          <a:xfrm rot="16200000" flipH="1">
            <a:off x="7548265" y="5262265"/>
            <a:ext cx="448270" cy="609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pic>
        <p:nvPicPr>
          <p:cNvPr id="30721" name="Picture 1"/>
          <p:cNvPicPr>
            <a:picLocks noChangeAspect="1" noChangeArrowheads="1"/>
          </p:cNvPicPr>
          <p:nvPr/>
        </p:nvPicPr>
        <p:blipFill>
          <a:blip r:embed="rId4" cstate="print"/>
          <a:srcRect l="27083" t="16154" r="13333" b="6154"/>
          <a:stretch>
            <a:fillRect/>
          </a:stretch>
        </p:blipFill>
        <p:spPr bwMode="auto">
          <a:xfrm>
            <a:off x="3505200" y="0"/>
            <a:ext cx="5638800" cy="3982650"/>
          </a:xfrm>
          <a:prstGeom prst="rect">
            <a:avLst/>
          </a:prstGeom>
          <a:noFill/>
          <a:ln w="9525">
            <a:noFill/>
            <a:miter lim="800000"/>
            <a:headEnd/>
            <a:tailEnd/>
          </a:ln>
        </p:spPr>
      </p:pic>
      <p:sp>
        <p:nvSpPr>
          <p:cNvPr id="292" name="Ovale 291"/>
          <p:cNvSpPr/>
          <p:nvPr/>
        </p:nvSpPr>
        <p:spPr>
          <a:xfrm>
            <a:off x="3581400" y="1066800"/>
            <a:ext cx="762000" cy="1066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0" name="Ovale 289"/>
          <p:cNvSpPr/>
          <p:nvPr/>
        </p:nvSpPr>
        <p:spPr>
          <a:xfrm>
            <a:off x="6400800" y="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8001000" y="990600"/>
            <a:ext cx="609600" cy="762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6934200" y="1981200"/>
            <a:ext cx="1869764" cy="923330"/>
          </a:xfrm>
          <a:prstGeom prst="rect">
            <a:avLst/>
          </a:prstGeom>
          <a:solidFill>
            <a:srgbClr val="FFFF00"/>
          </a:solidFill>
        </p:spPr>
        <p:txBody>
          <a:bodyPr wrap="square">
            <a:spAutoFit/>
          </a:bodyPr>
          <a:lstStyle/>
          <a:p>
            <a:r>
              <a:rPr lang="it-IT" dirty="0" err="1" smtClean="0"/>
              <a:t>Asymmetric</a:t>
            </a:r>
            <a:r>
              <a:rPr lang="it-IT" dirty="0" smtClean="0"/>
              <a:t> </a:t>
            </a:r>
            <a:r>
              <a:rPr lang="it-IT" dirty="0" err="1" smtClean="0"/>
              <a:t>pot</a:t>
            </a:r>
            <a:r>
              <a:rPr lang="it-IT" dirty="0" smtClean="0"/>
              <a:t> for buttons glueing</a:t>
            </a:r>
            <a:endParaRPr lang="it-IT" dirty="0"/>
          </a:p>
        </p:txBody>
      </p:sp>
      <p:sp>
        <p:nvSpPr>
          <p:cNvPr id="26" name="Text Box 3" descr="Pergamena"/>
          <p:cNvSpPr txBox="1">
            <a:spLocks noChangeArrowheads="1"/>
          </p:cNvSpPr>
          <p:nvPr/>
        </p:nvSpPr>
        <p:spPr bwMode="auto">
          <a:xfrm>
            <a:off x="1600200" y="0"/>
            <a:ext cx="4114800" cy="685800"/>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lnSpcReduction="10000"/>
          </a:bodyPr>
          <a:lstStyle/>
          <a:p>
            <a:pPr algn="ctr"/>
            <a:r>
              <a:rPr lang="en-US" sz="4000" dirty="0" smtClean="0">
                <a:solidFill>
                  <a:schemeClr val="accent2"/>
                </a:solidFill>
              </a:rPr>
              <a:t>Module Striplets </a:t>
            </a:r>
            <a:endParaRPr lang="en-US" sz="4000" dirty="0">
              <a:solidFill>
                <a:schemeClr val="accent2"/>
              </a:solidFill>
            </a:endParaRPr>
          </a:p>
        </p:txBody>
      </p:sp>
      <p:cxnSp>
        <p:nvCxnSpPr>
          <p:cNvPr id="17" name="Connettore 2 16"/>
          <p:cNvCxnSpPr/>
          <p:nvPr/>
        </p:nvCxnSpPr>
        <p:spPr>
          <a:xfrm rot="5400000" flipH="1" flipV="1">
            <a:off x="7886700" y="1790700"/>
            <a:ext cx="304800" cy="2286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grpSp>
        <p:nvGrpSpPr>
          <p:cNvPr id="14" name="Gruppo 13"/>
          <p:cNvGrpSpPr/>
          <p:nvPr/>
        </p:nvGrpSpPr>
        <p:grpSpPr>
          <a:xfrm>
            <a:off x="457200" y="1219200"/>
            <a:ext cx="5976664" cy="5077729"/>
            <a:chOff x="1295400" y="1295400"/>
            <a:chExt cx="5976664" cy="5077729"/>
          </a:xfrm>
        </p:grpSpPr>
        <p:grpSp>
          <p:nvGrpSpPr>
            <p:cNvPr id="2" name="Gruppo 10"/>
            <p:cNvGrpSpPr/>
            <p:nvPr/>
          </p:nvGrpSpPr>
          <p:grpSpPr>
            <a:xfrm>
              <a:off x="1295400" y="1295400"/>
              <a:ext cx="5976664" cy="5077729"/>
              <a:chOff x="395537" y="188642"/>
              <a:chExt cx="7560846" cy="6517898"/>
            </a:xfrm>
          </p:grpSpPr>
          <p:pic>
            <p:nvPicPr>
              <p:cNvPr id="4098" name="Picture 2"/>
              <p:cNvPicPr>
                <a:picLocks noChangeAspect="1" noChangeArrowheads="1"/>
              </p:cNvPicPr>
              <p:nvPr/>
            </p:nvPicPr>
            <p:blipFill>
              <a:blip r:embed="rId2" cstate="print"/>
              <a:srcRect l="27956" t="22084" r="33851" b="17132"/>
              <a:stretch>
                <a:fillRect/>
              </a:stretch>
            </p:blipFill>
            <p:spPr bwMode="auto">
              <a:xfrm>
                <a:off x="395537" y="188642"/>
                <a:ext cx="7560846" cy="6517898"/>
              </a:xfrm>
              <a:prstGeom prst="rect">
                <a:avLst/>
              </a:prstGeom>
              <a:noFill/>
              <a:ln w="9525">
                <a:noFill/>
                <a:miter lim="800000"/>
                <a:headEnd/>
                <a:tailEnd/>
              </a:ln>
            </p:spPr>
          </p:pic>
          <p:sp>
            <p:nvSpPr>
              <p:cNvPr id="4" name="Ovale 3"/>
              <p:cNvSpPr/>
              <p:nvPr/>
            </p:nvSpPr>
            <p:spPr>
              <a:xfrm>
                <a:off x="5940158" y="4797160"/>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2123730" y="3645031"/>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e 5"/>
              <p:cNvSpPr/>
              <p:nvPr/>
            </p:nvSpPr>
            <p:spPr>
              <a:xfrm>
                <a:off x="3059835" y="188642"/>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e 6"/>
              <p:cNvSpPr/>
              <p:nvPr/>
            </p:nvSpPr>
            <p:spPr>
              <a:xfrm>
                <a:off x="5508109" y="5589249"/>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e 7"/>
              <p:cNvSpPr/>
              <p:nvPr/>
            </p:nvSpPr>
            <p:spPr>
              <a:xfrm>
                <a:off x="5580118" y="6237323"/>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e 9"/>
              <p:cNvSpPr/>
              <p:nvPr/>
            </p:nvSpPr>
            <p:spPr>
              <a:xfrm>
                <a:off x="2843807" y="1484783"/>
                <a:ext cx="864096" cy="3600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e 12"/>
            <p:cNvSpPr/>
            <p:nvPr/>
          </p:nvSpPr>
          <p:spPr>
            <a:xfrm>
              <a:off x="2895600" y="3200400"/>
              <a:ext cx="683047" cy="28048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asellaDiTesto 14"/>
          <p:cNvSpPr txBox="1"/>
          <p:nvPr/>
        </p:nvSpPr>
        <p:spPr>
          <a:xfrm>
            <a:off x="5715000" y="2667000"/>
            <a:ext cx="3200400" cy="1323439"/>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Assumed same BaBar module’s  radius. (different  the length in Z direction)</a:t>
            </a:r>
          </a:p>
        </p:txBody>
      </p:sp>
      <p:sp>
        <p:nvSpPr>
          <p:cNvPr id="16" name="CasellaDiTesto 15"/>
          <p:cNvSpPr txBox="1"/>
          <p:nvPr/>
        </p:nvSpPr>
        <p:spPr>
          <a:xfrm>
            <a:off x="5562600" y="4953000"/>
            <a:ext cx="533400" cy="381000"/>
          </a:xfrm>
          <a:prstGeom prst="rect">
            <a:avLst/>
          </a:prstGeom>
          <a:solidFill>
            <a:srgbClr val="FFFF00"/>
          </a:solidFill>
        </p:spPr>
        <p:txBody>
          <a:bodyPr wrap="square" rtlCol="0">
            <a:spAutoFit/>
          </a:bodyPr>
          <a:lstStyle/>
          <a:p>
            <a:r>
              <a:rPr lang="en-US" dirty="0" smtClean="0">
                <a:solidFill>
                  <a:srgbClr val="000099"/>
                </a:solidFill>
              </a:rPr>
              <a:t>L3</a:t>
            </a:r>
            <a:endParaRPr lang="en-US" dirty="0">
              <a:solidFill>
                <a:srgbClr val="000099"/>
              </a:solidFill>
            </a:endParaRPr>
          </a:p>
        </p:txBody>
      </p:sp>
      <p:sp>
        <p:nvSpPr>
          <p:cNvPr id="17" name="Rettangolo 16"/>
          <p:cNvSpPr/>
          <p:nvPr/>
        </p:nvSpPr>
        <p:spPr>
          <a:xfrm>
            <a:off x="5257800" y="5410200"/>
            <a:ext cx="452368" cy="369332"/>
          </a:xfrm>
          <a:prstGeom prst="rect">
            <a:avLst/>
          </a:prstGeom>
          <a:solidFill>
            <a:srgbClr val="FFFF00"/>
          </a:solidFill>
        </p:spPr>
        <p:txBody>
          <a:bodyPr wrap="none">
            <a:spAutoFit/>
          </a:bodyPr>
          <a:lstStyle/>
          <a:p>
            <a:r>
              <a:rPr lang="en-US" dirty="0" smtClean="0">
                <a:solidFill>
                  <a:srgbClr val="000099"/>
                </a:solidFill>
              </a:rPr>
              <a:t>L2</a:t>
            </a:r>
            <a:endParaRPr lang="en-US" dirty="0">
              <a:solidFill>
                <a:srgbClr val="000099"/>
              </a:solidFill>
            </a:endParaRPr>
          </a:p>
        </p:txBody>
      </p:sp>
      <p:sp>
        <p:nvSpPr>
          <p:cNvPr id="18" name="Rettangolo 17"/>
          <p:cNvSpPr/>
          <p:nvPr/>
        </p:nvSpPr>
        <p:spPr>
          <a:xfrm>
            <a:off x="5334000" y="5867400"/>
            <a:ext cx="415498" cy="369332"/>
          </a:xfrm>
          <a:prstGeom prst="rect">
            <a:avLst/>
          </a:prstGeom>
          <a:solidFill>
            <a:srgbClr val="FFFF00"/>
          </a:solidFill>
        </p:spPr>
        <p:txBody>
          <a:bodyPr wrap="none">
            <a:spAutoFit/>
          </a:bodyPr>
          <a:lstStyle/>
          <a:p>
            <a:r>
              <a:rPr lang="en-US" dirty="0" smtClean="0">
                <a:solidFill>
                  <a:srgbClr val="000099"/>
                </a:solidFill>
              </a:rPr>
              <a:t>L1</a:t>
            </a:r>
            <a:endParaRPr lang="en-US" dirty="0">
              <a:solidFill>
                <a:srgbClr val="000099"/>
              </a:solidFill>
            </a:endParaRPr>
          </a:p>
        </p:txBody>
      </p:sp>
      <p:sp>
        <p:nvSpPr>
          <p:cNvPr id="19" name="Rettangolo 18"/>
          <p:cNvSpPr/>
          <p:nvPr/>
        </p:nvSpPr>
        <p:spPr>
          <a:xfrm>
            <a:off x="1219200" y="3810000"/>
            <a:ext cx="620683" cy="369332"/>
          </a:xfrm>
          <a:prstGeom prst="rect">
            <a:avLst/>
          </a:prstGeom>
          <a:solidFill>
            <a:srgbClr val="FFFF00"/>
          </a:solidFill>
        </p:spPr>
        <p:txBody>
          <a:bodyPr wrap="none">
            <a:spAutoFit/>
          </a:bodyPr>
          <a:lstStyle/>
          <a:p>
            <a:r>
              <a:rPr lang="en-US" dirty="0" smtClean="0">
                <a:solidFill>
                  <a:srgbClr val="000099"/>
                </a:solidFill>
              </a:rPr>
              <a:t>L4A</a:t>
            </a:r>
            <a:endParaRPr lang="en-US" dirty="0">
              <a:solidFill>
                <a:srgbClr val="000099"/>
              </a:solidFill>
            </a:endParaRPr>
          </a:p>
        </p:txBody>
      </p:sp>
      <p:sp>
        <p:nvSpPr>
          <p:cNvPr id="20" name="Rettangolo 19"/>
          <p:cNvSpPr/>
          <p:nvPr/>
        </p:nvSpPr>
        <p:spPr>
          <a:xfrm>
            <a:off x="1447800" y="3048000"/>
            <a:ext cx="598241" cy="369332"/>
          </a:xfrm>
          <a:prstGeom prst="rect">
            <a:avLst/>
          </a:prstGeom>
          <a:solidFill>
            <a:srgbClr val="FFFF00"/>
          </a:solidFill>
        </p:spPr>
        <p:txBody>
          <a:bodyPr wrap="none">
            <a:spAutoFit/>
          </a:bodyPr>
          <a:lstStyle/>
          <a:p>
            <a:r>
              <a:rPr lang="en-US" dirty="0" smtClean="0">
                <a:solidFill>
                  <a:srgbClr val="000099"/>
                </a:solidFill>
              </a:rPr>
              <a:t>L4B</a:t>
            </a:r>
            <a:endParaRPr lang="en-US" dirty="0">
              <a:solidFill>
                <a:srgbClr val="000099"/>
              </a:solidFill>
            </a:endParaRPr>
          </a:p>
        </p:txBody>
      </p:sp>
      <p:sp>
        <p:nvSpPr>
          <p:cNvPr id="21" name="Rettangolo 20"/>
          <p:cNvSpPr/>
          <p:nvPr/>
        </p:nvSpPr>
        <p:spPr>
          <a:xfrm>
            <a:off x="1676400" y="2057400"/>
            <a:ext cx="620683" cy="369332"/>
          </a:xfrm>
          <a:prstGeom prst="rect">
            <a:avLst/>
          </a:prstGeom>
          <a:solidFill>
            <a:srgbClr val="FFFF00"/>
          </a:solidFill>
        </p:spPr>
        <p:txBody>
          <a:bodyPr wrap="none">
            <a:spAutoFit/>
          </a:bodyPr>
          <a:lstStyle/>
          <a:p>
            <a:r>
              <a:rPr lang="en-US" dirty="0" smtClean="0">
                <a:solidFill>
                  <a:srgbClr val="000099"/>
                </a:solidFill>
              </a:rPr>
              <a:t>L5A</a:t>
            </a:r>
            <a:endParaRPr lang="en-US" dirty="0">
              <a:solidFill>
                <a:srgbClr val="000099"/>
              </a:solidFill>
            </a:endParaRPr>
          </a:p>
        </p:txBody>
      </p:sp>
      <p:sp>
        <p:nvSpPr>
          <p:cNvPr id="22" name="Rettangolo 21"/>
          <p:cNvSpPr/>
          <p:nvPr/>
        </p:nvSpPr>
        <p:spPr>
          <a:xfrm>
            <a:off x="1905000" y="1143000"/>
            <a:ext cx="609600" cy="381000"/>
          </a:xfrm>
          <a:prstGeom prst="rect">
            <a:avLst/>
          </a:prstGeom>
          <a:solidFill>
            <a:srgbClr val="FFFF00"/>
          </a:solidFill>
        </p:spPr>
        <p:txBody>
          <a:bodyPr wrap="square">
            <a:spAutoFit/>
          </a:bodyPr>
          <a:lstStyle/>
          <a:p>
            <a:r>
              <a:rPr lang="en-US" dirty="0" smtClean="0">
                <a:solidFill>
                  <a:srgbClr val="000099"/>
                </a:solidFill>
              </a:rPr>
              <a:t>L5B</a:t>
            </a:r>
            <a:endParaRPr lang="en-US" dirty="0">
              <a:solidFill>
                <a:srgbClr val="000099"/>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39664" t="27897" r="5639" b="17132"/>
          <a:stretch>
            <a:fillRect/>
          </a:stretch>
        </p:blipFill>
        <p:spPr bwMode="auto">
          <a:xfrm>
            <a:off x="380999" y="1447800"/>
            <a:ext cx="8258524" cy="4495800"/>
          </a:xfrm>
          <a:prstGeom prst="rect">
            <a:avLst/>
          </a:prstGeom>
          <a:noFill/>
          <a:ln w="9525">
            <a:noFill/>
            <a:miter lim="800000"/>
            <a:headEnd/>
            <a:tailEnd/>
          </a:ln>
        </p:spPr>
      </p:pic>
      <p:sp>
        <p:nvSpPr>
          <p:cNvPr id="5"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7" name="CasellaDiTesto 6"/>
          <p:cNvSpPr txBox="1"/>
          <p:nvPr/>
        </p:nvSpPr>
        <p:spPr>
          <a:xfrm>
            <a:off x="1371600" y="5562600"/>
            <a:ext cx="5562600" cy="1015663"/>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For full covering angle, sliding the wedge VI sensor parallel to z direction till to cover the 300 mrad line</a:t>
            </a:r>
          </a:p>
        </p:txBody>
      </p:sp>
      <p:cxnSp>
        <p:nvCxnSpPr>
          <p:cNvPr id="9" name="Connettore 1 8"/>
          <p:cNvCxnSpPr/>
          <p:nvPr/>
        </p:nvCxnSpPr>
        <p:spPr>
          <a:xfrm flipV="1">
            <a:off x="533400" y="2819400"/>
            <a:ext cx="8610600" cy="26670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sp>
        <p:nvSpPr>
          <p:cNvPr id="13" name="CasellaDiTesto 12"/>
          <p:cNvSpPr txBox="1"/>
          <p:nvPr/>
        </p:nvSpPr>
        <p:spPr>
          <a:xfrm>
            <a:off x="5867400" y="4876800"/>
            <a:ext cx="1447800" cy="369332"/>
          </a:xfrm>
          <a:prstGeom prst="rect">
            <a:avLst/>
          </a:prstGeom>
          <a:solidFill>
            <a:srgbClr val="FFFF00"/>
          </a:solidFill>
        </p:spPr>
        <p:txBody>
          <a:bodyPr wrap="square" rtlCol="0">
            <a:spAutoFit/>
          </a:bodyPr>
          <a:lstStyle/>
          <a:p>
            <a:r>
              <a:rPr lang="en-US" dirty="0" smtClean="0">
                <a:solidFill>
                  <a:srgbClr val="000099"/>
                </a:solidFill>
              </a:rPr>
              <a:t>Z direction</a:t>
            </a:r>
            <a:endParaRPr lang="en-US" dirty="0">
              <a:solidFill>
                <a:srgbClr val="000099"/>
              </a:solidFill>
            </a:endParaRPr>
          </a:p>
        </p:txBody>
      </p:sp>
      <p:cxnSp>
        <p:nvCxnSpPr>
          <p:cNvPr id="15" name="Connettore 2 14"/>
          <p:cNvCxnSpPr/>
          <p:nvPr/>
        </p:nvCxnSpPr>
        <p:spPr>
          <a:xfrm>
            <a:off x="7391400" y="5105400"/>
            <a:ext cx="838200" cy="1588"/>
          </a:xfrm>
          <a:prstGeom prst="straightConnector1">
            <a:avLst/>
          </a:prstGeom>
          <a:ln w="57150">
            <a:solidFill>
              <a:srgbClr val="0000FF"/>
            </a:solidFill>
            <a:tailEnd type="arrow"/>
          </a:ln>
        </p:spPr>
        <p:style>
          <a:lnRef idx="1">
            <a:schemeClr val="dk1"/>
          </a:lnRef>
          <a:fillRef idx="0">
            <a:schemeClr val="dk1"/>
          </a:fillRef>
          <a:effectRef idx="0">
            <a:schemeClr val="dk1"/>
          </a:effectRef>
          <a:fontRef idx="minor">
            <a:schemeClr val="tx1"/>
          </a:fontRef>
        </p:style>
      </p:cxnSp>
      <p:sp>
        <p:nvSpPr>
          <p:cNvPr id="16" name="CasellaDiTesto 15"/>
          <p:cNvSpPr txBox="1"/>
          <p:nvPr/>
        </p:nvSpPr>
        <p:spPr>
          <a:xfrm rot="20535681">
            <a:off x="8100256" y="3043841"/>
            <a:ext cx="1021132" cy="307777"/>
          </a:xfrm>
          <a:prstGeom prst="rect">
            <a:avLst/>
          </a:prstGeom>
          <a:solidFill>
            <a:srgbClr val="FFFF00"/>
          </a:solidFill>
        </p:spPr>
        <p:txBody>
          <a:bodyPr wrap="square" rtlCol="0">
            <a:spAutoFit/>
          </a:bodyPr>
          <a:lstStyle/>
          <a:p>
            <a:r>
              <a:rPr lang="en-US" sz="1400" dirty="0" smtClean="0">
                <a:solidFill>
                  <a:srgbClr val="000099"/>
                </a:solidFill>
              </a:rPr>
              <a:t>300 mrad</a:t>
            </a:r>
            <a:endParaRPr lang="en-US" sz="1400" dirty="0">
              <a:solidFill>
                <a:srgbClr val="000099"/>
              </a:solidFill>
            </a:endParaRPr>
          </a:p>
        </p:txBody>
      </p:sp>
      <p:cxnSp>
        <p:nvCxnSpPr>
          <p:cNvPr id="17" name="Connettore 1 16"/>
          <p:cNvCxnSpPr/>
          <p:nvPr/>
        </p:nvCxnSpPr>
        <p:spPr>
          <a:xfrm flipV="1">
            <a:off x="457200" y="2438400"/>
            <a:ext cx="8534400" cy="30480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sp>
        <p:nvSpPr>
          <p:cNvPr id="22" name="CasellaDiTesto 21"/>
          <p:cNvSpPr txBox="1"/>
          <p:nvPr/>
        </p:nvSpPr>
        <p:spPr>
          <a:xfrm rot="20535681">
            <a:off x="7909878" y="2254930"/>
            <a:ext cx="1093713" cy="307777"/>
          </a:xfrm>
          <a:prstGeom prst="rect">
            <a:avLst/>
          </a:prstGeom>
          <a:solidFill>
            <a:srgbClr val="FFFF00"/>
          </a:solidFill>
        </p:spPr>
        <p:txBody>
          <a:bodyPr wrap="square" rtlCol="0">
            <a:spAutoFit/>
          </a:bodyPr>
          <a:lstStyle/>
          <a:p>
            <a:r>
              <a:rPr lang="en-US" sz="1400" dirty="0" smtClean="0">
                <a:solidFill>
                  <a:srgbClr val="000099"/>
                </a:solidFill>
              </a:rPr>
              <a:t>350 mrad</a:t>
            </a:r>
            <a:endParaRPr lang="en-US" sz="1400" dirty="0">
              <a:solidFill>
                <a:srgbClr val="000099"/>
              </a:solidFill>
            </a:endParaRPr>
          </a:p>
        </p:txBody>
      </p:sp>
      <p:cxnSp>
        <p:nvCxnSpPr>
          <p:cNvPr id="12" name="Connettore 2 11"/>
          <p:cNvCxnSpPr/>
          <p:nvPr/>
        </p:nvCxnSpPr>
        <p:spPr>
          <a:xfrm rot="5400000">
            <a:off x="4191000" y="2438400"/>
            <a:ext cx="762794" cy="794"/>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8" name="Connettore 2 17"/>
          <p:cNvCxnSpPr/>
          <p:nvPr/>
        </p:nvCxnSpPr>
        <p:spPr>
          <a:xfrm rot="5400000">
            <a:off x="5182394" y="2437606"/>
            <a:ext cx="762000" cy="1588"/>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20" name="Ovale 19"/>
          <p:cNvSpPr/>
          <p:nvPr/>
        </p:nvSpPr>
        <p:spPr>
          <a:xfrm>
            <a:off x="4343400" y="27432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5257800" y="2743200"/>
            <a:ext cx="5334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969" t="15265" r="6870" b="9932"/>
          <a:stretch>
            <a:fillRect/>
          </a:stretch>
        </p:blipFill>
        <p:spPr bwMode="auto">
          <a:xfrm>
            <a:off x="0" y="1752600"/>
            <a:ext cx="9144000" cy="4064236"/>
          </a:xfrm>
          <a:prstGeom prst="rect">
            <a:avLst/>
          </a:prstGeom>
          <a:noFill/>
          <a:ln w="9525">
            <a:noFill/>
            <a:miter lim="800000"/>
            <a:headEnd/>
            <a:tailEnd/>
          </a:ln>
        </p:spPr>
      </p:pic>
      <p:sp>
        <p:nvSpPr>
          <p:cNvPr id="4" name="Ovale 3"/>
          <p:cNvSpPr/>
          <p:nvPr/>
        </p:nvSpPr>
        <p:spPr>
          <a:xfrm>
            <a:off x="3810000" y="2362200"/>
            <a:ext cx="165618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e 4"/>
          <p:cNvSpPr/>
          <p:nvPr/>
        </p:nvSpPr>
        <p:spPr>
          <a:xfrm>
            <a:off x="762000" y="3352800"/>
            <a:ext cx="1656184"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cxnSp>
        <p:nvCxnSpPr>
          <p:cNvPr id="7" name="Connettore 1 6"/>
          <p:cNvCxnSpPr/>
          <p:nvPr/>
        </p:nvCxnSpPr>
        <p:spPr>
          <a:xfrm flipV="1">
            <a:off x="1219200" y="3962400"/>
            <a:ext cx="7924800" cy="25146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cxnSp>
        <p:nvCxnSpPr>
          <p:cNvPr id="10" name="Connettore 1 9"/>
          <p:cNvCxnSpPr/>
          <p:nvPr/>
        </p:nvCxnSpPr>
        <p:spPr>
          <a:xfrm flipV="1">
            <a:off x="838200" y="3124200"/>
            <a:ext cx="8077200" cy="2895600"/>
          </a:xfrm>
          <a:prstGeom prst="line">
            <a:avLst/>
          </a:prstGeom>
          <a:ln w="38100">
            <a:solidFill>
              <a:srgbClr val="0000FF"/>
            </a:solidFill>
            <a:prstDash val="dashDot"/>
          </a:ln>
        </p:spPr>
        <p:style>
          <a:lnRef idx="1">
            <a:schemeClr val="dk1"/>
          </a:lnRef>
          <a:fillRef idx="0">
            <a:schemeClr val="dk1"/>
          </a:fillRef>
          <a:effectRef idx="0">
            <a:schemeClr val="dk1"/>
          </a:effectRef>
          <a:fontRef idx="minor">
            <a:schemeClr val="tx1"/>
          </a:fontRef>
        </p:style>
      </p:cxnSp>
      <p:sp>
        <p:nvSpPr>
          <p:cNvPr id="12" name="CasellaDiTesto 11"/>
          <p:cNvSpPr txBox="1"/>
          <p:nvPr/>
        </p:nvSpPr>
        <p:spPr>
          <a:xfrm rot="20535681">
            <a:off x="8100256" y="4263040"/>
            <a:ext cx="1021132" cy="307777"/>
          </a:xfrm>
          <a:prstGeom prst="rect">
            <a:avLst/>
          </a:prstGeom>
          <a:solidFill>
            <a:srgbClr val="FFFF00"/>
          </a:solidFill>
        </p:spPr>
        <p:txBody>
          <a:bodyPr wrap="square" rtlCol="0">
            <a:spAutoFit/>
          </a:bodyPr>
          <a:lstStyle/>
          <a:p>
            <a:r>
              <a:rPr lang="en-US" sz="1400" dirty="0" smtClean="0">
                <a:solidFill>
                  <a:srgbClr val="000099"/>
                </a:solidFill>
              </a:rPr>
              <a:t>300 mrad</a:t>
            </a:r>
            <a:endParaRPr lang="en-US" sz="1400" dirty="0">
              <a:solidFill>
                <a:srgbClr val="000099"/>
              </a:solidFill>
            </a:endParaRPr>
          </a:p>
        </p:txBody>
      </p:sp>
      <p:sp>
        <p:nvSpPr>
          <p:cNvPr id="13" name="CasellaDiTesto 12"/>
          <p:cNvSpPr txBox="1"/>
          <p:nvPr/>
        </p:nvSpPr>
        <p:spPr>
          <a:xfrm rot="20535681">
            <a:off x="7945687" y="2826297"/>
            <a:ext cx="1093713" cy="307777"/>
          </a:xfrm>
          <a:prstGeom prst="rect">
            <a:avLst/>
          </a:prstGeom>
          <a:solidFill>
            <a:srgbClr val="FFFF00"/>
          </a:solidFill>
        </p:spPr>
        <p:txBody>
          <a:bodyPr wrap="square" rtlCol="0">
            <a:spAutoFit/>
          </a:bodyPr>
          <a:lstStyle/>
          <a:p>
            <a:r>
              <a:rPr lang="en-US" sz="1400" dirty="0" smtClean="0">
                <a:solidFill>
                  <a:srgbClr val="000099"/>
                </a:solidFill>
              </a:rPr>
              <a:t>350 mrad</a:t>
            </a:r>
            <a:endParaRPr lang="en-US" sz="1400" dirty="0">
              <a:solidFill>
                <a:srgbClr val="000099"/>
              </a:solidFill>
            </a:endParaRPr>
          </a:p>
        </p:txBody>
      </p:sp>
      <p:sp>
        <p:nvSpPr>
          <p:cNvPr id="14" name="CasellaDiTesto 13"/>
          <p:cNvSpPr txBox="1"/>
          <p:nvPr/>
        </p:nvSpPr>
        <p:spPr>
          <a:xfrm>
            <a:off x="1447800" y="1295400"/>
            <a:ext cx="3352800" cy="707886"/>
          </a:xfrm>
          <a:prstGeom prst="rect">
            <a:avLst/>
          </a:prstGeom>
          <a:solidFill>
            <a:srgbClr val="FFFF00"/>
          </a:solidFill>
          <a:ln w="19050">
            <a:solidFill>
              <a:srgbClr val="0000FF"/>
            </a:solidFill>
          </a:ln>
        </p:spPr>
        <p:txBody>
          <a:bodyPr wrap="square" rtlCol="0">
            <a:spAutoFit/>
          </a:bodyPr>
          <a:lstStyle/>
          <a:p>
            <a:r>
              <a:rPr lang="en-US" sz="2000" dirty="0" smtClean="0">
                <a:solidFill>
                  <a:srgbClr val="000099"/>
                </a:solidFill>
              </a:rPr>
              <a:t>Layer 4-5 extra length from the I.P.</a:t>
            </a:r>
          </a:p>
        </p:txBody>
      </p:sp>
      <p:cxnSp>
        <p:nvCxnSpPr>
          <p:cNvPr id="16" name="Connettore 2 15"/>
          <p:cNvCxnSpPr/>
          <p:nvPr/>
        </p:nvCxnSpPr>
        <p:spPr>
          <a:xfrm>
            <a:off x="3505200" y="1981200"/>
            <a:ext cx="533400" cy="3810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8" name="Connettore 2 17"/>
          <p:cNvCxnSpPr/>
          <p:nvPr/>
        </p:nvCxnSpPr>
        <p:spPr>
          <a:xfrm rot="10800000" flipV="1">
            <a:off x="1905000" y="1981200"/>
            <a:ext cx="1600200" cy="1295400"/>
          </a:xfrm>
          <a:prstGeom prst="straightConnector1">
            <a:avLst/>
          </a:prstGeom>
          <a:ln w="190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rot="5400000" flipH="1" flipV="1">
            <a:off x="-228600" y="4495800"/>
            <a:ext cx="1066800" cy="1588"/>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0" name="Connettore 2 19"/>
          <p:cNvCxnSpPr/>
          <p:nvPr/>
        </p:nvCxnSpPr>
        <p:spPr>
          <a:xfrm rot="5400000" flipH="1" flipV="1">
            <a:off x="1829594" y="4495006"/>
            <a:ext cx="1066800" cy="1588"/>
          </a:xfrm>
          <a:prstGeom prst="straightConnector1">
            <a:avLst/>
          </a:prstGeom>
          <a:ln w="57150">
            <a:solidFill>
              <a:srgbClr val="FF0000"/>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descr="Pergamena"/>
          <p:cNvSpPr txBox="1">
            <a:spLocks noChangeArrowheads="1"/>
          </p:cNvSpPr>
          <p:nvPr/>
        </p:nvSpPr>
        <p:spPr bwMode="auto">
          <a:xfrm>
            <a:off x="2062764" y="304800"/>
            <a:ext cx="5399473" cy="781408"/>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31750" cap="rnd">
            <a:headEnd/>
            <a:tailEnd/>
          </a:ln>
        </p:spPr>
        <p:style>
          <a:lnRef idx="2">
            <a:schemeClr val="accent6"/>
          </a:lnRef>
          <a:fillRef idx="1">
            <a:schemeClr val="lt1"/>
          </a:fillRef>
          <a:effectRef idx="0">
            <a:schemeClr val="accent6"/>
          </a:effectRef>
          <a:fontRef idx="minor">
            <a:schemeClr val="dk1"/>
          </a:fontRef>
        </p:style>
        <p:txBody>
          <a:bodyPr anchor="ctr">
            <a:normAutofit fontScale="92500"/>
          </a:bodyPr>
          <a:lstStyle/>
          <a:p>
            <a:pPr algn="ctr"/>
            <a:r>
              <a:rPr lang="en-US" sz="4000" dirty="0" smtClean="0">
                <a:solidFill>
                  <a:schemeClr val="accent2"/>
                </a:solidFill>
              </a:rPr>
              <a:t>SVT L1-5 Layout design</a:t>
            </a:r>
          </a:p>
        </p:txBody>
      </p:sp>
      <p:sp>
        <p:nvSpPr>
          <p:cNvPr id="5" name="CasellaDiTesto 4"/>
          <p:cNvSpPr txBox="1"/>
          <p:nvPr/>
        </p:nvSpPr>
        <p:spPr>
          <a:xfrm>
            <a:off x="1295400" y="5638800"/>
            <a:ext cx="6705600" cy="707886"/>
          </a:xfrm>
          <a:prstGeom prst="rect">
            <a:avLst/>
          </a:prstGeom>
          <a:noFill/>
          <a:ln w="19050">
            <a:solidFill>
              <a:srgbClr val="000099"/>
            </a:solidFill>
          </a:ln>
        </p:spPr>
        <p:txBody>
          <a:bodyPr wrap="square" rtlCol="0">
            <a:spAutoFit/>
          </a:bodyPr>
          <a:lstStyle/>
          <a:p>
            <a:r>
              <a:rPr lang="en-US" sz="2000" dirty="0" err="1" smtClean="0">
                <a:solidFill>
                  <a:srgbClr val="000099"/>
                </a:solidFill>
              </a:rPr>
              <a:t>L.Bosisio</a:t>
            </a:r>
            <a:r>
              <a:rPr lang="en-US" sz="2000" dirty="0" smtClean="0">
                <a:solidFill>
                  <a:srgbClr val="000099"/>
                </a:solidFill>
              </a:rPr>
              <a:t> (</a:t>
            </a:r>
            <a:r>
              <a:rPr lang="en-US" sz="2000" dirty="0" err="1" smtClean="0">
                <a:solidFill>
                  <a:srgbClr val="000099"/>
                </a:solidFill>
              </a:rPr>
              <a:t>trieste</a:t>
            </a:r>
            <a:r>
              <a:rPr lang="en-US" sz="2000" dirty="0" smtClean="0">
                <a:solidFill>
                  <a:srgbClr val="000099"/>
                </a:solidFill>
              </a:rPr>
              <a:t> Univ.) is working on the  design of the sensors and on the optimization of the dimensions</a:t>
            </a:r>
          </a:p>
        </p:txBody>
      </p:sp>
      <p:grpSp>
        <p:nvGrpSpPr>
          <p:cNvPr id="36" name="Gruppo 35"/>
          <p:cNvGrpSpPr/>
          <p:nvPr/>
        </p:nvGrpSpPr>
        <p:grpSpPr>
          <a:xfrm>
            <a:off x="0" y="1447801"/>
            <a:ext cx="6324600" cy="4038600"/>
            <a:chOff x="1447800" y="1447800"/>
            <a:chExt cx="6297489" cy="4060223"/>
          </a:xfrm>
        </p:grpSpPr>
        <p:pic>
          <p:nvPicPr>
            <p:cNvPr id="3074" name="Picture 2"/>
            <p:cNvPicPr>
              <a:picLocks noChangeAspect="1" noChangeArrowheads="1"/>
            </p:cNvPicPr>
            <p:nvPr/>
          </p:nvPicPr>
          <p:blipFill>
            <a:blip r:embed="rId2" cstate="print"/>
            <a:srcRect l="15356" t="18292" r="24795" b="10470"/>
            <a:stretch>
              <a:fillRect/>
            </a:stretch>
          </p:blipFill>
          <p:spPr bwMode="auto">
            <a:xfrm>
              <a:off x="1447800" y="1447800"/>
              <a:ext cx="6297489" cy="4060223"/>
            </a:xfrm>
            <a:prstGeom prst="rect">
              <a:avLst/>
            </a:prstGeom>
            <a:noFill/>
            <a:ln w="9525">
              <a:noFill/>
              <a:miter lim="800000"/>
              <a:headEnd/>
              <a:tailEnd/>
            </a:ln>
          </p:spPr>
        </p:pic>
        <p:grpSp>
          <p:nvGrpSpPr>
            <p:cNvPr id="22" name="Gruppo 21"/>
            <p:cNvGrpSpPr/>
            <p:nvPr/>
          </p:nvGrpSpPr>
          <p:grpSpPr>
            <a:xfrm>
              <a:off x="1905000" y="1981200"/>
              <a:ext cx="1066800" cy="1066800"/>
              <a:chOff x="457200" y="1981200"/>
              <a:chExt cx="1066800" cy="1066800"/>
            </a:xfrm>
          </p:grpSpPr>
          <p:cxnSp>
            <p:nvCxnSpPr>
              <p:cNvPr id="7" name="Connettore 1 6"/>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9" name="Connettore 1 8"/>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grpSp>
          <p:nvGrpSpPr>
            <p:cNvPr id="23" name="Gruppo 22"/>
            <p:cNvGrpSpPr/>
            <p:nvPr/>
          </p:nvGrpSpPr>
          <p:grpSpPr>
            <a:xfrm>
              <a:off x="3962400" y="1981200"/>
              <a:ext cx="1066800" cy="1066800"/>
              <a:chOff x="457200" y="1981200"/>
              <a:chExt cx="1066800" cy="1066800"/>
            </a:xfrm>
          </p:grpSpPr>
          <p:cxnSp>
            <p:nvCxnSpPr>
              <p:cNvPr id="24" name="Connettore 1 23"/>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5" name="Connettore 1 24"/>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cxnSp>
          <p:nvCxnSpPr>
            <p:cNvPr id="27" name="Connettore 1 26"/>
            <p:cNvCxnSpPr/>
            <p:nvPr/>
          </p:nvCxnSpPr>
          <p:spPr>
            <a:xfrm rot="5400000">
              <a:off x="59436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8" name="Connettore 1 27"/>
            <p:cNvCxnSpPr/>
            <p:nvPr/>
          </p:nvCxnSpPr>
          <p:spPr>
            <a:xfrm rot="16200000" flipH="1">
              <a:off x="60198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nvGrpSpPr>
            <p:cNvPr id="29" name="Gruppo 28"/>
            <p:cNvGrpSpPr/>
            <p:nvPr/>
          </p:nvGrpSpPr>
          <p:grpSpPr>
            <a:xfrm>
              <a:off x="1905000" y="3962400"/>
              <a:ext cx="1066800" cy="1066800"/>
              <a:chOff x="457200" y="1981200"/>
              <a:chExt cx="1066800" cy="1066800"/>
            </a:xfrm>
          </p:grpSpPr>
          <p:cxnSp>
            <p:nvCxnSpPr>
              <p:cNvPr id="30" name="Connettore 1 29"/>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31" name="Connettore 1 30"/>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grpSp>
          <p:nvGrpSpPr>
            <p:cNvPr id="32" name="Gruppo 31"/>
            <p:cNvGrpSpPr/>
            <p:nvPr/>
          </p:nvGrpSpPr>
          <p:grpSpPr>
            <a:xfrm>
              <a:off x="3962400" y="3962400"/>
              <a:ext cx="1066800" cy="1066800"/>
              <a:chOff x="457200" y="1981200"/>
              <a:chExt cx="1066800" cy="1066800"/>
            </a:xfrm>
          </p:grpSpPr>
          <p:cxnSp>
            <p:nvCxnSpPr>
              <p:cNvPr id="33" name="Connettore 1 32"/>
              <p:cNvCxnSpPr/>
              <p:nvPr/>
            </p:nvCxnSpPr>
            <p:spPr>
              <a:xfrm rot="5400000">
                <a:off x="457200" y="1981200"/>
                <a:ext cx="1066800" cy="10668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34" name="Connettore 1 33"/>
              <p:cNvCxnSpPr/>
              <p:nvPr/>
            </p:nvCxnSpPr>
            <p:spPr>
              <a:xfrm rot="16200000" flipH="1">
                <a:off x="533400" y="2057400"/>
                <a:ext cx="1066800" cy="914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grpSp>
      </p:grpSp>
      <p:sp>
        <p:nvSpPr>
          <p:cNvPr id="35" name="CasellaDiTesto 34"/>
          <p:cNvSpPr txBox="1"/>
          <p:nvPr/>
        </p:nvSpPr>
        <p:spPr>
          <a:xfrm>
            <a:off x="6248400" y="1905001"/>
            <a:ext cx="2743200" cy="923330"/>
          </a:xfrm>
          <a:prstGeom prst="rect">
            <a:avLst/>
          </a:prstGeom>
          <a:solidFill>
            <a:srgbClr val="FFFF00"/>
          </a:solidFill>
          <a:ln w="19050">
            <a:noFill/>
          </a:ln>
        </p:spPr>
        <p:txBody>
          <a:bodyPr wrap="square" rtlCol="0">
            <a:spAutoFit/>
          </a:bodyPr>
          <a:lstStyle/>
          <a:p>
            <a:r>
              <a:rPr lang="en-US" dirty="0" smtClean="0">
                <a:solidFill>
                  <a:srgbClr val="000099"/>
                </a:solidFill>
              </a:rPr>
              <a:t>Sensor I-II-III-IV-V:</a:t>
            </a:r>
          </a:p>
          <a:p>
            <a:r>
              <a:rPr lang="en-US" u="sng" dirty="0" smtClean="0">
                <a:solidFill>
                  <a:srgbClr val="FF0000"/>
                </a:solidFill>
              </a:rPr>
              <a:t>different Z dimension</a:t>
            </a:r>
          </a:p>
          <a:p>
            <a:r>
              <a:rPr lang="en-US" dirty="0" smtClean="0">
                <a:solidFill>
                  <a:srgbClr val="000099"/>
                </a:solidFill>
              </a:rPr>
              <a:t> </a:t>
            </a:r>
            <a:r>
              <a:rPr lang="en-US" u="sng" dirty="0" smtClean="0">
                <a:solidFill>
                  <a:srgbClr val="000099"/>
                </a:solidFill>
              </a:rPr>
              <a:t>same dimension in r-phi</a:t>
            </a:r>
          </a:p>
        </p:txBody>
      </p:sp>
      <p:sp>
        <p:nvSpPr>
          <p:cNvPr id="37" name="CasellaDiTesto 36"/>
          <p:cNvSpPr txBox="1"/>
          <p:nvPr/>
        </p:nvSpPr>
        <p:spPr>
          <a:xfrm>
            <a:off x="6400800" y="4114800"/>
            <a:ext cx="2133600" cy="1015663"/>
          </a:xfrm>
          <a:prstGeom prst="rect">
            <a:avLst/>
          </a:prstGeom>
          <a:solidFill>
            <a:srgbClr val="FFFF00"/>
          </a:solidFill>
          <a:ln w="19050">
            <a:noFill/>
          </a:ln>
        </p:spPr>
        <p:txBody>
          <a:bodyPr wrap="square" rtlCol="0">
            <a:spAutoFit/>
          </a:bodyPr>
          <a:lstStyle/>
          <a:p>
            <a:r>
              <a:rPr lang="en-US" sz="2000" dirty="0" smtClean="0">
                <a:solidFill>
                  <a:srgbClr val="000099"/>
                </a:solidFill>
              </a:rPr>
              <a:t>Sensor VI </a:t>
            </a:r>
          </a:p>
          <a:p>
            <a:r>
              <a:rPr lang="en-US" sz="2000" u="sng" dirty="0" smtClean="0">
                <a:solidFill>
                  <a:srgbClr val="000099"/>
                </a:solidFill>
              </a:rPr>
              <a:t>same dimension in z and r-phi</a:t>
            </a:r>
          </a:p>
        </p:txBody>
      </p:sp>
      <p:cxnSp>
        <p:nvCxnSpPr>
          <p:cNvPr id="45" name="Connettore 2 44"/>
          <p:cNvCxnSpPr/>
          <p:nvPr/>
        </p:nvCxnSpPr>
        <p:spPr>
          <a:xfrm rot="5400000" flipH="1" flipV="1">
            <a:off x="1600200" y="2514600"/>
            <a:ext cx="1219200" cy="1588"/>
          </a:xfrm>
          <a:prstGeom prst="straightConnector1">
            <a:avLst/>
          </a:prstGeom>
          <a:ln w="57150">
            <a:solidFill>
              <a:srgbClr val="0000FF"/>
            </a:solidFill>
            <a:tailEnd type="arrow"/>
          </a:ln>
        </p:spPr>
        <p:style>
          <a:lnRef idx="1">
            <a:schemeClr val="dk1"/>
          </a:lnRef>
          <a:fillRef idx="0">
            <a:schemeClr val="dk1"/>
          </a:fillRef>
          <a:effectRef idx="0">
            <a:schemeClr val="dk1"/>
          </a:effectRef>
          <a:fontRef idx="minor">
            <a:schemeClr val="tx1"/>
          </a:fontRef>
        </p:style>
      </p:cxnSp>
      <p:cxnSp>
        <p:nvCxnSpPr>
          <p:cNvPr id="49" name="Connettore 2 48"/>
          <p:cNvCxnSpPr/>
          <p:nvPr/>
        </p:nvCxnSpPr>
        <p:spPr>
          <a:xfrm>
            <a:off x="2362200" y="3429000"/>
            <a:ext cx="1600200" cy="1588"/>
          </a:xfrm>
          <a:prstGeom prst="straightConnector1">
            <a:avLst/>
          </a:prstGeom>
          <a:ln w="57150">
            <a:solidFill>
              <a:srgbClr val="0000FF"/>
            </a:solidFill>
            <a:tailEnd type="arrow"/>
          </a:ln>
        </p:spPr>
        <p:style>
          <a:lnRef idx="1">
            <a:schemeClr val="dk1"/>
          </a:lnRef>
          <a:fillRef idx="0">
            <a:schemeClr val="dk1"/>
          </a:fillRef>
          <a:effectRef idx="0">
            <a:schemeClr val="dk1"/>
          </a:effectRef>
          <a:fontRef idx="minor">
            <a:schemeClr val="tx1"/>
          </a:fontRef>
        </p:style>
      </p:cxnSp>
      <p:sp>
        <p:nvSpPr>
          <p:cNvPr id="50" name="CasellaDiTesto 49"/>
          <p:cNvSpPr txBox="1"/>
          <p:nvPr/>
        </p:nvSpPr>
        <p:spPr>
          <a:xfrm>
            <a:off x="3962400" y="3200400"/>
            <a:ext cx="838200" cy="369332"/>
          </a:xfrm>
          <a:prstGeom prst="rect">
            <a:avLst/>
          </a:prstGeom>
          <a:noFill/>
          <a:ln>
            <a:solidFill>
              <a:srgbClr val="0000FF"/>
            </a:solidFill>
          </a:ln>
        </p:spPr>
        <p:txBody>
          <a:bodyPr wrap="square" rtlCol="0">
            <a:spAutoFit/>
          </a:bodyPr>
          <a:lstStyle/>
          <a:p>
            <a:r>
              <a:rPr lang="en-US" dirty="0" smtClean="0">
                <a:solidFill>
                  <a:srgbClr val="000099"/>
                </a:solidFill>
              </a:rPr>
              <a:t>R-phi</a:t>
            </a:r>
            <a:endParaRPr lang="en-US" dirty="0">
              <a:solidFill>
                <a:srgbClr val="000099"/>
              </a:solidFill>
            </a:endParaRPr>
          </a:p>
        </p:txBody>
      </p:sp>
      <p:sp>
        <p:nvSpPr>
          <p:cNvPr id="51" name="CasellaDiTesto 50"/>
          <p:cNvSpPr txBox="1"/>
          <p:nvPr/>
        </p:nvSpPr>
        <p:spPr>
          <a:xfrm>
            <a:off x="1981200" y="1524000"/>
            <a:ext cx="457200" cy="380999"/>
          </a:xfrm>
          <a:prstGeom prst="rect">
            <a:avLst/>
          </a:prstGeom>
          <a:noFill/>
          <a:ln>
            <a:solidFill>
              <a:srgbClr val="000099"/>
            </a:solidFill>
          </a:ln>
        </p:spPr>
        <p:txBody>
          <a:bodyPr wrap="square" rtlCol="0">
            <a:spAutoFit/>
          </a:bodyPr>
          <a:lstStyle/>
          <a:p>
            <a:r>
              <a:rPr lang="en-US" dirty="0" smtClean="0">
                <a:solidFill>
                  <a:srgbClr val="000099"/>
                </a:solidFill>
              </a:rPr>
              <a:t>Z</a:t>
            </a:r>
            <a:endParaRPr lang="en-US" dirty="0">
              <a:solidFill>
                <a:srgbClr val="0000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2209800" y="762000"/>
            <a:ext cx="5181600" cy="533400"/>
          </a:xfrm>
        </p:spPr>
        <p:txBody>
          <a:bodyPr/>
          <a:lstStyle/>
          <a:p>
            <a:r>
              <a:rPr lang="en-US" sz="4000" dirty="0" smtClean="0"/>
              <a:t>SVT dimensions in </a:t>
            </a:r>
            <a:r>
              <a:rPr lang="en-US" sz="4000" dirty="0" err="1" smtClean="0"/>
              <a:t>Fastsim</a:t>
            </a:r>
            <a:r>
              <a:rPr lang="en-US" sz="4000" dirty="0" smtClean="0"/>
              <a:t> – N. </a:t>
            </a:r>
            <a:r>
              <a:rPr lang="en-US" sz="4000" dirty="0" err="1" smtClean="0"/>
              <a:t>Neri</a:t>
            </a:r>
            <a:endParaRPr lang="en-US" sz="4000" dirty="0" smtClean="0"/>
          </a:p>
        </p:txBody>
      </p:sp>
      <p:sp>
        <p:nvSpPr>
          <p:cNvPr id="36867" name="Rectangle 3"/>
          <p:cNvSpPr>
            <a:spLocks noGrp="1"/>
          </p:cNvSpPr>
          <p:nvPr>
            <p:ph type="body" idx="1"/>
          </p:nvPr>
        </p:nvSpPr>
        <p:spPr/>
        <p:txBody>
          <a:bodyPr/>
          <a:lstStyle/>
          <a:p>
            <a:endParaRPr lang="en-US" smtClean="0"/>
          </a:p>
        </p:txBody>
      </p:sp>
      <p:pic>
        <p:nvPicPr>
          <p:cNvPr id="36868" name="Picture 4"/>
          <p:cNvPicPr>
            <a:picLocks noChangeAspect="1" noChangeArrowheads="1"/>
          </p:cNvPicPr>
          <p:nvPr/>
        </p:nvPicPr>
        <p:blipFill>
          <a:blip r:embed="rId2" cstate="print"/>
          <a:srcRect/>
          <a:stretch>
            <a:fillRect/>
          </a:stretch>
        </p:blipFill>
        <p:spPr bwMode="auto">
          <a:xfrm>
            <a:off x="1116013" y="1700213"/>
            <a:ext cx="6696075" cy="47625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solidFill>
            <a:srgbClr val="FF0000"/>
          </a:solidFill>
        </a:ln>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52030</TotalTime>
  <Words>2096</Words>
  <Application>Microsoft Office PowerPoint</Application>
  <PresentationFormat>Presentazione su schermo (4:3)</PresentationFormat>
  <Paragraphs>412</Paragraphs>
  <Slides>46</Slides>
  <Notes>22</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2_Default Design</vt:lpstr>
      <vt:lpstr>SVT  Mechanics  </vt:lpstr>
      <vt:lpstr>Diapositiva 2</vt:lpstr>
      <vt:lpstr>Diapositiva 3</vt:lpstr>
      <vt:lpstr>Diapositiva 4</vt:lpstr>
      <vt:lpstr>Diapositiva 5</vt:lpstr>
      <vt:lpstr>Diapositiva 6</vt:lpstr>
      <vt:lpstr>Diapositiva 7</vt:lpstr>
      <vt:lpstr>Diapositiva 8</vt:lpstr>
      <vt:lpstr>SVT dimensions in Fastsim – N. Neri</vt:lpstr>
      <vt:lpstr>L1-L5 barrel modules dimensions table</vt:lpstr>
      <vt:lpstr>L1-L5 full modules length</vt:lpstr>
      <vt:lpstr>Diapositiva 12</vt:lpstr>
      <vt:lpstr>Diapositiva 13</vt:lpstr>
      <vt:lpstr>Problem with layer 1 sensors</vt:lpstr>
      <vt:lpstr>Diapositiva 15</vt:lpstr>
      <vt:lpstr>Diapositiva 16</vt:lpstr>
      <vt:lpstr>Layer 2</vt:lpstr>
      <vt:lpstr>Diapositiva 18</vt:lpstr>
      <vt:lpstr>Diapositiva 19</vt:lpstr>
      <vt:lpstr>Layer 1-2-3</vt:lpstr>
      <vt:lpstr>Layer 4B</vt:lpstr>
      <vt:lpstr>Layer 4 A-B</vt:lpstr>
      <vt:lpstr>Layer 5 A-B</vt:lpstr>
      <vt:lpstr>Layer 5 A-B</vt:lpstr>
      <vt:lpstr>Layer 5 A-B</vt:lpstr>
      <vt:lpstr>SVT and Transition Card</vt:lpstr>
      <vt:lpstr>side view</vt:lpstr>
      <vt:lpstr>SVT side section</vt:lpstr>
      <vt:lpstr>Diapositiva 29</vt:lpstr>
      <vt:lpstr>Proposed W shielding layout to meet transition card location</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vector>
  </TitlesOfParts>
  <Company>I.N.F.N. Sezione di Pisa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Layer0 Striplets mechanical design</dc:title>
  <dc:creator>bosi</dc:creator>
  <cp:lastModifiedBy>Filippo</cp:lastModifiedBy>
  <cp:revision>1333</cp:revision>
  <dcterms:created xsi:type="dcterms:W3CDTF">2007-01-15T16:42:54Z</dcterms:created>
  <dcterms:modified xsi:type="dcterms:W3CDTF">2011-09-14T15:04:28Z</dcterms:modified>
</cp:coreProperties>
</file>