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4" r:id="rId4"/>
    <p:sldId id="363" r:id="rId5"/>
    <p:sldId id="364" r:id="rId6"/>
    <p:sldId id="260" r:id="rId7"/>
    <p:sldId id="280" r:id="rId8"/>
    <p:sldId id="274" r:id="rId9"/>
    <p:sldId id="261" r:id="rId10"/>
    <p:sldId id="359" r:id="rId11"/>
    <p:sldId id="360" r:id="rId12"/>
    <p:sldId id="361" r:id="rId13"/>
    <p:sldId id="279" r:id="rId14"/>
    <p:sldId id="365" r:id="rId15"/>
    <p:sldId id="357" r:id="rId16"/>
    <p:sldId id="277" r:id="rId17"/>
    <p:sldId id="289" r:id="rId18"/>
    <p:sldId id="267" r:id="rId19"/>
    <p:sldId id="268" r:id="rId20"/>
    <p:sldId id="344" r:id="rId21"/>
    <p:sldId id="345" r:id="rId22"/>
    <p:sldId id="356" r:id="rId23"/>
    <p:sldId id="367" r:id="rId24"/>
    <p:sldId id="362" r:id="rId25"/>
    <p:sldId id="275" r:id="rId26"/>
    <p:sldId id="3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83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43F89-9484-435A-AE23-406592B6B03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839EB-CD6E-4459-8186-68A545325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8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84DD4-A32D-4CB4-46A1-6222EA134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DABA4-C3FC-ADD3-DD55-5203909B3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A1F9-F9FD-B55A-818B-3A02CC0C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2DB46-137E-E6FB-13A5-B0A1E7C1B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3ED5B-29F1-A3CF-5EE9-EA8AC477A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1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5271-117B-D2C4-933F-BA787EBC3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C1C40-4225-2A07-9F0B-62041FFE1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5CF7-7A87-C151-A665-2A6CDCF8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CAD07-7858-733E-56E7-E42836F5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13851-F87E-F464-D085-5CC189B52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3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ED110-C76D-ABBB-020C-7FC2C80BE3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CCFCF-0F53-A7EF-ECC7-4D992759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DE189-4ACD-740C-D9A9-925A422E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78EE2-C236-B48A-65DC-3057BF3A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FEE3E-199C-6E5C-B85E-30093927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4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15F2-C95F-C833-F853-7D3E6E87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12E2E-FD62-7E91-B5DA-354CF0488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C70F-F8AA-0CEF-0E1C-741D6318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5F888-66E2-D784-A31C-9CC45E55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BB833-AD41-A49D-AE7C-CB681B2B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D260-8DE5-2642-6030-FDD908CF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41CBF-5459-F54C-9B62-210CA10CA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9D506-5F9C-F6CE-38C0-1124BBA8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07F16-B19C-F22D-406E-0A784265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C33-F099-CCD5-F47D-C3F0C344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7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5FBCF-8BE3-E5B8-110B-8DA6C9B6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EE4-F2D8-E4D6-FF3A-C8906B20D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A5426-72A6-E0C2-23C9-92B575A94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498C0-43D3-2164-AEF3-69C41E8F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D233D-81F7-5348-603F-6A7584BA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6E9D4-80F6-C0A7-4E63-3B1E2446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3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46C27-A3C3-2935-1062-ECD05987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D94F2-C6C4-397C-2B65-B0981F3DB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3D925-6E0C-0E70-F28B-906ACEC5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60B82-41D1-6D4C-E7AE-F935BE7B9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FB97B-19E6-1ABC-B7F7-C91DABC4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8BE7A6-0250-4D0F-CB20-06AFBEC96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BE8CC-5388-188B-87D2-5442EEC8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09488-910C-DA41-233F-E60F7348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3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9D7-C444-1BDF-1D8A-5EA7A8D63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38051-B44A-8AF8-E701-0FC7DE7FA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D6149-312C-0EFB-A63C-319AB6B0C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889B1-9D21-D55E-30FA-22048DA7A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0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1463A-725E-CFA0-008C-A4925F657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E0C2B-C837-F9D4-3F34-CBD80E7A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72BF3-62FB-32AE-C0BE-947F6E3C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7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5843-B626-3BE7-140A-C3D9F15BC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B3E15-BEEB-441D-CFF9-47A34FBB6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C3E1C-D849-96EA-5573-C5770154A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A82F5-D76F-8636-990A-D70265A6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42E2F-026E-551C-286E-71DD5761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35B20-A676-FA35-1524-4BD7E21F8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04AB-67BF-365B-77E3-1A5703537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6C63A-42EB-A008-121D-2EDDFF298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DC579-698F-04CE-A0E5-74E77404D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44935-9FC1-E235-1D14-6D86D792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0AF7C-B3F8-E88F-02A2-8AC3C509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99B6C-822E-763F-2B76-0BDBA67F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58CE-66F0-DA32-B2B5-97621BEA4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07C61-34D0-7628-0F18-C388C5E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FE6B-C86B-0432-C9B4-CC0C38044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9E54-CB4D-4A8E-A003-5B7F592EE15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C31AF-3B24-5076-A4DA-98CAC87B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AE72-ACF4-76F8-865A-69C6EEDA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9EE64-E419-4D9B-B5D7-C58CE14F4B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4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5ED7553-30E7-EDAE-8372-84ED285480E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magine 60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E82C8A6-5E20-F9F7-3917-AF28AB9EA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69" y="301871"/>
            <a:ext cx="2655436" cy="1033468"/>
          </a:xfrm>
          <a:prstGeom prst="rect">
            <a:avLst/>
          </a:prstGeom>
        </p:spPr>
      </p:pic>
      <p:pic>
        <p:nvPicPr>
          <p:cNvPr id="11" name="Picture 10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6AF682AC-9910-981B-B08F-31C344B68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768" y="301871"/>
            <a:ext cx="2009854" cy="130104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61C92BA-1B2A-468B-EFAC-F598B66278A8}"/>
              </a:ext>
            </a:extLst>
          </p:cNvPr>
          <p:cNvGrpSpPr/>
          <p:nvPr/>
        </p:nvGrpSpPr>
        <p:grpSpPr>
          <a:xfrm>
            <a:off x="2501904" y="5022989"/>
            <a:ext cx="7188192" cy="1754326"/>
            <a:chOff x="2613123" y="5553764"/>
            <a:chExt cx="7188192" cy="17543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1984C7-85D2-1752-E4C7-D66FC2F122A0}"/>
                </a:ext>
              </a:extLst>
            </p:cNvPr>
            <p:cNvSpPr txBox="1"/>
            <p:nvPr/>
          </p:nvSpPr>
          <p:spPr>
            <a:xfrm>
              <a:off x="2613123" y="5553764"/>
              <a:ext cx="71881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Raoul Cesarano</a:t>
              </a:r>
              <a:r>
                <a:rPr lang="en-US" sz="28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</a:t>
              </a:r>
            </a:p>
            <a:p>
              <a:pPr algn="ctr"/>
              <a:r>
                <a:rPr lang="en-US" sz="24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on behalf of the </a:t>
              </a:r>
              <a:r>
                <a:rPr lang="en-US" sz="2400" dirty="0">
                  <a:solidFill>
                    <a:schemeClr val="accent6"/>
                  </a:solidFill>
                  <a:latin typeface="Neo Sans Pro" panose="020B0504030504040204" pitchFamily="34" charset="0"/>
                  <a:ea typeface="Roboto Light" panose="02000000000000000000" pitchFamily="2" charset="0"/>
                </a:rPr>
                <a:t>                </a:t>
              </a:r>
              <a:r>
                <a:rPr lang="en-US" sz="24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collaboration</a:t>
              </a:r>
            </a:p>
            <a:p>
              <a:pPr algn="ctr"/>
              <a:endParaRPr lang="en-US" sz="2400" dirty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  <a:p>
              <a:pPr algn="ctr"/>
              <a:r>
                <a:rPr lang="en-US" sz="24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La </a:t>
              </a:r>
              <a:r>
                <a:rPr lang="en-US" sz="2400" dirty="0" err="1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Thuile</a:t>
              </a:r>
              <a:r>
                <a:rPr lang="en-US" sz="2400" dirty="0">
                  <a:solidFill>
                    <a:schemeClr val="accent6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 2024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1678860-5B19-F1AD-BAA4-8B006054B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351" t="34080" r="17088" b="33113"/>
            <a:stretch/>
          </p:blipFill>
          <p:spPr>
            <a:xfrm>
              <a:off x="5729272" y="6130295"/>
              <a:ext cx="1392254" cy="449468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F8C6CAA6-DD0F-C248-CC25-3551EB7A4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677187" y="-1890634"/>
            <a:ext cx="15546371" cy="97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6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D7A3B-F3C8-5B64-DAB7-7B7902A5F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792E5CB-A538-CC99-D536-81FD9402E3FB}"/>
              </a:ext>
            </a:extLst>
          </p:cNvPr>
          <p:cNvSpPr txBox="1"/>
          <p:nvPr/>
        </p:nvSpPr>
        <p:spPr>
          <a:xfrm>
            <a:off x="495691" y="264335"/>
            <a:ext cx="8898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Event topology</a:t>
            </a:r>
          </a:p>
        </p:txBody>
      </p:sp>
      <p:pic>
        <p:nvPicPr>
          <p:cNvPr id="3" name="Picture 2" descr="A group of cylinder shaped objects&#10;&#10;Description automatically generated">
            <a:extLst>
              <a:ext uri="{FF2B5EF4-FFF2-40B4-BE49-F238E27FC236}">
                <a16:creationId xmlns:a16="http://schemas.microsoft.com/office/drawing/2014/main" id="{E08C9514-DD61-6943-100D-D070407C8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801C4C-E1F6-E5DC-48A7-B09209E01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90" y="1146124"/>
            <a:ext cx="2012394" cy="2488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D1CD9A3-52FE-5BC5-46AC-73923589E58A}"/>
              </a:ext>
            </a:extLst>
          </p:cNvPr>
          <p:cNvSpPr txBox="1"/>
          <p:nvPr/>
        </p:nvSpPr>
        <p:spPr>
          <a:xfrm>
            <a:off x="284427" y="3634638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Single Site Event (SSE)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B46BD-5600-99F5-CB7A-B48D3C6EBA86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A438F-BE10-F7C8-F93C-9FF70F7FC89F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2" name="Picture 1" descr="A white circular object with a blue line and a black background&#10;&#10;Description automatically generated">
            <a:extLst>
              <a:ext uri="{FF2B5EF4-FFF2-40B4-BE49-F238E27FC236}">
                <a16:creationId xmlns:a16="http://schemas.microsoft.com/office/drawing/2014/main" id="{A0B39E5E-C7BA-5767-6B6B-98886211A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6" y="910666"/>
            <a:ext cx="2800494" cy="292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4A5EEF-2A8E-8F63-2551-4A6253033EE0}"/>
              </a:ext>
            </a:extLst>
          </p:cNvPr>
          <p:cNvSpPr txBox="1"/>
          <p:nvPr/>
        </p:nvSpPr>
        <p:spPr>
          <a:xfrm>
            <a:off x="3873202" y="3632949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Liquid </a:t>
            </a:r>
            <a:r>
              <a:rPr lang="en-US" sz="2400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coincidence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5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A70CEF-0C1E-5F01-230C-5436A327C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B22F73-299F-0C8B-151E-8A919EB5B7A7}"/>
              </a:ext>
            </a:extLst>
          </p:cNvPr>
          <p:cNvSpPr txBox="1"/>
          <p:nvPr/>
        </p:nvSpPr>
        <p:spPr>
          <a:xfrm>
            <a:off x="495691" y="264335"/>
            <a:ext cx="8898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Event topology</a:t>
            </a:r>
          </a:p>
        </p:txBody>
      </p:sp>
      <p:pic>
        <p:nvPicPr>
          <p:cNvPr id="3" name="Picture 2" descr="A group of cylinder shaped objects&#10;&#10;Description automatically generated">
            <a:extLst>
              <a:ext uri="{FF2B5EF4-FFF2-40B4-BE49-F238E27FC236}">
                <a16:creationId xmlns:a16="http://schemas.microsoft.com/office/drawing/2014/main" id="{A1F28E3B-F912-B86B-319A-2FDB83AA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64BBCA-C9FD-7B7A-0DD2-8E2F5F9DD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90" y="1146124"/>
            <a:ext cx="2012394" cy="2488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5296A7-356E-9163-7C19-218906EED32A}"/>
              </a:ext>
            </a:extLst>
          </p:cNvPr>
          <p:cNvSpPr txBox="1"/>
          <p:nvPr/>
        </p:nvSpPr>
        <p:spPr>
          <a:xfrm>
            <a:off x="284427" y="3634638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Single Site Event (SSE)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67EF4-3E62-5A27-1603-32DA16007CBB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8A374-5A39-883B-C67D-92126BE6DB1E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2" name="Picture 1" descr="A white circular object with a blue line and a black background&#10;&#10;Description automatically generated">
            <a:extLst>
              <a:ext uri="{FF2B5EF4-FFF2-40B4-BE49-F238E27FC236}">
                <a16:creationId xmlns:a16="http://schemas.microsoft.com/office/drawing/2014/main" id="{7AAE03BD-D42A-5797-E5E9-03421888B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6" y="910666"/>
            <a:ext cx="2800494" cy="292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4840A-CD0E-A02D-ADA0-C890A5E099C0}"/>
              </a:ext>
            </a:extLst>
          </p:cNvPr>
          <p:cNvSpPr txBox="1"/>
          <p:nvPr/>
        </p:nvSpPr>
        <p:spPr>
          <a:xfrm>
            <a:off x="3873202" y="3632949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Liquid </a:t>
            </a:r>
            <a:r>
              <a:rPr lang="en-US" sz="2400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coincidence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364E7-34B3-742E-EA21-98958BCEB276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>
            <a:off x="8903381" y="2022571"/>
            <a:ext cx="133079" cy="1448580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9F3147-6D4C-CEC5-66B3-6836CE5D70CE}"/>
              </a:ext>
            </a:extLst>
          </p:cNvPr>
          <p:cNvSpPr txBox="1"/>
          <p:nvPr/>
        </p:nvSpPr>
        <p:spPr>
          <a:xfrm>
            <a:off x="7547092" y="1053654"/>
            <a:ext cx="204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Multiplicity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86243D-12B3-4711-EBAD-E74F98033ED5}"/>
              </a:ext>
            </a:extLst>
          </p:cNvPr>
          <p:cNvSpPr>
            <a:spLocks noChangeAspect="1"/>
          </p:cNvSpPr>
          <p:nvPr/>
        </p:nvSpPr>
        <p:spPr>
          <a:xfrm>
            <a:off x="8770301" y="1756652"/>
            <a:ext cx="266159" cy="2659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37A5DA-AF04-98F9-2DF2-DDB06CFFF2B6}"/>
              </a:ext>
            </a:extLst>
          </p:cNvPr>
          <p:cNvSpPr>
            <a:spLocks noChangeAspect="1"/>
          </p:cNvSpPr>
          <p:nvPr/>
        </p:nvSpPr>
        <p:spPr>
          <a:xfrm>
            <a:off x="8903380" y="3471151"/>
            <a:ext cx="266159" cy="2659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6068C4-B427-544D-60AA-6D81E730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304341B-63AB-6E35-A278-5F2E4C26ACA3}"/>
              </a:ext>
            </a:extLst>
          </p:cNvPr>
          <p:cNvSpPr txBox="1"/>
          <p:nvPr/>
        </p:nvSpPr>
        <p:spPr>
          <a:xfrm>
            <a:off x="495691" y="264335"/>
            <a:ext cx="8898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Event topology</a:t>
            </a:r>
          </a:p>
        </p:txBody>
      </p:sp>
      <p:pic>
        <p:nvPicPr>
          <p:cNvPr id="3" name="Picture 2" descr="A group of cylinder shaped objects&#10;&#10;Description automatically generated">
            <a:extLst>
              <a:ext uri="{FF2B5EF4-FFF2-40B4-BE49-F238E27FC236}">
                <a16:creationId xmlns:a16="http://schemas.microsoft.com/office/drawing/2014/main" id="{65FD9790-1C55-A4BD-6995-C2A149BE7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B3DA196-B608-864D-6362-EA9501F9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90" y="1146124"/>
            <a:ext cx="2012394" cy="2488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D7193E-3BF6-C232-CB7B-4F767F2A9C74}"/>
              </a:ext>
            </a:extLst>
          </p:cNvPr>
          <p:cNvSpPr txBox="1"/>
          <p:nvPr/>
        </p:nvSpPr>
        <p:spPr>
          <a:xfrm>
            <a:off x="284427" y="3634638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Single Site Event (SSE)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A28ED-A03F-6ACA-3B4E-361A34F314EE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C8542-6DC1-D990-5711-05C4869842E8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2" name="Picture 1" descr="A white circular object with a blue line and a black background&#10;&#10;Description automatically generated">
            <a:extLst>
              <a:ext uri="{FF2B5EF4-FFF2-40B4-BE49-F238E27FC236}">
                <a16:creationId xmlns:a16="http://schemas.microsoft.com/office/drawing/2014/main" id="{884AEEF0-EF13-B2F3-F012-B6DBAE218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6" y="910666"/>
            <a:ext cx="2800494" cy="292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60182-7DCD-2260-2F81-A6D7A9103A5A}"/>
              </a:ext>
            </a:extLst>
          </p:cNvPr>
          <p:cNvSpPr txBox="1"/>
          <p:nvPr/>
        </p:nvSpPr>
        <p:spPr>
          <a:xfrm>
            <a:off x="3873202" y="3632949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Liquid </a:t>
            </a:r>
            <a:r>
              <a:rPr lang="en-US" sz="2400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coincidence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0504A5-7484-24AE-AD0E-843EAD5D6394}"/>
              </a:ext>
            </a:extLst>
          </p:cNvPr>
          <p:cNvSpPr txBox="1"/>
          <p:nvPr/>
        </p:nvSpPr>
        <p:spPr>
          <a:xfrm>
            <a:off x="7547092" y="1053654"/>
            <a:ext cx="204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Multiplicity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Picture 11" descr="A grey cylinder with a blue line and dots&#10;&#10;Description automatically generated">
            <a:extLst>
              <a:ext uri="{FF2B5EF4-FFF2-40B4-BE49-F238E27FC236}">
                <a16:creationId xmlns:a16="http://schemas.microsoft.com/office/drawing/2014/main" id="{7EBC09EE-F38E-1F8F-197A-C561665C7E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36" y="4073624"/>
            <a:ext cx="2232425" cy="26014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EF3EC2-1D5F-B469-6F6E-9BECD3BADA20}"/>
              </a:ext>
            </a:extLst>
          </p:cNvPr>
          <p:cNvSpPr txBox="1"/>
          <p:nvPr/>
        </p:nvSpPr>
        <p:spPr>
          <a:xfrm>
            <a:off x="3639921" y="5153189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Multi Site Event (MSE)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665E08-D63E-279C-8383-286E5AC75198}"/>
              </a:ext>
            </a:extLst>
          </p:cNvPr>
          <p:cNvCxnSpPr>
            <a:cxnSpLocks/>
            <a:stCxn id="15" idx="4"/>
            <a:endCxn id="16" idx="0"/>
          </p:cNvCxnSpPr>
          <p:nvPr/>
        </p:nvCxnSpPr>
        <p:spPr>
          <a:xfrm>
            <a:off x="8903381" y="2022571"/>
            <a:ext cx="133079" cy="1448580"/>
          </a:xfrm>
          <a:prstGeom prst="line">
            <a:avLst/>
          </a:prstGeom>
          <a:ln w="38100" cap="rnd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A0D5694-81AE-F29B-78EE-FA7A0E3E5953}"/>
              </a:ext>
            </a:extLst>
          </p:cNvPr>
          <p:cNvSpPr>
            <a:spLocks noChangeAspect="1"/>
          </p:cNvSpPr>
          <p:nvPr/>
        </p:nvSpPr>
        <p:spPr>
          <a:xfrm>
            <a:off x="8770301" y="1756652"/>
            <a:ext cx="266159" cy="2659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2E3169-E1B5-4A7D-B45A-B3B2C61159A1}"/>
              </a:ext>
            </a:extLst>
          </p:cNvPr>
          <p:cNvSpPr>
            <a:spLocks noChangeAspect="1"/>
          </p:cNvSpPr>
          <p:nvPr/>
        </p:nvSpPr>
        <p:spPr>
          <a:xfrm>
            <a:off x="8903380" y="3471151"/>
            <a:ext cx="266159" cy="2659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4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2FCE4-C245-8CC0-3119-42C984C4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B19E4B-2C7E-9BA4-A5B6-C817BA666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2" r="5141"/>
          <a:stretch/>
        </p:blipFill>
        <p:spPr>
          <a:xfrm>
            <a:off x="311776" y="2451882"/>
            <a:ext cx="5784224" cy="27485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8F48A7-0702-87E5-F0E7-BCD397E26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175" r="5138"/>
          <a:stretch/>
        </p:blipFill>
        <p:spPr>
          <a:xfrm>
            <a:off x="6096000" y="2451882"/>
            <a:ext cx="5784224" cy="2748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EC364-FFC0-07C5-CF4B-28DF364EF5A7}"/>
              </a:ext>
            </a:extLst>
          </p:cNvPr>
          <p:cNvSpPr txBox="1"/>
          <p:nvPr/>
        </p:nvSpPr>
        <p:spPr>
          <a:xfrm>
            <a:off x="3099162" y="3121084"/>
            <a:ext cx="261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Acceptance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B40309-AC91-1E79-D2C0-135BCD64EA57}"/>
              </a:ext>
            </a:extLst>
          </p:cNvPr>
          <p:cNvSpPr txBox="1"/>
          <p:nvPr/>
        </p:nvSpPr>
        <p:spPr>
          <a:xfrm>
            <a:off x="3099162" y="3771061"/>
            <a:ext cx="121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Charge</a:t>
            </a:r>
          </a:p>
          <a:p>
            <a:r>
              <a:rPr lang="en-US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Current</a:t>
            </a:r>
            <a:endParaRPr lang="en-US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36A133-F79E-D395-CED0-06B79FACE95A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F18581-28C5-4657-61DB-848659579A2A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74B572-C483-4D7A-99DA-40DB62AC4AB3}"/>
              </a:ext>
            </a:extLst>
          </p:cNvPr>
          <p:cNvSpPr txBox="1"/>
          <p:nvPr/>
        </p:nvSpPr>
        <p:spPr>
          <a:xfrm>
            <a:off x="695325" y="439617"/>
            <a:ext cx="10801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How signals </a:t>
            </a:r>
            <a:r>
              <a:rPr lang="en-US" sz="44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generate </a:t>
            </a:r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in Germanium detectors</a:t>
            </a:r>
            <a:endParaRPr lang="en-US" sz="3600" dirty="0">
              <a:solidFill>
                <a:srgbClr val="FFFFFF"/>
              </a:solidFill>
              <a:latin typeface="Neo Sans Pro" panose="020B0504030504040204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3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96470-AEC6-CF53-9EE6-2AB89664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F1B32-84CE-82A8-60E2-01956CC8C042}"/>
              </a:ext>
            </a:extLst>
          </p:cNvPr>
          <p:cNvSpPr/>
          <p:nvPr/>
        </p:nvSpPr>
        <p:spPr>
          <a:xfrm>
            <a:off x="311776" y="2451881"/>
            <a:ext cx="11568448" cy="27485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FB9F6-10C6-904E-8370-4D06A83DF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512" r="3112"/>
          <a:stretch/>
        </p:blipFill>
        <p:spPr>
          <a:xfrm>
            <a:off x="311776" y="2451881"/>
            <a:ext cx="5873365" cy="2748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076604-F2D8-C415-1FC0-47043344A53C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D4581-0C85-D46C-C87B-8C1ACEEC59D0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CAEBF3-41BB-61C5-06E5-7798808D061B}"/>
              </a:ext>
            </a:extLst>
          </p:cNvPr>
          <p:cNvSpPr txBox="1"/>
          <p:nvPr/>
        </p:nvSpPr>
        <p:spPr>
          <a:xfrm>
            <a:off x="695325" y="439617"/>
            <a:ext cx="10801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How signals </a:t>
            </a:r>
            <a:r>
              <a:rPr lang="en-US" sz="44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generate </a:t>
            </a:r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in Germanium detectors</a:t>
            </a:r>
            <a:endParaRPr lang="en-US" sz="3600" dirty="0">
              <a:solidFill>
                <a:srgbClr val="FFFFFF"/>
              </a:solidFill>
              <a:latin typeface="Neo Sans Pro" panose="020B0504030504040204" pitchFamily="34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A685A-9C03-C2F5-E194-C771A1FF7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064" r="4192"/>
          <a:stretch/>
        </p:blipFill>
        <p:spPr>
          <a:xfrm>
            <a:off x="6027420" y="2477067"/>
            <a:ext cx="5721758" cy="2698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9E251-600F-3120-FA29-5AF613EFD400}"/>
              </a:ext>
            </a:extLst>
          </p:cNvPr>
          <p:cNvSpPr txBox="1"/>
          <p:nvPr/>
        </p:nvSpPr>
        <p:spPr>
          <a:xfrm>
            <a:off x="3099162" y="3121084"/>
            <a:ext cx="2614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Acceptance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92014-1549-2143-A350-9C4C0B17F281}"/>
              </a:ext>
            </a:extLst>
          </p:cNvPr>
          <p:cNvSpPr txBox="1"/>
          <p:nvPr/>
        </p:nvSpPr>
        <p:spPr>
          <a:xfrm>
            <a:off x="3099162" y="3771061"/>
            <a:ext cx="121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Charge</a:t>
            </a:r>
          </a:p>
          <a:p>
            <a:r>
              <a:rPr lang="en-US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Current</a:t>
            </a:r>
            <a:endParaRPr lang="en-US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2F7B26-B825-E835-88C6-92B8C156FCAA}"/>
              </a:ext>
            </a:extLst>
          </p:cNvPr>
          <p:cNvSpPr/>
          <p:nvPr/>
        </p:nvSpPr>
        <p:spPr>
          <a:xfrm>
            <a:off x="2914650" y="5057775"/>
            <a:ext cx="428625" cy="1426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A2F241-0A3C-6955-A3A3-7E1023CEC5CE}"/>
              </a:ext>
            </a:extLst>
          </p:cNvPr>
          <p:cNvSpPr/>
          <p:nvPr/>
        </p:nvSpPr>
        <p:spPr>
          <a:xfrm>
            <a:off x="8673986" y="5009026"/>
            <a:ext cx="428625" cy="1913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8480AC-9277-C71C-2B69-63C8BB8B6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F536F7F-C9E0-D742-A16C-B5349781075B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837A5-4342-31B4-08C1-5A9D16B48B7F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CA6E9-8411-57B9-2F94-80E4B6E1998E}"/>
              </a:ext>
            </a:extLst>
          </p:cNvPr>
          <p:cNvSpPr txBox="1"/>
          <p:nvPr/>
        </p:nvSpPr>
        <p:spPr>
          <a:xfrm>
            <a:off x="695325" y="439617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PSD </a:t>
            </a:r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preliminary</a:t>
            </a:r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 performance</a:t>
            </a:r>
            <a:endParaRPr lang="en-US" sz="4000" dirty="0">
              <a:solidFill>
                <a:schemeClr val="bg2"/>
              </a:solidFill>
              <a:latin typeface="Neo Sans Pro" panose="020B0504030504040204" pitchFamily="34" charset="0"/>
              <a:ea typeface="Roboto" panose="02000000000000000000" pitchFamily="2" charset="0"/>
            </a:endParaRPr>
          </a:p>
        </p:txBody>
      </p:sp>
      <p:pic>
        <p:nvPicPr>
          <p:cNvPr id="8" name="Picture 7" descr="A graph of energy and energy&#10;&#10;Description automatically generated">
            <a:extLst>
              <a:ext uri="{FF2B5EF4-FFF2-40B4-BE49-F238E27FC236}">
                <a16:creationId xmlns:a16="http://schemas.microsoft.com/office/drawing/2014/main" id="{253157D9-F97F-E642-7401-6AEDACEC7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4" y="1288264"/>
            <a:ext cx="6203409" cy="3489418"/>
          </a:xfrm>
          <a:prstGeom prst="rect">
            <a:avLst/>
          </a:prstGeom>
        </p:spPr>
      </p:pic>
      <p:pic>
        <p:nvPicPr>
          <p:cNvPr id="11" name="Picture 10" descr="A graph of energy and energy&#10;&#10;Description automatically generated">
            <a:extLst>
              <a:ext uri="{FF2B5EF4-FFF2-40B4-BE49-F238E27FC236}">
                <a16:creationId xmlns:a16="http://schemas.microsoft.com/office/drawing/2014/main" id="{42085B72-5295-6BDD-716E-40B25C885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43" y="1288264"/>
            <a:ext cx="4652557" cy="3489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6A9EB5-5FB5-FF08-3FCF-377306AD8E64}"/>
              </a:ext>
            </a:extLst>
          </p:cNvPr>
          <p:cNvSpPr txBox="1"/>
          <p:nvPr/>
        </p:nvSpPr>
        <p:spPr>
          <a:xfrm>
            <a:off x="5610225" y="2002391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208</a:t>
            </a:r>
            <a:r>
              <a:rPr lang="en-US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DDDD5B-D9F0-8073-6938-559CB2AA8834}"/>
              </a:ext>
            </a:extLst>
          </p:cNvPr>
          <p:cNvSpPr txBox="1"/>
          <p:nvPr/>
        </p:nvSpPr>
        <p:spPr>
          <a:xfrm>
            <a:off x="4183145" y="1642584"/>
            <a:ext cx="11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05684D-9830-7325-DABF-7B54F5DD9363}"/>
              </a:ext>
            </a:extLst>
          </p:cNvPr>
          <p:cNvSpPr txBox="1"/>
          <p:nvPr/>
        </p:nvSpPr>
        <p:spPr>
          <a:xfrm>
            <a:off x="2602339" y="2957034"/>
            <a:ext cx="11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14ED1-A175-EE29-1C08-C89D86F1DF19}"/>
              </a:ext>
            </a:extLst>
          </p:cNvPr>
          <p:cNvSpPr txBox="1"/>
          <p:nvPr/>
        </p:nvSpPr>
        <p:spPr>
          <a:xfrm>
            <a:off x="3430800" y="2957034"/>
            <a:ext cx="117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212</a:t>
            </a:r>
            <a:r>
              <a:rPr lang="en-US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FEP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EAC32D7-E42C-A436-683F-F2B0B688AD03}"/>
              </a:ext>
            </a:extLst>
          </p:cNvPr>
          <p:cNvGrpSpPr/>
          <p:nvPr/>
        </p:nvGrpSpPr>
        <p:grpSpPr>
          <a:xfrm>
            <a:off x="1574174" y="4806967"/>
            <a:ext cx="4089428" cy="1944049"/>
            <a:chOff x="1728321" y="4833107"/>
            <a:chExt cx="4089428" cy="1944049"/>
          </a:xfrm>
        </p:grpSpPr>
        <p:sp>
          <p:nvSpPr>
            <p:cNvPr id="21" name="Cylinder 20">
              <a:extLst>
                <a:ext uri="{FF2B5EF4-FFF2-40B4-BE49-F238E27FC236}">
                  <a16:creationId xmlns:a16="http://schemas.microsoft.com/office/drawing/2014/main" id="{E0121077-4E90-FFAA-6B02-D062CD24E0CA}"/>
                </a:ext>
              </a:extLst>
            </p:cNvPr>
            <p:cNvSpPr/>
            <p:nvPr/>
          </p:nvSpPr>
          <p:spPr>
            <a:xfrm>
              <a:off x="1817672" y="5229292"/>
              <a:ext cx="1616547" cy="113699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: 14 Points 21">
              <a:extLst>
                <a:ext uri="{FF2B5EF4-FFF2-40B4-BE49-F238E27FC236}">
                  <a16:creationId xmlns:a16="http://schemas.microsoft.com/office/drawing/2014/main" id="{43A69A52-3470-5A5F-4E9A-8FBC7A8532A8}"/>
                </a:ext>
              </a:extLst>
            </p:cNvPr>
            <p:cNvSpPr/>
            <p:nvPr/>
          </p:nvSpPr>
          <p:spPr>
            <a:xfrm>
              <a:off x="2709603" y="5834420"/>
              <a:ext cx="304800" cy="248897"/>
            </a:xfrm>
            <a:prstGeom prst="irregularSeal2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EC4275C-B093-BBA0-B95E-9DD7214EA6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4403" y="5412549"/>
              <a:ext cx="647968" cy="450665"/>
            </a:xfrm>
            <a:prstGeom prst="straightConnector1">
              <a:avLst/>
            </a:prstGeom>
            <a:ln w="44450">
              <a:solidFill>
                <a:schemeClr val="accent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194FEB2-08A0-5181-503F-E5B4EBDD4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216" y="6070803"/>
              <a:ext cx="647968" cy="450665"/>
            </a:xfrm>
            <a:prstGeom prst="straightConnector1">
              <a:avLst/>
            </a:prstGeom>
            <a:ln w="44450">
              <a:solidFill>
                <a:schemeClr val="accent5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DFDD63-F836-852A-5289-C6566ED7AD02}"/>
                </a:ext>
              </a:extLst>
            </p:cNvPr>
            <p:cNvSpPr txBox="1"/>
            <p:nvPr/>
          </p:nvSpPr>
          <p:spPr>
            <a:xfrm>
              <a:off x="3662371" y="5176216"/>
              <a:ext cx="520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i="1" dirty="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γ</a:t>
              </a:r>
              <a:endParaRPr lang="en-US" sz="24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EF8A69-A628-41BA-C32C-9DD9DABC7929}"/>
                </a:ext>
              </a:extLst>
            </p:cNvPr>
            <p:cNvSpPr txBox="1"/>
            <p:nvPr/>
          </p:nvSpPr>
          <p:spPr>
            <a:xfrm>
              <a:off x="1728321" y="6315491"/>
              <a:ext cx="520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i="1" dirty="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γ</a:t>
              </a:r>
              <a:endParaRPr lang="en-US" sz="2400" i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0AB345-7100-A2EF-D07D-0E9E75CBAEF7}"/>
                </a:ext>
              </a:extLst>
            </p:cNvPr>
            <p:cNvSpPr txBox="1"/>
            <p:nvPr/>
          </p:nvSpPr>
          <p:spPr>
            <a:xfrm>
              <a:off x="1966929" y="4835627"/>
              <a:ext cx="1485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208</a:t>
              </a:r>
              <a:r>
                <a:rPr lang="en-US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Tl (DEP)</a:t>
              </a:r>
            </a:p>
          </p:txBody>
        </p:sp>
        <p:sp>
          <p:nvSpPr>
            <p:cNvPr id="58" name="Cylinder 57">
              <a:extLst>
                <a:ext uri="{FF2B5EF4-FFF2-40B4-BE49-F238E27FC236}">
                  <a16:creationId xmlns:a16="http://schemas.microsoft.com/office/drawing/2014/main" id="{1ED58270-D1E5-BA57-25BB-2154763A64F2}"/>
                </a:ext>
              </a:extLst>
            </p:cNvPr>
            <p:cNvSpPr/>
            <p:nvPr/>
          </p:nvSpPr>
          <p:spPr>
            <a:xfrm>
              <a:off x="4183145" y="5226772"/>
              <a:ext cx="1616547" cy="113699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Explosion: 14 Points 58">
              <a:extLst>
                <a:ext uri="{FF2B5EF4-FFF2-40B4-BE49-F238E27FC236}">
                  <a16:creationId xmlns:a16="http://schemas.microsoft.com/office/drawing/2014/main" id="{4599229F-5FCD-3D37-716D-6A428186182E}"/>
                </a:ext>
              </a:extLst>
            </p:cNvPr>
            <p:cNvSpPr/>
            <p:nvPr/>
          </p:nvSpPr>
          <p:spPr>
            <a:xfrm>
              <a:off x="4779671" y="5614317"/>
              <a:ext cx="304800" cy="248897"/>
            </a:xfrm>
            <a:prstGeom prst="irregularSeal2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65D0A8-F4D0-A343-2A77-190044907D3C}"/>
                </a:ext>
              </a:extLst>
            </p:cNvPr>
            <p:cNvSpPr txBox="1"/>
            <p:nvPr/>
          </p:nvSpPr>
          <p:spPr>
            <a:xfrm>
              <a:off x="4332402" y="4833107"/>
              <a:ext cx="14853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212</a:t>
              </a:r>
              <a:r>
                <a:rPr lang="en-US" dirty="0">
                  <a:solidFill>
                    <a:schemeClr val="accent5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Bi (FEP)</a:t>
              </a:r>
            </a:p>
          </p:txBody>
        </p:sp>
        <p:sp>
          <p:nvSpPr>
            <p:cNvPr id="65" name="Explosion: 14 Points 64">
              <a:extLst>
                <a:ext uri="{FF2B5EF4-FFF2-40B4-BE49-F238E27FC236}">
                  <a16:creationId xmlns:a16="http://schemas.microsoft.com/office/drawing/2014/main" id="{70962575-3404-C270-06CB-54E1126027B1}"/>
                </a:ext>
              </a:extLst>
            </p:cNvPr>
            <p:cNvSpPr/>
            <p:nvPr/>
          </p:nvSpPr>
          <p:spPr>
            <a:xfrm>
              <a:off x="4363948" y="6021896"/>
              <a:ext cx="304800" cy="248897"/>
            </a:xfrm>
            <a:prstGeom prst="irregularSeal2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Explosion: 14 Points 65">
              <a:extLst>
                <a:ext uri="{FF2B5EF4-FFF2-40B4-BE49-F238E27FC236}">
                  <a16:creationId xmlns:a16="http://schemas.microsoft.com/office/drawing/2014/main" id="{47BB1792-6817-861F-D73A-B433D55F7269}"/>
                </a:ext>
              </a:extLst>
            </p:cNvPr>
            <p:cNvSpPr/>
            <p:nvPr/>
          </p:nvSpPr>
          <p:spPr>
            <a:xfrm>
              <a:off x="5459151" y="5864911"/>
              <a:ext cx="304800" cy="248897"/>
            </a:xfrm>
            <a:prstGeom prst="irregularSeal2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5EA62F4-EAF4-073F-298D-6B9841B12C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757" y="5755078"/>
              <a:ext cx="415723" cy="407579"/>
            </a:xfrm>
            <a:prstGeom prst="line">
              <a:avLst/>
            </a:prstGeom>
            <a:ln w="44450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46C2FF-8B73-5392-88CB-940BAA67C21C}"/>
                </a:ext>
              </a:extLst>
            </p:cNvPr>
            <p:cNvCxnSpPr>
              <a:cxnSpLocks/>
            </p:cNvCxnSpPr>
            <p:nvPr/>
          </p:nvCxnSpPr>
          <p:spPr>
            <a:xfrm>
              <a:off x="5008389" y="5785973"/>
              <a:ext cx="515622" cy="181859"/>
            </a:xfrm>
            <a:prstGeom prst="line">
              <a:avLst/>
            </a:prstGeom>
            <a:ln w="44450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2099C36-8BBA-AF9B-DADF-EE4FF573D426}"/>
              </a:ext>
            </a:extLst>
          </p:cNvPr>
          <p:cNvSpPr/>
          <p:nvPr/>
        </p:nvSpPr>
        <p:spPr>
          <a:xfrm>
            <a:off x="7008002" y="1827250"/>
            <a:ext cx="186428" cy="22099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34071E2-92FA-91A6-5B3E-87CA0FF3FDD7}"/>
              </a:ext>
            </a:extLst>
          </p:cNvPr>
          <p:cNvSpPr txBox="1"/>
          <p:nvPr/>
        </p:nvSpPr>
        <p:spPr>
          <a:xfrm rot="16200000">
            <a:off x="6034903" y="2876818"/>
            <a:ext cx="2132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</a:rPr>
              <a:t>A/E classifier (sigma)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C0FA56-8735-5CEA-9C0E-7BE866A36A41}"/>
              </a:ext>
            </a:extLst>
          </p:cNvPr>
          <p:cNvSpPr txBox="1"/>
          <p:nvPr/>
        </p:nvSpPr>
        <p:spPr>
          <a:xfrm>
            <a:off x="6851780" y="5221106"/>
            <a:ext cx="48854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DEP</a:t>
            </a:r>
            <a:r>
              <a:rPr lang="en-US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are used as 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proxy for SSE</a:t>
            </a:r>
            <a:endParaRPr lang="en-US" sz="20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FEP</a:t>
            </a:r>
            <a:r>
              <a:rPr lang="en-US" sz="2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and SEP for 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PSD tuned to </a:t>
            </a:r>
            <a:r>
              <a:rPr lang="en-US" sz="2000" b="0" i="0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 survival </a:t>
            </a:r>
            <a:r>
              <a:rPr lang="en-US" sz="20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</a:t>
            </a:r>
            <a:r>
              <a:rPr lang="en-US" sz="2000" b="0" i="0" u="none" strike="noStrike" baseline="30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208</a:t>
            </a:r>
            <a:r>
              <a:rPr lang="en-US" sz="20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Tl DEP</a:t>
            </a:r>
          </a:p>
        </p:txBody>
      </p:sp>
    </p:spTree>
    <p:extLst>
      <p:ext uri="{BB962C8B-B14F-4D97-AF65-F5344CB8AC3E}">
        <p14:creationId xmlns:p14="http://schemas.microsoft.com/office/powerpoint/2010/main" val="381318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967FEA-47D0-CC65-2AA4-ED248D4F8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D19814C-A45C-22C6-4F1F-ED0850336CF8}"/>
              </a:ext>
            </a:extLst>
          </p:cNvPr>
          <p:cNvGrpSpPr/>
          <p:nvPr/>
        </p:nvGrpSpPr>
        <p:grpSpPr>
          <a:xfrm>
            <a:off x="5756212" y="1708758"/>
            <a:ext cx="5740463" cy="4173225"/>
            <a:chOff x="5912761" y="1734170"/>
            <a:chExt cx="5740463" cy="4173225"/>
          </a:xfrm>
        </p:grpSpPr>
        <p:pic>
          <p:nvPicPr>
            <p:cNvPr id="4" name="Picture 3" descr="A graph of a graph with a blue line and red line&#10;&#10;Description automatically generated">
              <a:extLst>
                <a:ext uri="{FF2B5EF4-FFF2-40B4-BE49-F238E27FC236}">
                  <a16:creationId xmlns:a16="http://schemas.microsoft.com/office/drawing/2014/main" id="{52A9D8AF-7B73-09E6-A83F-8B6F3D781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2761" y="1734170"/>
              <a:ext cx="5740463" cy="417322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BD89BA5-2482-CBB5-661E-92AD0A50E2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9200" y="3708951"/>
              <a:ext cx="0" cy="169093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85734A-F8B6-C770-4B00-DA08342FB0C1}"/>
                </a:ext>
              </a:extLst>
            </p:cNvPr>
            <p:cNvCxnSpPr>
              <a:cxnSpLocks/>
            </p:cNvCxnSpPr>
            <p:nvPr/>
          </p:nvCxnSpPr>
          <p:spPr>
            <a:xfrm>
              <a:off x="6600825" y="3708951"/>
              <a:ext cx="2238375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D32CC9-40BE-6499-2305-DC03CA87F185}"/>
                </a:ext>
              </a:extLst>
            </p:cNvPr>
            <p:cNvCxnSpPr>
              <a:cxnSpLocks/>
            </p:cNvCxnSpPr>
            <p:nvPr/>
          </p:nvCxnSpPr>
          <p:spPr>
            <a:xfrm>
              <a:off x="6600825" y="3152775"/>
              <a:ext cx="2986087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 descr="A blue and black logo&#10;&#10;Description automatically generated">
              <a:extLst>
                <a:ext uri="{FF2B5EF4-FFF2-40B4-BE49-F238E27FC236}">
                  <a16:creationId xmlns:a16="http://schemas.microsoft.com/office/drawing/2014/main" id="{60E091F5-0E69-62A1-2B9C-061935162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578" y="2757488"/>
              <a:ext cx="1144628" cy="45785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9E7A74-64F7-1917-294E-DC77535627EA}"/>
                </a:ext>
              </a:extLst>
            </p:cNvPr>
            <p:cNvSpPr txBox="1"/>
            <p:nvPr/>
          </p:nvSpPr>
          <p:spPr>
            <a:xfrm>
              <a:off x="7574281" y="2770370"/>
              <a:ext cx="1596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Neo Sans Pro" panose="020B0504030504040204" pitchFamily="34" charset="0"/>
                </a:rPr>
                <a:t>  -1000</a:t>
              </a:r>
            </a:p>
          </p:txBody>
        </p:sp>
        <p:pic>
          <p:nvPicPr>
            <p:cNvPr id="32" name="Picture 31" descr="A blue and black logo&#10;&#10;Description automatically generated">
              <a:extLst>
                <a:ext uri="{FF2B5EF4-FFF2-40B4-BE49-F238E27FC236}">
                  <a16:creationId xmlns:a16="http://schemas.microsoft.com/office/drawing/2014/main" id="{4BC6961D-C62E-5904-46A3-353F4C7A5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578" y="3313981"/>
              <a:ext cx="1144628" cy="45785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B597BE-7FFC-708C-6696-7FDD7B2CBA8C}"/>
                </a:ext>
              </a:extLst>
            </p:cNvPr>
            <p:cNvSpPr txBox="1"/>
            <p:nvPr/>
          </p:nvSpPr>
          <p:spPr>
            <a:xfrm>
              <a:off x="7574281" y="3326863"/>
              <a:ext cx="1596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Neo Sans Pro" panose="020B0504030504040204" pitchFamily="34" charset="0"/>
                </a:rPr>
                <a:t>  -200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A8D3ED-D517-4644-EDC0-BEEDEEE42D9E}"/>
                </a:ext>
              </a:extLst>
            </p:cNvPr>
            <p:cNvSpPr/>
            <p:nvPr/>
          </p:nvSpPr>
          <p:spPr>
            <a:xfrm>
              <a:off x="9091878" y="4002430"/>
              <a:ext cx="1855685" cy="12699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raph of a graph with a blue line and red line&#10;&#10;Description automatically generated">
              <a:extLst>
                <a:ext uri="{FF2B5EF4-FFF2-40B4-BE49-F238E27FC236}">
                  <a16:creationId xmlns:a16="http://schemas.microsoft.com/office/drawing/2014/main" id="{DD93D191-36A5-C1F6-4116-C75790CF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46" t="54763" r="11190" b="14805"/>
            <a:stretch/>
          </p:blipFill>
          <p:spPr>
            <a:xfrm>
              <a:off x="9642519" y="4184650"/>
              <a:ext cx="1384209" cy="9290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E8A39D-2295-D362-1B76-0E0D47CDA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6912" y="3152775"/>
              <a:ext cx="0" cy="2247106"/>
            </a:xfrm>
            <a:prstGeom prst="line">
              <a:avLst/>
            </a:prstGeom>
            <a:ln w="28575">
              <a:solidFill>
                <a:schemeClr val="accent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2039C6-5F8F-E207-325C-967EA4E64B76}"/>
              </a:ext>
            </a:extLst>
          </p:cNvPr>
          <p:cNvGrpSpPr/>
          <p:nvPr/>
        </p:nvGrpSpPr>
        <p:grpSpPr>
          <a:xfrm>
            <a:off x="669263" y="1708757"/>
            <a:ext cx="4634855" cy="4173226"/>
            <a:chOff x="6878423" y="2033732"/>
            <a:chExt cx="4634855" cy="4173226"/>
          </a:xfrm>
        </p:grpSpPr>
        <p:pic>
          <p:nvPicPr>
            <p:cNvPr id="5" name="Picture 4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A888B2D8-1FBF-51AC-CF26-3A88E5B71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14"/>
            <a:stretch/>
          </p:blipFill>
          <p:spPr>
            <a:xfrm>
              <a:off x="6878423" y="2033732"/>
              <a:ext cx="4634855" cy="4173226"/>
            </a:xfrm>
            <a:prstGeom prst="rect">
              <a:avLst/>
            </a:prstGeom>
            <a:solidFill>
              <a:schemeClr val="bg2"/>
            </a:solidFill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FA69ED-4145-97F7-FCB8-8CA06001913E}"/>
                </a:ext>
              </a:extLst>
            </p:cNvPr>
            <p:cNvSpPr txBox="1"/>
            <p:nvPr/>
          </p:nvSpPr>
          <p:spPr>
            <a:xfrm>
              <a:off x="8813800" y="2241549"/>
              <a:ext cx="1441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t </a:t>
              </a:r>
              <a:r>
                <a:rPr lang="en-US" sz="1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∙ </a:t>
              </a:r>
              <a:r>
                <a:rPr lang="en-US" sz="1400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yr</a:t>
              </a:r>
              <a:endParaRPr lang="en-US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8E2E9E-CD45-CD32-5061-776885147741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B4976F-BFBD-A66E-A9DD-52E03E171524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17CFC-84ED-0A52-DF1F-013B22EF26CF}"/>
              </a:ext>
            </a:extLst>
          </p:cNvPr>
          <p:cNvSpPr txBox="1"/>
          <p:nvPr/>
        </p:nvSpPr>
        <p:spPr>
          <a:xfrm>
            <a:off x="695325" y="439617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Designed for an unambiguous discovery</a:t>
            </a:r>
          </a:p>
        </p:txBody>
      </p:sp>
    </p:spTree>
    <p:extLst>
      <p:ext uri="{BB962C8B-B14F-4D97-AF65-F5344CB8AC3E}">
        <p14:creationId xmlns:p14="http://schemas.microsoft.com/office/powerpoint/2010/main" val="412174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DA98A-0609-6703-B075-40DCD3CAF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0282E04-AA55-7557-999D-39AAD2DE993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63701-210F-1D97-AB28-F904F65AD977}"/>
              </a:ext>
            </a:extLst>
          </p:cNvPr>
          <p:cNvSpPr txBox="1"/>
          <p:nvPr/>
        </p:nvSpPr>
        <p:spPr>
          <a:xfrm>
            <a:off x="1355927" y="943193"/>
            <a:ext cx="9472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  <a:latin typeface="Neo Sans Pro" panose="020B0504030504040204" pitchFamily="34" charset="0"/>
              </a:rPr>
              <a:t>Thank you for your attention</a:t>
            </a:r>
            <a:endParaRPr lang="en-US" sz="2400" dirty="0">
              <a:solidFill>
                <a:schemeClr val="bg2"/>
              </a:solidFill>
              <a:latin typeface="Neo Sans Pro" panose="020B05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003FED-6C22-A1B2-4337-6F81E3FF8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2" r="5141"/>
          <a:stretch/>
        </p:blipFill>
        <p:spPr>
          <a:xfrm>
            <a:off x="308010" y="2511451"/>
            <a:ext cx="5784224" cy="27485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968E3D-C0A2-7CC4-B75B-9B73F5506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7175" r="5138"/>
          <a:stretch/>
        </p:blipFill>
        <p:spPr>
          <a:xfrm>
            <a:off x="6092234" y="2511450"/>
            <a:ext cx="5784224" cy="27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76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9EE795-EDE6-EC5C-0775-BE4A11DA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427B21B-F6C9-5D4F-9D76-586FDD57887A}"/>
              </a:ext>
            </a:extLst>
          </p:cNvPr>
          <p:cNvSpPr txBox="1"/>
          <p:nvPr/>
        </p:nvSpPr>
        <p:spPr>
          <a:xfrm>
            <a:off x="1646767" y="2875002"/>
            <a:ext cx="8898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62626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A3090-745A-DC42-9FB8-78C67600A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2B61BE7-3818-C3C5-1410-705DDE0046AA}"/>
              </a:ext>
            </a:extLst>
          </p:cNvPr>
          <p:cNvSpPr txBox="1"/>
          <p:nvPr/>
        </p:nvSpPr>
        <p:spPr>
          <a:xfrm>
            <a:off x="1121255" y="651042"/>
            <a:ext cx="889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0νββ</a:t>
            </a:r>
            <a:r>
              <a:rPr lang="en-US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half life</a:t>
            </a:r>
            <a:r>
              <a:rPr lang="el-GR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36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C4EC51-C725-D7BD-8755-16729D1F7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5"/>
          <a:stretch/>
        </p:blipFill>
        <p:spPr>
          <a:xfrm>
            <a:off x="703729" y="3359406"/>
            <a:ext cx="3460376" cy="2200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3ABD3A-8ADA-A90A-73B3-6DC826613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14" y="3815767"/>
            <a:ext cx="3341903" cy="23891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0B9245-600B-CBD3-289B-46EFFCD133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2659" y="3692084"/>
            <a:ext cx="4041159" cy="92212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011853-5F02-01EC-647D-2922B2FCECD7}"/>
              </a:ext>
            </a:extLst>
          </p:cNvPr>
          <p:cNvSpPr txBox="1"/>
          <p:nvPr/>
        </p:nvSpPr>
        <p:spPr>
          <a:xfrm>
            <a:off x="1495770" y="2713075"/>
            <a:ext cx="225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Phase space factor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Atomic physics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0AD14E-2910-DD1B-0C3C-872DD8B369E9}"/>
              </a:ext>
            </a:extLst>
          </p:cNvPr>
          <p:cNvSpPr txBox="1"/>
          <p:nvPr/>
        </p:nvSpPr>
        <p:spPr>
          <a:xfrm>
            <a:off x="4920349" y="3079698"/>
            <a:ext cx="25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matrix element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 physics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49F3E9-590D-0C83-DD40-216FB398461A}"/>
              </a:ext>
            </a:extLst>
          </p:cNvPr>
          <p:cNvSpPr txBox="1"/>
          <p:nvPr/>
        </p:nvSpPr>
        <p:spPr>
          <a:xfrm>
            <a:off x="8260977" y="3030057"/>
            <a:ext cx="316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583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Majorana mass</a:t>
            </a:r>
          </a:p>
          <a:p>
            <a:pPr algn="ctr"/>
            <a:r>
              <a:rPr lang="en-US" dirty="0">
                <a:solidFill>
                  <a:srgbClr val="3583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Particle physics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48B718-F517-3133-E577-E21C7D5E66C5}"/>
              </a:ext>
            </a:extLst>
          </p:cNvPr>
          <p:cNvCxnSpPr>
            <a:cxnSpLocks/>
          </p:cNvCxnSpPr>
          <p:nvPr/>
        </p:nvCxnSpPr>
        <p:spPr>
          <a:xfrm flipH="1">
            <a:off x="3666565" y="2034988"/>
            <a:ext cx="1685364" cy="6753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D16264-4850-52C3-61CC-5042C01D833D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6212541" y="2034988"/>
            <a:ext cx="372036" cy="104471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F5EE39-7A90-568E-977B-27C4E79F2CAA}"/>
              </a:ext>
            </a:extLst>
          </p:cNvPr>
          <p:cNvCxnSpPr>
            <a:cxnSpLocks/>
          </p:cNvCxnSpPr>
          <p:nvPr/>
        </p:nvCxnSpPr>
        <p:spPr>
          <a:xfrm>
            <a:off x="8151190" y="2087205"/>
            <a:ext cx="1571095" cy="922123"/>
          </a:xfrm>
          <a:prstGeom prst="straightConnector1">
            <a:avLst/>
          </a:prstGeom>
          <a:ln w="38100">
            <a:solidFill>
              <a:srgbClr val="3583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8629D7-FA45-F834-61AF-D65DC4E46693}"/>
                  </a:ext>
                </a:extLst>
              </p:cNvPr>
              <p:cNvSpPr txBox="1"/>
              <p:nvPr/>
            </p:nvSpPr>
            <p:spPr>
              <a:xfrm>
                <a:off x="2433917" y="1259632"/>
                <a:ext cx="6357251" cy="819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b>
                                  <m:r>
                                    <a:rPr lang="en-US" sz="28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1/2</m:t>
                                  </m:r>
                                </m:sub>
                                <m:sup>
                                  <m:r>
                                    <a:rPr lang="en-US" sz="2800" b="0" i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i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b>
                                  <m: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35834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rgbClr val="35834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2800" b="0" i="1" smtClean="0">
                                      <a:solidFill>
                                        <a:srgbClr val="35834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800" b="0" i="1" smtClean="0">
                                          <a:solidFill>
                                            <a:srgbClr val="35834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ββ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800" b="0" i="0" smtClean="0">
                                              <a:solidFill>
                                                <a:srgbClr val="35834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e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  <m:sup>
                          <m:r>
                            <a:rPr lang="en-US" sz="2800" b="0" i="0" smtClean="0">
                              <a:solidFill>
                                <a:srgbClr val="35834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8629D7-FA45-F834-61AF-D65DC4E46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917" y="1259632"/>
                <a:ext cx="6357251" cy="819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D2FF1C6-C9F1-1E50-7D1C-D73FA053216C}"/>
              </a:ext>
            </a:extLst>
          </p:cNvPr>
          <p:cNvSpPr txBox="1"/>
          <p:nvPr/>
        </p:nvSpPr>
        <p:spPr>
          <a:xfrm>
            <a:off x="925605" y="5598368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accent6"/>
                </a:solidFill>
                <a:latin typeface="HelveticaNeue"/>
              </a:rPr>
              <a:t>https://doi.org/10.1103/PhysRevC.85.034316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FD639-85A4-74A3-9B18-FD5B65C6D6B8}"/>
              </a:ext>
            </a:extLst>
          </p:cNvPr>
          <p:cNvSpPr txBox="1"/>
          <p:nvPr/>
        </p:nvSpPr>
        <p:spPr>
          <a:xfrm>
            <a:off x="4702828" y="6226069"/>
            <a:ext cx="3019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Neue"/>
              </a:rPr>
              <a:t>https://doi.org/10.48550/arXiv.1610.06548</a:t>
            </a:r>
          </a:p>
        </p:txBody>
      </p:sp>
    </p:spTree>
    <p:extLst>
      <p:ext uri="{BB962C8B-B14F-4D97-AF65-F5344CB8AC3E}">
        <p14:creationId xmlns:p14="http://schemas.microsoft.com/office/powerpoint/2010/main" val="117864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erson with a mustache and a mustache&#10;&#10;Description automatically generated">
            <a:extLst>
              <a:ext uri="{FF2B5EF4-FFF2-40B4-BE49-F238E27FC236}">
                <a16:creationId xmlns:a16="http://schemas.microsoft.com/office/drawing/2014/main" id="{7C404CAE-ED78-F378-4C9E-55A8F2D7B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68" t="-3160" r="-22175" b="4340"/>
          <a:stretch/>
        </p:blipFill>
        <p:spPr>
          <a:xfrm>
            <a:off x="1624102" y="1878028"/>
            <a:ext cx="3590484" cy="3590484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erson in a suit and tie&#10;&#10;Description automatically generated">
            <a:extLst>
              <a:ext uri="{FF2B5EF4-FFF2-40B4-BE49-F238E27FC236}">
                <a16:creationId xmlns:a16="http://schemas.microsoft.com/office/drawing/2014/main" id="{D719C409-A84E-B0BA-EB5C-773FAF1E9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1457" r="-15749" b="26510"/>
          <a:stretch/>
        </p:blipFill>
        <p:spPr>
          <a:xfrm>
            <a:off x="6977415" y="1777043"/>
            <a:ext cx="3798832" cy="369146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61E49D8-FE52-1829-3D23-75AF5096C8CB}"/>
              </a:ext>
            </a:extLst>
          </p:cNvPr>
          <p:cNvSpPr txBox="1"/>
          <p:nvPr/>
        </p:nvSpPr>
        <p:spPr>
          <a:xfrm>
            <a:off x="605471" y="441616"/>
            <a:ext cx="10981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How can we discover the neutrino’s true nature?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358D08-5A43-7687-F598-3003C9F236A8}"/>
              </a:ext>
            </a:extLst>
          </p:cNvPr>
          <p:cNvSpPr txBox="1"/>
          <p:nvPr/>
        </p:nvSpPr>
        <p:spPr>
          <a:xfrm>
            <a:off x="1708150" y="5549900"/>
            <a:ext cx="31813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Dirac</a:t>
            </a:r>
            <a:endParaRPr lang="en-US" sz="32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B9BC14-F46F-3E38-7300-DF9DA8BDE137}"/>
              </a:ext>
            </a:extLst>
          </p:cNvPr>
          <p:cNvSpPr txBox="1"/>
          <p:nvPr/>
        </p:nvSpPr>
        <p:spPr>
          <a:xfrm>
            <a:off x="7286156" y="5549900"/>
            <a:ext cx="31813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Majorana</a:t>
            </a:r>
            <a:endParaRPr lang="en-US" sz="32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36CD02-875C-0E67-4032-9C825288062A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77746-6CF2-EA52-D2B5-325D1383926B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79016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C41B1E-3FB1-8667-499B-8DB82ACF8EC6}"/>
              </a:ext>
            </a:extLst>
          </p:cNvPr>
          <p:cNvSpPr txBox="1"/>
          <p:nvPr/>
        </p:nvSpPr>
        <p:spPr>
          <a:xfrm>
            <a:off x="837033" y="431659"/>
            <a:ext cx="3498661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eo Sans Pro" panose="020B05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 advantages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2AF2F-709F-E405-DD67-3AF432BCBD72}"/>
              </a:ext>
            </a:extLst>
          </p:cNvPr>
          <p:cNvSpPr txBox="1"/>
          <p:nvPr/>
        </p:nvSpPr>
        <p:spPr>
          <a:xfrm>
            <a:off x="837033" y="1433722"/>
            <a:ext cx="102282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The source is embedded in the detector, providing high efficiency</a:t>
            </a:r>
          </a:p>
          <a:p>
            <a: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Best energy resolution, FWHM better than 0.1% at 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Q</a:t>
            </a:r>
            <a:r>
              <a:rPr lang="en-US" sz="2400" baseline="-25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β</a:t>
            </a:r>
            <a:r>
              <a:rPr lang="el-GR" sz="2400" baseline="-25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β</a:t>
            </a:r>
            <a:r>
              <a:rPr lang="en-US" sz="2400" baseline="-25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= 2039 keV</a:t>
            </a:r>
            <a:endParaRPr lang="en-US" sz="2400" baseline="-250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Highly radio-pure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High density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PSD capabilities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L="285750" indent="-285750" algn="l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Enrichment up to 88% in </a:t>
            </a:r>
            <a:r>
              <a:rPr lang="en-US" sz="2400" baseline="30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76</a:t>
            </a:r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96484B-55B8-847D-BA4C-65D404ADC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438" y="2825393"/>
            <a:ext cx="5729529" cy="34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5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C41B1E-3FB1-8667-499B-8DB82ACF8EC6}"/>
              </a:ext>
            </a:extLst>
          </p:cNvPr>
          <p:cNvSpPr txBox="1"/>
          <p:nvPr/>
        </p:nvSpPr>
        <p:spPr>
          <a:xfrm>
            <a:off x="837032" y="719335"/>
            <a:ext cx="3971274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eo Sans Pro" panose="020B05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 disadvantages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43F116-28CE-2E32-9EAC-A4D97EF3F9EB}"/>
                  </a:ext>
                </a:extLst>
              </p:cNvPr>
              <p:cNvSpPr txBox="1"/>
              <p:nvPr/>
            </p:nvSpPr>
            <p:spPr>
              <a:xfrm>
                <a:off x="837033" y="1914303"/>
                <a:ext cx="5258967" cy="422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Clr>
                    <a:srgbClr val="10AEBC"/>
                  </a:buClr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Low 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Q</a:t>
                </a:r>
                <a:r>
                  <a:rPr lang="en-US" sz="2400" baseline="-25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β</a:t>
                </a:r>
                <a:r>
                  <a:rPr lang="el-GR" sz="2400" baseline="-25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β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, below the </a:t>
                </a:r>
                <a:r>
                  <a:rPr lang="en-US" sz="2400" baseline="30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208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Tl line of 2615 keV</a:t>
                </a:r>
              </a:p>
              <a:p>
                <a:pPr marL="285750" indent="-285750" algn="l">
                  <a:buClr>
                    <a:srgbClr val="10AEBC"/>
                  </a:buClr>
                  <a:buFont typeface="Arial" panose="020B0604020202020204" pitchFamily="34" charset="0"/>
                  <a:buChar char="•"/>
                </a:pPr>
                <a:endParaRPr lang="en-US" sz="2400" b="0" i="0" u="none" strike="noStrike" baseline="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  <a:p>
                <a:pPr marL="285750" indent="-285750" algn="l">
                  <a:buClr>
                    <a:srgbClr val="10AEBC"/>
                  </a:buClr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Rather expensive enrichment process</a:t>
                </a:r>
                <a:endParaRPr lang="en-US" sz="2400" baseline="-250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10AEBC"/>
                  </a:buClr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10AEBC"/>
                  </a:buClr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Low value of the phase space factor respect to other isotopes. This implies the need to reach a longer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400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24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 to probe a given m</a:t>
                </a:r>
                <a:r>
                  <a:rPr lang="en-US" sz="2400" baseline="-25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β</a:t>
                </a:r>
                <a:r>
                  <a:rPr lang="el-GR" sz="2400" baseline="-25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β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 value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43F116-28CE-2E32-9EAC-A4D97EF3F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33" y="1914303"/>
                <a:ext cx="5258967" cy="4224362"/>
              </a:xfrm>
              <a:prstGeom prst="rect">
                <a:avLst/>
              </a:prstGeom>
              <a:blipFill>
                <a:blip r:embed="rId2"/>
                <a:stretch>
                  <a:fillRect l="-1506" t="-1010" b="-2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F3A6EB-9F32-B38D-E5AF-D14BE7F7F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"/>
          <a:stretch/>
        </p:blipFill>
        <p:spPr>
          <a:xfrm>
            <a:off x="6752489" y="3429000"/>
            <a:ext cx="4601311" cy="2926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6ABED-9230-D93A-4835-BF53A9781578}"/>
              </a:ext>
            </a:extLst>
          </p:cNvPr>
          <p:cNvSpPr txBox="1"/>
          <p:nvPr/>
        </p:nvSpPr>
        <p:spPr>
          <a:xfrm>
            <a:off x="7496174" y="6444476"/>
            <a:ext cx="3238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5F5F5F"/>
                </a:solidFill>
                <a:latin typeface="HelveticaNeue"/>
              </a:rPr>
              <a:t>https://doi.org/10.1103/PhysRevC.85.034316</a:t>
            </a:r>
            <a:endParaRPr lang="en-US" sz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8A6FAE-767F-8B32-3652-0CABB6E1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1" y="502592"/>
            <a:ext cx="4476749" cy="25659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BD722C-8936-6ABC-36B8-2703A426BA37}"/>
              </a:ext>
            </a:extLst>
          </p:cNvPr>
          <p:cNvSpPr/>
          <p:nvPr/>
        </p:nvSpPr>
        <p:spPr>
          <a:xfrm>
            <a:off x="7109388" y="1125157"/>
            <a:ext cx="3781425" cy="238125"/>
          </a:xfrm>
          <a:prstGeom prst="rect">
            <a:avLst/>
          </a:prstGeom>
          <a:noFill/>
          <a:ln w="28575">
            <a:solidFill>
              <a:srgbClr val="10AE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80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C41B1E-3FB1-8667-499B-8DB82ACF8EC6}"/>
              </a:ext>
            </a:extLst>
          </p:cNvPr>
          <p:cNvSpPr txBox="1"/>
          <p:nvPr/>
        </p:nvSpPr>
        <p:spPr>
          <a:xfrm>
            <a:off x="837032" y="719335"/>
            <a:ext cx="8039840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3600" dirty="0" err="1">
                <a:solidFill>
                  <a:schemeClr val="bg2"/>
                </a:solidFill>
                <a:latin typeface="Neo Sans Pro" panose="020B05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HPGe</a:t>
            </a:r>
            <a:r>
              <a:rPr lang="it-IT" sz="3600" dirty="0">
                <a:solidFill>
                  <a:schemeClr val="bg2"/>
                </a:solidFill>
                <a:latin typeface="Neo Sans Pro" panose="020B05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detectors </a:t>
            </a:r>
            <a:r>
              <a:rPr lang="it-IT" sz="3600" dirty="0" err="1">
                <a:solidFill>
                  <a:schemeClr val="bg2"/>
                </a:solidFill>
                <a:latin typeface="Neo Sans Pro" panose="020B05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geometries</a:t>
            </a:r>
            <a:endParaRPr lang="it-IT" sz="3600" dirty="0">
              <a:solidFill>
                <a:schemeClr val="bg2"/>
              </a:solidFill>
              <a:latin typeface="Neo Sans Pro" panose="020B05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098EF-233A-7018-B671-152717C1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32" y="1613397"/>
            <a:ext cx="10516768" cy="2453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285A8-F3CC-E4F7-124A-8706CD9643A5}"/>
              </a:ext>
            </a:extLst>
          </p:cNvPr>
          <p:cNvSpPr txBox="1"/>
          <p:nvPr/>
        </p:nvSpPr>
        <p:spPr>
          <a:xfrm>
            <a:off x="885825" y="4223769"/>
            <a:ext cx="3495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7155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M= 2,5 kg</a:t>
            </a:r>
          </a:p>
          <a:p>
            <a:pPr marR="171550"/>
            <a:endParaRPr lang="en-US" sz="1800" b="0" i="0" u="none" strike="noStrike" baseline="0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R="14702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Bore hole → depletion of a larger volume → large mass detector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F1A18-FCE3-A6E9-DE5B-CB9ED31D4F3B}"/>
              </a:ext>
            </a:extLst>
          </p:cNvPr>
          <p:cNvSpPr txBox="1"/>
          <p:nvPr/>
        </p:nvSpPr>
        <p:spPr>
          <a:xfrm>
            <a:off x="4457702" y="4202622"/>
            <a:ext cx="342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76280"/>
            <a:r>
              <a:rPr lang="pt-BR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D=8 cm, H = 3 cm, M= 0,8 Kg</a:t>
            </a:r>
          </a:p>
          <a:p>
            <a:pPr marR="8180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Mass limited down to 1 kg</a:t>
            </a:r>
          </a:p>
          <a:p>
            <a:pPr marR="9595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Smaller p+ area</a:t>
            </a:r>
          </a:p>
          <a:p>
            <a:pPr marR="9198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Lower noise</a:t>
            </a:r>
          </a:p>
          <a:p>
            <a:pPr marR="10420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Better </a:t>
            </a:r>
            <a:r>
              <a:rPr lang="el-GR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Δ</a:t>
            </a:r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E </a:t>
            </a:r>
          </a:p>
          <a:p>
            <a:pPr marR="10353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Better PSD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191EA-901E-6FA9-270F-929B1E860170}"/>
              </a:ext>
            </a:extLst>
          </p:cNvPr>
          <p:cNvSpPr txBox="1"/>
          <p:nvPr/>
        </p:nvSpPr>
        <p:spPr>
          <a:xfrm>
            <a:off x="8010529" y="4218438"/>
            <a:ext cx="3381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6780"/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The </a:t>
            </a:r>
            <a:r>
              <a:rPr lang="en-US" sz="1800" b="0" i="1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well </a:t>
            </a:r>
            <a:r>
              <a:rPr lang="en-US" sz="18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allows depleting the detector at the usual operational voltage of about 4000 V with a mass above 3 kg</a:t>
            </a:r>
          </a:p>
          <a:p>
            <a:pPr marR="16780"/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pPr marR="16780"/>
            <a:r>
              <a:rPr lang="en-US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Good PSD capabilities </a:t>
            </a:r>
          </a:p>
        </p:txBody>
      </p:sp>
    </p:spTree>
    <p:extLst>
      <p:ext uri="{BB962C8B-B14F-4D97-AF65-F5344CB8AC3E}">
        <p14:creationId xmlns:p14="http://schemas.microsoft.com/office/powerpoint/2010/main" val="3707018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9EF8B-FFDD-E89D-4350-E1F75A8A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6270EF-79F1-A50C-946C-AB8CF1B6DF38}"/>
              </a:ext>
            </a:extLst>
          </p:cNvPr>
          <p:cNvSpPr txBox="1"/>
          <p:nvPr/>
        </p:nvSpPr>
        <p:spPr>
          <a:xfrm>
            <a:off x="1646767" y="498475"/>
            <a:ext cx="889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LEGEND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A907A-1D7B-4A06-8FE2-3900B6910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45" y="1319048"/>
            <a:ext cx="10903510" cy="1454225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F52045F2-ADF6-2A98-EF91-71CF959A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4858" y="4032252"/>
            <a:ext cx="1032405" cy="412962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CB12BB1D-125E-BEC2-D8EB-7ED2515DAD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9408" y="4032464"/>
            <a:ext cx="1032405" cy="41296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86B5FA-D107-20C9-65D7-7084B1FE9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283652"/>
              </p:ext>
            </p:extLst>
          </p:nvPr>
        </p:nvGraphicFramePr>
        <p:xfrm>
          <a:off x="644245" y="4038602"/>
          <a:ext cx="10903510" cy="2209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702">
                  <a:extLst>
                    <a:ext uri="{9D8B030D-6E8A-4147-A177-3AD203B41FA5}">
                      <a16:colId xmlns:a16="http://schemas.microsoft.com/office/drawing/2014/main" val="734764619"/>
                    </a:ext>
                  </a:extLst>
                </a:gridCol>
                <a:gridCol w="2180702">
                  <a:extLst>
                    <a:ext uri="{9D8B030D-6E8A-4147-A177-3AD203B41FA5}">
                      <a16:colId xmlns:a16="http://schemas.microsoft.com/office/drawing/2014/main" val="3687425709"/>
                    </a:ext>
                  </a:extLst>
                </a:gridCol>
                <a:gridCol w="2180702">
                  <a:extLst>
                    <a:ext uri="{9D8B030D-6E8A-4147-A177-3AD203B41FA5}">
                      <a16:colId xmlns:a16="http://schemas.microsoft.com/office/drawing/2014/main" val="1773954007"/>
                    </a:ext>
                  </a:extLst>
                </a:gridCol>
                <a:gridCol w="2180702">
                  <a:extLst>
                    <a:ext uri="{9D8B030D-6E8A-4147-A177-3AD203B41FA5}">
                      <a16:colId xmlns:a16="http://schemas.microsoft.com/office/drawing/2014/main" val="3294638847"/>
                    </a:ext>
                  </a:extLst>
                </a:gridCol>
                <a:gridCol w="2180702">
                  <a:extLst>
                    <a:ext uri="{9D8B030D-6E8A-4147-A177-3AD203B41FA5}">
                      <a16:colId xmlns:a16="http://schemas.microsoft.com/office/drawing/2014/main" val="1460350116"/>
                    </a:ext>
                  </a:extLst>
                </a:gridCol>
              </a:tblGrid>
              <a:tr h="4359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2"/>
                          </a:solidFill>
                          <a:latin typeface="Neo Sans Pro" panose="020B0504030504040204" pitchFamily="34" charset="0"/>
                          <a:ea typeface="Roboto" panose="02000000000000000000" pitchFamily="2" charset="0"/>
                        </a:rPr>
                        <a:t>GERDA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2"/>
                          </a:solidFill>
                          <a:latin typeface="Neo Sans Pro" panose="020B0504030504040204" pitchFamily="34" charset="0"/>
                          <a:ea typeface="Roboto" panose="02000000000000000000" pitchFamily="2" charset="0"/>
                        </a:rPr>
                        <a:t>MAJORANA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2"/>
                          </a:solidFill>
                          <a:latin typeface="Neo Sans Pro" panose="020B0504030504040204" pitchFamily="34" charset="0"/>
                          <a:ea typeface="Roboto" panose="02000000000000000000" pitchFamily="2" charset="0"/>
                        </a:rPr>
                        <a:t>                -200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2"/>
                          </a:solidFill>
                          <a:latin typeface="Neo Sans Pro" panose="020B0504030504040204" pitchFamily="34" charset="0"/>
                          <a:ea typeface="Roboto" panose="02000000000000000000" pitchFamily="2" charset="0"/>
                        </a:rPr>
                        <a:t>                -1000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518183"/>
                  </a:ext>
                </a:extLst>
              </a:tr>
              <a:tr h="4359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Mass [kg]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1’000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583572"/>
                  </a:ext>
                </a:extLst>
              </a:tr>
              <a:tr h="46593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Exposure [kg 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∙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yr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1’000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10’000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879669"/>
                  </a:ext>
                </a:extLst>
              </a:tr>
              <a:tr h="43590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BI [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cts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/(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keV∙kg∙yr</a:t>
                      </a: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)]</a:t>
                      </a:r>
                      <a:endParaRPr lang="en-US" sz="18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(5.2±1.6)∙10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-4</a:t>
                      </a:r>
                      <a:endParaRPr lang="en-US" sz="1800" baseline="300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(4.7±0.8)∙10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-3</a:t>
                      </a:r>
                      <a:endParaRPr lang="en-US" sz="1800" baseline="300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2∙10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-4</a:t>
                      </a:r>
                      <a:endParaRPr lang="en-US" sz="1800" baseline="300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2∙10</a:t>
                      </a:r>
                      <a:r>
                        <a:rPr lang="en-US" sz="1800" b="0" i="0" u="none" strike="noStrike" kern="1200" baseline="300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-4</a:t>
                      </a:r>
                      <a:endParaRPr lang="en-US" sz="1800" baseline="300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469412"/>
                  </a:ext>
                </a:extLst>
              </a:tr>
              <a:tr h="4359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Resolution [KeV]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2.6±0.2</a:t>
                      </a:r>
                      <a:endParaRPr lang="en-US" sz="18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2.52±0.08</a:t>
                      </a:r>
                      <a:endParaRPr lang="en-US" sz="1800" dirty="0">
                        <a:solidFill>
                          <a:schemeClr val="bg2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62169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59F55E-7FF1-0E2D-C139-D51352E9C86E}"/>
              </a:ext>
            </a:extLst>
          </p:cNvPr>
          <p:cNvSpPr txBox="1"/>
          <p:nvPr/>
        </p:nvSpPr>
        <p:spPr>
          <a:xfrm>
            <a:off x="2237317" y="3316847"/>
            <a:ext cx="168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Lowest BI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97F0F-D190-F2CD-92F6-878AEE9C1770}"/>
              </a:ext>
            </a:extLst>
          </p:cNvPr>
          <p:cNvSpPr txBox="1"/>
          <p:nvPr/>
        </p:nvSpPr>
        <p:spPr>
          <a:xfrm>
            <a:off x="5669740" y="2947515"/>
            <a:ext cx="203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Best energy resolution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E16E71-855A-F564-DE6B-DAB1D34F15A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077634" y="3778512"/>
            <a:ext cx="535516" cy="260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51150C-8988-7D7B-B3F5-D5507BDB3E9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216650" y="3778512"/>
            <a:ext cx="472266" cy="3062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93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3BAC8-1C11-77AF-7C38-E732DDB53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ABC6C6F-0E45-3776-0824-227E89DCECF8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75A0F-3473-FED2-D51E-13A872B5A1C9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ACBD8D-3764-A19F-A1A5-053B78042E7B}"/>
              </a:ext>
            </a:extLst>
          </p:cNvPr>
          <p:cNvSpPr txBox="1"/>
          <p:nvPr/>
        </p:nvSpPr>
        <p:spPr>
          <a:xfrm>
            <a:off x="695325" y="439617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Energy </a:t>
            </a:r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resolution</a:t>
            </a:r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preliminary</a:t>
            </a:r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 performance</a:t>
            </a:r>
            <a:endParaRPr lang="en-US" sz="4000" dirty="0">
              <a:solidFill>
                <a:schemeClr val="bg2"/>
              </a:solidFill>
              <a:latin typeface="Neo Sans Pro" panose="020B0504030504040204" pitchFamily="34" charset="0"/>
              <a:ea typeface="Roboto" panose="02000000000000000000" pitchFamily="2" charset="0"/>
            </a:endParaRPr>
          </a:p>
        </p:txBody>
      </p:sp>
      <p:pic>
        <p:nvPicPr>
          <p:cNvPr id="3" name="Picture 2" descr="A chart with colorful dots&#10;&#10;Description automatically generated">
            <a:extLst>
              <a:ext uri="{FF2B5EF4-FFF2-40B4-BE49-F238E27FC236}">
                <a16:creationId xmlns:a16="http://schemas.microsoft.com/office/drawing/2014/main" id="{96B99F02-089C-A5F1-6A1D-73774423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85" y="1679776"/>
            <a:ext cx="5565272" cy="3164477"/>
          </a:xfrm>
          <a:prstGeom prst="rect">
            <a:avLst/>
          </a:prstGeom>
        </p:spPr>
      </p:pic>
      <p:pic>
        <p:nvPicPr>
          <p:cNvPr id="6" name="Picture 5" descr="A graph of energy and energy&#10;&#10;Description automatically generated">
            <a:extLst>
              <a:ext uri="{FF2B5EF4-FFF2-40B4-BE49-F238E27FC236}">
                <a16:creationId xmlns:a16="http://schemas.microsoft.com/office/drawing/2014/main" id="{FF884404-65C3-BF62-4110-89887F290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7" y="1679776"/>
            <a:ext cx="5565272" cy="3164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0AB35E-D238-87CA-8D45-F5559C3323E3}"/>
              </a:ext>
            </a:extLst>
          </p:cNvPr>
          <p:cNvSpPr txBox="1"/>
          <p:nvPr/>
        </p:nvSpPr>
        <p:spPr>
          <a:xfrm>
            <a:off x="1489665" y="5228247"/>
            <a:ext cx="3517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/>
            <a:r>
              <a:rPr lang="en-US" sz="24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Overall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improvement</a:t>
            </a:r>
            <a:r>
              <a:rPr lang="en-US" sz="24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energy resolution @Q</a:t>
            </a:r>
            <a:r>
              <a:rPr lang="en-US" sz="2400" b="0" i="0" u="none" strike="noStrike" baseline="-25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ββ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7B7189-83CD-6F83-C74B-764F61266337}"/>
              </a:ext>
            </a:extLst>
          </p:cNvPr>
          <p:cNvSpPr txBox="1"/>
          <p:nvPr/>
        </p:nvSpPr>
        <p:spPr>
          <a:xfrm>
            <a:off x="6964190" y="5228247"/>
            <a:ext cx="364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/>
            <a:r>
              <a:rPr lang="en-US" sz="24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Energy scale very </a:t>
            </a:r>
            <a:r>
              <a:rPr lang="en-US" sz="2400" b="0" i="0" u="none" strike="noStrik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stable </a:t>
            </a:r>
            <a:r>
              <a:rPr lang="en-US" sz="2400" b="0" i="0" u="none" strike="noStrike" baseline="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between calibrations</a:t>
            </a:r>
          </a:p>
        </p:txBody>
      </p:sp>
    </p:spTree>
    <p:extLst>
      <p:ext uri="{BB962C8B-B14F-4D97-AF65-F5344CB8AC3E}">
        <p14:creationId xmlns:p14="http://schemas.microsoft.com/office/powerpoint/2010/main" val="1349629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54D313-693C-77AB-7134-25644CEDE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58D6C1C-938D-6B4B-6D34-E002DFF4240C}"/>
              </a:ext>
            </a:extLst>
          </p:cNvPr>
          <p:cNvSpPr txBox="1"/>
          <p:nvPr/>
        </p:nvSpPr>
        <p:spPr>
          <a:xfrm>
            <a:off x="1646767" y="498475"/>
            <a:ext cx="889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Neutron moderator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198B7-B02A-767C-48AA-B9A8D30F2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2"/>
          <a:stretch/>
        </p:blipFill>
        <p:spPr>
          <a:xfrm flipH="1">
            <a:off x="3716714" y="1371600"/>
            <a:ext cx="4758571" cy="49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83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C7C58D-137D-FEF0-88F7-E17FDA5C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E91760-7AC2-40F5-F0DD-644FFB8F7E83}"/>
              </a:ext>
            </a:extLst>
          </p:cNvPr>
          <p:cNvSpPr txBox="1"/>
          <p:nvPr/>
        </p:nvSpPr>
        <p:spPr>
          <a:xfrm>
            <a:off x="1646767" y="498475"/>
            <a:ext cx="889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0νββ</a:t>
            </a:r>
            <a:r>
              <a:rPr lang="en-US" sz="36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experiments comparison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7DCED-DE6F-B4D5-AD7E-C2C2073D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685" y="1572780"/>
            <a:ext cx="9328629" cy="456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9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AF3A67-44D2-9D0E-83B5-5332F36DE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60B310E2-50D6-223A-2CF7-33799297C969}"/>
              </a:ext>
            </a:extLst>
          </p:cNvPr>
          <p:cNvSpPr txBox="1"/>
          <p:nvPr/>
        </p:nvSpPr>
        <p:spPr>
          <a:xfrm>
            <a:off x="982340" y="441616"/>
            <a:ext cx="1022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What to search for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A28581-95D1-4AC6-6364-B0F326812D71}"/>
              </a:ext>
            </a:extLst>
          </p:cNvPr>
          <p:cNvGrpSpPr/>
          <p:nvPr/>
        </p:nvGrpSpPr>
        <p:grpSpPr>
          <a:xfrm>
            <a:off x="401923" y="1638890"/>
            <a:ext cx="7235562" cy="4429353"/>
            <a:chOff x="1906873" y="1637926"/>
            <a:chExt cx="7235562" cy="44293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D456315-D11A-F588-616B-5F99EA602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6873" y="1637926"/>
              <a:ext cx="7235562" cy="44293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5773A24-18C3-EB5A-A35F-7382EE1F2EAE}"/>
                </a:ext>
              </a:extLst>
            </p:cNvPr>
            <p:cNvGrpSpPr/>
            <p:nvPr/>
          </p:nvGrpSpPr>
          <p:grpSpPr>
            <a:xfrm>
              <a:off x="2810028" y="4281639"/>
              <a:ext cx="5233867" cy="1116278"/>
              <a:chOff x="2810028" y="4281639"/>
              <a:chExt cx="5233867" cy="111627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2012D37-AFBF-7F4D-6CDB-1762DF68F71A}"/>
                  </a:ext>
                </a:extLst>
              </p:cNvPr>
              <p:cNvSpPr/>
              <p:nvPr/>
            </p:nvSpPr>
            <p:spPr>
              <a:xfrm>
                <a:off x="2810028" y="5025180"/>
                <a:ext cx="2564833" cy="26855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AD459AD-5088-A9AE-916C-4F8D33286CA0}"/>
                  </a:ext>
                </a:extLst>
              </p:cNvPr>
              <p:cNvSpPr/>
              <p:nvPr/>
            </p:nvSpPr>
            <p:spPr>
              <a:xfrm>
                <a:off x="7158002" y="4281639"/>
                <a:ext cx="885893" cy="111627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55712E-AEB9-D7C7-19CC-94587A6849AF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AA44F9-96F0-DD24-66C4-64FBCE6A2D45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7" name="Picture 6" descr="A diagram of a molecule&#10;&#10;Description automatically generated">
            <a:extLst>
              <a:ext uri="{FF2B5EF4-FFF2-40B4-BE49-F238E27FC236}">
                <a16:creationId xmlns:a16="http://schemas.microsoft.com/office/drawing/2014/main" id="{BFD48FEA-D884-9FAC-9A69-2EF9EB5E5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3"/>
          <a:stretch/>
        </p:blipFill>
        <p:spPr>
          <a:xfrm>
            <a:off x="1477432" y="2163279"/>
            <a:ext cx="1961340" cy="2723483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2BC7F-DB4F-D932-2390-39AED5A7FB72}"/>
              </a:ext>
            </a:extLst>
          </p:cNvPr>
          <p:cNvSpPr txBox="1"/>
          <p:nvPr/>
        </p:nvSpPr>
        <p:spPr>
          <a:xfrm>
            <a:off x="1673094" y="23508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</a:rPr>
              <a:t>76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277949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49C1B-7D4B-EB7D-60B3-314101AC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22362A4-DE1C-0086-7051-4BC6FA728EDD}"/>
              </a:ext>
            </a:extLst>
          </p:cNvPr>
          <p:cNvSpPr txBox="1"/>
          <p:nvPr/>
        </p:nvSpPr>
        <p:spPr>
          <a:xfrm>
            <a:off x="982340" y="441616"/>
            <a:ext cx="1022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What to search for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73937A-5599-26A1-D102-32B593FB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3" y="1638890"/>
            <a:ext cx="7235562" cy="4429353"/>
          </a:xfrm>
          <a:prstGeom prst="rect">
            <a:avLst/>
          </a:prstGeom>
        </p:spPr>
      </p:pic>
      <p:pic>
        <p:nvPicPr>
          <p:cNvPr id="33" name="Picture 32" descr="A diagram of a molecule&#10;&#10;Description automatically generated">
            <a:extLst>
              <a:ext uri="{FF2B5EF4-FFF2-40B4-BE49-F238E27FC236}">
                <a16:creationId xmlns:a16="http://schemas.microsoft.com/office/drawing/2014/main" id="{7B2B7E9A-0EFC-882D-AA9A-F79F4ED44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3"/>
          <a:stretch/>
        </p:blipFill>
        <p:spPr>
          <a:xfrm>
            <a:off x="1477432" y="2163279"/>
            <a:ext cx="1961340" cy="27234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8C23D-FFA2-BE67-9291-CC33E34EA83E}"/>
              </a:ext>
            </a:extLst>
          </p:cNvPr>
          <p:cNvSpPr txBox="1"/>
          <p:nvPr/>
        </p:nvSpPr>
        <p:spPr>
          <a:xfrm>
            <a:off x="1673094" y="23508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</a:rPr>
              <a:t>76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64CF4-72E7-FEFF-E071-5334FB6D4994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CF64A-3B04-592A-2291-2A46B620909B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5" name="Picture 4" descr="A diagram of a molecule&#10;&#10;Description automatically generated">
            <a:extLst>
              <a:ext uri="{FF2B5EF4-FFF2-40B4-BE49-F238E27FC236}">
                <a16:creationId xmlns:a16="http://schemas.microsoft.com/office/drawing/2014/main" id="{A2436B8C-4FD1-FC7F-3B86-D5B9A8D8B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5" r="30731"/>
          <a:stretch/>
        </p:blipFill>
        <p:spPr>
          <a:xfrm>
            <a:off x="5158525" y="2163279"/>
            <a:ext cx="1879195" cy="272484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7FD1B-F337-FFEF-13AC-4E03B2F97E06}"/>
              </a:ext>
            </a:extLst>
          </p:cNvPr>
          <p:cNvSpPr txBox="1"/>
          <p:nvPr/>
        </p:nvSpPr>
        <p:spPr>
          <a:xfrm>
            <a:off x="5378095" y="4395672"/>
            <a:ext cx="178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  <a:r>
              <a:rPr lang="el-GR" baseline="-2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ββ</a:t>
            </a:r>
            <a:r>
              <a:rPr lang="en-US" baseline="-2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2039 keV</a:t>
            </a:r>
          </a:p>
        </p:txBody>
      </p:sp>
    </p:spTree>
    <p:extLst>
      <p:ext uri="{BB962C8B-B14F-4D97-AF65-F5344CB8AC3E}">
        <p14:creationId xmlns:p14="http://schemas.microsoft.com/office/powerpoint/2010/main" val="88952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F4E37-7E3E-D887-EF79-E490E0E03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A1638953-531A-E936-AF89-7AFC8F054365}"/>
              </a:ext>
            </a:extLst>
          </p:cNvPr>
          <p:cNvSpPr txBox="1"/>
          <p:nvPr/>
        </p:nvSpPr>
        <p:spPr>
          <a:xfrm>
            <a:off x="982340" y="441616"/>
            <a:ext cx="1022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What to search for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3BF4022-A4F5-DD1D-1438-75D447D70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3" y="1638890"/>
            <a:ext cx="7235562" cy="4429353"/>
          </a:xfrm>
          <a:prstGeom prst="rect">
            <a:avLst/>
          </a:prstGeom>
        </p:spPr>
      </p:pic>
      <p:pic>
        <p:nvPicPr>
          <p:cNvPr id="33" name="Picture 32" descr="A diagram of a molecule&#10;&#10;Description automatically generated">
            <a:extLst>
              <a:ext uri="{FF2B5EF4-FFF2-40B4-BE49-F238E27FC236}">
                <a16:creationId xmlns:a16="http://schemas.microsoft.com/office/drawing/2014/main" id="{410175DF-100C-6C5C-AC9C-966521914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43"/>
          <a:stretch/>
        </p:blipFill>
        <p:spPr>
          <a:xfrm>
            <a:off x="1477432" y="2163279"/>
            <a:ext cx="1961340" cy="2723483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8BBAB-6C49-7D77-F472-85E1D9733C83}"/>
              </a:ext>
            </a:extLst>
          </p:cNvPr>
          <p:cNvSpPr txBox="1"/>
          <p:nvPr/>
        </p:nvSpPr>
        <p:spPr>
          <a:xfrm>
            <a:off x="1673094" y="235080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</a:rPr>
              <a:t>76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46310-D88A-7AEC-3256-A86AA064C3A9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E3403-0636-F667-3968-6E2DE64B741E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  <p:pic>
        <p:nvPicPr>
          <p:cNvPr id="5" name="Picture 4" descr="A diagram of a molecule&#10;&#10;Description automatically generated">
            <a:extLst>
              <a:ext uri="{FF2B5EF4-FFF2-40B4-BE49-F238E27FC236}">
                <a16:creationId xmlns:a16="http://schemas.microsoft.com/office/drawing/2014/main" id="{8A195981-6D57-5AEB-AEFE-27B5B0519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5" r="30731"/>
          <a:stretch/>
        </p:blipFill>
        <p:spPr>
          <a:xfrm>
            <a:off x="5158525" y="2163279"/>
            <a:ext cx="1879195" cy="272484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2EE9D-1D2E-817C-1D8B-DA9AFE7B1121}"/>
              </a:ext>
            </a:extLst>
          </p:cNvPr>
          <p:cNvSpPr txBox="1"/>
          <p:nvPr/>
        </p:nvSpPr>
        <p:spPr>
          <a:xfrm>
            <a:off x="5378095" y="4395672"/>
            <a:ext cx="178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</a:t>
            </a:r>
            <a:r>
              <a:rPr lang="el-GR" baseline="-2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ββ</a:t>
            </a:r>
            <a:r>
              <a:rPr lang="en-US" baseline="-25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2039 keV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C32017-7806-F569-FBD5-349826E478C3}"/>
                  </a:ext>
                </a:extLst>
              </p:cNvPr>
              <p:cNvSpPr txBox="1"/>
              <p:nvPr/>
            </p:nvSpPr>
            <p:spPr>
              <a:xfrm>
                <a:off x="7782066" y="2942867"/>
                <a:ext cx="402638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𝜈𝛽𝛽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2∙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𝑖𝑎</m:t>
                          </m:r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sub>
                          </m:sSub>
                          <m: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sz="1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C32017-7806-F569-FBD5-349826E47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066" y="2942867"/>
                <a:ext cx="4026380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D7E334D-C310-B907-12EC-49A214E5D415}"/>
              </a:ext>
            </a:extLst>
          </p:cNvPr>
          <p:cNvGrpSpPr/>
          <p:nvPr/>
        </p:nvGrpSpPr>
        <p:grpSpPr>
          <a:xfrm>
            <a:off x="7968029" y="4809206"/>
            <a:ext cx="1724026" cy="811454"/>
            <a:chOff x="9475289" y="1304925"/>
            <a:chExt cx="1726111" cy="141429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E8106C-62AC-B36B-0B76-A2C2CD4B37D6}"/>
                </a:ext>
              </a:extLst>
            </p:cNvPr>
            <p:cNvSpPr txBox="1"/>
            <p:nvPr/>
          </p:nvSpPr>
          <p:spPr>
            <a:xfrm>
              <a:off x="9475289" y="1354182"/>
              <a:ext cx="1724025" cy="1365041"/>
            </a:xfrm>
            <a:prstGeom prst="round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Background index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8C8623-5FCC-5118-EE83-C1E2DB5FEAC8}"/>
                </a:ext>
              </a:extLst>
            </p:cNvPr>
            <p:cNvSpPr/>
            <p:nvPr/>
          </p:nvSpPr>
          <p:spPr>
            <a:xfrm>
              <a:off x="9477375" y="1304925"/>
              <a:ext cx="1724025" cy="1400175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6EEA28-5F07-F529-BE85-E288B3FDA902}"/>
              </a:ext>
            </a:extLst>
          </p:cNvPr>
          <p:cNvGrpSpPr/>
          <p:nvPr/>
        </p:nvGrpSpPr>
        <p:grpSpPr>
          <a:xfrm>
            <a:off x="9689972" y="4819211"/>
            <a:ext cx="2214756" cy="819704"/>
            <a:chOff x="9107031" y="3134793"/>
            <a:chExt cx="2438571" cy="10499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72985-8551-8C42-4C36-2D0B466411E3}"/>
                </a:ext>
              </a:extLst>
            </p:cNvPr>
            <p:cNvSpPr txBox="1"/>
            <p:nvPr/>
          </p:nvSpPr>
          <p:spPr>
            <a:xfrm>
              <a:off x="9107031" y="3155738"/>
              <a:ext cx="2438571" cy="1029004"/>
            </a:xfrm>
            <a:prstGeom prst="round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Energy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resolution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8D06DF-C8D8-979B-F803-05D4CB05D3D6}"/>
                </a:ext>
              </a:extLst>
            </p:cNvPr>
            <p:cNvSpPr/>
            <p:nvPr/>
          </p:nvSpPr>
          <p:spPr>
            <a:xfrm>
              <a:off x="9579285" y="3134793"/>
              <a:ext cx="1494064" cy="1020735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3C883B-01A5-4AA0-A51F-D4844B56CE41}"/>
              </a:ext>
            </a:extLst>
          </p:cNvPr>
          <p:cNvCxnSpPr>
            <a:cxnSpLocks/>
          </p:cNvCxnSpPr>
          <p:nvPr/>
        </p:nvCxnSpPr>
        <p:spPr>
          <a:xfrm>
            <a:off x="5378095" y="5252138"/>
            <a:ext cx="1230766" cy="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4EB4CEF-87CA-6B6C-FB83-87FEC3358F3F}"/>
              </a:ext>
            </a:extLst>
          </p:cNvPr>
          <p:cNvSpPr/>
          <p:nvPr/>
        </p:nvSpPr>
        <p:spPr>
          <a:xfrm>
            <a:off x="5378095" y="4960403"/>
            <a:ext cx="566058" cy="291735"/>
          </a:xfrm>
          <a:prstGeom prst="rightArrow">
            <a:avLst>
              <a:gd name="adj1" fmla="val 32000"/>
              <a:gd name="adj2" fmla="val 57410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33850"/>
                      <a:gd name="connsiteY0" fmla="*/ 564866 h 2259465"/>
                      <a:gd name="connsiteX1" fmla="*/ 3004118 w 4133850"/>
                      <a:gd name="connsiteY1" fmla="*/ 564866 h 2259465"/>
                      <a:gd name="connsiteX2" fmla="*/ 3004118 w 4133850"/>
                      <a:gd name="connsiteY2" fmla="*/ 0 h 2259465"/>
                      <a:gd name="connsiteX3" fmla="*/ 4133850 w 4133850"/>
                      <a:gd name="connsiteY3" fmla="*/ 1129733 h 2259465"/>
                      <a:gd name="connsiteX4" fmla="*/ 3004118 w 4133850"/>
                      <a:gd name="connsiteY4" fmla="*/ 2259465 h 2259465"/>
                      <a:gd name="connsiteX5" fmla="*/ 3004118 w 4133850"/>
                      <a:gd name="connsiteY5" fmla="*/ 1694599 h 2259465"/>
                      <a:gd name="connsiteX6" fmla="*/ 0 w 4133850"/>
                      <a:gd name="connsiteY6" fmla="*/ 1694599 h 2259465"/>
                      <a:gd name="connsiteX7" fmla="*/ 0 w 4133850"/>
                      <a:gd name="connsiteY7" fmla="*/ 564866 h 2259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33850" h="2259465" extrusionOk="0">
                        <a:moveTo>
                          <a:pt x="0" y="564866"/>
                        </a:moveTo>
                        <a:cubicBezTo>
                          <a:pt x="486120" y="683511"/>
                          <a:pt x="2343960" y="680878"/>
                          <a:pt x="3004118" y="564866"/>
                        </a:cubicBezTo>
                        <a:cubicBezTo>
                          <a:pt x="2953838" y="492035"/>
                          <a:pt x="3020003" y="189758"/>
                          <a:pt x="3004118" y="0"/>
                        </a:cubicBezTo>
                        <a:cubicBezTo>
                          <a:pt x="3091486" y="165403"/>
                          <a:pt x="3756821" y="657356"/>
                          <a:pt x="4133850" y="1129733"/>
                        </a:cubicBezTo>
                        <a:cubicBezTo>
                          <a:pt x="3859360" y="1537927"/>
                          <a:pt x="3130343" y="2094851"/>
                          <a:pt x="3004118" y="2259465"/>
                        </a:cubicBezTo>
                        <a:cubicBezTo>
                          <a:pt x="2999381" y="2123040"/>
                          <a:pt x="2954858" y="1944196"/>
                          <a:pt x="3004118" y="1694599"/>
                        </a:cubicBezTo>
                        <a:cubicBezTo>
                          <a:pt x="1702819" y="1782238"/>
                          <a:pt x="409302" y="1621920"/>
                          <a:pt x="0" y="1694599"/>
                        </a:cubicBezTo>
                        <a:cubicBezTo>
                          <a:pt x="-36850" y="1486479"/>
                          <a:pt x="-39831" y="1037457"/>
                          <a:pt x="0" y="5648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5E69CD0-F9B7-0192-F447-D6B22184F107}"/>
              </a:ext>
            </a:extLst>
          </p:cNvPr>
          <p:cNvSpPr/>
          <p:nvPr/>
        </p:nvSpPr>
        <p:spPr>
          <a:xfrm rot="10800000">
            <a:off x="6005250" y="4960403"/>
            <a:ext cx="566058" cy="291735"/>
          </a:xfrm>
          <a:prstGeom prst="rightArrow">
            <a:avLst>
              <a:gd name="adj1" fmla="val 32000"/>
              <a:gd name="adj2" fmla="val 57410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133850"/>
                      <a:gd name="connsiteY0" fmla="*/ 564866 h 2259465"/>
                      <a:gd name="connsiteX1" fmla="*/ 3004118 w 4133850"/>
                      <a:gd name="connsiteY1" fmla="*/ 564866 h 2259465"/>
                      <a:gd name="connsiteX2" fmla="*/ 3004118 w 4133850"/>
                      <a:gd name="connsiteY2" fmla="*/ 0 h 2259465"/>
                      <a:gd name="connsiteX3" fmla="*/ 4133850 w 4133850"/>
                      <a:gd name="connsiteY3" fmla="*/ 1129733 h 2259465"/>
                      <a:gd name="connsiteX4" fmla="*/ 3004118 w 4133850"/>
                      <a:gd name="connsiteY4" fmla="*/ 2259465 h 2259465"/>
                      <a:gd name="connsiteX5" fmla="*/ 3004118 w 4133850"/>
                      <a:gd name="connsiteY5" fmla="*/ 1694599 h 2259465"/>
                      <a:gd name="connsiteX6" fmla="*/ 0 w 4133850"/>
                      <a:gd name="connsiteY6" fmla="*/ 1694599 h 2259465"/>
                      <a:gd name="connsiteX7" fmla="*/ 0 w 4133850"/>
                      <a:gd name="connsiteY7" fmla="*/ 564866 h 2259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133850" h="2259465" extrusionOk="0">
                        <a:moveTo>
                          <a:pt x="0" y="564866"/>
                        </a:moveTo>
                        <a:cubicBezTo>
                          <a:pt x="486120" y="683511"/>
                          <a:pt x="2343960" y="680878"/>
                          <a:pt x="3004118" y="564866"/>
                        </a:cubicBezTo>
                        <a:cubicBezTo>
                          <a:pt x="2953838" y="492035"/>
                          <a:pt x="3020003" y="189758"/>
                          <a:pt x="3004118" y="0"/>
                        </a:cubicBezTo>
                        <a:cubicBezTo>
                          <a:pt x="3091486" y="165403"/>
                          <a:pt x="3756821" y="657356"/>
                          <a:pt x="4133850" y="1129733"/>
                        </a:cubicBezTo>
                        <a:cubicBezTo>
                          <a:pt x="3859360" y="1537927"/>
                          <a:pt x="3130343" y="2094851"/>
                          <a:pt x="3004118" y="2259465"/>
                        </a:cubicBezTo>
                        <a:cubicBezTo>
                          <a:pt x="2999381" y="2123040"/>
                          <a:pt x="2954858" y="1944196"/>
                          <a:pt x="3004118" y="1694599"/>
                        </a:cubicBezTo>
                        <a:cubicBezTo>
                          <a:pt x="1702819" y="1782238"/>
                          <a:pt x="409302" y="1621920"/>
                          <a:pt x="0" y="1694599"/>
                        </a:cubicBezTo>
                        <a:cubicBezTo>
                          <a:pt x="-36850" y="1486479"/>
                          <a:pt x="-39831" y="1037457"/>
                          <a:pt x="0" y="5648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CF34A-76E9-3164-06AF-E7BDF78B506D}"/>
              </a:ext>
            </a:extLst>
          </p:cNvPr>
          <p:cNvSpPr txBox="1"/>
          <p:nvPr/>
        </p:nvSpPr>
        <p:spPr>
          <a:xfrm>
            <a:off x="9631674" y="2032837"/>
            <a:ext cx="191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Detector signal efficiency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9010CB-81AF-8D56-2F3A-39FF40069F74}"/>
              </a:ext>
            </a:extLst>
          </p:cNvPr>
          <p:cNvSpPr txBox="1"/>
          <p:nvPr/>
        </p:nvSpPr>
        <p:spPr>
          <a:xfrm>
            <a:off x="8218130" y="2130918"/>
            <a:ext cx="1706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Isotopic abundance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9E890A-BF25-2012-84FF-F789C0F12EE1}"/>
              </a:ext>
            </a:extLst>
          </p:cNvPr>
          <p:cNvSpPr txBox="1"/>
          <p:nvPr/>
        </p:nvSpPr>
        <p:spPr>
          <a:xfrm>
            <a:off x="11091897" y="2574204"/>
            <a:ext cx="17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Exposure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F5B911E-6ED7-4EBC-B624-1F3629F1F9CF}"/>
              </a:ext>
            </a:extLst>
          </p:cNvPr>
          <p:cNvCxnSpPr>
            <a:cxnSpLocks/>
          </p:cNvCxnSpPr>
          <p:nvPr/>
        </p:nvCxnSpPr>
        <p:spPr>
          <a:xfrm flipH="1" flipV="1">
            <a:off x="9558068" y="2758870"/>
            <a:ext cx="454470" cy="3440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B3F5E-2BCF-4E91-6D39-EBE7FD52EF67}"/>
              </a:ext>
            </a:extLst>
          </p:cNvPr>
          <p:cNvCxnSpPr>
            <a:cxnSpLocks/>
          </p:cNvCxnSpPr>
          <p:nvPr/>
        </p:nvCxnSpPr>
        <p:spPr>
          <a:xfrm flipV="1">
            <a:off x="10378867" y="2678825"/>
            <a:ext cx="72642" cy="45591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1CB8DF-C27D-D2EE-085C-1A3073FDC1C8}"/>
              </a:ext>
            </a:extLst>
          </p:cNvPr>
          <p:cNvCxnSpPr>
            <a:cxnSpLocks/>
          </p:cNvCxnSpPr>
          <p:nvPr/>
        </p:nvCxnSpPr>
        <p:spPr>
          <a:xfrm flipV="1">
            <a:off x="11473132" y="2906783"/>
            <a:ext cx="315408" cy="3465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67E48E7-AB2B-DF5C-F9FA-1AA111637C7B}"/>
              </a:ext>
            </a:extLst>
          </p:cNvPr>
          <p:cNvSpPr txBox="1"/>
          <p:nvPr/>
        </p:nvSpPr>
        <p:spPr>
          <a:xfrm>
            <a:off x="7511896" y="3973622"/>
            <a:ext cx="170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Sensitivity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C404837-E296-2AAC-042C-1C703D5A81AA}"/>
              </a:ext>
            </a:extLst>
          </p:cNvPr>
          <p:cNvCxnSpPr>
            <a:cxnSpLocks/>
          </p:cNvCxnSpPr>
          <p:nvPr/>
        </p:nvCxnSpPr>
        <p:spPr>
          <a:xfrm flipH="1">
            <a:off x="8322798" y="3660584"/>
            <a:ext cx="84546" cy="3586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2647340-D57F-0AF2-62EB-530499DD33DC}"/>
              </a:ext>
            </a:extLst>
          </p:cNvPr>
          <p:cNvCxnSpPr>
            <a:cxnSpLocks/>
          </p:cNvCxnSpPr>
          <p:nvPr/>
        </p:nvCxnSpPr>
        <p:spPr>
          <a:xfrm flipH="1">
            <a:off x="9558068" y="3742303"/>
            <a:ext cx="1239282" cy="90803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B850572-8002-4596-3710-EB70FA4524CE}"/>
              </a:ext>
            </a:extLst>
          </p:cNvPr>
          <p:cNvCxnSpPr>
            <a:cxnSpLocks/>
          </p:cNvCxnSpPr>
          <p:nvPr/>
        </p:nvCxnSpPr>
        <p:spPr>
          <a:xfrm flipH="1">
            <a:off x="11181143" y="3741168"/>
            <a:ext cx="111108" cy="92552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94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8C5DB-529F-8A15-64FF-7EDFC362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DD236-DCD5-2A4F-AF28-9827F0CD8DFB}"/>
              </a:ext>
            </a:extLst>
          </p:cNvPr>
          <p:cNvSpPr txBox="1"/>
          <p:nvPr/>
        </p:nvSpPr>
        <p:spPr>
          <a:xfrm>
            <a:off x="695325" y="439617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Gran Sasso National </a:t>
            </a:r>
            <a:r>
              <a:rPr lang="it-IT" sz="4000" dirty="0" err="1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Laboratory</a:t>
            </a:r>
            <a:r>
              <a:rPr lang="it-IT" sz="40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 (LNGS)</a:t>
            </a:r>
            <a:endParaRPr lang="en-US" sz="4000" dirty="0">
              <a:solidFill>
                <a:schemeClr val="bg2"/>
              </a:solidFill>
              <a:latin typeface="Neo Sans Pro" panose="020B0504030504040204" pitchFamily="34" charset="0"/>
              <a:ea typeface="Roboto" panose="02000000000000000000" pitchFamily="2" charset="0"/>
            </a:endParaRPr>
          </a:p>
        </p:txBody>
      </p:sp>
      <p:pic>
        <p:nvPicPr>
          <p:cNvPr id="36" name="Picture 35" descr="A mountain range with snow&#10;&#10;Description automatically generated">
            <a:extLst>
              <a:ext uri="{FF2B5EF4-FFF2-40B4-BE49-F238E27FC236}">
                <a16:creationId xmlns:a16="http://schemas.microsoft.com/office/drawing/2014/main" id="{C5F73F2F-A51F-1B42-EABF-138FAEF9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53"/>
          <a:stretch/>
        </p:blipFill>
        <p:spPr>
          <a:xfrm>
            <a:off x="-619125" y="1086764"/>
            <a:ext cx="13430250" cy="533161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744C4D8-68E4-EC7A-5DA1-5CDEF611064E}"/>
              </a:ext>
            </a:extLst>
          </p:cNvPr>
          <p:cNvSpPr txBox="1"/>
          <p:nvPr/>
        </p:nvSpPr>
        <p:spPr>
          <a:xfrm>
            <a:off x="1427313" y="3872618"/>
            <a:ext cx="5586690" cy="1055608"/>
          </a:xfrm>
          <a:prstGeom prst="roundRect">
            <a:avLst/>
          </a:prstGeom>
          <a:solidFill>
            <a:schemeClr val="bg2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3600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m water equivalent</a:t>
            </a:r>
          </a:p>
          <a:p>
            <a:pPr algn="ctr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Muon flux reduced of a factor 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en-US" sz="2800" b="1" baseline="30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C10003-CFCA-E380-00C5-019534573C32}"/>
              </a:ext>
            </a:extLst>
          </p:cNvPr>
          <p:cNvCxnSpPr/>
          <p:nvPr/>
        </p:nvCxnSpPr>
        <p:spPr>
          <a:xfrm>
            <a:off x="7239000" y="1802384"/>
            <a:ext cx="0" cy="368300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52C69F-C068-234F-DED1-8F04E64B5FD9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8FD21-19E1-9F11-1333-0470BA5456C8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4107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163B4A-8797-C85F-B54B-FA5C25C83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silver cylinder with gold rods&#10;&#10;Description automatically generated">
            <a:extLst>
              <a:ext uri="{FF2B5EF4-FFF2-40B4-BE49-F238E27FC236}">
                <a16:creationId xmlns:a16="http://schemas.microsoft.com/office/drawing/2014/main" id="{334FE40C-B723-15BF-F6B6-6EFA4A938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670" y="2475535"/>
            <a:ext cx="4286565" cy="4286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F6FA23B9-AD55-9B30-868B-A9FE54068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4386" y="1208814"/>
            <a:ext cx="12191999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0CF6B0E-779F-0845-563F-44309FB93C4B}"/>
              </a:ext>
            </a:extLst>
          </p:cNvPr>
          <p:cNvSpPr/>
          <p:nvPr/>
        </p:nvSpPr>
        <p:spPr>
          <a:xfrm>
            <a:off x="1" y="596823"/>
            <a:ext cx="4412202" cy="754183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10000">
                <a:srgbClr val="1A2A5B"/>
              </a:gs>
              <a:gs pos="100000">
                <a:schemeClr val="tx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F4E9A4-6DEA-9E8A-987A-7AF07C6EBB5C}"/>
              </a:ext>
            </a:extLst>
          </p:cNvPr>
          <p:cNvSpPr/>
          <p:nvPr/>
        </p:nvSpPr>
        <p:spPr>
          <a:xfrm>
            <a:off x="4615543" y="1190910"/>
            <a:ext cx="3541307" cy="566709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25000">
                <a:srgbClr val="1A2A5B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C08F01-23E5-37B9-1113-7113C2539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8" y="402712"/>
            <a:ext cx="1922992" cy="769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4610038-E5E0-C2AE-9904-1800CA3773DD}"/>
              </a:ext>
            </a:extLst>
          </p:cNvPr>
          <p:cNvSpPr txBox="1"/>
          <p:nvPr/>
        </p:nvSpPr>
        <p:spPr>
          <a:xfrm>
            <a:off x="1842680" y="2696984"/>
            <a:ext cx="1496239" cy="40862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Water tank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CF56D1-077F-3C4A-726C-D2205B5AB89B}"/>
              </a:ext>
            </a:extLst>
          </p:cNvPr>
          <p:cNvSpPr txBox="1"/>
          <p:nvPr/>
        </p:nvSpPr>
        <p:spPr>
          <a:xfrm>
            <a:off x="581347" y="5679801"/>
            <a:ext cx="2161166" cy="40862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Liquid </a:t>
            </a:r>
            <a:r>
              <a:rPr lang="en-US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r>
              <a:rPr lang="en-US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cryostat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BEC990-C84D-A6B7-88CB-8A50B4F82463}"/>
                  </a:ext>
                </a:extLst>
              </p:cNvPr>
              <p:cNvSpPr txBox="1"/>
              <p:nvPr/>
            </p:nvSpPr>
            <p:spPr>
              <a:xfrm>
                <a:off x="7679277" y="217114"/>
                <a:ext cx="4608437" cy="226857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90 tons 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liquid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Ar</a:t>
                </a:r>
                <a:endParaRPr lang="en-US" sz="24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200 kg 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 enriched Ge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Stably taking data since 1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yr</a:t>
                </a:r>
                <a:endParaRPr lang="en-US" sz="24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&gt; 10</a:t>
                </a:r>
                <a:r>
                  <a:rPr lang="en-US" sz="2400" baseline="30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27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yr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@ 90% CL (5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yrs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)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3BEC990-C84D-A6B7-88CB-8A50B4F82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277" y="217114"/>
                <a:ext cx="4608437" cy="2268570"/>
              </a:xfrm>
              <a:prstGeom prst="rect">
                <a:avLst/>
              </a:prstGeom>
              <a:blipFill>
                <a:blip r:embed="rId5"/>
                <a:stretch>
                  <a:fillRect l="-2116" r="-1984" b="-2419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96A9A10-3743-AF7F-695A-5F720B1B5C91}"/>
              </a:ext>
            </a:extLst>
          </p:cNvPr>
          <p:cNvSpPr/>
          <p:nvPr/>
        </p:nvSpPr>
        <p:spPr>
          <a:xfrm>
            <a:off x="524933" y="385724"/>
            <a:ext cx="3351742" cy="75418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1481A4-782E-4DC7-7F72-09E2A64D8D67}"/>
              </a:ext>
            </a:extLst>
          </p:cNvPr>
          <p:cNvSpPr txBox="1"/>
          <p:nvPr/>
        </p:nvSpPr>
        <p:spPr>
          <a:xfrm>
            <a:off x="2466975" y="439617"/>
            <a:ext cx="902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- 200</a:t>
            </a:r>
          </a:p>
        </p:txBody>
      </p:sp>
      <p:pic>
        <p:nvPicPr>
          <p:cNvPr id="22" name="Picture 21" descr="A green cylindrical object with red lines&#10;&#10;Description automatically generated">
            <a:extLst>
              <a:ext uri="{FF2B5EF4-FFF2-40B4-BE49-F238E27FC236}">
                <a16:creationId xmlns:a16="http://schemas.microsoft.com/office/drawing/2014/main" id="{14477A45-D602-9706-CA24-F7324AD47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82" y="-1817400"/>
            <a:ext cx="4824752" cy="8573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7233274A-6F27-FB74-3B5B-AD71AC731F92}"/>
              </a:ext>
            </a:extLst>
          </p:cNvPr>
          <p:cNvCxnSpPr>
            <a:cxnSpLocks/>
          </p:cNvCxnSpPr>
          <p:nvPr/>
        </p:nvCxnSpPr>
        <p:spPr>
          <a:xfrm flipV="1">
            <a:off x="1907177" y="2485684"/>
            <a:ext cx="3296392" cy="2530815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59E8608-8060-268A-AF80-8BC752C36896}"/>
              </a:ext>
            </a:extLst>
          </p:cNvPr>
          <p:cNvCxnSpPr>
            <a:cxnSpLocks/>
          </p:cNvCxnSpPr>
          <p:nvPr/>
        </p:nvCxnSpPr>
        <p:spPr>
          <a:xfrm>
            <a:off x="7230533" y="3369733"/>
            <a:ext cx="2044096" cy="154190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prstDash val="sys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in a ski suit&#10;&#10;Description automatically generated">
            <a:extLst>
              <a:ext uri="{FF2B5EF4-FFF2-40B4-BE49-F238E27FC236}">
                <a16:creationId xmlns:a16="http://schemas.microsoft.com/office/drawing/2014/main" id="{C089010E-6211-0E49-A1A8-071527169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65" y="5562093"/>
            <a:ext cx="1367366" cy="907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12ADD7-F54A-DA5A-524F-72BFF4487E1E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206C1-203C-7E9E-103D-91A9B758A81E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907036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5F1BC7-21F2-484B-0D4C-165FE5F0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24FAD7A3-DD76-DC39-D8F7-4921A099F3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" r="1"/>
          <a:stretch/>
        </p:blipFill>
        <p:spPr>
          <a:xfrm>
            <a:off x="3209026" y="-167724"/>
            <a:ext cx="12177083" cy="6857143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0D933A-0724-D61D-68E4-92EA9C4C702F}"/>
              </a:ext>
            </a:extLst>
          </p:cNvPr>
          <p:cNvSpPr/>
          <p:nvPr/>
        </p:nvSpPr>
        <p:spPr>
          <a:xfrm>
            <a:off x="2049534" y="0"/>
            <a:ext cx="3627967" cy="68580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45000">
                <a:srgbClr val="1A2A5B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4538E2-20B8-127E-0A98-884A170E6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08" y="402712"/>
            <a:ext cx="1922992" cy="76919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E18F20-02A3-2D1A-D835-A2460DEB7967}"/>
              </a:ext>
            </a:extLst>
          </p:cNvPr>
          <p:cNvSpPr/>
          <p:nvPr/>
        </p:nvSpPr>
        <p:spPr>
          <a:xfrm>
            <a:off x="524932" y="385724"/>
            <a:ext cx="3627967" cy="754183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F4669-BE04-07CA-1A5C-D4978E5B600B}"/>
              </a:ext>
            </a:extLst>
          </p:cNvPr>
          <p:cNvSpPr txBox="1"/>
          <p:nvPr/>
        </p:nvSpPr>
        <p:spPr>
          <a:xfrm>
            <a:off x="2466975" y="439617"/>
            <a:ext cx="902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- 1000</a:t>
            </a:r>
          </a:p>
        </p:txBody>
      </p:sp>
      <p:pic>
        <p:nvPicPr>
          <p:cNvPr id="3" name="Picture 2" descr="A group of green tubes with white labels&#10;&#10;Description automatically generated">
            <a:extLst>
              <a:ext uri="{FF2B5EF4-FFF2-40B4-BE49-F238E27FC236}">
                <a16:creationId xmlns:a16="http://schemas.microsoft.com/office/drawing/2014/main" id="{A116FEF1-813F-D1E2-B7EE-E155C3882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96" y="1604581"/>
            <a:ext cx="3150660" cy="3150660"/>
          </a:xfrm>
          <a:prstGeom prst="roundRect">
            <a:avLst>
              <a:gd name="adj" fmla="val 787"/>
            </a:avLst>
          </a:prstGeom>
        </p:spPr>
      </p:pic>
      <p:sp>
        <p:nvSpPr>
          <p:cNvPr id="23" name="Arc 22">
            <a:extLst>
              <a:ext uri="{FF2B5EF4-FFF2-40B4-BE49-F238E27FC236}">
                <a16:creationId xmlns:a16="http://schemas.microsoft.com/office/drawing/2014/main" id="{F82D14FE-18BA-742C-5E4C-AB95134193F0}"/>
              </a:ext>
            </a:extLst>
          </p:cNvPr>
          <p:cNvSpPr>
            <a:spLocks noChangeAspect="1"/>
          </p:cNvSpPr>
          <p:nvPr/>
        </p:nvSpPr>
        <p:spPr>
          <a:xfrm>
            <a:off x="3497895" y="-1295216"/>
            <a:ext cx="7129183" cy="6449879"/>
          </a:xfrm>
          <a:prstGeom prst="arc">
            <a:avLst>
              <a:gd name="adj1" fmla="val 2343423"/>
              <a:gd name="adj2" fmla="val 8473483"/>
            </a:avLst>
          </a:prstGeom>
          <a:ln w="44450">
            <a:solidFill>
              <a:schemeClr val="bg1"/>
            </a:solidFill>
            <a:prstDash val="sysDash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DDB3EE-242B-2BDA-B9C1-D7507EC2F2BE}"/>
                  </a:ext>
                </a:extLst>
              </p:cNvPr>
              <p:cNvSpPr txBox="1"/>
              <p:nvPr/>
            </p:nvSpPr>
            <p:spPr>
              <a:xfrm>
                <a:off x="485794" y="4805217"/>
                <a:ext cx="5446463" cy="171457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336 detectors of </a:t>
                </a:r>
                <a:r>
                  <a:rPr lang="en-US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3 kg avg. mass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1000 kg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of Ge detectors</a:t>
                </a:r>
              </a:p>
              <a:p>
                <a:pPr algn="ctr"/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First data in 2030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&gt; 1.4 • 10</a:t>
                </a:r>
                <a:r>
                  <a:rPr lang="en-US" sz="2400" baseline="300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28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yr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@ 90% CL (10 </a:t>
                </a:r>
                <a:r>
                  <a:rPr lang="en-US" sz="2400" dirty="0" err="1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yrs</a:t>
                </a:r>
                <a:r>
                  <a:rPr lang="en-US" sz="2400" dirty="0">
                    <a:solidFill>
                      <a:schemeClr val="bg2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DDB3EE-242B-2BDA-B9C1-D7507EC2F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4" y="4805217"/>
                <a:ext cx="5446463" cy="1714572"/>
              </a:xfrm>
              <a:prstGeom prst="rect">
                <a:avLst/>
              </a:prstGeom>
              <a:blipFill>
                <a:blip r:embed="rId5"/>
                <a:stretch>
                  <a:fillRect t="-2482" r="-1120" b="-319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B2D8C16-D9A0-FF4C-B67A-F213D2DAAC56}"/>
              </a:ext>
            </a:extLst>
          </p:cNvPr>
          <p:cNvSpPr txBox="1"/>
          <p:nvPr/>
        </p:nvSpPr>
        <p:spPr>
          <a:xfrm>
            <a:off x="2032958" y="4269352"/>
            <a:ext cx="23521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Underground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AB787-24A2-2E6E-6E87-B8AF174E4F70}"/>
              </a:ext>
            </a:extLst>
          </p:cNvPr>
          <p:cNvSpPr txBox="1"/>
          <p:nvPr/>
        </p:nvSpPr>
        <p:spPr>
          <a:xfrm>
            <a:off x="8915743" y="5154664"/>
            <a:ext cx="23521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Atmospheric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Ar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 descr="A person in a ski suit&#10;&#10;Description automatically generated">
            <a:extLst>
              <a:ext uri="{FF2B5EF4-FFF2-40B4-BE49-F238E27FC236}">
                <a16:creationId xmlns:a16="http://schemas.microsoft.com/office/drawing/2014/main" id="{1901093E-12BE-938D-2800-B9F5D9417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259" y="4191120"/>
            <a:ext cx="1367366" cy="907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3710C65-F50E-5EBF-A51A-E469577AE599}"/>
              </a:ext>
            </a:extLst>
          </p:cNvPr>
          <p:cNvSpPr/>
          <p:nvPr/>
        </p:nvSpPr>
        <p:spPr>
          <a:xfrm>
            <a:off x="4933950" y="6443239"/>
            <a:ext cx="7258050" cy="283085"/>
          </a:xfrm>
          <a:prstGeom prst="rect">
            <a:avLst/>
          </a:prstGeom>
          <a:gradFill flip="none" rotWithShape="1">
            <a:gsLst>
              <a:gs pos="10000">
                <a:schemeClr val="accent3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285FC-7623-05E9-44C6-8E072298F6DF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5CF0C-A9A2-EC00-02D8-702FE647E179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7982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41AF84-2B71-5087-C9A4-45D9E5C03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643C6D9-2792-78F9-B2DE-FC425E9CE606}"/>
              </a:ext>
            </a:extLst>
          </p:cNvPr>
          <p:cNvSpPr txBox="1"/>
          <p:nvPr/>
        </p:nvSpPr>
        <p:spPr>
          <a:xfrm>
            <a:off x="495691" y="264335"/>
            <a:ext cx="8898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  <a:latin typeface="Neo Sans Pro" panose="020B0504030504040204" pitchFamily="34" charset="0"/>
                <a:ea typeface="Roboto" panose="02000000000000000000" pitchFamily="2" charset="0"/>
              </a:rPr>
              <a:t>Event topology</a:t>
            </a:r>
          </a:p>
        </p:txBody>
      </p:sp>
      <p:pic>
        <p:nvPicPr>
          <p:cNvPr id="3" name="Picture 2" descr="A group of cylinder shaped objects&#10;&#10;Description automatically generated">
            <a:extLst>
              <a:ext uri="{FF2B5EF4-FFF2-40B4-BE49-F238E27FC236}">
                <a16:creationId xmlns:a16="http://schemas.microsoft.com/office/drawing/2014/main" id="{FE19911E-D5D9-F318-BE32-6B3DECDEE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E8BD30-8E5D-53D7-6D27-22CBF689D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90" y="1146124"/>
            <a:ext cx="2012394" cy="24885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563091-43AE-8180-2C61-6D67563B85EF}"/>
              </a:ext>
            </a:extLst>
          </p:cNvPr>
          <p:cNvSpPr txBox="1"/>
          <p:nvPr/>
        </p:nvSpPr>
        <p:spPr>
          <a:xfrm>
            <a:off x="284427" y="3634638"/>
            <a:ext cx="3501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Single Site Event (SSE)</a:t>
            </a:r>
            <a:endParaRPr lang="en-US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EF2C4-F540-7C86-8C7B-C2B396505DC6}"/>
              </a:ext>
            </a:extLst>
          </p:cNvPr>
          <p:cNvSpPr txBox="1"/>
          <p:nvPr/>
        </p:nvSpPr>
        <p:spPr>
          <a:xfrm>
            <a:off x="11181143" y="6443240"/>
            <a:ext cx="763929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3BAC8-8D44-C7AA-B7DB-CC70DFAA615B}"/>
              </a:ext>
            </a:extLst>
          </p:cNvPr>
          <p:cNvSpPr txBox="1"/>
          <p:nvPr/>
        </p:nvSpPr>
        <p:spPr>
          <a:xfrm>
            <a:off x="4039565" y="6443239"/>
            <a:ext cx="4112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Raoul Cesarano – La </a:t>
            </a:r>
            <a:r>
              <a:rPr lang="en-US" sz="1400" dirty="0" err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Thuile</a:t>
            </a:r>
            <a:r>
              <a:rPr lang="en-US" sz="140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235148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A2A5B"/>
      </a:dk1>
      <a:lt1>
        <a:srgbClr val="07A9FF"/>
      </a:lt1>
      <a:dk2>
        <a:srgbClr val="1F497D"/>
      </a:dk2>
      <a:lt2>
        <a:srgbClr val="FFFFFF"/>
      </a:lt2>
      <a:accent1>
        <a:srgbClr val="021C1E"/>
      </a:accent1>
      <a:accent2>
        <a:srgbClr val="07A9FF"/>
      </a:accent2>
      <a:accent3>
        <a:srgbClr val="1A2A5B"/>
      </a:accent3>
      <a:accent4>
        <a:srgbClr val="FFB703"/>
      </a:accent4>
      <a:accent5>
        <a:srgbClr val="FB8500"/>
      </a:accent5>
      <a:accent6>
        <a:srgbClr val="CCCCCC"/>
      </a:accent6>
      <a:hlink>
        <a:srgbClr val="07A9FF"/>
      </a:hlink>
      <a:folHlink>
        <a:srgbClr val="1A2A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Office PowerPoint</Application>
  <PresentationFormat>Widescreen</PresentationFormat>
  <Paragraphs>188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Cambria Math</vt:lpstr>
      <vt:lpstr>HelveticaNeue</vt:lpstr>
      <vt:lpstr>Neo Sans Pro</vt:lpstr>
      <vt:lpstr>Roboto</vt:lpstr>
      <vt:lpstr>Roboto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raoul cesarano</dc:creator>
  <cp:lastModifiedBy>raoul cesarano</cp:lastModifiedBy>
  <cp:revision>19</cp:revision>
  <dcterms:created xsi:type="dcterms:W3CDTF">2024-02-10T16:26:52Z</dcterms:created>
  <dcterms:modified xsi:type="dcterms:W3CDTF">2024-03-03T08:54:38Z</dcterms:modified>
</cp:coreProperties>
</file>