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4" r:id="rId3"/>
    <p:sldId id="269" r:id="rId4"/>
    <p:sldId id="257" r:id="rId5"/>
    <p:sldId id="270" r:id="rId6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3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0FB0B-3E9A-47EA-A0C1-287D0501D4D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21193-4AF6-465E-A97E-D2C8BA962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21193-4AF6-465E-A97E-D2C8BA962C1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21193-4AF6-465E-A97E-D2C8BA962C1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8E1F-7BE3-4361-A154-219669707F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F81-A94F-4CD3-BABF-7F06E051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8E1F-7BE3-4361-A154-219669707F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F81-A94F-4CD3-BABF-7F06E051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8E1F-7BE3-4361-A154-219669707F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F81-A94F-4CD3-BABF-7F06E051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8E1F-7BE3-4361-A154-219669707F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F81-A94F-4CD3-BABF-7F06E051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8E1F-7BE3-4361-A154-219669707F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F81-A94F-4CD3-BABF-7F06E051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8E1F-7BE3-4361-A154-219669707F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F81-A94F-4CD3-BABF-7F06E051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8E1F-7BE3-4361-A154-219669707F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F81-A94F-4CD3-BABF-7F06E051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8E1F-7BE3-4361-A154-219669707F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F81-A94F-4CD3-BABF-7F06E051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8E1F-7BE3-4361-A154-219669707F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F81-A94F-4CD3-BABF-7F06E051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8E1F-7BE3-4361-A154-219669707F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F81-A94F-4CD3-BABF-7F06E051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8E1F-7BE3-4361-A154-219669707F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F81-A94F-4CD3-BABF-7F06E051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C8E1F-7BE3-4361-A154-219669707F6B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FCF81-A94F-4CD3-BABF-7F06E051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dulo_isome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4692" y="2819400"/>
            <a:ext cx="5339308" cy="3711656"/>
          </a:xfrm>
          <a:prstGeom prst="rect">
            <a:avLst/>
          </a:prstGeom>
        </p:spPr>
      </p:pic>
      <p:pic>
        <p:nvPicPr>
          <p:cNvPr id="4" name="Picture 3" descr="assieme-isome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52400"/>
            <a:ext cx="5809625" cy="4038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6800" y="304800"/>
            <a:ext cx="4114800" cy="2590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SuperB</a:t>
            </a:r>
            <a:r>
              <a:rPr lang="en-US" dirty="0" smtClean="0"/>
              <a:t> SVT</a:t>
            </a:r>
            <a:br>
              <a:rPr lang="en-US" dirty="0" smtClean="0"/>
            </a:br>
            <a:r>
              <a:rPr lang="en-US" dirty="0" smtClean="0"/>
              <a:t>HDI for Layer 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 flipV="1">
            <a:off x="685800" y="3657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28600" y="43434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 smtClean="0"/>
              <a:t>HDI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838200" y="4419600"/>
            <a:ext cx="3810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H="1" flipV="1">
            <a:off x="2590800" y="25908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4343400" y="36576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352800" y="32766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 smtClean="0"/>
              <a:t>Detector and Fan-out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 cstate="print"/>
          <a:srcRect l="24181" t="16023" r="13307" b="7504"/>
          <a:stretch>
            <a:fillRect/>
          </a:stretch>
        </p:blipFill>
        <p:spPr bwMode="auto">
          <a:xfrm>
            <a:off x="179388" y="517525"/>
            <a:ext cx="87915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8763000" cy="762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HDI size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and shape: No real concern. AUREL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 has experience scoring and cutting substrate in various shapes. They will probably work with on 2/4 up </a:t>
            </a:r>
            <a:r>
              <a:rPr lang="en-US" sz="2000" dirty="0" err="1" smtClean="0">
                <a:solidFill>
                  <a:srgbClr val="000000"/>
                </a:solidFill>
                <a:cs typeface="Arial" charset="0"/>
              </a:rPr>
              <a:t>AlN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 substrate 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I_photo_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38727" y="242274"/>
            <a:ext cx="1600200" cy="142045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35117" t="25739" r="20499" b="24989"/>
          <a:stretch>
            <a:fillRect/>
          </a:stretch>
        </p:blipFill>
        <p:spPr bwMode="auto">
          <a:xfrm>
            <a:off x="6858000" y="152400"/>
            <a:ext cx="2025650" cy="149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2000" y="2162413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DI_Super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228600"/>
            <a:ext cx="3889248" cy="16713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0"/>
            <a:ext cx="43061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From BABAR to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HDI (1 of 2)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1" name="Bent Arrow 10"/>
          <p:cNvSpPr/>
          <p:nvPr/>
        </p:nvSpPr>
        <p:spPr>
          <a:xfrm rot="16394634">
            <a:off x="253777" y="2006669"/>
            <a:ext cx="405737" cy="4338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62001" y="2237653"/>
          <a:ext cx="7772399" cy="4315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999"/>
                <a:gridCol w="3962400"/>
              </a:tblGrid>
              <a:tr h="347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Technology :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AlN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thick film 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Similar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technology for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SuperB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HDI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Detector fan-out is glued on the hybrid edge and chips inputs are wire bonded to the fan-out.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Same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approach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05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Five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conductive layers (3 power/ground layers, 2 for signal)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Same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layers or 1 more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 OK</a:t>
                      </a:r>
                      <a:endParaRPr lang="en-US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However, each additional signal layer for HDI-0 will “degrade” planarity and line resolution</a:t>
                      </a:r>
                    </a:p>
                  </a:txBody>
                  <a:tcPr/>
                </a:tc>
              </a:tr>
              <a:tr h="1683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Layout rules: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each layer has a thickness of 65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(15 um conductor and 50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 dielectric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traces were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 thick, 250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traces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pitch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were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pads dimensions were 250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 400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m*2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minimum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distance between two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vias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was 400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New layout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rules</a:t>
                      </a:r>
                      <a:endParaRPr lang="en-US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layer thickness ~ 65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  (5% tolerance *)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(15 um conductor and 50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 dielectric)</a:t>
                      </a:r>
                    </a:p>
                    <a:p>
                      <a:endParaRPr lang="en-US" sz="1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Thickness usually decreases during oven curing</a:t>
                      </a:r>
                    </a:p>
                    <a:p>
                      <a:pPr>
                        <a:buFont typeface="Arial" charset="0"/>
                        <a:buNone/>
                      </a:pPr>
                      <a:endParaRPr lang="en-US" sz="1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Line size/space: inner signal layer &gt;100/100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um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(typical 150/150 um), 200/200 um TOP layer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endParaRPr lang="en-US" sz="14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Pads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 x 200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um*2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endParaRPr lang="en-US" sz="14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Vias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200-250 um, space between via ~ 200 um</a:t>
                      </a:r>
                      <a:endParaRPr lang="en-US" sz="14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Bent-Up Arrow 13"/>
          <p:cNvSpPr/>
          <p:nvPr/>
        </p:nvSpPr>
        <p:spPr>
          <a:xfrm>
            <a:off x="8610600" y="1905000"/>
            <a:ext cx="381000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I_photo_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70746" y="210255"/>
            <a:ext cx="1030110" cy="914399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35117" t="25739" r="20499" b="24989"/>
          <a:stretch>
            <a:fillRect/>
          </a:stretch>
        </p:blipFill>
        <p:spPr bwMode="auto">
          <a:xfrm>
            <a:off x="6858000" y="152400"/>
            <a:ext cx="1371600" cy="101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2000" y="2162413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DI_Super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228600"/>
            <a:ext cx="2514600" cy="10806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0"/>
            <a:ext cx="43061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From BABAR to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HDI (2 of 2)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1" name="Bent Arrow 10"/>
          <p:cNvSpPr/>
          <p:nvPr/>
        </p:nvSpPr>
        <p:spPr>
          <a:xfrm rot="16394634">
            <a:off x="177576" y="1369506"/>
            <a:ext cx="405737" cy="4338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62001" y="1447800"/>
          <a:ext cx="7772399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999"/>
                <a:gridCol w="3962400"/>
              </a:tblGrid>
              <a:tr h="463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Technology :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AlN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thick film 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Similar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technology for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SuperB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HDI</a:t>
                      </a:r>
                    </a:p>
                    <a:p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Maybe new material ….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79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 systematic impedance control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Limited possibility to change the dielectric layer thickness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with the standard process.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By print screening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Aurel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will prefer to use the standard “3 pass” procedure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 dielectric thickness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~ 50 um).</a:t>
                      </a:r>
                    </a:p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Some avenue to be pursued: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evaluate the usage of dielectric in tape (predefined thickness)  limited choices of  thick film materials compatible with </a:t>
                      </a:r>
                      <a:r>
                        <a:rPr lang="en-US" sz="1400" baseline="0" dirty="0" err="1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AlN</a:t>
                      </a:r>
                      <a:endParaRPr lang="en-US" sz="1400" baseline="0" dirty="0" smtClean="0"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Mix </a:t>
                      </a:r>
                      <a:r>
                        <a:rPr lang="en-US" sz="1400" baseline="0" dirty="0" err="1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AlN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and 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Al2O3 materials. Possible after the first power/ground layer.</a:t>
                      </a:r>
                      <a:endParaRPr lang="en-US" sz="1400" b="0" baseline="0" dirty="0" smtClean="0"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/>
                </a:tc>
              </a:tr>
              <a:tr h="65377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Clock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lines were “qualified” by try and test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Difficult prediction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Z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 dielectric constant usually not well specified by material manufacturer (ex. in next slide)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04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Some prototypes</a:t>
                      </a:r>
                      <a:r>
                        <a:rPr lang="en-US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were produced to master the technology</a:t>
                      </a:r>
                      <a:endParaRPr lang="en-US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Same approach to be pursued.</a:t>
                      </a:r>
                    </a:p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Of particular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interest is the implementation of differential lines (digital signal ~ 150-250 MHz) </a:t>
                      </a:r>
                    </a:p>
                    <a:p>
                      <a:endParaRPr lang="en-US" sz="1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Prototype: small substrate (length counts), two layer (plane and one signal), array of lines of minimum size (number to be defined)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Bent-Up Arrow 13"/>
          <p:cNvSpPr/>
          <p:nvPr/>
        </p:nvSpPr>
        <p:spPr>
          <a:xfrm>
            <a:off x="8610600" y="1219200"/>
            <a:ext cx="381000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5593296" cy="48768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0891" y="457200"/>
            <a:ext cx="3523109" cy="4800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696200" y="4114800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943600" y="4648200"/>
            <a:ext cx="1752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2400" y="6019800"/>
            <a:ext cx="8763000" cy="762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dielectric constant is specified only as an upper limit. In the dielectric are present organic vehicles. 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uring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initial drying process (at ~150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the organic vehicle evaporates and the paste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becomes a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semi-solid phase mixture of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dielectric and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binder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Only proper curing will eliminate completely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the residue.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485</Words>
  <Application>Microsoft Office PowerPoint</Application>
  <PresentationFormat>On-screen Show (4:3)</PresentationFormat>
  <Paragraphs>55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SuperB SVT HDI for Layer 0 </vt:lpstr>
      <vt:lpstr>Slide 2</vt:lpstr>
      <vt:lpstr>Slide 3</vt:lpstr>
      <vt:lpstr>Slide 4</vt:lpstr>
      <vt:lpstr>Slide 5</vt:lpstr>
    </vt:vector>
  </TitlesOfParts>
  <Company>INFN Milano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Mauro Citterio</dc:creator>
  <cp:lastModifiedBy>Mauro Citterio</cp:lastModifiedBy>
  <cp:revision>32</cp:revision>
  <dcterms:created xsi:type="dcterms:W3CDTF">2011-04-06T07:41:35Z</dcterms:created>
  <dcterms:modified xsi:type="dcterms:W3CDTF">2011-05-27T09:01:15Z</dcterms:modified>
</cp:coreProperties>
</file>