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1"/>
    <p:sldMasterId id="2147484133" r:id="rId2"/>
    <p:sldMasterId id="2147484145" r:id="rId3"/>
    <p:sldMasterId id="2147484154" r:id="rId4"/>
    <p:sldMasterId id="2147484164" r:id="rId5"/>
    <p:sldMasterId id="2147484174" r:id="rId6"/>
    <p:sldMasterId id="2147484193" r:id="rId7"/>
    <p:sldMasterId id="2147484217" r:id="rId8"/>
  </p:sldMasterIdLst>
  <p:notesMasterIdLst>
    <p:notesMasterId r:id="rId69"/>
  </p:notesMasterIdLst>
  <p:handoutMasterIdLst>
    <p:handoutMasterId r:id="rId70"/>
  </p:handoutMasterIdLst>
  <p:sldIdLst>
    <p:sldId id="4224" r:id="rId9"/>
    <p:sldId id="287" r:id="rId10"/>
    <p:sldId id="1662" r:id="rId11"/>
    <p:sldId id="4268" r:id="rId12"/>
    <p:sldId id="1649" r:id="rId13"/>
    <p:sldId id="4147" r:id="rId14"/>
    <p:sldId id="1598" r:id="rId15"/>
    <p:sldId id="276" r:id="rId16"/>
    <p:sldId id="4269" r:id="rId17"/>
    <p:sldId id="4265" r:id="rId18"/>
    <p:sldId id="806" r:id="rId19"/>
    <p:sldId id="301" r:id="rId20"/>
    <p:sldId id="321" r:id="rId21"/>
    <p:sldId id="4047" r:id="rId22"/>
    <p:sldId id="4103" r:id="rId23"/>
    <p:sldId id="4169" r:id="rId24"/>
    <p:sldId id="1486" r:id="rId25"/>
    <p:sldId id="1664" r:id="rId26"/>
    <p:sldId id="1677" r:id="rId27"/>
    <p:sldId id="1487" r:id="rId28"/>
    <p:sldId id="1488" r:id="rId29"/>
    <p:sldId id="1489" r:id="rId30"/>
    <p:sldId id="1490" r:id="rId31"/>
    <p:sldId id="1409" r:id="rId32"/>
    <p:sldId id="4258" r:id="rId33"/>
    <p:sldId id="1658" r:id="rId34"/>
    <p:sldId id="393" r:id="rId35"/>
    <p:sldId id="414" r:id="rId36"/>
    <p:sldId id="4153" r:id="rId37"/>
    <p:sldId id="1399" r:id="rId38"/>
    <p:sldId id="4244" r:id="rId39"/>
    <p:sldId id="1617" r:id="rId40"/>
    <p:sldId id="4246" r:id="rId41"/>
    <p:sldId id="4243" r:id="rId42"/>
    <p:sldId id="1633" r:id="rId43"/>
    <p:sldId id="1619" r:id="rId44"/>
    <p:sldId id="4248" r:id="rId45"/>
    <p:sldId id="1603" r:id="rId46"/>
    <p:sldId id="1604" r:id="rId47"/>
    <p:sldId id="4260" r:id="rId48"/>
    <p:sldId id="734" r:id="rId49"/>
    <p:sldId id="742" r:id="rId50"/>
    <p:sldId id="4266" r:id="rId51"/>
    <p:sldId id="4267" r:id="rId52"/>
    <p:sldId id="1622" r:id="rId53"/>
    <p:sldId id="1624" r:id="rId54"/>
    <p:sldId id="1635" r:id="rId55"/>
    <p:sldId id="1626" r:id="rId56"/>
    <p:sldId id="1687" r:id="rId57"/>
    <p:sldId id="1628" r:id="rId58"/>
    <p:sldId id="1690" r:id="rId59"/>
    <p:sldId id="1629" r:id="rId60"/>
    <p:sldId id="4271" r:id="rId61"/>
    <p:sldId id="1688" r:id="rId62"/>
    <p:sldId id="1675" r:id="rId63"/>
    <p:sldId id="4181" r:id="rId64"/>
    <p:sldId id="561" r:id="rId65"/>
    <p:sldId id="4182" r:id="rId66"/>
    <p:sldId id="4270" r:id="rId67"/>
    <p:sldId id="720" r:id="rId6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FF"/>
    <a:srgbClr val="D3D406"/>
    <a:srgbClr val="404040"/>
    <a:srgbClr val="004C97"/>
    <a:srgbClr val="000000"/>
    <a:srgbClr val="F4774E"/>
    <a:srgbClr val="FF7E79"/>
    <a:srgbClr val="505050"/>
    <a:srgbClr val="D7ECD3"/>
    <a:srgbClr val="505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18" autoAdjust="0"/>
    <p:restoredTop sz="94013"/>
  </p:normalViewPr>
  <p:slideViewPr>
    <p:cSldViewPr snapToGrid="0" snapToObjects="1" showGuides="1">
      <p:cViewPr varScale="1">
        <p:scale>
          <a:sx n="111" d="100"/>
          <a:sy n="111" d="100"/>
        </p:scale>
        <p:origin x="344" y="192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outlineViewPr>
    <p:cViewPr>
      <p:scale>
        <a:sx n="33" d="100"/>
        <a:sy n="33" d="100"/>
      </p:scale>
      <p:origin x="0" y="-15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1/29/24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1/29/24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7E63E3C-9531-F446-A4C2-D6679F3CDCFF}" type="slidenum">
              <a:rPr lang="it-IT" sz="1200">
                <a:solidFill>
                  <a:srgbClr val="000000"/>
                </a:solidFill>
              </a:rPr>
              <a:pPr/>
              <a:t>4</a:t>
            </a:fld>
            <a:endParaRPr lang="it-IT" sz="1200">
              <a:solidFill>
                <a:srgbClr val="000000"/>
              </a:solidFill>
            </a:endParaRPr>
          </a:p>
        </p:txBody>
      </p:sp>
      <p:sp>
        <p:nvSpPr>
          <p:cNvPr id="348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6010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  <a:ln/>
        </p:spPr>
        <p:txBody>
          <a:bodyPr lIns="86481" tIns="43241" rIns="86481" bIns="43241"/>
          <a:lstStyle/>
          <a:p>
            <a:fld id="{B436FE1A-194E-8240-864D-F3EA5DF91177}" type="slidenum">
              <a:rPr lang="de-DE"/>
              <a:pPr/>
              <a:t>6</a:t>
            </a:fld>
            <a:endParaRPr lang="de-DE" dirty="0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" y="8685895"/>
            <a:ext cx="2972098" cy="456595"/>
          </a:xfrm>
          <a:prstGeom prst="rect">
            <a:avLst/>
          </a:prstGeom>
        </p:spPr>
        <p:txBody>
          <a:bodyPr lIns="86481" tIns="43241" rIns="86481" bIns="43241"/>
          <a:lstStyle/>
          <a:p>
            <a:pPr>
              <a:defRPr/>
            </a:pPr>
            <a:r>
              <a:rPr lang="en-US"/>
              <a:t>G. Venanzoni - Seminar at University of Pisa 10 July 2012</a:t>
            </a:r>
          </a:p>
        </p:txBody>
      </p:sp>
    </p:spTree>
    <p:extLst>
      <p:ext uri="{BB962C8B-B14F-4D97-AF65-F5344CB8AC3E}">
        <p14:creationId xmlns:p14="http://schemas.microsoft.com/office/powerpoint/2010/main" val="3388867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proton batch is delivered from the Booster into the Recycler (green) where it is divided into four smaller bunches by a new </a:t>
            </a:r>
            <a:r>
              <a:rPr lang="en-US" dirty="0" err="1"/>
              <a:t>rf</a:t>
            </a:r>
            <a:r>
              <a:rPr lang="en-US" dirty="0"/>
              <a:t> system. Each</a:t>
            </a:r>
          </a:p>
          <a:p>
            <a:r>
              <a:rPr lang="en-US" dirty="0"/>
              <a:t>bunch is </a:t>
            </a:r>
            <a:r>
              <a:rPr lang="en-US" dirty="0" err="1"/>
              <a:t>esctrcted</a:t>
            </a:r>
            <a:r>
              <a:rPr lang="en-US" baseline="0" dirty="0"/>
              <a:t> </a:t>
            </a:r>
            <a:r>
              <a:rPr lang="en-US" dirty="0"/>
              <a:t> one-at-a-time and directed along the antiproton target at</a:t>
            </a:r>
          </a:p>
          <a:p>
            <a:r>
              <a:rPr lang="en-US" dirty="0"/>
              <a:t>AP0. The </a:t>
            </a:r>
            <a:r>
              <a:rPr lang="en-US" dirty="0" err="1"/>
              <a:t>pions</a:t>
            </a:r>
            <a:r>
              <a:rPr lang="en-US" dirty="0"/>
              <a:t> produced there travel out along the red path toward the antiproton accumulator and then to the g-2 building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Each bunch is separated by 11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ms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more, and 16 bunches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 expected every 1.33-second accelerator cycle leading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an average storage ring fill rate of 12 Hz.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4F0794-134C-B84F-9E43-18910EFB25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09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  <a:ln/>
        </p:spPr>
        <p:txBody>
          <a:bodyPr lIns="86481" tIns="43241" rIns="86481" bIns="43241"/>
          <a:lstStyle/>
          <a:p>
            <a:fld id="{B436FE1A-194E-8240-864D-F3EA5DF91177}" type="slidenum">
              <a:rPr lang="de-DE"/>
              <a:pPr/>
              <a:t>14</a:t>
            </a:fld>
            <a:endParaRPr lang="de-DE" dirty="0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" y="8685895"/>
            <a:ext cx="2972098" cy="456595"/>
          </a:xfrm>
          <a:prstGeom prst="rect">
            <a:avLst/>
          </a:prstGeom>
        </p:spPr>
        <p:txBody>
          <a:bodyPr lIns="86481" tIns="43241" rIns="86481" bIns="43241"/>
          <a:lstStyle/>
          <a:p>
            <a:pPr>
              <a:defRPr/>
            </a:pPr>
            <a:r>
              <a:rPr lang="en-US"/>
              <a:t>G. Venanzoni - Seminar at University of Pisa 10 July 2012</a:t>
            </a:r>
          </a:p>
        </p:txBody>
      </p:sp>
    </p:spTree>
    <p:extLst>
      <p:ext uri="{BB962C8B-B14F-4D97-AF65-F5344CB8AC3E}">
        <p14:creationId xmlns:p14="http://schemas.microsoft.com/office/powerpoint/2010/main" val="14314472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5"/>
            <a:ext cx="2972098" cy="456595"/>
          </a:xfrm>
          <a:prstGeom prst="rect">
            <a:avLst/>
          </a:prstGeom>
          <a:ln/>
        </p:spPr>
        <p:txBody>
          <a:bodyPr lIns="86481" tIns="43241" rIns="86481" bIns="43241"/>
          <a:lstStyle/>
          <a:p>
            <a:fld id="{B436FE1A-194E-8240-864D-F3EA5DF91177}" type="slidenum">
              <a:rPr lang="de-DE"/>
              <a:pPr/>
              <a:t>15</a:t>
            </a:fld>
            <a:endParaRPr lang="de-DE" dirty="0"/>
          </a:p>
        </p:txBody>
      </p:sp>
      <p:sp>
        <p:nvSpPr>
          <p:cNvPr id="1771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" y="8685895"/>
            <a:ext cx="2972098" cy="456595"/>
          </a:xfrm>
          <a:prstGeom prst="rect">
            <a:avLst/>
          </a:prstGeom>
        </p:spPr>
        <p:txBody>
          <a:bodyPr lIns="86481" tIns="43241" rIns="86481" bIns="43241"/>
          <a:lstStyle/>
          <a:p>
            <a:pPr>
              <a:defRPr/>
            </a:pPr>
            <a:r>
              <a:rPr lang="en-US"/>
              <a:t>G. Venanzoni - Seminar at University of Pisa 10 July 2012</a:t>
            </a:r>
          </a:p>
        </p:txBody>
      </p:sp>
    </p:spTree>
    <p:extLst>
      <p:ext uri="{BB962C8B-B14F-4D97-AF65-F5344CB8AC3E}">
        <p14:creationId xmlns:p14="http://schemas.microsoft.com/office/powerpoint/2010/main" val="383739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9611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201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781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.emf"/><Relationship Id="rId5" Type="http://schemas.openxmlformats.org/officeDocument/2006/relationships/image" Target="../media/image16.jpeg"/><Relationship Id="rId4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14.png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2E597991-D37A-5293-F841-4024246DC2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49843"/>
            <a:ext cx="9144001" cy="6094322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A6277B28-07F0-1A40-A152-F179A1370D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C5D535-9066-B247-8A94-392C689516E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496DF85D-9E15-6943-AE30-0ED88E91D4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F9D5FCF3-4E2F-704F-BE1D-3307737332FD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7195FC8E-A302-604F-B566-3B477A1532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A2A4A72-F504-5545-BC7E-7E2B7738B17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B79370FC-E149-604A-B4F3-08DEA3D84B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6FF585D-DDCF-264A-ADC6-3B99862B509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146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284F-719F-47B2-8D42-5EC85A377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56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379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7BC09AF8-0D3D-9F46-83E1-BE5D112AA4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FD9696-A11E-D246-B9DD-D95D2C406939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4304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id="{4C219F31-AB92-6E44-9120-55573BC8B6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7F9E183-5C56-1843-B8BC-D88F6E171066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531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5F64AD40-BF62-7949-B501-055A292098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83F45F6-0D1C-AD49-B889-DC4796148BD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64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4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D3CD69A1-96E9-EA48-9B1C-1787C5BE71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81D9FA3-DD93-F641-B947-FF848CA68AFB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685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id="{A8D6D2A7-CC73-B647-967F-CD8A4104AF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851924-C551-9345-B24F-3E1115D71036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0330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5EDC607A-71AE-3344-9F87-FEA954E18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458F219-26DA-5A42-97FE-2D76787514B2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973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0127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284F-719F-47B2-8D42-5EC85A377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854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5036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088"/>
            <a:ext cx="8229600" cy="696912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838200"/>
            <a:ext cx="4038600" cy="5211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838200"/>
            <a:ext cx="4038600" cy="52117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29000" y="6381750"/>
            <a:ext cx="1371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8580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83080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0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267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615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54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reflection of clouds in the sky&#10;&#10;Description automatically generated">
            <a:extLst>
              <a:ext uri="{FF2B5EF4-FFF2-40B4-BE49-F238E27FC236}">
                <a16:creationId xmlns:a16="http://schemas.microsoft.com/office/drawing/2014/main" id="{01E78529-2196-264D-0413-42A7024B78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95845"/>
            <a:ext cx="9144000" cy="2951345"/>
          </a:xfrm>
          <a:prstGeom prst="rect">
            <a:avLst/>
          </a:prstGeom>
        </p:spPr>
      </p:pic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2226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227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5302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3954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77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962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9799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284F-719F-47B2-8D42-5EC85A377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73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548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73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42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143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508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8456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542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762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167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040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284F-719F-47B2-8D42-5EC85A3770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364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sp>
        <p:nvSpPr>
          <p:cNvPr id="10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279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5121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47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360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32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08159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5468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711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4408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9167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  <p:sp>
        <p:nvSpPr>
          <p:cNvPr id="10" name="Rectangle 7"/>
          <p:cNvSpPr/>
          <p:nvPr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2" descr="14-0218-16D.lr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2" name="Picture 13" descr="FermiLogoBar_DOE_KO_horiz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774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794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1571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417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1162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270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851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745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F9E992-5C80-364F-AEA9-92E2C8B57E3F}" type="slidenum">
              <a:rPr lang="nb-NO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036572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450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3333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 flipH="1" flipV="1">
            <a:off x="6350" y="6526213"/>
            <a:ext cx="9140825" cy="333375"/>
          </a:xfrm>
          <a:prstGeom prst="rect">
            <a:avLst/>
          </a:prstGeom>
          <a:gradFill rotWithShape="1">
            <a:gsLst>
              <a:gs pos="0">
                <a:schemeClr val="folHlink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59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1371600"/>
            <a:ext cx="77724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591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819400"/>
            <a:ext cx="6400800" cy="21336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98733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735" y="397931"/>
            <a:ext cx="5367866" cy="762000"/>
          </a:xfrm>
        </p:spPr>
        <p:txBody>
          <a:bodyPr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059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2608263" y="398463"/>
            <a:ext cx="53673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chemeClr val="folHlink"/>
                </a:solidFill>
                <a:latin typeface="Tahoma" charset="0"/>
              </a:defRPr>
            </a:lvl9pPr>
          </a:lstStyle>
          <a:p>
            <a:pPr defTabSz="914400">
              <a:defRPr/>
            </a:pPr>
            <a:r>
              <a:rPr lang="it-IT">
                <a:solidFill>
                  <a:srgbClr val="969696"/>
                </a:solidFill>
              </a:rPr>
              <a:t>Click to edit Master title style</a:t>
            </a:r>
            <a:endParaRPr lang="en-US">
              <a:solidFill>
                <a:srgbClr val="96969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228725"/>
            <a:ext cx="4381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28725"/>
            <a:ext cx="43815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34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4472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02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96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7448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1055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15150" y="228602"/>
            <a:ext cx="2228850" cy="56483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1" y="228602"/>
            <a:ext cx="6534150" cy="56483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751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76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28725"/>
            <a:ext cx="8915400" cy="224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3629025"/>
            <a:ext cx="8915400" cy="22479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9536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839200" cy="762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228725"/>
            <a:ext cx="4381500" cy="464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2500" y="1228725"/>
            <a:ext cx="4381500" cy="46482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0032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879071" y="177271"/>
            <a:ext cx="8839200" cy="762000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7199" y="1258887"/>
            <a:ext cx="8421757" cy="494754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686800" y="6492875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888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518868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7761" y="0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40841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Rettangolo 4"/>
          <p:cNvSpPr/>
          <p:nvPr/>
        </p:nvSpPr>
        <p:spPr>
          <a:xfrm>
            <a:off x="939205" y="370435"/>
            <a:ext cx="7381340" cy="1322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96936"/>
            <a:ext cx="9144001" cy="3175154"/>
          </a:xfrm>
          <a:prstGeom prst="rect">
            <a:avLst/>
          </a:prstGeom>
        </p:spPr>
      </p:pic>
      <p:pic>
        <p:nvPicPr>
          <p:cNvPr id="21" name="Immagine 2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4" y="111020"/>
            <a:ext cx="1105313" cy="70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622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867064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923816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7877" y="6504213"/>
            <a:ext cx="5894844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03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7919977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1737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044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 descr="A picture containing icon&#10;&#10;Description automatically generated">
            <a:extLst>
              <a:ext uri="{FF2B5EF4-FFF2-40B4-BE49-F238E27FC236}">
                <a16:creationId xmlns:a16="http://schemas.microsoft.com/office/drawing/2014/main" id="{9CC9F3FA-594D-7948-B9BB-A349A58089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FED55EB-E5AE-1140-8A4A-A11133DEEC2F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9273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742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GB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803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984"/>
              </a:spcBef>
              <a:defRPr sz="2400">
                <a:solidFill>
                  <a:srgbClr val="505050"/>
                </a:solidFill>
              </a:defRPr>
            </a:lvl1pPr>
            <a:lvl2pPr>
              <a:spcBef>
                <a:spcPts val="984"/>
              </a:spcBef>
              <a:defRPr sz="2200">
                <a:solidFill>
                  <a:srgbClr val="505050"/>
                </a:solidFill>
              </a:defRPr>
            </a:lvl2pPr>
            <a:lvl3pPr>
              <a:spcBef>
                <a:spcPts val="984"/>
              </a:spcBef>
              <a:defRPr sz="2000">
                <a:solidFill>
                  <a:srgbClr val="505050"/>
                </a:solidFill>
              </a:defRPr>
            </a:lvl3pPr>
            <a:lvl4pPr>
              <a:spcBef>
                <a:spcPts val="984"/>
              </a:spcBef>
              <a:defRPr sz="1800">
                <a:solidFill>
                  <a:srgbClr val="505050"/>
                </a:solidFill>
              </a:defRPr>
            </a:lvl4pPr>
            <a:lvl5pPr marL="2057400" indent="-228600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1DA16756-E255-8B4F-A3A1-3BBDD1DB05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1947" y="6258848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7E78866-2134-CA4E-800C-6577038C03A7}"/>
              </a:ext>
            </a:extLst>
          </p:cNvPr>
          <p:cNvSpPr/>
          <p:nvPr userDrawn="1"/>
        </p:nvSpPr>
        <p:spPr>
          <a:xfrm>
            <a:off x="214491" y="6323962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image" Target="../media/image15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9.xml"/><Relationship Id="rId9" Type="http://schemas.openxmlformats.org/officeDocument/2006/relationships/image" Target="../media/image1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  <p:sldLayoutId id="2147484131" r:id="rId14"/>
    <p:sldLayoutId id="2147484132" r:id="rId15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54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4" r:id="rId1"/>
    <p:sldLayoutId id="2147484135" r:id="rId2"/>
    <p:sldLayoutId id="2147484136" r:id="rId3"/>
    <p:sldLayoutId id="2147484137" r:id="rId4"/>
    <p:sldLayoutId id="2147484138" r:id="rId5"/>
    <p:sldLayoutId id="2147484139" r:id="rId6"/>
    <p:sldLayoutId id="2147484140" r:id="rId7"/>
    <p:sldLayoutId id="2147484141" r:id="rId8"/>
    <p:sldLayoutId id="2147484142" r:id="rId9"/>
    <p:sldLayoutId id="2147484143" r:id="rId10"/>
    <p:sldLayoutId id="2147484144" r:id="rId11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93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6" r:id="rId1"/>
    <p:sldLayoutId id="2147484147" r:id="rId2"/>
    <p:sldLayoutId id="2147484148" r:id="rId3"/>
    <p:sldLayoutId id="2147484149" r:id="rId4"/>
    <p:sldLayoutId id="2147484150" r:id="rId5"/>
    <p:sldLayoutId id="2147484151" r:id="rId6"/>
    <p:sldLayoutId id="2147484152" r:id="rId7"/>
    <p:sldLayoutId id="2147484153" r:id="rId8"/>
    <p:sldLayoutId id="2147484225" r:id="rId9"/>
    <p:sldLayoutId id="2147484226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79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5" r:id="rId1"/>
    <p:sldLayoutId id="2147484156" r:id="rId2"/>
    <p:sldLayoutId id="2147484157" r:id="rId3"/>
    <p:sldLayoutId id="2147484158" r:id="rId4"/>
    <p:sldLayoutId id="2147484159" r:id="rId5"/>
    <p:sldLayoutId id="2147484160" r:id="rId6"/>
    <p:sldLayoutId id="2147484161" r:id="rId7"/>
    <p:sldLayoutId id="2147484162" r:id="rId8"/>
    <p:sldLayoutId id="2147484163" r:id="rId9"/>
    <p:sldLayoutId id="2147484227" r:id="rId10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 dirty="0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Immagine 10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9976" y="56213"/>
            <a:ext cx="787803" cy="78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474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1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5" r:id="rId1"/>
    <p:sldLayoutId id="2147484176" r:id="rId2"/>
    <p:sldLayoutId id="2147484177" r:id="rId3"/>
    <p:sldLayoutId id="2147484178" r:id="rId4"/>
    <p:sldLayoutId id="2147484179" r:id="rId5"/>
    <p:sldLayoutId id="2147484180" r:id="rId6"/>
    <p:sldLayoutId id="2147484181" r:id="rId7"/>
    <p:sldLayoutId id="2147484182" r:id="rId8"/>
    <p:sldLayoutId id="2147484183" r:id="rId9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11138"/>
            <a:ext cx="7132638" cy="762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Fare clic per modificare stile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228725"/>
            <a:ext cx="8915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Fare clic per modificare gli stili del testo dello schema</a:t>
            </a:r>
          </a:p>
          <a:p>
            <a:pPr lvl="1"/>
            <a:r>
              <a:rPr lang="en-US" altLang="en-US"/>
              <a:t>Secondo livello</a:t>
            </a:r>
          </a:p>
          <a:p>
            <a:pPr lvl="2"/>
            <a:r>
              <a:rPr lang="en-US" altLang="en-US"/>
              <a:t>Terzo livello</a:t>
            </a:r>
          </a:p>
          <a:p>
            <a:pPr lvl="3"/>
            <a:r>
              <a:rPr lang="en-US" altLang="en-US"/>
              <a:t>Quarto livello</a:t>
            </a:r>
          </a:p>
          <a:p>
            <a:pPr lvl="4"/>
            <a:r>
              <a:rPr lang="en-US" altLang="en-US"/>
              <a:t>Quinto livello</a:t>
            </a:r>
          </a:p>
        </p:txBody>
      </p:sp>
      <p:pic>
        <p:nvPicPr>
          <p:cNvPr id="1029" name="Picture 8" descr="AMS02-logo.png"/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4538" y="338138"/>
            <a:ext cx="563562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686800" y="6475413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pic>
        <p:nvPicPr>
          <p:cNvPr id="3" name="Immagine 2" descr="INFN-logo.png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950" y="338138"/>
            <a:ext cx="780700" cy="49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045167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194" r:id="rId1"/>
    <p:sldLayoutId id="2147484195" r:id="rId2"/>
    <p:sldLayoutId id="2147484196" r:id="rId3"/>
    <p:sldLayoutId id="2147484197" r:id="rId4"/>
    <p:sldLayoutId id="2147484198" r:id="rId5"/>
    <p:sldLayoutId id="2147484199" r:id="rId6"/>
    <p:sldLayoutId id="2147484200" r:id="rId7"/>
    <p:sldLayoutId id="2147484201" r:id="rId8"/>
    <p:sldLayoutId id="2147484202" r:id="rId9"/>
    <p:sldLayoutId id="2147484203" r:id="rId10"/>
    <p:sldLayoutId id="2147484204" r:id="rId11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3200" b="1">
          <a:solidFill>
            <a:srgbClr val="800000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3600" b="1">
          <a:solidFill>
            <a:schemeClr val="folHlink"/>
          </a:solidFill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Monotype Sorts" charset="2"/>
        <a:defRPr kumimoji="1" sz="2400">
          <a:solidFill>
            <a:srgbClr val="000090"/>
          </a:solidFill>
          <a:latin typeface="Arial"/>
          <a:ea typeface="ＭＳ Ｐゴシック" charset="0"/>
          <a:cs typeface="Arial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y"/>
        <a:defRPr kumimoji="1" sz="2400">
          <a:solidFill>
            <a:srgbClr val="000090"/>
          </a:solidFill>
          <a:latin typeface="Arial"/>
          <a:ea typeface="ＭＳ Ｐゴシック" charset="-128"/>
          <a:cs typeface="Arial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400">
          <a:solidFill>
            <a:srgbClr val="000090"/>
          </a:solidFill>
          <a:latin typeface="Arial"/>
          <a:ea typeface="ＭＳ Ｐゴシック" charset="-128"/>
          <a:cs typeface="Arial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000">
          <a:solidFill>
            <a:srgbClr val="000090"/>
          </a:solidFill>
          <a:latin typeface="Arial"/>
          <a:ea typeface="ＭＳ Ｐゴシック" charset="-128"/>
          <a:cs typeface="Arial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2"/>
        <a:buChar char="8"/>
        <a:defRPr kumimoji="1" sz="2000">
          <a:solidFill>
            <a:srgbClr val="000090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75000"/>
        <a:buFont typeface="Marlett" charset="0"/>
        <a:buChar char="8"/>
        <a:defRPr kumimoji="1" sz="2000">
          <a:solidFill>
            <a:schemeClr val="folHlink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1017669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r>
              <a:rPr lang="it-IT"/>
              <a:t>6/feb/2024</a:t>
            </a:r>
            <a:endParaRPr lang="en-US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7801" y="6504213"/>
            <a:ext cx="5853200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r>
              <a:rPr lang="en-US"/>
              <a:t>Marco Incagli - INFN Pisa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fld id="{16D5E45A-2BA2-0746-8B9D-FC372E3BC747}" type="slidenum">
              <a:t>‹#›</a:t>
            </a:fld>
            <a:endParaRPr lang="en-US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215900" y="6362733"/>
            <a:ext cx="7538966" cy="0"/>
          </a:xfrm>
          <a:prstGeom prst="line">
            <a:avLst/>
          </a:prstGeom>
          <a:ln w="76200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magine 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6509" y="6112808"/>
            <a:ext cx="1122362" cy="71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72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wmf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30.png"/><Relationship Id="rId4" Type="http://schemas.openxmlformats.org/officeDocument/2006/relationships/image" Target="../media/image2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emf"/><Relationship Id="rId9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45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10.png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../media/image3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3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3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3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0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7" Type="http://schemas.openxmlformats.org/officeDocument/2006/relationships/image" Target="../media/image1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2" Type="http://schemas.openxmlformats.org/officeDocument/2006/relationships/image" Target="../media/image109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8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8.xml"/><Relationship Id="rId5" Type="http://schemas.openxmlformats.org/officeDocument/2006/relationships/hyperlink" Target="https://journals.aps.org/prl/abstract/10.1103/PhysRevLett.126.141801" TargetMode="External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38.xml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261D2CD-BE56-1343-B0A8-0E756F756C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B9F12E7D-C703-4D4B-9748-E56EB4914C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694A4-C2F6-3C4B-B9C0-F366E8D48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D03CC-1CD6-654B-B138-D69073E1A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BB151-DA92-7E44-9C36-EB937E12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D5E45A-2BA2-0746-8B9D-FC372E3BC747}" type="slidenum">
              <a:rPr lang="en-IT"/>
              <a:t>1</a:t>
            </a:fld>
            <a:endParaRPr lang="en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F74FF32-A38E-674D-AB8A-D7E327ADCD75}"/>
              </a:ext>
            </a:extLst>
          </p:cNvPr>
          <p:cNvGrpSpPr/>
          <p:nvPr/>
        </p:nvGrpSpPr>
        <p:grpSpPr>
          <a:xfrm>
            <a:off x="0" y="-10890"/>
            <a:ext cx="9144000" cy="6858000"/>
            <a:chOff x="3124200" y="1401445"/>
            <a:chExt cx="5943600" cy="4055110"/>
          </a:xfrm>
        </p:grpSpPr>
        <p:pic>
          <p:nvPicPr>
            <p:cNvPr id="11" name="Picture 10" descr="https://mod.fnal.gov/mod/stillphotos/2013/0200/13-0243-05D.jpg">
              <a:extLst>
                <a:ext uri="{FF2B5EF4-FFF2-40B4-BE49-F238E27FC236}">
                  <a16:creationId xmlns:a16="http://schemas.microsoft.com/office/drawing/2014/main" id="{B1A01AE0-BF64-684F-BFE0-DD2FB1A19F42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4200" y="1401445"/>
              <a:ext cx="5943600" cy="405511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2F1DBCF-F436-F547-8A80-D7B5DAFEE4B4}"/>
                </a:ext>
              </a:extLst>
            </p:cNvPr>
            <p:cNvSpPr txBox="1"/>
            <p:nvPr/>
          </p:nvSpPr>
          <p:spPr>
            <a:xfrm>
              <a:off x="3480177" y="1498353"/>
              <a:ext cx="5315900" cy="636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white"/>
                  </a:solidFill>
                  <a:latin typeface="Calibri" panose="020F0502020204030204"/>
                </a:rPr>
                <a:t>Results and Perspectives of the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Muon g-2 Experiment at Fermilab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207EBF-8E10-8F45-9A0D-6D57EF184A43}"/>
              </a:ext>
            </a:extLst>
          </p:cNvPr>
          <p:cNvSpPr txBox="1"/>
          <p:nvPr/>
        </p:nvSpPr>
        <p:spPr>
          <a:xfrm>
            <a:off x="4432980" y="5638800"/>
            <a:ext cx="4999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Marco Incagli – INFN-Pisa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</a:rPr>
              <a:t>Seminario presso INFN e Università di Bari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6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Febbraio 2024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92D6FA-AF72-C844-9710-9D4E157B8C78}"/>
              </a:ext>
            </a:extLst>
          </p:cNvPr>
          <p:cNvSpPr txBox="1"/>
          <p:nvPr/>
        </p:nvSpPr>
        <p:spPr>
          <a:xfrm rot="21166311">
            <a:off x="4158735" y="2020440"/>
            <a:ext cx="4002554" cy="95410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A Muon g-2 storm seems to be brewing</a:t>
            </a:r>
          </a:p>
        </p:txBody>
      </p:sp>
    </p:spTree>
    <p:extLst>
      <p:ext uri="{BB962C8B-B14F-4D97-AF65-F5344CB8AC3E}">
        <p14:creationId xmlns:p14="http://schemas.microsoft.com/office/powerpoint/2010/main" val="3072821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2CB4A20-5181-974E-A98B-0EB2BE530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1"/>
            <a:ext cx="8672513" cy="654050"/>
          </a:xfrm>
        </p:spPr>
        <p:txBody>
          <a:bodyPr/>
          <a:lstStyle/>
          <a:p>
            <a:r>
              <a:rPr lang="en-IT"/>
              <a:t>Francis Farley view of the </a:t>
            </a:r>
            <a:r>
              <a:rPr lang="en-IT" i="1"/>
              <a:t>Cern3 g-2</a:t>
            </a:r>
            <a:r>
              <a:rPr lang="en-IT"/>
              <a:t> experiment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EC5DD2-8558-5045-B3F6-7C3FF7CE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The </a:t>
            </a:r>
            <a:r>
              <a:rPr lang="en-IT" i="1"/>
              <a:t>Cern3 g-2</a:t>
            </a:r>
            <a:r>
              <a:rPr lang="en-IT"/>
              <a:t> experiment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DA763-AD59-104F-9CE6-A63A934E3BE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787B1-FEB6-CA4A-BC33-68FD267A4D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A71430-72F2-FA4D-9A65-5D9840D9A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" name="Farley_g-2" descr="Farley_g-2">
            <a:hlinkClick r:id="" action="ppaction://media"/>
            <a:extLst>
              <a:ext uri="{FF2B5EF4-FFF2-40B4-BE49-F238E27FC236}">
                <a16:creationId xmlns:a16="http://schemas.microsoft.com/office/drawing/2014/main" id="{47013A32-56EE-434C-8DFE-80C9907EF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88395" y="1492361"/>
            <a:ext cx="5588000" cy="4572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5EAD64-131E-AF4E-AAD1-7324B4F88C77}"/>
              </a:ext>
            </a:extLst>
          </p:cNvPr>
          <p:cNvSpPr txBox="1"/>
          <p:nvPr/>
        </p:nvSpPr>
        <p:spPr>
          <a:xfrm rot="16200000">
            <a:off x="6579525" y="3606195"/>
            <a:ext cx="318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14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Video from CERN CDS Video Service</a:t>
            </a:r>
          </a:p>
          <a:p>
            <a:r>
              <a:rPr lang="en-GB" sz="1400" dirty="0">
                <a:solidFill>
                  <a:schemeClr val="bg1">
                    <a:lumMod val="85000"/>
                  </a:schemeClr>
                </a:solidFill>
                <a:latin typeface="Helvetica" pitchFamily="2" charset="0"/>
              </a:rPr>
              <a:t>https://videos.cern.ch/record/43113</a:t>
            </a:r>
            <a:endParaRPr lang="en-IT" sz="1400" dirty="0">
              <a:solidFill>
                <a:schemeClr val="bg1">
                  <a:lumMod val="85000"/>
                </a:schemeClr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7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184" y="10452"/>
            <a:ext cx="5613921" cy="638926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120189" y="2992645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Oval 8"/>
          <p:cNvSpPr/>
          <p:nvPr/>
        </p:nvSpPr>
        <p:spPr>
          <a:xfrm>
            <a:off x="4301785" y="2904190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461484" y="2801137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635782" y="2667520"/>
            <a:ext cx="127204" cy="10877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224787" y="4459446"/>
            <a:ext cx="141941" cy="134471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671739" y="3935550"/>
            <a:ext cx="141941" cy="13447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68185" y="765966"/>
            <a:ext cx="2931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Geneva" charset="0"/>
                <a:cs typeface="Geneva" charset="0"/>
              </a:rPr>
              <a:t>Creating the Muon Beam for g-2:</a:t>
            </a:r>
          </a:p>
          <a:p>
            <a:pPr marL="342900" indent="-3429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 charset="0"/>
              <a:ea typeface="Geneva" charset="0"/>
              <a:cs typeface="Geneva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78086" y="1858058"/>
            <a:ext cx="308140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Geneva" charset="0"/>
                <a:cs typeface="Geneva" charset="0"/>
              </a:rPr>
              <a:t>8 GeV protons into the Recycler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Geneva" charset="0"/>
                <a:cs typeface="Geneva" charset="0"/>
              </a:rPr>
              <a:t>Target for pion production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Geneva" charset="0"/>
                <a:cs typeface="Geneva" charset="0"/>
              </a:rPr>
              <a:t>Long FODO channel to collect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ea typeface="Geneva" charset="0"/>
                <a:cs typeface="Geneva" charset="0"/>
              </a:rPr>
              <a:t>p </a:t>
            </a:r>
            <a:r>
              <a:rPr lang="en-US" sz="2400" dirty="0">
                <a:solidFill>
                  <a:prstClr val="black"/>
                </a:solidFill>
                <a:latin typeface="Arial"/>
                <a:ea typeface="Geneva" charset="0"/>
                <a:cs typeface="Geneva" charset="0"/>
                <a:sym typeface="Wingdings"/>
              </a:rPr>
              <a:t></a:t>
            </a:r>
            <a:r>
              <a:rPr lang="en-US" sz="2400" dirty="0" err="1">
                <a:solidFill>
                  <a:srgbClr val="FF0000"/>
                </a:solidFill>
                <a:latin typeface="Symbol" panose="05050102010706020507" pitchFamily="18" charset="2"/>
                <a:ea typeface="Geneva" charset="0"/>
                <a:cs typeface="Geneva" charset="0"/>
                <a:sym typeface="Wingdings" panose="05000000000000000000" pitchFamily="2" charset="2"/>
              </a:rPr>
              <a:t>m</a:t>
            </a:r>
            <a:r>
              <a:rPr lang="en-US" sz="2400" dirty="0" err="1">
                <a:solidFill>
                  <a:prstClr val="black"/>
                </a:solidFill>
                <a:latin typeface="Symbol" panose="05050102010706020507" pitchFamily="18" charset="2"/>
                <a:ea typeface="Geneva" charset="0"/>
                <a:cs typeface="Geneva" charset="0"/>
                <a:sym typeface="Wingdings" panose="05000000000000000000" pitchFamily="2" charset="2"/>
              </a:rPr>
              <a:t>n</a:t>
            </a:r>
            <a:endParaRPr lang="en-US" sz="2400" dirty="0">
              <a:solidFill>
                <a:prstClr val="black"/>
              </a:solidFill>
              <a:latin typeface="Symbol" panose="05050102010706020507" pitchFamily="18" charset="2"/>
              <a:ea typeface="Geneva" charset="0"/>
              <a:cs typeface="Geneva" charset="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Calibri" charset="0"/>
                <a:ea typeface="Geneva" charset="0"/>
                <a:cs typeface="Geneva" charset="0"/>
              </a:rPr>
              <a:t>pions decay in ~2km channel</a:t>
            </a: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Symbol" panose="05050102010706020507" pitchFamily="18" charset="2"/>
                <a:ea typeface="Geneva" charset="0"/>
                <a:cs typeface="Geneva" charset="0"/>
                <a:sym typeface="Wingdings" panose="05000000000000000000" pitchFamily="2" charset="2"/>
              </a:rPr>
              <a:t>m </a:t>
            </a:r>
            <a:r>
              <a:rPr lang="en-US" sz="2400" dirty="0">
                <a:solidFill>
                  <a:srgbClr val="FF0000"/>
                </a:solidFill>
                <a:ea typeface="Geneva" charset="0"/>
                <a:cs typeface="Geneva" charset="0"/>
                <a:sym typeface="Wingdings" panose="05000000000000000000" pitchFamily="2" charset="2"/>
              </a:rPr>
              <a:t>enter storage ring</a:t>
            </a:r>
            <a:endParaRPr lang="en-US" sz="2400" dirty="0">
              <a:solidFill>
                <a:prstClr val="black"/>
              </a:solidFill>
              <a:ea typeface="Geneva" charset="0"/>
              <a:cs typeface="Geneva" charset="0"/>
            </a:endParaRPr>
          </a:p>
          <a:p>
            <a:pPr marL="457200" indent="-457200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prstClr val="black"/>
              </a:solidFill>
              <a:latin typeface="Calibri" charset="0"/>
              <a:ea typeface="Geneva" charset="0"/>
              <a:cs typeface="Geneva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074598" y="1668727"/>
            <a:ext cx="3810000" cy="2214544"/>
            <a:chOff x="1074598" y="1858296"/>
            <a:chExt cx="3810000" cy="2214544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4598" y="1858296"/>
              <a:ext cx="3810000" cy="701675"/>
            </a:xfrm>
            <a:prstGeom prst="rect">
              <a:avLst/>
            </a:prstGeom>
            <a:noFill/>
            <a:ln w="28575">
              <a:solidFill>
                <a:srgbClr val="003087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>
              <a:off x="1711105" y="2458030"/>
              <a:ext cx="960634" cy="1614810"/>
            </a:xfrm>
            <a:prstGeom prst="straightConnector1">
              <a:avLst/>
            </a:prstGeom>
            <a:ln w="28575">
              <a:solidFill>
                <a:srgbClr val="003087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6C9B253-AD2B-AE4D-BD3C-DD7B8C0883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21" name="Footer Placeholder 20">
            <a:extLst>
              <a:ext uri="{FF2B5EF4-FFF2-40B4-BE49-F238E27FC236}">
                <a16:creationId xmlns:a16="http://schemas.microsoft.com/office/drawing/2014/main" id="{0B1D4E0F-266F-8547-84EA-CF05FA77CF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094057-FF18-A347-BEE9-92DF00FC1D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35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28600" y="915105"/>
            <a:ext cx="8672513" cy="3213667"/>
          </a:xfrm>
        </p:spPr>
        <p:txBody>
          <a:bodyPr/>
          <a:lstStyle/>
          <a:p>
            <a:r>
              <a:rPr lang="en-US"/>
              <a:t>Use V-A structure of weak decays to build a polarized beam...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r>
              <a:rPr lang="en-US"/>
              <a:t>... and to measure the muon polarization looking for </a:t>
            </a:r>
            <a:r>
              <a:rPr lang="en-US" b="1">
                <a:solidFill>
                  <a:srgbClr val="FF0000"/>
                </a:solidFill>
              </a:rPr>
              <a:t>energetic positrons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measure the spin direction?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6AAB008-48BB-814A-BF92-1D841CECD2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nb-NO"/>
              <a:t>12</a:t>
            </a:fld>
            <a:endParaRPr lang="nb-NO"/>
          </a:p>
        </p:txBody>
      </p:sp>
      <p:pic>
        <p:nvPicPr>
          <p:cNvPr id="7" name="Picture 4" descr="muon_decay_lsppt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06914" y="4275530"/>
            <a:ext cx="4569632" cy="197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 descr="Screen Shot 2018-05-21 at 10.14.30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914" y="1407074"/>
            <a:ext cx="4522768" cy="1935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65CA3F-68CB-FA40-89EA-9CB3D800DFB6}"/>
              </a:ext>
            </a:extLst>
          </p:cNvPr>
          <p:cNvSpPr txBox="1"/>
          <p:nvPr/>
        </p:nvSpPr>
        <p:spPr>
          <a:xfrm>
            <a:off x="6841067" y="1964267"/>
            <a:ext cx="22013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1800" dirty="0">
                <a:solidFill>
                  <a:srgbClr val="FF0000"/>
                </a:solidFill>
                <a:latin typeface="Helvetica" pitchFamily="2" charset="0"/>
              </a:rPr>
              <a:t>spin anti-parallel to muon momentum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255B2C-9C6E-2449-A334-7EBA3A4E8D14}"/>
              </a:ext>
            </a:extLst>
          </p:cNvPr>
          <p:cNvSpPr txBox="1"/>
          <p:nvPr/>
        </p:nvSpPr>
        <p:spPr>
          <a:xfrm>
            <a:off x="6841066" y="4666488"/>
            <a:ext cx="2201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1800" dirty="0">
                <a:solidFill>
                  <a:srgbClr val="FF0000"/>
                </a:solidFill>
                <a:latin typeface="Helvetica" pitchFamily="2" charset="0"/>
              </a:rPr>
              <a:t>high momentum positrons emitted preferentially along muon spin</a:t>
            </a:r>
          </a:p>
        </p:txBody>
      </p:sp>
    </p:spTree>
    <p:extLst>
      <p:ext uri="{BB962C8B-B14F-4D97-AF65-F5344CB8AC3E}">
        <p14:creationId xmlns:p14="http://schemas.microsoft.com/office/powerpoint/2010/main" val="3821475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 idx="1"/>
          </p:nvPr>
        </p:nvSpPr>
        <p:spPr>
          <a:xfrm>
            <a:off x="228600" y="890736"/>
            <a:ext cx="8672513" cy="806450"/>
          </a:xfrm>
        </p:spPr>
        <p:txBody>
          <a:bodyPr/>
          <a:lstStyle/>
          <a:p>
            <a:r>
              <a:rPr lang="en-US"/>
              <a:t>The number of observed positrons above a threshold energy oscillates with the </a:t>
            </a:r>
            <a:r>
              <a:rPr lang="en-US" i="1">
                <a:latin typeface="Symbol" charset="2"/>
                <a:cs typeface="Symbol" charset="2"/>
              </a:rPr>
              <a:t>w</a:t>
            </a:r>
            <a:r>
              <a:rPr lang="en-US" i="1" baseline="-25000"/>
              <a:t>a</a:t>
            </a:r>
            <a:r>
              <a:rPr lang="en-US" i="1">
                <a:latin typeface="Symbol" charset="2"/>
                <a:cs typeface="Symbol" charset="2"/>
              </a:rPr>
              <a:t>/2p</a:t>
            </a:r>
            <a:r>
              <a:rPr lang="en-US"/>
              <a:t> frequency due to spin precession</a:t>
            </a:r>
          </a:p>
        </p:txBody>
      </p:sp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spin precession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mr-IN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FB197D5-1051-6E44-A6CC-C74396D3E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nb-NO"/>
              <a:t>13</a:t>
            </a:fld>
            <a:endParaRPr lang="nb-NO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11" r="8456" b="35095"/>
          <a:stretch>
            <a:fillRect/>
          </a:stretch>
        </p:blipFill>
        <p:spPr bwMode="auto">
          <a:xfrm>
            <a:off x="60054" y="1993460"/>
            <a:ext cx="5950571" cy="406487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5999080" y="1905015"/>
            <a:ext cx="31333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/>
              <a:t>exponential decay modulated by spin precession </a:t>
            </a:r>
          </a:p>
          <a:p>
            <a:pPr marL="285750" indent="-285750">
              <a:buFont typeface="Arial"/>
              <a:buChar char="•"/>
            </a:pPr>
            <a:r>
              <a:rPr lang="en-US" sz="2400" i="1">
                <a:solidFill>
                  <a:schemeClr val="bg1">
                    <a:lumMod val="50000"/>
                  </a:schemeClr>
                </a:solidFill>
              </a:rPr>
              <a:t>note that the x-axis "wraps up" every 100 </a:t>
            </a:r>
            <a:r>
              <a:rPr lang="en-US" sz="2400" i="1">
                <a:solidFill>
                  <a:schemeClr val="bg1">
                    <a:lumMod val="50000"/>
                  </a:schemeClr>
                </a:solidFill>
                <a:latin typeface="Symbol" charset="2"/>
                <a:cs typeface="Symbol" charset="2"/>
              </a:rPr>
              <a:t>m</a:t>
            </a:r>
            <a:r>
              <a:rPr lang="en-US" sz="2400" i="1">
                <a:solidFill>
                  <a:schemeClr val="bg1">
                    <a:lumMod val="50000"/>
                  </a:schemeClr>
                </a:solidFill>
              </a:rPr>
              <a:t>sec for a total of ~700 </a:t>
            </a:r>
            <a:r>
              <a:rPr lang="en-US" sz="2400" i="1">
                <a:solidFill>
                  <a:schemeClr val="bg1">
                    <a:lumMod val="50000"/>
                  </a:schemeClr>
                </a:solidFill>
                <a:latin typeface="Symbol" pitchFamily="2" charset="2"/>
              </a:rPr>
              <a:t>m</a:t>
            </a:r>
            <a:r>
              <a:rPr lang="en-US" sz="2400" i="1">
                <a:solidFill>
                  <a:schemeClr val="bg1">
                    <a:lumMod val="50000"/>
                  </a:schemeClr>
                </a:solidFill>
              </a:rPr>
              <a:t>s </a:t>
            </a:r>
            <a:r>
              <a:rPr lang="en-US" sz="2400" i="1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 </a:t>
            </a:r>
            <a:r>
              <a:rPr lang="en-US" sz="2400" i="1">
                <a:solidFill>
                  <a:schemeClr val="bg1">
                    <a:lumMod val="50000"/>
                  </a:schemeClr>
                </a:solidFill>
              </a:rPr>
              <a:t>~10 muon lifetimes</a:t>
            </a:r>
            <a:endParaRPr lang="is-IS" sz="2400" i="1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110179" y="6058330"/>
            <a:ext cx="124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time (</a:t>
            </a:r>
            <a:r>
              <a:rPr lang="en-US">
                <a:latin typeface="Symbol" charset="2"/>
                <a:cs typeface="Symbol" charset="2"/>
              </a:rPr>
              <a:t>m</a:t>
            </a:r>
            <a:r>
              <a:rPr lang="en-US"/>
              <a:t>sec)</a:t>
            </a:r>
          </a:p>
        </p:txBody>
      </p:sp>
      <p:graphicFrame>
        <p:nvGraphicFramePr>
          <p:cNvPr id="12" name="Oggetto 11"/>
          <p:cNvGraphicFramePr>
            <a:graphicFrameLocks noChangeAspect="1"/>
          </p:cNvGraphicFramePr>
          <p:nvPr/>
        </p:nvGraphicFramePr>
        <p:xfrm>
          <a:off x="951395" y="1662556"/>
          <a:ext cx="4558738" cy="5696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4" imgW="2032000" imgH="254000" progId="Equation.3">
                  <p:embed/>
                </p:oleObj>
              </mc:Choice>
              <mc:Fallback>
                <p:oleObj name="Equation" r:id="rId4" imgW="2032000" imgH="254000" progId="Equation.3">
                  <p:embed/>
                  <p:pic>
                    <p:nvPicPr>
                      <p:cNvPr id="12" name="Oggetto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51395" y="1662556"/>
                        <a:ext cx="4558738" cy="5696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6813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D615CD1-631C-C543-91EE-5E5F6E95D247}"/>
                  </a:ext>
                </a:extLst>
              </p:cNvPr>
              <p:cNvSpPr txBox="1"/>
              <p:nvPr/>
            </p:nvSpPr>
            <p:spPr>
              <a:xfrm>
                <a:off x="510209" y="841758"/>
                <a:ext cx="7897811" cy="2661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rgbClr val="FF0000"/>
                    </a:solidFill>
                  </a:rPr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𝝎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en-US" sz="2800" b="1" i="1" dirty="0">
                        <a:solidFill>
                          <a:srgbClr val="0137FD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f>
                      <m:fPr>
                        <m:type m:val="lin"/>
                        <m:ctrlP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num>
                      <m:den>
                        <m: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  <m:r>
                          <a:rPr lang="en-US" sz="2800" b="1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sz="2800" b="1" i="1" dirty="0">
                        <a:solidFill>
                          <a:srgbClr val="0137FD"/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US" sz="2800" b="1" dirty="0">
                    <a:solidFill>
                      <a:srgbClr val="0137FD"/>
                    </a:solidFill>
                    <a:latin typeface="Corbel"/>
                    <a:cs typeface="Corbel"/>
                  </a:rPr>
                  <a:t>   </a:t>
                </a:r>
                <a:r>
                  <a:rPr lang="en-US" sz="2800" b="1" dirty="0">
                    <a:solidFill>
                      <a:srgbClr val="0137FD"/>
                    </a:solidFill>
                    <a:latin typeface="Corbel"/>
                    <a:cs typeface="Corbel"/>
                    <a:sym typeface="Wingdings" pitchFamily="2" charset="2"/>
                  </a:rPr>
                  <a:t></a:t>
                </a:r>
                <a:r>
                  <a:rPr lang="en-US" sz="2800" b="1" dirty="0">
                    <a:solidFill>
                      <a:srgbClr val="FF0000"/>
                    </a:solidFill>
                    <a:latin typeface="Corbel"/>
                    <a:cs typeface="Corbel"/>
                    <a:sym typeface="Wingdings" pitchFamily="2" charset="2"/>
                  </a:rPr>
                  <a:t>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b>
                        <m: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sub>
                    </m:sSub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f>
                          <m:fPr>
                            <m:type m:val="lin"/>
                            <m:ctrlPr>
                              <a:rPr lang="en-US" sz="28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𝝎</m:t>
                                </m:r>
                              </m:e>
                              <m:sub>
                                <m:r>
                                  <a:rPr lang="en-US" sz="2800" b="1" i="1" dirty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 dirty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𝑩</m:t>
                            </m:r>
                          </m:den>
                        </m:f>
                        <m: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num>
                      <m:den>
                        <m:r>
                          <a:rPr lang="en-US" sz="2800" b="1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den>
                    </m:f>
                    <m:r>
                      <a:rPr lang="en-US" sz="2800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b="1" dirty="0">
                  <a:latin typeface="Corbel"/>
                  <a:cs typeface="Corbel"/>
                </a:endParaRPr>
              </a:p>
              <a:p>
                <a:r>
                  <a:rPr lang="en-US" sz="2000" dirty="0">
                    <a:solidFill>
                      <a:srgbClr val="0137FD"/>
                    </a:solidFill>
                    <a:latin typeface="Corbel"/>
                    <a:cs typeface="Corbel"/>
                  </a:rPr>
                  <a:t>by expressing B in terms of the (shielded) proton precession frequency:</a:t>
                </a:r>
                <a:r>
                  <a:rPr lang="en-US" sz="2400" dirty="0">
                    <a:solidFill>
                      <a:srgbClr val="0137FD"/>
                    </a:solidFill>
                    <a:latin typeface="Corbel"/>
                    <a:cs typeface="Corbel"/>
                  </a:rPr>
                  <a:t> </a:t>
                </a:r>
              </a:p>
              <a:p>
                <a:r>
                  <a:rPr lang="en-US" sz="2400" dirty="0">
                    <a:solidFill>
                      <a:srgbClr val="0137FD"/>
                    </a:solidFill>
                    <a:latin typeface="Corbel"/>
                    <a:cs typeface="Corbel"/>
                  </a:rPr>
                  <a:t>(</a:t>
                </a:r>
                <a14:m>
                  <m:oMath xmlns:m="http://schemas.openxmlformats.org/officeDocument/2006/math">
                    <m:r>
                      <a:rPr lang="en-US" sz="2400" b="0" i="1" dirty="0">
                        <a:solidFill>
                          <a:srgbClr val="0137FD"/>
                        </a:solidFill>
                        <a:latin typeface="Cambria Math" panose="02040503050406030204" pitchFamily="18" charset="0"/>
                        <a:cs typeface="Corbel"/>
                      </a:rPr>
                      <m:t>𝐵</m:t>
                    </m:r>
                    <m:r>
                      <a:rPr lang="en-US" sz="2400" b="0" i="1" dirty="0">
                        <a:solidFill>
                          <a:srgbClr val="0137FD"/>
                        </a:solidFill>
                        <a:latin typeface="Cambria Math" panose="02040503050406030204" pitchFamily="18" charset="0"/>
                        <a:cs typeface="Corbel"/>
                      </a:rPr>
                      <m:t>=</m:t>
                    </m:r>
                    <m:f>
                      <m:fPr>
                        <m:type m:val="lin"/>
                        <m:ctrlPr>
                          <a:rPr lang="en-US" sz="2400" b="0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ℏ</m:t>
                        </m:r>
                        <m:sSubSup>
                          <m:sSubSupPr>
                            <m:ctrlPr>
                              <a:rPr lang="en-US" sz="2400" b="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2400" b="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400" b="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num>
                      <m:den>
                        <m:r>
                          <a:rPr lang="en-US" sz="2400" b="0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sSubSup>
                          <m:sSubSupPr>
                            <m:ctrlPr>
                              <a:rPr lang="en-US" sz="240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sz="240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  <m:sup>
                            <m:r>
                              <a:rPr lang="en-US" sz="240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sz="2400" dirty="0">
                    <a:solidFill>
                      <a:srgbClr val="0137FD"/>
                    </a:solidFill>
                    <a:latin typeface="Corbel"/>
                    <a:cs typeface="Corbel"/>
                  </a:rPr>
                  <a:t>):</a:t>
                </a:r>
              </a:p>
              <a:p>
                <a:endParaRPr lang="en-US" sz="2400" dirty="0">
                  <a:solidFill>
                    <a:srgbClr val="0137FD"/>
                  </a:solidFill>
                  <a:latin typeface="Corbel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8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2800" b="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acc>
                                <m:accPr>
                                  <m:chr m:val="̃"/>
                                  <m:ctrlPr>
                                    <a:rPr lang="en-US" sz="2800" i="1" dirty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i="1" dirty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den>
                      </m:f>
                      <m:r>
                        <a:rPr lang="en-US" sz="2800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8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2800" b="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8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800" b="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80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80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800" b="0" i="1" dirty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r>
                            <a:rPr lang="en-US" sz="2800" b="0" i="1" dirty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>
                  <a:latin typeface="Corbel"/>
                  <a:cs typeface="Corbe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AD615CD1-631C-C543-91EE-5E5F6E95D2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209" y="841758"/>
                <a:ext cx="7897811" cy="2661434"/>
              </a:xfrm>
              <a:prstGeom prst="rect">
                <a:avLst/>
              </a:prstGeom>
              <a:blipFill>
                <a:blip r:embed="rId3"/>
                <a:stretch>
                  <a:fillRect l="-1124" t="-24645" b="-47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5E2FDA82-A208-DD46-82C7-C2FA8188D6A6}"/>
              </a:ext>
            </a:extLst>
          </p:cNvPr>
          <p:cNvSpPr/>
          <p:nvPr/>
        </p:nvSpPr>
        <p:spPr>
          <a:xfrm>
            <a:off x="4478215" y="841758"/>
            <a:ext cx="3165231" cy="576734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TextBox 1"/>
          <p:cNvSpPr txBox="1"/>
          <p:nvPr/>
        </p:nvSpPr>
        <p:spPr>
          <a:xfrm>
            <a:off x="2965014" y="66209"/>
            <a:ext cx="4272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rbel"/>
                <a:cs typeface="Corbel"/>
              </a:rPr>
              <a:t>Extracting a</a:t>
            </a:r>
            <a:r>
              <a:rPr lang="en-US" sz="3200" baseline="-25000" dirty="0">
                <a:latin typeface="Symbol" pitchFamily="2" charset="2"/>
                <a:cs typeface="Corbel"/>
              </a:rPr>
              <a:t>m</a:t>
            </a:r>
            <a:r>
              <a:rPr lang="en-US" sz="3200" dirty="0">
                <a:latin typeface="Corbel" panose="020B0503020204020204" pitchFamily="34" charset="0"/>
                <a:cs typeface="Corbel"/>
              </a:rPr>
              <a:t>(simplified)</a:t>
            </a:r>
            <a:endParaRPr lang="en-US" sz="3200" baseline="-25000" dirty="0">
              <a:latin typeface="Symbol" pitchFamily="2" charset="2"/>
              <a:cs typeface="Corbel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857EC79-B99A-E243-BAE6-38469DB9563C}"/>
              </a:ext>
            </a:extLst>
          </p:cNvPr>
          <p:cNvSpPr/>
          <p:nvPr/>
        </p:nvSpPr>
        <p:spPr>
          <a:xfrm>
            <a:off x="4481528" y="2252504"/>
            <a:ext cx="1536135" cy="1326337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C46ED9-22C5-6F44-BE61-7F1EA87624CC}"/>
              </a:ext>
            </a:extLst>
          </p:cNvPr>
          <p:cNvSpPr txBox="1"/>
          <p:nvPr/>
        </p:nvSpPr>
        <p:spPr>
          <a:xfrm>
            <a:off x="4552315" y="3561417"/>
            <a:ext cx="2175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External data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41B0A4A-4346-7942-917D-E97B6950F637}"/>
              </a:ext>
            </a:extLst>
          </p:cNvPr>
          <p:cNvSpPr/>
          <p:nvPr/>
        </p:nvSpPr>
        <p:spPr>
          <a:xfrm>
            <a:off x="3753970" y="2367629"/>
            <a:ext cx="570959" cy="1326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Proton Larmor precession frequency in a spherical water sample. Temperature dependence known to &lt; 1ppb/℃. Metrologia 13, 179 (1977),  Metrologia 51, 54 (2014), Metrologia 20, 81 (1984)">
                <a:extLst>
                  <a:ext uri="{FF2B5EF4-FFF2-40B4-BE49-F238E27FC236}">
                    <a16:creationId xmlns:a16="http://schemas.microsoft.com/office/drawing/2014/main" id="{88603F64-9353-424B-9304-6A4B2A724398}"/>
                  </a:ext>
                </a:extLst>
              </p:cNvPr>
              <p:cNvSpPr txBox="1"/>
              <p:nvPr/>
            </p:nvSpPr>
            <p:spPr>
              <a:xfrm>
                <a:off x="222495" y="5607956"/>
                <a:ext cx="8428638" cy="4748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wrap="square" lIns="38100" tIns="38100" rIns="38100" bIns="38100" numCol="1" anchor="ctr">
                <a:spAutoFit/>
              </a:bodyPr>
              <a:lstStyle/>
              <a:p>
                <a:pPr>
                  <a:defRPr sz="2500">
                    <a:solidFill>
                      <a:srgbClr val="404040"/>
                    </a:solidFill>
                  </a:defRPr>
                </a:pPr>
                <a:r>
                  <a:rPr lang="ar-AE" sz="2400" dirty="0">
                    <a:solidFill>
                      <a:srgbClr val="0137FD"/>
                    </a:solidFill>
                    <a:latin typeface="Corbel" panose="020B0503020204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2400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ar-AE" sz="240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ar-AE" sz="2400" i="1" dirty="0">
                                <a:solidFill>
                                  <a:srgbClr val="0137FD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  <m:r>
                          <a:rPr lang="en-US" sz="2400" b="0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e>
                      <m:sub>
                        <m:r>
                          <a:rPr lang="ar-AE" sz="2400" b="0" i="1" dirty="0">
                            <a:solidFill>
                              <a:srgbClr val="0137FD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ar-AE" sz="2000" dirty="0">
                    <a:solidFill>
                      <a:srgbClr val="0137FD"/>
                    </a:solidFill>
                    <a:latin typeface="Corbel" panose="020B0503020204020204" pitchFamily="34" charset="0"/>
                  </a:rPr>
                  <a:t> = </a:t>
                </a:r>
                <a:r>
                  <a:rPr lang="en-GB" sz="2000" dirty="0">
                    <a:solidFill>
                      <a:srgbClr val="0137FD"/>
                    </a:solidFill>
                    <a:latin typeface="Corbel" panose="020B0503020204020204" pitchFamily="34" charset="0"/>
                  </a:rPr>
                  <a:t>(shielded) Proton angular velocity </a:t>
                </a:r>
                <a:r>
                  <a:rPr lang="en-GB" sz="2000" b="1" dirty="0">
                    <a:solidFill>
                      <a:srgbClr val="0137FD"/>
                    </a:solidFill>
                    <a:latin typeface="Corbel" panose="020B0503020204020204" pitchFamily="34" charset="0"/>
                  </a:rPr>
                  <a:t>weighted for the muon distribution</a:t>
                </a:r>
              </a:p>
            </p:txBody>
          </p:sp>
        </mc:Choice>
        <mc:Fallback xmlns="">
          <p:sp>
            <p:nvSpPr>
              <p:cNvPr id="43" name="Proton Larmor precession frequency in a spherical water sample. Temperature dependence known to &lt; 1ppb/℃. Metrologia 13, 179 (1977),  Metrologia 51, 54 (2014), Metrologia 20, 81 (1984)">
                <a:extLst>
                  <a:ext uri="{FF2B5EF4-FFF2-40B4-BE49-F238E27FC236}">
                    <a16:creationId xmlns:a16="http://schemas.microsoft.com/office/drawing/2014/main" id="{88603F64-9353-424B-9304-6A4B2A7243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495" y="5607956"/>
                <a:ext cx="8428638" cy="474810"/>
              </a:xfrm>
              <a:prstGeom prst="rect">
                <a:avLst/>
              </a:prstGeom>
              <a:blipFill>
                <a:blip r:embed="rId4"/>
                <a:stretch>
                  <a:fillRect l="-1807" t="-10526" r="-151" b="-21053"/>
                </a:stretch>
              </a:blip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6017D9-0E66-4845-AE6B-3BA281FDD7CE}"/>
                  </a:ext>
                </a:extLst>
              </p:cNvPr>
              <p:cNvSpPr/>
              <p:nvPr/>
            </p:nvSpPr>
            <p:spPr>
              <a:xfrm>
                <a:off x="931156" y="4147672"/>
                <a:ext cx="2426069" cy="11956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sz="3600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3600" b="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GB" sz="3600" i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600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GB" sz="3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3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GB" sz="36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600" i="1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acc>
                              <m:r>
                                <a:rPr lang="en-US" sz="3600" b="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e>
                            <m:sub>
                              <m:r>
                                <a:rPr lang="en-GB" sz="3600" i="1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86017D9-0E66-4845-AE6B-3BA281FDD7C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156" y="4147672"/>
                <a:ext cx="2426069" cy="1195648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54C03336-A5F7-9D42-BE89-0D90459F6A09}"/>
              </a:ext>
            </a:extLst>
          </p:cNvPr>
          <p:cNvSpPr/>
          <p:nvPr/>
        </p:nvSpPr>
        <p:spPr>
          <a:xfrm>
            <a:off x="3415604" y="4318743"/>
            <a:ext cx="52355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ratio of muon to proton precessions in the same magnetic  field</a:t>
            </a:r>
            <a:r>
              <a:rPr lang="it-IT" sz="2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130B3A-FD03-F846-8C77-08311F35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96F42B2-7C69-9D4E-9C1A-E71A52266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716DB57-05CC-3444-A74F-AFEFEAE7E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3901-12BD-0C46-8BF4-C0746D68F123}" type="slidenum">
              <a:rPr lang="en-US" smtClean="0"/>
              <a:t>14</a:t>
            </a:fld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07B8E4B-7E84-904D-87A0-82C49925DD14}"/>
              </a:ext>
            </a:extLst>
          </p:cNvPr>
          <p:cNvSpPr/>
          <p:nvPr/>
        </p:nvSpPr>
        <p:spPr>
          <a:xfrm>
            <a:off x="872777" y="4063296"/>
            <a:ext cx="7778356" cy="132633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248DF70-8DF7-7B4A-9968-140364639510}"/>
              </a:ext>
            </a:extLst>
          </p:cNvPr>
          <p:cNvCxnSpPr/>
          <p:nvPr/>
        </p:nvCxnSpPr>
        <p:spPr>
          <a:xfrm flipH="1">
            <a:off x="3285067" y="3682677"/>
            <a:ext cx="480192" cy="3693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3491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EEF1612-CD71-0E44-8567-9E94007CD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The key ingredients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ECCE04-BF1A-2E48-925A-54C6DCF5E5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568710-C6B9-6B4D-B247-0DC44F0D05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E989F-C07D-8740-955E-F6CD35E606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9FE3901-12BD-0C46-8BF4-C0746D68F123}" type="slidenum">
              <a:rPr lang="en-US" smtClean="0"/>
              <a:t>15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2221BB8-7ACD-A544-83D7-022CCED4B920}"/>
              </a:ext>
            </a:extLst>
          </p:cNvPr>
          <p:cNvSpPr txBox="1"/>
          <p:nvPr/>
        </p:nvSpPr>
        <p:spPr>
          <a:xfrm>
            <a:off x="5119017" y="3003994"/>
            <a:ext cx="353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087"/>
                </a:solidFill>
                <a:effectLst/>
                <a:uLnTx/>
                <a:uFillTx/>
                <a:latin typeface="Calibri" charset="0"/>
                <a:ea typeface="Geneva" charset="0"/>
              </a:rPr>
              <a:t>∙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13E810C-CD4A-C44C-A3B2-55F093A03CEC}"/>
              </a:ext>
            </a:extLst>
          </p:cNvPr>
          <p:cNvCxnSpPr>
            <a:cxnSpLocks/>
          </p:cNvCxnSpPr>
          <p:nvPr/>
        </p:nvCxnSpPr>
        <p:spPr>
          <a:xfrm>
            <a:off x="2596444" y="2637752"/>
            <a:ext cx="5621867" cy="0"/>
          </a:xfrm>
          <a:prstGeom prst="line">
            <a:avLst/>
          </a:prstGeom>
          <a:ln w="539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718597DC-32EC-BC4D-8E5D-83DE88945C60}"/>
              </a:ext>
            </a:extLst>
          </p:cNvPr>
          <p:cNvSpPr/>
          <p:nvPr/>
        </p:nvSpPr>
        <p:spPr>
          <a:xfrm>
            <a:off x="2893439" y="2723619"/>
            <a:ext cx="2150183" cy="161401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75E4904F-DD29-2F40-B490-4BBDC94DDD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1328" y="2709228"/>
            <a:ext cx="2295345" cy="166702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209452BB-77DE-E043-AFDC-9D95FF700CFE}"/>
              </a:ext>
            </a:extLst>
          </p:cNvPr>
          <p:cNvSpPr/>
          <p:nvPr/>
        </p:nvSpPr>
        <p:spPr>
          <a:xfrm>
            <a:off x="5651328" y="2761146"/>
            <a:ext cx="2265254" cy="153995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F75EC308-407D-EA43-80D1-28E2D85C98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2904" y="809719"/>
            <a:ext cx="2390563" cy="1639363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A38795D-5966-1E4A-A04A-8627B7A070EC}"/>
              </a:ext>
            </a:extLst>
          </p:cNvPr>
          <p:cNvSpPr/>
          <p:nvPr/>
        </p:nvSpPr>
        <p:spPr>
          <a:xfrm>
            <a:off x="4229607" y="733774"/>
            <a:ext cx="2653528" cy="1760996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8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B905F4E-2DA4-3F4B-B461-65AA5139DB8D}"/>
                  </a:ext>
                </a:extLst>
              </p:cNvPr>
              <p:cNvSpPr/>
              <p:nvPr/>
            </p:nvSpPr>
            <p:spPr>
              <a:xfrm>
                <a:off x="2354288" y="1149781"/>
                <a:ext cx="196861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𝝎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0070C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𝒂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  <a:p>
                <a:pPr algn="ctr"/>
                <a:r>
                  <a:rPr lang="en-GB" sz="2000" dirty="0"/>
                  <a:t>muon precession</a:t>
                </a: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4B905F4E-2DA4-3F4B-B461-65AA5139DB8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4288" y="1149781"/>
                <a:ext cx="1968616" cy="830997"/>
              </a:xfrm>
              <a:prstGeom prst="rect">
                <a:avLst/>
              </a:prstGeom>
              <a:blipFill>
                <a:blip r:embed="rId5"/>
                <a:stretch>
                  <a:fillRect l="-2564" r="-2564" b="-1060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5C50445-C242-2C4A-8B6A-6FF2D839BCA8}"/>
                  </a:ext>
                </a:extLst>
              </p:cNvPr>
              <p:cNvSpPr/>
              <p:nvPr/>
            </p:nvSpPr>
            <p:spPr>
              <a:xfrm>
                <a:off x="5918110" y="4316318"/>
                <a:ext cx="206370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smtClean="0">
                          <a:solidFill>
                            <a:srgbClr val="505050">
                              <a:lumMod val="50000"/>
                            </a:srgbClr>
                          </a:solidFill>
                          <a:latin typeface="Cambria Math" panose="02040503050406030204" pitchFamily="18" charset="0"/>
                          <a:ea typeface="Cambria Math" charset="0"/>
                          <a:cs typeface="Cambria Math" charset="0"/>
                        </a:rPr>
                        <m:t>𝑴</m:t>
                      </m:r>
                      <m:d>
                        <m:dPr>
                          <m:ctrlPr>
                            <a:rPr lang="en-US" sz="2800" b="1" i="1">
                              <a:solidFill>
                                <a:srgbClr val="50505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dPr>
                        <m:e>
                          <m:r>
                            <a:rPr lang="en-US" sz="2800" b="1" i="1">
                              <a:solidFill>
                                <a:srgbClr val="50505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𝒙</m:t>
                          </m:r>
                          <m:r>
                            <a:rPr lang="en-US" sz="2800" b="1" i="1">
                              <a:solidFill>
                                <a:srgbClr val="50505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b="1" i="1">
                              <a:solidFill>
                                <a:srgbClr val="50505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𝒚</m:t>
                          </m:r>
                          <m:r>
                            <a:rPr lang="en-US" sz="2800" b="1" i="1" smtClean="0">
                              <a:solidFill>
                                <a:srgbClr val="50505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,</m:t>
                          </m:r>
                          <m:r>
                            <a:rPr lang="en-US" sz="2800" b="1" i="1" smtClean="0">
                              <a:solidFill>
                                <a:srgbClr val="505050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𝜑</m:t>
                          </m:r>
                        </m:e>
                      </m:d>
                    </m:oMath>
                  </m:oMathPara>
                </a14:m>
                <a:endParaRPr lang="en-US" sz="2800" b="1">
                  <a:solidFill>
                    <a:srgbClr val="505050">
                      <a:lumMod val="50000"/>
                    </a:srgbClr>
                  </a:solidFill>
                  <a:ea typeface="Cambria Math" charset="0"/>
                  <a:cs typeface="Cambria Math" charset="0"/>
                </a:endParaRPr>
              </a:p>
              <a:p>
                <a:r>
                  <a:rPr lang="en-GB" sz="2000" dirty="0">
                    <a:solidFill>
                      <a:srgbClr val="404040"/>
                    </a:solidFill>
                  </a:rPr>
                  <a:t>muon distribution</a:t>
                </a:r>
              </a:p>
            </p:txBody>
          </p:sp>
        </mc:Choice>
        <mc:Fallback xmlns=""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15C50445-C242-2C4A-8B6A-6FF2D839BC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110" y="4316318"/>
                <a:ext cx="2063706" cy="830997"/>
              </a:xfrm>
              <a:prstGeom prst="rect">
                <a:avLst/>
              </a:prstGeom>
              <a:blipFill>
                <a:blip r:embed="rId6"/>
                <a:stretch>
                  <a:fillRect l="-3067" r="-2454" b="-10606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4CA5F29-A66F-3842-884C-21D6D5CD7A0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9783" y="2757459"/>
            <a:ext cx="2089843" cy="1559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A9E66A6-FE6B-5C44-95C7-F45CDCE39327}"/>
                  </a:ext>
                </a:extLst>
              </p:cNvPr>
              <p:cNvSpPr/>
              <p:nvPr/>
            </p:nvSpPr>
            <p:spPr>
              <a:xfrm>
                <a:off x="2699400" y="4315320"/>
                <a:ext cx="2067810" cy="8695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𝝎</m:t>
                          </m:r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′</m:t>
                          </m:r>
                        </m:e>
                        <m:sub>
                          <m:r>
                            <a:rPr lang="en-US" sz="28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  <m:t>𝒑</m:t>
                          </m:r>
                        </m:sub>
                      </m:sSub>
                    </m:oMath>
                  </m:oMathPara>
                </a14:m>
                <a:endParaRPr lang="en-GB" sz="2800" dirty="0"/>
              </a:p>
              <a:p>
                <a:r>
                  <a:rPr lang="en-GB" sz="2000" dirty="0">
                    <a:solidFill>
                      <a:srgbClr val="FF0000"/>
                    </a:solidFill>
                  </a:rPr>
                  <a:t>proton precession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A9E66A6-FE6B-5C44-95C7-F45CDCE393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400" y="4315320"/>
                <a:ext cx="2067810" cy="869597"/>
              </a:xfrm>
              <a:prstGeom prst="rect">
                <a:avLst/>
              </a:prstGeom>
              <a:blipFill>
                <a:blip r:embed="rId8"/>
                <a:stretch>
                  <a:fillRect l="-3067" r="-1840" b="-1014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8DE4128-989D-9641-B335-4DC639FF5C75}"/>
                  </a:ext>
                </a:extLst>
              </p:cNvPr>
              <p:cNvSpPr/>
              <p:nvPr/>
            </p:nvSpPr>
            <p:spPr>
              <a:xfrm>
                <a:off x="218711" y="2245154"/>
                <a:ext cx="2885220" cy="956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  <m:sup>
                        <m:r>
                          <a:rPr lang="en-US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sz="3600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GB" sz="3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GB" sz="3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GB" sz="3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GB" sz="3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36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sz="3600" b="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</m:e>
                          <m:sub>
                            <m:r>
                              <a:rPr lang="en-GB" sz="36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sz="3600" b="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36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B8DE4128-989D-9641-B335-4DC639FF5C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711" y="2245154"/>
                <a:ext cx="2885220" cy="956929"/>
              </a:xfrm>
              <a:prstGeom prst="rect">
                <a:avLst/>
              </a:prstGeom>
              <a:blipFill>
                <a:blip r:embed="rId9"/>
                <a:stretch>
                  <a:fillRect l="-1754" b="-263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420D21-511B-5C46-B0C8-FB9D33D23286}"/>
                  </a:ext>
                </a:extLst>
              </p:cNvPr>
              <p:cNvSpPr/>
              <p:nvPr/>
            </p:nvSpPr>
            <p:spPr>
              <a:xfrm>
                <a:off x="477143" y="5291247"/>
                <a:ext cx="7930030" cy="10512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indent="-457200">
                  <a:buClr>
                    <a:srgbClr val="4E4E4E"/>
                  </a:buClr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en-GB" sz="28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GB" sz="28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sz="2800" b="1" i="1">
                                    <a:latin typeface="Cambria Math" panose="02040503050406030204" pitchFamily="18" charset="0"/>
                                  </a:rPr>
                                  <m:t>𝝎</m:t>
                                </m:r>
                                <m:r>
                                  <a:rPr lang="en-US" sz="2800" b="1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e>
                            </m:acc>
                          </m:e>
                          <m:sub>
                            <m:r>
                              <a:rPr lang="en-GB" sz="2800" b="1" i="1"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lang="en-US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=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𝝎</m:t>
                        </m:r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′</m:t>
                        </m:r>
                      </m:e>
                      <m:sub>
                        <m:r>
                          <a:rPr lang="en-US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  <m:t>𝒑</m:t>
                        </m:r>
                      </m:sub>
                    </m:sSub>
                    <m:r>
                      <a:rPr lang="en-US" sz="28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∙ 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𝑴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charset="0"/>
                        <a:ea typeface="Cambria Math" charset="0"/>
                        <a:cs typeface="Cambria Math" charset="0"/>
                      </a:rPr>
                      <m:t>(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𝒙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8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𝒚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,</m:t>
                    </m:r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𝜑</m:t>
                    </m:r>
                  </m:oMath>
                </a14:m>
                <a:r>
                  <a:rPr lang="en-GB" sz="2800" dirty="0">
                    <a:solidFill>
                      <a:schemeClr val="tx1"/>
                    </a:solidFill>
                  </a:rPr>
                  <a:t>) magnetic field weighted by the muon distribution in the Storage Ring</a:t>
                </a:r>
                <a:endParaRPr lang="en-GB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5420D21-511B-5C46-B0C8-FB9D33D2328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143" y="5291247"/>
                <a:ext cx="7930030" cy="1051250"/>
              </a:xfrm>
              <a:prstGeom prst="rect">
                <a:avLst/>
              </a:prstGeom>
              <a:blipFill>
                <a:blip r:embed="rId10"/>
                <a:stretch>
                  <a:fillRect l="-1440" t="-3614" b="-14458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871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38263" cy="6824085"/>
          </a:xfrm>
          <a:prstGeom prst="rect">
            <a:avLst/>
          </a:prstGeom>
          <a:solidFill>
            <a:srgbClr val="F2F2F2"/>
          </a:solidFill>
          <a:ln w="28575">
            <a:solidFill>
              <a:schemeClr val="tx1"/>
            </a:solidFill>
          </a:ln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2628558" y="2266659"/>
            <a:ext cx="900367" cy="561860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261425" y="2099581"/>
            <a:ext cx="596288" cy="811869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919481" y="1941855"/>
            <a:ext cx="241841" cy="888362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540324" y="1950042"/>
            <a:ext cx="23105" cy="929675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756761" y="1950042"/>
            <a:ext cx="435776" cy="944200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5094345" y="2067849"/>
            <a:ext cx="736263" cy="811868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352200" y="2266659"/>
            <a:ext cx="1093353" cy="604735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 rot="2166072">
            <a:off x="3850560" y="421637"/>
            <a:ext cx="1607400" cy="355600"/>
          </a:xfrm>
          <a:prstGeom prst="rightArrow">
            <a:avLst/>
          </a:prstGeom>
          <a:solidFill>
            <a:srgbClr val="1E6E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 rot="2241014">
            <a:off x="4087761" y="549619"/>
            <a:ext cx="1601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charset="0"/>
                <a:ea typeface="+mn-ea"/>
                <a:cs typeface="+mn-cs"/>
              </a:rPr>
              <a:t>muons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91613" y="2915415"/>
            <a:ext cx="4833363" cy="338554"/>
          </a:xfrm>
          <a:prstGeom prst="rect">
            <a:avLst/>
          </a:prstGeom>
          <a:solidFill>
            <a:srgbClr val="E1FF60"/>
          </a:solidFill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Calorimeters + 2 trackers located all around the ring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409257" y="4485729"/>
            <a:ext cx="1702646" cy="1301089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359800" y="4485729"/>
            <a:ext cx="1378392" cy="1402258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489697" y="4474117"/>
            <a:ext cx="2266262" cy="916345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570137" y="4462505"/>
            <a:ext cx="2909391" cy="23224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5335895" y="4497688"/>
            <a:ext cx="377551" cy="1636790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4109590" y="4474117"/>
            <a:ext cx="1151112" cy="1734740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4759424" y="4479557"/>
            <a:ext cx="561209" cy="1654921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752859" y="4097460"/>
            <a:ext cx="5015685" cy="33855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NMR probes and electronics located all around the ring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08000" y="108000"/>
            <a:ext cx="1440000" cy="46166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charset="0"/>
              </a:rPr>
              <a:t>Muon g-2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+mn-ea"/>
              <a:cs typeface="+mn-cs"/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8D0D25-F022-E346-A185-B22873EAD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284F-719F-47B2-8D42-5EC85A377094}" type="slidenum">
              <a:rPr lang="en-US" smtClean="0"/>
              <a:t>16</a:t>
            </a:fld>
            <a:endParaRPr lang="en-US"/>
          </a:p>
        </p:txBody>
      </p:sp>
      <p:cxnSp>
        <p:nvCxnSpPr>
          <p:cNvPr id="32" name="Straight Arrow Connector 24"/>
          <p:cNvCxnSpPr/>
          <p:nvPr/>
        </p:nvCxnSpPr>
        <p:spPr>
          <a:xfrm flipH="1">
            <a:off x="6750657" y="825500"/>
            <a:ext cx="158144" cy="9017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5"/>
          <p:cNvSpPr txBox="1"/>
          <p:nvPr/>
        </p:nvSpPr>
        <p:spPr>
          <a:xfrm>
            <a:off x="6375400" y="467900"/>
            <a:ext cx="1133613" cy="338554"/>
          </a:xfrm>
          <a:prstGeom prst="rect">
            <a:avLst/>
          </a:prstGeom>
          <a:solidFill>
            <a:srgbClr val="DF6E74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Inflector</a:t>
            </a:r>
          </a:p>
        </p:txBody>
      </p:sp>
      <p:sp>
        <p:nvSpPr>
          <p:cNvPr id="36" name="TextBox 5"/>
          <p:cNvSpPr txBox="1"/>
          <p:nvPr/>
        </p:nvSpPr>
        <p:spPr>
          <a:xfrm>
            <a:off x="7922572" y="6184282"/>
            <a:ext cx="1133613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Kicker</a:t>
            </a:r>
          </a:p>
        </p:txBody>
      </p:sp>
      <p:cxnSp>
        <p:nvCxnSpPr>
          <p:cNvPr id="37" name="Straight Arrow Connector 24"/>
          <p:cNvCxnSpPr>
            <a:stCxn id="36" idx="0"/>
          </p:cNvCxnSpPr>
          <p:nvPr/>
        </p:nvCxnSpPr>
        <p:spPr>
          <a:xfrm flipV="1">
            <a:off x="8489379" y="5410200"/>
            <a:ext cx="0" cy="77408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5"/>
          <p:cNvSpPr txBox="1"/>
          <p:nvPr/>
        </p:nvSpPr>
        <p:spPr>
          <a:xfrm>
            <a:off x="7922572" y="878093"/>
            <a:ext cx="1133613" cy="33855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QUADS</a:t>
            </a:r>
          </a:p>
        </p:txBody>
      </p:sp>
      <p:cxnSp>
        <p:nvCxnSpPr>
          <p:cNvPr id="41" name="Straight Arrow Connector 24"/>
          <p:cNvCxnSpPr/>
          <p:nvPr/>
        </p:nvCxnSpPr>
        <p:spPr>
          <a:xfrm flipH="1">
            <a:off x="3365500" y="1216647"/>
            <a:ext cx="4910927" cy="15027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24"/>
          <p:cNvCxnSpPr/>
          <p:nvPr/>
        </p:nvCxnSpPr>
        <p:spPr>
          <a:xfrm flipH="1">
            <a:off x="6604000" y="1216647"/>
            <a:ext cx="1824827" cy="54000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24"/>
          <p:cNvCxnSpPr/>
          <p:nvPr/>
        </p:nvCxnSpPr>
        <p:spPr>
          <a:xfrm flipH="1">
            <a:off x="838200" y="1216647"/>
            <a:ext cx="7438227" cy="22250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24"/>
          <p:cNvCxnSpPr/>
          <p:nvPr/>
        </p:nvCxnSpPr>
        <p:spPr>
          <a:xfrm>
            <a:off x="8428827" y="1216647"/>
            <a:ext cx="207173" cy="20373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"/>
          <p:cNvSpPr txBox="1"/>
          <p:nvPr/>
        </p:nvSpPr>
        <p:spPr>
          <a:xfrm>
            <a:off x="108000" y="576000"/>
            <a:ext cx="1440000" cy="360000"/>
          </a:xfrm>
          <a:prstGeom prst="rect">
            <a:avLst/>
          </a:prstGeom>
          <a:solidFill>
            <a:srgbClr val="DF6E74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RING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15"/>
          <p:cNvSpPr txBox="1"/>
          <p:nvPr/>
        </p:nvSpPr>
        <p:spPr>
          <a:xfrm>
            <a:off x="108000" y="936000"/>
            <a:ext cx="1440000" cy="360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FIELD</a:t>
            </a:r>
          </a:p>
        </p:txBody>
      </p:sp>
      <p:sp>
        <p:nvSpPr>
          <p:cNvPr id="54" name="TextBox 5"/>
          <p:cNvSpPr txBox="1"/>
          <p:nvPr/>
        </p:nvSpPr>
        <p:spPr>
          <a:xfrm>
            <a:off x="108000" y="1296000"/>
            <a:ext cx="1440000" cy="360000"/>
          </a:xfrm>
          <a:prstGeom prst="rect">
            <a:avLst/>
          </a:prstGeom>
          <a:solidFill>
            <a:srgbClr val="E1FF60"/>
          </a:solidFill>
          <a:ln w="28575">
            <a:solidFill>
              <a:srgbClr val="D3D40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DETECTORS</a:t>
            </a:r>
          </a:p>
        </p:txBody>
      </p:sp>
    </p:spTree>
    <p:extLst>
      <p:ext uri="{BB962C8B-B14F-4D97-AF65-F5344CB8AC3E}">
        <p14:creationId xmlns:p14="http://schemas.microsoft.com/office/powerpoint/2010/main" val="3076992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DFFCA3B1-5C37-7A4B-8666-D710F18299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95922" y="1781299"/>
            <a:ext cx="3851639" cy="3545282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2F96-F1FF-4B40-9ACC-7CD9CD8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790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14 m diameter, 1.45 T C-shaped magnet stores muons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Experiment: Storage 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D1223-61D1-61A3-ADE5-C9DABFD110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1EBF5-1A84-2A76-7FC0-8D424F506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8DE09-FA74-A077-E698-6C32D4803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26" y="1513377"/>
            <a:ext cx="4912492" cy="4202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F248FA08-5E96-1D46-89DA-13189F297EA2}"/>
              </a:ext>
            </a:extLst>
          </p:cNvPr>
          <p:cNvSpPr/>
          <p:nvPr/>
        </p:nvSpPr>
        <p:spPr>
          <a:xfrm>
            <a:off x="6442416" y="2472275"/>
            <a:ext cx="1932010" cy="2284484"/>
          </a:xfrm>
          <a:custGeom>
            <a:avLst/>
            <a:gdLst>
              <a:gd name="connsiteX0" fmla="*/ 55908 w 2257478"/>
              <a:gd name="connsiteY0" fmla="*/ 1304421 h 3448163"/>
              <a:gd name="connsiteX1" fmla="*/ 482628 w 2257478"/>
              <a:gd name="connsiteY1" fmla="*/ 318901 h 3448163"/>
              <a:gd name="connsiteX2" fmla="*/ 2057428 w 2257478"/>
              <a:gd name="connsiteY2" fmla="*/ 227461 h 3448163"/>
              <a:gd name="connsiteX3" fmla="*/ 2067588 w 2257478"/>
              <a:gd name="connsiteY3" fmla="*/ 3163701 h 3448163"/>
              <a:gd name="connsiteX4" fmla="*/ 523268 w 2257478"/>
              <a:gd name="connsiteY4" fmla="*/ 3214501 h 3448163"/>
              <a:gd name="connsiteX5" fmla="*/ 55908 w 2257478"/>
              <a:gd name="connsiteY5" fmla="*/ 2107061 h 3448163"/>
              <a:gd name="connsiteX6" fmla="*/ 55908 w 2257478"/>
              <a:gd name="connsiteY6" fmla="*/ 1304421 h 3448163"/>
              <a:gd name="connsiteX0" fmla="*/ 55908 w 2326686"/>
              <a:gd name="connsiteY0" fmla="*/ 1095743 h 3216809"/>
              <a:gd name="connsiteX1" fmla="*/ 482628 w 2326686"/>
              <a:gd name="connsiteY1" fmla="*/ 110223 h 3216809"/>
              <a:gd name="connsiteX2" fmla="*/ 2169188 w 2326686"/>
              <a:gd name="connsiteY2" fmla="*/ 343903 h 3216809"/>
              <a:gd name="connsiteX3" fmla="*/ 2067588 w 2326686"/>
              <a:gd name="connsiteY3" fmla="*/ 2955023 h 3216809"/>
              <a:gd name="connsiteX4" fmla="*/ 523268 w 2326686"/>
              <a:gd name="connsiteY4" fmla="*/ 3005823 h 3216809"/>
              <a:gd name="connsiteX5" fmla="*/ 55908 w 2326686"/>
              <a:gd name="connsiteY5" fmla="*/ 1898383 h 3216809"/>
              <a:gd name="connsiteX6" fmla="*/ 55908 w 2326686"/>
              <a:gd name="connsiteY6" fmla="*/ 1095743 h 3216809"/>
              <a:gd name="connsiteX0" fmla="*/ 55908 w 2360990"/>
              <a:gd name="connsiteY0" fmla="*/ 1081092 h 3083771"/>
              <a:gd name="connsiteX1" fmla="*/ 482628 w 2360990"/>
              <a:gd name="connsiteY1" fmla="*/ 95572 h 3083771"/>
              <a:gd name="connsiteX2" fmla="*/ 2169188 w 2360990"/>
              <a:gd name="connsiteY2" fmla="*/ 329252 h 3083771"/>
              <a:gd name="connsiteX3" fmla="*/ 2138708 w 2360990"/>
              <a:gd name="connsiteY3" fmla="*/ 2666052 h 3083771"/>
              <a:gd name="connsiteX4" fmla="*/ 523268 w 2360990"/>
              <a:gd name="connsiteY4" fmla="*/ 2991172 h 3083771"/>
              <a:gd name="connsiteX5" fmla="*/ 55908 w 2360990"/>
              <a:gd name="connsiteY5" fmla="*/ 1883732 h 3083771"/>
              <a:gd name="connsiteX6" fmla="*/ 55908 w 2360990"/>
              <a:gd name="connsiteY6" fmla="*/ 1081092 h 3083771"/>
              <a:gd name="connsiteX0" fmla="*/ 52078 w 2360763"/>
              <a:gd name="connsiteY0" fmla="*/ 1081092 h 2970734"/>
              <a:gd name="connsiteX1" fmla="*/ 478798 w 2360763"/>
              <a:gd name="connsiteY1" fmla="*/ 95572 h 2970734"/>
              <a:gd name="connsiteX2" fmla="*/ 2165358 w 2360763"/>
              <a:gd name="connsiteY2" fmla="*/ 329252 h 2970734"/>
              <a:gd name="connsiteX3" fmla="*/ 2134878 w 2360763"/>
              <a:gd name="connsiteY3" fmla="*/ 2666052 h 2970734"/>
              <a:gd name="connsiteX4" fmla="*/ 458478 w 2360763"/>
              <a:gd name="connsiteY4" fmla="*/ 2828612 h 2970734"/>
              <a:gd name="connsiteX5" fmla="*/ 52078 w 2360763"/>
              <a:gd name="connsiteY5" fmla="*/ 1883732 h 2970734"/>
              <a:gd name="connsiteX6" fmla="*/ 52078 w 2360763"/>
              <a:gd name="connsiteY6" fmla="*/ 1081092 h 2970734"/>
              <a:gd name="connsiteX0" fmla="*/ 50167 w 2360845"/>
              <a:gd name="connsiteY0" fmla="*/ 1030646 h 2920288"/>
              <a:gd name="connsiteX1" fmla="*/ 446407 w 2360845"/>
              <a:gd name="connsiteY1" fmla="*/ 126406 h 2920288"/>
              <a:gd name="connsiteX2" fmla="*/ 2163447 w 2360845"/>
              <a:gd name="connsiteY2" fmla="*/ 278806 h 2920288"/>
              <a:gd name="connsiteX3" fmla="*/ 2132967 w 2360845"/>
              <a:gd name="connsiteY3" fmla="*/ 2615606 h 2920288"/>
              <a:gd name="connsiteX4" fmla="*/ 456567 w 2360845"/>
              <a:gd name="connsiteY4" fmla="*/ 2778166 h 2920288"/>
              <a:gd name="connsiteX5" fmla="*/ 50167 w 2360845"/>
              <a:gd name="connsiteY5" fmla="*/ 1833286 h 2920288"/>
              <a:gd name="connsiteX6" fmla="*/ 50167 w 2360845"/>
              <a:gd name="connsiteY6" fmla="*/ 1030646 h 2920288"/>
              <a:gd name="connsiteX0" fmla="*/ 50167 w 2360845"/>
              <a:gd name="connsiteY0" fmla="*/ 1046355 h 2935997"/>
              <a:gd name="connsiteX1" fmla="*/ 446407 w 2360845"/>
              <a:gd name="connsiteY1" fmla="*/ 142115 h 2935997"/>
              <a:gd name="connsiteX2" fmla="*/ 2163447 w 2360845"/>
              <a:gd name="connsiteY2" fmla="*/ 294515 h 2935997"/>
              <a:gd name="connsiteX3" fmla="*/ 2132967 w 2360845"/>
              <a:gd name="connsiteY3" fmla="*/ 2631315 h 2935997"/>
              <a:gd name="connsiteX4" fmla="*/ 456567 w 2360845"/>
              <a:gd name="connsiteY4" fmla="*/ 2793875 h 2935997"/>
              <a:gd name="connsiteX5" fmla="*/ 50167 w 2360845"/>
              <a:gd name="connsiteY5" fmla="*/ 1848995 h 2935997"/>
              <a:gd name="connsiteX6" fmla="*/ 50167 w 2360845"/>
              <a:gd name="connsiteY6" fmla="*/ 1046355 h 2935997"/>
              <a:gd name="connsiteX0" fmla="*/ 33785 w 2344463"/>
              <a:gd name="connsiteY0" fmla="*/ 1046355 h 2935997"/>
              <a:gd name="connsiteX1" fmla="*/ 430025 w 2344463"/>
              <a:gd name="connsiteY1" fmla="*/ 142115 h 2935997"/>
              <a:gd name="connsiteX2" fmla="*/ 2147065 w 2344463"/>
              <a:gd name="connsiteY2" fmla="*/ 294515 h 2935997"/>
              <a:gd name="connsiteX3" fmla="*/ 2116585 w 2344463"/>
              <a:gd name="connsiteY3" fmla="*/ 2631315 h 2935997"/>
              <a:gd name="connsiteX4" fmla="*/ 440185 w 2344463"/>
              <a:gd name="connsiteY4" fmla="*/ 2793875 h 2935997"/>
              <a:gd name="connsiteX5" fmla="*/ 33785 w 2344463"/>
              <a:gd name="connsiteY5" fmla="*/ 1848995 h 2935997"/>
              <a:gd name="connsiteX6" fmla="*/ 33785 w 2344463"/>
              <a:gd name="connsiteY6" fmla="*/ 1046355 h 2935997"/>
              <a:gd name="connsiteX0" fmla="*/ 33785 w 2344463"/>
              <a:gd name="connsiteY0" fmla="*/ 728539 h 2902661"/>
              <a:gd name="connsiteX1" fmla="*/ 430025 w 2344463"/>
              <a:gd name="connsiteY1" fmla="*/ 108779 h 2902661"/>
              <a:gd name="connsiteX2" fmla="*/ 2147065 w 2344463"/>
              <a:gd name="connsiteY2" fmla="*/ 261179 h 2902661"/>
              <a:gd name="connsiteX3" fmla="*/ 2116585 w 2344463"/>
              <a:gd name="connsiteY3" fmla="*/ 2597979 h 2902661"/>
              <a:gd name="connsiteX4" fmla="*/ 440185 w 2344463"/>
              <a:gd name="connsiteY4" fmla="*/ 2760539 h 2902661"/>
              <a:gd name="connsiteX5" fmla="*/ 33785 w 2344463"/>
              <a:gd name="connsiteY5" fmla="*/ 1815659 h 2902661"/>
              <a:gd name="connsiteX6" fmla="*/ 33785 w 2344463"/>
              <a:gd name="connsiteY6" fmla="*/ 728539 h 2902661"/>
              <a:gd name="connsiteX0" fmla="*/ 35113 w 2345791"/>
              <a:gd name="connsiteY0" fmla="*/ 728539 h 2902661"/>
              <a:gd name="connsiteX1" fmla="*/ 431353 w 2345791"/>
              <a:gd name="connsiteY1" fmla="*/ 108779 h 2902661"/>
              <a:gd name="connsiteX2" fmla="*/ 2148393 w 2345791"/>
              <a:gd name="connsiteY2" fmla="*/ 261179 h 2902661"/>
              <a:gd name="connsiteX3" fmla="*/ 2117913 w 2345791"/>
              <a:gd name="connsiteY3" fmla="*/ 2597979 h 2902661"/>
              <a:gd name="connsiteX4" fmla="*/ 441513 w 2345791"/>
              <a:gd name="connsiteY4" fmla="*/ 2760539 h 2902661"/>
              <a:gd name="connsiteX5" fmla="*/ 65593 w 2345791"/>
              <a:gd name="connsiteY5" fmla="*/ 2150939 h 2902661"/>
              <a:gd name="connsiteX6" fmla="*/ 35113 w 2345791"/>
              <a:gd name="connsiteY6" fmla="*/ 728539 h 2902661"/>
              <a:gd name="connsiteX0" fmla="*/ 23583 w 2334261"/>
              <a:gd name="connsiteY0" fmla="*/ 728539 h 2902661"/>
              <a:gd name="connsiteX1" fmla="*/ 419823 w 2334261"/>
              <a:gd name="connsiteY1" fmla="*/ 108779 h 2902661"/>
              <a:gd name="connsiteX2" fmla="*/ 2136863 w 2334261"/>
              <a:gd name="connsiteY2" fmla="*/ 261179 h 2902661"/>
              <a:gd name="connsiteX3" fmla="*/ 2106383 w 2334261"/>
              <a:gd name="connsiteY3" fmla="*/ 2597979 h 2902661"/>
              <a:gd name="connsiteX4" fmla="*/ 429983 w 2334261"/>
              <a:gd name="connsiteY4" fmla="*/ 2760539 h 2902661"/>
              <a:gd name="connsiteX5" fmla="*/ 54063 w 2334261"/>
              <a:gd name="connsiteY5" fmla="*/ 2150939 h 2902661"/>
              <a:gd name="connsiteX6" fmla="*/ 23583 w 2334261"/>
              <a:gd name="connsiteY6" fmla="*/ 728539 h 2902661"/>
              <a:gd name="connsiteX0" fmla="*/ 7216 w 2317894"/>
              <a:gd name="connsiteY0" fmla="*/ 728539 h 2902661"/>
              <a:gd name="connsiteX1" fmla="*/ 403456 w 2317894"/>
              <a:gd name="connsiteY1" fmla="*/ 108779 h 2902661"/>
              <a:gd name="connsiteX2" fmla="*/ 2120496 w 2317894"/>
              <a:gd name="connsiteY2" fmla="*/ 261179 h 2902661"/>
              <a:gd name="connsiteX3" fmla="*/ 2090016 w 2317894"/>
              <a:gd name="connsiteY3" fmla="*/ 2597979 h 2902661"/>
              <a:gd name="connsiteX4" fmla="*/ 413616 w 2317894"/>
              <a:gd name="connsiteY4" fmla="*/ 2760539 h 2902661"/>
              <a:gd name="connsiteX5" fmla="*/ 37696 w 2317894"/>
              <a:gd name="connsiteY5" fmla="*/ 2150939 h 2902661"/>
              <a:gd name="connsiteX6" fmla="*/ 7216 w 2317894"/>
              <a:gd name="connsiteY6" fmla="*/ 728539 h 2902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17894" h="2902661">
                <a:moveTo>
                  <a:pt x="7216" y="728539"/>
                </a:moveTo>
                <a:cubicBezTo>
                  <a:pt x="29803" y="378019"/>
                  <a:pt x="51243" y="186672"/>
                  <a:pt x="403456" y="108779"/>
                </a:cubicBezTo>
                <a:cubicBezTo>
                  <a:pt x="755669" y="30886"/>
                  <a:pt x="1839403" y="-153688"/>
                  <a:pt x="2120496" y="261179"/>
                </a:cubicBezTo>
                <a:cubicBezTo>
                  <a:pt x="2401589" y="676046"/>
                  <a:pt x="2374496" y="2181419"/>
                  <a:pt x="2090016" y="2597979"/>
                </a:cubicBezTo>
                <a:cubicBezTo>
                  <a:pt x="1805536" y="3014539"/>
                  <a:pt x="748896" y="2936646"/>
                  <a:pt x="413616" y="2760539"/>
                </a:cubicBezTo>
                <a:cubicBezTo>
                  <a:pt x="78336" y="2584432"/>
                  <a:pt x="54629" y="2520086"/>
                  <a:pt x="37696" y="2150939"/>
                </a:cubicBezTo>
                <a:cubicBezTo>
                  <a:pt x="20763" y="1781792"/>
                  <a:pt x="-15371" y="1079059"/>
                  <a:pt x="7216" y="728539"/>
                </a:cubicBezTo>
                <a:close/>
              </a:path>
            </a:pathLst>
          </a:custGeom>
          <a:ln w="28575">
            <a:solidFill>
              <a:srgbClr val="0000FF"/>
            </a:solidFill>
          </a:ln>
        </p:spPr>
        <p:txBody>
          <a:bodyPr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 dirty="0">
              <a:solidFill>
                <a:schemeClr val="tx1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6C2D4EC-9931-4F44-9ACC-1A75B73D20F1}"/>
              </a:ext>
            </a:extLst>
          </p:cNvPr>
          <p:cNvCxnSpPr>
            <a:cxnSpLocks/>
          </p:cNvCxnSpPr>
          <p:nvPr/>
        </p:nvCxnSpPr>
        <p:spPr>
          <a:xfrm>
            <a:off x="8370428" y="3661369"/>
            <a:ext cx="0" cy="71966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6B06B47-D902-0741-8C77-1816B193A4C5}"/>
              </a:ext>
            </a:extLst>
          </p:cNvPr>
          <p:cNvCxnSpPr>
            <a:cxnSpLocks/>
          </p:cNvCxnSpPr>
          <p:nvPr/>
        </p:nvCxnSpPr>
        <p:spPr>
          <a:xfrm flipH="1">
            <a:off x="7357620" y="4756760"/>
            <a:ext cx="119944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D7F92F-E456-254C-8639-7421B15B9B2F}"/>
              </a:ext>
            </a:extLst>
          </p:cNvPr>
          <p:cNvCxnSpPr>
            <a:cxnSpLocks/>
          </p:cNvCxnSpPr>
          <p:nvPr/>
        </p:nvCxnSpPr>
        <p:spPr>
          <a:xfrm>
            <a:off x="7424873" y="2480271"/>
            <a:ext cx="67253" cy="0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7639C73-1B09-5346-81F2-6CA8CD6ABCE8}"/>
              </a:ext>
            </a:extLst>
          </p:cNvPr>
          <p:cNvCxnSpPr>
            <a:cxnSpLocks/>
          </p:cNvCxnSpPr>
          <p:nvPr/>
        </p:nvCxnSpPr>
        <p:spPr>
          <a:xfrm flipV="1">
            <a:off x="6442416" y="3421482"/>
            <a:ext cx="0" cy="107949"/>
          </a:xfrm>
          <a:prstGeom prst="straightConnector1">
            <a:avLst/>
          </a:prstGeom>
          <a:ln w="76200" cmpd="sng">
            <a:solidFill>
              <a:srgbClr val="0000F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781603D-EDDE-D342-A705-89792D47522C}"/>
              </a:ext>
            </a:extLst>
          </p:cNvPr>
          <p:cNvGrpSpPr/>
          <p:nvPr/>
        </p:nvGrpSpPr>
        <p:grpSpPr>
          <a:xfrm>
            <a:off x="5624446" y="4468895"/>
            <a:ext cx="287865" cy="287864"/>
            <a:chOff x="9907724" y="1238306"/>
            <a:chExt cx="365760" cy="365760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6C423FF-29CF-AA40-BED0-A7CFF13558F3}"/>
                </a:ext>
              </a:extLst>
            </p:cNvPr>
            <p:cNvSpPr/>
            <p:nvPr/>
          </p:nvSpPr>
          <p:spPr>
            <a:xfrm>
              <a:off x="9907724" y="1238306"/>
              <a:ext cx="365760" cy="3657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A37FEF7-9079-6E4F-9B2F-2B312BEEA25C}"/>
                </a:ext>
              </a:extLst>
            </p:cNvPr>
            <p:cNvSpPr/>
            <p:nvPr/>
          </p:nvSpPr>
          <p:spPr>
            <a:xfrm>
              <a:off x="10044884" y="1375466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22D1AC-B9A3-5044-865D-013073A8DBAC}"/>
              </a:ext>
            </a:extLst>
          </p:cNvPr>
          <p:cNvGrpSpPr/>
          <p:nvPr/>
        </p:nvGrpSpPr>
        <p:grpSpPr>
          <a:xfrm>
            <a:off x="5628444" y="2336339"/>
            <a:ext cx="287865" cy="287864"/>
            <a:chOff x="9907724" y="1238306"/>
            <a:chExt cx="365760" cy="365760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5267B2-8527-C244-92BB-FE8C80819771}"/>
                </a:ext>
              </a:extLst>
            </p:cNvPr>
            <p:cNvSpPr/>
            <p:nvPr/>
          </p:nvSpPr>
          <p:spPr>
            <a:xfrm>
              <a:off x="9907724" y="1238306"/>
              <a:ext cx="365760" cy="3657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A35FC53-3A56-B046-B72A-7BAB9CFC69E8}"/>
                </a:ext>
              </a:extLst>
            </p:cNvPr>
            <p:cNvSpPr/>
            <p:nvPr/>
          </p:nvSpPr>
          <p:spPr>
            <a:xfrm>
              <a:off x="10044884" y="1375466"/>
              <a:ext cx="91440" cy="91440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89513D-743A-BE47-A947-B9BAFAC0CE9F}"/>
              </a:ext>
            </a:extLst>
          </p:cNvPr>
          <p:cNvGrpSpPr/>
          <p:nvPr/>
        </p:nvGrpSpPr>
        <p:grpSpPr>
          <a:xfrm>
            <a:off x="7081567" y="3918897"/>
            <a:ext cx="287865" cy="287864"/>
            <a:chOff x="9753354" y="1933380"/>
            <a:chExt cx="365760" cy="365760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F4CD330-EE18-C446-90BB-328834F5F594}"/>
                </a:ext>
              </a:extLst>
            </p:cNvPr>
            <p:cNvSpPr/>
            <p:nvPr/>
          </p:nvSpPr>
          <p:spPr>
            <a:xfrm>
              <a:off x="9753354" y="1933380"/>
              <a:ext cx="365760" cy="3657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F7EE9D4-5A73-834D-B387-4CE320378B1C}"/>
                </a:ext>
              </a:extLst>
            </p:cNvPr>
            <p:cNvCxnSpPr>
              <a:cxnSpLocks/>
              <a:stCxn id="20" idx="1"/>
              <a:endCxn id="20" idx="5"/>
            </p:cNvCxnSpPr>
            <p:nvPr/>
          </p:nvCxnSpPr>
          <p:spPr>
            <a:xfrm>
              <a:off x="9806918" y="1986944"/>
              <a:ext cx="258632" cy="258632"/>
            </a:xfrm>
            <a:prstGeom prst="line">
              <a:avLst/>
            </a:prstGeom>
            <a:ln w="28575" cmpd="sng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FC1D907-1567-F14F-81F1-02E2BCF36AEC}"/>
                </a:ext>
              </a:extLst>
            </p:cNvPr>
            <p:cNvCxnSpPr>
              <a:cxnSpLocks/>
              <a:stCxn id="20" idx="3"/>
              <a:endCxn id="20" idx="7"/>
            </p:cNvCxnSpPr>
            <p:nvPr/>
          </p:nvCxnSpPr>
          <p:spPr>
            <a:xfrm flipV="1">
              <a:off x="9806918" y="1986944"/>
              <a:ext cx="258632" cy="258632"/>
            </a:xfrm>
            <a:prstGeom prst="line">
              <a:avLst/>
            </a:prstGeom>
            <a:ln w="28575" cmpd="sng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AFFFDE-6788-B34A-BAEC-5794FDABCEC7}"/>
              </a:ext>
            </a:extLst>
          </p:cNvPr>
          <p:cNvGrpSpPr/>
          <p:nvPr/>
        </p:nvGrpSpPr>
        <p:grpSpPr>
          <a:xfrm>
            <a:off x="7097753" y="2941708"/>
            <a:ext cx="287865" cy="287864"/>
            <a:chOff x="9753354" y="1933380"/>
            <a:chExt cx="365760" cy="36576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5454968-AC42-144D-984A-A9813A3E7084}"/>
                </a:ext>
              </a:extLst>
            </p:cNvPr>
            <p:cNvSpPr/>
            <p:nvPr/>
          </p:nvSpPr>
          <p:spPr>
            <a:xfrm>
              <a:off x="9753354" y="1933380"/>
              <a:ext cx="365760" cy="3657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FF"/>
              </a:solidFill>
            </a:ln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F23DABC-8611-3043-8AD0-8F76C3490AC4}"/>
                </a:ext>
              </a:extLst>
            </p:cNvPr>
            <p:cNvCxnSpPr>
              <a:cxnSpLocks/>
              <a:stCxn id="24" idx="1"/>
              <a:endCxn id="24" idx="5"/>
            </p:cNvCxnSpPr>
            <p:nvPr/>
          </p:nvCxnSpPr>
          <p:spPr>
            <a:xfrm>
              <a:off x="9806918" y="1986944"/>
              <a:ext cx="258632" cy="258632"/>
            </a:xfrm>
            <a:prstGeom prst="line">
              <a:avLst/>
            </a:prstGeom>
            <a:ln w="28575" cmpd="sng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A8FEC5C-9E1D-BC4D-A671-C8203634544B}"/>
                </a:ext>
              </a:extLst>
            </p:cNvPr>
            <p:cNvCxnSpPr>
              <a:cxnSpLocks/>
              <a:stCxn id="24" idx="3"/>
              <a:endCxn id="24" idx="7"/>
            </p:cNvCxnSpPr>
            <p:nvPr/>
          </p:nvCxnSpPr>
          <p:spPr>
            <a:xfrm flipV="1">
              <a:off x="9806918" y="1986944"/>
              <a:ext cx="258632" cy="258632"/>
            </a:xfrm>
            <a:prstGeom prst="line">
              <a:avLst/>
            </a:prstGeom>
            <a:ln w="28575" cmpd="sng">
              <a:solidFill>
                <a:srgbClr val="0000FF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325828B4-C329-0F4E-AF12-706560E085E6}"/>
              </a:ext>
            </a:extLst>
          </p:cNvPr>
          <p:cNvSpPr txBox="1"/>
          <p:nvPr/>
        </p:nvSpPr>
        <p:spPr>
          <a:xfrm>
            <a:off x="8465673" y="3474220"/>
            <a:ext cx="280331" cy="3148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FF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970286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9C0249-4684-554A-859A-B2FC69E44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64171"/>
            <a:ext cx="8686800" cy="992955"/>
          </a:xfrm>
        </p:spPr>
        <p:txBody>
          <a:bodyPr/>
          <a:lstStyle/>
          <a:p>
            <a:r>
              <a:rPr lang="en-US" sz="2200" dirty="0">
                <a:solidFill>
                  <a:srgbClr val="000000"/>
                </a:solidFill>
              </a:rPr>
              <a:t>In-vacuum NMR trolley </a:t>
            </a:r>
            <a:r>
              <a:rPr lang="en-US" sz="2200" b="1" dirty="0">
                <a:solidFill>
                  <a:srgbClr val="000000"/>
                </a:solidFill>
              </a:rPr>
              <a:t>maps field every ~3 days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83CC9C-8A9D-9849-8CF8-BF4D0F268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the Field: NMR Probes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236315-3436-837B-43E9-0476799960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40BFF1-A118-D4F3-B752-B261BB5C63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21C6DE2-D5CB-17CF-DB1E-CCCDF5572C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2485979D-39D3-B946-B00F-5FC788E77B4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778" y="1088773"/>
            <a:ext cx="2208683" cy="18266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ABED73-DCF8-48DF-9FC5-5CF2E346A8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0307" y="3957705"/>
            <a:ext cx="2849149" cy="207499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1E7F7A9-B6D5-44A3-A0BA-46E51826CB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0" t="21444" r="2275" b="2863"/>
          <a:stretch/>
        </p:blipFill>
        <p:spPr>
          <a:xfrm>
            <a:off x="4787495" y="3957705"/>
            <a:ext cx="3704193" cy="2237434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7CE6C9A0-9588-4BA5-9275-FD175296262C}"/>
              </a:ext>
            </a:extLst>
          </p:cNvPr>
          <p:cNvSpPr/>
          <p:nvPr/>
        </p:nvSpPr>
        <p:spPr>
          <a:xfrm>
            <a:off x="3442899" y="2861772"/>
            <a:ext cx="2145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hangingPunct="0"/>
            <a:r>
              <a:rPr lang="en-US" alt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field maps (~8000 points)</a:t>
            </a:r>
            <a:endParaRPr lang="en-US" altLang="en-US" sz="18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739FD99-E1B2-4227-9520-4C4104C2C08A}"/>
              </a:ext>
            </a:extLst>
          </p:cNvPr>
          <p:cNvSpPr/>
          <p:nvPr/>
        </p:nvSpPr>
        <p:spPr>
          <a:xfrm>
            <a:off x="-106939" y="5453720"/>
            <a:ext cx="16875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 eaLnBrk="0" hangingPunct="0"/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probes </a:t>
            </a:r>
            <a:r>
              <a:rPr lang="en-US" altLang="en-US" sz="1200" dirty="0">
                <a:solidFill>
                  <a:schemeClr val="tx1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n-US" sz="1200" dirty="0">
                <a:solidFill>
                  <a:schemeClr val="accent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en-US" alt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muon storage region</a:t>
            </a:r>
            <a:endParaRPr lang="en-US" alt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D898A9-398B-4B9A-25CB-F6404982FEE4}"/>
              </a:ext>
            </a:extLst>
          </p:cNvPr>
          <p:cNvSpPr/>
          <p:nvPr/>
        </p:nvSpPr>
        <p:spPr>
          <a:xfrm>
            <a:off x="579446" y="2861771"/>
            <a:ext cx="2145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eaLnBrk="0" hangingPunct="0"/>
            <a:r>
              <a:rPr lang="en-US" altLang="en-US" sz="1800" dirty="0">
                <a:solidFill>
                  <a:srgbClr val="000000"/>
                </a:solidFill>
                <a:latin typeface="Helvetica" pitchFamily="2" charset="0"/>
                <a:cs typeface="Arial" panose="020B0604020202020204" pitchFamily="34" charset="0"/>
              </a:rPr>
              <a:t>17 </a:t>
            </a:r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petroleum jelly NMR probes</a:t>
            </a:r>
            <a:endParaRPr lang="en-US" altLang="en-US" sz="1800" dirty="0">
              <a:solidFill>
                <a:srgbClr val="000000"/>
              </a:solidFill>
              <a:latin typeface="Helvetica" pitchFamily="2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CB60E47-B01F-46EE-97F2-45E9E0D64FC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5151" y="1083791"/>
            <a:ext cx="2339317" cy="19004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5C4BE8-C9A1-E546-8F01-95E461B3D755}"/>
              </a:ext>
            </a:extLst>
          </p:cNvPr>
          <p:cNvSpPr txBox="1"/>
          <p:nvPr/>
        </p:nvSpPr>
        <p:spPr>
          <a:xfrm>
            <a:off x="5993164" y="2861771"/>
            <a:ext cx="2403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Azimuthally-Averaged</a:t>
            </a: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Helvetica" pitchFamily="2" charset="0"/>
              </a:rPr>
              <a:t>Variation &lt; 1 ppm</a:t>
            </a:r>
          </a:p>
        </p:txBody>
      </p:sp>
      <p:sp>
        <p:nvSpPr>
          <p:cNvPr id="9" name="Content Placeholder 4">
            <a:extLst>
              <a:ext uri="{FF2B5EF4-FFF2-40B4-BE49-F238E27FC236}">
                <a16:creationId xmlns:a16="http://schemas.microsoft.com/office/drawing/2014/main" id="{B12AABF9-0EF2-CF5F-717B-08295801C439}"/>
              </a:ext>
            </a:extLst>
          </p:cNvPr>
          <p:cNvSpPr txBox="1">
            <a:spLocks/>
          </p:cNvSpPr>
          <p:nvPr/>
        </p:nvSpPr>
        <p:spPr>
          <a:xfrm>
            <a:off x="228074" y="3541091"/>
            <a:ext cx="8686800" cy="34926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dirty="0">
                <a:solidFill>
                  <a:srgbClr val="000000"/>
                </a:solidFill>
              </a:rPr>
              <a:t>378 fixed probes </a:t>
            </a:r>
            <a:r>
              <a:rPr lang="en-US" sz="2200" dirty="0">
                <a:solidFill>
                  <a:srgbClr val="000000"/>
                </a:solidFill>
              </a:rPr>
              <a:t>monitor field during muon storage at 72 locations</a:t>
            </a:r>
            <a:endParaRPr lang="en-US" sz="2200" b="1" dirty="0">
              <a:solidFill>
                <a:srgbClr val="000000"/>
              </a:solidFill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542085F-A312-1986-FC95-7121FE159E07}"/>
              </a:ext>
            </a:extLst>
          </p:cNvPr>
          <p:cNvGrpSpPr/>
          <p:nvPr/>
        </p:nvGrpSpPr>
        <p:grpSpPr>
          <a:xfrm>
            <a:off x="704462" y="1205995"/>
            <a:ext cx="1895117" cy="1552868"/>
            <a:chOff x="704462" y="1205995"/>
            <a:chExt cx="1895117" cy="1552868"/>
          </a:xfrm>
        </p:grpSpPr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BF9337E3-5D71-E6FB-4A82-DE830A88B5E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04462" y="1205995"/>
              <a:ext cx="1895117" cy="1552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0F5C1AC-5C41-1FAB-B48D-5973A09ECC14}"/>
                </a:ext>
              </a:extLst>
            </p:cNvPr>
            <p:cNvGrpSpPr/>
            <p:nvPr/>
          </p:nvGrpSpPr>
          <p:grpSpPr>
            <a:xfrm>
              <a:off x="763431" y="1435884"/>
              <a:ext cx="757543" cy="956539"/>
              <a:chOff x="763431" y="1435884"/>
              <a:chExt cx="757543" cy="956539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3313A5F0-0F56-8BE1-0AEE-D8DE81550C0E}"/>
                  </a:ext>
                </a:extLst>
              </p:cNvPr>
              <p:cNvSpPr/>
              <p:nvPr/>
            </p:nvSpPr>
            <p:spPr>
              <a:xfrm>
                <a:off x="1116935" y="1435884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E0E530A7-D3E3-D5FA-B942-C9E19FA87F18}"/>
                  </a:ext>
                </a:extLst>
              </p:cNvPr>
              <p:cNvSpPr/>
              <p:nvPr/>
            </p:nvSpPr>
            <p:spPr>
              <a:xfrm>
                <a:off x="1105136" y="1658592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9A8B5182-D4D6-2437-4286-AC36B54D5520}"/>
                  </a:ext>
                </a:extLst>
              </p:cNvPr>
              <p:cNvSpPr/>
              <p:nvPr/>
            </p:nvSpPr>
            <p:spPr>
              <a:xfrm>
                <a:off x="1099911" y="1871409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9DE5B158-D3E2-24E1-DA6C-54C423BB33A2}"/>
                  </a:ext>
                </a:extLst>
              </p:cNvPr>
              <p:cNvSpPr/>
              <p:nvPr/>
            </p:nvSpPr>
            <p:spPr>
              <a:xfrm>
                <a:off x="1096306" y="208407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46389B9-6094-1528-5DC1-85907CA4D5ED}"/>
                  </a:ext>
                </a:extLst>
              </p:cNvPr>
              <p:cNvSpPr/>
              <p:nvPr/>
            </p:nvSpPr>
            <p:spPr>
              <a:xfrm>
                <a:off x="1087211" y="228815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8775D88C-8601-BB62-D2B7-ADC21ACAB1F1}"/>
                  </a:ext>
                </a:extLst>
              </p:cNvPr>
              <p:cNvSpPr/>
              <p:nvPr/>
            </p:nvSpPr>
            <p:spPr>
              <a:xfrm>
                <a:off x="763431" y="180114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314D00E4-2F83-A520-5EE8-452A98BFA69F}"/>
                  </a:ext>
                </a:extLst>
              </p:cNvPr>
              <p:cNvSpPr/>
              <p:nvPr/>
            </p:nvSpPr>
            <p:spPr>
              <a:xfrm>
                <a:off x="1395352" y="175576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36E13E7C-FAB1-4F81-8C44-9D99D8722915}"/>
                  </a:ext>
                </a:extLst>
              </p:cNvPr>
              <p:cNvSpPr/>
              <p:nvPr/>
            </p:nvSpPr>
            <p:spPr>
              <a:xfrm>
                <a:off x="922416" y="1826477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0E6A661C-D12B-B7D3-E73F-16D1A5377546}"/>
                  </a:ext>
                </a:extLst>
              </p:cNvPr>
              <p:cNvSpPr/>
              <p:nvPr/>
            </p:nvSpPr>
            <p:spPr>
              <a:xfrm>
                <a:off x="1254579" y="2257220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86AEF2F-D1BE-8840-5CA4-A631A25AEE48}"/>
                  </a:ext>
                </a:extLst>
              </p:cNvPr>
              <p:cNvSpPr/>
              <p:nvPr/>
            </p:nvSpPr>
            <p:spPr>
              <a:xfrm>
                <a:off x="922416" y="216128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A654755F-F0B4-3D2C-94F6-F2D8DE1CBE95}"/>
                  </a:ext>
                </a:extLst>
              </p:cNvPr>
              <p:cNvSpPr/>
              <p:nvPr/>
            </p:nvSpPr>
            <p:spPr>
              <a:xfrm>
                <a:off x="1290411" y="156191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903FF3F8-7481-6AC9-4C0E-BFA43A255190}"/>
                  </a:ext>
                </a:extLst>
              </p:cNvPr>
              <p:cNvSpPr/>
              <p:nvPr/>
            </p:nvSpPr>
            <p:spPr>
              <a:xfrm>
                <a:off x="1281730" y="1923689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EF1D1CDF-06A6-2E65-55F9-CA69AEB61B9F}"/>
                  </a:ext>
                </a:extLst>
              </p:cNvPr>
              <p:cNvSpPr/>
              <p:nvPr/>
            </p:nvSpPr>
            <p:spPr>
              <a:xfrm>
                <a:off x="1449310" y="1959803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FE8EE0E2-14E3-4F82-1415-CB58312DF12C}"/>
                  </a:ext>
                </a:extLst>
              </p:cNvPr>
              <p:cNvSpPr/>
              <p:nvPr/>
            </p:nvSpPr>
            <p:spPr>
              <a:xfrm>
                <a:off x="1383088" y="2138730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ADBA8E7A-3E34-7794-BFD0-286711B5B824}"/>
                  </a:ext>
                </a:extLst>
              </p:cNvPr>
              <p:cNvSpPr/>
              <p:nvPr/>
            </p:nvSpPr>
            <p:spPr>
              <a:xfrm>
                <a:off x="824015" y="1999252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7B691683-32BD-4763-568E-4D1B4EF61BC9}"/>
                  </a:ext>
                </a:extLst>
              </p:cNvPr>
              <p:cNvSpPr/>
              <p:nvPr/>
            </p:nvSpPr>
            <p:spPr>
              <a:xfrm>
                <a:off x="812135" y="1575818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48FD34E4-55A7-8CA2-7492-5BC3738BF800}"/>
                  </a:ext>
                </a:extLst>
              </p:cNvPr>
              <p:cNvSpPr/>
              <p:nvPr/>
            </p:nvSpPr>
            <p:spPr>
              <a:xfrm>
                <a:off x="938291" y="1474425"/>
                <a:ext cx="71664" cy="104266"/>
              </a:xfrm>
              <a:prstGeom prst="ellipse">
                <a:avLst/>
              </a:prstGeom>
              <a:solidFill>
                <a:schemeClr val="tx1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187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2F96-F1FF-4B40-9ACC-7CD9CD8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790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Muons are injected into storage ring &amp; bend in the </a:t>
            </a:r>
            <a:r>
              <a:rPr lang="en-US" i="1" dirty="0">
                <a:solidFill>
                  <a:srgbClr val="000000"/>
                </a:solidFill>
              </a:rPr>
              <a:t>B</a:t>
            </a:r>
            <a:r>
              <a:rPr lang="en-US" dirty="0">
                <a:solidFill>
                  <a:srgbClr val="000000"/>
                </a:solidFill>
              </a:rPr>
              <a:t> field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Experiment: Muon Injection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D1223-61D1-61A3-ADE5-C9DABFD1103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11EBF5-1A84-2A76-7FC0-8D424F506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8DE09-FA74-A077-E698-6C32D4803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26" y="1513377"/>
            <a:ext cx="4912492" cy="4202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2126067" y="1599009"/>
            <a:ext cx="1280341" cy="752055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A9073F7-FE6E-754A-AA9D-08349D8B923A}"/>
              </a:ext>
            </a:extLst>
          </p:cNvPr>
          <p:cNvSpPr/>
          <p:nvPr/>
        </p:nvSpPr>
        <p:spPr>
          <a:xfrm>
            <a:off x="2929876" y="1417072"/>
            <a:ext cx="565149" cy="515606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453203" y="2427264"/>
            <a:ext cx="4195863" cy="2471327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DBA683C-9BB0-4948-B141-A48B0613BEF8}"/>
              </a:ext>
            </a:extLst>
          </p:cNvPr>
          <p:cNvCxnSpPr>
            <a:cxnSpLocks/>
          </p:cNvCxnSpPr>
          <p:nvPr/>
        </p:nvCxnSpPr>
        <p:spPr>
          <a:xfrm>
            <a:off x="3412758" y="2373409"/>
            <a:ext cx="594051" cy="37157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0226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000090"/>
                </a:solidFill>
              </a:rPr>
              <a:t>What is </a:t>
            </a:r>
            <a:r>
              <a:rPr lang="en-US" i="1">
                <a:solidFill>
                  <a:srgbClr val="000090"/>
                </a:solidFill>
              </a:rPr>
              <a:t>“g-2” </a:t>
            </a:r>
            <a:r>
              <a:rPr lang="en-US">
                <a:solidFill>
                  <a:srgbClr val="000090"/>
                </a:solidFill>
              </a:rPr>
              <a:t>?</a:t>
            </a:r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223E798-4270-F84F-96ED-EDCCDFEFE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nb-NO"/>
              <a:t>2</a:t>
            </a:fld>
            <a:endParaRPr lang="nb-NO"/>
          </a:p>
        </p:txBody>
      </p:sp>
      <p:sp>
        <p:nvSpPr>
          <p:cNvPr id="19" name="CasellaDiTesto 18"/>
          <p:cNvSpPr txBox="1"/>
          <p:nvPr/>
        </p:nvSpPr>
        <p:spPr>
          <a:xfrm>
            <a:off x="3339531" y="1022130"/>
            <a:ext cx="56818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b="1" i="1"/>
              <a:t>g</a:t>
            </a:r>
            <a:r>
              <a:rPr lang="en-US" sz="2400" b="1" i="1" baseline="-25000"/>
              <a:t>P</a:t>
            </a:r>
            <a:r>
              <a:rPr lang="en-US" sz="2400"/>
              <a:t> : proportionality constant between spin and magnetic moment for particle P</a:t>
            </a:r>
          </a:p>
          <a:p>
            <a:pPr marL="285750" indent="-285750">
              <a:buFont typeface="Arial"/>
              <a:buChar char="•"/>
            </a:pPr>
            <a:r>
              <a:rPr lang="en-US" sz="2400" b="1" i="1"/>
              <a:t>a</a:t>
            </a:r>
            <a:r>
              <a:rPr lang="en-US" sz="2400" b="1" i="1" baseline="-25000"/>
              <a:t>P</a:t>
            </a:r>
            <a:r>
              <a:rPr lang="en-US" sz="2400"/>
              <a:t> :  magnetic anomaly</a:t>
            </a:r>
          </a:p>
          <a:p>
            <a:pPr marL="285750" indent="-285750">
              <a:buFont typeface="Arial"/>
              <a:buChar char="•"/>
            </a:pPr>
            <a:r>
              <a:rPr lang="en-US" sz="2400" b="1" i="1"/>
              <a:t>a</a:t>
            </a:r>
            <a:r>
              <a:rPr lang="en-US" sz="2400" b="1" i="1" baseline="-25000"/>
              <a:t>P</a:t>
            </a:r>
            <a:r>
              <a:rPr lang="en-US" sz="2400"/>
              <a:t> = 0 at tree level (</a:t>
            </a:r>
            <a:r>
              <a:rPr lang="en-US" sz="2400" i="1"/>
              <a:t>purely Dirac particle</a:t>
            </a:r>
            <a:r>
              <a:rPr lang="en-US" sz="2400"/>
              <a:t>) 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E7C321-5746-9D44-894E-A8F2D6CD59BD}"/>
                  </a:ext>
                </a:extLst>
              </p:cNvPr>
              <p:cNvSpPr txBox="1"/>
              <p:nvPr/>
            </p:nvSpPr>
            <p:spPr>
              <a:xfrm>
                <a:off x="614286" y="528420"/>
                <a:ext cx="2398221" cy="22470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IT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T" sz="24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f>
                        <m:f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</m:den>
                      </m:f>
                      <m:acc>
                        <m:accPr>
                          <m:chr m:val="⃗"/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</m:acc>
                    </m:oMath>
                  </m:oMathPara>
                </a14:m>
                <a:endParaRPr lang="en-IT" sz="2400">
                  <a:solidFill>
                    <a:srgbClr val="7030A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IT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400" b="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IT" sz="240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2400" b="0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b>
                          </m:sSub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2400" b="0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IT" sz="240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E7C321-5746-9D44-894E-A8F2D6CD59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286" y="528420"/>
                <a:ext cx="2398221" cy="224702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ADCCF095-39B5-9C4C-9B6D-EAF2704AF76E}"/>
              </a:ext>
            </a:extLst>
          </p:cNvPr>
          <p:cNvSpPr/>
          <p:nvPr/>
        </p:nvSpPr>
        <p:spPr>
          <a:xfrm>
            <a:off x="222250" y="2690336"/>
            <a:ext cx="8486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2400"/>
              <a:t>Using modern language, the term (</a:t>
            </a:r>
            <a:r>
              <a:rPr lang="en-IT" sz="2400">
                <a:latin typeface="Cambria Math" panose="02040503050406030204" pitchFamily="18" charset="0"/>
                <a:ea typeface="Cambria Math" panose="02040503050406030204" pitchFamily="18" charset="0"/>
              </a:rPr>
              <a:t>g-2)/2</a:t>
            </a:r>
            <a:r>
              <a:rPr lang="en-IT" sz="2400"/>
              <a:t> reflects the magnitude of the Feynmann diagrams beyond leading order</a:t>
            </a:r>
          </a:p>
        </p:txBody>
      </p:sp>
      <p:sp>
        <p:nvSpPr>
          <p:cNvPr id="14" name="Segnaposto contenuto 1">
            <a:extLst>
              <a:ext uri="{FF2B5EF4-FFF2-40B4-BE49-F238E27FC236}">
                <a16:creationId xmlns:a16="http://schemas.microsoft.com/office/drawing/2014/main" id="{D19B62B7-AED8-C840-BCFB-32E361EACDF9}"/>
              </a:ext>
            </a:extLst>
          </p:cNvPr>
          <p:cNvSpPr txBox="1">
            <a:spLocks/>
          </p:cNvSpPr>
          <p:nvPr/>
        </p:nvSpPr>
        <p:spPr>
          <a:xfrm>
            <a:off x="36589" y="3595044"/>
            <a:ext cx="8672513" cy="21812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r>
              <a:rPr lang="en-US" b="1" i="1">
                <a:solidFill>
                  <a:srgbClr val="FF0000"/>
                </a:solidFill>
              </a:rPr>
              <a:t>a</a:t>
            </a:r>
            <a:r>
              <a:rPr lang="en-US" b="1" i="1">
                <a:solidFill>
                  <a:srgbClr val="FF0000"/>
                </a:solidFill>
                <a:latin typeface="Symbol" charset="2"/>
                <a:cs typeface="Symbol" charset="2"/>
              </a:rPr>
              <a:t>      =                  0                 +                  a/2p                   +       ....</a:t>
            </a:r>
          </a:p>
        </p:txBody>
      </p:sp>
      <p:grpSp>
        <p:nvGrpSpPr>
          <p:cNvPr id="15" name="Group 23">
            <a:extLst>
              <a:ext uri="{FF2B5EF4-FFF2-40B4-BE49-F238E27FC236}">
                <a16:creationId xmlns:a16="http://schemas.microsoft.com/office/drawing/2014/main" id="{72663589-A18E-9849-AFAA-57AAD545CCCF}"/>
              </a:ext>
            </a:extLst>
          </p:cNvPr>
          <p:cNvGrpSpPr/>
          <p:nvPr/>
        </p:nvGrpSpPr>
        <p:grpSpPr>
          <a:xfrm>
            <a:off x="1715738" y="4121656"/>
            <a:ext cx="1981200" cy="2311399"/>
            <a:chOff x="533400" y="255589"/>
            <a:chExt cx="1814901" cy="1954212"/>
          </a:xfrm>
        </p:grpSpPr>
        <p:sp>
          <p:nvSpPr>
            <p:cNvPr id="21" name="Rectangle 3">
              <a:extLst>
                <a:ext uri="{FF2B5EF4-FFF2-40B4-BE49-F238E27FC236}">
                  <a16:creationId xmlns:a16="http://schemas.microsoft.com/office/drawing/2014/main" id="{19671DD2-B040-824E-BB32-DF0895AFB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3400" y="255589"/>
              <a:ext cx="1774825" cy="1954212"/>
            </a:xfrm>
            <a:prstGeom prst="rect">
              <a:avLst/>
            </a:prstGeom>
            <a:solidFill>
              <a:srgbClr val="292929"/>
            </a:solidFill>
            <a:ln w="63500">
              <a:solidFill>
                <a:srgbClr val="996633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98146505-087C-1844-B6ED-81AEBDD9868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650" y="642938"/>
              <a:ext cx="1296988" cy="769937"/>
            </a:xfrm>
            <a:custGeom>
              <a:avLst/>
              <a:gdLst>
                <a:gd name="T0" fmla="*/ 0 w 637"/>
                <a:gd name="T1" fmla="*/ 0 h 382"/>
                <a:gd name="T2" fmla="*/ 39 w 637"/>
                <a:gd name="T3" fmla="*/ 55 h 382"/>
                <a:gd name="T4" fmla="*/ 50 w 637"/>
                <a:gd name="T5" fmla="*/ 72 h 382"/>
                <a:gd name="T6" fmla="*/ 56 w 637"/>
                <a:gd name="T7" fmla="*/ 89 h 382"/>
                <a:gd name="T8" fmla="*/ 84 w 637"/>
                <a:gd name="T9" fmla="*/ 116 h 382"/>
                <a:gd name="T10" fmla="*/ 156 w 637"/>
                <a:gd name="T11" fmla="*/ 216 h 382"/>
                <a:gd name="T12" fmla="*/ 272 w 637"/>
                <a:gd name="T13" fmla="*/ 382 h 382"/>
                <a:gd name="T14" fmla="*/ 344 w 637"/>
                <a:gd name="T15" fmla="*/ 316 h 382"/>
                <a:gd name="T16" fmla="*/ 405 w 637"/>
                <a:gd name="T17" fmla="*/ 238 h 382"/>
                <a:gd name="T18" fmla="*/ 477 w 637"/>
                <a:gd name="T19" fmla="*/ 161 h 382"/>
                <a:gd name="T20" fmla="*/ 504 w 637"/>
                <a:gd name="T21" fmla="*/ 139 h 382"/>
                <a:gd name="T22" fmla="*/ 527 w 637"/>
                <a:gd name="T23" fmla="*/ 111 h 382"/>
                <a:gd name="T24" fmla="*/ 599 w 637"/>
                <a:gd name="T25" fmla="*/ 55 h 382"/>
                <a:gd name="T26" fmla="*/ 637 w 637"/>
                <a:gd name="T27" fmla="*/ 2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7" h="382">
                  <a:moveTo>
                    <a:pt x="0" y="0"/>
                  </a:moveTo>
                  <a:cubicBezTo>
                    <a:pt x="8" y="24"/>
                    <a:pt x="23" y="36"/>
                    <a:pt x="39" y="55"/>
                  </a:cubicBezTo>
                  <a:cubicBezTo>
                    <a:pt x="43" y="60"/>
                    <a:pt x="47" y="66"/>
                    <a:pt x="50" y="72"/>
                  </a:cubicBezTo>
                  <a:cubicBezTo>
                    <a:pt x="53" y="77"/>
                    <a:pt x="52" y="84"/>
                    <a:pt x="56" y="89"/>
                  </a:cubicBezTo>
                  <a:cubicBezTo>
                    <a:pt x="64" y="99"/>
                    <a:pt x="84" y="116"/>
                    <a:pt x="84" y="116"/>
                  </a:cubicBezTo>
                  <a:cubicBezTo>
                    <a:pt x="92" y="145"/>
                    <a:pt x="133" y="195"/>
                    <a:pt x="156" y="216"/>
                  </a:cubicBezTo>
                  <a:cubicBezTo>
                    <a:pt x="172" y="270"/>
                    <a:pt x="224" y="351"/>
                    <a:pt x="272" y="382"/>
                  </a:cubicBezTo>
                  <a:cubicBezTo>
                    <a:pt x="306" y="371"/>
                    <a:pt x="320" y="339"/>
                    <a:pt x="344" y="316"/>
                  </a:cubicBezTo>
                  <a:cubicBezTo>
                    <a:pt x="359" y="286"/>
                    <a:pt x="383" y="264"/>
                    <a:pt x="405" y="238"/>
                  </a:cubicBezTo>
                  <a:cubicBezTo>
                    <a:pt x="427" y="212"/>
                    <a:pt x="448" y="180"/>
                    <a:pt x="477" y="161"/>
                  </a:cubicBezTo>
                  <a:cubicBezTo>
                    <a:pt x="500" y="126"/>
                    <a:pt x="475" y="157"/>
                    <a:pt x="504" y="139"/>
                  </a:cubicBezTo>
                  <a:cubicBezTo>
                    <a:pt x="518" y="130"/>
                    <a:pt x="515" y="123"/>
                    <a:pt x="527" y="111"/>
                  </a:cubicBezTo>
                  <a:cubicBezTo>
                    <a:pt x="548" y="90"/>
                    <a:pt x="577" y="75"/>
                    <a:pt x="599" y="55"/>
                  </a:cubicBezTo>
                  <a:cubicBezTo>
                    <a:pt x="637" y="21"/>
                    <a:pt x="616" y="22"/>
                    <a:pt x="637" y="22"/>
                  </a:cubicBezTo>
                </a:path>
              </a:pathLst>
            </a:custGeom>
            <a:noFill/>
            <a:ln w="38100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36C85B4C-A0D7-484A-94F7-BB9C911A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0475" y="1444625"/>
              <a:ext cx="236538" cy="561975"/>
            </a:xfrm>
            <a:custGeom>
              <a:avLst/>
              <a:gdLst>
                <a:gd name="T0" fmla="*/ 100 w 117"/>
                <a:gd name="T1" fmla="*/ 0 h 277"/>
                <a:gd name="T2" fmla="*/ 61 w 117"/>
                <a:gd name="T3" fmla="*/ 6 h 277"/>
                <a:gd name="T4" fmla="*/ 33 w 117"/>
                <a:gd name="T5" fmla="*/ 11 h 277"/>
                <a:gd name="T6" fmla="*/ 72 w 117"/>
                <a:gd name="T7" fmla="*/ 45 h 277"/>
                <a:gd name="T8" fmla="*/ 117 w 117"/>
                <a:gd name="T9" fmla="*/ 67 h 277"/>
                <a:gd name="T10" fmla="*/ 28 w 117"/>
                <a:gd name="T11" fmla="*/ 100 h 277"/>
                <a:gd name="T12" fmla="*/ 83 w 117"/>
                <a:gd name="T13" fmla="*/ 139 h 277"/>
                <a:gd name="T14" fmla="*/ 28 w 117"/>
                <a:gd name="T15" fmla="*/ 194 h 277"/>
                <a:gd name="T16" fmla="*/ 61 w 117"/>
                <a:gd name="T17" fmla="*/ 227 h 277"/>
                <a:gd name="T18" fmla="*/ 72 w 117"/>
                <a:gd name="T19" fmla="*/ 2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7" h="277">
                  <a:moveTo>
                    <a:pt x="100" y="0"/>
                  </a:moveTo>
                  <a:cubicBezTo>
                    <a:pt x="87" y="2"/>
                    <a:pt x="74" y="4"/>
                    <a:pt x="61" y="6"/>
                  </a:cubicBezTo>
                  <a:cubicBezTo>
                    <a:pt x="52" y="8"/>
                    <a:pt x="39" y="4"/>
                    <a:pt x="33" y="11"/>
                  </a:cubicBezTo>
                  <a:cubicBezTo>
                    <a:pt x="15" y="34"/>
                    <a:pt x="64" y="42"/>
                    <a:pt x="72" y="45"/>
                  </a:cubicBezTo>
                  <a:cubicBezTo>
                    <a:pt x="99" y="38"/>
                    <a:pt x="107" y="40"/>
                    <a:pt x="117" y="67"/>
                  </a:cubicBezTo>
                  <a:cubicBezTo>
                    <a:pt x="102" y="107"/>
                    <a:pt x="71" y="96"/>
                    <a:pt x="28" y="100"/>
                  </a:cubicBezTo>
                  <a:cubicBezTo>
                    <a:pt x="0" y="143"/>
                    <a:pt x="52" y="135"/>
                    <a:pt x="83" y="139"/>
                  </a:cubicBezTo>
                  <a:cubicBezTo>
                    <a:pt x="114" y="184"/>
                    <a:pt x="59" y="185"/>
                    <a:pt x="28" y="194"/>
                  </a:cubicBezTo>
                  <a:cubicBezTo>
                    <a:pt x="34" y="216"/>
                    <a:pt x="39" y="220"/>
                    <a:pt x="61" y="227"/>
                  </a:cubicBezTo>
                  <a:cubicBezTo>
                    <a:pt x="98" y="251"/>
                    <a:pt x="90" y="243"/>
                    <a:pt x="72" y="277"/>
                  </a:cubicBezTo>
                </a:path>
              </a:pathLst>
            </a:custGeom>
            <a:noFill/>
            <a:ln w="38100" cap="flat" cmpd="sng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9B0E462D-E98A-4547-A53E-78DB672783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2075" y="1670050"/>
              <a:ext cx="4699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25" name="Text Box 8">
              <a:extLst>
                <a:ext uri="{FF2B5EF4-FFF2-40B4-BE49-F238E27FC236}">
                  <a16:creationId xmlns:a16="http://schemas.microsoft.com/office/drawing/2014/main" id="{0D8DE1BD-0B43-BE48-A62B-176C43EC6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225" y="674688"/>
              <a:ext cx="471488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6" name="Text Box 9">
              <a:extLst>
                <a:ext uri="{FF2B5EF4-FFF2-40B4-BE49-F238E27FC236}">
                  <a16:creationId xmlns:a16="http://schemas.microsoft.com/office/drawing/2014/main" id="{1AE7E3C5-B7AB-3A47-BC84-7F4857E7F1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8325" y="728663"/>
              <a:ext cx="469900" cy="3683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381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ymbol" pitchFamily="18" charset="2"/>
                  <a:ea typeface="+mn-ea"/>
                  <a:cs typeface="+mn-cs"/>
                </a:rPr>
                <a:t>m</a:t>
              </a:r>
            </a:p>
          </p:txBody>
        </p:sp>
        <p:sp>
          <p:nvSpPr>
            <p:cNvPr id="27" name="TextBox 30">
              <a:extLst>
                <a:ext uri="{FF2B5EF4-FFF2-40B4-BE49-F238E27FC236}">
                  <a16:creationId xmlns:a16="http://schemas.microsoft.com/office/drawing/2014/main" id="{EEA8F37F-8B42-B248-8634-44BD547C7DD1}"/>
                </a:ext>
              </a:extLst>
            </p:cNvPr>
            <p:cNvSpPr txBox="1"/>
            <p:nvPr/>
          </p:nvSpPr>
          <p:spPr>
            <a:xfrm>
              <a:off x="1584950" y="273606"/>
              <a:ext cx="7633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Dirac</a:t>
              </a:r>
            </a:p>
          </p:txBody>
        </p:sp>
      </p:grpSp>
      <p:grpSp>
        <p:nvGrpSpPr>
          <p:cNvPr id="31" name="Group 3">
            <a:extLst>
              <a:ext uri="{FF2B5EF4-FFF2-40B4-BE49-F238E27FC236}">
                <a16:creationId xmlns:a16="http://schemas.microsoft.com/office/drawing/2014/main" id="{41C12099-8315-6A41-B3F1-1A42200B7606}"/>
              </a:ext>
            </a:extLst>
          </p:cNvPr>
          <p:cNvGrpSpPr/>
          <p:nvPr/>
        </p:nvGrpSpPr>
        <p:grpSpPr>
          <a:xfrm>
            <a:off x="4372846" y="4079548"/>
            <a:ext cx="2438400" cy="2362601"/>
            <a:chOff x="7078553" y="685800"/>
            <a:chExt cx="2079625" cy="2425700"/>
          </a:xfrm>
        </p:grpSpPr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id="{DAA40F85-E68C-DE4D-8782-8AF867DABD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8553" y="685800"/>
              <a:ext cx="2079625" cy="2425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TextBox 5">
              <a:extLst>
                <a:ext uri="{FF2B5EF4-FFF2-40B4-BE49-F238E27FC236}">
                  <a16:creationId xmlns:a16="http://schemas.microsoft.com/office/drawing/2014/main" id="{D9B7008A-2699-7B4C-B132-E1A12D742587}"/>
                </a:ext>
              </a:extLst>
            </p:cNvPr>
            <p:cNvSpPr txBox="1"/>
            <p:nvPr/>
          </p:nvSpPr>
          <p:spPr>
            <a:xfrm>
              <a:off x="7803053" y="685800"/>
              <a:ext cx="13019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mic Sans MS" pitchFamily="66" charset="0"/>
                  <a:ea typeface="+mn-ea"/>
                  <a:cs typeface="+mn-cs"/>
                </a:rPr>
                <a:t>Schwinger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7795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2F96-F1FF-4B40-9ACC-7CD9CD8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790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Fast kicker magnet tweaks direction from injection trajectory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Experiment: Kicker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55248E5-E9FA-7ACB-EEC3-740186F97F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F46F0F-769C-972A-120F-58767B0C5C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BB134-DA2C-7DEC-F52A-6D0AE40319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26" y="1513377"/>
            <a:ext cx="4912492" cy="4202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2126067" y="1599009"/>
            <a:ext cx="1280341" cy="752055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A9073F7-FE6E-754A-AA9D-08349D8B923A}"/>
              </a:ext>
            </a:extLst>
          </p:cNvPr>
          <p:cNvSpPr/>
          <p:nvPr/>
        </p:nvSpPr>
        <p:spPr>
          <a:xfrm>
            <a:off x="2929876" y="1417072"/>
            <a:ext cx="565149" cy="515606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453203" y="2427264"/>
            <a:ext cx="4195863" cy="2471327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F384E749-F9C7-2D47-87DC-DF53D1C9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974" y="1932678"/>
            <a:ext cx="3620634" cy="359350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02F0231-A2B9-6349-B547-593AA3EF170F}"/>
              </a:ext>
            </a:extLst>
          </p:cNvPr>
          <p:cNvSpPr/>
          <p:nvPr/>
        </p:nvSpPr>
        <p:spPr>
          <a:xfrm>
            <a:off x="5379397" y="1972951"/>
            <a:ext cx="3424136" cy="3388550"/>
          </a:xfrm>
          <a:prstGeom prst="arc">
            <a:avLst>
              <a:gd name="adj1" fmla="val 16200000"/>
              <a:gd name="adj2" fmla="val 14834906"/>
            </a:avLst>
          </a:prstGeom>
          <a:ln w="38100" cmpd="sng">
            <a:solidFill>
              <a:srgbClr val="FF9300"/>
            </a:solidFill>
            <a:prstDash val="sysDash"/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69A284-FA8C-F545-B01F-5B019B10A03C}"/>
              </a:ext>
            </a:extLst>
          </p:cNvPr>
          <p:cNvSpPr/>
          <p:nvPr/>
        </p:nvSpPr>
        <p:spPr>
          <a:xfrm>
            <a:off x="8290395" y="1774102"/>
            <a:ext cx="564676" cy="543702"/>
          </a:xfrm>
          <a:prstGeom prst="roundRect">
            <a:avLst>
              <a:gd name="adj" fmla="val 25318"/>
            </a:avLst>
          </a:prstGeom>
          <a:noFill/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C8337E-7046-CC4F-840A-07001E5AEDA0}"/>
              </a:ext>
            </a:extLst>
          </p:cNvPr>
          <p:cNvSpPr/>
          <p:nvPr/>
        </p:nvSpPr>
        <p:spPr>
          <a:xfrm>
            <a:off x="8347514" y="5469826"/>
            <a:ext cx="381000" cy="381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B70B27-BF7D-1C4E-A3AE-112A5BDDC96C}"/>
              </a:ext>
            </a:extLst>
          </p:cNvPr>
          <p:cNvSpPr txBox="1"/>
          <p:nvPr/>
        </p:nvSpPr>
        <p:spPr>
          <a:xfrm>
            <a:off x="8728514" y="546982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BC3579-140F-2E48-9AD5-B412B5ABF298}"/>
              </a:ext>
            </a:extLst>
          </p:cNvPr>
          <p:cNvSpPr/>
          <p:nvPr/>
        </p:nvSpPr>
        <p:spPr>
          <a:xfrm>
            <a:off x="8499914" y="5622226"/>
            <a:ext cx="76200" cy="7620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C5A32572-A968-4742-AEA3-22FDEB6F0A21}"/>
              </a:ext>
            </a:extLst>
          </p:cNvPr>
          <p:cNvSpPr/>
          <p:nvPr/>
        </p:nvSpPr>
        <p:spPr>
          <a:xfrm>
            <a:off x="5379397" y="1969141"/>
            <a:ext cx="3424136" cy="3388550"/>
          </a:xfrm>
          <a:prstGeom prst="arc">
            <a:avLst>
              <a:gd name="adj1" fmla="val 16200000"/>
              <a:gd name="adj2" fmla="val 2155133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0C3DC2B-CB8A-3E43-8708-92102F46D2D4}"/>
              </a:ext>
            </a:extLst>
          </p:cNvPr>
          <p:cNvCxnSpPr>
            <a:cxnSpLocks/>
          </p:cNvCxnSpPr>
          <p:nvPr/>
        </p:nvCxnSpPr>
        <p:spPr>
          <a:xfrm>
            <a:off x="3412758" y="2373409"/>
            <a:ext cx="594051" cy="37157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B3473AB2-C52E-A043-B7CB-BBA8A312B98C}"/>
              </a:ext>
            </a:extLst>
          </p:cNvPr>
          <p:cNvCxnSpPr>
            <a:cxnSpLocks/>
          </p:cNvCxnSpPr>
          <p:nvPr/>
        </p:nvCxnSpPr>
        <p:spPr>
          <a:xfrm>
            <a:off x="6521396" y="1971167"/>
            <a:ext cx="570069" cy="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A024D3B-9107-5240-9442-44045A47BF73}"/>
              </a:ext>
            </a:extLst>
          </p:cNvPr>
          <p:cNvGrpSpPr/>
          <p:nvPr/>
        </p:nvGrpSpPr>
        <p:grpSpPr>
          <a:xfrm>
            <a:off x="5217375" y="1861070"/>
            <a:ext cx="3748180" cy="3713134"/>
            <a:chOff x="10497864" y="1959762"/>
            <a:chExt cx="3748180" cy="3713134"/>
          </a:xfrm>
        </p:grpSpPr>
        <p:sp>
          <p:nvSpPr>
            <p:cNvPr id="78" name="Arc 77">
              <a:extLst>
                <a:ext uri="{FF2B5EF4-FFF2-40B4-BE49-F238E27FC236}">
                  <a16:creationId xmlns:a16="http://schemas.microsoft.com/office/drawing/2014/main" id="{F64F5152-6F7C-E348-A515-22D0E47559DF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20250119"/>
                <a:gd name="adj2" fmla="val 126038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C7257AA5-C2F5-9441-9A24-1ADB36AA771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20308516"/>
                <a:gd name="adj2" fmla="val 115906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Arc 79">
            <a:extLst>
              <a:ext uri="{FF2B5EF4-FFF2-40B4-BE49-F238E27FC236}">
                <a16:creationId xmlns:a16="http://schemas.microsoft.com/office/drawing/2014/main" id="{3EEBCF31-73D4-F34F-AFF8-1725D5E8410F}"/>
              </a:ext>
            </a:extLst>
          </p:cNvPr>
          <p:cNvSpPr/>
          <p:nvPr/>
        </p:nvSpPr>
        <p:spPr>
          <a:xfrm>
            <a:off x="5379397" y="2033911"/>
            <a:ext cx="3424136" cy="3388550"/>
          </a:xfrm>
          <a:prstGeom prst="arc">
            <a:avLst>
              <a:gd name="adj1" fmla="val 21403697"/>
              <a:gd name="adj2" fmla="val 16238235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Content Placeholder 1">
            <a:extLst>
              <a:ext uri="{FF2B5EF4-FFF2-40B4-BE49-F238E27FC236}">
                <a16:creationId xmlns:a16="http://schemas.microsoft.com/office/drawing/2014/main" id="{14D0609E-F3C3-7244-AA71-1BE23251472A}"/>
              </a:ext>
            </a:extLst>
          </p:cNvPr>
          <p:cNvSpPr txBox="1">
            <a:spLocks/>
          </p:cNvSpPr>
          <p:nvPr/>
        </p:nvSpPr>
        <p:spPr>
          <a:xfrm>
            <a:off x="5777759" y="1242188"/>
            <a:ext cx="2950755" cy="45740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to center of aperture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ACF322B-4B78-114C-A4CB-26DF64191BB0}"/>
              </a:ext>
            </a:extLst>
          </p:cNvPr>
          <p:cNvSpPr txBox="1"/>
          <p:nvPr/>
        </p:nvSpPr>
        <p:spPr>
          <a:xfrm>
            <a:off x="7601911" y="3493705"/>
            <a:ext cx="9685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Kicker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10F83D2A-F736-4A4E-A943-493A3D8A4429}"/>
              </a:ext>
            </a:extLst>
          </p:cNvPr>
          <p:cNvSpPr/>
          <p:nvPr/>
        </p:nvSpPr>
        <p:spPr>
          <a:xfrm rot="18439823">
            <a:off x="3473614" y="3858046"/>
            <a:ext cx="1790949" cy="7176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A29F7CB-0324-694B-A0D3-9DC65E7D0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018" y="3595973"/>
            <a:ext cx="2268809" cy="2026253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81480A9-2258-B340-9A48-9DAEEAEDA163}"/>
              </a:ext>
            </a:extLst>
          </p:cNvPr>
          <p:cNvGrpSpPr/>
          <p:nvPr/>
        </p:nvGrpSpPr>
        <p:grpSpPr>
          <a:xfrm>
            <a:off x="262797" y="1987151"/>
            <a:ext cx="2363249" cy="1503100"/>
            <a:chOff x="-2519917" y="499730"/>
            <a:chExt cx="2363249" cy="15031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FE80E0-A67A-2A44-904A-97EBF65E3D44}"/>
                </a:ext>
              </a:extLst>
            </p:cNvPr>
            <p:cNvSpPr/>
            <p:nvPr/>
          </p:nvSpPr>
          <p:spPr>
            <a:xfrm>
              <a:off x="-2519917" y="499730"/>
              <a:ext cx="2363249" cy="15031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B2D1ADA-3E1B-3A4A-B293-2D0877AC1E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427178" y="613798"/>
              <a:ext cx="2177770" cy="130206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09686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80" grpId="0" animBg="1"/>
      <p:bldP spid="84" grpId="0"/>
      <p:bldP spid="8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2F96-F1FF-4B40-9ACC-7CD9CD8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790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Electrostatic quadrupoles vertically contain the beam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Experiment: Quads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E0035-144D-DC7B-8218-57FCBA01E80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C32A46-33D1-2121-5C93-CFFAEAC1D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CA7085-4AC7-337D-F807-3871370F75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26" y="1513377"/>
            <a:ext cx="4912492" cy="4202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2126067" y="1599009"/>
            <a:ext cx="1280341" cy="752055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A9073F7-FE6E-754A-AA9D-08349D8B923A}"/>
              </a:ext>
            </a:extLst>
          </p:cNvPr>
          <p:cNvSpPr/>
          <p:nvPr/>
        </p:nvSpPr>
        <p:spPr>
          <a:xfrm>
            <a:off x="2929876" y="1417072"/>
            <a:ext cx="565149" cy="515606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453203" y="2427264"/>
            <a:ext cx="4195863" cy="2471327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F384E749-F9C7-2D47-87DC-DF53D1C9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974" y="1932678"/>
            <a:ext cx="3620634" cy="359350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02F0231-A2B9-6349-B547-593AA3EF170F}"/>
              </a:ext>
            </a:extLst>
          </p:cNvPr>
          <p:cNvSpPr/>
          <p:nvPr/>
        </p:nvSpPr>
        <p:spPr>
          <a:xfrm>
            <a:off x="5379397" y="2033911"/>
            <a:ext cx="3424136" cy="3388550"/>
          </a:xfrm>
          <a:prstGeom prst="arc">
            <a:avLst>
              <a:gd name="adj1" fmla="val 16200000"/>
              <a:gd name="adj2" fmla="val 1054009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C8337E-7046-CC4F-840A-07001E5AEDA0}"/>
              </a:ext>
            </a:extLst>
          </p:cNvPr>
          <p:cNvSpPr/>
          <p:nvPr/>
        </p:nvSpPr>
        <p:spPr>
          <a:xfrm>
            <a:off x="8347514" y="5469826"/>
            <a:ext cx="381000" cy="381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B70B27-BF7D-1C4E-A3AE-112A5BDDC96C}"/>
              </a:ext>
            </a:extLst>
          </p:cNvPr>
          <p:cNvSpPr txBox="1"/>
          <p:nvPr/>
        </p:nvSpPr>
        <p:spPr>
          <a:xfrm>
            <a:off x="8728514" y="546982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BC3579-140F-2E48-9AD5-B412B5ABF298}"/>
              </a:ext>
            </a:extLst>
          </p:cNvPr>
          <p:cNvSpPr/>
          <p:nvPr/>
        </p:nvSpPr>
        <p:spPr>
          <a:xfrm>
            <a:off x="8499914" y="5622226"/>
            <a:ext cx="76200" cy="7620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456CE5B-7B15-DF4E-AE5E-DC162CE56B36}"/>
              </a:ext>
            </a:extLst>
          </p:cNvPr>
          <p:cNvSpPr/>
          <p:nvPr/>
        </p:nvSpPr>
        <p:spPr>
          <a:xfrm>
            <a:off x="5379397" y="2033911"/>
            <a:ext cx="3424136" cy="3388550"/>
          </a:xfrm>
          <a:prstGeom prst="arc">
            <a:avLst>
              <a:gd name="adj1" fmla="val 10091091"/>
              <a:gd name="adj2" fmla="val 18620955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26846E-0A0C-E941-AF76-22764AA282B1}"/>
              </a:ext>
            </a:extLst>
          </p:cNvPr>
          <p:cNvCxnSpPr>
            <a:cxnSpLocks/>
          </p:cNvCxnSpPr>
          <p:nvPr/>
        </p:nvCxnSpPr>
        <p:spPr>
          <a:xfrm>
            <a:off x="3412758" y="2373409"/>
            <a:ext cx="594051" cy="37157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28835CF-BC85-314C-BF1A-9768F193685F}"/>
              </a:ext>
            </a:extLst>
          </p:cNvPr>
          <p:cNvGrpSpPr/>
          <p:nvPr/>
        </p:nvGrpSpPr>
        <p:grpSpPr>
          <a:xfrm>
            <a:off x="5217375" y="1861070"/>
            <a:ext cx="3748180" cy="3713134"/>
            <a:chOff x="10497864" y="1959762"/>
            <a:chExt cx="3748180" cy="3713134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4FCF3172-6717-D94A-A88F-53AFF449706E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1363555"/>
                <a:gd name="adj2" fmla="val 3971365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Arc 19">
              <a:extLst>
                <a:ext uri="{FF2B5EF4-FFF2-40B4-BE49-F238E27FC236}">
                  <a16:creationId xmlns:a16="http://schemas.microsoft.com/office/drawing/2014/main" id="{942AC253-8466-2945-B726-5185EE17262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1385346"/>
                <a:gd name="adj2" fmla="val 3986904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Arc 20">
              <a:extLst>
                <a:ext uri="{FF2B5EF4-FFF2-40B4-BE49-F238E27FC236}">
                  <a16:creationId xmlns:a16="http://schemas.microsoft.com/office/drawing/2014/main" id="{C2AFC95E-EFC3-594C-8E88-4F0BB2DAB3CF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12167761"/>
                <a:gd name="adj2" fmla="val 14747713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2D35A3A3-5FB4-7949-B99F-0A037B6A0B65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6761395"/>
                <a:gd name="adj2" fmla="val 9392604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97967A4A-48C5-884C-BAF4-9F82E0AC3CB1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17538892"/>
                <a:gd name="adj2" fmla="val 20157109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F4A56DFD-EF09-7E4D-B6B3-CC730DFB9D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6767541"/>
                <a:gd name="adj2" fmla="val 9373794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E22D9440-FBB2-E647-8340-14D3923EF59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12155532"/>
                <a:gd name="adj2" fmla="val 14769790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Arc 29">
              <a:extLst>
                <a:ext uri="{FF2B5EF4-FFF2-40B4-BE49-F238E27FC236}">
                  <a16:creationId xmlns:a16="http://schemas.microsoft.com/office/drawing/2014/main" id="{9BA3A04C-1BE4-654D-80A4-C16FE014C5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17551582"/>
                <a:gd name="adj2" fmla="val 20152979"/>
              </a:avLst>
            </a:prstGeom>
            <a:ln w="38100">
              <a:solidFill>
                <a:srgbClr val="66C12F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BC8558E-126D-114F-B445-35D05716EC5C}"/>
              </a:ext>
            </a:extLst>
          </p:cNvPr>
          <p:cNvGrpSpPr/>
          <p:nvPr/>
        </p:nvGrpSpPr>
        <p:grpSpPr>
          <a:xfrm>
            <a:off x="5217375" y="1861070"/>
            <a:ext cx="3748180" cy="3713134"/>
            <a:chOff x="10497864" y="1959762"/>
            <a:chExt cx="3748180" cy="3713134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A4E879FB-1A42-5A4C-A7BF-FC9262670CE2}"/>
                </a:ext>
              </a:extLst>
            </p:cNvPr>
            <p:cNvSpPr/>
            <p:nvPr/>
          </p:nvSpPr>
          <p:spPr>
            <a:xfrm>
              <a:off x="10497864" y="1959762"/>
              <a:ext cx="3748180" cy="3713134"/>
            </a:xfrm>
            <a:prstGeom prst="arc">
              <a:avLst>
                <a:gd name="adj1" fmla="val 20250119"/>
                <a:gd name="adj2" fmla="val 1260389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Arc 40">
              <a:extLst>
                <a:ext uri="{FF2B5EF4-FFF2-40B4-BE49-F238E27FC236}">
                  <a16:creationId xmlns:a16="http://schemas.microsoft.com/office/drawing/2014/main" id="{8649A0AC-F921-B44D-B14A-6499689852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849920" y="2307569"/>
              <a:ext cx="3044069" cy="3017520"/>
            </a:xfrm>
            <a:prstGeom prst="arc">
              <a:avLst>
                <a:gd name="adj1" fmla="val 20308516"/>
                <a:gd name="adj2" fmla="val 1159067"/>
              </a:avLst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1AD2F78-3834-014D-96C6-EB7DA3CB792D}"/>
              </a:ext>
            </a:extLst>
          </p:cNvPr>
          <p:cNvSpPr/>
          <p:nvPr/>
        </p:nvSpPr>
        <p:spPr>
          <a:xfrm rot="14682671">
            <a:off x="3722157" y="3094605"/>
            <a:ext cx="1371158" cy="513597"/>
          </a:xfrm>
          <a:prstGeom prst="ellipse">
            <a:avLst/>
          </a:prstGeom>
          <a:noFill/>
          <a:ln w="38100">
            <a:solidFill>
              <a:srgbClr val="66C1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353C1704-D348-B444-A7C1-071FA4ECD871}"/>
              </a:ext>
            </a:extLst>
          </p:cNvPr>
          <p:cNvSpPr/>
          <p:nvPr/>
        </p:nvSpPr>
        <p:spPr>
          <a:xfrm>
            <a:off x="1936034" y="2263161"/>
            <a:ext cx="1371158" cy="513597"/>
          </a:xfrm>
          <a:prstGeom prst="ellipse">
            <a:avLst/>
          </a:prstGeom>
          <a:noFill/>
          <a:ln w="38100">
            <a:solidFill>
              <a:srgbClr val="66C1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C19AE84-FE98-3B46-AC96-1AE52E119F7F}"/>
              </a:ext>
            </a:extLst>
          </p:cNvPr>
          <p:cNvSpPr/>
          <p:nvPr/>
        </p:nvSpPr>
        <p:spPr>
          <a:xfrm rot="16392047">
            <a:off x="-35278" y="3218807"/>
            <a:ext cx="1371158" cy="513597"/>
          </a:xfrm>
          <a:prstGeom prst="ellipse">
            <a:avLst/>
          </a:prstGeom>
          <a:noFill/>
          <a:ln w="38100">
            <a:solidFill>
              <a:srgbClr val="66C1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50D2A15-5BC9-194B-A1D0-9A25F72CC6EA}"/>
              </a:ext>
            </a:extLst>
          </p:cNvPr>
          <p:cNvSpPr/>
          <p:nvPr/>
        </p:nvSpPr>
        <p:spPr>
          <a:xfrm rot="277388">
            <a:off x="1501558" y="4695647"/>
            <a:ext cx="1893581" cy="513597"/>
          </a:xfrm>
          <a:prstGeom prst="ellipse">
            <a:avLst/>
          </a:prstGeom>
          <a:noFill/>
          <a:ln w="38100">
            <a:solidFill>
              <a:srgbClr val="66C12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785FCE-48D1-6445-B3B0-CC6DE1BF33FB}"/>
              </a:ext>
            </a:extLst>
          </p:cNvPr>
          <p:cNvSpPr txBox="1"/>
          <p:nvPr/>
        </p:nvSpPr>
        <p:spPr>
          <a:xfrm>
            <a:off x="5772196" y="3384054"/>
            <a:ext cx="273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519A24"/>
                </a:solidFill>
                <a:latin typeface="Helvetica" pitchFamily="2" charset="0"/>
              </a:rPr>
              <a:t>Quadrupole Plates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0E7DD45-9790-DD47-9E75-7C01F6195340}"/>
              </a:ext>
            </a:extLst>
          </p:cNvPr>
          <p:cNvCxnSpPr/>
          <p:nvPr/>
        </p:nvCxnSpPr>
        <p:spPr>
          <a:xfrm flipV="1">
            <a:off x="7499384" y="2705229"/>
            <a:ext cx="575035" cy="612743"/>
          </a:xfrm>
          <a:prstGeom prst="straightConnector1">
            <a:avLst/>
          </a:prstGeom>
          <a:ln w="28575">
            <a:solidFill>
              <a:srgbClr val="66C1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CA11D32-B090-2A46-A24D-E5384597D66D}"/>
              </a:ext>
            </a:extLst>
          </p:cNvPr>
          <p:cNvCxnSpPr>
            <a:cxnSpLocks/>
          </p:cNvCxnSpPr>
          <p:nvPr/>
        </p:nvCxnSpPr>
        <p:spPr>
          <a:xfrm flipH="1" flipV="1">
            <a:off x="6127712" y="2705229"/>
            <a:ext cx="613332" cy="611172"/>
          </a:xfrm>
          <a:prstGeom prst="straightConnector1">
            <a:avLst/>
          </a:prstGeom>
          <a:ln w="28575">
            <a:solidFill>
              <a:srgbClr val="66C1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25AAA14-2860-664C-8A78-A9B742A260F1}"/>
              </a:ext>
            </a:extLst>
          </p:cNvPr>
          <p:cNvCxnSpPr>
            <a:cxnSpLocks/>
          </p:cNvCxnSpPr>
          <p:nvPr/>
        </p:nvCxnSpPr>
        <p:spPr>
          <a:xfrm>
            <a:off x="7381096" y="3869572"/>
            <a:ext cx="692374" cy="750597"/>
          </a:xfrm>
          <a:prstGeom prst="straightConnector1">
            <a:avLst/>
          </a:prstGeom>
          <a:ln w="28575">
            <a:solidFill>
              <a:srgbClr val="66C1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65CA7CF-0EF7-ED4D-9430-85EA34BC2829}"/>
              </a:ext>
            </a:extLst>
          </p:cNvPr>
          <p:cNvCxnSpPr>
            <a:cxnSpLocks/>
          </p:cNvCxnSpPr>
          <p:nvPr/>
        </p:nvCxnSpPr>
        <p:spPr>
          <a:xfrm flipH="1">
            <a:off x="6113425" y="3921402"/>
            <a:ext cx="696218" cy="698767"/>
          </a:xfrm>
          <a:prstGeom prst="straightConnector1">
            <a:avLst/>
          </a:prstGeom>
          <a:ln w="28575">
            <a:solidFill>
              <a:srgbClr val="66C12F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D8C897F-0B0F-C547-ABF5-F98C3A11B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239" y="918638"/>
            <a:ext cx="1931811" cy="131759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27243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2F96-F1FF-4B40-9ACC-7CD9CD8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790"/>
            <a:ext cx="8672513" cy="5059363"/>
          </a:xfrm>
        </p:spPr>
        <p:txBody>
          <a:bodyPr/>
          <a:lstStyle/>
          <a:p>
            <a:pPr>
              <a:tabLst>
                <a:tab pos="5135563" algn="l"/>
              </a:tabLst>
            </a:pPr>
            <a:r>
              <a:rPr lang="en-US" dirty="0">
                <a:solidFill>
                  <a:srgbClr val="000000"/>
                </a:solidFill>
              </a:rPr>
              <a:t>Experiment measures decay 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which curl inwards as they 	have lower momentum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Experiment: Decay Positrons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7944D-915F-4C5B-66F1-89BB45D92D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7CACD-6EFB-3257-D0AD-2C43080E0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7A787-0CC2-742D-1CBD-9F74B5F1B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26" y="1513377"/>
            <a:ext cx="4912492" cy="4202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2126067" y="1599009"/>
            <a:ext cx="1280341" cy="752055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A9073F7-FE6E-754A-AA9D-08349D8B923A}"/>
              </a:ext>
            </a:extLst>
          </p:cNvPr>
          <p:cNvSpPr/>
          <p:nvPr/>
        </p:nvSpPr>
        <p:spPr>
          <a:xfrm>
            <a:off x="2929876" y="1417072"/>
            <a:ext cx="565149" cy="515606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453203" y="2427264"/>
            <a:ext cx="4195863" cy="2471327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F384E749-F9C7-2D47-87DC-DF53D1C9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974" y="1932678"/>
            <a:ext cx="3620634" cy="359350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02F0231-A2B9-6349-B547-593AA3EF170F}"/>
              </a:ext>
            </a:extLst>
          </p:cNvPr>
          <p:cNvSpPr/>
          <p:nvPr/>
        </p:nvSpPr>
        <p:spPr>
          <a:xfrm>
            <a:off x="5379397" y="2033911"/>
            <a:ext cx="3424136" cy="3388550"/>
          </a:xfrm>
          <a:prstGeom prst="arc">
            <a:avLst>
              <a:gd name="adj1" fmla="val 16200000"/>
              <a:gd name="adj2" fmla="val 1054009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69A284-FA8C-F545-B01F-5B019B10A03C}"/>
              </a:ext>
            </a:extLst>
          </p:cNvPr>
          <p:cNvSpPr/>
          <p:nvPr/>
        </p:nvSpPr>
        <p:spPr>
          <a:xfrm>
            <a:off x="8290395" y="1774102"/>
            <a:ext cx="564676" cy="543702"/>
          </a:xfrm>
          <a:prstGeom prst="roundRect">
            <a:avLst>
              <a:gd name="adj" fmla="val 25318"/>
            </a:avLst>
          </a:prstGeom>
          <a:noFill/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C8337E-7046-CC4F-840A-07001E5AEDA0}"/>
              </a:ext>
            </a:extLst>
          </p:cNvPr>
          <p:cNvSpPr/>
          <p:nvPr/>
        </p:nvSpPr>
        <p:spPr>
          <a:xfrm>
            <a:off x="8347514" y="5469826"/>
            <a:ext cx="381000" cy="381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B70B27-BF7D-1C4E-A3AE-112A5BDDC96C}"/>
              </a:ext>
            </a:extLst>
          </p:cNvPr>
          <p:cNvSpPr txBox="1"/>
          <p:nvPr/>
        </p:nvSpPr>
        <p:spPr>
          <a:xfrm>
            <a:off x="8728514" y="546982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BC3579-140F-2E48-9AD5-B412B5ABF298}"/>
              </a:ext>
            </a:extLst>
          </p:cNvPr>
          <p:cNvSpPr/>
          <p:nvPr/>
        </p:nvSpPr>
        <p:spPr>
          <a:xfrm>
            <a:off x="8499914" y="5622226"/>
            <a:ext cx="76200" cy="7620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C5A32572-A968-4742-AEA3-22FDEB6F0A21}"/>
              </a:ext>
            </a:extLst>
          </p:cNvPr>
          <p:cNvSpPr/>
          <p:nvPr/>
        </p:nvSpPr>
        <p:spPr>
          <a:xfrm>
            <a:off x="5379397" y="2040261"/>
            <a:ext cx="3424136" cy="3388550"/>
          </a:xfrm>
          <a:prstGeom prst="arc">
            <a:avLst>
              <a:gd name="adj1" fmla="val 16200000"/>
              <a:gd name="adj2" fmla="val 18588008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B166978B-1ABA-A347-8521-E46AEAFDB99B}"/>
              </a:ext>
            </a:extLst>
          </p:cNvPr>
          <p:cNvSpPr/>
          <p:nvPr/>
        </p:nvSpPr>
        <p:spPr>
          <a:xfrm rot="3392946">
            <a:off x="5371344" y="2620176"/>
            <a:ext cx="2813589" cy="2784348"/>
          </a:xfrm>
          <a:prstGeom prst="arc">
            <a:avLst>
              <a:gd name="adj1" fmla="val 7765833"/>
              <a:gd name="adj2" fmla="val 11392467"/>
            </a:avLst>
          </a:prstGeom>
          <a:ln w="38100" cmpd="sng">
            <a:solidFill>
              <a:srgbClr val="3B902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E0167BEC-9B04-1349-9D5E-68E2A4A3D5DA}"/>
              </a:ext>
            </a:extLst>
          </p:cNvPr>
          <p:cNvSpPr/>
          <p:nvPr/>
        </p:nvSpPr>
        <p:spPr>
          <a:xfrm>
            <a:off x="5728778" y="3159291"/>
            <a:ext cx="564676" cy="537567"/>
          </a:xfrm>
          <a:prstGeom prst="roundRect">
            <a:avLst>
              <a:gd name="adj" fmla="val 25318"/>
            </a:avLst>
          </a:prstGeom>
          <a:noFill/>
          <a:ln w="38100">
            <a:solidFill>
              <a:srgbClr val="3B902F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latin typeface="Helvetica" pitchFamily="2" charset="0"/>
                <a:cs typeface="Verdana"/>
              </a:rPr>
              <a:t>e</a:t>
            </a:r>
            <a:r>
              <a:rPr lang="en-US" sz="2400" b="0" baseline="30000" dirty="0">
                <a:solidFill>
                  <a:schemeClr val="tx1"/>
                </a:solidFill>
                <a:latin typeface="Helvetica" pitchFamily="2" charset="0"/>
                <a:cs typeface="Verdana"/>
              </a:rPr>
              <a:t>+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D70BDEB-7922-6046-8663-D84B597DD6BA}"/>
              </a:ext>
            </a:extLst>
          </p:cNvPr>
          <p:cNvCxnSpPr>
            <a:cxnSpLocks/>
          </p:cNvCxnSpPr>
          <p:nvPr/>
        </p:nvCxnSpPr>
        <p:spPr>
          <a:xfrm>
            <a:off x="3412758" y="2373409"/>
            <a:ext cx="594051" cy="37157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4578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2F96-F1FF-4B40-9ACC-7CD9CD8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790"/>
            <a:ext cx="8672513" cy="5059363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We measure the decay point with </a:t>
            </a:r>
            <a:r>
              <a:rPr lang="en-GB" b="1" dirty="0">
                <a:solidFill>
                  <a:srgbClr val="FF0000"/>
                </a:solidFill>
                <a:latin typeface="Helvetica" pitchFamily="2" charset="0"/>
              </a:rPr>
              <a:t>2 trackers</a:t>
            </a:r>
            <a:r>
              <a:rPr lang="en-GB" dirty="0">
                <a:solidFill>
                  <a:srgbClr val="000000"/>
                </a:solidFill>
              </a:rPr>
              <a:t> 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Experiment: Trackers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8A95C-5F81-459A-88F1-C9AF73EDEE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9778F-E463-7D3E-7382-6AA89F071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44F9-EFE2-CFC9-0253-544B242E2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26" y="1513377"/>
            <a:ext cx="4912492" cy="4202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2126067" y="1599009"/>
            <a:ext cx="1280341" cy="752055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A9073F7-FE6E-754A-AA9D-08349D8B923A}"/>
              </a:ext>
            </a:extLst>
          </p:cNvPr>
          <p:cNvSpPr/>
          <p:nvPr/>
        </p:nvSpPr>
        <p:spPr>
          <a:xfrm>
            <a:off x="2929876" y="1417072"/>
            <a:ext cx="565149" cy="515606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453203" y="2427264"/>
            <a:ext cx="4195863" cy="2471327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F384E749-F9C7-2D47-87DC-DF53D1C9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974" y="1932678"/>
            <a:ext cx="3620634" cy="359350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02F0231-A2B9-6349-B547-593AA3EF170F}"/>
              </a:ext>
            </a:extLst>
          </p:cNvPr>
          <p:cNvSpPr/>
          <p:nvPr/>
        </p:nvSpPr>
        <p:spPr>
          <a:xfrm>
            <a:off x="5379397" y="2033911"/>
            <a:ext cx="3424136" cy="3388550"/>
          </a:xfrm>
          <a:prstGeom prst="arc">
            <a:avLst>
              <a:gd name="adj1" fmla="val 16200000"/>
              <a:gd name="adj2" fmla="val 1054009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69A284-FA8C-F545-B01F-5B019B10A03C}"/>
              </a:ext>
            </a:extLst>
          </p:cNvPr>
          <p:cNvSpPr/>
          <p:nvPr/>
        </p:nvSpPr>
        <p:spPr>
          <a:xfrm>
            <a:off x="8290395" y="1774102"/>
            <a:ext cx="564676" cy="543702"/>
          </a:xfrm>
          <a:prstGeom prst="roundRect">
            <a:avLst>
              <a:gd name="adj" fmla="val 25318"/>
            </a:avLst>
          </a:prstGeom>
          <a:noFill/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C8337E-7046-CC4F-840A-07001E5AEDA0}"/>
              </a:ext>
            </a:extLst>
          </p:cNvPr>
          <p:cNvSpPr/>
          <p:nvPr/>
        </p:nvSpPr>
        <p:spPr>
          <a:xfrm>
            <a:off x="8347514" y="5469826"/>
            <a:ext cx="381000" cy="381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B70B27-BF7D-1C4E-A3AE-112A5BDDC96C}"/>
              </a:ext>
            </a:extLst>
          </p:cNvPr>
          <p:cNvSpPr txBox="1"/>
          <p:nvPr/>
        </p:nvSpPr>
        <p:spPr>
          <a:xfrm>
            <a:off x="8728514" y="546982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BC3579-140F-2E48-9AD5-B412B5ABF298}"/>
              </a:ext>
            </a:extLst>
          </p:cNvPr>
          <p:cNvSpPr/>
          <p:nvPr/>
        </p:nvSpPr>
        <p:spPr>
          <a:xfrm>
            <a:off x="8499914" y="5622226"/>
            <a:ext cx="76200" cy="7620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C5A32572-A968-4742-AEA3-22FDEB6F0A21}"/>
              </a:ext>
            </a:extLst>
          </p:cNvPr>
          <p:cNvSpPr/>
          <p:nvPr/>
        </p:nvSpPr>
        <p:spPr>
          <a:xfrm>
            <a:off x="5379397" y="2040261"/>
            <a:ext cx="3424136" cy="3388550"/>
          </a:xfrm>
          <a:prstGeom prst="arc">
            <a:avLst>
              <a:gd name="adj1" fmla="val 16200000"/>
              <a:gd name="adj2" fmla="val 18588008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456CE5B-7B15-DF4E-AE5E-DC162CE56B36}"/>
              </a:ext>
            </a:extLst>
          </p:cNvPr>
          <p:cNvSpPr/>
          <p:nvPr/>
        </p:nvSpPr>
        <p:spPr>
          <a:xfrm>
            <a:off x="5379397" y="2033911"/>
            <a:ext cx="3424136" cy="3388550"/>
          </a:xfrm>
          <a:prstGeom prst="arc">
            <a:avLst>
              <a:gd name="adj1" fmla="val 16200000"/>
              <a:gd name="adj2" fmla="val 18588008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4194E5E-7671-5E44-85D4-CB4516042EAB}"/>
              </a:ext>
            </a:extLst>
          </p:cNvPr>
          <p:cNvCxnSpPr>
            <a:cxnSpLocks/>
          </p:cNvCxnSpPr>
          <p:nvPr/>
        </p:nvCxnSpPr>
        <p:spPr>
          <a:xfrm flipH="1" flipV="1">
            <a:off x="6111151" y="3069817"/>
            <a:ext cx="184517" cy="469871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5" name="Group 54">
            <a:extLst>
              <a:ext uri="{FF2B5EF4-FFF2-40B4-BE49-F238E27FC236}">
                <a16:creationId xmlns:a16="http://schemas.microsoft.com/office/drawing/2014/main" id="{38C2F7C5-BAAB-7641-A700-2FF288749248}"/>
              </a:ext>
            </a:extLst>
          </p:cNvPr>
          <p:cNvGrpSpPr/>
          <p:nvPr/>
        </p:nvGrpSpPr>
        <p:grpSpPr>
          <a:xfrm rot="1629738">
            <a:off x="6090509" y="4681905"/>
            <a:ext cx="544595" cy="336933"/>
            <a:chOff x="7339317" y="4778615"/>
            <a:chExt cx="544595" cy="336933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268E30A-DB26-594B-B9A5-6535ACF060DD}"/>
                </a:ext>
              </a:extLst>
            </p:cNvPr>
            <p:cNvSpPr/>
            <p:nvPr/>
          </p:nvSpPr>
          <p:spPr>
            <a:xfrm>
              <a:off x="7339317" y="4778615"/>
              <a:ext cx="544595" cy="336933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30509D9-73F8-EA43-AF7F-B58CA462E0AB}"/>
                </a:ext>
              </a:extLst>
            </p:cNvPr>
            <p:cNvGrpSpPr/>
            <p:nvPr/>
          </p:nvGrpSpPr>
          <p:grpSpPr>
            <a:xfrm>
              <a:off x="7380184" y="4874909"/>
              <a:ext cx="423747" cy="182880"/>
              <a:chOff x="6932623" y="2263300"/>
              <a:chExt cx="423747" cy="91440"/>
            </a:xfrm>
          </p:grpSpPr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F5E3098F-2CCA-334E-967D-9A448DC23BDA}"/>
                  </a:ext>
                </a:extLst>
              </p:cNvPr>
              <p:cNvCxnSpPr/>
              <p:nvPr/>
            </p:nvCxnSpPr>
            <p:spPr>
              <a:xfrm>
                <a:off x="6932623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D4B667AE-E0BA-E44F-9817-16A7AD5FE1CA}"/>
                  </a:ext>
                </a:extLst>
              </p:cNvPr>
              <p:cNvCxnSpPr/>
              <p:nvPr/>
            </p:nvCxnSpPr>
            <p:spPr>
              <a:xfrm>
                <a:off x="7053693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DB23E34-3F41-644A-B037-2E95FDE067B2}"/>
                  </a:ext>
                </a:extLst>
              </p:cNvPr>
              <p:cNvCxnSpPr/>
              <p:nvPr/>
            </p:nvCxnSpPr>
            <p:spPr>
              <a:xfrm>
                <a:off x="7235298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F78982A3-77DB-404F-B33B-4263FDB7793E}"/>
                  </a:ext>
                </a:extLst>
              </p:cNvPr>
              <p:cNvCxnSpPr/>
              <p:nvPr/>
            </p:nvCxnSpPr>
            <p:spPr>
              <a:xfrm>
                <a:off x="7356370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DD2B8689-0AB5-334D-B7D8-9173244F47C7}"/>
                  </a:ext>
                </a:extLst>
              </p:cNvPr>
              <p:cNvCxnSpPr/>
              <p:nvPr/>
            </p:nvCxnSpPr>
            <p:spPr>
              <a:xfrm>
                <a:off x="6993158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E432721-5125-F945-8C18-D7786AA3A8B6}"/>
                  </a:ext>
                </a:extLst>
              </p:cNvPr>
              <p:cNvCxnSpPr/>
              <p:nvPr/>
            </p:nvCxnSpPr>
            <p:spPr>
              <a:xfrm>
                <a:off x="7174763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5C3D2C59-9E29-4F4A-B256-DEF4ACFE8AF9}"/>
                  </a:ext>
                </a:extLst>
              </p:cNvPr>
              <p:cNvCxnSpPr/>
              <p:nvPr/>
            </p:nvCxnSpPr>
            <p:spPr>
              <a:xfrm>
                <a:off x="7295833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8E7E6D0-4A8D-694F-B35C-517B454DD2D1}"/>
                  </a:ext>
                </a:extLst>
              </p:cNvPr>
              <p:cNvCxnSpPr/>
              <p:nvPr/>
            </p:nvCxnSpPr>
            <p:spPr>
              <a:xfrm>
                <a:off x="7114228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7D135DB-5207-5F47-BF1E-29C457D8649E}"/>
              </a:ext>
            </a:extLst>
          </p:cNvPr>
          <p:cNvGrpSpPr/>
          <p:nvPr/>
        </p:nvGrpSpPr>
        <p:grpSpPr>
          <a:xfrm rot="7335844">
            <a:off x="5696399" y="2811419"/>
            <a:ext cx="544595" cy="336933"/>
            <a:chOff x="7339317" y="4778615"/>
            <a:chExt cx="544595" cy="336933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D4919D6-A660-9F4D-8420-C0BB8312398E}"/>
                </a:ext>
              </a:extLst>
            </p:cNvPr>
            <p:cNvSpPr/>
            <p:nvPr/>
          </p:nvSpPr>
          <p:spPr>
            <a:xfrm>
              <a:off x="7339317" y="4778615"/>
              <a:ext cx="544595" cy="336933"/>
            </a:xfrm>
            <a:prstGeom prst="rect">
              <a:avLst/>
            </a:prstGeom>
            <a:solidFill>
              <a:schemeClr val="bg1"/>
            </a:solidFill>
          </p:spPr>
          <p:txBody>
            <a:bodyPr rtlCol="0" anchor="ctr">
              <a:spAutoFit/>
            </a:bodyPr>
            <a:lstStyle/>
            <a:p>
              <a:pPr marL="342900" indent="-342900" algn="ctr">
                <a:buFont typeface="Arial" charset="0"/>
                <a:buChar char="•"/>
              </a:pPr>
              <a:endParaRPr lang="en-US" sz="2400" b="0" dirty="0">
                <a:solidFill>
                  <a:schemeClr val="tx1"/>
                </a:solidFill>
              </a:endParaRP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0B76BCAD-3C37-6944-9035-86CCB6389175}"/>
                </a:ext>
              </a:extLst>
            </p:cNvPr>
            <p:cNvGrpSpPr/>
            <p:nvPr/>
          </p:nvGrpSpPr>
          <p:grpSpPr>
            <a:xfrm>
              <a:off x="7380184" y="4874909"/>
              <a:ext cx="423747" cy="182880"/>
              <a:chOff x="6932623" y="2263300"/>
              <a:chExt cx="423747" cy="91440"/>
            </a:xfrm>
          </p:grpSpPr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B602E883-18CE-704E-BC41-B0A3716B5D33}"/>
                  </a:ext>
                </a:extLst>
              </p:cNvPr>
              <p:cNvCxnSpPr/>
              <p:nvPr/>
            </p:nvCxnSpPr>
            <p:spPr>
              <a:xfrm>
                <a:off x="6932623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90308DA9-58B6-134C-9B96-3E96EC7719B3}"/>
                  </a:ext>
                </a:extLst>
              </p:cNvPr>
              <p:cNvCxnSpPr/>
              <p:nvPr/>
            </p:nvCxnSpPr>
            <p:spPr>
              <a:xfrm>
                <a:off x="7053693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45EEF764-A8FB-A641-AAD1-52435A8B2EC8}"/>
                  </a:ext>
                </a:extLst>
              </p:cNvPr>
              <p:cNvCxnSpPr/>
              <p:nvPr/>
            </p:nvCxnSpPr>
            <p:spPr>
              <a:xfrm>
                <a:off x="7235298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E0FF99F7-EC3F-EC4D-B812-87ECF557DEC9}"/>
                  </a:ext>
                </a:extLst>
              </p:cNvPr>
              <p:cNvCxnSpPr/>
              <p:nvPr/>
            </p:nvCxnSpPr>
            <p:spPr>
              <a:xfrm>
                <a:off x="7356370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258EB0DA-8A51-4E4A-9831-E6899ECC4C5D}"/>
                  </a:ext>
                </a:extLst>
              </p:cNvPr>
              <p:cNvCxnSpPr/>
              <p:nvPr/>
            </p:nvCxnSpPr>
            <p:spPr>
              <a:xfrm>
                <a:off x="6993158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2823FCE-595C-2144-897B-F19FBE8DA92D}"/>
                  </a:ext>
                </a:extLst>
              </p:cNvPr>
              <p:cNvCxnSpPr/>
              <p:nvPr/>
            </p:nvCxnSpPr>
            <p:spPr>
              <a:xfrm>
                <a:off x="7174763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E82EC503-A339-734C-A081-5B8182E3680A}"/>
                  </a:ext>
                </a:extLst>
              </p:cNvPr>
              <p:cNvCxnSpPr/>
              <p:nvPr/>
            </p:nvCxnSpPr>
            <p:spPr>
              <a:xfrm>
                <a:off x="7295833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777ABA3C-DEAF-B34B-93C0-E8BBCC12E00B}"/>
                  </a:ext>
                </a:extLst>
              </p:cNvPr>
              <p:cNvCxnSpPr/>
              <p:nvPr/>
            </p:nvCxnSpPr>
            <p:spPr>
              <a:xfrm>
                <a:off x="7114228" y="2263300"/>
                <a:ext cx="0" cy="91440"/>
              </a:xfrm>
              <a:prstGeom prst="line">
                <a:avLst/>
              </a:prstGeom>
              <a:ln w="28575" cmpd="sng">
                <a:solidFill>
                  <a:srgbClr val="FF0000"/>
                </a:solidFill>
                <a:headEnd type="non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7D0725B9-CF26-5C4F-AA2D-CE7BA9831B31}"/>
              </a:ext>
            </a:extLst>
          </p:cNvPr>
          <p:cNvSpPr/>
          <p:nvPr/>
        </p:nvSpPr>
        <p:spPr>
          <a:xfrm>
            <a:off x="5990638" y="3594203"/>
            <a:ext cx="1172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FF0000"/>
                </a:solidFill>
                <a:latin typeface="Helvetica" pitchFamily="2" charset="0"/>
              </a:rPr>
              <a:t>Trackers</a:t>
            </a:r>
            <a:endParaRPr lang="en-US" sz="2000" b="0" dirty="0">
              <a:latin typeface="Helvetica" pitchFamily="2" charset="0"/>
            </a:endParaRP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AAF56845-75B1-F345-B921-8094DB24D381}"/>
              </a:ext>
            </a:extLst>
          </p:cNvPr>
          <p:cNvCxnSpPr>
            <a:cxnSpLocks/>
          </p:cNvCxnSpPr>
          <p:nvPr/>
        </p:nvCxnSpPr>
        <p:spPr>
          <a:xfrm flipH="1">
            <a:off x="6345473" y="4086821"/>
            <a:ext cx="125784" cy="541327"/>
          </a:xfrm>
          <a:prstGeom prst="straightConnector1">
            <a:avLst/>
          </a:prstGeom>
          <a:ln w="28575" cmpd="sng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9" name="Arc 78">
            <a:extLst>
              <a:ext uri="{FF2B5EF4-FFF2-40B4-BE49-F238E27FC236}">
                <a16:creationId xmlns:a16="http://schemas.microsoft.com/office/drawing/2014/main" id="{3F0A423E-C088-7F46-BF5C-E7ACD1C5FD2D}"/>
              </a:ext>
            </a:extLst>
          </p:cNvPr>
          <p:cNvSpPr/>
          <p:nvPr/>
        </p:nvSpPr>
        <p:spPr>
          <a:xfrm rot="3392946">
            <a:off x="5371344" y="2620176"/>
            <a:ext cx="2813589" cy="2784348"/>
          </a:xfrm>
          <a:prstGeom prst="arc">
            <a:avLst>
              <a:gd name="adj1" fmla="val 7765833"/>
              <a:gd name="adj2" fmla="val 11392467"/>
            </a:avLst>
          </a:prstGeom>
          <a:ln w="38100" cmpd="sng">
            <a:solidFill>
              <a:srgbClr val="3B902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7B64CCF8-3635-EE4C-B3B0-C6FE93512391}"/>
              </a:ext>
            </a:extLst>
          </p:cNvPr>
          <p:cNvSpPr/>
          <p:nvPr/>
        </p:nvSpPr>
        <p:spPr>
          <a:xfrm rot="20875172">
            <a:off x="1754586" y="2532550"/>
            <a:ext cx="643924" cy="35525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F4CA1E6-E85B-2A4E-854B-30D65E371C07}"/>
              </a:ext>
            </a:extLst>
          </p:cNvPr>
          <p:cNvSpPr/>
          <p:nvPr/>
        </p:nvSpPr>
        <p:spPr>
          <a:xfrm rot="15337510">
            <a:off x="727924" y="3655922"/>
            <a:ext cx="643924" cy="355259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 dirty="0">
              <a:solidFill>
                <a:schemeClr val="tx1"/>
              </a:solidFill>
            </a:endParaRPr>
          </a:p>
        </p:txBody>
      </p: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F6B3760-CC34-5C44-99E9-401E45805BF9}"/>
              </a:ext>
            </a:extLst>
          </p:cNvPr>
          <p:cNvCxnSpPr>
            <a:cxnSpLocks/>
          </p:cNvCxnSpPr>
          <p:nvPr/>
        </p:nvCxnSpPr>
        <p:spPr>
          <a:xfrm>
            <a:off x="3412758" y="2373409"/>
            <a:ext cx="594051" cy="37157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196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DEB111-D6B2-CB4C-A94C-CD058A29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Distribution from Trackers: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5B631-2736-2B57-ACC9-6745A25770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80BA1-22B4-A169-2747-3102B3CAA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10782-14FA-0B5B-CD52-F0448C0B6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F9AD8291-C764-9D59-454F-F7DAA32598B9}"/>
              </a:ext>
            </a:extLst>
          </p:cNvPr>
          <p:cNvSpPr txBox="1">
            <a:spLocks/>
          </p:cNvSpPr>
          <p:nvPr/>
        </p:nvSpPr>
        <p:spPr>
          <a:xfrm>
            <a:off x="3820643" y="1001169"/>
            <a:ext cx="5231207" cy="9385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3838"/>
            <a:r>
              <a:rPr lang="en-US" dirty="0">
                <a:solidFill>
                  <a:srgbClr val="000000"/>
                </a:solidFill>
              </a:rPr>
              <a:t>Measure </a:t>
            </a:r>
            <a:r>
              <a:rPr lang="en-US" b="1" dirty="0">
                <a:solidFill>
                  <a:srgbClr val="000000"/>
                </a:solidFill>
              </a:rPr>
              <a:t>beam oscillations</a:t>
            </a:r>
            <a:r>
              <a:rPr lang="en-US" dirty="0">
                <a:solidFill>
                  <a:srgbClr val="000000"/>
                </a:solidFill>
              </a:rPr>
              <a:t> directly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Beam-dynamics corrections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Tuning simulations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Optimizing experiment running</a:t>
            </a:r>
          </a:p>
        </p:txBody>
      </p:sp>
      <p:pic>
        <p:nvPicPr>
          <p:cNvPr id="10" name="Picture 9" descr="A diagram of a radial position&#10;&#10;Description automatically generated with medium confidence">
            <a:extLst>
              <a:ext uri="{FF2B5EF4-FFF2-40B4-BE49-F238E27FC236}">
                <a16:creationId xmlns:a16="http://schemas.microsoft.com/office/drawing/2014/main" id="{C97E359F-9D89-F943-A760-E4BB24703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38363" y="645506"/>
            <a:ext cx="3131059" cy="291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401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B1B21E1-7673-C846-A55C-E954331B4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6679" y="4178276"/>
            <a:ext cx="5335695" cy="938526"/>
          </a:xfrm>
        </p:spPr>
        <p:txBody>
          <a:bodyPr/>
          <a:lstStyle/>
          <a:p>
            <a:pPr indent="-223838">
              <a:tabLst>
                <a:tab pos="168275" algn="l"/>
              </a:tabLst>
            </a:pPr>
            <a:r>
              <a:rPr lang="en-US" dirty="0">
                <a:solidFill>
                  <a:srgbClr val="000000"/>
                </a:solidFill>
              </a:rPr>
              <a:t>Use distribution to weight the field maps by where the muons live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CDEB111-D6B2-CB4C-A94C-CD058A29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Muon Distribution from Trackers: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5B631-2736-2B57-ACC9-6745A25770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180BA1-22B4-A169-2747-3102B3CAA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E10782-14FA-0B5B-CD52-F0448C0B66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6" name="Picture 15" descr="A diagram of a circular object with lines and dots&#10;&#10;Description automatically generated">
            <a:extLst>
              <a:ext uri="{FF2B5EF4-FFF2-40B4-BE49-F238E27FC236}">
                <a16:creationId xmlns:a16="http://schemas.microsoft.com/office/drawing/2014/main" id="{CA2C9DD4-B894-A577-D7D8-92ECB24B8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31" y="3543486"/>
            <a:ext cx="3345513" cy="27619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4F1BC5-7103-747D-BFA5-4EE4C9C141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38363" y="645506"/>
            <a:ext cx="3131059" cy="2916882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F9AD8291-C764-9D59-454F-F7DAA32598B9}"/>
              </a:ext>
            </a:extLst>
          </p:cNvPr>
          <p:cNvSpPr txBox="1">
            <a:spLocks/>
          </p:cNvSpPr>
          <p:nvPr/>
        </p:nvSpPr>
        <p:spPr>
          <a:xfrm>
            <a:off x="3820643" y="1001169"/>
            <a:ext cx="5231207" cy="938526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3838"/>
            <a:r>
              <a:rPr lang="en-US" dirty="0">
                <a:solidFill>
                  <a:srgbClr val="000000"/>
                </a:solidFill>
              </a:rPr>
              <a:t>Measure </a:t>
            </a:r>
            <a:r>
              <a:rPr lang="en-US" b="1" dirty="0">
                <a:solidFill>
                  <a:srgbClr val="000000"/>
                </a:solidFill>
              </a:rPr>
              <a:t>beam oscillations</a:t>
            </a:r>
            <a:r>
              <a:rPr lang="en-US" dirty="0">
                <a:solidFill>
                  <a:srgbClr val="000000"/>
                </a:solidFill>
              </a:rPr>
              <a:t> directly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Beam-dynamics corrections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Tuning simulations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Optimizing experiment running</a:t>
            </a:r>
          </a:p>
        </p:txBody>
      </p:sp>
    </p:spTree>
    <p:extLst>
      <p:ext uri="{BB962C8B-B14F-4D97-AF65-F5344CB8AC3E}">
        <p14:creationId xmlns:p14="http://schemas.microsoft.com/office/powerpoint/2010/main" val="47678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3A42F96-F1FF-4B40-9ACC-7CD9CD8AC3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9790"/>
            <a:ext cx="8672513" cy="5059363"/>
          </a:xfrm>
        </p:spPr>
        <p:txBody>
          <a:bodyPr/>
          <a:lstStyle/>
          <a:p>
            <a:r>
              <a:rPr lang="en-GB" dirty="0">
                <a:solidFill>
                  <a:srgbClr val="000000"/>
                </a:solidFill>
              </a:rPr>
              <a:t>Time &amp; energy of decay e</a:t>
            </a:r>
            <a:r>
              <a:rPr lang="en-GB" baseline="30000" dirty="0">
                <a:solidFill>
                  <a:srgbClr val="000000"/>
                </a:solidFill>
              </a:rPr>
              <a:t>+</a:t>
            </a:r>
            <a:r>
              <a:rPr lang="en-GB" dirty="0">
                <a:solidFill>
                  <a:srgbClr val="000000"/>
                </a:solidFill>
              </a:rPr>
              <a:t> are measured by </a:t>
            </a:r>
            <a:r>
              <a:rPr lang="en-GB" b="1" dirty="0">
                <a:solidFill>
                  <a:srgbClr val="0000FF"/>
                </a:solidFill>
              </a:rPr>
              <a:t>24 calorimeters</a:t>
            </a: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FA9310-C40F-E745-BD93-B23F07E98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 World Experiment: Calorimeters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A8A95C-5F81-459A-88F1-C9AF73EDEE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79778F-E463-7D3E-7382-6AA89F0716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44F9-EFE2-CFC9-0253-544B242E2A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75333AC-CB2A-5C4E-9145-2EBF122E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226" y="1513377"/>
            <a:ext cx="4912492" cy="420227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3CA3973-BCC3-BF43-B275-2D2C38883316}"/>
              </a:ext>
            </a:extLst>
          </p:cNvPr>
          <p:cNvCxnSpPr>
            <a:cxnSpLocks/>
          </p:cNvCxnSpPr>
          <p:nvPr/>
        </p:nvCxnSpPr>
        <p:spPr>
          <a:xfrm>
            <a:off x="2126067" y="1599009"/>
            <a:ext cx="1280341" cy="752055"/>
          </a:xfrm>
          <a:prstGeom prst="straightConnector1">
            <a:avLst/>
          </a:prstGeom>
          <a:ln w="76200">
            <a:solidFill>
              <a:srgbClr val="FF93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EA9073F7-FE6E-754A-AA9D-08349D8B923A}"/>
              </a:ext>
            </a:extLst>
          </p:cNvPr>
          <p:cNvSpPr/>
          <p:nvPr/>
        </p:nvSpPr>
        <p:spPr>
          <a:xfrm>
            <a:off x="2929876" y="1417072"/>
            <a:ext cx="565149" cy="515606"/>
          </a:xfrm>
          <a:prstGeom prst="roundRect">
            <a:avLst>
              <a:gd name="adj" fmla="val 25318"/>
            </a:avLst>
          </a:prstGeom>
          <a:solidFill>
            <a:schemeClr val="bg1"/>
          </a:solidFill>
          <a:ln w="38100">
            <a:solidFill>
              <a:srgbClr val="FF9300"/>
            </a:solidFill>
          </a:ln>
        </p:spPr>
        <p:txBody>
          <a:bodyPr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E4FADD47-7C00-3B45-A615-BE20245331DF}"/>
              </a:ext>
            </a:extLst>
          </p:cNvPr>
          <p:cNvSpPr/>
          <p:nvPr/>
        </p:nvSpPr>
        <p:spPr>
          <a:xfrm>
            <a:off x="453203" y="2427264"/>
            <a:ext cx="4195863" cy="2471327"/>
          </a:xfrm>
          <a:prstGeom prst="arc">
            <a:avLst>
              <a:gd name="adj1" fmla="val 19714684"/>
              <a:gd name="adj2" fmla="val 2475635"/>
            </a:avLst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utoShape 3">
            <a:extLst>
              <a:ext uri="{FF2B5EF4-FFF2-40B4-BE49-F238E27FC236}">
                <a16:creationId xmlns:a16="http://schemas.microsoft.com/office/drawing/2014/main" id="{F384E749-F9C7-2D47-87DC-DF53D1C92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85974" y="1932678"/>
            <a:ext cx="3620634" cy="3593503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320" y="10800"/>
                </a:moveTo>
                <a:cubicBezTo>
                  <a:pt x="1320" y="16036"/>
                  <a:pt x="5564" y="20280"/>
                  <a:pt x="10800" y="20280"/>
                </a:cubicBezTo>
                <a:cubicBezTo>
                  <a:pt x="16036" y="20280"/>
                  <a:pt x="20280" y="16036"/>
                  <a:pt x="20280" y="10800"/>
                </a:cubicBezTo>
                <a:cubicBezTo>
                  <a:pt x="20280" y="5564"/>
                  <a:pt x="16036" y="1320"/>
                  <a:pt x="10800" y="1320"/>
                </a:cubicBezTo>
                <a:cubicBezTo>
                  <a:pt x="5564" y="1320"/>
                  <a:pt x="1320" y="5564"/>
                  <a:pt x="1320" y="1080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902F0231-A2B9-6349-B547-593AA3EF170F}"/>
              </a:ext>
            </a:extLst>
          </p:cNvPr>
          <p:cNvSpPr/>
          <p:nvPr/>
        </p:nvSpPr>
        <p:spPr>
          <a:xfrm>
            <a:off x="5379397" y="2033911"/>
            <a:ext cx="3424136" cy="3388550"/>
          </a:xfrm>
          <a:prstGeom prst="arc">
            <a:avLst>
              <a:gd name="adj1" fmla="val 16200000"/>
              <a:gd name="adj2" fmla="val 10540093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FE69A284-FA8C-F545-B01F-5B019B10A03C}"/>
              </a:ext>
            </a:extLst>
          </p:cNvPr>
          <p:cNvSpPr/>
          <p:nvPr/>
        </p:nvSpPr>
        <p:spPr>
          <a:xfrm>
            <a:off x="8290395" y="1774102"/>
            <a:ext cx="564676" cy="543702"/>
          </a:xfrm>
          <a:prstGeom prst="roundRect">
            <a:avLst>
              <a:gd name="adj" fmla="val 25318"/>
            </a:avLst>
          </a:prstGeom>
          <a:noFill/>
          <a:ln w="38100">
            <a:solidFill>
              <a:srgbClr val="FF93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b="0" dirty="0">
                <a:solidFill>
                  <a:schemeClr val="tx1"/>
                </a:solidFill>
                <a:cs typeface="Verdana"/>
              </a:rPr>
              <a:t>μ</a:t>
            </a:r>
            <a:r>
              <a:rPr lang="en-US" sz="2400" b="0" baseline="30000" dirty="0">
                <a:solidFill>
                  <a:schemeClr val="tx1"/>
                </a:solidFill>
                <a:cs typeface="Verdana"/>
              </a:rPr>
              <a:t>+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6C8337E-7046-CC4F-840A-07001E5AEDA0}"/>
              </a:ext>
            </a:extLst>
          </p:cNvPr>
          <p:cNvSpPr/>
          <p:nvPr/>
        </p:nvSpPr>
        <p:spPr>
          <a:xfrm>
            <a:off x="8347514" y="5469826"/>
            <a:ext cx="381000" cy="381000"/>
          </a:xfrm>
          <a:prstGeom prst="ellipse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B70B27-BF7D-1C4E-A3AE-112A5BDDC96C}"/>
              </a:ext>
            </a:extLst>
          </p:cNvPr>
          <p:cNvSpPr txBox="1"/>
          <p:nvPr/>
        </p:nvSpPr>
        <p:spPr>
          <a:xfrm>
            <a:off x="8728514" y="5469826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1BC3579-140F-2E48-9AD5-B412B5ABF298}"/>
              </a:ext>
            </a:extLst>
          </p:cNvPr>
          <p:cNvSpPr/>
          <p:nvPr/>
        </p:nvSpPr>
        <p:spPr>
          <a:xfrm>
            <a:off x="8499914" y="5622226"/>
            <a:ext cx="76200" cy="76200"/>
          </a:xfrm>
          <a:prstGeom prst="ellipse">
            <a:avLst/>
          </a:prstGeom>
          <a:solidFill>
            <a:schemeClr val="tx1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Arc 38">
            <a:extLst>
              <a:ext uri="{FF2B5EF4-FFF2-40B4-BE49-F238E27FC236}">
                <a16:creationId xmlns:a16="http://schemas.microsoft.com/office/drawing/2014/main" id="{C5A32572-A968-4742-AEA3-22FDEB6F0A21}"/>
              </a:ext>
            </a:extLst>
          </p:cNvPr>
          <p:cNvSpPr/>
          <p:nvPr/>
        </p:nvSpPr>
        <p:spPr>
          <a:xfrm>
            <a:off x="5379397" y="2040261"/>
            <a:ext cx="3424136" cy="3388550"/>
          </a:xfrm>
          <a:prstGeom prst="arc">
            <a:avLst>
              <a:gd name="adj1" fmla="val 16200000"/>
              <a:gd name="adj2" fmla="val 18588008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Arc 39">
            <a:extLst>
              <a:ext uri="{FF2B5EF4-FFF2-40B4-BE49-F238E27FC236}">
                <a16:creationId xmlns:a16="http://schemas.microsoft.com/office/drawing/2014/main" id="{A456CE5B-7B15-DF4E-AE5E-DC162CE56B36}"/>
              </a:ext>
            </a:extLst>
          </p:cNvPr>
          <p:cNvSpPr/>
          <p:nvPr/>
        </p:nvSpPr>
        <p:spPr>
          <a:xfrm>
            <a:off x="5379397" y="2033911"/>
            <a:ext cx="3424136" cy="3388550"/>
          </a:xfrm>
          <a:prstGeom prst="arc">
            <a:avLst>
              <a:gd name="adj1" fmla="val 16200000"/>
              <a:gd name="adj2" fmla="val 18588008"/>
            </a:avLst>
          </a:prstGeom>
          <a:ln w="381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58">
            <a:extLst>
              <a:ext uri="{FF2B5EF4-FFF2-40B4-BE49-F238E27FC236}">
                <a16:creationId xmlns:a16="http://schemas.microsoft.com/office/drawing/2014/main" id="{5CC00E13-0BEE-1E4E-AD35-EEDD4ED19EE9}"/>
              </a:ext>
            </a:extLst>
          </p:cNvPr>
          <p:cNvGrpSpPr>
            <a:grpSpLocks/>
          </p:cNvGrpSpPr>
          <p:nvPr/>
        </p:nvGrpSpPr>
        <p:grpSpPr bwMode="auto">
          <a:xfrm>
            <a:off x="5557277" y="2217352"/>
            <a:ext cx="3087817" cy="3044782"/>
            <a:chOff x="3120" y="1776"/>
            <a:chExt cx="2208" cy="2214"/>
          </a:xfrm>
          <a:solidFill>
            <a:srgbClr val="0043FF"/>
          </a:solidFill>
        </p:grpSpPr>
        <p:sp>
          <p:nvSpPr>
            <p:cNvPr id="18" name="Rectangle 59">
              <a:extLst>
                <a:ext uri="{FF2B5EF4-FFF2-40B4-BE49-F238E27FC236}">
                  <a16:creationId xmlns:a16="http://schemas.microsoft.com/office/drawing/2014/main" id="{95B6A304-29F8-994D-BEEF-FC614AEFC0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784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19" name="Rectangle 60">
              <a:extLst>
                <a:ext uri="{FF2B5EF4-FFF2-40B4-BE49-F238E27FC236}">
                  <a16:creationId xmlns:a16="http://schemas.microsoft.com/office/drawing/2014/main" id="{D65FB4AA-3259-7948-8005-B7B8F038B4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1776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20" name="Rectangle 61">
              <a:extLst>
                <a:ext uri="{FF2B5EF4-FFF2-40B4-BE49-F238E27FC236}">
                  <a16:creationId xmlns:a16="http://schemas.microsoft.com/office/drawing/2014/main" id="{814DE871-06EF-4F43-88FF-AEE364880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2832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21" name="Rectangle 62">
              <a:extLst>
                <a:ext uri="{FF2B5EF4-FFF2-40B4-BE49-F238E27FC236}">
                  <a16:creationId xmlns:a16="http://schemas.microsoft.com/office/drawing/2014/main" id="{3794C983-9265-F14F-AFE2-9C1CA9D2E2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6" y="2544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22" name="Rectangle 63">
              <a:extLst>
                <a:ext uri="{FF2B5EF4-FFF2-40B4-BE49-F238E27FC236}">
                  <a16:creationId xmlns:a16="http://schemas.microsoft.com/office/drawing/2014/main" id="{5617147F-C004-BF46-A0D4-78BB34C1BE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04" y="3707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54E4433F-F8F5-604C-AC67-1195DBA7EF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9" y="3088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24" name="Rectangle 65">
              <a:extLst>
                <a:ext uri="{FF2B5EF4-FFF2-40B4-BE49-F238E27FC236}">
                  <a16:creationId xmlns:a16="http://schemas.microsoft.com/office/drawing/2014/main" id="{52BF42A7-B60E-8F47-A1DC-C3F4432FF2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8" y="2064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CC25B661-5C14-324B-A52C-F9641CC73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3" y="2342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30" name="Rectangle 67">
              <a:extLst>
                <a:ext uri="{FF2B5EF4-FFF2-40B4-BE49-F238E27FC236}">
                  <a16:creationId xmlns:a16="http://schemas.microsoft.com/office/drawing/2014/main" id="{C5DB325D-21DC-4A45-B348-5E1558A08A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2544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31" name="Rectangle 68">
              <a:extLst>
                <a:ext uri="{FF2B5EF4-FFF2-40B4-BE49-F238E27FC236}">
                  <a16:creationId xmlns:a16="http://schemas.microsoft.com/office/drawing/2014/main" id="{E428F6F9-E84F-CC4E-AAA5-DB0EF54AE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2112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33" name="Rectangle 69">
              <a:extLst>
                <a:ext uri="{FF2B5EF4-FFF2-40B4-BE49-F238E27FC236}">
                  <a16:creationId xmlns:a16="http://schemas.microsoft.com/office/drawing/2014/main" id="{4991883B-7993-6240-8DEA-0038CDDC5C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20" y="1964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1" name="Rectangle 70">
              <a:extLst>
                <a:ext uri="{FF2B5EF4-FFF2-40B4-BE49-F238E27FC236}">
                  <a16:creationId xmlns:a16="http://schemas.microsoft.com/office/drawing/2014/main" id="{1D4C9E04-957D-4847-AC83-52B0234581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1819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2" name="Rectangle 71">
              <a:extLst>
                <a:ext uri="{FF2B5EF4-FFF2-40B4-BE49-F238E27FC236}">
                  <a16:creationId xmlns:a16="http://schemas.microsoft.com/office/drawing/2014/main" id="{5F1B1392-FA8B-5046-849C-B3D874EAB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8" y="1824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3" name="Rectangle 72">
              <a:extLst>
                <a:ext uri="{FF2B5EF4-FFF2-40B4-BE49-F238E27FC236}">
                  <a16:creationId xmlns:a16="http://schemas.microsoft.com/office/drawing/2014/main" id="{029C0D14-326F-E841-BA46-E4738DFF52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8" y="1920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4" name="Rectangle 73">
              <a:extLst>
                <a:ext uri="{FF2B5EF4-FFF2-40B4-BE49-F238E27FC236}">
                  <a16:creationId xmlns:a16="http://schemas.microsoft.com/office/drawing/2014/main" id="{49FD79FF-6B3A-2143-9B5A-EB6DD474CB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3" y="2265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5" name="Rectangle 74">
              <a:extLst>
                <a:ext uri="{FF2B5EF4-FFF2-40B4-BE49-F238E27FC236}">
                  <a16:creationId xmlns:a16="http://schemas.microsoft.com/office/drawing/2014/main" id="{4C0A130C-50BB-D84B-A388-12665A1346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7" y="3327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6" name="Rectangle 75">
              <a:extLst>
                <a:ext uri="{FF2B5EF4-FFF2-40B4-BE49-F238E27FC236}">
                  <a16:creationId xmlns:a16="http://schemas.microsoft.com/office/drawing/2014/main" id="{3389FDB4-8507-904D-80C6-AAD11E95B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5" y="3529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7" name="Rectangle 76">
              <a:extLst>
                <a:ext uri="{FF2B5EF4-FFF2-40B4-BE49-F238E27FC236}">
                  <a16:creationId xmlns:a16="http://schemas.microsoft.com/office/drawing/2014/main" id="{45828FBF-579B-9D40-B8AC-93081B93B2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0" y="3794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8" name="Rectangle 77">
              <a:extLst>
                <a:ext uri="{FF2B5EF4-FFF2-40B4-BE49-F238E27FC236}">
                  <a16:creationId xmlns:a16="http://schemas.microsoft.com/office/drawing/2014/main" id="{060B6DB4-0A83-EF46-B942-399FE2AD84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7" y="3846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49" name="Rectangle 78">
              <a:extLst>
                <a:ext uri="{FF2B5EF4-FFF2-40B4-BE49-F238E27FC236}">
                  <a16:creationId xmlns:a16="http://schemas.microsoft.com/office/drawing/2014/main" id="{D37B9B27-A425-C84C-BF58-06035737D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0" y="3783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50" name="Rectangle 79">
              <a:extLst>
                <a:ext uri="{FF2B5EF4-FFF2-40B4-BE49-F238E27FC236}">
                  <a16:creationId xmlns:a16="http://schemas.microsoft.com/office/drawing/2014/main" id="{F8C5EF1D-D122-5142-AAE0-B2C563C4B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3648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51" name="Rectangle 80">
              <a:extLst>
                <a:ext uri="{FF2B5EF4-FFF2-40B4-BE49-F238E27FC236}">
                  <a16:creationId xmlns:a16="http://schemas.microsoft.com/office/drawing/2014/main" id="{5DA13827-ABD6-FB4C-950A-C367578AA6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0" y="3447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52" name="Rectangle 81">
              <a:extLst>
                <a:ext uri="{FF2B5EF4-FFF2-40B4-BE49-F238E27FC236}">
                  <a16:creationId xmlns:a16="http://schemas.microsoft.com/office/drawing/2014/main" id="{8DA138A8-9F56-0542-A816-E14FBB83E0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2" y="3236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  <p:sp>
          <p:nvSpPr>
            <p:cNvPr id="53" name="Rectangle 82">
              <a:extLst>
                <a:ext uri="{FF2B5EF4-FFF2-40B4-BE49-F238E27FC236}">
                  <a16:creationId xmlns:a16="http://schemas.microsoft.com/office/drawing/2014/main" id="{3E7D0FEE-97D6-AE49-AE42-3EC37A19CB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3" y="3001"/>
              <a:ext cx="144" cy="144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dirty="0">
                <a:solidFill>
                  <a:srgbClr val="FF33CC"/>
                </a:solidFill>
              </a:endParaRP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C09A18A-B704-EB4E-9587-225FE337FF7E}"/>
              </a:ext>
            </a:extLst>
          </p:cNvPr>
          <p:cNvSpPr txBox="1"/>
          <p:nvPr/>
        </p:nvSpPr>
        <p:spPr>
          <a:xfrm>
            <a:off x="7232922" y="2891549"/>
            <a:ext cx="84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0" dirty="0">
                <a:solidFill>
                  <a:srgbClr val="0043FF"/>
                </a:solidFill>
                <a:latin typeface="Helvetica" pitchFamily="2" charset="0"/>
              </a:rPr>
              <a:t>Calos</a:t>
            </a:r>
          </a:p>
        </p:txBody>
      </p:sp>
      <p:sp>
        <p:nvSpPr>
          <p:cNvPr id="79" name="Arc 78">
            <a:extLst>
              <a:ext uri="{FF2B5EF4-FFF2-40B4-BE49-F238E27FC236}">
                <a16:creationId xmlns:a16="http://schemas.microsoft.com/office/drawing/2014/main" id="{3F0A423E-C088-7F46-BF5C-E7ACD1C5FD2D}"/>
              </a:ext>
            </a:extLst>
          </p:cNvPr>
          <p:cNvSpPr/>
          <p:nvPr/>
        </p:nvSpPr>
        <p:spPr>
          <a:xfrm rot="3392946">
            <a:off x="5371344" y="2620176"/>
            <a:ext cx="2813589" cy="2784348"/>
          </a:xfrm>
          <a:prstGeom prst="arc">
            <a:avLst>
              <a:gd name="adj1" fmla="val 7765833"/>
              <a:gd name="adj2" fmla="val 11392467"/>
            </a:avLst>
          </a:prstGeom>
          <a:ln w="38100" cmpd="sng">
            <a:solidFill>
              <a:srgbClr val="3B902F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35C21A5-A7A9-474D-AFA0-83C09320F085}"/>
              </a:ext>
            </a:extLst>
          </p:cNvPr>
          <p:cNvGrpSpPr/>
          <p:nvPr/>
        </p:nvGrpSpPr>
        <p:grpSpPr>
          <a:xfrm>
            <a:off x="918089" y="2542208"/>
            <a:ext cx="3371599" cy="2211466"/>
            <a:chOff x="918089" y="2683968"/>
            <a:chExt cx="3371599" cy="2211466"/>
          </a:xfrm>
        </p:grpSpPr>
        <p:sp>
          <p:nvSpPr>
            <p:cNvPr id="81" name="Circle">
              <a:extLst>
                <a:ext uri="{FF2B5EF4-FFF2-40B4-BE49-F238E27FC236}">
                  <a16:creationId xmlns:a16="http://schemas.microsoft.com/office/drawing/2014/main" id="{1074DF48-33A8-EB49-9252-CDBB56D4B114}"/>
                </a:ext>
              </a:extLst>
            </p:cNvPr>
            <p:cNvSpPr/>
            <p:nvPr/>
          </p:nvSpPr>
          <p:spPr>
            <a:xfrm>
              <a:off x="2406657" y="2683968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82" name="Circle">
              <a:extLst>
                <a:ext uri="{FF2B5EF4-FFF2-40B4-BE49-F238E27FC236}">
                  <a16:creationId xmlns:a16="http://schemas.microsoft.com/office/drawing/2014/main" id="{20D53E37-339A-E641-8782-6E9C9963F50B}"/>
                </a:ext>
              </a:extLst>
            </p:cNvPr>
            <p:cNvSpPr/>
            <p:nvPr/>
          </p:nvSpPr>
          <p:spPr>
            <a:xfrm rot="477583">
              <a:off x="2703899" y="2710203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DE7D35F9-9DFA-E747-B466-D25DDFB4D037}"/>
                </a:ext>
              </a:extLst>
            </p:cNvPr>
            <p:cNvSpPr/>
            <p:nvPr/>
          </p:nvSpPr>
          <p:spPr>
            <a:xfrm rot="1124643">
              <a:off x="3024637" y="2773350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84" name="Circle">
              <a:extLst>
                <a:ext uri="{FF2B5EF4-FFF2-40B4-BE49-F238E27FC236}">
                  <a16:creationId xmlns:a16="http://schemas.microsoft.com/office/drawing/2014/main" id="{336E2AF8-E2EA-AC43-BD6E-822B838C7992}"/>
                </a:ext>
              </a:extLst>
            </p:cNvPr>
            <p:cNvSpPr/>
            <p:nvPr/>
          </p:nvSpPr>
          <p:spPr>
            <a:xfrm rot="2258130">
              <a:off x="3310337" y="2877093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85" name="Circle">
              <a:extLst>
                <a:ext uri="{FF2B5EF4-FFF2-40B4-BE49-F238E27FC236}">
                  <a16:creationId xmlns:a16="http://schemas.microsoft.com/office/drawing/2014/main" id="{79EBDB18-CAAF-6346-A43F-D3E9EEEF7FED}"/>
                </a:ext>
              </a:extLst>
            </p:cNvPr>
            <p:cNvSpPr/>
            <p:nvPr/>
          </p:nvSpPr>
          <p:spPr>
            <a:xfrm rot="2734632">
              <a:off x="3552602" y="3011355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86" name="Circle">
              <a:extLst>
                <a:ext uri="{FF2B5EF4-FFF2-40B4-BE49-F238E27FC236}">
                  <a16:creationId xmlns:a16="http://schemas.microsoft.com/office/drawing/2014/main" id="{5EDBC05A-0250-3346-9DAE-B7E34F765A12}"/>
                </a:ext>
              </a:extLst>
            </p:cNvPr>
            <p:cNvSpPr/>
            <p:nvPr/>
          </p:nvSpPr>
          <p:spPr>
            <a:xfrm rot="5400000">
              <a:off x="3962520" y="3600838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87" name="Circle">
              <a:extLst>
                <a:ext uri="{FF2B5EF4-FFF2-40B4-BE49-F238E27FC236}">
                  <a16:creationId xmlns:a16="http://schemas.microsoft.com/office/drawing/2014/main" id="{0A6E31C2-7378-EE4F-BF38-7458D78C2DC4}"/>
                </a:ext>
              </a:extLst>
            </p:cNvPr>
            <p:cNvSpPr/>
            <p:nvPr/>
          </p:nvSpPr>
          <p:spPr>
            <a:xfrm rot="4193710">
              <a:off x="3777973" y="3222742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88" name="Circle">
              <a:extLst>
                <a:ext uri="{FF2B5EF4-FFF2-40B4-BE49-F238E27FC236}">
                  <a16:creationId xmlns:a16="http://schemas.microsoft.com/office/drawing/2014/main" id="{4BE48ED5-84C8-2340-8862-6C28FBED4EB7}"/>
                </a:ext>
              </a:extLst>
            </p:cNvPr>
            <p:cNvSpPr/>
            <p:nvPr/>
          </p:nvSpPr>
          <p:spPr>
            <a:xfrm rot="20885243">
              <a:off x="2966398" y="4443684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89" name="Circle">
              <a:extLst>
                <a:ext uri="{FF2B5EF4-FFF2-40B4-BE49-F238E27FC236}">
                  <a16:creationId xmlns:a16="http://schemas.microsoft.com/office/drawing/2014/main" id="{C6CFBE13-6480-1941-B7EA-8B2A656E0DB3}"/>
                </a:ext>
              </a:extLst>
            </p:cNvPr>
            <p:cNvSpPr/>
            <p:nvPr/>
          </p:nvSpPr>
          <p:spPr>
            <a:xfrm rot="21383332">
              <a:off x="2542699" y="4513183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0" name="Circle">
              <a:extLst>
                <a:ext uri="{FF2B5EF4-FFF2-40B4-BE49-F238E27FC236}">
                  <a16:creationId xmlns:a16="http://schemas.microsoft.com/office/drawing/2014/main" id="{B2F2D513-9DF4-DD4A-9712-242CE8911908}"/>
                </a:ext>
              </a:extLst>
            </p:cNvPr>
            <p:cNvSpPr/>
            <p:nvPr/>
          </p:nvSpPr>
          <p:spPr>
            <a:xfrm rot="20926067">
              <a:off x="2110848" y="2710202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79EFD88E-E903-1643-BAD2-62FD4A26CCF6}"/>
                </a:ext>
              </a:extLst>
            </p:cNvPr>
            <p:cNvSpPr/>
            <p:nvPr/>
          </p:nvSpPr>
          <p:spPr>
            <a:xfrm rot="20926067">
              <a:off x="1798528" y="2744165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2" name="Circle">
              <a:extLst>
                <a:ext uri="{FF2B5EF4-FFF2-40B4-BE49-F238E27FC236}">
                  <a16:creationId xmlns:a16="http://schemas.microsoft.com/office/drawing/2014/main" id="{343714A3-62F0-4543-9E1B-88FB9BDE2204}"/>
                </a:ext>
              </a:extLst>
            </p:cNvPr>
            <p:cNvSpPr/>
            <p:nvPr/>
          </p:nvSpPr>
          <p:spPr>
            <a:xfrm rot="19491613">
              <a:off x="1541526" y="2842898"/>
              <a:ext cx="252952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3" name="Circle">
              <a:extLst>
                <a:ext uri="{FF2B5EF4-FFF2-40B4-BE49-F238E27FC236}">
                  <a16:creationId xmlns:a16="http://schemas.microsoft.com/office/drawing/2014/main" id="{2803A6D6-C482-4F4D-B349-015251503374}"/>
                </a:ext>
              </a:extLst>
            </p:cNvPr>
            <p:cNvSpPr/>
            <p:nvPr/>
          </p:nvSpPr>
          <p:spPr>
            <a:xfrm rot="19218226">
              <a:off x="1311993" y="3008258"/>
              <a:ext cx="252952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4" name="Circle">
              <a:extLst>
                <a:ext uri="{FF2B5EF4-FFF2-40B4-BE49-F238E27FC236}">
                  <a16:creationId xmlns:a16="http://schemas.microsoft.com/office/drawing/2014/main" id="{711556AE-54DB-8145-BACF-35086A887034}"/>
                </a:ext>
              </a:extLst>
            </p:cNvPr>
            <p:cNvSpPr/>
            <p:nvPr/>
          </p:nvSpPr>
          <p:spPr>
            <a:xfrm rot="17758092">
              <a:off x="1127459" y="3208750"/>
              <a:ext cx="252952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5" name="Circle">
              <a:extLst>
                <a:ext uri="{FF2B5EF4-FFF2-40B4-BE49-F238E27FC236}">
                  <a16:creationId xmlns:a16="http://schemas.microsoft.com/office/drawing/2014/main" id="{A8F5E5D8-4D46-664D-A752-CE69153D78CB}"/>
                </a:ext>
              </a:extLst>
            </p:cNvPr>
            <p:cNvSpPr/>
            <p:nvPr/>
          </p:nvSpPr>
          <p:spPr>
            <a:xfrm rot="17256883">
              <a:off x="997217" y="3429089"/>
              <a:ext cx="252952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6" name="Circle">
              <a:extLst>
                <a:ext uri="{FF2B5EF4-FFF2-40B4-BE49-F238E27FC236}">
                  <a16:creationId xmlns:a16="http://schemas.microsoft.com/office/drawing/2014/main" id="{5CB0410A-5A6B-3647-9643-8BFB3BCBB525}"/>
                </a:ext>
              </a:extLst>
            </p:cNvPr>
            <p:cNvSpPr/>
            <p:nvPr/>
          </p:nvSpPr>
          <p:spPr>
            <a:xfrm rot="14034615">
              <a:off x="1301703" y="4173745"/>
              <a:ext cx="278778" cy="47793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7" name="Circle">
              <a:extLst>
                <a:ext uri="{FF2B5EF4-FFF2-40B4-BE49-F238E27FC236}">
                  <a16:creationId xmlns:a16="http://schemas.microsoft.com/office/drawing/2014/main" id="{01180A21-781B-CA47-BFE0-858E5244C5E2}"/>
                </a:ext>
              </a:extLst>
            </p:cNvPr>
            <p:cNvSpPr/>
            <p:nvPr/>
          </p:nvSpPr>
          <p:spPr>
            <a:xfrm rot="13555073">
              <a:off x="1690883" y="4344992"/>
              <a:ext cx="256938" cy="466529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8" name="Circle">
              <a:extLst>
                <a:ext uri="{FF2B5EF4-FFF2-40B4-BE49-F238E27FC236}">
                  <a16:creationId xmlns:a16="http://schemas.microsoft.com/office/drawing/2014/main" id="{980D14A8-E1AC-DF4A-AA92-98C6B45BEA14}"/>
                </a:ext>
              </a:extLst>
            </p:cNvPr>
            <p:cNvSpPr/>
            <p:nvPr/>
          </p:nvSpPr>
          <p:spPr>
            <a:xfrm rot="879762">
              <a:off x="2093784" y="4472112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3DF01584-F1BD-6B4D-A89B-383CAE313E53}"/>
                </a:ext>
              </a:extLst>
            </p:cNvPr>
            <p:cNvSpPr/>
            <p:nvPr/>
          </p:nvSpPr>
          <p:spPr>
            <a:xfrm rot="15749536">
              <a:off x="982739" y="3688555"/>
              <a:ext cx="252952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100" name="Circle">
              <a:extLst>
                <a:ext uri="{FF2B5EF4-FFF2-40B4-BE49-F238E27FC236}">
                  <a16:creationId xmlns:a16="http://schemas.microsoft.com/office/drawing/2014/main" id="{D79E6E76-DB19-124F-A1EE-D255FA13E0E7}"/>
                </a:ext>
              </a:extLst>
            </p:cNvPr>
            <p:cNvSpPr/>
            <p:nvPr/>
          </p:nvSpPr>
          <p:spPr>
            <a:xfrm rot="14921271">
              <a:off x="1068199" y="3982218"/>
              <a:ext cx="252952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101" name="Circle">
              <a:extLst>
                <a:ext uri="{FF2B5EF4-FFF2-40B4-BE49-F238E27FC236}">
                  <a16:creationId xmlns:a16="http://schemas.microsoft.com/office/drawing/2014/main" id="{3E56DE77-ABB8-0941-AB3F-2DE2655CA781}"/>
                </a:ext>
              </a:extLst>
            </p:cNvPr>
            <p:cNvSpPr/>
            <p:nvPr/>
          </p:nvSpPr>
          <p:spPr>
            <a:xfrm rot="19214118">
              <a:off x="3361972" y="4313017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102" name="Circle">
              <a:extLst>
                <a:ext uri="{FF2B5EF4-FFF2-40B4-BE49-F238E27FC236}">
                  <a16:creationId xmlns:a16="http://schemas.microsoft.com/office/drawing/2014/main" id="{FE2D7EC4-4FE8-D046-B355-AEA1D0302597}"/>
                </a:ext>
              </a:extLst>
            </p:cNvPr>
            <p:cNvSpPr/>
            <p:nvPr/>
          </p:nvSpPr>
          <p:spPr>
            <a:xfrm rot="17803975">
              <a:off x="3874363" y="3882760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CA519A1A-21EA-984B-A7B3-580D93B5444B}"/>
                </a:ext>
              </a:extLst>
            </p:cNvPr>
            <p:cNvSpPr/>
            <p:nvPr/>
          </p:nvSpPr>
          <p:spPr>
            <a:xfrm rot="18746905">
              <a:off x="3682220" y="4142527"/>
              <a:ext cx="272086" cy="382251"/>
            </a:xfrm>
            <a:prstGeom prst="ellipse">
              <a:avLst/>
            </a:prstGeom>
            <a:ln w="38100">
              <a:solidFill>
                <a:srgbClr val="0043FF"/>
              </a:solidFill>
              <a:miter lim="400000"/>
            </a:ln>
          </p:spPr>
          <p:txBody>
            <a:bodyPr lIns="0" tIns="0" rIns="0" bIns="0" anchor="ctr"/>
            <a:lstStyle/>
            <a:p>
              <a:pPr algn="ctr" defTabSz="825500">
                <a:lnSpc>
                  <a:spcPct val="100000"/>
                </a:lnSpc>
                <a:defRPr sz="3200">
                  <a:solidFill>
                    <a:srgbClr val="FFFFFF"/>
                  </a:solidFill>
                  <a:uFillTx/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</p:grpSp>
      <p:cxnSp>
        <p:nvCxnSpPr>
          <p:cNvPr id="111" name="Straight Arrow Connector 110">
            <a:extLst>
              <a:ext uri="{FF2B5EF4-FFF2-40B4-BE49-F238E27FC236}">
                <a16:creationId xmlns:a16="http://schemas.microsoft.com/office/drawing/2014/main" id="{8F6B3760-CC34-5C44-99E9-401E45805BF9}"/>
              </a:ext>
            </a:extLst>
          </p:cNvPr>
          <p:cNvCxnSpPr>
            <a:cxnSpLocks/>
          </p:cNvCxnSpPr>
          <p:nvPr/>
        </p:nvCxnSpPr>
        <p:spPr>
          <a:xfrm>
            <a:off x="3412758" y="2373409"/>
            <a:ext cx="594051" cy="371570"/>
          </a:xfrm>
          <a:prstGeom prst="straightConnector1">
            <a:avLst/>
          </a:prstGeom>
          <a:ln w="76200" cmpd="sng">
            <a:solidFill>
              <a:srgbClr val="FF9300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961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769675"/>
                <a:ext cx="8672513" cy="5059363"/>
              </a:xfrm>
            </p:spPr>
            <p:txBody>
              <a:bodyPr/>
              <a:lstStyle/>
              <a:p>
                <a:r>
                  <a:rPr lang="en-US"/>
                  <a:t>Fit with simple positron oscillation: </a:t>
                </a:r>
              </a:p>
              <a:p>
                <a:pPr marL="914400" lvl="2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d>
                        <m:d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unc>
                        <m:func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num>
                                    <m:den>
                                      <m:r>
                                        <a:rPr lang="en-US" sz="2400" b="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𝜏</m:t>
                                      </m:r>
                                    </m:den>
                                  </m:f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  <m:sub>
                                  <m:r>
                                    <a:rPr lang="en-US" sz="2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2400" b="0" i="1">
                          <a:latin typeface="Cambria Math" panose="02040503050406030204" pitchFamily="18" charset="0"/>
                        </a:rPr>
                        <m:t>[1+</m:t>
                      </m:r>
                      <m:r>
                        <a:rPr lang="en-US" sz="2400" b="0" i="1">
                          <a:latin typeface="Cambria Math" panose="02040503050406030204" pitchFamily="18" charset="0"/>
                        </a:rPr>
                        <m:t>𝐴𝑐𝑜𝑠</m:t>
                      </m:r>
                      <m:d>
                        <m:dPr>
                          <m:ctrlPr>
                            <a:rPr lang="en-US" sz="2400" b="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400" b="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</m:d>
                      <m:r>
                        <a:rPr lang="en-US" sz="2400" b="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i="1"/>
              </a:p>
              <a:p>
                <a:r>
                  <a:rPr lang="en-US"/>
                  <a:t>This simple fit is clearly not sufficient and well defined resonances are observed in the residuals</a:t>
                </a:r>
              </a:p>
            </p:txBody>
          </p:sp>
        </mc:Choice>
        <mc:Fallback xmlns="">
          <p:sp>
            <p:nvSpPr>
              <p:cNvPr id="2" name="Segnaposto contenuto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769675"/>
                <a:ext cx="8672513" cy="5059363"/>
              </a:xfrm>
              <a:blipFill>
                <a:blip r:embed="rId2"/>
                <a:stretch>
                  <a:fillRect l="-1901" t="-1754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olo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/>
                  <a:t>Measuring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b="0"/>
                  <a:t> : 5 parameters fit function</a:t>
                </a:r>
              </a:p>
            </p:txBody>
          </p:sp>
        </mc:Choice>
        <mc:Fallback xmlns="">
          <p:sp>
            <p:nvSpPr>
              <p:cNvPr id="3" name="Titol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742" t="-22857" b="-4857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C46F79E-6214-E646-B354-26D943F09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F9E992-5C80-364F-AEA9-92E2C8B57E3F}" type="slidenum">
              <a:rPr lang="nb-NO"/>
              <a:t>27</a:t>
            </a:fld>
            <a:endParaRPr lang="nb-NO"/>
          </a:p>
        </p:txBody>
      </p:sp>
      <p:pic>
        <p:nvPicPr>
          <p:cNvPr id="7" name="Immagine 6" descr="Screen Shot 2018-09-03 at 20.36.16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62" y="2660147"/>
            <a:ext cx="4786977" cy="3535594"/>
          </a:xfrm>
          <a:prstGeom prst="rect">
            <a:avLst/>
          </a:prstGeom>
        </p:spPr>
      </p:pic>
      <p:pic>
        <p:nvPicPr>
          <p:cNvPr id="8" name="Immagine 7" descr="Screen Shot 2018-09-03 at 20.36.29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9902" y="3604384"/>
            <a:ext cx="4584098" cy="2356299"/>
          </a:xfrm>
          <a:prstGeom prst="rect">
            <a:avLst/>
          </a:prstGeom>
        </p:spPr>
      </p:pic>
      <p:sp>
        <p:nvSpPr>
          <p:cNvPr id="12" name="Rettangolo 11"/>
          <p:cNvSpPr/>
          <p:nvPr/>
        </p:nvSpPr>
        <p:spPr>
          <a:xfrm>
            <a:off x="48381" y="2648858"/>
            <a:ext cx="1064381" cy="26609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ttore 2 10">
            <a:extLst>
              <a:ext uri="{FF2B5EF4-FFF2-40B4-BE49-F238E27FC236}">
                <a16:creationId xmlns:a16="http://schemas.microsoft.com/office/drawing/2014/main" id="{5F8D908A-03C7-1241-9390-9E413D6A0F24}"/>
              </a:ext>
            </a:extLst>
          </p:cNvPr>
          <p:cNvCxnSpPr>
            <a:cxnSpLocks/>
          </p:cNvCxnSpPr>
          <p:nvPr/>
        </p:nvCxnSpPr>
        <p:spPr>
          <a:xfrm flipH="1">
            <a:off x="4619013" y="2975501"/>
            <a:ext cx="1026884" cy="241854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sellaDiTesto 8">
            <a:extLst>
              <a:ext uri="{FF2B5EF4-FFF2-40B4-BE49-F238E27FC236}">
                <a16:creationId xmlns:a16="http://schemas.microsoft.com/office/drawing/2014/main" id="{A87877AE-3D80-1042-B1A0-5CE6B30D750F}"/>
              </a:ext>
            </a:extLst>
          </p:cNvPr>
          <p:cNvSpPr txBox="1"/>
          <p:nvPr/>
        </p:nvSpPr>
        <p:spPr>
          <a:xfrm>
            <a:off x="5240111" y="2640351"/>
            <a:ext cx="390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muon lifetime: </a:t>
            </a:r>
            <a:r>
              <a:rPr lang="en-US" sz="2000">
                <a:latin typeface="Symbol" pitchFamily="2" charset="2"/>
              </a:rPr>
              <a:t>t</a:t>
            </a:r>
            <a:r>
              <a:rPr lang="en-US" sz="2000" baseline="-25000">
                <a:latin typeface="Symbol" pitchFamily="2" charset="2"/>
              </a:rPr>
              <a:t>m</a:t>
            </a:r>
            <a:r>
              <a:rPr lang="en-US" sz="2000">
                <a:latin typeface="Symbol" pitchFamily="2" charset="2"/>
              </a:rPr>
              <a:t>=gt</a:t>
            </a:r>
            <a:r>
              <a:rPr lang="en-US" sz="2000" baseline="-25000">
                <a:latin typeface="Symbol" pitchFamily="2" charset="2"/>
              </a:rPr>
              <a:t>0m</a:t>
            </a:r>
            <a:r>
              <a:rPr lang="en-US" sz="2000">
                <a:latin typeface="Symbol" pitchFamily="2" charset="2"/>
              </a:rPr>
              <a:t> </a:t>
            </a:r>
            <a:r>
              <a:rPr lang="en-US" sz="2000"/>
              <a:t>= 64.33 </a:t>
            </a:r>
            <a:r>
              <a:rPr lang="en-US" sz="2000">
                <a:latin typeface="Symbol" pitchFamily="2" charset="2"/>
              </a:rPr>
              <a:t>m</a:t>
            </a:r>
            <a:r>
              <a:rPr lang="en-US" sz="2000"/>
              <a:t>sec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1FF1865-259B-574C-B4C5-9CDF8B0645FC}"/>
              </a:ext>
            </a:extLst>
          </p:cNvPr>
          <p:cNvSpPr/>
          <p:nvPr/>
        </p:nvSpPr>
        <p:spPr>
          <a:xfrm>
            <a:off x="429419" y="5312780"/>
            <a:ext cx="3946707" cy="2662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8">
            <a:extLst>
              <a:ext uri="{FF2B5EF4-FFF2-40B4-BE49-F238E27FC236}">
                <a16:creationId xmlns:a16="http://schemas.microsoft.com/office/drawing/2014/main" id="{AD595B2E-A811-BF4D-9467-2DBC3A1243DD}"/>
              </a:ext>
            </a:extLst>
          </p:cNvPr>
          <p:cNvSpPr txBox="1"/>
          <p:nvPr/>
        </p:nvSpPr>
        <p:spPr>
          <a:xfrm>
            <a:off x="4559902" y="5964133"/>
            <a:ext cx="316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RESIDUALS (in frequency space)</a:t>
            </a:r>
          </a:p>
        </p:txBody>
      </p:sp>
      <p:cxnSp>
        <p:nvCxnSpPr>
          <p:cNvPr id="19" name="Connettore 2 10">
            <a:extLst>
              <a:ext uri="{FF2B5EF4-FFF2-40B4-BE49-F238E27FC236}">
                <a16:creationId xmlns:a16="http://schemas.microsoft.com/office/drawing/2014/main" id="{3DC7FE3F-5912-AE4C-9C85-DE4E85C984C2}"/>
              </a:ext>
            </a:extLst>
          </p:cNvPr>
          <p:cNvCxnSpPr>
            <a:cxnSpLocks/>
          </p:cNvCxnSpPr>
          <p:nvPr/>
        </p:nvCxnSpPr>
        <p:spPr>
          <a:xfrm flipV="1">
            <a:off x="5132455" y="5672462"/>
            <a:ext cx="247513" cy="34500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1D866E92-488C-A844-8F71-BB26C49B665C}"/>
              </a:ext>
            </a:extLst>
          </p:cNvPr>
          <p:cNvSpPr txBox="1"/>
          <p:nvPr/>
        </p:nvSpPr>
        <p:spPr>
          <a:xfrm>
            <a:off x="6300438" y="3250584"/>
            <a:ext cx="28322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IT" sz="1400">
                <a:solidFill>
                  <a:schemeClr val="accent6">
                    <a:lumMod val="50000"/>
                  </a:schemeClr>
                </a:solidFill>
              </a:rPr>
              <a:t>CBO = Coherent Betatron Ocillations</a:t>
            </a:r>
          </a:p>
          <a:p>
            <a:pPr algn="r"/>
            <a:r>
              <a:rPr lang="en-IT" sz="1400">
                <a:solidFill>
                  <a:schemeClr val="accent6">
                    <a:lumMod val="50000"/>
                  </a:schemeClr>
                </a:solidFill>
              </a:rPr>
              <a:t>VW = Vertical Waist (oscillations)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AB5D74-4076-BB41-B2EF-76BA4261D8E9}"/>
              </a:ext>
            </a:extLst>
          </p:cNvPr>
          <p:cNvSpPr txBox="1"/>
          <p:nvPr/>
        </p:nvSpPr>
        <p:spPr>
          <a:xfrm>
            <a:off x="429419" y="4588034"/>
            <a:ext cx="3677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number of positrons above threshold</a:t>
            </a:r>
          </a:p>
        </p:txBody>
      </p:sp>
    </p:spTree>
    <p:extLst>
      <p:ext uri="{BB962C8B-B14F-4D97-AF65-F5344CB8AC3E}">
        <p14:creationId xmlns:p14="http://schemas.microsoft.com/office/powerpoint/2010/main" val="89613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7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7CE57D09-CC6E-3741-9618-34330CDD4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493795"/>
            <a:ext cx="8641080" cy="4818194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58EEF50-5E66-1747-A7D2-A77EDC6F1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/>
              <a:t>The complete 22 parameters </a:t>
            </a:r>
            <a:r>
              <a:rPr lang="it-IT" b="0" dirty="0" err="1"/>
              <a:t>fit</a:t>
            </a:r>
            <a:r>
              <a:rPr lang="it-IT" b="0" dirty="0"/>
              <a:t> </a:t>
            </a:r>
            <a:r>
              <a:rPr lang="it-IT" b="0" dirty="0" err="1"/>
              <a:t>function</a:t>
            </a:r>
            <a:endParaRPr lang="it-IT" b="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324E145-9724-6A4A-9495-D90587D51A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CCA86037-3684-3344-9200-FDE1A4498F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CC235A-D2B0-AB46-8676-7D51632F2D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7314575-2289-3D4E-BEC6-EF504F9BC32E}" type="slidenum">
              <a:rPr lang="en-GB" smtClean="0"/>
              <a:t>28</a:t>
            </a:fld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B1FDE6-34BA-2B46-A0EB-8A29C516A12D}"/>
              </a:ext>
            </a:extLst>
          </p:cNvPr>
          <p:cNvSpPr txBox="1"/>
          <p:nvPr/>
        </p:nvSpPr>
        <p:spPr>
          <a:xfrm>
            <a:off x="0" y="4290447"/>
            <a:ext cx="24368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Corbel" panose="020B0503020204020204" pitchFamily="34" charset="0"/>
              </a:rPr>
              <a:t>Red = free parameters</a:t>
            </a:r>
          </a:p>
          <a:p>
            <a:r>
              <a:rPr lang="en-GB" dirty="0">
                <a:solidFill>
                  <a:srgbClr val="0070C0"/>
                </a:solidFill>
                <a:latin typeface="Corbel" panose="020B0503020204020204" pitchFamily="34" charset="0"/>
              </a:rPr>
              <a:t>Blue= fixed parameters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9164F6-2B39-3844-9C9F-800DABBFAE6A}"/>
                  </a:ext>
                </a:extLst>
              </p:cNvPr>
              <p:cNvSpPr txBox="1"/>
              <p:nvPr/>
            </p:nvSpPr>
            <p:spPr>
              <a:xfrm>
                <a:off x="4934393" y="676660"/>
                <a:ext cx="5716655" cy="86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𝑉𝑊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 </a:t>
                </a:r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</a:rPr>
                  <a:t>vertical oscillations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𝐶𝐵𝑂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i="1" dirty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𝐶𝐵𝑂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accent6">
                        <a:lumMod val="50000"/>
                      </a:schemeClr>
                    </a:solidFill>
                    <a:latin typeface="Corbel" panose="020B0503020204020204" pitchFamily="34" charset="0"/>
                  </a:rPr>
                  <a:t> radial oscillations</a:t>
                </a:r>
                <a:endParaRPr lang="en-GB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9164F6-2B39-3844-9C9F-800DABBFAE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393" y="676660"/>
                <a:ext cx="5716655" cy="860172"/>
              </a:xfrm>
              <a:prstGeom prst="rect">
                <a:avLst/>
              </a:prstGeom>
              <a:blipFill>
                <a:blip r:embed="rId3"/>
                <a:stretch>
                  <a:fillRect t="-2899" b="-14493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C077157E-C1C0-924E-93B0-F3D3C4AE76E4}"/>
              </a:ext>
            </a:extLst>
          </p:cNvPr>
          <p:cNvSpPr/>
          <p:nvPr/>
        </p:nvSpPr>
        <p:spPr>
          <a:xfrm>
            <a:off x="274320" y="1533863"/>
            <a:ext cx="8595360" cy="452981"/>
          </a:xfrm>
          <a:prstGeom prst="rect">
            <a:avLst/>
          </a:prstGeom>
          <a:noFill/>
          <a:ln w="28575">
            <a:solidFill>
              <a:srgbClr val="0137FD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42174-B041-304D-B77A-6D985122E494}"/>
              </a:ext>
            </a:extLst>
          </p:cNvPr>
          <p:cNvSpPr txBox="1"/>
          <p:nvPr/>
        </p:nvSpPr>
        <p:spPr>
          <a:xfrm>
            <a:off x="5789576" y="4355577"/>
            <a:ext cx="3092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>
                <a:solidFill>
                  <a:schemeClr val="accent6">
                    <a:lumMod val="50000"/>
                  </a:schemeClr>
                </a:solidFill>
              </a:rPr>
              <a:t>Lost muons (</a:t>
            </a:r>
            <a:r>
              <a:rPr lang="en-IT">
                <a:solidFill>
                  <a:schemeClr val="accent6">
                    <a:lumMod val="50000"/>
                  </a:schemeClr>
                </a:solidFill>
                <a:latin typeface="Symbol" pitchFamily="2" charset="2"/>
              </a:rPr>
              <a:t>m</a:t>
            </a:r>
            <a:r>
              <a:rPr lang="en-IT">
                <a:solidFill>
                  <a:schemeClr val="accent6">
                    <a:lumMod val="50000"/>
                  </a:schemeClr>
                </a:solidFill>
              </a:rPr>
              <a:t> hitting collimators)</a:t>
            </a:r>
          </a:p>
        </p:txBody>
      </p:sp>
    </p:spTree>
    <p:extLst>
      <p:ext uri="{BB962C8B-B14F-4D97-AF65-F5344CB8AC3E}">
        <p14:creationId xmlns:p14="http://schemas.microsoft.com/office/powerpoint/2010/main" val="16622696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DA442C15-1B74-F74D-AABE-F4C6C13DFD1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IT"/>
                  <a:t>Final fit to get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endParaRPr lang="en-IT"/>
              </a:p>
            </p:txBody>
          </p:sp>
        </mc:Choice>
        <mc:Fallback xmlns="">
          <p:sp>
            <p:nvSpPr>
              <p:cNvPr id="7" name="Title 6">
                <a:extLst>
                  <a:ext uri="{FF2B5EF4-FFF2-40B4-BE49-F238E27FC236}">
                    <a16:creationId xmlns:a16="http://schemas.microsoft.com/office/drawing/2014/main" id="{DA442C15-1B74-F74D-AABE-F4C6C13DFD1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742" t="-22857" b="-4857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76F8C-EA2B-0047-96DF-4CE0E338556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73603F3-37BC-5C4C-AB71-CF6F1BF24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7E702-F5F9-0A4F-A7C0-1CD6B728DC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en-IT"/>
              <a:t>29</a:t>
            </a:fld>
            <a:endParaRPr lang="en-IT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485392-B886-8047-B61E-CED44E12BC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419" y="1378063"/>
            <a:ext cx="81026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8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40DA67D-86BE-8642-BC3F-B3BCC8861A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653" y="1141261"/>
            <a:ext cx="1332459" cy="1615357"/>
          </a:xfrm>
          <a:prstGeom prst="rect">
            <a:avLst/>
          </a:prstGeom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30B642-53DC-B748-95A5-8677B6A04056}"/>
              </a:ext>
            </a:extLst>
          </p:cNvPr>
          <p:cNvSpPr txBox="1"/>
          <p:nvPr/>
        </p:nvSpPr>
        <p:spPr>
          <a:xfrm>
            <a:off x="5374983" y="601322"/>
            <a:ext cx="156412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Hadronic Light-by-Light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95FC88-1E59-0A44-9718-123B7C493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946" y="2799108"/>
            <a:ext cx="1668554" cy="1868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8212EC-6C8F-9345-B117-D3B5F961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 Components of g</a:t>
            </a:r>
            <a:r>
              <a:rPr lang="en-US" baseline="-25000" dirty="0"/>
              <a:t>μ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EBD49-5217-BA55-4B71-82D752D234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88292-0B63-BB60-F207-5F4843F98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8FD29-8753-FB8B-39AA-871217F4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22" name="Picture 21" descr="g_equals_two.png">
            <a:extLst>
              <a:ext uri="{FF2B5EF4-FFF2-40B4-BE49-F238E27FC236}">
                <a16:creationId xmlns:a16="http://schemas.microsoft.com/office/drawing/2014/main" id="{DD142A9A-74BD-3B4D-B98D-4EDD9C9C5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135778" y="1002906"/>
            <a:ext cx="1515533" cy="16698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3519CD-97A9-9D44-9A35-87136A3DD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879" y="1139528"/>
            <a:ext cx="1695032" cy="1533188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24D5DC4-124A-5A4D-8A55-EE901888306D}"/>
              </a:ext>
            </a:extLst>
          </p:cNvPr>
          <p:cNvSpPr/>
          <p:nvPr/>
        </p:nvSpPr>
        <p:spPr>
          <a:xfrm>
            <a:off x="752354" y="872426"/>
            <a:ext cx="634472" cy="461665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510FA4-5E5A-A648-B712-FC6DB673700C}"/>
              </a:ext>
            </a:extLst>
          </p:cNvPr>
          <p:cNvSpPr txBox="1"/>
          <p:nvPr/>
        </p:nvSpPr>
        <p:spPr>
          <a:xfrm>
            <a:off x="360144" y="57378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Dirac Equation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A81FF7-F5AC-F241-8239-761B3503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025" y="1064392"/>
            <a:ext cx="1416887" cy="1492631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A28D200-D19A-2540-821A-418BD65CA606}"/>
              </a:ext>
            </a:extLst>
          </p:cNvPr>
          <p:cNvSpPr/>
          <p:nvPr/>
        </p:nvSpPr>
        <p:spPr>
          <a:xfrm>
            <a:off x="7920362" y="850322"/>
            <a:ext cx="634472" cy="461665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14B61-5913-8B44-9DCC-154C0D76F056}"/>
              </a:ext>
            </a:extLst>
          </p:cNvPr>
          <p:cNvSpPr txBox="1"/>
          <p:nvPr/>
        </p:nvSpPr>
        <p:spPr>
          <a:xfrm>
            <a:off x="3560694" y="742601"/>
            <a:ext cx="130035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Electroweak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B65CFD4-23CB-0B4C-9944-E9061F177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826" y="2799108"/>
            <a:ext cx="1697228" cy="1849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7D952D-53F7-784F-AB4B-F2F860BD8D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4" b="-5405"/>
          <a:stretch/>
        </p:blipFill>
        <p:spPr>
          <a:xfrm>
            <a:off x="3397674" y="2776055"/>
            <a:ext cx="1646766" cy="247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945EA8-F69C-4D44-8AFC-735B4807A2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6620" y="2799108"/>
            <a:ext cx="1668554" cy="18687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A9330E-21F3-7D4D-AB29-9577BCA84FD2}"/>
              </a:ext>
            </a:extLst>
          </p:cNvPr>
          <p:cNvSpPr txBox="1"/>
          <p:nvPr/>
        </p:nvSpPr>
        <p:spPr>
          <a:xfrm>
            <a:off x="7148273" y="612897"/>
            <a:ext cx="206341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Hadronic Vacuum Polarization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889CF65-C99D-E14C-911B-A52B3A7348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247" y="1260864"/>
            <a:ext cx="1387815" cy="1262063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18A630D-5BEF-374D-9CFC-FD6F6BF7DE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31" t="-1" r="-905" b="-3583"/>
          <a:stretch/>
        </p:blipFill>
        <p:spPr>
          <a:xfrm>
            <a:off x="9026768" y="2776055"/>
            <a:ext cx="78122" cy="24336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8463FA6-875B-D242-9AB5-FEA1B95D1613}"/>
              </a:ext>
            </a:extLst>
          </p:cNvPr>
          <p:cNvSpPr txBox="1"/>
          <p:nvPr/>
        </p:nvSpPr>
        <p:spPr>
          <a:xfrm>
            <a:off x="2121931" y="742526"/>
            <a:ext cx="62869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QED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505953-E5C5-ABA5-93AC-35271386BC72}"/>
              </a:ext>
            </a:extLst>
          </p:cNvPr>
          <p:cNvSpPr txBox="1"/>
          <p:nvPr/>
        </p:nvSpPr>
        <p:spPr>
          <a:xfrm>
            <a:off x="118518" y="3289727"/>
            <a:ext cx="8896655" cy="2282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0000"/>
                </a:solidFill>
                <a:latin typeface="Helvetica" pitchFamily="2" charset="0"/>
              </a:rPr>
              <a:t>QED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 dominates the value itself</a:t>
            </a:r>
            <a:endParaRPr lang="en-US" sz="9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Uncertainty is dominated by </a:t>
            </a:r>
            <a:r>
              <a:rPr lang="en-US" sz="2400" b="1" dirty="0">
                <a:solidFill>
                  <a:srgbClr val="000000"/>
                </a:solidFill>
                <a:latin typeface="Helvetica" pitchFamily="2" charset="0"/>
              </a:rPr>
              <a:t>QCD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, in particular by the Hadronic Vacuum Polarization (</a:t>
            </a:r>
            <a:r>
              <a:rPr lang="en-US" sz="2400" b="1" dirty="0">
                <a:solidFill>
                  <a:srgbClr val="000000"/>
                </a:solidFill>
                <a:latin typeface="Helvetica" pitchFamily="2" charset="0"/>
              </a:rPr>
              <a:t>HVP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) term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SM values taken from the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Muon g-2 Theory Initiative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400" b="1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7A88AD-2D23-9D48-BBEB-D1F938512B58}"/>
              </a:ext>
            </a:extLst>
          </p:cNvPr>
          <p:cNvSpPr txBox="1"/>
          <p:nvPr/>
        </p:nvSpPr>
        <p:spPr>
          <a:xfrm>
            <a:off x="124348" y="2699878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T" sz="2000" i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IT" sz="2000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T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F836FA8-1323-7446-B3B2-30416702E4CC}"/>
              </a:ext>
            </a:extLst>
          </p:cNvPr>
          <p:cNvSpPr txBox="1"/>
          <p:nvPr/>
        </p:nvSpPr>
        <p:spPr>
          <a:xfrm>
            <a:off x="142240" y="5331754"/>
            <a:ext cx="3984968" cy="509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Last compilation in </a:t>
            </a:r>
            <a:r>
              <a:rPr lang="en-US" sz="2400" b="1" dirty="0">
                <a:solidFill>
                  <a:srgbClr val="000000"/>
                </a:solidFill>
                <a:latin typeface="Helvetica" pitchFamily="2" charset="0"/>
              </a:rPr>
              <a:t>2020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: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F17F42D-BE85-1642-92DC-3615BE20769B}"/>
              </a:ext>
            </a:extLst>
          </p:cNvPr>
          <p:cNvSpPr txBox="1"/>
          <p:nvPr/>
        </p:nvSpPr>
        <p:spPr>
          <a:xfrm>
            <a:off x="4203847" y="5344670"/>
            <a:ext cx="4631543" cy="584775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 fontAlgn="t"/>
            <a:r>
              <a:rPr lang="en-US" sz="1600" b="1" u="none" dirty="0">
                <a:solidFill>
                  <a:srgbClr val="000000"/>
                </a:solidFill>
                <a:effectLst/>
                <a:latin typeface="Helvetica" pitchFamily="2" charset="0"/>
              </a:rPr>
              <a:t>White Paper: Phys. Rept. 887 (2020) 1-166</a:t>
            </a:r>
          </a:p>
          <a:p>
            <a:pPr algn="ctr" fontAlgn="t"/>
            <a:r>
              <a:rPr lang="en-US" sz="1600" b="1" i="0" u="none" kern="1200" dirty="0">
                <a:solidFill>
                  <a:srgbClr val="000000"/>
                </a:solidFill>
                <a:effectLst/>
                <a:latin typeface="Helvetica" pitchFamily="2" charset="0"/>
                <a:ea typeface="+mn-ea"/>
                <a:cs typeface="+mn-cs"/>
              </a:rPr>
              <a:t>https://doi.org/10.1016/j.physrep.2020.07.006</a:t>
            </a:r>
            <a:endParaRPr lang="en-US" sz="1600" b="1" u="non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2EDD3DE-741F-5046-9AF2-9EC771D1795C}"/>
              </a:ext>
            </a:extLst>
          </p:cNvPr>
          <p:cNvSpPr txBox="1"/>
          <p:nvPr/>
        </p:nvSpPr>
        <p:spPr>
          <a:xfrm>
            <a:off x="5047123" y="5948249"/>
            <a:ext cx="33699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https://muon-gm2-theory.illinois.edu/</a:t>
            </a:r>
          </a:p>
        </p:txBody>
      </p:sp>
    </p:spTree>
    <p:extLst>
      <p:ext uri="{BB962C8B-B14F-4D97-AF65-F5344CB8AC3E}">
        <p14:creationId xmlns:p14="http://schemas.microsoft.com/office/powerpoint/2010/main" val="1426544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B38D7E-6F7E-1741-A406-45CC43587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20720"/>
            <a:ext cx="8672513" cy="395561"/>
          </a:xfr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W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 need to make corrections for several small effects: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3C3EC6-7A78-A040-B319-12830039D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Real World Complications: Corrections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C2E28F-FC93-3315-F624-23401771EE3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0AA326-D046-015E-2AAC-06A6CD458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47717-74E2-5B4E-69D3-27D1BEDFE8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CCC426-A41F-7941-87DD-00AFFB5C6BE5}"/>
              </a:ext>
            </a:extLst>
          </p:cNvPr>
          <p:cNvSpPr txBox="1"/>
          <p:nvPr/>
        </p:nvSpPr>
        <p:spPr>
          <a:xfrm>
            <a:off x="197189" y="4182869"/>
            <a:ext cx="22702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Helvetica" pitchFamily="2" charset="0"/>
              </a:rPr>
              <a:t>Measured Values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BD6B03-0D80-3442-AFC3-8582A2E28DE9}"/>
              </a:ext>
            </a:extLst>
          </p:cNvPr>
          <p:cNvSpPr txBox="1"/>
          <p:nvPr/>
        </p:nvSpPr>
        <p:spPr>
          <a:xfrm>
            <a:off x="5077475" y="1352434"/>
            <a:ext cx="3925137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Phase changes over each fill: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Phase-Acceptance, Differential Decay, Muon Losses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6DE26970-E68B-D74A-91D2-A59885B3893A}"/>
              </a:ext>
            </a:extLst>
          </p:cNvPr>
          <p:cNvSpPr/>
          <p:nvPr/>
        </p:nvSpPr>
        <p:spPr>
          <a:xfrm rot="16200000">
            <a:off x="3755181" y="1652547"/>
            <a:ext cx="266509" cy="1732895"/>
          </a:xfrm>
          <a:prstGeom prst="rightBrace">
            <a:avLst>
              <a:gd name="adj1" fmla="val 8333"/>
              <a:gd name="adj2" fmla="val 49755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" pitchFamily="2" charset="0"/>
            </a:endParaRPr>
          </a:p>
        </p:txBody>
      </p:sp>
      <p:sp>
        <p:nvSpPr>
          <p:cNvPr id="41" name="Right Brace 40">
            <a:extLst>
              <a:ext uri="{FF2B5EF4-FFF2-40B4-BE49-F238E27FC236}">
                <a16:creationId xmlns:a16="http://schemas.microsoft.com/office/drawing/2014/main" id="{5863BEDD-F269-7845-B60A-D8FD87EBE676}"/>
              </a:ext>
            </a:extLst>
          </p:cNvPr>
          <p:cNvSpPr/>
          <p:nvPr/>
        </p:nvSpPr>
        <p:spPr>
          <a:xfrm rot="5400000">
            <a:off x="5851180" y="3049104"/>
            <a:ext cx="266509" cy="1694876"/>
          </a:xfrm>
          <a:prstGeom prst="rightBrace">
            <a:avLst>
              <a:gd name="adj1" fmla="val 8333"/>
              <a:gd name="adj2" fmla="val 49307"/>
            </a:avLst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" pitchFamily="2" charset="0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20B25EE-FE82-AA48-ABC1-31D560DFE746}"/>
              </a:ext>
            </a:extLst>
          </p:cNvPr>
          <p:cNvCxnSpPr>
            <a:cxnSpLocks/>
          </p:cNvCxnSpPr>
          <p:nvPr/>
        </p:nvCxnSpPr>
        <p:spPr>
          <a:xfrm flipV="1">
            <a:off x="1430203" y="3869092"/>
            <a:ext cx="169997" cy="33607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7" name="Picture 16" descr="A red text on a black background&#10;&#10;Description automatically generated">
            <a:extLst>
              <a:ext uri="{FF2B5EF4-FFF2-40B4-BE49-F238E27FC236}">
                <a16:creationId xmlns:a16="http://schemas.microsoft.com/office/drawing/2014/main" id="{534E1047-F1E5-736E-4D5B-82318C4FC1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02" y="2722511"/>
            <a:ext cx="8548908" cy="115773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C2A3F15-737D-C6EA-2A22-E19A8F20C75D}"/>
              </a:ext>
            </a:extLst>
          </p:cNvPr>
          <p:cNvSpPr txBox="1"/>
          <p:nvPr/>
        </p:nvSpPr>
        <p:spPr>
          <a:xfrm>
            <a:off x="1311067" y="1352434"/>
            <a:ext cx="3619604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E-field &amp; Up/Down motion: Spin precesses slower than in basic equation</a:t>
            </a:r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608916E5-2E99-3D52-8350-20AB0D85C084}"/>
              </a:ext>
            </a:extLst>
          </p:cNvPr>
          <p:cNvSpPr/>
          <p:nvPr/>
        </p:nvSpPr>
        <p:spPr>
          <a:xfrm rot="16200000">
            <a:off x="6930191" y="737087"/>
            <a:ext cx="266509" cy="3551729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000" dirty="0">
              <a:latin typeface="Helvetica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F40117-1EAB-5541-92D6-31E81767A26A}"/>
                  </a:ext>
                </a:extLst>
              </p:cNvPr>
              <p:cNvSpPr txBox="1"/>
              <p:nvPr/>
            </p:nvSpPr>
            <p:spPr>
              <a:xfrm>
                <a:off x="1332311" y="4879909"/>
                <a:ext cx="5019066" cy="79355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IT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d>
                        <m:d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n-US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𝑓𝑎𝑘𝑒</m:t>
                          </m:r>
                        </m:sub>
                      </m:sSub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IT" dirty="0">
                  <a:solidFill>
                    <a:srgbClr val="00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F40117-1EAB-5541-92D6-31E81767A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2311" y="4879909"/>
                <a:ext cx="5019066" cy="793551"/>
              </a:xfrm>
              <a:prstGeom prst="rect">
                <a:avLst/>
              </a:prstGeom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708E9468-D288-6B41-B96A-46F8DA8D3116}"/>
              </a:ext>
            </a:extLst>
          </p:cNvPr>
          <p:cNvSpPr/>
          <p:nvPr/>
        </p:nvSpPr>
        <p:spPr>
          <a:xfrm>
            <a:off x="1412195" y="4879909"/>
            <a:ext cx="5114335" cy="8402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CFFAC4-8DFD-1340-B08A-545906C81343}"/>
              </a:ext>
            </a:extLst>
          </p:cNvPr>
          <p:cNvSpPr txBox="1"/>
          <p:nvPr/>
        </p:nvSpPr>
        <p:spPr>
          <a:xfrm>
            <a:off x="4242173" y="4029797"/>
            <a:ext cx="3498298" cy="1015663"/>
          </a:xfrm>
          <a:prstGeom prst="rect">
            <a:avLst/>
          </a:prstGeom>
          <a:noFill/>
          <a:ln>
            <a:solidFill>
              <a:schemeClr val="tx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Helvetica" pitchFamily="2" charset="0"/>
              </a:rPr>
              <a:t>Transient Magnetic Fields: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Helvetica" pitchFamily="2" charset="0"/>
              </a:rPr>
              <a:t>Quad Vibrations,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Helvetica" pitchFamily="2" charset="0"/>
              </a:rPr>
              <a:t>Kicker Eddy Current,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D0B232-81BE-9246-BFFA-3E1A2D714FB3}"/>
              </a:ext>
            </a:extLst>
          </p:cNvPr>
          <p:cNvSpPr/>
          <p:nvPr/>
        </p:nvSpPr>
        <p:spPr>
          <a:xfrm>
            <a:off x="197189" y="5442627"/>
            <a:ext cx="877813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Total correction is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622 ppb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, dominated by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E-field &amp; Pitch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8615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41" grpId="0" animBg="1"/>
      <p:bldP spid="20" grpId="0" animBg="1"/>
      <p:bldP spid="21" grpId="0" animBg="1"/>
      <p:bldP spid="6" grpId="0"/>
      <p:bldP spid="12" grpId="0" animBg="1"/>
      <p:bldP spid="40" grpId="0" animBg="1"/>
      <p:bldP spid="3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BFC8CC-EBCB-ACEA-42B2-56B31976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Run-2/3 Uncertainty Improvement Categories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A3605-01AB-D9EC-B630-9108AA6CAD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08C1C-9F71-5893-56D0-814BBE34F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A77C7-08CF-F8C9-08DB-90A11C6A5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B79E-BECC-E53A-496F-51F36604F80E}"/>
              </a:ext>
            </a:extLst>
          </p:cNvPr>
          <p:cNvSpPr txBox="1"/>
          <p:nvPr/>
        </p:nvSpPr>
        <p:spPr>
          <a:xfrm>
            <a:off x="1707812" y="2551779"/>
            <a:ext cx="155363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Statistics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9203F-9D7B-2498-C7EB-64055A6C0580}"/>
              </a:ext>
            </a:extLst>
          </p:cNvPr>
          <p:cNvSpPr txBox="1"/>
          <p:nvPr/>
        </p:nvSpPr>
        <p:spPr>
          <a:xfrm>
            <a:off x="4762149" y="5122850"/>
            <a:ext cx="364074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Analysis Improvements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4BAC7-0F1E-2198-A36E-6F20A2C24C68}"/>
              </a:ext>
            </a:extLst>
          </p:cNvPr>
          <p:cNvSpPr txBox="1"/>
          <p:nvPr/>
        </p:nvSpPr>
        <p:spPr>
          <a:xfrm>
            <a:off x="531233" y="5122850"/>
            <a:ext cx="390678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Systematic Measurements &amp;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6B344-894A-AB97-6EDD-9000203E10CE}"/>
              </a:ext>
            </a:extLst>
          </p:cNvPr>
          <p:cNvSpPr txBox="1"/>
          <p:nvPr/>
        </p:nvSpPr>
        <p:spPr>
          <a:xfrm>
            <a:off x="4959804" y="2551779"/>
            <a:ext cx="311976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Running Conditions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5D3BDE-D214-8835-68B4-0FBCA1E6FD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565" y="879151"/>
            <a:ext cx="3215721" cy="1665170"/>
          </a:xfrm>
          <a:prstGeom prst="rect">
            <a:avLst/>
          </a:prstGeom>
        </p:spPr>
      </p:pic>
      <p:pic>
        <p:nvPicPr>
          <p:cNvPr id="13" name="Picture 12" descr="A graph with numbers and a line graph&#10;&#10;Description automatically generated">
            <a:extLst>
              <a:ext uri="{FF2B5EF4-FFF2-40B4-BE49-F238E27FC236}">
                <a16:creationId xmlns:a16="http://schemas.microsoft.com/office/drawing/2014/main" id="{D2A3AFD2-51B5-8F38-B60F-DACFFF771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495" y="885341"/>
            <a:ext cx="2323493" cy="1665170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F29D8F71-0C07-B831-EB39-A07CBF147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511" y="3411459"/>
            <a:ext cx="2626586" cy="1777877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graph of energy and energy&#10;&#10;Description automatically generated">
            <a:extLst>
              <a:ext uri="{FF2B5EF4-FFF2-40B4-BE49-F238E27FC236}">
                <a16:creationId xmlns:a16="http://schemas.microsoft.com/office/drawing/2014/main" id="{626D5393-063B-8D0F-2BB4-78CE4F33D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496" y="3531060"/>
            <a:ext cx="2246046" cy="16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90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B47487F9-9CE1-E3CB-5807-B3CDC914A29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225" y="513868"/>
            <a:ext cx="6483835" cy="3695786"/>
          </a:xfrm>
          <a:prstGeom prst="rect">
            <a:avLst/>
          </a:prstGeom>
        </p:spPr>
      </p:pic>
      <p:pic>
        <p:nvPicPr>
          <p:cNvPr id="15" name="Picture 1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56469C6-A0E6-A859-D739-CF24304A3AB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225" y="513868"/>
            <a:ext cx="6483835" cy="369578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8D2350-BB02-B335-2A28-5F5299B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Run-2/3 Improvement: Statistics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E9CD0-F247-EB6C-0846-296D779348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D656-0210-8543-86B7-9333011B6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D94C-D6C1-9391-A5F1-EEB039172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D30E5B-7782-8BFF-A89D-D094D6905CF7}"/>
              </a:ext>
            </a:extLst>
          </p:cNvPr>
          <p:cNvSpPr txBox="1"/>
          <p:nvPr/>
        </p:nvSpPr>
        <p:spPr>
          <a:xfrm>
            <a:off x="2490" y="1294618"/>
            <a:ext cx="15889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Weighted e</a:t>
            </a:r>
            <a:r>
              <a:rPr lang="en-US" sz="1600" baseline="30000" dirty="0">
                <a:solidFill>
                  <a:srgbClr val="000000"/>
                </a:solidFill>
                <a:latin typeface="Helvetica" pitchFamily="2" charset="0"/>
              </a:rPr>
              <a:t>+</a:t>
            </a:r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 in our final fit after quality control</a:t>
            </a:r>
          </a:p>
          <a:p>
            <a:pPr algn="ctr"/>
            <a:endParaRPr lang="en-US" sz="1600" dirty="0">
              <a:solidFill>
                <a:srgbClr val="000000"/>
              </a:solidFill>
              <a:latin typeface="Helvetica" pitchFamily="2" charset="0"/>
            </a:endParaRP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E &gt; 1 GeV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 t &gt; 30 us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E680BF6A-1437-9777-1058-346653C0A2D4}"/>
              </a:ext>
            </a:extLst>
          </p:cNvPr>
          <p:cNvSpPr txBox="1">
            <a:spLocks/>
          </p:cNvSpPr>
          <p:nvPr/>
        </p:nvSpPr>
        <p:spPr>
          <a:xfrm>
            <a:off x="242887" y="3993722"/>
            <a:ext cx="8672513" cy="1681919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 Neue" panose="02000503000000020004" pitchFamily="2" charset="0"/>
              </a:rPr>
              <a:t>Factor 4.7 more data in Run-2/3 than Run-1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CF00DAC-0C26-E84A-EB8A-9CE2C796D58C}"/>
              </a:ext>
            </a:extLst>
          </p:cNvPr>
          <p:cNvSpPr/>
          <p:nvPr/>
        </p:nvSpPr>
        <p:spPr>
          <a:xfrm>
            <a:off x="2365567" y="742449"/>
            <a:ext cx="3082247" cy="2142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667BE43-582E-920F-29CB-A15529B85E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443208"/>
              </p:ext>
            </p:extLst>
          </p:nvPr>
        </p:nvGraphicFramePr>
        <p:xfrm>
          <a:off x="1530603" y="4424698"/>
          <a:ext cx="6359946" cy="18288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2977331">
                  <a:extLst>
                    <a:ext uri="{9D8B030D-6E8A-4147-A177-3AD203B41FA5}">
                      <a16:colId xmlns:a16="http://schemas.microsoft.com/office/drawing/2014/main" val="1533436855"/>
                    </a:ext>
                  </a:extLst>
                </a:gridCol>
                <a:gridCol w="3382615">
                  <a:extLst>
                    <a:ext uri="{9D8B030D-6E8A-4147-A177-3AD203B41FA5}">
                      <a16:colId xmlns:a16="http://schemas.microsoft.com/office/drawing/2014/main" val="2694602626"/>
                    </a:ext>
                  </a:extLst>
                </a:gridCol>
              </a:tblGrid>
              <a:tr h="42048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Helvetica" pitchFamily="2" charset="0"/>
                        </a:rPr>
                        <a:t>Dataset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Helvetica" pitchFamily="2" charset="0"/>
                        </a:rPr>
                        <a:t>Statistical Error [ppb]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000833"/>
                  </a:ext>
                </a:extLst>
              </a:tr>
              <a:tr h="42048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Run-1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931356519"/>
                  </a:ext>
                </a:extLst>
              </a:tr>
              <a:tr h="42048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Run-2/3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107277436"/>
                  </a:ext>
                </a:extLst>
              </a:tr>
              <a:tr h="42048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Run-1 + Run-2/3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185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967965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07737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BFC8CC-EBCB-ACEA-42B2-56B31976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Run-2/3 Uncertainty Improvement Categories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A3605-01AB-D9EC-B630-9108AA6CAD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08C1C-9F71-5893-56D0-814BBE34F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A77C7-08CF-F8C9-08DB-90A11C6A5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B79E-BECC-E53A-496F-51F36604F80E}"/>
              </a:ext>
            </a:extLst>
          </p:cNvPr>
          <p:cNvSpPr txBox="1"/>
          <p:nvPr/>
        </p:nvSpPr>
        <p:spPr>
          <a:xfrm>
            <a:off x="1707812" y="2551779"/>
            <a:ext cx="155363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2">
                    <a:lumMod val="85000"/>
                  </a:schemeClr>
                </a:solidFill>
                <a:latin typeface="Helvetica" pitchFamily="2" charset="0"/>
              </a:rPr>
              <a:t>Statistics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9203F-9D7B-2498-C7EB-64055A6C0580}"/>
              </a:ext>
            </a:extLst>
          </p:cNvPr>
          <p:cNvSpPr txBox="1"/>
          <p:nvPr/>
        </p:nvSpPr>
        <p:spPr>
          <a:xfrm>
            <a:off x="4762149" y="5122850"/>
            <a:ext cx="364074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2">
                    <a:lumMod val="85000"/>
                  </a:schemeClr>
                </a:solidFill>
                <a:latin typeface="Helvetica" pitchFamily="2" charset="0"/>
              </a:rPr>
              <a:t>Analysis Improvements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4BAC7-0F1E-2198-A36E-6F20A2C24C68}"/>
              </a:ext>
            </a:extLst>
          </p:cNvPr>
          <p:cNvSpPr txBox="1"/>
          <p:nvPr/>
        </p:nvSpPr>
        <p:spPr>
          <a:xfrm>
            <a:off x="531233" y="5122850"/>
            <a:ext cx="390678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85000"/>
                  </a:schemeClr>
                </a:solidFill>
                <a:latin typeface="Helvetica" pitchFamily="2" charset="0"/>
              </a:rPr>
              <a:t>Systematic Measurements &amp;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6B344-894A-AB97-6EDD-9000203E10CE}"/>
              </a:ext>
            </a:extLst>
          </p:cNvPr>
          <p:cNvSpPr txBox="1"/>
          <p:nvPr/>
        </p:nvSpPr>
        <p:spPr>
          <a:xfrm>
            <a:off x="4959804" y="2551779"/>
            <a:ext cx="311976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Running Conditions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5D3BDE-D214-8835-68B4-0FBCA1E6FD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565" y="879151"/>
            <a:ext cx="3215721" cy="1665170"/>
          </a:xfrm>
          <a:prstGeom prst="rect">
            <a:avLst/>
          </a:prstGeom>
        </p:spPr>
      </p:pic>
      <p:pic>
        <p:nvPicPr>
          <p:cNvPr id="13" name="Picture 12" descr="A graph with numbers and a line graph&#10;&#10;Description automatically generated">
            <a:extLst>
              <a:ext uri="{FF2B5EF4-FFF2-40B4-BE49-F238E27FC236}">
                <a16:creationId xmlns:a16="http://schemas.microsoft.com/office/drawing/2014/main" id="{D2A3AFD2-51B5-8F38-B60F-DACFFF771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495" y="885341"/>
            <a:ext cx="2323493" cy="1665170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F29D8F71-0C07-B831-EB39-A07CBF147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511" y="3411459"/>
            <a:ext cx="2626586" cy="1777877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graph of energy and energy&#10;&#10;Description automatically generated">
            <a:extLst>
              <a:ext uri="{FF2B5EF4-FFF2-40B4-BE49-F238E27FC236}">
                <a16:creationId xmlns:a16="http://schemas.microsoft.com/office/drawing/2014/main" id="{626D5393-063B-8D0F-2BB4-78CE4F33D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496" y="3531060"/>
            <a:ext cx="2246046" cy="1659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02DAF4-D73E-8214-E28D-78D0A0A57A5C}"/>
              </a:ext>
            </a:extLst>
          </p:cNvPr>
          <p:cNvSpPr/>
          <p:nvPr/>
        </p:nvSpPr>
        <p:spPr>
          <a:xfrm>
            <a:off x="4738878" y="730102"/>
            <a:ext cx="3558726" cy="2283342"/>
          </a:xfrm>
          <a:prstGeom prst="rect">
            <a:avLst/>
          </a:prstGeom>
          <a:noFill/>
          <a:ln>
            <a:solidFill>
              <a:srgbClr val="004C9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235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2350-BB02-B335-2A28-5F5299B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Conditions: Hall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E9CD0-F247-EB6C-0846-296D779348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D656-0210-8543-86B7-9333011B6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D94C-D6C1-9391-A5F1-EEB039172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8" name="Picture 7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5D4E4F01-AA82-D417-E8A3-76DE6F562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983" y="1137427"/>
            <a:ext cx="5330285" cy="381585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E08D5D8A-A1D4-6588-8CE5-759C93B44F84}"/>
              </a:ext>
            </a:extLst>
          </p:cNvPr>
          <p:cNvSpPr txBox="1"/>
          <p:nvPr/>
        </p:nvSpPr>
        <p:spPr>
          <a:xfrm>
            <a:off x="222250" y="719466"/>
            <a:ext cx="821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Temperature stability makes magnetic field less variable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EA0C92-1536-22A8-993A-056F016E3250}"/>
              </a:ext>
            </a:extLst>
          </p:cNvPr>
          <p:cNvSpPr txBox="1"/>
          <p:nvPr/>
        </p:nvSpPr>
        <p:spPr>
          <a:xfrm>
            <a:off x="2575932" y="3198167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Helvetica" pitchFamily="2" charset="0"/>
              </a:rPr>
              <a:t>Run-1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4130E-C3FC-D1EE-F328-C0714D7F1FD6}"/>
              </a:ext>
            </a:extLst>
          </p:cNvPr>
          <p:cNvSpPr txBox="1"/>
          <p:nvPr/>
        </p:nvSpPr>
        <p:spPr>
          <a:xfrm>
            <a:off x="3786108" y="1806040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4774E"/>
                </a:solidFill>
                <a:latin typeface="Helvetica" pitchFamily="2" charset="0"/>
              </a:rPr>
              <a:t>Run-2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8301-734C-486A-3678-FCA4C9AE76F3}"/>
              </a:ext>
            </a:extLst>
          </p:cNvPr>
          <p:cNvSpPr txBox="1"/>
          <p:nvPr/>
        </p:nvSpPr>
        <p:spPr>
          <a:xfrm>
            <a:off x="5276960" y="3207085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Helvetica" pitchFamily="2" charset="0"/>
              </a:rPr>
              <a:t>Run-3</a:t>
            </a:r>
          </a:p>
        </p:txBody>
      </p:sp>
      <p:sp>
        <p:nvSpPr>
          <p:cNvPr id="2" name="Curved Up Arrow 1">
            <a:extLst>
              <a:ext uri="{FF2B5EF4-FFF2-40B4-BE49-F238E27FC236}">
                <a16:creationId xmlns:a16="http://schemas.microsoft.com/office/drawing/2014/main" id="{257F7E7F-C9F0-63D8-3D79-905BB7117690}"/>
              </a:ext>
            </a:extLst>
          </p:cNvPr>
          <p:cNvSpPr/>
          <p:nvPr/>
        </p:nvSpPr>
        <p:spPr>
          <a:xfrm>
            <a:off x="2969635" y="4926522"/>
            <a:ext cx="1357040" cy="505684"/>
          </a:xfrm>
          <a:prstGeom prst="curvedUpArrow">
            <a:avLst>
              <a:gd name="adj1" fmla="val 13201"/>
              <a:gd name="adj2" fmla="val 42952"/>
              <a:gd name="adj3" fmla="val 24001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EBB631-8655-1CFF-93FA-F62C30A96BEE}"/>
              </a:ext>
            </a:extLst>
          </p:cNvPr>
          <p:cNvSpPr txBox="1"/>
          <p:nvPr/>
        </p:nvSpPr>
        <p:spPr>
          <a:xfrm>
            <a:off x="2412130" y="5489515"/>
            <a:ext cx="24801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4C97"/>
                </a:solidFill>
                <a:latin typeface="Helvetica" pitchFamily="2" charset="0"/>
              </a:rPr>
              <a:t>Added Insulation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B072E7-17E8-1D75-8935-43322A6816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0928" y="5051736"/>
            <a:ext cx="1523086" cy="13028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3" name="Picture 12" descr="A high angle view of a factory&#10;&#10;Description automatically generated">
            <a:extLst>
              <a:ext uri="{FF2B5EF4-FFF2-40B4-BE49-F238E27FC236}">
                <a16:creationId xmlns:a16="http://schemas.microsoft.com/office/drawing/2014/main" id="{06CC1E41-701D-5B6F-2918-A1B7E058CD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2296" y="5051736"/>
            <a:ext cx="1636601" cy="1326502"/>
          </a:xfrm>
          <a:prstGeom prst="rect">
            <a:avLst/>
          </a:prstGeom>
        </p:spPr>
      </p:pic>
      <p:pic>
        <p:nvPicPr>
          <p:cNvPr id="15" name="Picture 14" descr="A graph with a blue line&#10;&#10;Description automatically generated">
            <a:extLst>
              <a:ext uri="{FF2B5EF4-FFF2-40B4-BE49-F238E27FC236}">
                <a16:creationId xmlns:a16="http://schemas.microsoft.com/office/drawing/2014/main" id="{DEAE99A5-391B-D05B-AF58-4F3F3FAFD24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59" y="1594704"/>
            <a:ext cx="2316480" cy="1737360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14BFC901-AECE-3080-E5B5-A37984E33C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95971" y="1594704"/>
            <a:ext cx="2316479" cy="1737360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79265A-E9B3-6ACD-F0D1-520160C6DA93}"/>
              </a:ext>
            </a:extLst>
          </p:cNvPr>
          <p:cNvSpPr/>
          <p:nvPr/>
        </p:nvSpPr>
        <p:spPr>
          <a:xfrm>
            <a:off x="3300759" y="1416204"/>
            <a:ext cx="182880" cy="2743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4907FD-E202-0AC0-2A1E-50AEAF7DDA23}"/>
              </a:ext>
            </a:extLst>
          </p:cNvPr>
          <p:cNvSpPr/>
          <p:nvPr/>
        </p:nvSpPr>
        <p:spPr>
          <a:xfrm>
            <a:off x="4022614" y="2443834"/>
            <a:ext cx="182880" cy="274320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C716BB6-25E5-8E2F-62C9-F36BDB2A2EB1}"/>
              </a:ext>
            </a:extLst>
          </p:cNvPr>
          <p:cNvCxnSpPr>
            <a:cxnSpLocks/>
          </p:cNvCxnSpPr>
          <p:nvPr/>
        </p:nvCxnSpPr>
        <p:spPr>
          <a:xfrm flipV="1">
            <a:off x="4205494" y="1594704"/>
            <a:ext cx="2590477" cy="84913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DF3E542-2006-3E4B-D69C-571BA53F14C0}"/>
              </a:ext>
            </a:extLst>
          </p:cNvPr>
          <p:cNvCxnSpPr>
            <a:cxnSpLocks/>
          </p:cNvCxnSpPr>
          <p:nvPr/>
        </p:nvCxnSpPr>
        <p:spPr>
          <a:xfrm>
            <a:off x="4205494" y="2718154"/>
            <a:ext cx="2590477" cy="61391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B02ADB1-9C81-A289-97EB-5AE10E0D1FE6}"/>
              </a:ext>
            </a:extLst>
          </p:cNvPr>
          <p:cNvCxnSpPr>
            <a:cxnSpLocks/>
          </p:cNvCxnSpPr>
          <p:nvPr/>
        </p:nvCxnSpPr>
        <p:spPr>
          <a:xfrm flipV="1">
            <a:off x="2392539" y="1425794"/>
            <a:ext cx="908220" cy="16891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F5F229F-F1BD-BB1E-2371-0EA05F199FC2}"/>
              </a:ext>
            </a:extLst>
          </p:cNvPr>
          <p:cNvCxnSpPr>
            <a:cxnSpLocks/>
          </p:cNvCxnSpPr>
          <p:nvPr/>
        </p:nvCxnSpPr>
        <p:spPr>
          <a:xfrm flipH="1">
            <a:off x="2392539" y="1690524"/>
            <a:ext cx="908220" cy="1641540"/>
          </a:xfrm>
          <a:prstGeom prst="line">
            <a:avLst/>
          </a:prstGeom>
          <a:ln w="28575">
            <a:solidFill>
              <a:srgbClr val="00000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15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2350-BB02-B335-2A28-5F5299B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Conditions: Hall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E9CD0-F247-EB6C-0846-296D779348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D656-0210-8543-86B7-9333011B6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D94C-D6C1-9391-A5F1-EEB039172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pic>
        <p:nvPicPr>
          <p:cNvPr id="8" name="Picture 7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5D4E4F01-AA82-D417-E8A3-76DE6F562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4983" y="1137427"/>
            <a:ext cx="5330285" cy="3815858"/>
          </a:xfrm>
          <a:prstGeom prst="rect">
            <a:avLst/>
          </a:prstGeom>
        </p:spPr>
      </p:pic>
      <p:sp>
        <p:nvSpPr>
          <p:cNvPr id="26" name="Curved Up Arrow 25">
            <a:extLst>
              <a:ext uri="{FF2B5EF4-FFF2-40B4-BE49-F238E27FC236}">
                <a16:creationId xmlns:a16="http://schemas.microsoft.com/office/drawing/2014/main" id="{FDD5EDCF-C544-D83F-AEDC-6EB0BC0DB807}"/>
              </a:ext>
            </a:extLst>
          </p:cNvPr>
          <p:cNvSpPr/>
          <p:nvPr/>
        </p:nvSpPr>
        <p:spPr>
          <a:xfrm rot="2093546" flipV="1">
            <a:off x="4937775" y="2021533"/>
            <a:ext cx="1357040" cy="562287"/>
          </a:xfrm>
          <a:prstGeom prst="curvedUpArrow">
            <a:avLst>
              <a:gd name="adj1" fmla="val 10546"/>
              <a:gd name="adj2" fmla="val 42952"/>
              <a:gd name="adj3" fmla="val 20056"/>
            </a:avLst>
          </a:prstGeom>
          <a:solidFill>
            <a:srgbClr val="004C97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3343BB-DED0-55F8-0842-1664E767097F}"/>
              </a:ext>
            </a:extLst>
          </p:cNvPr>
          <p:cNvSpPr txBox="1"/>
          <p:nvPr/>
        </p:nvSpPr>
        <p:spPr>
          <a:xfrm>
            <a:off x="6011343" y="1541096"/>
            <a:ext cx="202785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4C97"/>
                </a:solidFill>
                <a:latin typeface="Helvetica" pitchFamily="2" charset="0"/>
              </a:rPr>
              <a:t>Improved Hall Cooling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8D5D8A-A1D4-6588-8CE5-759C93B44F84}"/>
              </a:ext>
            </a:extLst>
          </p:cNvPr>
          <p:cNvSpPr txBox="1"/>
          <p:nvPr/>
        </p:nvSpPr>
        <p:spPr>
          <a:xfrm>
            <a:off x="222250" y="719466"/>
            <a:ext cx="82173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Temperature stability makes magnetic field less variable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EA0C92-1536-22A8-993A-056F016E3250}"/>
              </a:ext>
            </a:extLst>
          </p:cNvPr>
          <p:cNvSpPr txBox="1"/>
          <p:nvPr/>
        </p:nvSpPr>
        <p:spPr>
          <a:xfrm>
            <a:off x="2575932" y="3198167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  <a:latin typeface="Helvetica" pitchFamily="2" charset="0"/>
              </a:rPr>
              <a:t>Run-1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74130E-C3FC-D1EE-F328-C0714D7F1FD6}"/>
              </a:ext>
            </a:extLst>
          </p:cNvPr>
          <p:cNvSpPr txBox="1"/>
          <p:nvPr/>
        </p:nvSpPr>
        <p:spPr>
          <a:xfrm>
            <a:off x="3786108" y="1806040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4774E"/>
                </a:solidFill>
                <a:latin typeface="Helvetica" pitchFamily="2" charset="0"/>
              </a:rPr>
              <a:t>Run-2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DA8301-734C-486A-3678-FCA4C9AE76F3}"/>
              </a:ext>
            </a:extLst>
          </p:cNvPr>
          <p:cNvSpPr txBox="1"/>
          <p:nvPr/>
        </p:nvSpPr>
        <p:spPr>
          <a:xfrm>
            <a:off x="5276960" y="3207085"/>
            <a:ext cx="10567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Helvetica" pitchFamily="2" charset="0"/>
              </a:rPr>
              <a:t>Run-3</a:t>
            </a:r>
          </a:p>
        </p:txBody>
      </p:sp>
    </p:spTree>
    <p:extLst>
      <p:ext uri="{BB962C8B-B14F-4D97-AF65-F5344CB8AC3E}">
        <p14:creationId xmlns:p14="http://schemas.microsoft.com/office/powerpoint/2010/main" val="3040102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8D2350-BB02-B335-2A28-5F5299B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Conditions: Kicker Strength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E9CD0-F247-EB6C-0846-296D779348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D656-0210-8543-86B7-9333011B6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D94C-D6C1-9391-A5F1-EEB039172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7271FD-A56F-AD5C-6974-0478FFBC968E}"/>
              </a:ext>
            </a:extLst>
          </p:cNvPr>
          <p:cNvSpPr txBox="1"/>
          <p:nvPr/>
        </p:nvSpPr>
        <p:spPr>
          <a:xfrm>
            <a:off x="275597" y="680239"/>
            <a:ext cx="88043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Last 18% of Run-2/3 has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upgraded, stronger kicker</a:t>
            </a:r>
          </a:p>
        </p:txBody>
      </p:sp>
      <p:pic>
        <p:nvPicPr>
          <p:cNvPr id="11" name="Picture 10" descr="A graph of a function&#10;&#10;Description automatically generated">
            <a:extLst>
              <a:ext uri="{FF2B5EF4-FFF2-40B4-BE49-F238E27FC236}">
                <a16:creationId xmlns:a16="http://schemas.microsoft.com/office/drawing/2014/main" id="{603E7202-0978-C491-663A-BB7DD3AFCD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640" r="7409"/>
          <a:stretch/>
        </p:blipFill>
        <p:spPr>
          <a:xfrm>
            <a:off x="64067" y="1147992"/>
            <a:ext cx="3593533" cy="2520058"/>
          </a:xfrm>
          <a:prstGeom prst="rect">
            <a:avLst/>
          </a:prstGeom>
        </p:spPr>
      </p:pic>
      <p:pic>
        <p:nvPicPr>
          <p:cNvPr id="13" name="Picture 12" descr="A graph of a run&#10;&#10;Description automatically generated">
            <a:extLst>
              <a:ext uri="{FF2B5EF4-FFF2-40B4-BE49-F238E27FC236}">
                <a16:creationId xmlns:a16="http://schemas.microsoft.com/office/drawing/2014/main" id="{08D5AD33-3EF3-6F5E-3CF9-448B99D67F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086" r="8515"/>
          <a:stretch/>
        </p:blipFill>
        <p:spPr>
          <a:xfrm>
            <a:off x="64066" y="3708818"/>
            <a:ext cx="3593533" cy="25944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320F03-04AE-A6AC-68A0-59D731C2120D}"/>
              </a:ext>
            </a:extLst>
          </p:cNvPr>
          <p:cNvSpPr txBox="1"/>
          <p:nvPr/>
        </p:nvSpPr>
        <p:spPr>
          <a:xfrm>
            <a:off x="3645197" y="1828425"/>
            <a:ext cx="52702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Mom. distribution more centered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Lower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E-field correction C</a:t>
            </a:r>
            <a:r>
              <a:rPr lang="en-US" b="1" baseline="-25000" dirty="0">
                <a:solidFill>
                  <a:srgbClr val="000000"/>
                </a:solidFill>
                <a:latin typeface="Helvetica" pitchFamily="2" charset="0"/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B85D9-0E6B-BF40-F46B-41E2559E1574}"/>
              </a:ext>
            </a:extLst>
          </p:cNvPr>
          <p:cNvSpPr txBox="1"/>
          <p:nvPr/>
        </p:nvSpPr>
        <p:spPr>
          <a:xfrm>
            <a:off x="3657599" y="4395339"/>
            <a:ext cx="52702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Phase space matching improved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1000" b="1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Smaller beam oscillations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F7D030-9A37-DCCC-5603-D442A3953856}"/>
              </a:ext>
            </a:extLst>
          </p:cNvPr>
          <p:cNvSpPr txBox="1"/>
          <p:nvPr/>
        </p:nvSpPr>
        <p:spPr>
          <a:xfrm>
            <a:off x="1223082" y="3488183"/>
            <a:ext cx="253787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sz="1100" dirty="0">
                <a:solidFill>
                  <a:srgbClr val="000000"/>
                </a:solidFill>
                <a:latin typeface="Helvetica" pitchFamily="2" charset="0"/>
              </a:rPr>
              <a:t>Fractional Momentum Shift: </a:t>
            </a:r>
            <a:r>
              <a:rPr lang="en-US" sz="1100" dirty="0" err="1">
                <a:solidFill>
                  <a:srgbClr val="000000"/>
                </a:solidFill>
                <a:latin typeface="Helvetica" pitchFamily="2" charset="0"/>
              </a:rPr>
              <a:t>dp</a:t>
            </a:r>
            <a:r>
              <a:rPr lang="en-US" sz="1100" dirty="0">
                <a:solidFill>
                  <a:srgbClr val="000000"/>
                </a:solidFill>
                <a:latin typeface="Helvetica" pitchFamily="2" charset="0"/>
              </a:rPr>
              <a:t>/p0 [%]</a:t>
            </a:r>
          </a:p>
        </p:txBody>
      </p:sp>
    </p:spTree>
    <p:extLst>
      <p:ext uri="{BB962C8B-B14F-4D97-AF65-F5344CB8AC3E}">
        <p14:creationId xmlns:p14="http://schemas.microsoft.com/office/powerpoint/2010/main" val="2836340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2BFC8CC-EBCB-ACEA-42B2-56B31976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Run-2/3 Uncertainty Improvement Categories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0A3605-01AB-D9EC-B630-9108AA6CAD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608C1C-9F71-5893-56D0-814BBE34F4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A77C7-08CF-F8C9-08DB-90A11C6A56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5B79E-BECC-E53A-496F-51F36604F80E}"/>
              </a:ext>
            </a:extLst>
          </p:cNvPr>
          <p:cNvSpPr txBox="1"/>
          <p:nvPr/>
        </p:nvSpPr>
        <p:spPr>
          <a:xfrm>
            <a:off x="1707812" y="2551779"/>
            <a:ext cx="155363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2">
                    <a:lumMod val="85000"/>
                  </a:schemeClr>
                </a:solidFill>
                <a:latin typeface="Helvetica" pitchFamily="2" charset="0"/>
              </a:rPr>
              <a:t>Statistics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9203F-9D7B-2498-C7EB-64055A6C0580}"/>
              </a:ext>
            </a:extLst>
          </p:cNvPr>
          <p:cNvSpPr txBox="1"/>
          <p:nvPr/>
        </p:nvSpPr>
        <p:spPr>
          <a:xfrm>
            <a:off x="4762149" y="5122850"/>
            <a:ext cx="3640740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Analysis Improvements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54BAC7-0F1E-2198-A36E-6F20A2C24C68}"/>
              </a:ext>
            </a:extLst>
          </p:cNvPr>
          <p:cNvSpPr txBox="1"/>
          <p:nvPr/>
        </p:nvSpPr>
        <p:spPr>
          <a:xfrm>
            <a:off x="531233" y="5122850"/>
            <a:ext cx="390678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85000"/>
                  </a:schemeClr>
                </a:solidFill>
                <a:latin typeface="Helvetica" pitchFamily="2" charset="0"/>
              </a:rPr>
              <a:t>Systematic Measurements &amp; Studies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06B344-894A-AB97-6EDD-9000203E10CE}"/>
              </a:ext>
            </a:extLst>
          </p:cNvPr>
          <p:cNvSpPr txBox="1"/>
          <p:nvPr/>
        </p:nvSpPr>
        <p:spPr>
          <a:xfrm>
            <a:off x="4959804" y="2551779"/>
            <a:ext cx="3119765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chemeClr val="bg2">
                    <a:lumMod val="85000"/>
                  </a:schemeClr>
                </a:solidFill>
                <a:latin typeface="Helvetica" pitchFamily="2" charset="0"/>
              </a:rPr>
              <a:t>Running Conditions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5D3BDE-D214-8835-68B4-0FBCA1E6FD0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565" y="879151"/>
            <a:ext cx="3215721" cy="1665170"/>
          </a:xfrm>
          <a:prstGeom prst="rect">
            <a:avLst/>
          </a:prstGeom>
        </p:spPr>
      </p:pic>
      <p:pic>
        <p:nvPicPr>
          <p:cNvPr id="13" name="Picture 12" descr="A graph with numbers and a line graph&#10;&#10;Description automatically generated">
            <a:extLst>
              <a:ext uri="{FF2B5EF4-FFF2-40B4-BE49-F238E27FC236}">
                <a16:creationId xmlns:a16="http://schemas.microsoft.com/office/drawing/2014/main" id="{D2A3AFD2-51B5-8F38-B60F-DACFFF77145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6495" y="885341"/>
            <a:ext cx="2323493" cy="1665170"/>
          </a:xfrm>
          <a:prstGeom prst="rect">
            <a:avLst/>
          </a:prstGeom>
        </p:spPr>
      </p:pic>
      <p:pic>
        <p:nvPicPr>
          <p:cNvPr id="14" name="Content Placeholder 7">
            <a:extLst>
              <a:ext uri="{FF2B5EF4-FFF2-40B4-BE49-F238E27FC236}">
                <a16:creationId xmlns:a16="http://schemas.microsoft.com/office/drawing/2014/main" id="{F29D8F71-0C07-B831-EB39-A07CBF1478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4511" y="3411459"/>
            <a:ext cx="2626586" cy="1777877"/>
          </a:xfrm>
          <a:prstGeom prst="rect">
            <a:avLst/>
          </a:prstGeom>
          <a:ln>
            <a:noFill/>
          </a:ln>
        </p:spPr>
      </p:pic>
      <p:pic>
        <p:nvPicPr>
          <p:cNvPr id="15" name="Picture 14" descr="A graph of energy and energy&#10;&#10;Description automatically generated">
            <a:extLst>
              <a:ext uri="{FF2B5EF4-FFF2-40B4-BE49-F238E27FC236}">
                <a16:creationId xmlns:a16="http://schemas.microsoft.com/office/drawing/2014/main" id="{626D5393-063B-8D0F-2BB4-78CE4F33D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496" y="3531060"/>
            <a:ext cx="2246046" cy="165961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002DAF4-D73E-8214-E28D-78D0A0A57A5C}"/>
              </a:ext>
            </a:extLst>
          </p:cNvPr>
          <p:cNvSpPr/>
          <p:nvPr/>
        </p:nvSpPr>
        <p:spPr>
          <a:xfrm>
            <a:off x="4762149" y="3408621"/>
            <a:ext cx="3558726" cy="2283342"/>
          </a:xfrm>
          <a:prstGeom prst="rect">
            <a:avLst/>
          </a:prstGeom>
          <a:noFill/>
          <a:ln>
            <a:solidFill>
              <a:srgbClr val="004C9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06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D0A6CC-6FD0-B153-1774-E1F1E9A8C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3624265"/>
            <a:ext cx="8334728" cy="2217696"/>
          </a:xfrm>
        </p:spPr>
        <p:txBody>
          <a:bodyPr/>
          <a:lstStyle/>
          <a:p>
            <a:r>
              <a:rPr lang="en-US" i="1" dirty="0">
                <a:solidFill>
                  <a:srgbClr val="000000"/>
                </a:solidFill>
              </a:rPr>
              <a:t>Pile-up</a:t>
            </a:r>
            <a:r>
              <a:rPr lang="en-US" dirty="0">
                <a:solidFill>
                  <a:srgbClr val="000000"/>
                </a:solidFill>
              </a:rPr>
              <a:t>: 2 e</a:t>
            </a:r>
            <a:r>
              <a:rPr lang="en-US" baseline="30000" dirty="0">
                <a:solidFill>
                  <a:srgbClr val="000000"/>
                </a:solidFill>
              </a:rPr>
              <a:t>+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arriving at same time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1 cluster in ECAL</a:t>
            </a:r>
          </a:p>
          <a:p>
            <a:r>
              <a:rPr lang="en-US" dirty="0">
                <a:solidFill>
                  <a:srgbClr val="000000"/>
                </a:solidFill>
              </a:rPr>
              <a:t>Probability higher at injection (more muons): can </a:t>
            </a:r>
            <a:r>
              <a:rPr lang="en-US" b="1" dirty="0">
                <a:solidFill>
                  <a:srgbClr val="000000"/>
                </a:solidFill>
              </a:rPr>
              <a:t>bias ω</a:t>
            </a:r>
            <a:r>
              <a:rPr lang="en-US" b="1" baseline="-25000" dirty="0">
                <a:solidFill>
                  <a:srgbClr val="000000"/>
                </a:solidFill>
              </a:rPr>
              <a:t>a</a:t>
            </a:r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Clusters with E&gt;3.1GeV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are certainly </a:t>
            </a:r>
            <a:r>
              <a:rPr lang="en-US" i="1" dirty="0">
                <a:solidFill>
                  <a:srgbClr val="000000"/>
                </a:solidFill>
                <a:sym typeface="Wingdings" pitchFamily="2" charset="2"/>
              </a:rPr>
              <a:t>Pile-up</a:t>
            </a:r>
            <a:endParaRPr lang="en-US" b="1" i="1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Reduced uncertainty by:</a:t>
            </a:r>
          </a:p>
          <a:p>
            <a:pPr lvl="1">
              <a:spcBef>
                <a:spcPts val="384"/>
              </a:spcBef>
            </a:pPr>
            <a:r>
              <a:rPr lang="en-US" sz="2400" dirty="0">
                <a:solidFill>
                  <a:srgbClr val="000000"/>
                </a:solidFill>
              </a:rPr>
              <a:t>Improved </a:t>
            </a:r>
            <a:r>
              <a:rPr lang="en-US" sz="2400" b="1" dirty="0">
                <a:solidFill>
                  <a:srgbClr val="000000"/>
                </a:solidFill>
              </a:rPr>
              <a:t>reconstruction</a:t>
            </a:r>
          </a:p>
          <a:p>
            <a:pPr lvl="1">
              <a:spcBef>
                <a:spcPts val="384"/>
              </a:spcBef>
            </a:pPr>
            <a:r>
              <a:rPr lang="en-US" sz="2400" dirty="0">
                <a:solidFill>
                  <a:srgbClr val="000000"/>
                </a:solidFill>
              </a:rPr>
              <a:t>Improved </a:t>
            </a:r>
            <a:r>
              <a:rPr lang="en-US" sz="2400" b="1" dirty="0">
                <a:solidFill>
                  <a:srgbClr val="000000"/>
                </a:solidFill>
              </a:rPr>
              <a:t>correction algorithms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8D2350-BB02-B335-2A28-5F5299BB4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Analysis Improvements: </a:t>
            </a:r>
            <a:r>
              <a:rPr lang="en-US" i="1" dirty="0"/>
              <a:t>Pile-up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CE9CD0-F247-EB6C-0846-296D779348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CD656-0210-8543-86B7-9333011B66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CCD94C-D6C1-9391-A5F1-EEB039172A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10" name="Picture 9" descr="A graph of energy and energy&#10;&#10;Description automatically generated">
            <a:extLst>
              <a:ext uri="{FF2B5EF4-FFF2-40B4-BE49-F238E27FC236}">
                <a16:creationId xmlns:a16="http://schemas.microsoft.com/office/drawing/2014/main" id="{C7978466-EBFB-44CE-5859-1C59B7A0C3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687"/>
          <a:stretch/>
        </p:blipFill>
        <p:spPr>
          <a:xfrm>
            <a:off x="1405399" y="808328"/>
            <a:ext cx="5588001" cy="25218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CE29894-4873-784D-6D4D-DA3209924565}"/>
              </a:ext>
            </a:extLst>
          </p:cNvPr>
          <p:cNvCxnSpPr>
            <a:cxnSpLocks/>
          </p:cNvCxnSpPr>
          <p:nvPr/>
        </p:nvCxnSpPr>
        <p:spPr>
          <a:xfrm>
            <a:off x="4508661" y="857096"/>
            <a:ext cx="0" cy="2329030"/>
          </a:xfrm>
          <a:prstGeom prst="line">
            <a:avLst/>
          </a:prstGeom>
          <a:ln>
            <a:solidFill>
              <a:schemeClr val="bg2">
                <a:lumMod val="6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971428F-2178-EA07-53D7-3B78F4719D26}"/>
              </a:ext>
            </a:extLst>
          </p:cNvPr>
          <p:cNvSpPr txBox="1"/>
          <p:nvPr/>
        </p:nvSpPr>
        <p:spPr>
          <a:xfrm>
            <a:off x="4504371" y="2824254"/>
            <a:ext cx="6607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i="1" dirty="0">
                <a:solidFill>
                  <a:srgbClr val="000000"/>
                </a:solidFill>
                <a:latin typeface="Helvetica" pitchFamily="2" charset="0"/>
              </a:rPr>
              <a:t>Pile-up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565BF42-99B4-3F0F-AF81-E655FAE8D160}"/>
              </a:ext>
            </a:extLst>
          </p:cNvPr>
          <p:cNvCxnSpPr/>
          <p:nvPr/>
        </p:nvCxnSpPr>
        <p:spPr>
          <a:xfrm>
            <a:off x="4683669" y="2824254"/>
            <a:ext cx="490550" cy="0"/>
          </a:xfrm>
          <a:prstGeom prst="straightConnector1">
            <a:avLst/>
          </a:prstGeom>
          <a:ln>
            <a:solidFill>
              <a:schemeClr val="bg2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BCA5531-24E3-0CAB-F4F7-4997D1293E4A}"/>
              </a:ext>
            </a:extLst>
          </p:cNvPr>
          <p:cNvSpPr txBox="1"/>
          <p:nvPr/>
        </p:nvSpPr>
        <p:spPr>
          <a:xfrm>
            <a:off x="3025711" y="2336119"/>
            <a:ext cx="1275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Helvetica" pitchFamily="2" charset="0"/>
              </a:rPr>
              <a:t>Decay end point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F8E1D1-EE90-28BF-B814-4FA15BF789C8}"/>
              </a:ext>
            </a:extLst>
          </p:cNvPr>
          <p:cNvCxnSpPr>
            <a:cxnSpLocks/>
          </p:cNvCxnSpPr>
          <p:nvPr/>
        </p:nvCxnSpPr>
        <p:spPr>
          <a:xfrm flipV="1">
            <a:off x="4124752" y="2375700"/>
            <a:ext cx="383909" cy="128431"/>
          </a:xfrm>
          <a:prstGeom prst="straightConnector1">
            <a:avLst/>
          </a:prstGeom>
          <a:ln>
            <a:solidFill>
              <a:schemeClr val="bg2">
                <a:lumMod val="65000"/>
              </a:schemeClr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778CEDA-0481-4443-88C8-5F32A1343FFD}"/>
              </a:ext>
            </a:extLst>
          </p:cNvPr>
          <p:cNvSpPr txBox="1"/>
          <p:nvPr/>
        </p:nvSpPr>
        <p:spPr>
          <a:xfrm>
            <a:off x="3646606" y="3248376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1800" dirty="0">
                <a:solidFill>
                  <a:srgbClr val="FF0000"/>
                </a:solidFill>
                <a:latin typeface="Helvetica" pitchFamily="2" charset="0"/>
              </a:rPr>
              <a:t>Energy [MeV]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72E4A86-8519-6642-824B-3ABBDAE2700C}"/>
              </a:ext>
            </a:extLst>
          </p:cNvPr>
          <p:cNvSpPr txBox="1"/>
          <p:nvPr/>
        </p:nvSpPr>
        <p:spPr>
          <a:xfrm rot="16200000">
            <a:off x="198631" y="1836944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1800" dirty="0">
                <a:solidFill>
                  <a:srgbClr val="FF0000"/>
                </a:solidFill>
                <a:latin typeface="Helvetica" pitchFamily="2" charset="0"/>
              </a:rPr>
              <a:t>Number of clusters</a:t>
            </a:r>
          </a:p>
        </p:txBody>
      </p:sp>
    </p:spTree>
    <p:extLst>
      <p:ext uri="{BB962C8B-B14F-4D97-AF65-F5344CB8AC3E}">
        <p14:creationId xmlns:p14="http://schemas.microsoft.com/office/powerpoint/2010/main" val="14725947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1F3AFD-96F9-5CD6-DBB9-B743FFF7654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28600" y="802648"/>
            <a:ext cx="8233967" cy="547397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Systematic improvements in </a:t>
            </a:r>
            <a:r>
              <a:rPr lang="en-US" b="1" dirty="0">
                <a:solidFill>
                  <a:srgbClr val="000000"/>
                </a:solidFill>
              </a:rPr>
              <a:t>all parameters:</a:t>
            </a: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endParaRPr lang="en-US" b="1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Run1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Run2/3 improvement: </a:t>
            </a:r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15770 ppb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097D3-3AE8-0C3B-4C1A-09E34C3668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wrap="square" anchor="t">
            <a:normAutofit fontScale="92500"/>
          </a:bodyPr>
          <a:lstStyle/>
          <a:p>
            <a:pPr>
              <a:spcAft>
                <a:spcPts val="600"/>
              </a:spcAft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68AC0-8FF4-BFB1-52D0-7E0EC5582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90440-F891-6A2E-CAA1-59C6B3481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39</a:t>
            </a:fld>
            <a:endParaRPr lang="en-US" dirty="0"/>
          </a:p>
        </p:txBody>
      </p:sp>
      <p:sp>
        <p:nvSpPr>
          <p:cNvPr id="26" name="Title 8">
            <a:extLst>
              <a:ext uri="{FF2B5EF4-FFF2-40B4-BE49-F238E27FC236}">
                <a16:creationId xmlns:a16="http://schemas.microsoft.com/office/drawing/2014/main" id="{FE56D348-8B11-12D3-CB88-B3857013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Improvements Summary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567B84-1A71-B85F-F8E2-E453489B1F4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692" y="1250652"/>
            <a:ext cx="6330778" cy="42166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9F60458-F7A0-D641-1EC6-D34801E09226}"/>
              </a:ext>
            </a:extLst>
          </p:cNvPr>
          <p:cNvSpPr txBox="1"/>
          <p:nvPr/>
        </p:nvSpPr>
        <p:spPr>
          <a:xfrm>
            <a:off x="222250" y="1342233"/>
            <a:ext cx="15958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4C97"/>
                </a:solidFill>
                <a:latin typeface="Helvetica" pitchFamily="2" charset="0"/>
              </a:rPr>
              <a:t>Analysis Improvements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FD2B8-ACE8-5F6F-C18E-F6E9E65B9A01}"/>
              </a:ext>
            </a:extLst>
          </p:cNvPr>
          <p:cNvSpPr txBox="1"/>
          <p:nvPr/>
        </p:nvSpPr>
        <p:spPr>
          <a:xfrm>
            <a:off x="443293" y="2463798"/>
            <a:ext cx="1374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4C97"/>
                </a:solidFill>
                <a:latin typeface="Helvetica" pitchFamily="2" charset="0"/>
              </a:rPr>
              <a:t>Running Conditions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AB6EB8D-9131-FDD8-ECC9-FE80C9B85ECF}"/>
              </a:ext>
            </a:extLst>
          </p:cNvPr>
          <p:cNvSpPr txBox="1"/>
          <p:nvPr/>
        </p:nvSpPr>
        <p:spPr>
          <a:xfrm>
            <a:off x="258703" y="3809427"/>
            <a:ext cx="16688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rgbClr val="004C97"/>
                </a:solidFill>
                <a:latin typeface="Helvetica" pitchFamily="2" charset="0"/>
              </a:rPr>
              <a:t>Improved Measurements</a:t>
            </a:r>
          </a:p>
        </p:txBody>
      </p:sp>
      <p:sp>
        <p:nvSpPr>
          <p:cNvPr id="18" name="Left Brace 17">
            <a:extLst>
              <a:ext uri="{FF2B5EF4-FFF2-40B4-BE49-F238E27FC236}">
                <a16:creationId xmlns:a16="http://schemas.microsoft.com/office/drawing/2014/main" id="{3E052448-0579-16A6-C164-94CAB1C82677}"/>
              </a:ext>
            </a:extLst>
          </p:cNvPr>
          <p:cNvSpPr/>
          <p:nvPr/>
        </p:nvSpPr>
        <p:spPr>
          <a:xfrm>
            <a:off x="1944275" y="1464540"/>
            <a:ext cx="162424" cy="445775"/>
          </a:xfrm>
          <a:prstGeom prst="leftBrace">
            <a:avLst/>
          </a:prstGeom>
          <a:ln w="19050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Left Brace 18">
            <a:extLst>
              <a:ext uri="{FF2B5EF4-FFF2-40B4-BE49-F238E27FC236}">
                <a16:creationId xmlns:a16="http://schemas.microsoft.com/office/drawing/2014/main" id="{B16F3EB6-C9ED-3221-BAAA-03118A25B822}"/>
              </a:ext>
            </a:extLst>
          </p:cNvPr>
          <p:cNvSpPr/>
          <p:nvPr/>
        </p:nvSpPr>
        <p:spPr>
          <a:xfrm>
            <a:off x="1999716" y="3737211"/>
            <a:ext cx="162424" cy="1026700"/>
          </a:xfrm>
          <a:prstGeom prst="leftBrace">
            <a:avLst/>
          </a:prstGeom>
          <a:ln w="19050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46B51CB2-C910-D2B7-6347-E9FFE8583950}"/>
              </a:ext>
            </a:extLst>
          </p:cNvPr>
          <p:cNvSpPr/>
          <p:nvPr/>
        </p:nvSpPr>
        <p:spPr>
          <a:xfrm>
            <a:off x="1989084" y="2028615"/>
            <a:ext cx="173056" cy="1481004"/>
          </a:xfrm>
          <a:prstGeom prst="leftBrace">
            <a:avLst/>
          </a:prstGeom>
          <a:ln w="19050">
            <a:solidFill>
              <a:srgbClr val="004C97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492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266" t="3968" r="7921" b="2273"/>
          <a:stretch/>
        </p:blipFill>
        <p:spPr>
          <a:xfrm>
            <a:off x="5808477" y="2156474"/>
            <a:ext cx="3335523" cy="4703152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465" name="TextBox 5"/>
              <p:cNvSpPr txBox="1">
                <a:spLocks noChangeArrowheads="1"/>
              </p:cNvSpPr>
              <p:nvPr/>
            </p:nvSpPr>
            <p:spPr bwMode="auto">
              <a:xfrm>
                <a:off x="225656" y="2880076"/>
                <a:ext cx="4756790" cy="83099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342900" indent="-3429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marL="514350" indent="-45720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 b="0">
                    <a:solidFill>
                      <a:srgbClr val="0137FD"/>
                    </a:solidFill>
                    <a:latin typeface="+mj-lt"/>
                    <a:cs typeface="Corbel" charset="0"/>
                  </a:rPr>
                  <a:t>Kernel function:</a:t>
                </a:r>
                <a:r>
                  <a:rPr lang="en-US" b="0">
                    <a:solidFill>
                      <a:srgbClr val="0137FD"/>
                    </a:solidFill>
                    <a:cs typeface="Corbe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orbel" charset="0"/>
                      </a:rPr>
                      <m:t>𝐾</m:t>
                    </m:r>
                    <m:r>
                      <a:rPr lang="en-US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orbel" charset="0"/>
                      </a:rPr>
                      <m:t>(</m:t>
                    </m:r>
                    <m:r>
                      <a:rPr lang="en-US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orbel" charset="0"/>
                      </a:rPr>
                      <m:t>𝑠</m:t>
                    </m:r>
                    <m:r>
                      <a:rPr lang="en-US" b="0" i="1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Corbel" charset="0"/>
                      </a:rPr>
                      <m:t>)∝</m:t>
                    </m:r>
                    <m:f>
                      <m:fPr>
                        <m:type m:val="skw"/>
                        <m:ctrlPr>
                          <a:rPr lang="en-US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endParaRPr lang="en-US">
                  <a:solidFill>
                    <a:srgbClr val="0137FD"/>
                  </a:solidFill>
                  <a:latin typeface="+mj-lt"/>
                  <a:cs typeface="Corbel" charset="0"/>
                </a:endParaRPr>
              </a:p>
              <a:p>
                <a:pPr marL="514350" indent="-457200" defTabSz="9144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137FD"/>
                    </a:solidFill>
                    <a:latin typeface="+mj-lt"/>
                    <a:cs typeface="Corbel" charset="0"/>
                  </a:rPr>
                  <a:t>Low energies enhanced </a:t>
                </a:r>
              </a:p>
            </p:txBody>
          </p:sp>
        </mc:Choice>
        <mc:Fallback xmlns="">
          <p:sp>
            <p:nvSpPr>
              <p:cNvPr id="19465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5656" y="2880076"/>
                <a:ext cx="4756790" cy="830997"/>
              </a:xfrm>
              <a:prstGeom prst="rect">
                <a:avLst/>
              </a:prstGeom>
              <a:blipFill>
                <a:blip r:embed="rId5"/>
                <a:stretch>
                  <a:fillRect l="-533" t="-71212" b="-62121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9469" name="Object 15"/>
          <p:cNvGraphicFramePr>
            <a:graphicFrameLocks noChangeAspect="1"/>
          </p:cNvGraphicFramePr>
          <p:nvPr/>
        </p:nvGraphicFramePr>
        <p:xfrm>
          <a:off x="4915282" y="2456982"/>
          <a:ext cx="1051541" cy="7109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7" name="Equation" r:id="rId6" imgW="571500" imgH="444500" progId="Equation.3">
                  <p:embed/>
                </p:oleObj>
              </mc:Choice>
              <mc:Fallback>
                <p:oleObj name="Equation" r:id="rId6" imgW="571500" imgH="444500" progId="Equation.3">
                  <p:embed/>
                  <p:pic>
                    <p:nvPicPr>
                      <p:cNvPr id="19469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5282" y="2456982"/>
                        <a:ext cx="1051541" cy="7109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itle 2">
            <a:extLst>
              <a:ext uri="{FF2B5EF4-FFF2-40B4-BE49-F238E27FC236}">
                <a16:creationId xmlns:a16="http://schemas.microsoft.com/office/drawing/2014/main" id="{852486D7-F5A9-B74B-9AE4-A38A7B05E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sz="2800" dirty="0"/>
              <a:t>HVP Calculation: Dispersive (e</a:t>
            </a:r>
            <a:r>
              <a:rPr lang="en-US" sz="2800" baseline="30000" dirty="0"/>
              <a:t>+</a:t>
            </a:r>
            <a:r>
              <a:rPr lang="en-US" sz="2800" dirty="0"/>
              <a:t>e</a:t>
            </a:r>
            <a:r>
              <a:rPr lang="en-US" sz="2800" baseline="30000" dirty="0">
                <a:solidFill>
                  <a:srgbClr val="000000"/>
                </a:solidFill>
                <a:latin typeface="Helvetica" pitchFamily="2" charset="0"/>
              </a:rPr>
              <a:t>−</a:t>
            </a:r>
            <a:r>
              <a:rPr lang="en-US" sz="2800" dirty="0"/>
              <a:t>) Method</a:t>
            </a: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56776A-B284-6543-BC05-DA1C58BAACC9}" type="slidenum">
              <a:rPr lang="it-IT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it-IT">
              <a:solidFill>
                <a:srgbClr val="00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8B8D48-053C-3B46-AE87-3E2C5AB4E3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402" y="3643560"/>
            <a:ext cx="4723299" cy="23540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5820D1-FBAD-7345-9E04-0AB86CED209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030" y="709431"/>
            <a:ext cx="3576970" cy="14063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E21C0F-7294-CD41-ACBC-D78114B86FEB}"/>
              </a:ext>
            </a:extLst>
          </p:cNvPr>
          <p:cNvSpPr txBox="1"/>
          <p:nvPr/>
        </p:nvSpPr>
        <p:spPr>
          <a:xfrm>
            <a:off x="1617426" y="5997616"/>
            <a:ext cx="2807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2000" b="1" dirty="0">
                <a:solidFill>
                  <a:srgbClr val="00B050"/>
                </a:solidFill>
                <a:latin typeface="Helvetica" pitchFamily="2" charset="0"/>
              </a:rPr>
              <a:t>rho resonance region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47BB86D-31B1-C142-9D6E-0BB616794F9B}"/>
              </a:ext>
            </a:extLst>
          </p:cNvPr>
          <p:cNvCxnSpPr>
            <a:cxnSpLocks/>
          </p:cNvCxnSpPr>
          <p:nvPr/>
        </p:nvCxnSpPr>
        <p:spPr>
          <a:xfrm flipH="1" flipV="1">
            <a:off x="2604051" y="5596686"/>
            <a:ext cx="292722" cy="38570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D218FCE-82A0-7C4A-8B9D-99CA39E5296A}"/>
              </a:ext>
            </a:extLst>
          </p:cNvPr>
          <p:cNvCxnSpPr>
            <a:cxnSpLocks/>
          </p:cNvCxnSpPr>
          <p:nvPr/>
        </p:nvCxnSpPr>
        <p:spPr>
          <a:xfrm flipH="1">
            <a:off x="3190791" y="5589066"/>
            <a:ext cx="292722" cy="385700"/>
          </a:xfrm>
          <a:prstGeom prst="straightConnector1">
            <a:avLst/>
          </a:prstGeom>
          <a:ln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552303D9-3F56-F049-9A6E-6AA9E21F5207}"/>
              </a:ext>
            </a:extLst>
          </p:cNvPr>
          <p:cNvSpPr txBox="1"/>
          <p:nvPr/>
        </p:nvSpPr>
        <p:spPr>
          <a:xfrm>
            <a:off x="4915282" y="3486150"/>
            <a:ext cx="954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R-ratio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C101E2-977B-0B47-927B-5050E2148911}"/>
              </a:ext>
            </a:extLst>
          </p:cNvPr>
          <p:cNvCxnSpPr>
            <a:stCxn id="6" idx="0"/>
          </p:cNvCxnSpPr>
          <p:nvPr/>
        </p:nvCxnSpPr>
        <p:spPr>
          <a:xfrm flipV="1">
            <a:off x="5392336" y="3108960"/>
            <a:ext cx="9668" cy="37719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54A31D-F16A-444A-9881-7899B6F23A17}"/>
                  </a:ext>
                </a:extLst>
              </p:cNvPr>
              <p:cNvSpPr txBox="1"/>
              <p:nvPr/>
            </p:nvSpPr>
            <p:spPr>
              <a:xfrm>
                <a:off x="347235" y="902608"/>
                <a:ext cx="4421147" cy="1846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T" sz="26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IT" sz="26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𝐻𝐿𝑂</m:t>
                          </m:r>
                        </m:sup>
                      </m:sSubSup>
                      <m:r>
                        <a:rPr lang="en-US" sz="2600" b="0" i="1" dirty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p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trlP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Sup>
                            <m:sSubSupPr>
                              <m:ctrlP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sub>
                            <m:sup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b>
                        <m:sup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  <m:d>
                            <m:dPr>
                              <m:ctrlP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f>
                            <m:fPr>
                              <m:ctrlP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𝑑𝑠</m:t>
                              </m:r>
                            </m:num>
                            <m:den>
                              <m:r>
                                <a:rPr lang="en-US" sz="2600" b="0" i="1" dirty="0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sz="2600" b="0" dirty="0">
                  <a:solidFill>
                    <a:srgbClr val="000000"/>
                  </a:solidFill>
                  <a:latin typeface="Helvetica" pitchFamily="2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600" b="0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sz="26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6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</m:sup>
                            </m:sSup>
                            <m:sSup>
                              <m:sSupPr>
                                <m:ctrlPr>
                                  <a:rPr lang="en-US" sz="26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6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600" i="1" dirty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  <m:r>
                              <a:rPr lang="en-US" sz="2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en-US" sz="2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h𝑎𝑑𝑟</m:t>
                            </m:r>
                          </m:sub>
                        </m:sSub>
                        <m:d>
                          <m:dPr>
                            <m:ctrlPr>
                              <a:rPr lang="en-US" sz="2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600" i="1" dirty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num>
                      <m:den>
                        <m:sSubSup>
                          <m:sSubSupPr>
                            <m:ctrlPr>
                              <a:rPr lang="en-US" sz="2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𝜇𝜇</m:t>
                            </m:r>
                          </m:sub>
                          <m:sup>
                            <m:r>
                              <a:rPr lang="en-US" sz="2600" b="0" i="1" dirty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den>
                    </m:f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600" b="0" i="1" dirty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US" sz="2600" b="0" dirty="0">
                    <a:solidFill>
                      <a:srgbClr val="000000"/>
                    </a:solidFill>
                    <a:latin typeface="Helvetica" pitchFamily="2" charset="0"/>
                  </a:rPr>
                  <a:t>-ratio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54A31D-F16A-444A-9881-7899B6F23A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235" y="902608"/>
                <a:ext cx="4421147" cy="1846788"/>
              </a:xfrm>
              <a:prstGeom prst="rect">
                <a:avLst/>
              </a:prstGeom>
              <a:blipFill>
                <a:blip r:embed="rId10"/>
                <a:stretch>
                  <a:fillRect l="-287" t="-85616" r="-1433" b="-82192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8796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21F3AFD-96F9-5CD6-DBB9-B743FFF7654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152657" y="790359"/>
            <a:ext cx="4903980" cy="40546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Total uncertainty is </a:t>
            </a:r>
            <a:r>
              <a:rPr lang="en-US" b="1" dirty="0">
                <a:solidFill>
                  <a:srgbClr val="000000"/>
                </a:solidFill>
              </a:rPr>
              <a:t>215 ppb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097D3-3AE8-0C3B-4C1A-09E34C3668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 wrap="square" anchor="t">
            <a:normAutofit fontScale="92500"/>
          </a:bodyPr>
          <a:lstStyle/>
          <a:p>
            <a:pPr>
              <a:spcAft>
                <a:spcPts val="600"/>
              </a:spcAft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68AC0-8FF4-BFB1-52D0-7E0EC5582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 anchor="t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90440-F891-6A2E-CAA1-59C6B3481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wrap="square" anchor="t"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40</a:t>
            </a:fld>
            <a:endParaRPr lang="en-US" dirty="0"/>
          </a:p>
        </p:txBody>
      </p:sp>
      <p:sp>
        <p:nvSpPr>
          <p:cNvPr id="26" name="Title 8">
            <a:extLst>
              <a:ext uri="{FF2B5EF4-FFF2-40B4-BE49-F238E27FC236}">
                <a16:creationId xmlns:a16="http://schemas.microsoft.com/office/drawing/2014/main" id="{FE56D348-8B11-12D3-CB88-B3857013D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Run-2/3 Uncertainties: Final Values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B7D6BC-0063-D19F-ED20-4AC36489176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496" y="872699"/>
            <a:ext cx="3932381" cy="346910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2970CB-14A0-0E2F-F412-522F67845340}"/>
              </a:ext>
            </a:extLst>
          </p:cNvPr>
          <p:cNvSpPr txBox="1"/>
          <p:nvPr/>
        </p:nvSpPr>
        <p:spPr>
          <a:xfrm>
            <a:off x="636588" y="4902275"/>
            <a:ext cx="791916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4C97"/>
                </a:solidFill>
                <a:latin typeface="Helvetica" pitchFamily="2" charset="0"/>
              </a:rPr>
              <a:t>Systematic uncertainty of 70 ppb surpasses our proposal goal of 100 ppb!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20D67FC-6C90-BAB9-9B22-8E7F222AF2DC}"/>
              </a:ext>
            </a:extLst>
          </p:cNvPr>
          <p:cNvSpPr/>
          <p:nvPr/>
        </p:nvSpPr>
        <p:spPr>
          <a:xfrm>
            <a:off x="687256" y="4799144"/>
            <a:ext cx="7868499" cy="1141544"/>
          </a:xfrm>
          <a:prstGeom prst="rect">
            <a:avLst/>
          </a:prstGeom>
          <a:noFill/>
          <a:ln>
            <a:solidFill>
              <a:srgbClr val="004C97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DFE91F57-4CFD-B59C-6A43-15639D77A1AC}"/>
              </a:ext>
            </a:extLst>
          </p:cNvPr>
          <p:cNvSpPr txBox="1">
            <a:spLocks/>
          </p:cNvSpPr>
          <p:nvPr/>
        </p:nvSpPr>
        <p:spPr>
          <a:xfrm>
            <a:off x="4152657" y="3037108"/>
            <a:ext cx="4903980" cy="138316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Near-equal improvement: W</a:t>
            </a:r>
            <a:r>
              <a:rPr lang="en-US" dirty="0">
                <a:solidFill>
                  <a:srgbClr val="000000"/>
                </a:solidFill>
              </a:rPr>
              <a:t>e’re still </a:t>
            </a:r>
            <a:r>
              <a:rPr lang="en-US" b="1" dirty="0">
                <a:solidFill>
                  <a:srgbClr val="000000"/>
                </a:solidFill>
              </a:rPr>
              <a:t>statistically dominated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D608D42-578B-1C74-5F6C-9E735CD6775C}"/>
              </a:ext>
            </a:extLst>
          </p:cNvPr>
          <p:cNvSpPr/>
          <p:nvPr/>
        </p:nvSpPr>
        <p:spPr>
          <a:xfrm>
            <a:off x="3551275" y="3990768"/>
            <a:ext cx="320040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88AF922-1D97-1F3C-3C8D-4785C2D77FBD}"/>
              </a:ext>
            </a:extLst>
          </p:cNvPr>
          <p:cNvSpPr/>
          <p:nvPr/>
        </p:nvSpPr>
        <p:spPr>
          <a:xfrm>
            <a:off x="3544187" y="1263982"/>
            <a:ext cx="320040" cy="32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D2CE5B4-00DF-7F2E-6CC5-282C0947E9D3}"/>
              </a:ext>
            </a:extLst>
          </p:cNvPr>
          <p:cNvSpPr/>
          <p:nvPr/>
        </p:nvSpPr>
        <p:spPr>
          <a:xfrm>
            <a:off x="3572791" y="3659542"/>
            <a:ext cx="320040" cy="2885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EA25458D-1054-DF38-234D-65B555A862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7603381"/>
              </p:ext>
            </p:extLst>
          </p:nvPr>
        </p:nvGraphicFramePr>
        <p:xfrm>
          <a:off x="4216721" y="1410270"/>
          <a:ext cx="4794783" cy="1280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42534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1447315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447315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857619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8F50786-FCAB-BD97-0A60-CCEA3D1AEF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4575757"/>
              </p:ext>
            </p:extLst>
          </p:nvPr>
        </p:nvGraphicFramePr>
        <p:xfrm>
          <a:off x="4216721" y="1410270"/>
          <a:ext cx="4794783" cy="1280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42534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1447315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447315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857619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b="1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  <p:graphicFrame>
        <p:nvGraphicFramePr>
          <p:cNvPr id="10" name="Table 6">
            <a:extLst>
              <a:ext uri="{FF2B5EF4-FFF2-40B4-BE49-F238E27FC236}">
                <a16:creationId xmlns:a16="http://schemas.microsoft.com/office/drawing/2014/main" id="{0FAEA96F-6782-4B92-918B-0E9E81B46D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526198"/>
              </p:ext>
            </p:extLst>
          </p:nvPr>
        </p:nvGraphicFramePr>
        <p:xfrm>
          <a:off x="4216721" y="1410270"/>
          <a:ext cx="4794783" cy="1280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42534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1447315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447315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857619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4C97"/>
                        </a:solidFill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  <p:graphicFrame>
        <p:nvGraphicFramePr>
          <p:cNvPr id="13" name="Table 6">
            <a:extLst>
              <a:ext uri="{FF2B5EF4-FFF2-40B4-BE49-F238E27FC236}">
                <a16:creationId xmlns:a16="http://schemas.microsoft.com/office/drawing/2014/main" id="{63AD0785-FE90-A632-10C7-A69F1C4E11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9299978"/>
              </p:ext>
            </p:extLst>
          </p:nvPr>
        </p:nvGraphicFramePr>
        <p:xfrm>
          <a:off x="4216721" y="1410270"/>
          <a:ext cx="4794783" cy="128016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042534">
                  <a:extLst>
                    <a:ext uri="{9D8B030D-6E8A-4147-A177-3AD203B41FA5}">
                      <a16:colId xmlns:a16="http://schemas.microsoft.com/office/drawing/2014/main" val="607598048"/>
                    </a:ext>
                  </a:extLst>
                </a:gridCol>
                <a:gridCol w="1447315">
                  <a:extLst>
                    <a:ext uri="{9D8B030D-6E8A-4147-A177-3AD203B41FA5}">
                      <a16:colId xmlns:a16="http://schemas.microsoft.com/office/drawing/2014/main" val="2065624684"/>
                    </a:ext>
                  </a:extLst>
                </a:gridCol>
                <a:gridCol w="1447315">
                  <a:extLst>
                    <a:ext uri="{9D8B030D-6E8A-4147-A177-3AD203B41FA5}">
                      <a16:colId xmlns:a16="http://schemas.microsoft.com/office/drawing/2014/main" val="783671462"/>
                    </a:ext>
                  </a:extLst>
                </a:gridCol>
                <a:gridCol w="857619">
                  <a:extLst>
                    <a:ext uri="{9D8B030D-6E8A-4147-A177-3AD203B41FA5}">
                      <a16:colId xmlns:a16="http://schemas.microsoft.com/office/drawing/2014/main" val="29475041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dirty="0">
                          <a:latin typeface="Helvetica" pitchFamily="2" charset="0"/>
                        </a:rPr>
                        <a:t>[ppb]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Helvetica" pitchFamily="2" charset="0"/>
                        </a:rPr>
                        <a:t>Run-1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latin typeface="Helvetica" pitchFamily="2" charset="0"/>
                        </a:rPr>
                        <a:t>Run-2/3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0" dirty="0">
                          <a:latin typeface="Helvetica" pitchFamily="2" charset="0"/>
                        </a:rPr>
                        <a:t>Ratio</a:t>
                      </a:r>
                    </a:p>
                  </a:txBody>
                  <a:tcPr>
                    <a:solidFill>
                      <a:srgbClr val="004C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6682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Stat.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434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8801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Syst.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157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4C97"/>
                          </a:solidFill>
                          <a:latin typeface="Helvetica" pitchFamily="2" charset="0"/>
                        </a:rPr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46604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47777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09BADC6-5309-C14F-BEBF-AE00F5939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745498"/>
            <a:ext cx="8915400" cy="528541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Perform analysis with </a:t>
            </a:r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software &amp; hardware blinding</a:t>
            </a: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Hardware blind comes from </a:t>
            </a:r>
            <a:r>
              <a:rPr lang="en-US" b="1" dirty="0">
                <a:solidFill>
                  <a:srgbClr val="000000"/>
                </a:solidFill>
                <a:sym typeface="Wingdings" pitchFamily="2" charset="2"/>
              </a:rPr>
              <a:t>altering our clock frequency</a:t>
            </a: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endParaRPr lang="en-US" sz="360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endParaRPr lang="en-US" sz="3600" dirty="0">
              <a:solidFill>
                <a:srgbClr val="000000"/>
              </a:solidFill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Clock is locked and </a:t>
            </a:r>
            <a:r>
              <a:rPr lang="en-US" sz="2400" b="1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value kept secret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 until analysis completed</a:t>
            </a: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Blind Analysis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CE11A70-5456-72E7-4F00-51DE91708F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1CCBDB1-FF77-0068-1040-E0967F716C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84C03D9-C6AA-2207-B578-435CF1274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pic>
        <p:nvPicPr>
          <p:cNvPr id="25" name="Picture 24" descr="Two people looking at a computer screen&#10;&#10;Description automatically generated with low confidence">
            <a:extLst>
              <a:ext uri="{FF2B5EF4-FFF2-40B4-BE49-F238E27FC236}">
                <a16:creationId xmlns:a16="http://schemas.microsoft.com/office/drawing/2014/main" id="{6C1C89BD-6410-0941-B61F-40F82198D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299" y="1944504"/>
            <a:ext cx="3668845" cy="2548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DB70CA7-2095-904E-A7AE-0A07F5AB19DF}"/>
              </a:ext>
            </a:extLst>
          </p:cNvPr>
          <p:cNvSpPr/>
          <p:nvPr/>
        </p:nvSpPr>
        <p:spPr>
          <a:xfrm>
            <a:off x="4710144" y="2778121"/>
            <a:ext cx="3794492" cy="952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525" lvl="1"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Non-collaborators set frequency to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(40 – δ) MHz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017B02-5F70-644E-AEA7-C5C5E1B90B8B}"/>
              </a:ext>
            </a:extLst>
          </p:cNvPr>
          <p:cNvSpPr txBox="1"/>
          <p:nvPr/>
        </p:nvSpPr>
        <p:spPr>
          <a:xfrm>
            <a:off x="1400358" y="4492815"/>
            <a:ext cx="282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rgbClr val="000000"/>
                </a:solidFill>
                <a:latin typeface="Helvetica" pitchFamily="2" charset="0"/>
              </a:rPr>
              <a:t>Greg Bock &amp; Joe Lykken</a:t>
            </a:r>
          </a:p>
        </p:txBody>
      </p:sp>
    </p:spTree>
    <p:extLst>
      <p:ext uri="{BB962C8B-B14F-4D97-AF65-F5344CB8AC3E}">
        <p14:creationId xmlns:p14="http://schemas.microsoft.com/office/powerpoint/2010/main" val="20356422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B68699F-29D5-8144-BAFF-6EDCF5539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11294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Physics week in Liverpool for unblinding meeting: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sz="4000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Unanimous vote from all collaborators to unblind!</a:t>
            </a:r>
          </a:p>
          <a:p>
            <a:r>
              <a:rPr lang="en-US" dirty="0">
                <a:solidFill>
                  <a:srgbClr val="000000"/>
                </a:solidFill>
              </a:rPr>
              <a:t>Secret envelopes were finally opened to reveal the hidden clock frequencies and the result…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July 24</a:t>
            </a:r>
            <a:r>
              <a:rPr lang="en-US" baseline="30000" dirty="0"/>
              <a:t>th</a:t>
            </a:r>
            <a:r>
              <a:rPr lang="en-US" dirty="0"/>
              <a:t> 2023: Unblinding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C28693-462E-9F5D-F2BD-A93044E4DF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DB294B-4EF4-7D32-9A40-D3DC5B7274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13C75-3D0B-040D-246B-A6E5177ED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  <p:pic>
        <p:nvPicPr>
          <p:cNvPr id="9" name="Picture 8" descr="A person in a striped shirt holding papers in front of a screen&#10;&#10;Description automatically generated">
            <a:extLst>
              <a:ext uri="{FF2B5EF4-FFF2-40B4-BE49-F238E27FC236}">
                <a16:creationId xmlns:a16="http://schemas.microsoft.com/office/drawing/2014/main" id="{AD6F9EC4-DCB2-CAC4-EEC7-6D725E9306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459113"/>
            <a:ext cx="3508831" cy="2339221"/>
          </a:xfrm>
          <a:prstGeom prst="rect">
            <a:avLst/>
          </a:prstGeom>
        </p:spPr>
      </p:pic>
      <p:pic>
        <p:nvPicPr>
          <p:cNvPr id="11" name="Picture 10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1765D242-B508-785A-C48A-D2AE28FEFEF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597" y="1467564"/>
            <a:ext cx="3508831" cy="23392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3BD893-6AD1-B0DA-6F0A-7EF9237833BA}"/>
              </a:ext>
            </a:extLst>
          </p:cNvPr>
          <p:cNvSpPr txBox="1"/>
          <p:nvPr/>
        </p:nvSpPr>
        <p:spPr>
          <a:xfrm>
            <a:off x="6326415" y="3643955"/>
            <a:ext cx="18520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effectLst/>
                <a:latin typeface="Helvetica" pitchFamily="2" charset="0"/>
                <a:ea typeface="Times New Roman" panose="02020603050405020304" pitchFamily="18" charset="0"/>
              </a:rPr>
              <a:t>Photo credits: McCoy Wynne</a:t>
            </a:r>
            <a:r>
              <a:rPr lang="en-US" sz="1000" dirty="0">
                <a:effectLst/>
                <a:latin typeface="Helvetica" pitchFamily="2" charset="0"/>
              </a:rPr>
              <a:t> </a:t>
            </a:r>
            <a:endParaRPr lang="en-US" sz="1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65973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42B1C0-4CE8-DB4E-8B04-DF9F55AFE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 sz="2000"/>
              <a:t>two layers of unblinding: software and hardware</a:t>
            </a:r>
          </a:p>
          <a:p>
            <a:r>
              <a:rPr lang="en-IT" sz="2000"/>
              <a:t>first the software unblinding was removed and the following image appeared on screen: few seconds of panic!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994B8B-C9D2-4C42-B877-AF7FEB77D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... a moment of panic!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E0F816-4F83-D94B-81A6-BA85F7F4FB1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66D73-BE6E-7943-9F60-6FDE25FA0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F67B49-82B3-6645-8A11-CE949922D0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7B87B5-FE36-E54C-AE7D-5077D592A7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44" y="2278198"/>
            <a:ext cx="9144000" cy="4579802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E510FFE-0A42-0A4E-AC98-701D0CC06FC1}"/>
              </a:ext>
            </a:extLst>
          </p:cNvPr>
          <p:cNvSpPr/>
          <p:nvPr/>
        </p:nvSpPr>
        <p:spPr>
          <a:xfrm>
            <a:off x="1727200" y="2278198"/>
            <a:ext cx="654756" cy="182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99DF56-8937-5344-BE6C-FCED49A2F53B}"/>
              </a:ext>
            </a:extLst>
          </p:cNvPr>
          <p:cNvCxnSpPr>
            <a:stCxn id="9" idx="7"/>
          </p:cNvCxnSpPr>
          <p:nvPr/>
        </p:nvCxnSpPr>
        <p:spPr>
          <a:xfrm flipV="1">
            <a:off x="2286069" y="2278198"/>
            <a:ext cx="276509" cy="267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BC6216-2667-8F4B-BA90-76D9D85B84A5}"/>
              </a:ext>
            </a:extLst>
          </p:cNvPr>
          <p:cNvSpPr txBox="1"/>
          <p:nvPr/>
        </p:nvSpPr>
        <p:spPr>
          <a:xfrm>
            <a:off x="2494844" y="2054011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1600" dirty="0">
                <a:solidFill>
                  <a:srgbClr val="FF0000"/>
                </a:solidFill>
                <a:latin typeface="Helvetica" pitchFamily="2" charset="0"/>
              </a:rPr>
              <a:t>39 998 000 Hz</a:t>
            </a:r>
          </a:p>
        </p:txBody>
      </p:sp>
    </p:spTree>
    <p:extLst>
      <p:ext uri="{BB962C8B-B14F-4D97-AF65-F5344CB8AC3E}">
        <p14:creationId xmlns:p14="http://schemas.microsoft.com/office/powerpoint/2010/main" val="41238639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B30402C-AB23-644C-A410-84A9A71421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T"/>
              <a:t>The secret frequency, written in the two envelopes, was inserted in the program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F900A6-23DA-F146-9314-BEB7EF835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/>
              <a:t>After inserting the secret frequency ...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82C52-38B9-1C46-B67D-39E93ECFFBC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D3BF-7600-494F-9813-E2C898767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5AD576-C25E-4045-945E-8BDB96A99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7B8DA5-8A7B-FA47-9553-A4DE75A623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9" y="2119667"/>
            <a:ext cx="9144000" cy="4560366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1263984-4831-8B45-B959-6B8BC23B4BFF}"/>
              </a:ext>
            </a:extLst>
          </p:cNvPr>
          <p:cNvSpPr/>
          <p:nvPr/>
        </p:nvSpPr>
        <p:spPr>
          <a:xfrm>
            <a:off x="1727199" y="2097089"/>
            <a:ext cx="654756" cy="1827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4D8CEE8-F12A-7047-92AE-34F897FF3DCF}"/>
              </a:ext>
            </a:extLst>
          </p:cNvPr>
          <p:cNvCxnSpPr>
            <a:stCxn id="9" idx="7"/>
          </p:cNvCxnSpPr>
          <p:nvPr/>
        </p:nvCxnSpPr>
        <p:spPr>
          <a:xfrm flipV="1">
            <a:off x="2286068" y="2097089"/>
            <a:ext cx="276509" cy="2676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1E480C4-BC47-874D-B6BF-A6BA7AF6D3C5}"/>
              </a:ext>
            </a:extLst>
          </p:cNvPr>
          <p:cNvSpPr txBox="1"/>
          <p:nvPr/>
        </p:nvSpPr>
        <p:spPr>
          <a:xfrm>
            <a:off x="2494843" y="1872902"/>
            <a:ext cx="1518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1600" dirty="0">
                <a:solidFill>
                  <a:srgbClr val="FF0000"/>
                </a:solidFill>
                <a:latin typeface="Helvetica" pitchFamily="2" charset="0"/>
              </a:rPr>
              <a:t>39 998 095 Hz</a:t>
            </a:r>
          </a:p>
        </p:txBody>
      </p:sp>
    </p:spTree>
    <p:extLst>
      <p:ext uri="{BB962C8B-B14F-4D97-AF65-F5344CB8AC3E}">
        <p14:creationId xmlns:p14="http://schemas.microsoft.com/office/powerpoint/2010/main" val="20434951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Run-2/3 Result: Measured Value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C6BD6-CF46-FCB5-D135-A2ED96749C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18336-0B20-2DDB-4EEC-DC477BE80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BA881-1A90-8E45-695A-899A6B4B0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47" y="1469986"/>
            <a:ext cx="5606516" cy="42048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7B53D0-55A2-4850-8E0F-693277C1B0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47" y="1469986"/>
            <a:ext cx="5606516" cy="420488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2CC3F1B-597D-21C0-F61A-CF8FAE2607D4}"/>
              </a:ext>
            </a:extLst>
          </p:cNvPr>
          <p:cNvSpPr/>
          <p:nvPr/>
        </p:nvSpPr>
        <p:spPr>
          <a:xfrm>
            <a:off x="5839944" y="1335776"/>
            <a:ext cx="3304056" cy="1770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Excellent agreement with Run-1 and BNL!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Uncertainty more than halved to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215 ppb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A564A1-AB28-0785-6420-27E8366DB4BC}"/>
              </a:ext>
            </a:extLst>
          </p:cNvPr>
          <p:cNvSpPr txBox="1"/>
          <p:nvPr/>
        </p:nvSpPr>
        <p:spPr>
          <a:xfrm>
            <a:off x="524335" y="843975"/>
            <a:ext cx="80953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a</a:t>
            </a:r>
            <a:r>
              <a:rPr lang="en-US" b="1" baseline="-25000" dirty="0">
                <a:solidFill>
                  <a:srgbClr val="FF0000"/>
                </a:solidFill>
                <a:latin typeface="Helvetica" pitchFamily="2" charset="0"/>
              </a:rPr>
              <a:t>μ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(FNAL; Run-2/3) = 0.00 116 592 057(25) [215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 ppb]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47AE64-BAF6-AD55-2E58-F84FE7D7E308}"/>
              </a:ext>
            </a:extLst>
          </p:cNvPr>
          <p:cNvSpPr/>
          <p:nvPr/>
        </p:nvSpPr>
        <p:spPr>
          <a:xfrm>
            <a:off x="5839944" y="3091794"/>
            <a:ext cx="3304056" cy="258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Both FNAL values dominated by statistical error</a:t>
            </a:r>
          </a:p>
          <a:p>
            <a:pPr marL="342900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Assume systematics are 100% correlated and combine…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60A91C-92C0-888A-81F1-42184516AB2C}"/>
              </a:ext>
            </a:extLst>
          </p:cNvPr>
          <p:cNvCxnSpPr>
            <a:cxnSpLocks/>
          </p:cNvCxnSpPr>
          <p:nvPr/>
        </p:nvCxnSpPr>
        <p:spPr>
          <a:xfrm>
            <a:off x="4310993" y="1525465"/>
            <a:ext cx="0" cy="3596054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1383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47" y="1469986"/>
            <a:ext cx="5606516" cy="420488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8600" y="251752"/>
            <a:ext cx="8915400" cy="427877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Run-2/3 Result: FNAL Run-1 + Run-2/3 Combination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C6BD6-CF46-FCB5-D135-A2ED96749C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18336-0B20-2DDB-4EEC-DC477BE80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BA881-1A90-8E45-695A-899A6B4B0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E3DB4-A422-248B-7B5A-3B54AD2E63DA}"/>
              </a:ext>
            </a:extLst>
          </p:cNvPr>
          <p:cNvSpPr txBox="1"/>
          <p:nvPr/>
        </p:nvSpPr>
        <p:spPr>
          <a:xfrm>
            <a:off x="429419" y="878058"/>
            <a:ext cx="8132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a</a:t>
            </a:r>
            <a:r>
              <a:rPr lang="en-US" b="1" baseline="-25000" dirty="0">
                <a:solidFill>
                  <a:srgbClr val="FF0000"/>
                </a:solidFill>
                <a:latin typeface="Helvetica" pitchFamily="2" charset="0"/>
              </a:rPr>
              <a:t>μ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(FNAL) = 0.00 116 592 055(24) [20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3 ppb]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C399D86-4085-E920-9953-13B576B05BF2}"/>
              </a:ext>
            </a:extLst>
          </p:cNvPr>
          <p:cNvSpPr/>
          <p:nvPr/>
        </p:nvSpPr>
        <p:spPr>
          <a:xfrm>
            <a:off x="5839944" y="1440611"/>
            <a:ext cx="3304056" cy="88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FNAL combination: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203 ppb</a:t>
            </a: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 uncertainty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42F6FD-04F3-3B7E-1C55-07827AEFC327}"/>
              </a:ext>
            </a:extLst>
          </p:cNvPr>
          <p:cNvSpPr/>
          <p:nvPr/>
        </p:nvSpPr>
        <p:spPr>
          <a:xfrm>
            <a:off x="5839944" y="2414645"/>
            <a:ext cx="3304056" cy="1287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Both FNAL and BNL dominated by statistical error</a:t>
            </a:r>
          </a:p>
        </p:txBody>
      </p:sp>
    </p:spTree>
    <p:extLst>
      <p:ext uri="{BB962C8B-B14F-4D97-AF65-F5344CB8AC3E}">
        <p14:creationId xmlns:p14="http://schemas.microsoft.com/office/powerpoint/2010/main" val="17734299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6209D435-8B04-D643-A0F5-8049B4D1D0E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47" y="1469986"/>
            <a:ext cx="5606516" cy="420488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Run-2/3 Result: FNAL + BNL Combination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C6BD6-CF46-FCB5-D135-A2ED96749C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18336-0B20-2DDB-4EEC-DC477BE80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BA881-1A90-8E45-695A-899A6B4B0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6E3DB4-A422-248B-7B5A-3B54AD2E63DA}"/>
              </a:ext>
            </a:extLst>
          </p:cNvPr>
          <p:cNvSpPr txBox="1"/>
          <p:nvPr/>
        </p:nvSpPr>
        <p:spPr>
          <a:xfrm>
            <a:off x="429419" y="878058"/>
            <a:ext cx="81327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spcBef>
                <a:spcPct val="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a</a:t>
            </a:r>
            <a:r>
              <a:rPr lang="en-US" b="1" baseline="-25000" dirty="0">
                <a:solidFill>
                  <a:srgbClr val="FF0000"/>
                </a:solidFill>
                <a:latin typeface="Helvetica" pitchFamily="2" charset="0"/>
              </a:rPr>
              <a:t>μ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(FNAL) = 0.00 116 592 055(24) [20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3 ppb]</a:t>
            </a:r>
            <a:r>
              <a:rPr lang="en-US" b="1" dirty="0">
                <a:solidFill>
                  <a:srgbClr val="FF0000"/>
                </a:solidFill>
                <a:latin typeface="Helvetica" pitchFamily="2" charset="0"/>
              </a:rPr>
              <a:t> </a:t>
            </a:r>
            <a:endParaRPr lang="en-US" sz="2400" b="1" dirty="0">
              <a:solidFill>
                <a:srgbClr val="FF0000"/>
              </a:solidFill>
              <a:latin typeface="Helvetica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96D965-2E75-3002-9EE4-0E4232AA7613}"/>
              </a:ext>
            </a:extLst>
          </p:cNvPr>
          <p:cNvSpPr txBox="1"/>
          <p:nvPr/>
        </p:nvSpPr>
        <p:spPr>
          <a:xfrm>
            <a:off x="1139557" y="5704248"/>
            <a:ext cx="70442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/>
            <a:r>
              <a:rPr lang="en-US" b="1" dirty="0">
                <a:solidFill>
                  <a:srgbClr val="7030A0"/>
                </a:solidFill>
                <a:latin typeface="Helvetica" pitchFamily="2" charset="0"/>
              </a:rPr>
              <a:t>a</a:t>
            </a:r>
            <a:r>
              <a:rPr lang="en-US" b="1" baseline="-25000" dirty="0">
                <a:solidFill>
                  <a:srgbClr val="7030A0"/>
                </a:solidFill>
                <a:latin typeface="Helvetica" pitchFamily="2" charset="0"/>
              </a:rPr>
              <a:t>μ</a:t>
            </a:r>
            <a:r>
              <a:rPr lang="en-US" b="1" dirty="0">
                <a:solidFill>
                  <a:srgbClr val="7030A0"/>
                </a:solidFill>
                <a:latin typeface="Helvetica" pitchFamily="2" charset="0"/>
              </a:rPr>
              <a:t>(Exp) = 0.00 116 592 059(22) [190</a:t>
            </a:r>
            <a:r>
              <a:rPr lang="en-US" b="1" dirty="0">
                <a:solidFill>
                  <a:srgbClr val="7030A0"/>
                </a:solidFill>
                <a:latin typeface="Helvetica" pitchFamily="2" charset="0"/>
                <a:sym typeface="Wingdings" pitchFamily="2" charset="2"/>
              </a:rPr>
              <a:t> ppb]</a:t>
            </a:r>
            <a:r>
              <a:rPr lang="en-US" b="1" dirty="0">
                <a:solidFill>
                  <a:srgbClr val="7030A0"/>
                </a:solidFill>
                <a:latin typeface="Helvetica" pitchFamily="2" charset="0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0939ED-53E1-1195-646C-C56FED567596}"/>
              </a:ext>
            </a:extLst>
          </p:cNvPr>
          <p:cNvSpPr/>
          <p:nvPr/>
        </p:nvSpPr>
        <p:spPr>
          <a:xfrm>
            <a:off x="5839944" y="1440611"/>
            <a:ext cx="3304056" cy="881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FNAL combination: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203 ppb</a:t>
            </a: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 uncertainty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818CBED-FB89-F65F-79EB-69C201EC8907}"/>
              </a:ext>
            </a:extLst>
          </p:cNvPr>
          <p:cNvSpPr/>
          <p:nvPr/>
        </p:nvSpPr>
        <p:spPr>
          <a:xfrm>
            <a:off x="5839944" y="2414645"/>
            <a:ext cx="3304056" cy="2709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Both FNAL and BNL dominated by statistical error</a:t>
            </a:r>
          </a:p>
          <a:p>
            <a:pPr marL="171450" indent="-1714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Combined world average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dominated by FNAL</a:t>
            </a: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 values.</a:t>
            </a:r>
          </a:p>
        </p:txBody>
      </p:sp>
    </p:spTree>
    <p:extLst>
      <p:ext uri="{BB962C8B-B14F-4D97-AF65-F5344CB8AC3E}">
        <p14:creationId xmlns:p14="http://schemas.microsoft.com/office/powerpoint/2010/main" val="38466197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EBA68B6-3D9A-5643-687E-CDFA1DED19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059" y="1596328"/>
            <a:ext cx="6293861" cy="419590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010A9D8-65CF-8171-BADE-EE48C3AE4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Different Magnetic Fields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FB35C-E904-B74E-74CF-55212852FFA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B3FCB-1CA6-0318-4DE4-A2B5B81572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BA7C8-C6CF-FFB5-93BD-BCCDBB731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6F4B14-5594-CCD9-44F7-A5BE6191D9E8}"/>
              </a:ext>
            </a:extLst>
          </p:cNvPr>
          <p:cNvCxnSpPr>
            <a:cxnSpLocks/>
          </p:cNvCxnSpPr>
          <p:nvPr/>
        </p:nvCxnSpPr>
        <p:spPr>
          <a:xfrm>
            <a:off x="4921007" y="4270653"/>
            <a:ext cx="184276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4A0F5C2-E01D-037E-5509-BB409E4826FF}"/>
              </a:ext>
            </a:extLst>
          </p:cNvPr>
          <p:cNvSpPr txBox="1"/>
          <p:nvPr/>
        </p:nvSpPr>
        <p:spPr>
          <a:xfrm>
            <a:off x="5523954" y="4270653"/>
            <a:ext cx="7360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>
                <a:solidFill>
                  <a:srgbClr val="000000"/>
                </a:solidFill>
                <a:latin typeface="Helvetica" pitchFamily="2" charset="0"/>
              </a:rPr>
              <a:t>~14 ppm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8853FB-1522-E2D3-2446-63B7EF75034F}"/>
              </a:ext>
            </a:extLst>
          </p:cNvPr>
          <p:cNvSpPr txBox="1"/>
          <p:nvPr/>
        </p:nvSpPr>
        <p:spPr>
          <a:xfrm>
            <a:off x="278162" y="739673"/>
            <a:ext cx="886583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Datasets were taken at slightly different field settings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Allows a cross check with one of the most basic “handles”: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Also checked a</a:t>
            </a:r>
            <a:r>
              <a:rPr lang="en-US" baseline="-25000" dirty="0">
                <a:solidFill>
                  <a:srgbClr val="000000"/>
                </a:solidFill>
                <a:latin typeface="Helvetica" pitchFamily="2" charset="0"/>
              </a:rPr>
              <a:t>μ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against temperature, day/night &amp; others</a:t>
            </a:r>
          </a:p>
        </p:txBody>
      </p:sp>
    </p:spTree>
    <p:extLst>
      <p:ext uri="{BB962C8B-B14F-4D97-AF65-F5344CB8AC3E}">
        <p14:creationId xmlns:p14="http://schemas.microsoft.com/office/powerpoint/2010/main" val="204965717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1BC8C3-9532-2F9C-FB76-31880879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9870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Theory prediction is less clear now, but we can still compare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3D26D5-E0D1-07CD-22E5-F0D1111D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vs Theory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C8B5E-DABF-6B36-7EE6-91E95FD1AF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4D68A-FF3A-5E1F-2BD6-CED129A5D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74907-BE3F-4B5F-135C-F5D573C37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BC3FB1-78A4-970B-E1C5-0F2E3ADC844B}"/>
              </a:ext>
            </a:extLst>
          </p:cNvPr>
          <p:cNvSpPr/>
          <p:nvPr/>
        </p:nvSpPr>
        <p:spPr>
          <a:xfrm>
            <a:off x="4304087" y="5347810"/>
            <a:ext cx="1097280" cy="2351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EDBE8-2641-471E-017D-CE4855CE9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58" y="1406519"/>
            <a:ext cx="4788828" cy="35916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F02D9C-DBAA-AD1B-3E09-EDBC339FF7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58" y="1406519"/>
            <a:ext cx="4788828" cy="35916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57301F-AA8F-3CD6-911B-87EFA2954D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58" y="1406518"/>
            <a:ext cx="4788828" cy="35916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C2831C-6791-D8DC-DA29-516A4BEC6E18}"/>
              </a:ext>
            </a:extLst>
          </p:cNvPr>
          <p:cNvSpPr txBox="1"/>
          <p:nvPr/>
        </p:nvSpPr>
        <p:spPr>
          <a:xfrm>
            <a:off x="5002991" y="1406517"/>
            <a:ext cx="41410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Large discrepancy between experiment and WP (2020)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C49E65-BF16-C87E-3AEF-9B49145A03A7}"/>
              </a:ext>
            </a:extLst>
          </p:cNvPr>
          <p:cNvSpPr txBox="1"/>
          <p:nvPr/>
        </p:nvSpPr>
        <p:spPr>
          <a:xfrm>
            <a:off x="5002990" y="2280876"/>
            <a:ext cx="41410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Significance for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Fermilab alone</a:t>
            </a: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 get to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5.0σ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ffectLst/>
                <a:latin typeface="Helvetica" pitchFamily="2" charset="0"/>
              </a:rPr>
              <a:t>... but the theoretical band is not as sharp as it was in the 2021 comparison!</a:t>
            </a:r>
            <a:endParaRPr lang="en-US" sz="2200" dirty="0">
              <a:solidFill>
                <a:srgbClr val="0000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19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440DA67D-86BE-8642-BC3F-B3BCC8861A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9653" y="1141261"/>
            <a:ext cx="1332459" cy="1615357"/>
          </a:xfrm>
          <a:prstGeom prst="rect">
            <a:avLst/>
          </a:prstGeom>
          <a:ln>
            <a:noFill/>
          </a:ln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330B642-53DC-B748-95A5-8677B6A04056}"/>
              </a:ext>
            </a:extLst>
          </p:cNvPr>
          <p:cNvSpPr txBox="1"/>
          <p:nvPr/>
        </p:nvSpPr>
        <p:spPr>
          <a:xfrm>
            <a:off x="5374983" y="601322"/>
            <a:ext cx="1564123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Hadronic Light-by-Light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B95FC88-1E59-0A44-9718-123B7C493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946" y="2799108"/>
            <a:ext cx="1668554" cy="186878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8212EC-6C8F-9345-B117-D3B5F961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Standard Model Components of g</a:t>
            </a:r>
            <a:r>
              <a:rPr lang="en-US" baseline="-25000" dirty="0"/>
              <a:t>μ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7EBD49-5217-BA55-4B71-82D752D234F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88292-0B63-BB60-F207-5F4843F98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88FD29-8753-FB8B-39AA-871217F4F0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2" name="Picture 21" descr="g_equals_two.png">
            <a:extLst>
              <a:ext uri="{FF2B5EF4-FFF2-40B4-BE49-F238E27FC236}">
                <a16:creationId xmlns:a16="http://schemas.microsoft.com/office/drawing/2014/main" id="{DD142A9A-74BD-3B4D-B98D-4EDD9C9C504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23" r="26647"/>
          <a:stretch/>
        </p:blipFill>
        <p:spPr>
          <a:xfrm>
            <a:off x="135778" y="1002906"/>
            <a:ext cx="1515533" cy="166981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53519CD-97A9-9D44-9A35-87136A3DD3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3879" y="1139528"/>
            <a:ext cx="1695032" cy="1533188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24D5DC4-124A-5A4D-8A55-EE901888306D}"/>
              </a:ext>
            </a:extLst>
          </p:cNvPr>
          <p:cNvSpPr/>
          <p:nvPr/>
        </p:nvSpPr>
        <p:spPr>
          <a:xfrm>
            <a:off x="752354" y="872426"/>
            <a:ext cx="634472" cy="461665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510FA4-5E5A-A648-B712-FC6DB673700C}"/>
              </a:ext>
            </a:extLst>
          </p:cNvPr>
          <p:cNvSpPr txBox="1"/>
          <p:nvPr/>
        </p:nvSpPr>
        <p:spPr>
          <a:xfrm>
            <a:off x="360144" y="573789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Dirac Equation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1A81FF7-F5AC-F241-8239-761B3503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025" y="1064392"/>
            <a:ext cx="1416887" cy="1492631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A28D200-D19A-2540-821A-418BD65CA606}"/>
              </a:ext>
            </a:extLst>
          </p:cNvPr>
          <p:cNvSpPr/>
          <p:nvPr/>
        </p:nvSpPr>
        <p:spPr>
          <a:xfrm>
            <a:off x="7920362" y="850322"/>
            <a:ext cx="634472" cy="461665"/>
          </a:xfrm>
          <a:prstGeom prst="rect">
            <a:avLst/>
          </a:prstGeom>
          <a:solidFill>
            <a:schemeClr val="bg1"/>
          </a:solidFill>
        </p:spPr>
        <p:txBody>
          <a:bodyPr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 dirty="0">
              <a:solidFill>
                <a:srgbClr val="000000"/>
              </a:solidFill>
              <a:latin typeface="Helvetica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114B61-5913-8B44-9DCC-154C0D76F056}"/>
              </a:ext>
            </a:extLst>
          </p:cNvPr>
          <p:cNvSpPr txBox="1"/>
          <p:nvPr/>
        </p:nvSpPr>
        <p:spPr>
          <a:xfrm>
            <a:off x="3560694" y="742601"/>
            <a:ext cx="1300356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Electroweak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BB65CFD4-23CB-0B4C-9944-E9061F177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6826" y="2799108"/>
            <a:ext cx="1697228" cy="1849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17D952D-53F7-784F-AB4B-F2F860BD8D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94" b="-5405"/>
          <a:stretch/>
        </p:blipFill>
        <p:spPr>
          <a:xfrm>
            <a:off x="3397674" y="2776055"/>
            <a:ext cx="1646766" cy="2476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945EA8-F69C-4D44-8AFC-735B4807A2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6620" y="2799108"/>
            <a:ext cx="1668554" cy="186878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DA9330E-21F3-7D4D-AB29-9577BCA84FD2}"/>
              </a:ext>
            </a:extLst>
          </p:cNvPr>
          <p:cNvSpPr txBox="1"/>
          <p:nvPr/>
        </p:nvSpPr>
        <p:spPr>
          <a:xfrm>
            <a:off x="7148273" y="612897"/>
            <a:ext cx="206341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Hadronic Vacuum Polarization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889CF65-C99D-E14C-911B-A52B3A7348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32247" y="1260864"/>
            <a:ext cx="1387815" cy="1262063"/>
          </a:xfrm>
          <a:prstGeom prst="rect">
            <a:avLst/>
          </a:prstGeom>
          <a:ln>
            <a:noFill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C18A630D-5BEF-374D-9CFC-FD6F6BF7DE6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6331" t="-1" r="-905" b="-3583"/>
          <a:stretch/>
        </p:blipFill>
        <p:spPr>
          <a:xfrm>
            <a:off x="9026768" y="2776055"/>
            <a:ext cx="78122" cy="243369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8463FA6-875B-D242-9AB5-FEA1B95D1613}"/>
              </a:ext>
            </a:extLst>
          </p:cNvPr>
          <p:cNvSpPr txBox="1"/>
          <p:nvPr/>
        </p:nvSpPr>
        <p:spPr>
          <a:xfrm>
            <a:off x="2121931" y="742526"/>
            <a:ext cx="628698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600" dirty="0">
                <a:solidFill>
                  <a:srgbClr val="000000"/>
                </a:solidFill>
                <a:latin typeface="Helvetica" pitchFamily="2" charset="0"/>
              </a:rPr>
              <a:t>QED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7D4D4A-BAC3-2045-D72B-F76E38EEC521}"/>
              </a:ext>
            </a:extLst>
          </p:cNvPr>
          <p:cNvSpPr/>
          <p:nvPr/>
        </p:nvSpPr>
        <p:spPr>
          <a:xfrm>
            <a:off x="606909" y="4792195"/>
            <a:ext cx="7919874" cy="954107"/>
          </a:xfrm>
          <a:prstGeom prst="rect">
            <a:avLst/>
          </a:prstGeom>
          <a:ln w="38100">
            <a:solidFill>
              <a:srgbClr val="2E5286"/>
            </a:solidFill>
          </a:ln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00000"/>
                </a:solidFill>
                <a:latin typeface="Helvetica" pitchFamily="2" charset="0"/>
              </a:rPr>
              <a:t>“Is there some New Physics in our experiment that isn’t in the Standard Model?”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787F75-6B9A-EAB2-D77D-51269EE13304}"/>
              </a:ext>
            </a:extLst>
          </p:cNvPr>
          <p:cNvSpPr txBox="1"/>
          <p:nvPr/>
        </p:nvSpPr>
        <p:spPr>
          <a:xfrm>
            <a:off x="118518" y="3188126"/>
            <a:ext cx="8896656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Everything in SM needs to be included here: but are we sensitive to some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physics beyond the SM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050" dirty="0">
              <a:solidFill>
                <a:schemeClr val="accent6">
                  <a:lumMod val="50000"/>
                </a:schemeClr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We can compare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experimental &amp; predicted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values and ask: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774E0CD-D2D3-CC4F-A44B-1F381229FBBE}"/>
              </a:ext>
            </a:extLst>
          </p:cNvPr>
          <p:cNvSpPr txBox="1"/>
          <p:nvPr/>
        </p:nvSpPr>
        <p:spPr>
          <a:xfrm>
            <a:off x="124348" y="2699878"/>
            <a:ext cx="939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IT" sz="2000" i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Symbol" pitchFamily="2" charset="2"/>
                <a:cs typeface="Times New Roman" panose="02020603050405020304" pitchFamily="18" charset="0"/>
              </a:rPr>
              <a:t>m</a:t>
            </a:r>
            <a:r>
              <a:rPr lang="en-IT" sz="2000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IT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0</a:t>
            </a:r>
          </a:p>
        </p:txBody>
      </p:sp>
    </p:spTree>
    <p:extLst>
      <p:ext uri="{BB962C8B-B14F-4D97-AF65-F5344CB8AC3E}">
        <p14:creationId xmlns:p14="http://schemas.microsoft.com/office/powerpoint/2010/main" val="33908640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68A9F5B-4D9F-314C-9CFA-26DA1C6E6247}"/>
              </a:ext>
            </a:extLst>
          </p:cNvPr>
          <p:cNvSpPr txBox="1"/>
          <p:nvPr/>
        </p:nvSpPr>
        <p:spPr>
          <a:xfrm rot="16200000">
            <a:off x="3402125" y="2893198"/>
            <a:ext cx="12218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1600" dirty="0">
                <a:solidFill>
                  <a:srgbClr val="FF0000"/>
                </a:solidFill>
                <a:latin typeface="Helvetica" pitchFamily="2" charset="0"/>
              </a:rPr>
              <a:t>new results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1BC8C3-9532-2F9C-FB76-31880879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963" y="1001812"/>
            <a:ext cx="6465136" cy="962801"/>
          </a:xfrm>
        </p:spPr>
        <p:txBody>
          <a:bodyPr/>
          <a:lstStyle/>
          <a:p>
            <a:r>
              <a:rPr lang="en-US" b="1" i="1" dirty="0">
                <a:solidFill>
                  <a:srgbClr val="000000"/>
                </a:solidFill>
              </a:rPr>
              <a:t>Ab-initio</a:t>
            </a:r>
            <a:r>
              <a:rPr lang="en-US" dirty="0">
                <a:solidFill>
                  <a:srgbClr val="000000"/>
                </a:solidFill>
              </a:rPr>
              <a:t> calculation of HVP on lattice</a:t>
            </a:r>
          </a:p>
          <a:p>
            <a:r>
              <a:rPr lang="en-US" dirty="0">
                <a:solidFill>
                  <a:srgbClr val="000000"/>
                </a:solidFill>
              </a:rPr>
              <a:t>Results </a:t>
            </a:r>
            <a:r>
              <a:rPr lang="en-US" b="1" dirty="0">
                <a:solidFill>
                  <a:srgbClr val="000000"/>
                </a:solidFill>
              </a:rPr>
              <a:t>not included</a:t>
            </a:r>
            <a:r>
              <a:rPr lang="en-US" dirty="0">
                <a:solidFill>
                  <a:srgbClr val="000000"/>
                </a:solidFill>
              </a:rPr>
              <a:t> in White Paper (2020)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3D26D5-E0D1-07CD-22E5-F0D1111D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HVP Calculation: Lattice QCD Method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C8B5E-DABF-6B36-7EE6-91E95FD1AF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4D68A-FF3A-5E1F-2BD6-CED129A5D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74907-BE3F-4B5F-135C-F5D573C37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1D7312BB-D4A9-6842-3B72-8F38887A5BE3}"/>
              </a:ext>
            </a:extLst>
          </p:cNvPr>
          <p:cNvSpPr txBox="1">
            <a:spLocks/>
          </p:cNvSpPr>
          <p:nvPr/>
        </p:nvSpPr>
        <p:spPr>
          <a:xfrm>
            <a:off x="4279088" y="2593256"/>
            <a:ext cx="4636312" cy="8449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184"/>
              </a:spcBef>
            </a:pPr>
            <a:r>
              <a:rPr lang="en-US" sz="2200" b="1" dirty="0">
                <a:solidFill>
                  <a:srgbClr val="000000"/>
                </a:solidFill>
              </a:rPr>
              <a:t>BMW</a:t>
            </a:r>
            <a:r>
              <a:rPr lang="en-US" sz="2200" dirty="0">
                <a:solidFill>
                  <a:srgbClr val="000000"/>
                </a:solidFill>
              </a:rPr>
              <a:t> collaboration reached the precision of 0.8%, comparable to R-ratio method</a:t>
            </a:r>
          </a:p>
          <a:p>
            <a:pPr>
              <a:spcBef>
                <a:spcPts val="2184"/>
              </a:spcBef>
            </a:pPr>
            <a:r>
              <a:rPr lang="en-US" sz="2200" dirty="0">
                <a:solidFill>
                  <a:srgbClr val="000000"/>
                </a:solidFill>
              </a:rPr>
              <a:t>Their calculation is closer to the experimental result</a:t>
            </a:r>
          </a:p>
          <a:p>
            <a:r>
              <a:rPr lang="en-US" sz="2200" dirty="0"/>
              <a:t>Other groups are cross checking</a:t>
            </a:r>
          </a:p>
          <a:p>
            <a:r>
              <a:rPr lang="en-US" sz="2200" dirty="0"/>
              <a:t>Intermediate stages agree, but no full HVP calculations to same precision.</a:t>
            </a:r>
          </a:p>
        </p:txBody>
      </p:sp>
      <p:pic>
        <p:nvPicPr>
          <p:cNvPr id="8" name="Picture 7" descr="A graph with different colored lines&#10;&#10;Description automatically generated">
            <a:extLst>
              <a:ext uri="{FF2B5EF4-FFF2-40B4-BE49-F238E27FC236}">
                <a16:creationId xmlns:a16="http://schemas.microsoft.com/office/drawing/2014/main" id="{AFFD134C-9CD7-7E60-8B87-45B133A0EC1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86796"/>
            <a:ext cx="3941135" cy="38554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84C3D4-87AD-0D94-F22F-AF406EE5B596}"/>
              </a:ext>
            </a:extLst>
          </p:cNvPr>
          <p:cNvSpPr txBox="1"/>
          <p:nvPr/>
        </p:nvSpPr>
        <p:spPr>
          <a:xfrm>
            <a:off x="2741184" y="5343786"/>
            <a:ext cx="1259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000000"/>
                </a:solidFill>
                <a:latin typeface="Helvetica" pitchFamily="2" charset="0"/>
              </a:rPr>
              <a:t>Simon Kuberski Lattice 2023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21D9E19-AF2C-B9BE-06EA-24E00D6D2A93}"/>
              </a:ext>
            </a:extLst>
          </p:cNvPr>
          <p:cNvGrpSpPr/>
          <p:nvPr/>
        </p:nvGrpSpPr>
        <p:grpSpPr>
          <a:xfrm>
            <a:off x="6546462" y="654826"/>
            <a:ext cx="2492517" cy="1738923"/>
            <a:chOff x="6429233" y="754798"/>
            <a:chExt cx="2492517" cy="1738923"/>
          </a:xfrm>
        </p:grpSpPr>
        <p:pic>
          <p:nvPicPr>
            <p:cNvPr id="11" name="Picture 10" descr="A grid with a letter x and a dotted point&#10;&#10;Description automatically generated">
              <a:extLst>
                <a:ext uri="{FF2B5EF4-FFF2-40B4-BE49-F238E27FC236}">
                  <a16:creationId xmlns:a16="http://schemas.microsoft.com/office/drawing/2014/main" id="{3C55F87B-5321-FE1E-1662-E128D3E6CA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29233" y="754798"/>
              <a:ext cx="658822" cy="1738923"/>
            </a:xfrm>
            <a:prstGeom prst="rect">
              <a:avLst/>
            </a:prstGeom>
          </p:spPr>
        </p:pic>
        <p:pic>
          <p:nvPicPr>
            <p:cNvPr id="13" name="Picture 12" descr="A grid with a letter x and a dotted point&#10;&#10;Description automatically generated">
              <a:extLst>
                <a:ext uri="{FF2B5EF4-FFF2-40B4-BE49-F238E27FC236}">
                  <a16:creationId xmlns:a16="http://schemas.microsoft.com/office/drawing/2014/main" id="{28E42A0F-3A97-DBCE-0CE2-A374A0771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88055" y="754798"/>
              <a:ext cx="1833695" cy="1738923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724498D1-A309-4BC0-30D4-3BFD36F244EA}"/>
              </a:ext>
            </a:extLst>
          </p:cNvPr>
          <p:cNvSpPr txBox="1"/>
          <p:nvPr/>
        </p:nvSpPr>
        <p:spPr>
          <a:xfrm>
            <a:off x="4037145" y="3878240"/>
            <a:ext cx="5045347" cy="2221121"/>
          </a:xfrm>
          <a:prstGeom prst="rect">
            <a:avLst/>
          </a:prstGeom>
        </p:spPr>
        <p:txBody>
          <a:bodyPr lIns="0" tIns="0" rIns="0" bIns="0"/>
          <a:lstStyle>
            <a:defPPr>
              <a:defRPr lang="en-US"/>
            </a:defPPr>
            <a:lvl1pPr marL="342900" indent="-342900" eaLnBrk="1" hangingPunct="1">
              <a:spcBef>
                <a:spcPts val="2184"/>
              </a:spcBef>
              <a:buFont typeface="Arial" charset="0"/>
              <a:buChar char="•"/>
              <a:defRPr b="1">
                <a:solidFill>
                  <a:srgbClr val="000000"/>
                </a:solidFill>
                <a:latin typeface="Helvetica"/>
                <a:cs typeface="ＭＳ Ｐゴシック" charset="0"/>
              </a:defRPr>
            </a:lvl1pPr>
            <a:lvl2pPr marL="742950" indent="-285750" eaLnBrk="1" hangingPunct="1">
              <a:spcBef>
                <a:spcPts val="984"/>
              </a:spcBef>
              <a:buFont typeface="Arial" charset="0"/>
              <a:buChar char="–"/>
              <a:defRPr sz="2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eaLnBrk="1" hangingPunct="1">
              <a:spcBef>
                <a:spcPts val="984"/>
              </a:spcBef>
              <a:buFont typeface="Arial" charset="0"/>
              <a:buChar char="•"/>
              <a:defRPr sz="20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eaLnBrk="1" hangingPunct="1">
              <a:spcBef>
                <a:spcPts val="984"/>
              </a:spcBef>
              <a:buFont typeface="Arial" charset="0"/>
              <a:buChar char="–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eaLnBrk="1" hangingPunct="1">
              <a:spcBef>
                <a:spcPts val="984"/>
              </a:spcBef>
              <a:buFont typeface="Arial"/>
              <a:buChar char="•"/>
              <a:defRPr sz="18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>
                <a:latin typeface="+mn-lt"/>
                <a:ea typeface="+mn-ea"/>
                <a:cs typeface="+mn-cs"/>
              </a:defRPr>
            </a:lvl9pPr>
          </a:lstStyle>
          <a:p>
            <a:endParaRPr lang="en-US" b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0852A8-AA6C-6246-9F33-403B2BC53152}"/>
              </a:ext>
            </a:extLst>
          </p:cNvPr>
          <p:cNvCxnSpPr/>
          <p:nvPr/>
        </p:nvCxnSpPr>
        <p:spPr>
          <a:xfrm>
            <a:off x="301720" y="3635019"/>
            <a:ext cx="384611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B03CB5B-1C5F-BB42-8620-01C1DE3E6FF9}"/>
              </a:ext>
            </a:extLst>
          </p:cNvPr>
          <p:cNvCxnSpPr/>
          <p:nvPr/>
        </p:nvCxnSpPr>
        <p:spPr>
          <a:xfrm flipV="1">
            <a:off x="4147834" y="3025419"/>
            <a:ext cx="0" cy="6096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846412F0-142A-F147-BF7F-467BD5A363C9}"/>
              </a:ext>
            </a:extLst>
          </p:cNvPr>
          <p:cNvSpPr/>
          <p:nvPr/>
        </p:nvSpPr>
        <p:spPr>
          <a:xfrm>
            <a:off x="1970566" y="3406422"/>
            <a:ext cx="614590" cy="2060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233089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1BC8C3-9532-2F9C-FB76-31880879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9870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Theory prediction is less clear now, but we can still compare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3D26D5-E0D1-07CD-22E5-F0D1111D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vs Theory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C8B5E-DABF-6B36-7EE6-91E95FD1AF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4D68A-FF3A-5E1F-2BD6-CED129A5D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74907-BE3F-4B5F-135C-F5D573C37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EDBE8-2641-471E-017D-CE4855CE9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58" y="1406519"/>
            <a:ext cx="4788828" cy="359162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C2831C-6791-D8DC-DA29-516A4BEC6E18}"/>
              </a:ext>
            </a:extLst>
          </p:cNvPr>
          <p:cNvSpPr txBox="1"/>
          <p:nvPr/>
        </p:nvSpPr>
        <p:spPr>
          <a:xfrm>
            <a:off x="5002991" y="1406519"/>
            <a:ext cx="4141009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Include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BMW</a:t>
            </a: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 result by swapping HVP from WP with their value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As expected, BMW falls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in between</a:t>
            </a: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 WP (2020) and experiment</a:t>
            </a:r>
          </a:p>
        </p:txBody>
      </p:sp>
    </p:spTree>
    <p:extLst>
      <p:ext uri="{BB962C8B-B14F-4D97-AF65-F5344CB8AC3E}">
        <p14:creationId xmlns:p14="http://schemas.microsoft.com/office/powerpoint/2010/main" val="38075929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2EE411E-9DC0-B260-CFA7-0E5A8C5E04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81" y="1265188"/>
            <a:ext cx="3884519" cy="7007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68212EC-6C8F-9345-B117-D3B5F9611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HVP Calculation: Dispersive (e</a:t>
            </a:r>
            <a:r>
              <a:rPr lang="en-US" baseline="30000" dirty="0"/>
              <a:t>+</a:t>
            </a:r>
            <a:r>
              <a:rPr lang="en-US" dirty="0"/>
              <a:t>e</a:t>
            </a:r>
            <a:r>
              <a:rPr lang="en-US" baseline="30000" dirty="0">
                <a:solidFill>
                  <a:srgbClr val="000000"/>
                </a:solidFill>
                <a:latin typeface="Helvetica" pitchFamily="2" charset="0"/>
              </a:rPr>
              <a:t>−</a:t>
            </a:r>
            <a:r>
              <a:rPr lang="en-US" dirty="0"/>
              <a:t>) Method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470FE9-1498-80AA-D22B-F019D9AFEB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72402D-6B7E-D03B-9306-606F378B8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E255798-0CF8-463D-B763-E7A6C16FBD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9F7551-807D-DE49-A8CD-B507A362FF53}"/>
              </a:ext>
            </a:extLst>
          </p:cNvPr>
          <p:cNvSpPr txBox="1"/>
          <p:nvPr/>
        </p:nvSpPr>
        <p:spPr>
          <a:xfrm>
            <a:off x="222250" y="796309"/>
            <a:ext cx="892175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Calculated from data for σ(e</a:t>
            </a:r>
            <a:r>
              <a:rPr lang="en-US" baseline="30000" dirty="0">
                <a:solidFill>
                  <a:srgbClr val="000000"/>
                </a:solidFill>
                <a:latin typeface="Helvetica" pitchFamily="2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en-US" baseline="30000" dirty="0">
                <a:solidFill>
                  <a:srgbClr val="000000"/>
                </a:solidFill>
                <a:latin typeface="Helvetica" pitchFamily="2" charset="0"/>
              </a:rPr>
              <a:t>−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→ hadrons)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2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1/s weights low energy strongly: 73% from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π</a:t>
            </a:r>
            <a:r>
              <a:rPr lang="en-US" sz="105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baseline="30000" dirty="0">
                <a:solidFill>
                  <a:srgbClr val="000000"/>
                </a:solidFill>
                <a:latin typeface="Helvetica" pitchFamily="2" charset="0"/>
              </a:rPr>
              <a:t>+</a:t>
            </a:r>
            <a:r>
              <a:rPr lang="en-US" sz="1400" b="1" baseline="30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π</a:t>
            </a:r>
            <a:r>
              <a:rPr lang="en-US" sz="11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baseline="30000" dirty="0">
                <a:solidFill>
                  <a:srgbClr val="000000"/>
                </a:solidFill>
                <a:latin typeface="Helvetica" pitchFamily="2" charset="0"/>
              </a:rPr>
              <a:t>−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 channel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D0ACD4BE-76F5-884B-B2DD-2A883C001F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984" y="1331438"/>
            <a:ext cx="1016240" cy="60288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401BD251-9EDD-6348-9076-0062EEBC0A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72531" y="1234824"/>
            <a:ext cx="642614" cy="702569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6D90BEB-A21B-C140-A4DF-D270820A2A2B}"/>
              </a:ext>
            </a:extLst>
          </p:cNvPr>
          <p:cNvSpPr/>
          <p:nvPr/>
        </p:nvSpPr>
        <p:spPr>
          <a:xfrm>
            <a:off x="1118104" y="1912498"/>
            <a:ext cx="16706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Analyticity &amp; Unitarity </a:t>
            </a:r>
            <a:endParaRPr lang="en-US" sz="1200" b="0" dirty="0">
              <a:solidFill>
                <a:srgbClr val="000000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3118876D-FDBE-7846-8ADF-4EECA8DA2AF3}"/>
              </a:ext>
            </a:extLst>
          </p:cNvPr>
          <p:cNvCxnSpPr>
            <a:cxnSpLocks/>
          </p:cNvCxnSpPr>
          <p:nvPr/>
        </p:nvCxnSpPr>
        <p:spPr>
          <a:xfrm>
            <a:off x="3031673" y="1562445"/>
            <a:ext cx="596431" cy="0"/>
          </a:xfrm>
          <a:prstGeom prst="straightConnector1">
            <a:avLst/>
          </a:prstGeom>
          <a:ln w="28575" cmpd="sng">
            <a:solidFill>
              <a:srgbClr val="004C97"/>
            </a:solidFill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Oval 53">
            <a:extLst>
              <a:ext uri="{FF2B5EF4-FFF2-40B4-BE49-F238E27FC236}">
                <a16:creationId xmlns:a16="http://schemas.microsoft.com/office/drawing/2014/main" id="{643569CB-5FE7-2942-B65D-D673B102864B}"/>
              </a:ext>
            </a:extLst>
          </p:cNvPr>
          <p:cNvSpPr/>
          <p:nvPr/>
        </p:nvSpPr>
        <p:spPr>
          <a:xfrm>
            <a:off x="6866072" y="1275020"/>
            <a:ext cx="626110" cy="658294"/>
          </a:xfrm>
          <a:prstGeom prst="ellipse">
            <a:avLst/>
          </a:prstGeom>
          <a:ln w="28575">
            <a:solidFill>
              <a:srgbClr val="004C97"/>
            </a:solidFill>
          </a:ln>
        </p:spPr>
        <p:txBody>
          <a:bodyPr wrap="square" rtlCol="0" anchor="ctr">
            <a:spAutoFit/>
          </a:bodyPr>
          <a:lstStyle/>
          <a:p>
            <a:pPr marL="342900" indent="-342900" algn="ctr">
              <a:buFont typeface="Arial" charset="0"/>
              <a:buChar char="•"/>
            </a:pP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2819D68-2589-2547-825E-0D7878B6106D}"/>
              </a:ext>
            </a:extLst>
          </p:cNvPr>
          <p:cNvSpPr txBox="1"/>
          <p:nvPr/>
        </p:nvSpPr>
        <p:spPr>
          <a:xfrm>
            <a:off x="7303997" y="1778333"/>
            <a:ext cx="16770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dirty="0">
                <a:solidFill>
                  <a:srgbClr val="004C97"/>
                </a:solidFill>
                <a:latin typeface="Helvetica" pitchFamily="2" charset="0"/>
              </a:rPr>
              <a:t>Hadronic R-ratio</a:t>
            </a:r>
          </a:p>
          <a:p>
            <a:pPr algn="ctr"/>
            <a:r>
              <a:rPr lang="en-US" sz="1600" b="0" dirty="0">
                <a:solidFill>
                  <a:srgbClr val="004C97"/>
                </a:solidFill>
                <a:latin typeface="Helvetica" pitchFamily="2" charset="0"/>
              </a:rPr>
              <a:t>(Data Driven)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71AA3C-F0DB-3126-B8E7-67F45DC43537}"/>
              </a:ext>
            </a:extLst>
          </p:cNvPr>
          <p:cNvSpPr txBox="1"/>
          <p:nvPr/>
        </p:nvSpPr>
        <p:spPr>
          <a:xfrm>
            <a:off x="1715840" y="1327186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~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5CEAF6-0D14-CB6D-DAB4-903F517E92BB}"/>
              </a:ext>
            </a:extLst>
          </p:cNvPr>
          <p:cNvSpPr txBox="1"/>
          <p:nvPr/>
        </p:nvSpPr>
        <p:spPr>
          <a:xfrm>
            <a:off x="3850228" y="3353952"/>
            <a:ext cx="5224517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New results from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SND2k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and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CMD-3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in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π</a:t>
            </a:r>
            <a:r>
              <a:rPr lang="en-US" sz="105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baseline="30000" dirty="0">
                <a:solidFill>
                  <a:srgbClr val="000000"/>
                </a:solidFill>
                <a:latin typeface="Helvetica" pitchFamily="2" charset="0"/>
              </a:rPr>
              <a:t>+</a:t>
            </a:r>
            <a:r>
              <a:rPr lang="en-US" sz="1400" b="1" baseline="30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π</a:t>
            </a:r>
            <a:r>
              <a:rPr lang="en-US" sz="1100" b="1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baseline="30000" dirty="0">
                <a:solidFill>
                  <a:srgbClr val="000000"/>
                </a:solidFill>
                <a:latin typeface="Helvetica" pitchFamily="2" charset="0"/>
              </a:rPr>
              <a:t>−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 channel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since White Paper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CMD-3 discrepant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  <a:sym typeface="Wingdings" pitchFamily="2" charset="2"/>
              </a:rPr>
              <a:t> prediction moves towards experimental value </a:t>
            </a: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... what is going on?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904E740-4F1E-7791-1ED6-BB3DD3D1D4B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0072" y="3385536"/>
            <a:ext cx="3399503" cy="2913860"/>
          </a:xfrm>
          <a:prstGeom prst="rect">
            <a:avLst/>
          </a:prstGeom>
        </p:spPr>
      </p:pic>
      <p:pic>
        <p:nvPicPr>
          <p:cNvPr id="19" name="Picture 18" descr="A graph with colored lines and numbers&#10;&#10;Description automatically generated">
            <a:extLst>
              <a:ext uri="{FF2B5EF4-FFF2-40B4-BE49-F238E27FC236}">
                <a16:creationId xmlns:a16="http://schemas.microsoft.com/office/drawing/2014/main" id="{B920ABEF-887C-E68E-CDCF-7398FB8A27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398" y="3089244"/>
            <a:ext cx="3745178" cy="32101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863BC67-A538-AAD2-10AC-AA6D6C13B12D}"/>
              </a:ext>
            </a:extLst>
          </p:cNvPr>
          <p:cNvSpPr txBox="1"/>
          <p:nvPr/>
        </p:nvSpPr>
        <p:spPr>
          <a:xfrm>
            <a:off x="1074511" y="3137362"/>
            <a:ext cx="1954381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700" dirty="0">
                <a:solidFill>
                  <a:srgbClr val="0000FF"/>
                </a:solidFill>
                <a:latin typeface="Helvetica" pitchFamily="2" charset="0"/>
              </a:rPr>
              <a:t>Keshavarzi, Nomura, Teubner: Priv. Comm. </a:t>
            </a:r>
          </a:p>
        </p:txBody>
      </p:sp>
    </p:spTree>
    <p:extLst>
      <p:ext uri="{BB962C8B-B14F-4D97-AF65-F5344CB8AC3E}">
        <p14:creationId xmlns:p14="http://schemas.microsoft.com/office/powerpoint/2010/main" val="42450566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621D422-D682-174C-B333-475B22B91C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IT"/>
                  <a:t>Hints of tension in the cross section </a:t>
                </a:r>
                <a14:m>
                  <m:oMath xmlns:m="http://schemas.openxmlformats.org/officeDocument/2006/math">
                    <m:r>
                      <a:rPr lang="en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rad>
                      </m:e>
                    </m:d>
                  </m:oMath>
                </a14:m>
                <a:r>
                  <a:rPr lang="en-IT"/>
                  <a:t>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IT"/>
                  <a:t> between the two most accurate experiments, KLOE and BABAR, already existed:</a:t>
                </a:r>
              </a:p>
              <a:p>
                <a:endParaRPr lang="en-IT"/>
              </a:p>
              <a:p>
                <a:endParaRPr lang="en-IT"/>
              </a:p>
              <a:p>
                <a:endParaRPr lang="en-IT"/>
              </a:p>
              <a:p>
                <a:endParaRPr lang="en-IT"/>
              </a:p>
              <a:p>
                <a:endParaRPr lang="en-IT"/>
              </a:p>
              <a:p>
                <a:endParaRPr lang="en-IT"/>
              </a:p>
              <a:p>
                <a:endParaRPr lang="en-IT"/>
              </a:p>
              <a:p>
                <a:r>
                  <a:rPr lang="en-IT"/>
                  <a:t>but the last measurement from CMD-3 is clearly discordant, and in tension with CMD-2 itself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B621D422-D682-174C-B333-475B22B91C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01" t="-1504" b="-2005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0F027990-B4E9-8B4D-8437-603E9103E5C5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IT"/>
                  <a:t>Tension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GB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GB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GB" b="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GB" b="0" i="1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</m:oMath>
                </a14:m>
                <a:endParaRPr lang="en-IT" b="0" i="1"/>
              </a:p>
            </p:txBody>
          </p:sp>
        </mc:Choice>
        <mc:Fallback xmlns="">
          <p:sp>
            <p:nvSpPr>
              <p:cNvPr id="3" name="Title 2">
                <a:extLst>
                  <a:ext uri="{FF2B5EF4-FFF2-40B4-BE49-F238E27FC236}">
                    <a16:creationId xmlns:a16="http://schemas.microsoft.com/office/drawing/2014/main" id="{0F027990-B4E9-8B4D-8437-603E9103E5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742" t="-22857" b="-48571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4E1F47-F573-634D-BAFE-4E35D323E4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CF35E-D76E-5043-8194-834548D5BC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F399F9-5697-CD4E-A62F-00D4D0EBD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en-IT"/>
              <a:t>53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87EC47-4485-554A-B178-16AB5C3C0F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144" y="2172768"/>
            <a:ext cx="9144000" cy="295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657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41BC8C3-9532-2F9C-FB76-3188087929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859870"/>
            <a:ext cx="8672513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Theory prediction is less clear now, but we can still compare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3D26D5-E0D1-07CD-22E5-F0D1111D3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vs Theory Comparison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8C8B5E-DABF-6B36-7EE6-91E95FD1AF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4D68A-FF3A-5E1F-2BD6-CED129A5D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74907-BE3F-4B5F-135C-F5D573C375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B1EDBE8-2641-471E-017D-CE4855CE98A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8758" y="1406519"/>
            <a:ext cx="4788828" cy="3591621"/>
          </a:xfrm>
          <a:prstGeom prst="rect">
            <a:avLst/>
          </a:prstGeom>
        </p:spPr>
      </p:pic>
      <p:pic>
        <p:nvPicPr>
          <p:cNvPr id="9" name="Picture 8" descr="A close-up of a sign&#10;&#10;Description automatically generated">
            <a:extLst>
              <a:ext uri="{FF2B5EF4-FFF2-40B4-BE49-F238E27FC236}">
                <a16:creationId xmlns:a16="http://schemas.microsoft.com/office/drawing/2014/main" id="{92CC0ABD-CC27-9662-F0AB-2D23F549E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66" y="5618808"/>
            <a:ext cx="4293614" cy="636091"/>
          </a:xfrm>
          <a:prstGeom prst="rect">
            <a:avLst/>
          </a:prstGeom>
          <a:ln>
            <a:solidFill>
              <a:srgbClr val="004C97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F62AF56-25AF-135B-B95A-3EEC048AA90B}"/>
              </a:ext>
            </a:extLst>
          </p:cNvPr>
          <p:cNvSpPr txBox="1"/>
          <p:nvPr/>
        </p:nvSpPr>
        <p:spPr>
          <a:xfrm>
            <a:off x="5002991" y="1526756"/>
            <a:ext cx="41410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Substitute </a:t>
            </a: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CMD-3</a:t>
            </a: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 data for HVP below 1 GeV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Cherry-picking one experiment but gives a bounding case</a:t>
            </a:r>
          </a:p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0000"/>
                </a:solidFill>
                <a:latin typeface="Helvetica" pitchFamily="2" charset="0"/>
              </a:rPr>
              <a:t>SND2k</a:t>
            </a:r>
            <a:r>
              <a:rPr lang="en-US" sz="2200" dirty="0">
                <a:solidFill>
                  <a:srgbClr val="000000"/>
                </a:solidFill>
                <a:latin typeface="Helvetica" pitchFamily="2" charset="0"/>
              </a:rPr>
              <a:t> cannot be processed in this way, but would fall closer to WP (2020).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61E3D5-8A05-5BEE-0142-968DF25F6C70}"/>
              </a:ext>
            </a:extLst>
          </p:cNvPr>
          <p:cNvSpPr txBox="1"/>
          <p:nvPr/>
        </p:nvSpPr>
        <p:spPr>
          <a:xfrm>
            <a:off x="38009" y="5433432"/>
            <a:ext cx="298831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dirty="0">
                <a:solidFill>
                  <a:srgbClr val="000000"/>
                </a:solidFill>
                <a:latin typeface="Helvetica" pitchFamily="2" charset="0"/>
              </a:rPr>
              <a:t>Disclaimer from A. </a:t>
            </a:r>
            <a:r>
              <a:rPr lang="en-US" sz="1000" dirty="0" err="1">
                <a:solidFill>
                  <a:srgbClr val="000000"/>
                </a:solidFill>
                <a:latin typeface="Helvetica" pitchFamily="2" charset="0"/>
              </a:rPr>
              <a:t>Keshavarzi’s</a:t>
            </a:r>
            <a:r>
              <a:rPr lang="en-US" sz="1000" dirty="0">
                <a:solidFill>
                  <a:srgbClr val="000000"/>
                </a:solidFill>
                <a:latin typeface="Helvetica" pitchFamily="2" charset="0"/>
              </a:rPr>
              <a:t> Lattice 2023 talk: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C6132A-4BA0-D592-260C-94C69E89D31D}"/>
              </a:ext>
            </a:extLst>
          </p:cNvPr>
          <p:cNvSpPr txBox="1"/>
          <p:nvPr/>
        </p:nvSpPr>
        <p:spPr>
          <a:xfrm>
            <a:off x="5345649" y="1334776"/>
            <a:ext cx="310954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1050" dirty="0">
                <a:solidFill>
                  <a:srgbClr val="000000"/>
                </a:solidFill>
                <a:latin typeface="Helvetica" pitchFamily="2" charset="0"/>
              </a:rPr>
              <a:t>Following A. Keshavarzi at Lattice 2023…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5B5DBE-E1B3-73FF-1512-A02CD5064D08}"/>
              </a:ext>
            </a:extLst>
          </p:cNvPr>
          <p:cNvSpPr txBox="1"/>
          <p:nvPr/>
        </p:nvSpPr>
        <p:spPr>
          <a:xfrm>
            <a:off x="4999084" y="4635299"/>
            <a:ext cx="463333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Many </a:t>
            </a:r>
            <a:r>
              <a:rPr lang="en-US" sz="2400" b="1" dirty="0">
                <a:solidFill>
                  <a:srgbClr val="000000"/>
                </a:solidFill>
                <a:latin typeface="Helvetica" pitchFamily="2" charset="0"/>
              </a:rPr>
              <a:t>parallel efforts are underway </a:t>
            </a:r>
            <a:r>
              <a:rPr lang="en-US" sz="2400" dirty="0">
                <a:solidFill>
                  <a:srgbClr val="000000"/>
                </a:solidFill>
                <a:latin typeface="Helvetica" pitchFamily="2" charset="0"/>
              </a:rPr>
              <a:t>to resolve the theoretical ambiguity</a:t>
            </a:r>
          </a:p>
        </p:txBody>
      </p:sp>
    </p:spTree>
    <p:extLst>
      <p:ext uri="{BB962C8B-B14F-4D97-AF65-F5344CB8AC3E}">
        <p14:creationId xmlns:p14="http://schemas.microsoft.com/office/powerpoint/2010/main" val="149299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F29F08-E488-82B1-73C3-29B95BC4D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4073782"/>
            <a:ext cx="8672513" cy="2239356"/>
          </a:xfrm>
        </p:spPr>
        <p:txBody>
          <a:bodyPr/>
          <a:lstStyle/>
          <a:p>
            <a:r>
              <a:rPr lang="en-US" b="1" dirty="0">
                <a:solidFill>
                  <a:srgbClr val="000000"/>
                </a:solidFill>
              </a:rPr>
              <a:t>Apr. 2021:</a:t>
            </a:r>
            <a:r>
              <a:rPr lang="en-US" dirty="0">
                <a:solidFill>
                  <a:srgbClr val="000000"/>
                </a:solidFill>
              </a:rPr>
              <a:t>		</a:t>
            </a:r>
            <a:r>
              <a:rPr lang="en-US" b="1" dirty="0">
                <a:solidFill>
                  <a:srgbClr val="FF0000"/>
                </a:solidFill>
              </a:rPr>
              <a:t>Run-1</a:t>
            </a:r>
            <a:r>
              <a:rPr lang="en-US" b="1" dirty="0">
                <a:solidFill>
                  <a:srgbClr val="000000"/>
                </a:solidFill>
              </a:rPr>
              <a:t> Result</a:t>
            </a:r>
            <a:r>
              <a:rPr lang="en-US" dirty="0">
                <a:solidFill>
                  <a:srgbClr val="000000"/>
                </a:solidFill>
              </a:rPr>
              <a:t> (2018 data)</a:t>
            </a:r>
          </a:p>
          <a:p>
            <a:r>
              <a:rPr lang="en-US" b="1" dirty="0">
                <a:solidFill>
                  <a:srgbClr val="000000"/>
                </a:solidFill>
              </a:rPr>
              <a:t>Aug. 2023:</a:t>
            </a: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b="1" dirty="0">
                <a:solidFill>
                  <a:srgbClr val="0000FF"/>
                </a:solidFill>
              </a:rPr>
              <a:t>Run-2/3</a:t>
            </a:r>
            <a:r>
              <a:rPr lang="en-US" b="1" dirty="0">
                <a:solidFill>
                  <a:srgbClr val="000000"/>
                </a:solidFill>
              </a:rPr>
              <a:t> Result</a:t>
            </a:r>
            <a:r>
              <a:rPr lang="en-US" dirty="0">
                <a:solidFill>
                  <a:srgbClr val="000000"/>
                </a:solidFill>
              </a:rPr>
              <a:t> (2019-20 data)</a:t>
            </a:r>
          </a:p>
          <a:p>
            <a:r>
              <a:rPr lang="en-US" b="1" dirty="0">
                <a:solidFill>
                  <a:srgbClr val="000000"/>
                </a:solidFill>
              </a:rPr>
              <a:t>~2025:</a:t>
            </a:r>
            <a:r>
              <a:rPr lang="en-US" dirty="0">
                <a:solidFill>
                  <a:srgbClr val="000000"/>
                </a:solidFill>
              </a:rPr>
              <a:t> 		</a:t>
            </a:r>
            <a:r>
              <a:rPr lang="en-US" b="1" dirty="0">
                <a:solidFill>
                  <a:srgbClr val="7030A0"/>
                </a:solidFill>
              </a:rPr>
              <a:t>Run-4+5+6</a:t>
            </a:r>
            <a:r>
              <a:rPr lang="en-US" b="1" dirty="0">
                <a:solidFill>
                  <a:srgbClr val="000000"/>
                </a:solidFill>
              </a:rPr>
              <a:t> Result </a:t>
            </a:r>
            <a:r>
              <a:rPr lang="en-US" dirty="0">
                <a:solidFill>
                  <a:srgbClr val="000000"/>
                </a:solidFill>
              </a:rPr>
              <a:t>(2021-23 data)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Reach our proposal goal for statistics (~21 BNL)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C43E1DC-DD37-C039-3ED4-7159794EF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 2018 – 2023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CCBEE-E2EE-4DBC-A000-3C14D17E08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9A4F9-8AE7-DA31-37DA-4F295B23AA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AF561-6516-3C49-9FF5-3A80E67938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pic>
        <p:nvPicPr>
          <p:cNvPr id="8" name="Picture 7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674D8139-42A6-5526-ABAD-7BA0B94E07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82" y="679628"/>
            <a:ext cx="6087590" cy="33941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423AED-E213-0298-3E6E-B395C6B27A43}"/>
              </a:ext>
            </a:extLst>
          </p:cNvPr>
          <p:cNvCxnSpPr>
            <a:cxnSpLocks/>
          </p:cNvCxnSpPr>
          <p:nvPr/>
        </p:nvCxnSpPr>
        <p:spPr>
          <a:xfrm>
            <a:off x="2831200" y="1105161"/>
            <a:ext cx="3206192" cy="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98A6DA3-7587-A88F-3E05-EF1BF347D5EB}"/>
              </a:ext>
            </a:extLst>
          </p:cNvPr>
          <p:cNvSpPr txBox="1"/>
          <p:nvPr/>
        </p:nvSpPr>
        <p:spPr>
          <a:xfrm>
            <a:off x="3028526" y="1152662"/>
            <a:ext cx="17202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PROPOSAL GOAL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8C6104-E8B8-2A4D-8D85-B2CB31BEFF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3422" y="451560"/>
            <a:ext cx="3100806" cy="16962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1E3B64-E8A5-4345-97F0-367A7B770F79}"/>
              </a:ext>
            </a:extLst>
          </p:cNvPr>
          <p:cNvSpPr txBox="1"/>
          <p:nvPr/>
        </p:nvSpPr>
        <p:spPr>
          <a:xfrm>
            <a:off x="6119691" y="2275393"/>
            <a:ext cx="30017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T" sz="2000" dirty="0">
                <a:solidFill>
                  <a:srgbClr val="000000"/>
                </a:solidFill>
                <a:latin typeface="Helvetica" pitchFamily="2" charset="0"/>
              </a:rPr>
              <a:t>9 July 2023</a:t>
            </a:r>
          </a:p>
          <a:p>
            <a:pPr algn="l"/>
            <a:r>
              <a:rPr lang="en-IT" sz="2000" dirty="0">
                <a:solidFill>
                  <a:srgbClr val="000000"/>
                </a:solidFill>
                <a:latin typeface="Helvetica" pitchFamily="2" charset="0"/>
              </a:rPr>
              <a:t>Director Lia Merminga switches off the beam in </a:t>
            </a:r>
            <a:r>
              <a:rPr lang="en-IT" sz="2000" i="1" dirty="0">
                <a:solidFill>
                  <a:srgbClr val="000000"/>
                </a:solidFill>
                <a:latin typeface="Helvetica" pitchFamily="2" charset="0"/>
              </a:rPr>
              <a:t>Muon g-2</a:t>
            </a:r>
            <a:r>
              <a:rPr lang="en-IT" sz="2000" dirty="0">
                <a:solidFill>
                  <a:srgbClr val="000000"/>
                </a:solidFill>
                <a:latin typeface="Helvetica" pitchFamily="2" charset="0"/>
              </a:rPr>
              <a:t> control room </a:t>
            </a:r>
          </a:p>
        </p:txBody>
      </p:sp>
    </p:spTree>
    <p:extLst>
      <p:ext uri="{BB962C8B-B14F-4D97-AF65-F5344CB8AC3E}">
        <p14:creationId xmlns:p14="http://schemas.microsoft.com/office/powerpoint/2010/main" val="3508699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01EAEAE-E29E-4544-8256-A33E66167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1" y="971550"/>
            <a:ext cx="8658921" cy="50593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IT"/>
              <a:t>FNAL Muon g-2 :</a:t>
            </a:r>
          </a:p>
          <a:p>
            <a:pPr marL="857250" lvl="1" indent="-457200"/>
            <a:r>
              <a:rPr lang="en-IT" b="1" i="1"/>
              <a:t>a</a:t>
            </a:r>
            <a:r>
              <a:rPr lang="en-IT" b="1" i="1" baseline="-25000">
                <a:latin typeface="Symbol" pitchFamily="2" charset="2"/>
              </a:rPr>
              <a:t>m</a:t>
            </a:r>
            <a:r>
              <a:rPr lang="en-IT" b="1"/>
              <a:t> measured at 0.2 ppm </a:t>
            </a:r>
          </a:p>
          <a:p>
            <a:pPr marL="857250" lvl="1" indent="-457200"/>
            <a:r>
              <a:rPr lang="en-IT"/>
              <a:t>data already available to reduce error to ~ 0.12 ppm</a:t>
            </a:r>
          </a:p>
          <a:p>
            <a:pPr marL="400050" lvl="1" indent="0">
              <a:buNone/>
            </a:pPr>
            <a:endParaRPr lang="en-IT"/>
          </a:p>
          <a:p>
            <a:pPr marL="457200" indent="-457200">
              <a:buFont typeface="+mj-lt"/>
              <a:buAutoNum type="arabicPeriod"/>
            </a:pPr>
            <a:r>
              <a:rPr lang="en-IT"/>
              <a:t>A new type of experiment projected at J-Parc using low energy muons (p~300 MeV/c)</a:t>
            </a:r>
          </a:p>
          <a:p>
            <a:pPr marL="857250" lvl="1" indent="-457200"/>
            <a:r>
              <a:rPr lang="en-IT"/>
              <a:t>new technique</a:t>
            </a:r>
          </a:p>
          <a:p>
            <a:pPr marL="857250" lvl="1" indent="-457200"/>
            <a:r>
              <a:rPr lang="en-IT"/>
              <a:t>under construction </a:t>
            </a:r>
          </a:p>
          <a:p>
            <a:pPr marL="857250" lvl="1" indent="-457200"/>
            <a:r>
              <a:rPr lang="en-IT"/>
              <a:t>final goal ~0.4 ppm</a:t>
            </a:r>
          </a:p>
          <a:p>
            <a:pPr marL="400050" lvl="1" indent="0">
              <a:buNone/>
            </a:pPr>
            <a:endParaRPr lang="en-IT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4635ECB-83C6-FB4D-AAE5-F395AF5A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experimental landscape will improve …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76466-A217-F847-A504-018252C5AC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E7C75-7B5C-9841-B6FA-1F4B3ED5E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8F8EF6-3EA2-4849-98DA-F14AED8E11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en-IT"/>
              <a:t>56</a:t>
            </a:fld>
            <a:endParaRPr lang="en-IT"/>
          </a:p>
        </p:txBody>
      </p:sp>
      <p:pic>
        <p:nvPicPr>
          <p:cNvPr id="8" name="Immagine 7" descr="Screen Shot 2018-10-25 at 10.51.35.png">
            <a:extLst>
              <a:ext uri="{FF2B5EF4-FFF2-40B4-BE49-F238E27FC236}">
                <a16:creationId xmlns:a16="http://schemas.microsoft.com/office/drawing/2014/main" id="{6256B3C1-A661-8643-A0A8-17FFAA1BED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6945" y="3416715"/>
            <a:ext cx="3546165" cy="270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3333FF"/>
                </a:solidFill>
                <a:latin typeface="AAAAAB+Avenir-Book"/>
              </a:rPr>
              <a:t>Ongoing work in experimental inputs on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σ(e</a:t>
            </a:r>
            <a:r>
              <a:rPr lang="en-US" baseline="30000" dirty="0">
                <a:solidFill>
                  <a:srgbClr val="000000"/>
                </a:solidFill>
                <a:latin typeface="Helvetica" pitchFamily="2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e</a:t>
            </a:r>
            <a:r>
              <a:rPr lang="en-US" baseline="30000" dirty="0">
                <a:solidFill>
                  <a:srgbClr val="000000"/>
                </a:solidFill>
                <a:latin typeface="Helvetica" pitchFamily="2" charset="0"/>
              </a:rPr>
              <a:t>−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→ hadrons)</a:t>
            </a:r>
            <a:endParaRPr lang="en-US" dirty="0">
              <a:solidFill>
                <a:srgbClr val="3333FF"/>
              </a:solidFill>
              <a:latin typeface="AAAAAB+Avenir-Book"/>
            </a:endParaRPr>
          </a:p>
          <a:p>
            <a:pPr marL="214313" indent="-214313"/>
            <a:r>
              <a:rPr lang="en-US" dirty="0" err="1">
                <a:solidFill>
                  <a:srgbClr val="3333FF"/>
                </a:solidFill>
                <a:latin typeface="AAAAAB+Avenir-Book"/>
              </a:rPr>
              <a:t>Initial State Radiation technique:</a:t>
            </a:r>
          </a:p>
          <a:p>
            <a:pPr marL="614363" lvl="1" indent="-214313"/>
            <a:r>
              <a:rPr lang="en-US" dirty="0" err="1">
                <a:solidFill>
                  <a:srgbClr val="3333FF"/>
                </a:solidFill>
                <a:latin typeface="AAAAAB+Avenir-Book"/>
              </a:rPr>
              <a:t>BaBar</a:t>
            </a:r>
            <a:r>
              <a:rPr lang="en-US" dirty="0">
                <a:solidFill>
                  <a:srgbClr val="941000"/>
                </a:solidFill>
                <a:latin typeface="AAAAAB+Avenir-Book"/>
              </a:rPr>
              <a:t>: 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new analysis of large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pp 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data set with better detector</a:t>
            </a:r>
          </a:p>
          <a:p>
            <a:pPr marL="614363" lvl="1" indent="-214313"/>
            <a:r>
              <a:rPr lang="en-US" dirty="0">
                <a:solidFill>
                  <a:srgbClr val="3333FF"/>
                </a:solidFill>
                <a:latin typeface="AAAAAB+Avenir-Book"/>
              </a:rPr>
              <a:t>KLOE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new analysis of 7x larger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pp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 set</a:t>
            </a:r>
            <a:r>
              <a:rPr lang="en-US" sz="1300" dirty="0">
                <a:solidFill>
                  <a:srgbClr val="000000"/>
                </a:solidFill>
                <a:latin typeface="AAAAAB+Avenir-Book"/>
              </a:rPr>
              <a:t> </a:t>
            </a:r>
          </a:p>
          <a:p>
            <a:pPr marL="614363" lvl="1" indent="-214313"/>
            <a:r>
              <a:rPr lang="en-US" dirty="0">
                <a:solidFill>
                  <a:srgbClr val="3333FF"/>
                </a:solidFill>
                <a:latin typeface="AAAAAB+Avenir-Book"/>
              </a:rPr>
              <a:t>BESIII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new results for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pp 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channel and </a:t>
            </a:r>
            <a:r>
              <a:rPr lang="en-US" dirty="0" err="1">
                <a:solidFill>
                  <a:srgbClr val="000000"/>
                </a:solidFill>
                <a:latin typeface="Symbol" panose="05050102010706020507" pitchFamily="18" charset="2"/>
              </a:rPr>
              <a:t>ppp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 </a:t>
            </a:r>
          </a:p>
          <a:p>
            <a:pPr marL="614363" lvl="1" indent="-214313"/>
            <a:r>
              <a:rPr lang="en-US" dirty="0">
                <a:solidFill>
                  <a:srgbClr val="3333FF"/>
                </a:solidFill>
                <a:latin typeface="AAAAAB+Avenir-Book"/>
              </a:rPr>
              <a:t>Belle II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</a:t>
            </a:r>
            <a:r>
              <a:rPr lang="en-US" dirty="0">
                <a:latin typeface="AAAAAB+Avenir-Book"/>
              </a:rPr>
              <a:t>promising greater statistics than </a:t>
            </a:r>
            <a:r>
              <a:rPr lang="en-US" dirty="0" err="1">
                <a:latin typeface="AAAAAB+Avenir-Book"/>
              </a:rPr>
              <a:t>BaBar</a:t>
            </a:r>
            <a:r>
              <a:rPr lang="en-US" dirty="0">
                <a:latin typeface="AAAAAB+Avenir-Book"/>
              </a:rPr>
              <a:t> or KLOE and similar or better systematics for low-energy cross sections </a:t>
            </a:r>
          </a:p>
          <a:p>
            <a:pPr marL="214313" indent="-214313"/>
            <a:r>
              <a:rPr lang="en-US" dirty="0" err="1">
                <a:solidFill>
                  <a:srgbClr val="3333FF"/>
                </a:solidFill>
                <a:latin typeface="AAAAAB+Avenir-Book"/>
              </a:rPr>
              <a:t>Energy scan (VEPP-2000 machine in Novosibirsk)</a:t>
            </a:r>
          </a:p>
          <a:p>
            <a:pPr marL="614363" lvl="1" indent="-214313"/>
            <a:r>
              <a:rPr lang="en-US" dirty="0">
                <a:solidFill>
                  <a:srgbClr val="3333FF"/>
                </a:solidFill>
                <a:latin typeface="AAAAAB+Avenir-Book"/>
              </a:rPr>
              <a:t>SND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new results for </a:t>
            </a:r>
            <a:r>
              <a:rPr lang="en-US" dirty="0">
                <a:solidFill>
                  <a:srgbClr val="000000"/>
                </a:solidFill>
                <a:latin typeface="Symbol" panose="05050102010706020507" pitchFamily="18" charset="2"/>
              </a:rPr>
              <a:t>pp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 channel</a:t>
            </a:r>
          </a:p>
          <a:p>
            <a:pPr marL="614363" lvl="1" indent="-214313"/>
            <a:r>
              <a:rPr lang="en-US" dirty="0">
                <a:solidFill>
                  <a:srgbClr val="3333FF"/>
                </a:solidFill>
                <a:latin typeface="AAAAAB+Avenir-Book"/>
              </a:rPr>
              <a:t>CMD-3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: </a:t>
            </a:r>
            <a:r>
              <a:rPr lang="en-US" dirty="0">
                <a:solidFill>
                  <a:srgbClr val="FF0000"/>
                </a:solidFill>
                <a:latin typeface="AAAAAB+Avenir-Book"/>
              </a:rPr>
              <a:t>confirmation of their result on </a:t>
            </a:r>
            <a:r>
              <a:rPr lang="en-US" dirty="0">
                <a:solidFill>
                  <a:srgbClr val="FF0000"/>
                </a:solidFill>
                <a:latin typeface="Symbol" panose="05050102010706020507" pitchFamily="18" charset="2"/>
              </a:rPr>
              <a:t>pp</a:t>
            </a:r>
            <a:r>
              <a:rPr lang="en-US" dirty="0">
                <a:solidFill>
                  <a:srgbClr val="FF0000"/>
                </a:solidFill>
                <a:latin typeface="AAAAAB+Avenir-Book"/>
              </a:rPr>
              <a:t> channel (paper submitted to Journals)</a:t>
            </a:r>
            <a:r>
              <a:rPr lang="en-US" dirty="0">
                <a:solidFill>
                  <a:srgbClr val="000000"/>
                </a:solidFill>
                <a:latin typeface="AAAAAB+Avenir-Book"/>
              </a:rPr>
              <a:t>; more channels to be analyzed</a:t>
            </a:r>
            <a:endParaRPr lang="en-US" dirty="0">
              <a:latin typeface="AAAAAB+Avenir-Book"/>
            </a:endParaRPr>
          </a:p>
          <a:p>
            <a:pPr marL="214313" indent="-214313"/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The experimental landscape will improve …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E88E4-B99A-8441-B826-657FD73A22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218C4F9-9B3C-1940-9450-16F3416B9F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2D2654F-7F7E-BF40-9F87-4D53082D2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en-IT"/>
              <a:t>57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2349252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01B21-4223-AF46-938E-25F46629E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1241145"/>
            <a:ext cx="3711222" cy="2790553"/>
          </a:xfrm>
        </p:spPr>
        <p:txBody>
          <a:bodyPr/>
          <a:lstStyle/>
          <a:p>
            <a:r>
              <a:rPr lang="en-IT"/>
              <a:t>close scrutiny of lattice calculations to establish its solidity</a:t>
            </a:r>
          </a:p>
          <a:p>
            <a:pPr marL="457200" indent="-457200"/>
            <a:r>
              <a:rPr lang="en-IT"/>
              <a:t>how to reconcile it with dispersion approach? </a:t>
            </a:r>
            <a:endParaRPr lang="en-IT" i="1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10551B-E5EB-024C-883F-76B48DAF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theoretical landscape will improve …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29C53-48BD-8443-A648-C5F24242B3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C4610-EA6E-FB43-AED9-94CFD0132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157B9-7C48-FA49-88E6-37B7C62F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en-IT"/>
              <a:t>58</a:t>
            </a:fld>
            <a:endParaRPr lang="en-IT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5BB741-0734-E64E-9919-20C3440E19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59277" y="1228433"/>
            <a:ext cx="4667033" cy="4726976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E0CB412-655D-7D46-A902-AFB495A5B671}"/>
              </a:ext>
            </a:extLst>
          </p:cNvPr>
          <p:cNvSpPr txBox="1"/>
          <p:nvPr/>
        </p:nvSpPr>
        <p:spPr>
          <a:xfrm>
            <a:off x="5809355" y="902591"/>
            <a:ext cx="30364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Simon Kuberski, Lattice 2023</a:t>
            </a:r>
          </a:p>
        </p:txBody>
      </p:sp>
    </p:spTree>
    <p:extLst>
      <p:ext uri="{BB962C8B-B14F-4D97-AF65-F5344CB8AC3E}">
        <p14:creationId xmlns:p14="http://schemas.microsoft.com/office/powerpoint/2010/main" val="4984283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901B21-4223-AF46-938E-25F46629E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2790553"/>
          </a:xfrm>
        </p:spPr>
        <p:txBody>
          <a:bodyPr/>
          <a:lstStyle/>
          <a:p>
            <a:r>
              <a:rPr lang="en-IT"/>
              <a:t>Use the dispersive approach with t-channel data (</a:t>
            </a:r>
            <a:r>
              <a:rPr lang="en-IT" i="1"/>
              <a:t>muon-electron</a:t>
            </a:r>
            <a:r>
              <a:rPr lang="en-IT"/>
              <a:t> scattering), instead of the standard s-channel</a:t>
            </a:r>
          </a:p>
          <a:p>
            <a:r>
              <a:rPr lang="en-IT"/>
              <a:t>Letter Of Intents submitted at CERN: </a:t>
            </a:r>
            <a:r>
              <a:rPr lang="en-IT" i="1"/>
              <a:t>Muone (mu-on-e) scattering experiment</a:t>
            </a:r>
          </a:p>
          <a:p>
            <a:r>
              <a:rPr lang="en-IT" i="1"/>
              <a:t>TDR </a:t>
            </a:r>
            <a:r>
              <a:rPr lang="en-IT"/>
              <a:t>in preparation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10551B-E5EB-024C-883F-76B48DAFA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experimental approach: Muone@CERN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29C53-48BD-8443-A648-C5F24242B33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C4610-EA6E-FB43-AED9-94CFD01323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1157B9-7C48-FA49-88E6-37B7C62FA6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6D5E45A-2BA2-0746-8B9D-FC372E3BC747}" type="slidenum">
              <a:rPr lang="en-IT"/>
              <a:t>59</a:t>
            </a:fld>
            <a:endParaRPr lang="en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81D1A-B59D-5A4E-BEF3-B168DFA3CA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2887" y="3134773"/>
            <a:ext cx="8411260" cy="310959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5383390-FA58-F04A-9F99-813E048109C4}"/>
              </a:ext>
            </a:extLst>
          </p:cNvPr>
          <p:cNvSpPr txBox="1"/>
          <p:nvPr/>
        </p:nvSpPr>
        <p:spPr>
          <a:xfrm>
            <a:off x="1449205" y="312351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latin typeface="Symbol" pitchFamily="2" charset="2"/>
              </a:rPr>
              <a:t>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66801B-E530-CF41-9D61-754CB53363B1}"/>
              </a:ext>
            </a:extLst>
          </p:cNvPr>
          <p:cNvSpPr txBox="1"/>
          <p:nvPr/>
        </p:nvSpPr>
        <p:spPr>
          <a:xfrm>
            <a:off x="2594918" y="3123515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>
                <a:latin typeface="Symbol" pitchFamily="2" charset="2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36756B-09E1-0D4F-8E1C-49E6E40CECDC}"/>
              </a:ext>
            </a:extLst>
          </p:cNvPr>
          <p:cNvSpPr txBox="1"/>
          <p:nvPr/>
        </p:nvSpPr>
        <p:spPr>
          <a:xfrm>
            <a:off x="1449205" y="50210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D1C25-01E1-554B-A5C6-BA26E38CC66F}"/>
              </a:ext>
            </a:extLst>
          </p:cNvPr>
          <p:cNvSpPr txBox="1"/>
          <p:nvPr/>
        </p:nvSpPr>
        <p:spPr>
          <a:xfrm>
            <a:off x="2594918" y="502103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45929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61266" y="0"/>
            <a:ext cx="66715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rbel"/>
                <a:cs typeface="Corbel"/>
              </a:rPr>
              <a:t>A rich history of g-2 Theory and Experiment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D9039-090B-DB4E-A6D8-FEF295F17E1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3813"/>
            <a:ext cx="9144000" cy="478511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3C5E8C-27B0-A249-8CF5-FD60C8B21E08}"/>
              </a:ext>
            </a:extLst>
          </p:cNvPr>
          <p:cNvSpPr txBox="1"/>
          <p:nvPr/>
        </p:nvSpPr>
        <p:spPr>
          <a:xfrm>
            <a:off x="576197" y="3984974"/>
            <a:ext cx="935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THEORY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82F28A-EA1A-EA48-B161-82BAE1AE9EAE}"/>
              </a:ext>
            </a:extLst>
          </p:cNvPr>
          <p:cNvSpPr txBox="1"/>
          <p:nvPr/>
        </p:nvSpPr>
        <p:spPr>
          <a:xfrm>
            <a:off x="2595318" y="3994368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92D050"/>
                </a:solidFill>
              </a:rPr>
              <a:t>EXPERIMENT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72D87B-D530-1E48-9808-6B717F49AF7F}"/>
              </a:ext>
            </a:extLst>
          </p:cNvPr>
          <p:cNvSpPr/>
          <p:nvPr/>
        </p:nvSpPr>
        <p:spPr>
          <a:xfrm>
            <a:off x="0" y="1263145"/>
            <a:ext cx="6475956" cy="435551"/>
          </a:xfrm>
          <a:prstGeom prst="roundRect">
            <a:avLst/>
          </a:prstGeom>
          <a:noFill/>
          <a:ln w="3810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2A48ED-DAEE-E543-B4FC-E66FED8F2D4B}"/>
              </a:ext>
            </a:extLst>
          </p:cNvPr>
          <p:cNvSpPr txBox="1"/>
          <p:nvPr/>
        </p:nvSpPr>
        <p:spPr>
          <a:xfrm>
            <a:off x="5336087" y="1296254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CERN</a:t>
            </a:r>
            <a:r>
              <a:rPr lang="en-GB" dirty="0"/>
              <a:t>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93EA4A4-911B-2C45-AA6E-CA9C682C22C2}"/>
              </a:ext>
            </a:extLst>
          </p:cNvPr>
          <p:cNvSpPr/>
          <p:nvPr/>
        </p:nvSpPr>
        <p:spPr>
          <a:xfrm>
            <a:off x="0" y="1797368"/>
            <a:ext cx="6475956" cy="1767706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F2406C-3CEB-6448-81DE-8BC1776A615D}"/>
              </a:ext>
            </a:extLst>
          </p:cNvPr>
          <p:cNvSpPr txBox="1"/>
          <p:nvPr/>
        </p:nvSpPr>
        <p:spPr>
          <a:xfrm>
            <a:off x="5461097" y="3101704"/>
            <a:ext cx="556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BNL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82AFECB-0A07-2D43-BF2A-C57F0BBB88D2}"/>
              </a:ext>
            </a:extLst>
          </p:cNvPr>
          <p:cNvSpPr/>
          <p:nvPr/>
        </p:nvSpPr>
        <p:spPr>
          <a:xfrm>
            <a:off x="-3655" y="3615178"/>
            <a:ext cx="6475956" cy="1210298"/>
          </a:xfrm>
          <a:prstGeom prst="roundRect">
            <a:avLst/>
          </a:prstGeom>
          <a:noFill/>
          <a:ln w="3810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F657A4-D985-F649-BFAB-68520A1F57C1}"/>
              </a:ext>
            </a:extLst>
          </p:cNvPr>
          <p:cNvSpPr txBox="1"/>
          <p:nvPr/>
        </p:nvSpPr>
        <p:spPr>
          <a:xfrm>
            <a:off x="5241798" y="3994368"/>
            <a:ext cx="13403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THEORY</a:t>
            </a:r>
          </a:p>
          <a:p>
            <a:r>
              <a:rPr lang="en-GB" sz="1400" dirty="0"/>
              <a:t>“Consolidation”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A29253-4E40-0148-A21A-5922D1C4B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B6E99D4E-DEC1-3C4F-B510-C50F8C6EA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079161-397C-954B-953C-993B05AC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E3901-12BD-0C46-8BF4-C0746D68F123}" type="slidenum">
              <a:rPr lang="en-US" smtClean="0"/>
              <a:t>6</a:t>
            </a:fld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9ECC3D-0453-F54B-90A5-F4844438FA63}"/>
              </a:ext>
            </a:extLst>
          </p:cNvPr>
          <p:cNvSpPr txBox="1"/>
          <p:nvPr/>
        </p:nvSpPr>
        <p:spPr>
          <a:xfrm>
            <a:off x="-3655" y="5766708"/>
            <a:ext cx="9063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>
                <a:solidFill>
                  <a:srgbClr val="FF0000"/>
                </a:solidFill>
              </a:rPr>
              <a:t>Situation before Fermilab exp.: tension between theory and experiment</a:t>
            </a:r>
          </a:p>
        </p:txBody>
      </p:sp>
    </p:spTree>
    <p:extLst>
      <p:ext uri="{BB962C8B-B14F-4D97-AF65-F5344CB8AC3E}">
        <p14:creationId xmlns:p14="http://schemas.microsoft.com/office/powerpoint/2010/main" val="27001012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Helvetica" pitchFamily="2" charset="0"/>
              </a:rPr>
              <a:t>Conclusions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B118AD-341A-C6D6-7522-1B3F1CCB70A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704029-3212-23E5-3353-A217F8B76B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56CF1-3EA6-B3E1-D6C9-7FE62E24A2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73851359-2FEB-0E44-B9E8-2B0A94DC275A}"/>
              </a:ext>
            </a:extLst>
          </p:cNvPr>
          <p:cNvSpPr txBox="1">
            <a:spLocks/>
          </p:cNvSpPr>
          <p:nvPr/>
        </p:nvSpPr>
        <p:spPr>
          <a:xfrm>
            <a:off x="222250" y="775676"/>
            <a:ext cx="8895206" cy="5219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We’ve determined a</a:t>
            </a:r>
            <a:r>
              <a:rPr lang="en-US" baseline="-25000" dirty="0">
                <a:solidFill>
                  <a:srgbClr val="000000"/>
                </a:solidFill>
                <a:latin typeface="Helvetica" pitchFamily="2" charset="0"/>
              </a:rPr>
              <a:t>μ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to an unprecedented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203 ppb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precision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E8A23-7AA7-766D-14A7-DDD6979E228F}"/>
              </a:ext>
            </a:extLst>
          </p:cNvPr>
          <p:cNvSpPr txBox="1"/>
          <p:nvPr/>
        </p:nvSpPr>
        <p:spPr>
          <a:xfrm>
            <a:off x="4012877" y="1426075"/>
            <a:ext cx="513112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New result is in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excellent agreement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with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Run-1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&amp;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BNL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More than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halved the total uncertainty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from Run-1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Smashed our design goal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with systematic uncertainty of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70 ppb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DEA92E-0F5F-F3E8-D0A7-59C96D58191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565797"/>
            <a:ext cx="4063705" cy="3047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55AA82-2272-C37F-B944-4164183007EF}"/>
              </a:ext>
            </a:extLst>
          </p:cNvPr>
          <p:cNvSpPr txBox="1"/>
          <p:nvPr/>
        </p:nvSpPr>
        <p:spPr>
          <a:xfrm>
            <a:off x="212153" y="4908312"/>
            <a:ext cx="87196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There’s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more data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to analyze and we’ll squeeze uncertainty down further in our future results!</a:t>
            </a:r>
          </a:p>
        </p:txBody>
      </p:sp>
    </p:spTree>
    <p:extLst>
      <p:ext uri="{BB962C8B-B14F-4D97-AF65-F5344CB8AC3E}">
        <p14:creationId xmlns:p14="http://schemas.microsoft.com/office/powerpoint/2010/main" val="8311383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Fermilab Run-1 Result (2021)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5C6BD6-CF46-FCB5-D135-A2ED96749C7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6/feb/2024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18336-0B20-2DDB-4EEC-DC477BE804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Incagli - INFN Pisa</a:t>
            </a:r>
            <a:endParaRPr lang="en-US" b="1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71BA881-1A90-8E45-695A-899A6B4B0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7177ED-C6EE-C8C3-0BBA-B0E0ACE8A205}"/>
              </a:ext>
            </a:extLst>
          </p:cNvPr>
          <p:cNvSpPr txBox="1"/>
          <p:nvPr/>
        </p:nvSpPr>
        <p:spPr>
          <a:xfrm>
            <a:off x="285386" y="778241"/>
            <a:ext cx="7026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BNL E821 (2004) disagreed with SM prediction:</a:t>
            </a:r>
          </a:p>
        </p:txBody>
      </p:sp>
      <p:pic>
        <p:nvPicPr>
          <p:cNvPr id="9" name="Picture 8" descr="A graph with a green and blue line&#10;&#10;Description automatically generated">
            <a:extLst>
              <a:ext uri="{FF2B5EF4-FFF2-40B4-BE49-F238E27FC236}">
                <a16:creationId xmlns:a16="http://schemas.microsoft.com/office/drawing/2014/main" id="{95BA4B21-F9B1-066C-27DC-EA76F1A598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40" y="1361653"/>
            <a:ext cx="4678960" cy="35092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154863-061F-A06C-13B8-51F4C282740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0" y="1361653"/>
            <a:ext cx="4678960" cy="35092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68E5BB1-4C2C-6A7D-C770-4323655503BE}"/>
              </a:ext>
            </a:extLst>
          </p:cNvPr>
          <p:cNvSpPr txBox="1"/>
          <p:nvPr/>
        </p:nvSpPr>
        <p:spPr>
          <a:xfrm>
            <a:off x="4676833" y="1389879"/>
            <a:ext cx="442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7</a:t>
            </a:r>
            <a:r>
              <a:rPr lang="en-US" baseline="30000" dirty="0">
                <a:solidFill>
                  <a:srgbClr val="000000"/>
                </a:solidFill>
                <a:latin typeface="Helvetica" pitchFamily="2" charset="0"/>
              </a:rPr>
              <a:t>th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April 2021, we released our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Run-1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result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473D60-D6B9-9668-F8F9-C7A8AC7CC71E}"/>
              </a:ext>
            </a:extLst>
          </p:cNvPr>
          <p:cNvSpPr txBox="1"/>
          <p:nvPr/>
        </p:nvSpPr>
        <p:spPr>
          <a:xfrm>
            <a:off x="4677971" y="2384805"/>
            <a:ext cx="44204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Using only 5% of our data, we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confirmed BNL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value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EE5587-3446-6D23-A8BF-3EDBA153D396}"/>
              </a:ext>
            </a:extLst>
          </p:cNvPr>
          <p:cNvSpPr txBox="1"/>
          <p:nvPr/>
        </p:nvSpPr>
        <p:spPr>
          <a:xfrm>
            <a:off x="285386" y="4795417"/>
            <a:ext cx="8686799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2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Today’s talk is mostly about the new experimental result</a:t>
            </a:r>
          </a:p>
          <a:p>
            <a:pPr marL="354012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There have also been some new results from the SM prediction side of the plot…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CBC805B-4381-551B-9B00-3A3E757A2FF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0" y="1361653"/>
            <a:ext cx="4678960" cy="35092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45F85C2-58E2-6FE6-1098-326E7AA032AB}"/>
              </a:ext>
            </a:extLst>
          </p:cNvPr>
          <p:cNvSpPr txBox="1"/>
          <p:nvPr/>
        </p:nvSpPr>
        <p:spPr>
          <a:xfrm>
            <a:off x="4676834" y="3298937"/>
            <a:ext cx="43273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FNAL+BNL average stood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4.2σ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 from Theory Initiative White Paper (2020)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D68457-D503-A5D1-8F92-18C68C98688B}"/>
              </a:ext>
            </a:extLst>
          </p:cNvPr>
          <p:cNvSpPr/>
          <p:nvPr/>
        </p:nvSpPr>
        <p:spPr>
          <a:xfrm>
            <a:off x="2378596" y="2065756"/>
            <a:ext cx="6190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  <a:sym typeface="Wingdings" pitchFamily="2" charset="2"/>
              </a:rPr>
              <a:t> </a:t>
            </a:r>
            <a:r>
              <a:rPr lang="en-US" sz="1050" dirty="0">
                <a:solidFill>
                  <a:srgbClr val="0000FF"/>
                </a:solidFill>
                <a:latin typeface="Helvetica" pitchFamily="2" charset="0"/>
                <a:sym typeface="Wingdings" pitchFamily="2" charset="2"/>
              </a:rPr>
              <a:t>3.7</a:t>
            </a:r>
            <a:r>
              <a:rPr lang="en-US" sz="1050" dirty="0">
                <a:solidFill>
                  <a:srgbClr val="0000FF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US" sz="1050" dirty="0">
              <a:solidFill>
                <a:srgbClr val="0000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554E53-3789-C750-EDAC-EF321B08E3F7}"/>
              </a:ext>
            </a:extLst>
          </p:cNvPr>
          <p:cNvSpPr/>
          <p:nvPr/>
        </p:nvSpPr>
        <p:spPr>
          <a:xfrm>
            <a:off x="176405" y="3920066"/>
            <a:ext cx="1456921" cy="1692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00" dirty="0">
                <a:solidFill>
                  <a:schemeClr val="accent3">
                    <a:lumMod val="75000"/>
                  </a:schemeClr>
                </a:solidFill>
                <a:latin typeface="Helvetica" pitchFamily="2" charset="0"/>
              </a:rPr>
              <a:t>https://doi.org/10.1016/j.physrep.2020.07.006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7AFE34-8BB8-C534-CC6D-F04EDB11BF3F}"/>
              </a:ext>
            </a:extLst>
          </p:cNvPr>
          <p:cNvSpPr txBox="1"/>
          <p:nvPr/>
        </p:nvSpPr>
        <p:spPr>
          <a:xfrm>
            <a:off x="445517" y="1280675"/>
            <a:ext cx="393301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5"/>
              </a:rPr>
              <a:t>https://journals.aps.org/prl/abstract/10.1103/PhysRevLett.126.141801</a:t>
            </a:r>
            <a:endParaRPr lang="en-US" sz="1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624141-A47A-DD44-92BE-CBB7800E7707}"/>
              </a:ext>
            </a:extLst>
          </p:cNvPr>
          <p:cNvSpPr/>
          <p:nvPr/>
        </p:nvSpPr>
        <p:spPr>
          <a:xfrm>
            <a:off x="2013544" y="2644292"/>
            <a:ext cx="61587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1050" dirty="0">
                <a:solidFill>
                  <a:srgbClr val="FF0000"/>
                </a:solidFill>
                <a:latin typeface="Helvetica" pitchFamily="2" charset="0"/>
                <a:sym typeface="Wingdings" pitchFamily="2" charset="2"/>
              </a:rPr>
              <a:t>3.3</a:t>
            </a:r>
            <a:r>
              <a:rPr lang="en-US" sz="1050" dirty="0">
                <a:solidFill>
                  <a:srgbClr val="FF0000"/>
                </a:solidFill>
                <a:latin typeface="Symbol" pitchFamily="2" charset="2"/>
                <a:sym typeface="Wingdings" pitchFamily="2" charset="2"/>
              </a:rPr>
              <a:t>s</a:t>
            </a:r>
            <a:endParaRPr lang="en-US" sz="10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635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36E32B9-05E6-2248-8ED4-2010F4FC724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971551"/>
                <a:ext cx="8672513" cy="3243486"/>
              </a:xfrm>
            </p:spPr>
            <p:txBody>
              <a:bodyPr/>
              <a:lstStyle/>
              <a:p>
                <a:r>
                  <a:rPr lang="en-US" kern="0" dirty="0">
                    <a:solidFill>
                      <a:srgbClr val="0000FF"/>
                    </a:solidFill>
                    <a:latin typeface="Arial"/>
                  </a:rPr>
                  <a:t>Difference between </a:t>
                </a:r>
                <a:r>
                  <a:rPr lang="en-US" kern="0" dirty="0">
                    <a:solidFill>
                      <a:srgbClr val="FF0000"/>
                    </a:solidFill>
                    <a:latin typeface="Arial"/>
                  </a:rPr>
                  <a:t>spin precession </a:t>
                </a:r>
                <a:r>
                  <a:rPr lang="en-US" kern="0" dirty="0">
                    <a:solidFill>
                      <a:srgbClr val="0000FF"/>
                    </a:solidFill>
                    <a:latin typeface="Arial"/>
                  </a:rPr>
                  <a:t>and </a:t>
                </a:r>
                <a:r>
                  <a:rPr lang="en-US" kern="0" dirty="0">
                    <a:solidFill>
                      <a:srgbClr val="FF0000"/>
                    </a:solidFill>
                    <a:latin typeface="Arial"/>
                  </a:rPr>
                  <a:t>cyclotron revolution </a:t>
                </a:r>
                <a:r>
                  <a:rPr lang="en-US" kern="0" dirty="0">
                    <a:solidFill>
                      <a:srgbClr val="0000FF"/>
                    </a:solidFill>
                    <a:latin typeface="Arial"/>
                  </a:rPr>
                  <a:t>for a muon (charged particle with spin) in a magnetic field*: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0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f>
                        <m:fPr>
                          <m:ctrlP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>
                        <m:fPr>
                          <m:ctrlP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i="1" kern="0" dirty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r>
                        <a:rPr lang="en-US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kern="0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kern="0" dirty="0">
                  <a:solidFill>
                    <a:srgbClr val="0000FF"/>
                  </a:solidFill>
                  <a:latin typeface="Arial"/>
                </a:endParaRPr>
              </a:p>
              <a:p>
                <a:pPr marL="0" lvl="0" indent="0" defTabSz="914400">
                  <a:spcBef>
                    <a:spcPct val="0"/>
                  </a:spcBef>
                  <a:buNone/>
                  <a:defRPr/>
                </a:pPr>
                <a:endParaRPr lang="en-US" sz="1200" kern="0" dirty="0">
                  <a:solidFill>
                    <a:schemeClr val="bg1">
                      <a:lumMod val="50000"/>
                    </a:schemeClr>
                  </a:solidFill>
                  <a:latin typeface="Arial"/>
                </a:endParaRPr>
              </a:p>
              <a:p>
                <a:pPr marL="0" lvl="0" indent="0" defTabSz="914400">
                  <a:spcBef>
                    <a:spcPct val="0"/>
                  </a:spcBef>
                  <a:buNone/>
                  <a:defRPr/>
                </a:pPr>
                <a:r>
                  <a:rPr lang="en-US" sz="2000" kern="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*</a:t>
                </a:r>
                <a:r>
                  <a:rPr lang="en-US" sz="1800" b="1" kern="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s</a:t>
                </a:r>
                <a:r>
                  <a:rPr lang="en-US" sz="1800" kern="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 and </a:t>
                </a:r>
                <a:r>
                  <a:rPr lang="en-US" sz="1800" b="1" kern="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p</a:t>
                </a:r>
                <a:r>
                  <a:rPr lang="en-US" sz="1800" kern="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 are assumed to be in a plane perpendicular to </a:t>
                </a:r>
                <a:r>
                  <a:rPr lang="en-US" sz="1800" b="1" kern="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B</a:t>
                </a:r>
                <a:endParaRPr lang="en-US" sz="1800" kern="0" dirty="0">
                  <a:solidFill>
                    <a:schemeClr val="bg1">
                      <a:lumMod val="50000"/>
                    </a:schemeClr>
                  </a:solidFill>
                  <a:latin typeface="Arial"/>
                </a:endParaRPr>
              </a:p>
              <a:p>
                <a:pPr lvl="0" defTabSz="914400">
                  <a:spcBef>
                    <a:spcPct val="0"/>
                  </a:spcBef>
                  <a:buFont typeface="Arial"/>
                  <a:buChar char="•"/>
                  <a:defRPr/>
                </a:pPr>
                <a:r>
                  <a:rPr lang="en-US" kern="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simple classical calculation</a:t>
                </a:r>
              </a:p>
              <a:p>
                <a:pPr lvl="0" defTabSz="914400">
                  <a:spcBef>
                    <a:spcPct val="0"/>
                  </a:spcBef>
                  <a:buFont typeface="Arial"/>
                  <a:buChar char="•"/>
                  <a:defRPr/>
                </a:pPr>
                <a:r>
                  <a:rPr lang="en-US" kern="0" dirty="0">
                    <a:solidFill>
                      <a:schemeClr val="bg1">
                        <a:lumMod val="50000"/>
                      </a:schemeClr>
                    </a:solidFill>
                    <a:latin typeface="Arial"/>
                  </a:rPr>
                  <a:t>the relativistic approach provides the same result</a:t>
                </a:r>
              </a:p>
              <a:p>
                <a:endParaRPr lang="en-US" kern="0" dirty="0">
                  <a:solidFill>
                    <a:srgbClr val="0000FF"/>
                  </a:solidFill>
                  <a:latin typeface="Arial"/>
                </a:endParaRPr>
              </a:p>
              <a:p>
                <a:endParaRPr lang="en-IT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36E32B9-05E6-2248-8ED4-2010F4FC72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971551"/>
                <a:ext cx="8672513" cy="3243486"/>
              </a:xfrm>
              <a:blipFill>
                <a:blip r:embed="rId2"/>
                <a:stretch>
                  <a:fillRect l="-1901" t="-2734" r="-877"/>
                </a:stretch>
              </a:blipFill>
            </p:spPr>
            <p:txBody>
              <a:bodyPr/>
              <a:lstStyle/>
              <a:p>
                <a:r>
                  <a:rPr lang="en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ea typeface="Arial Unicode MS" pitchFamily="34" charset="-128"/>
                <a:cs typeface="Arial Unicode MS" pitchFamily="34" charset="-128"/>
              </a:rPr>
              <a:t>The Fundamental Experimental Principle</a:t>
            </a:r>
            <a:endParaRPr lang="en-US" sz="3600" b="1" dirty="0"/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B6988E7-FA7F-7F47-BD21-AF1906335B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C02EE75-A51F-45CD-A44A-71720F7956D7}" type="slidenum">
              <a:rPr lang="en-US"/>
              <a:pPr/>
              <a:t>8</a:t>
            </a:fld>
            <a:endParaRPr lang="en-US"/>
          </a:p>
        </p:txBody>
      </p:sp>
      <p:sp>
        <p:nvSpPr>
          <p:cNvPr id="53" name="Title 1"/>
          <p:cNvSpPr txBox="1">
            <a:spLocks/>
          </p:cNvSpPr>
          <p:nvPr/>
        </p:nvSpPr>
        <p:spPr bwMode="auto">
          <a:xfrm>
            <a:off x="671155" y="3091384"/>
            <a:ext cx="8458200" cy="141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1" name="Picture 40" descr="A picture containing shape&#10;&#10;Description automatically generated">
            <a:extLst>
              <a:ext uri="{FF2B5EF4-FFF2-40B4-BE49-F238E27FC236}">
                <a16:creationId xmlns:a16="http://schemas.microsoft.com/office/drawing/2014/main" id="{C1758D59-679B-6E44-8931-2654C17AD8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187" y="3647697"/>
            <a:ext cx="2909624" cy="260535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EE4E9A7-35C2-A940-B5DE-2054A346CF1D}"/>
              </a:ext>
            </a:extLst>
          </p:cNvPr>
          <p:cNvSpPr txBox="1"/>
          <p:nvPr/>
        </p:nvSpPr>
        <p:spPr>
          <a:xfrm>
            <a:off x="2009539" y="4687249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g = 2</a:t>
            </a:r>
          </a:p>
        </p:txBody>
      </p:sp>
      <p:pic>
        <p:nvPicPr>
          <p:cNvPr id="44" name="Picture 43" descr="A picture containing text, vector graphics, sport kite, colorful&#10;&#10;Description automatically generated">
            <a:extLst>
              <a:ext uri="{FF2B5EF4-FFF2-40B4-BE49-F238E27FC236}">
                <a16:creationId xmlns:a16="http://schemas.microsoft.com/office/drawing/2014/main" id="{6D2676ED-F37C-0648-936C-FC9CD11037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0274" y="3647697"/>
            <a:ext cx="2602654" cy="249345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1E72A0A0-A4EA-2546-A379-D58C761D10E1}"/>
              </a:ext>
            </a:extLst>
          </p:cNvPr>
          <p:cNvSpPr txBox="1"/>
          <p:nvPr/>
        </p:nvSpPr>
        <p:spPr>
          <a:xfrm>
            <a:off x="5813513" y="4690795"/>
            <a:ext cx="776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g &gt; 2</a:t>
            </a:r>
          </a:p>
        </p:txBody>
      </p:sp>
    </p:spTree>
    <p:extLst>
      <p:ext uri="{BB962C8B-B14F-4D97-AF65-F5344CB8AC3E}">
        <p14:creationId xmlns:p14="http://schemas.microsoft.com/office/powerpoint/2010/main" val="368894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274" y="2327660"/>
            <a:ext cx="7792478" cy="82707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B75E7E-ECCA-3944-BB46-84B7F7A4F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1232973"/>
          </a:xfrm>
        </p:spPr>
        <p:txBody>
          <a:bodyPr/>
          <a:lstStyle/>
          <a:p>
            <a:r>
              <a:rPr lang="en-US" dirty="0">
                <a:ea typeface="Arial Unicode MS" pitchFamily="34" charset="-128"/>
              </a:rPr>
              <a:t>The expression is more complicated when you add </a:t>
            </a:r>
            <a:r>
              <a:rPr lang="en-US" dirty="0">
                <a:solidFill>
                  <a:srgbClr val="0000FF"/>
                </a:solidFill>
                <a:ea typeface="Arial Unicode MS" pitchFamily="34" charset="-128"/>
              </a:rPr>
              <a:t>out-of-plane betatron oscillations</a:t>
            </a:r>
            <a:r>
              <a:rPr lang="en-US" dirty="0">
                <a:ea typeface="Arial Unicode MS" pitchFamily="34" charset="-128"/>
              </a:rPr>
              <a:t> and </a:t>
            </a:r>
            <a:r>
              <a:rPr lang="en-US" i="1" dirty="0">
                <a:solidFill>
                  <a:srgbClr val="FF0000"/>
                </a:solidFill>
                <a:ea typeface="Arial Unicode MS" pitchFamily="34" charset="-128"/>
              </a:rPr>
              <a:t>E</a:t>
            </a:r>
            <a:r>
              <a:rPr lang="en-US" dirty="0">
                <a:solidFill>
                  <a:srgbClr val="FF0000"/>
                </a:solidFill>
                <a:ea typeface="Arial Unicode MS" pitchFamily="34" charset="-128"/>
              </a:rPr>
              <a:t>-field focusing magnets</a:t>
            </a:r>
            <a:endParaRPr lang="en-IT">
              <a:solidFill>
                <a:srgbClr val="FF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700" dirty="0"/>
              <a:t>From single muon to </a:t>
            </a:r>
            <a:r>
              <a:rPr lang="en-US" sz="2700" i="1" dirty="0"/>
              <a:t>muon beam</a:t>
            </a:r>
            <a:endParaRPr lang="en-US" sz="270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F4C2A5-3A96-BE40-853A-A20408F598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it-IT"/>
              <a:t>6/feb/2024</a:t>
            </a: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8537901-1AD1-C74D-99D1-6750BFFAC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Marco Incagli - INFN Pisa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C02EE75-A51F-45CD-A44A-71720F7956D7}" type="slidenum">
              <a:rPr lang="en-US" sz="1050" b="1">
                <a:solidFill>
                  <a:srgbClr val="000000"/>
                </a:solidFill>
                <a:latin typeface="Arial"/>
                <a:cs typeface="+mn-cs"/>
              </a:rPr>
              <a:pPr algn="r"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050" b="1">
              <a:solidFill>
                <a:srgbClr val="000000"/>
              </a:solidFill>
              <a:latin typeface="Arial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18534" y="3268709"/>
            <a:ext cx="407452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Term cancels at 3.094 GeV/c, the “Magic </a:t>
            </a:r>
            <a:r>
              <a:rPr lang="en-US" sz="1500" b="1" dirty="0">
                <a:solidFill>
                  <a:srgbClr val="FF0000"/>
                </a:solidFill>
                <a:latin typeface="Symbol" panose="05050102010706020507" pitchFamily="18" charset="2"/>
                <a:ea typeface="ＭＳ Ｐゴシック" pitchFamily="34" charset="-128"/>
              </a:rPr>
              <a:t>g</a:t>
            </a:r>
            <a:r>
              <a:rPr lang="en-US" sz="1500" b="1" dirty="0">
                <a:solidFill>
                  <a:srgbClr val="FF0000"/>
                </a:solidFill>
                <a:latin typeface="Arial"/>
                <a:ea typeface="ＭＳ Ｐゴシック" pitchFamily="34" charset="-128"/>
              </a:rPr>
              <a:t>”</a:t>
            </a:r>
            <a:endParaRPr lang="en-US" sz="1500" b="1" dirty="0">
              <a:solidFill>
                <a:srgbClr val="FF0000"/>
              </a:solidFill>
              <a:latin typeface="Symbol" panose="05050102010706020507" pitchFamily="18" charset="2"/>
              <a:ea typeface="ＭＳ Ｐゴシック" pitchFamily="34" charset="-128"/>
            </a:endParaRPr>
          </a:p>
        </p:txBody>
      </p:sp>
      <p:cxnSp>
        <p:nvCxnSpPr>
          <p:cNvPr id="41" name="Straight Arrow Connector 40"/>
          <p:cNvCxnSpPr/>
          <p:nvPr/>
        </p:nvCxnSpPr>
        <p:spPr bwMode="auto">
          <a:xfrm flipV="1">
            <a:off x="6013614" y="2318494"/>
            <a:ext cx="906477" cy="885743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TextBox 38"/>
          <p:cNvSpPr txBox="1"/>
          <p:nvPr/>
        </p:nvSpPr>
        <p:spPr>
          <a:xfrm>
            <a:off x="3051749" y="3249604"/>
            <a:ext cx="190953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3333FF"/>
                </a:solidFill>
                <a:latin typeface="Arial" pitchFamily="34" charset="0"/>
                <a:ea typeface="ＭＳ Ｐゴシック" pitchFamily="34" charset="-128"/>
              </a:rPr>
              <a:t>0 if “in plane”</a:t>
            </a:r>
          </a:p>
        </p:txBody>
      </p:sp>
      <p:cxnSp>
        <p:nvCxnSpPr>
          <p:cNvPr id="42" name="Straight Arrow Connector 41"/>
          <p:cNvCxnSpPr>
            <a:cxnSpLocks/>
          </p:cNvCxnSpPr>
          <p:nvPr/>
        </p:nvCxnSpPr>
        <p:spPr bwMode="auto">
          <a:xfrm flipV="1">
            <a:off x="4307935" y="2293793"/>
            <a:ext cx="523709" cy="827078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3333FF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DD7F437-567F-ED4C-BE13-3019A72D9B9A}"/>
              </a:ext>
            </a:extLst>
          </p:cNvPr>
          <p:cNvSpPr txBox="1"/>
          <p:nvPr/>
        </p:nvSpPr>
        <p:spPr>
          <a:xfrm>
            <a:off x="222250" y="3881087"/>
            <a:ext cx="83636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FF"/>
                </a:solidFill>
                <a:latin typeface="Helvetica" pitchFamily="2" charset="0"/>
              </a:rPr>
              <a:t>the beam motion is very nearly planar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FF0000"/>
                </a:solidFill>
                <a:latin typeface="Helvetica" pitchFamily="2" charset="0"/>
              </a:rPr>
              <a:t>the momentum distribution is centered on the “magic momentum” with a spread of 0.2%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IT" dirty="0">
                <a:solidFill>
                  <a:srgbClr val="000000"/>
                </a:solidFill>
                <a:latin typeface="Helvetica" pitchFamily="2" charset="0"/>
              </a:rPr>
              <a:t>both terms are 0, at first approximation, but require corrections for a precision measurement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7AF081-77DA-204A-883A-318AD86AA53D}"/>
              </a:ext>
            </a:extLst>
          </p:cNvPr>
          <p:cNvSpPr txBox="1"/>
          <p:nvPr/>
        </p:nvSpPr>
        <p:spPr>
          <a:xfrm>
            <a:off x="3303966" y="1893014"/>
            <a:ext cx="14051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3333FF"/>
                </a:solidFill>
                <a:latin typeface="Arial" pitchFamily="34" charset="0"/>
                <a:ea typeface="ＭＳ Ｐゴシック" pitchFamily="34" charset="-128"/>
              </a:rPr>
              <a:t>Pitch effect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2858A4E-F8F2-DA41-8FA4-F79AC11ABFA8}"/>
              </a:ext>
            </a:extLst>
          </p:cNvPr>
          <p:cNvSpPr txBox="1"/>
          <p:nvPr/>
        </p:nvSpPr>
        <p:spPr>
          <a:xfrm>
            <a:off x="5674946" y="1890524"/>
            <a:ext cx="15084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500" b="1" dirty="0">
                <a:solidFill>
                  <a:srgbClr val="FF0000"/>
                </a:solidFill>
                <a:latin typeface="Arial" pitchFamily="34" charset="0"/>
                <a:ea typeface="ＭＳ Ｐゴシック" pitchFamily="34" charset="-128"/>
              </a:rPr>
              <a:t>E-field effect</a:t>
            </a:r>
            <a:endParaRPr lang="en-US" sz="1500" b="1" dirty="0">
              <a:solidFill>
                <a:srgbClr val="FF0000"/>
              </a:solidFill>
              <a:latin typeface="Symbol" panose="05050102010706020507" pitchFamily="18" charset="2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492895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3518.56"/>
  <p:tag name="LATEXADDIN" val="\documentclass{article}&#10;\usepackage{amsmath}&#10;\usepackage{xcolor} &#10;\pagestyle{empty}&#10;\begin{document}&#10;&#10;\newcommand{\wa}{\ensuremath{\omega_{a}}}&#10;\newcommand{\wam}{\ensuremath{\omega_{a}^{m}}}&#10;\newcommand{\opprime}{\ensuremath{\omega'^{}_{p}}}&#10;\newcommand{\opprimetilde}{\ensuremath{\tilde{\omega}'^{}_{p}}}&#10;\newcommand{\optilde}{\ensuremath{\tilde{\omega}^{}_{p}}}&#10;\newcommand{\Rmu}{\ensuremath{{\mathcal R}_{\mu}}}&#10;\newcommand{\Rmuprime}{\ensuremath{{\mathcal R}'^{}_{\mu}}}&#10;\newcommand{\amu}{\ensuremath{a_{\mu}}}&#10;&#10;&#10;$$\vec{\omega}_{a} = - \frac{q}{m} \left [ \amu \vec{B} -\amu\left(\frac{\gamma}{\gamma + 1}\right)(\vec{\beta}\cdot\vec{B})\vec{\beta}  &#10;- \left(\amu - \frac{1}{\gamma^{2} - 1}\right) \frac{\vec \beta  \times \vec {\mathcal E}}{c}\right] $$&#10;&#10;&#10;&#10;&#10;\end{document}"/>
  <p:tag name="IGUANATEXSIZE" val="20"/>
  <p:tag name="IGUANATEXCURSOR" val="519"/>
  <p:tag name="TRANSPARENCY" val="True"/>
  <p:tag name="FILENAME" val=""/>
  <p:tag name="LATEXENGINEID" val="0"/>
  <p:tag name="TEMPFOLDER" val="c:\temp\"/>
  <p:tag name="LATEXFORMHEIGHT" val="418.25"/>
  <p:tag name="LATEXFORMWIDTH" val="722.75"/>
  <p:tag name="LATEXFORMWRAP" val="True"/>
  <p:tag name="BITMAPVECTOR" val="0"/>
</p:tagLst>
</file>

<file path=ppt/theme/theme1.xml><?xml version="1.0" encoding="utf-8"?>
<a:theme xmlns:a="http://schemas.openxmlformats.org/drawingml/2006/main" name="Fermilab_PPT_090815">
  <a:themeElements>
    <a:clrScheme name="Custom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0000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>
          <a:solidFill>
            <a:srgbClr val="00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dirty="0" smtClean="0">
            <a:solidFill>
              <a:srgbClr val="000000"/>
            </a:solidFill>
            <a:latin typeface="Helvetica" pitchFamily="2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B291DFAA-94E1-4644-A2EA-8E09BD0AAC04}" vid="{AB7117F5-A5FA-834C-80DB-11AAB56D4931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ermilabGm2" id="{C2D2C541-E05C-B449-B260-894B9CB100A5}" vid="{F8BFEAF2-2ADD-534A-A94E-0512D8B6BDEF}"/>
    </a:ext>
  </a:extLst>
</a:theme>
</file>

<file path=ppt/theme/theme3.xml><?xml version="1.0" encoding="utf-8"?>
<a:theme xmlns:a="http://schemas.openxmlformats.org/drawingml/2006/main" name="1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4.xml><?xml version="1.0" encoding="utf-8"?>
<a:theme xmlns:a="http://schemas.openxmlformats.org/drawingml/2006/main" name="2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5.xml><?xml version="1.0" encoding="utf-8"?>
<a:theme xmlns:a="http://schemas.openxmlformats.org/drawingml/2006/main" name="3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6.xml><?xml version="1.0" encoding="utf-8"?>
<a:theme xmlns:a="http://schemas.openxmlformats.org/drawingml/2006/main" name="4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7.xml><?xml version="1.0" encoding="utf-8"?>
<a:theme xmlns:a="http://schemas.openxmlformats.org/drawingml/2006/main" name="Pisa_5yearsAMS_gen2017">
  <a:themeElements>
    <a:clrScheme name="Custom 5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Whirlpoo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Whirlpool 1">
        <a:dk1>
          <a:srgbClr val="000066"/>
        </a:dk1>
        <a:lt1>
          <a:srgbClr val="CCECFF"/>
        </a:lt1>
        <a:dk2>
          <a:srgbClr val="0000CC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AAAAE2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2">
        <a:dk1>
          <a:srgbClr val="000066"/>
        </a:dk1>
        <a:lt1>
          <a:srgbClr val="CCECFF"/>
        </a:lt1>
        <a:dk2>
          <a:srgbClr val="6699FF"/>
        </a:dk2>
        <a:lt2>
          <a:srgbClr val="CCFFFF"/>
        </a:lt2>
        <a:accent1>
          <a:srgbClr val="CC99FF"/>
        </a:accent1>
        <a:accent2>
          <a:srgbClr val="9999FF"/>
        </a:accent2>
        <a:accent3>
          <a:srgbClr val="B8CAFF"/>
        </a:accent3>
        <a:accent4>
          <a:srgbClr val="AEC9DA"/>
        </a:accent4>
        <a:accent5>
          <a:srgbClr val="E2CAFF"/>
        </a:accent5>
        <a:accent6>
          <a:srgbClr val="8A8AE7"/>
        </a:accent6>
        <a:hlink>
          <a:srgbClr val="99CCFF"/>
        </a:hlink>
        <a:folHlink>
          <a:srgbClr val="00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hirlpoo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FermilabGm2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6BCA0F98-6B4E-4394-BE4C-0136CF618770}" vid="{E68F1A21-EFD9-415A-A9C1-592D1261E6C7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15589</TotalTime>
  <Words>3500</Words>
  <Application>Microsoft Macintosh PowerPoint</Application>
  <PresentationFormat>On-screen Show (4:3)</PresentationFormat>
  <Paragraphs>705</Paragraphs>
  <Slides>60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83" baseType="lpstr">
      <vt:lpstr>AAAAAB+Avenir-Book</vt:lpstr>
      <vt:lpstr>Arial</vt:lpstr>
      <vt:lpstr>Calibri</vt:lpstr>
      <vt:lpstr>Cambria Math</vt:lpstr>
      <vt:lpstr>Comic Sans MS</vt:lpstr>
      <vt:lpstr>Corbel</vt:lpstr>
      <vt:lpstr>Helvetica</vt:lpstr>
      <vt:lpstr>Helvetica Neue</vt:lpstr>
      <vt:lpstr>Helvetica Neue Medium</vt:lpstr>
      <vt:lpstr>Marlett</vt:lpstr>
      <vt:lpstr>Monotype Sorts</vt:lpstr>
      <vt:lpstr>Symbol</vt:lpstr>
      <vt:lpstr>Tahoma</vt:lpstr>
      <vt:lpstr>Times New Roman</vt:lpstr>
      <vt:lpstr>Fermilab_PPT_090815</vt:lpstr>
      <vt:lpstr>FermilabGm2</vt:lpstr>
      <vt:lpstr>1_FermilabGm2</vt:lpstr>
      <vt:lpstr>2_FermilabGm2</vt:lpstr>
      <vt:lpstr>3_FermilabGm2</vt:lpstr>
      <vt:lpstr>4_FermilabGm2</vt:lpstr>
      <vt:lpstr>Pisa_5yearsAMS_gen2017</vt:lpstr>
      <vt:lpstr>6_FermilabGm2</vt:lpstr>
      <vt:lpstr>Equation</vt:lpstr>
      <vt:lpstr>PowerPoint Presentation</vt:lpstr>
      <vt:lpstr>What is “g-2” ?</vt:lpstr>
      <vt:lpstr>Standard Model Components of gμ</vt:lpstr>
      <vt:lpstr>HVP Calculation: Dispersive (e+e−) Method</vt:lpstr>
      <vt:lpstr>Standard Model Components of gμ</vt:lpstr>
      <vt:lpstr>PowerPoint Presentation</vt:lpstr>
      <vt:lpstr>Fermilab Run-1 Result (2021)</vt:lpstr>
      <vt:lpstr>The Fundamental Experimental Principle</vt:lpstr>
      <vt:lpstr>From single muon to muon beam</vt:lpstr>
      <vt:lpstr>The Cern3 g-2 experiment</vt:lpstr>
      <vt:lpstr>PowerPoint Presentation</vt:lpstr>
      <vt:lpstr>How do we measure the spin direction?</vt:lpstr>
      <vt:lpstr>Measuring the spin precession</vt:lpstr>
      <vt:lpstr>PowerPoint Presentation</vt:lpstr>
      <vt:lpstr>The key ingredients</vt:lpstr>
      <vt:lpstr>PowerPoint Presentation</vt:lpstr>
      <vt:lpstr>Real World Experiment: Storage Ring</vt:lpstr>
      <vt:lpstr>Measuring the Field: NMR Probes</vt:lpstr>
      <vt:lpstr>Real World Experiment: Muon Injection</vt:lpstr>
      <vt:lpstr>Real World Experiment: Kicker</vt:lpstr>
      <vt:lpstr>Real World Experiment: Quads</vt:lpstr>
      <vt:lpstr>Real World Experiment: Decay Positrons</vt:lpstr>
      <vt:lpstr>Real World Experiment: Trackers</vt:lpstr>
      <vt:lpstr>Muon Distribution from Trackers:</vt:lpstr>
      <vt:lpstr>Muon Distribution from Trackers:</vt:lpstr>
      <vt:lpstr>Real World Experiment: Calorimeters</vt:lpstr>
      <vt:lpstr>Measuring ω_a : 5 parameters fit function</vt:lpstr>
      <vt:lpstr>The complete 22 parameters fit function</vt:lpstr>
      <vt:lpstr>Final fit to get ω_a</vt:lpstr>
      <vt:lpstr>Real World Complications: Corrections</vt:lpstr>
      <vt:lpstr>Run-2/3 Uncertainty Improvement Categories</vt:lpstr>
      <vt:lpstr>Run-2/3 Improvement: Statistics</vt:lpstr>
      <vt:lpstr>Run-2/3 Uncertainty Improvement Categories</vt:lpstr>
      <vt:lpstr>Running Conditions: Hall Temperature</vt:lpstr>
      <vt:lpstr>Running Conditions: Hall Temperature</vt:lpstr>
      <vt:lpstr>Running Conditions: Kicker Strength</vt:lpstr>
      <vt:lpstr>Run-2/3 Uncertainty Improvement Categories</vt:lpstr>
      <vt:lpstr>Analysis Improvements: Pile-up</vt:lpstr>
      <vt:lpstr>Uncertainty Improvements Summary</vt:lpstr>
      <vt:lpstr>Run-2/3 Uncertainties: Final Values</vt:lpstr>
      <vt:lpstr>Blind Analysis</vt:lpstr>
      <vt:lpstr>July 24th 2023: Unblinding</vt:lpstr>
      <vt:lpstr>... a moment of panic!</vt:lpstr>
      <vt:lpstr>After inserting the secret frequency ...</vt:lpstr>
      <vt:lpstr>Run-2/3 Result: Measured Value</vt:lpstr>
      <vt:lpstr>Run-2/3 Result: FNAL Run-1 + Run-2/3 Combination</vt:lpstr>
      <vt:lpstr>Run-2/3 Result: FNAL + BNL Combination</vt:lpstr>
      <vt:lpstr>Measurements at Different Magnetic Fields</vt:lpstr>
      <vt:lpstr>Experiment vs Theory Comparison</vt:lpstr>
      <vt:lpstr>HVP Calculation: Lattice QCD Method</vt:lpstr>
      <vt:lpstr>Experiment vs Theory Comparison</vt:lpstr>
      <vt:lpstr>HVP Calculation: Dispersive (e+e−) Method</vt:lpstr>
      <vt:lpstr>Tension in e^+ e^-→π^+ π^-</vt:lpstr>
      <vt:lpstr>Experiment vs Theory Comparison</vt:lpstr>
      <vt:lpstr>Data Collection 2018 – 2023</vt:lpstr>
      <vt:lpstr>The experimental landscape will improve …</vt:lpstr>
      <vt:lpstr>The experimental landscape will improve …</vt:lpstr>
      <vt:lpstr>The theoretical landscape will improve …</vt:lpstr>
      <vt:lpstr>New experimental approach: Muone@CERN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Mott</dc:creator>
  <cp:lastModifiedBy>Marco Incagli</cp:lastModifiedBy>
  <cp:revision>174</cp:revision>
  <cp:lastPrinted>2014-01-20T19:40:21Z</cp:lastPrinted>
  <dcterms:created xsi:type="dcterms:W3CDTF">2023-07-28T15:31:48Z</dcterms:created>
  <dcterms:modified xsi:type="dcterms:W3CDTF">2024-01-29T14:32:14Z</dcterms:modified>
</cp:coreProperties>
</file>