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56" r:id="rId2"/>
    <p:sldId id="258" r:id="rId3"/>
    <p:sldId id="262" r:id="rId4"/>
    <p:sldId id="263" r:id="rId5"/>
    <p:sldId id="261" r:id="rId6"/>
    <p:sldId id="264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58"/>
  </p:normalViewPr>
  <p:slideViewPr>
    <p:cSldViewPr snapToGrid="0">
      <p:cViewPr varScale="1">
        <p:scale>
          <a:sx n="115" d="100"/>
          <a:sy n="115" d="100"/>
        </p:scale>
        <p:origin x="57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6E142-FD3B-CC45-9FD4-849C82A0C56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7278-B22F-3C42-8644-3E0DC1F90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69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7278-B22F-3C42-8644-3E0DC1F902E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89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11/27/23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ssandro.DeSalvo@roma1.infn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F4D690-C2FC-C506-6115-01464A887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Roma1</a:t>
            </a:r>
            <a:br>
              <a:rPr lang="en-US" dirty="0"/>
            </a:br>
            <a:r>
              <a:rPr lang="en-US" sz="4400" dirty="0"/>
              <a:t>status ed </a:t>
            </a:r>
            <a:r>
              <a:rPr lang="en-US" sz="4400" dirty="0" err="1"/>
              <a:t>Evoluzione</a:t>
            </a:r>
            <a:r>
              <a:rPr lang="en-US" sz="4400" dirty="0"/>
              <a:t> </a:t>
            </a:r>
            <a:r>
              <a:rPr lang="en-US" sz="4400" dirty="0" err="1"/>
              <a:t>infrastruttura</a:t>
            </a:r>
            <a:endParaRPr lang="it-IT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028CB5-7DBB-F88E-3594-6192E4DDBC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Alessandro De Salvo</a:t>
            </a:r>
          </a:p>
          <a:p>
            <a:r>
              <a:rPr lang="it-IT" b="1" i="0" dirty="0">
                <a:effectLst/>
                <a:latin typeface="UICTFontTextStyleBody"/>
                <a:hlinkClick r:id="rId3"/>
              </a:rPr>
              <a:t>Alessandro.DeSalvo@roma1.infn.it</a:t>
            </a:r>
            <a:r>
              <a:rPr lang="en-US" b="1" i="0" dirty="0">
                <a:effectLst/>
                <a:latin typeface="UICTFontTextStyleBody"/>
              </a:rPr>
              <a:t> </a:t>
            </a:r>
          </a:p>
          <a:p>
            <a:r>
              <a:rPr lang="en-US" b="1" dirty="0">
                <a:latin typeface="UICTFontTextStyleBody"/>
              </a:rPr>
              <a:t>Workshop ATLAS – 28/11/2023</a:t>
            </a:r>
            <a:endParaRPr lang="it-IT" dirty="0">
              <a:effectLst/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422158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0C83B-AF12-1FBC-EF14-1679D2A2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Situazione</a:t>
            </a:r>
            <a:r>
              <a:rPr lang="en-US" dirty="0"/>
              <a:t> INFRASTRUTTURALE </a:t>
            </a:r>
            <a:r>
              <a:rPr lang="en-US" dirty="0" err="1"/>
              <a:t>attuale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EFE4FB-C791-CC69-9F63-43B31B3FC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7229163" cy="460582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Roma1 </a:t>
            </a:r>
            <a:r>
              <a:rPr lang="en-US" dirty="0" err="1"/>
              <a:t>ospita</a:t>
            </a:r>
            <a:r>
              <a:rPr lang="en-US" dirty="0"/>
              <a:t> un Tier2 </a:t>
            </a:r>
            <a:r>
              <a:rPr lang="en-US" dirty="0" err="1"/>
              <a:t>congiunto</a:t>
            </a:r>
            <a:r>
              <a:rPr lang="en-US" dirty="0"/>
              <a:t> ATLAS+CMS</a:t>
            </a:r>
          </a:p>
          <a:p>
            <a:r>
              <a:rPr lang="en-US" dirty="0" err="1"/>
              <a:t>Infrastruttura</a:t>
            </a:r>
            <a:r>
              <a:rPr lang="en-US" dirty="0"/>
              <a:t> di base </a:t>
            </a:r>
            <a:r>
              <a:rPr lang="en-US" dirty="0" err="1"/>
              <a:t>comune</a:t>
            </a:r>
            <a:r>
              <a:rPr lang="en-US" dirty="0"/>
              <a:t>, con </a:t>
            </a:r>
            <a:r>
              <a:rPr lang="en-US" dirty="0" err="1"/>
              <a:t>impianto</a:t>
            </a:r>
            <a:r>
              <a:rPr lang="en-US" dirty="0"/>
              <a:t> </a:t>
            </a:r>
            <a:r>
              <a:rPr lang="en-US" dirty="0" err="1"/>
              <a:t>costituito</a:t>
            </a:r>
            <a:r>
              <a:rPr lang="en-US" dirty="0"/>
              <a:t> da rack auto </a:t>
            </a:r>
            <a:r>
              <a:rPr lang="en-US" dirty="0" err="1"/>
              <a:t>condizionati</a:t>
            </a:r>
            <a:r>
              <a:rPr lang="en-US" dirty="0"/>
              <a:t> </a:t>
            </a:r>
            <a:r>
              <a:rPr lang="en-US" dirty="0" err="1"/>
              <a:t>Knürr</a:t>
            </a:r>
            <a:r>
              <a:rPr lang="en-US" dirty="0"/>
              <a:t> CoolTherm</a:t>
            </a:r>
          </a:p>
          <a:p>
            <a:pPr lvl="1"/>
            <a:r>
              <a:rPr lang="en-US" dirty="0" err="1"/>
              <a:t>Impianto</a:t>
            </a:r>
            <a:r>
              <a:rPr lang="en-US" dirty="0"/>
              <a:t> con </a:t>
            </a:r>
            <a:r>
              <a:rPr lang="en-US" dirty="0" err="1"/>
              <a:t>raffreddamento</a:t>
            </a:r>
            <a:r>
              <a:rPr lang="en-US" dirty="0"/>
              <a:t> dei rack ad acqua, con </a:t>
            </a:r>
            <a:r>
              <a:rPr lang="en-US" dirty="0" err="1"/>
              <a:t>ventilazione</a:t>
            </a:r>
            <a:r>
              <a:rPr lang="en-US" dirty="0"/>
              <a:t> </a:t>
            </a:r>
            <a:r>
              <a:rPr lang="en-US" dirty="0" err="1"/>
              <a:t>forzata</a:t>
            </a:r>
            <a:r>
              <a:rPr lang="en-US" dirty="0"/>
              <a:t> </a:t>
            </a:r>
            <a:r>
              <a:rPr lang="en-US" dirty="0" err="1"/>
              <a:t>interna</a:t>
            </a:r>
            <a:endParaRPr lang="en-US" dirty="0"/>
          </a:p>
          <a:p>
            <a:pPr lvl="1"/>
            <a:r>
              <a:rPr lang="en-US" dirty="0" err="1"/>
              <a:t>Volano</a:t>
            </a:r>
            <a:r>
              <a:rPr lang="en-US" dirty="0"/>
              <a:t> </a:t>
            </a:r>
            <a:r>
              <a:rPr lang="en-US" dirty="0" err="1"/>
              <a:t>termico</a:t>
            </a:r>
            <a:r>
              <a:rPr lang="en-US" dirty="0"/>
              <a:t> con </a:t>
            </a:r>
            <a:r>
              <a:rPr lang="en-US" dirty="0" err="1"/>
              <a:t>cisterna</a:t>
            </a:r>
            <a:r>
              <a:rPr lang="en-US" dirty="0"/>
              <a:t> da 3000l di acqua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garantisce</a:t>
            </a:r>
            <a:r>
              <a:rPr lang="en-US" dirty="0"/>
              <a:t> </a:t>
            </a:r>
            <a:r>
              <a:rPr lang="en-US" dirty="0" err="1"/>
              <a:t>almeno</a:t>
            </a:r>
            <a:r>
              <a:rPr lang="en-US" dirty="0"/>
              <a:t> 20 </a:t>
            </a:r>
            <a:r>
              <a:rPr lang="en-US" dirty="0" err="1"/>
              <a:t>minuti</a:t>
            </a:r>
            <a:r>
              <a:rPr lang="en-US" dirty="0"/>
              <a:t> di </a:t>
            </a:r>
            <a:r>
              <a:rPr lang="en-US" dirty="0" err="1"/>
              <a:t>raffreddamento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in </a:t>
            </a:r>
            <a:r>
              <a:rPr lang="en-US" dirty="0" err="1"/>
              <a:t>caso</a:t>
            </a:r>
            <a:r>
              <a:rPr lang="en-US" dirty="0"/>
              <a:t> di </a:t>
            </a:r>
            <a:r>
              <a:rPr lang="en-US" dirty="0" err="1"/>
              <a:t>mancanza</a:t>
            </a:r>
            <a:r>
              <a:rPr lang="en-US" dirty="0"/>
              <a:t> </a:t>
            </a:r>
            <a:r>
              <a:rPr lang="en-US" dirty="0" err="1"/>
              <a:t>completa</a:t>
            </a:r>
            <a:r>
              <a:rPr lang="en-US" dirty="0"/>
              <a:t> di energia elettrica ai chiller (non </a:t>
            </a:r>
            <a:r>
              <a:rPr lang="en-US" dirty="0" err="1"/>
              <a:t>sotto</a:t>
            </a:r>
            <a:r>
              <a:rPr lang="en-US" dirty="0"/>
              <a:t> UPS)</a:t>
            </a:r>
          </a:p>
          <a:p>
            <a:r>
              <a:rPr lang="en-US" dirty="0"/>
              <a:t>Due diverse </a:t>
            </a:r>
            <a:r>
              <a:rPr lang="en-US" dirty="0" err="1"/>
              <a:t>generazioni</a:t>
            </a:r>
            <a:r>
              <a:rPr lang="en-US" dirty="0"/>
              <a:t> di rack </a:t>
            </a:r>
            <a:r>
              <a:rPr lang="en-US" dirty="0" err="1"/>
              <a:t>presenti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centro</a:t>
            </a:r>
          </a:p>
          <a:p>
            <a:pPr lvl="1"/>
            <a:r>
              <a:rPr lang="en-US" dirty="0"/>
              <a:t>7 rack da 14kW (39U </a:t>
            </a:r>
            <a:r>
              <a:rPr lang="en-US" dirty="0" err="1"/>
              <a:t>utilizzabili</a:t>
            </a:r>
            <a:r>
              <a:rPr lang="en-US" dirty="0"/>
              <a:t>, max </a:t>
            </a:r>
            <a:r>
              <a:rPr lang="en-US" dirty="0" err="1"/>
              <a:t>profondità</a:t>
            </a:r>
            <a:r>
              <a:rPr lang="en-US" dirty="0"/>
              <a:t> 89cm </a:t>
            </a:r>
            <a:r>
              <a:rPr lang="en-US" dirty="0" err="1"/>
              <a:t>utilizzabili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 rack da 25kW (37U </a:t>
            </a:r>
            <a:r>
              <a:rPr lang="en-US" dirty="0" err="1"/>
              <a:t>utilizzabili</a:t>
            </a:r>
            <a:r>
              <a:rPr lang="en-US" dirty="0"/>
              <a:t>, max </a:t>
            </a:r>
            <a:r>
              <a:rPr lang="en-US" dirty="0" err="1"/>
              <a:t>profondità</a:t>
            </a:r>
            <a:r>
              <a:rPr lang="en-US" dirty="0"/>
              <a:t> 85cm </a:t>
            </a:r>
            <a:r>
              <a:rPr lang="en-US" dirty="0" err="1"/>
              <a:t>utilizzabili</a:t>
            </a:r>
            <a:r>
              <a:rPr lang="en-US" dirty="0"/>
              <a:t>)</a:t>
            </a:r>
          </a:p>
          <a:p>
            <a:r>
              <a:rPr lang="en-US" dirty="0"/>
              <a:t>3 chiller da 80kW </a:t>
            </a:r>
            <a:r>
              <a:rPr lang="en-US" dirty="0" err="1"/>
              <a:t>ciascuno</a:t>
            </a:r>
            <a:r>
              <a:rPr lang="en-US" dirty="0"/>
              <a:t>, </a:t>
            </a:r>
            <a:r>
              <a:rPr lang="en-US" dirty="0" err="1"/>
              <a:t>ridondati</a:t>
            </a:r>
            <a:r>
              <a:rPr lang="en-US" dirty="0"/>
              <a:t> </a:t>
            </a:r>
            <a:r>
              <a:rPr lang="en-US" dirty="0" err="1"/>
              <a:t>internamente</a:t>
            </a:r>
            <a:endParaRPr lang="en-US" dirty="0"/>
          </a:p>
          <a:p>
            <a:r>
              <a:rPr lang="en-US" dirty="0" err="1"/>
              <a:t>Progetto</a:t>
            </a:r>
            <a:r>
              <a:rPr lang="en-US" dirty="0"/>
              <a:t> </a:t>
            </a:r>
            <a:r>
              <a:rPr lang="en-US" dirty="0" err="1"/>
              <a:t>originario</a:t>
            </a:r>
            <a:r>
              <a:rPr lang="en-US" dirty="0"/>
              <a:t> di </a:t>
            </a:r>
            <a:r>
              <a:rPr lang="en-US" dirty="0" err="1"/>
              <a:t>espandibilità</a:t>
            </a:r>
            <a:r>
              <a:rPr lang="en-US" dirty="0"/>
              <a:t> fino a 14 rack da 14 kW con 2 chiller, poi </a:t>
            </a:r>
            <a:r>
              <a:rPr lang="en-US" dirty="0" err="1"/>
              <a:t>espanso</a:t>
            </a:r>
            <a:r>
              <a:rPr lang="en-US" dirty="0"/>
              <a:t> a 3 chiller </a:t>
            </a:r>
            <a:r>
              <a:rPr lang="en-US" dirty="0" err="1"/>
              <a:t>perché</a:t>
            </a:r>
            <a:r>
              <a:rPr lang="en-US" dirty="0"/>
              <a:t> i rack della </a:t>
            </a:r>
            <a:r>
              <a:rPr lang="en-US" dirty="0" err="1"/>
              <a:t>seconda</a:t>
            </a:r>
            <a:r>
              <a:rPr lang="en-US" dirty="0"/>
              <a:t> </a:t>
            </a:r>
            <a:r>
              <a:rPr lang="en-US" dirty="0" err="1"/>
              <a:t>generazione</a:t>
            </a:r>
            <a:r>
              <a:rPr lang="en-US" dirty="0"/>
              <a:t> </a:t>
            </a:r>
            <a:r>
              <a:rPr lang="en-US" dirty="0" err="1"/>
              <a:t>erano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potenti</a:t>
            </a:r>
            <a:endParaRPr lang="en-US" dirty="0"/>
          </a:p>
          <a:p>
            <a:pPr lvl="1"/>
            <a:r>
              <a:rPr lang="en-US" dirty="0" err="1"/>
              <a:t>Espandibilità</a:t>
            </a:r>
            <a:r>
              <a:rPr lang="en-US" dirty="0"/>
              <a:t> </a:t>
            </a:r>
            <a:r>
              <a:rPr lang="en-US" dirty="0" err="1"/>
              <a:t>attuale</a:t>
            </a:r>
            <a:r>
              <a:rPr lang="en-US" dirty="0"/>
              <a:t>: </a:t>
            </a:r>
            <a:r>
              <a:rPr lang="en-US" dirty="0" err="1"/>
              <a:t>altri</a:t>
            </a:r>
            <a:r>
              <a:rPr lang="en-US" dirty="0"/>
              <a:t> 2 rack da 25 kW, con </a:t>
            </a:r>
            <a:r>
              <a:rPr lang="en-US" dirty="0" err="1"/>
              <a:t>cambio</a:t>
            </a:r>
            <a:r>
              <a:rPr lang="en-US" dirty="0"/>
              <a:t> UPS</a:t>
            </a:r>
          </a:p>
          <a:p>
            <a:r>
              <a:rPr lang="en-US" dirty="0"/>
              <a:t>2 UPS in </a:t>
            </a:r>
            <a:r>
              <a:rPr lang="en-US" dirty="0" err="1"/>
              <a:t>parallelo</a:t>
            </a:r>
            <a:r>
              <a:rPr lang="en-US" dirty="0"/>
              <a:t> da 120 KVA (~100 kW),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garantiscono</a:t>
            </a:r>
            <a:r>
              <a:rPr lang="en-US" dirty="0"/>
              <a:t> circa 25 </a:t>
            </a:r>
            <a:r>
              <a:rPr lang="en-US" dirty="0" err="1"/>
              <a:t>minuti</a:t>
            </a:r>
            <a:r>
              <a:rPr lang="en-US" dirty="0"/>
              <a:t> di </a:t>
            </a:r>
            <a:r>
              <a:rPr lang="en-US" dirty="0" err="1"/>
              <a:t>attività</a:t>
            </a:r>
            <a:r>
              <a:rPr lang="en-US" dirty="0"/>
              <a:t> del centro in </a:t>
            </a:r>
            <a:r>
              <a:rPr lang="en-US" dirty="0" err="1"/>
              <a:t>assenza</a:t>
            </a:r>
            <a:r>
              <a:rPr lang="en-US" dirty="0"/>
              <a:t> di rete</a:t>
            </a:r>
          </a:p>
          <a:p>
            <a:r>
              <a:rPr lang="en-US" dirty="0" err="1"/>
              <a:t>Cabina</a:t>
            </a:r>
            <a:r>
              <a:rPr lang="en-US" dirty="0"/>
              <a:t> elettrica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erogare</a:t>
            </a:r>
            <a:r>
              <a:rPr lang="en-US" dirty="0"/>
              <a:t> fino a 1.2MW</a:t>
            </a:r>
          </a:p>
          <a:p>
            <a:r>
              <a:rPr lang="en-US" dirty="0"/>
              <a:t>PUE: ~1.3</a:t>
            </a:r>
          </a:p>
          <a:p>
            <a:r>
              <a:rPr lang="en-US" dirty="0"/>
              <a:t>Rete </a:t>
            </a:r>
            <a:r>
              <a:rPr lang="en-US" dirty="0" err="1"/>
              <a:t>dati</a:t>
            </a:r>
            <a:r>
              <a:rPr lang="en-US" dirty="0"/>
              <a:t> WAN: 2x10 Gbps </a:t>
            </a:r>
            <a:r>
              <a:rPr lang="en-US" dirty="0" err="1"/>
              <a:t>direttamente</a:t>
            </a:r>
            <a:r>
              <a:rPr lang="en-US" dirty="0"/>
              <a:t> con GARR, link di backup a 10 Gbps verso la </a:t>
            </a:r>
            <a:r>
              <a:rPr lang="en-US" dirty="0" err="1"/>
              <a:t>sezione</a:t>
            </a:r>
            <a:endParaRPr lang="en-US" dirty="0"/>
          </a:p>
        </p:txBody>
      </p:sp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7F843ACD-4810-5CB7-82D3-5296AE59DB16}"/>
              </a:ext>
            </a:extLst>
          </p:cNvPr>
          <p:cNvSpPr txBox="1">
            <a:spLocks/>
          </p:cNvSpPr>
          <p:nvPr/>
        </p:nvSpPr>
        <p:spPr bwMode="auto">
          <a:xfrm>
            <a:off x="11464800" y="6272794"/>
            <a:ext cx="304706" cy="45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9pPr>
          </a:lstStyle>
          <a:p>
            <a:pPr eaLnBrk="1"/>
            <a:fld id="{FE9CD689-3EAF-4843-A440-D4629DE711E6}" type="slidenum">
              <a:rPr lang="it-IT" altLang="en-US" sz="2000" b="1">
                <a:solidFill>
                  <a:schemeClr val="bg1"/>
                </a:solidFill>
              </a:rPr>
              <a:pPr eaLnBrk="1"/>
              <a:t>2</a:t>
            </a:fld>
            <a:endParaRPr lang="it-IT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FD7ACFF7-D2BE-A2A8-C408-34D85BFA9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11" y="3526641"/>
            <a:ext cx="3892990" cy="26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7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0C83B-AF12-1FBC-EF14-1679D2A2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Status </a:t>
            </a:r>
            <a:r>
              <a:rPr lang="en-US" sz="4600" dirty="0" err="1"/>
              <a:t>utenti</a:t>
            </a:r>
            <a:r>
              <a:rPr lang="en-US" sz="4600" dirty="0"/>
              <a:t> </a:t>
            </a:r>
            <a:r>
              <a:rPr lang="en-US" sz="4600" dirty="0" err="1"/>
              <a:t>locali</a:t>
            </a:r>
            <a:endParaRPr lang="it-IT" sz="4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EFE4FB-C791-CC69-9F63-43B31B3FC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37948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Risorse</a:t>
            </a:r>
            <a:endParaRPr lang="en-US" dirty="0"/>
          </a:p>
          <a:p>
            <a:pPr lvl="1"/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utenti</a:t>
            </a:r>
            <a:r>
              <a:rPr lang="en-US" dirty="0"/>
              <a:t> </a:t>
            </a:r>
            <a:r>
              <a:rPr lang="en-US" dirty="0" err="1"/>
              <a:t>locali</a:t>
            </a:r>
            <a:r>
              <a:rPr lang="en-US" dirty="0"/>
              <a:t> in </a:t>
            </a:r>
            <a:r>
              <a:rPr lang="en-US" dirty="0" err="1"/>
              <a:t>genere</a:t>
            </a:r>
            <a:r>
              <a:rPr lang="en-US" dirty="0"/>
              <a:t> </a:t>
            </a:r>
            <a:r>
              <a:rPr lang="en-US" dirty="0" err="1"/>
              <a:t>utilizzano</a:t>
            </a:r>
            <a:r>
              <a:rPr lang="en-US" dirty="0"/>
              <a:t> le UI e le code </a:t>
            </a:r>
            <a:r>
              <a:rPr lang="en-US" dirty="0" err="1"/>
              <a:t>locali</a:t>
            </a:r>
            <a:endParaRPr lang="en-US" dirty="0"/>
          </a:p>
          <a:p>
            <a:pPr lvl="1"/>
            <a:r>
              <a:rPr lang="en-US" dirty="0"/>
              <a:t>Poco/</a:t>
            </a:r>
            <a:r>
              <a:rPr lang="en-US" dirty="0" err="1"/>
              <a:t>minimo</a:t>
            </a:r>
            <a:r>
              <a:rPr lang="en-US" dirty="0"/>
              <a:t> </a:t>
            </a:r>
            <a:r>
              <a:rPr lang="en-US" dirty="0" err="1"/>
              <a:t>utilizzo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code </a:t>
            </a:r>
            <a:r>
              <a:rPr lang="en-US" dirty="0" err="1"/>
              <a:t>locali</a:t>
            </a:r>
            <a:r>
              <a:rPr lang="en-US" dirty="0"/>
              <a:t>, solo per la </a:t>
            </a:r>
            <a:r>
              <a:rPr lang="en-US" dirty="0" err="1"/>
              <a:t>calibrazione</a:t>
            </a:r>
            <a:r>
              <a:rPr lang="en-US" dirty="0"/>
              <a:t> </a:t>
            </a:r>
            <a:r>
              <a:rPr lang="en-US" dirty="0" err="1"/>
              <a:t>vegono</a:t>
            </a:r>
            <a:r>
              <a:rPr lang="en-US" dirty="0"/>
              <a:t> </a:t>
            </a:r>
            <a:r>
              <a:rPr lang="en-US" dirty="0" err="1"/>
              <a:t>utilizzate</a:t>
            </a:r>
            <a:r>
              <a:rPr lang="en-US" dirty="0"/>
              <a:t> in modo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consistente</a:t>
            </a:r>
            <a:endParaRPr lang="en-US" dirty="0"/>
          </a:p>
          <a:p>
            <a:pPr lvl="1"/>
            <a:r>
              <a:rPr lang="en-US" dirty="0"/>
              <a:t>Nessun accounting Grid per le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locali</a:t>
            </a:r>
            <a:r>
              <a:rPr lang="en-US" dirty="0"/>
              <a:t>, ma </a:t>
            </a:r>
            <a:r>
              <a:rPr lang="en-US" dirty="0" err="1"/>
              <a:t>possibilità</a:t>
            </a:r>
            <a:r>
              <a:rPr lang="en-US" dirty="0"/>
              <a:t> di fare accounting </a:t>
            </a:r>
            <a:r>
              <a:rPr lang="en-US" dirty="0" err="1"/>
              <a:t>tramite</a:t>
            </a:r>
            <a:r>
              <a:rPr lang="en-US" dirty="0"/>
              <a:t> LSF</a:t>
            </a:r>
          </a:p>
          <a:p>
            <a:pPr lvl="1"/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utenti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inoltre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abilitati</a:t>
            </a:r>
            <a:r>
              <a:rPr lang="en-US" dirty="0"/>
              <a:t> </a:t>
            </a:r>
            <a:r>
              <a:rPr lang="en-US" dirty="0" err="1"/>
              <a:t>all’utilizzo</a:t>
            </a:r>
            <a:r>
              <a:rPr lang="en-US" dirty="0"/>
              <a:t> di nodi di </a:t>
            </a:r>
            <a:r>
              <a:rPr lang="en-US" dirty="0" err="1"/>
              <a:t>calcolo</a:t>
            </a:r>
            <a:r>
              <a:rPr lang="en-US" dirty="0"/>
              <a:t> </a:t>
            </a:r>
            <a:r>
              <a:rPr lang="en-US" dirty="0" err="1"/>
              <a:t>virtuali</a:t>
            </a:r>
            <a:r>
              <a:rPr lang="en-US" dirty="0"/>
              <a:t> (VM) e, in future,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all’utilizzo</a:t>
            </a:r>
            <a:r>
              <a:rPr lang="en-US" dirty="0"/>
              <a:t> di facility </a:t>
            </a:r>
            <a:r>
              <a:rPr lang="en-US" dirty="0" err="1"/>
              <a:t>istanziate</a:t>
            </a:r>
            <a:r>
              <a:rPr lang="en-US" dirty="0"/>
              <a:t> </a:t>
            </a:r>
            <a:r>
              <a:rPr lang="en-US" dirty="0" err="1"/>
              <a:t>tramite</a:t>
            </a:r>
            <a:r>
              <a:rPr lang="en-US" dirty="0"/>
              <a:t> Kubernetes</a:t>
            </a:r>
          </a:p>
          <a:p>
            <a:pPr lvl="1"/>
            <a:r>
              <a:rPr lang="en-US" dirty="0"/>
              <a:t>Una prima facility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sarebbe</a:t>
            </a:r>
            <a:r>
              <a:rPr lang="en-US" dirty="0"/>
              <a:t> </a:t>
            </a:r>
            <a:r>
              <a:rPr lang="en-US" dirty="0" err="1"/>
              <a:t>opportuno</a:t>
            </a:r>
            <a:r>
              <a:rPr lang="en-US" dirty="0"/>
              <a:t> dare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utenti</a:t>
            </a:r>
            <a:r>
              <a:rPr lang="en-US" dirty="0"/>
              <a:t> </a:t>
            </a:r>
            <a:r>
              <a:rPr lang="en-US" dirty="0" err="1"/>
              <a:t>potrebbe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Dask</a:t>
            </a:r>
            <a:r>
              <a:rPr lang="en-US" dirty="0"/>
              <a:t>/</a:t>
            </a:r>
            <a:r>
              <a:rPr lang="en-US" dirty="0" err="1"/>
              <a:t>Jupyter</a:t>
            </a:r>
            <a:r>
              <a:rPr lang="en-US" dirty="0"/>
              <a:t> NB, </a:t>
            </a:r>
            <a:r>
              <a:rPr lang="en-US" dirty="0" err="1"/>
              <a:t>facilmente</a:t>
            </a:r>
            <a:r>
              <a:rPr lang="en-US" dirty="0"/>
              <a:t> </a:t>
            </a:r>
            <a:r>
              <a:rPr lang="en-US" dirty="0" err="1"/>
              <a:t>gestibile</a:t>
            </a:r>
            <a:r>
              <a:rPr lang="en-US" dirty="0"/>
              <a:t> da Kubernetes</a:t>
            </a:r>
          </a:p>
          <a:p>
            <a:pPr lvl="1"/>
            <a:endParaRPr lang="en-US" dirty="0"/>
          </a:p>
          <a:p>
            <a:r>
              <a:rPr lang="en-US" dirty="0" err="1"/>
              <a:t>Utenti</a:t>
            </a:r>
            <a:r>
              <a:rPr lang="en-US" dirty="0"/>
              <a:t> </a:t>
            </a:r>
            <a:r>
              <a:rPr lang="en-US" dirty="0" err="1"/>
              <a:t>ospitati</a:t>
            </a:r>
            <a:endParaRPr lang="en-US" dirty="0"/>
          </a:p>
          <a:p>
            <a:pPr lvl="1"/>
            <a:r>
              <a:rPr lang="en-US" dirty="0" err="1"/>
              <a:t>Principalmente</a:t>
            </a:r>
            <a:r>
              <a:rPr lang="en-US" dirty="0"/>
              <a:t> ATLAS/CMS</a:t>
            </a:r>
          </a:p>
          <a:p>
            <a:pPr lvl="1"/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collaborazioni</a:t>
            </a:r>
            <a:r>
              <a:rPr lang="en-US" dirty="0"/>
              <a:t> com Lab2Go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passato</a:t>
            </a:r>
            <a:r>
              <a:rPr lang="en-US" dirty="0"/>
              <a:t> era </a:t>
            </a:r>
            <a:r>
              <a:rPr lang="en-US" dirty="0" err="1"/>
              <a:t>supportata</a:t>
            </a:r>
            <a:r>
              <a:rPr lang="en-US" dirty="0"/>
              <a:t> la VO di CDF, ma non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attiva</a:t>
            </a:r>
            <a:r>
              <a:rPr lang="en-US" dirty="0"/>
              <a:t> da tempo</a:t>
            </a:r>
          </a:p>
          <a:p>
            <a:pPr lvl="1"/>
            <a:r>
              <a:rPr lang="en-US" dirty="0" err="1"/>
              <a:t>Aperti</a:t>
            </a:r>
            <a:r>
              <a:rPr lang="en-US" dirty="0"/>
              <a:t> a </a:t>
            </a:r>
            <a:r>
              <a:rPr lang="en-US" dirty="0" err="1"/>
              <a:t>collaborazioni</a:t>
            </a:r>
            <a:r>
              <a:rPr lang="en-US" dirty="0"/>
              <a:t> future</a:t>
            </a:r>
          </a:p>
        </p:txBody>
      </p:sp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7F843ACD-4810-5CB7-82D3-5296AE59DB16}"/>
              </a:ext>
            </a:extLst>
          </p:cNvPr>
          <p:cNvSpPr txBox="1">
            <a:spLocks/>
          </p:cNvSpPr>
          <p:nvPr/>
        </p:nvSpPr>
        <p:spPr bwMode="auto">
          <a:xfrm>
            <a:off x="11464800" y="6272794"/>
            <a:ext cx="304706" cy="45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9pPr>
          </a:lstStyle>
          <a:p>
            <a:pPr eaLnBrk="1"/>
            <a:fld id="{FE9CD689-3EAF-4843-A440-D4629DE711E6}" type="slidenum">
              <a:rPr lang="it-IT" altLang="en-US" sz="2000" b="1">
                <a:solidFill>
                  <a:schemeClr val="bg1"/>
                </a:solidFill>
              </a:rPr>
              <a:pPr eaLnBrk="1"/>
              <a:t>3</a:t>
            </a:fld>
            <a:endParaRPr lang="it-IT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0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0C83B-AF12-1FBC-EF14-1679D2A2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Status HARDWARE/software</a:t>
            </a:r>
            <a:endParaRPr lang="it-IT" sz="4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EFE4FB-C791-CC69-9F63-43B31B3FC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28079"/>
            <a:ext cx="10058400" cy="48728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Rete</a:t>
            </a:r>
          </a:p>
          <a:p>
            <a:pPr lvl="1"/>
            <a:r>
              <a:rPr lang="en-US" dirty="0"/>
              <a:t>20 Gbps </a:t>
            </a:r>
            <a:r>
              <a:rPr lang="en-US" dirty="0" err="1"/>
              <a:t>condivisi</a:t>
            </a:r>
            <a:r>
              <a:rPr lang="en-US" dirty="0"/>
              <a:t> con CMS con </a:t>
            </a:r>
            <a:r>
              <a:rPr lang="en-US" dirty="0" err="1"/>
              <a:t>espansione</a:t>
            </a:r>
            <a:r>
              <a:rPr lang="en-US" dirty="0"/>
              <a:t> </a:t>
            </a:r>
            <a:r>
              <a:rPr lang="en-US" dirty="0" err="1"/>
              <a:t>futura</a:t>
            </a:r>
            <a:r>
              <a:rPr lang="en-US" dirty="0"/>
              <a:t> a 100 Gbps</a:t>
            </a:r>
          </a:p>
          <a:p>
            <a:pPr lvl="1"/>
            <a:r>
              <a:rPr lang="en-US" dirty="0" err="1"/>
              <a:t>Concentratore</a:t>
            </a:r>
            <a:r>
              <a:rPr lang="en-US" dirty="0"/>
              <a:t> a 100 Gbps </a:t>
            </a:r>
            <a:r>
              <a:rPr lang="en-US" dirty="0" err="1"/>
              <a:t>acquistato</a:t>
            </a:r>
            <a:r>
              <a:rPr lang="en-US" dirty="0"/>
              <a:t> </a:t>
            </a:r>
            <a:r>
              <a:rPr lang="en-US" dirty="0" err="1"/>
              <a:t>tramite</a:t>
            </a:r>
            <a:r>
              <a:rPr lang="en-US" dirty="0"/>
              <a:t> </a:t>
            </a:r>
            <a:r>
              <a:rPr lang="en-US" dirty="0" err="1"/>
              <a:t>gara</a:t>
            </a:r>
            <a:r>
              <a:rPr lang="en-US" dirty="0"/>
              <a:t> PNRR, </a:t>
            </a:r>
            <a:r>
              <a:rPr lang="en-US" dirty="0" err="1"/>
              <a:t>ancora</a:t>
            </a:r>
            <a:r>
              <a:rPr lang="en-US" dirty="0"/>
              <a:t> da </a:t>
            </a:r>
            <a:r>
              <a:rPr lang="en-US" dirty="0" err="1"/>
              <a:t>aggiudicare</a:t>
            </a:r>
            <a:endParaRPr lang="en-US" dirty="0"/>
          </a:p>
          <a:p>
            <a:pPr lvl="1"/>
            <a:r>
              <a:rPr lang="en-US" dirty="0"/>
              <a:t>IPv6 </a:t>
            </a:r>
            <a:r>
              <a:rPr lang="en-US" dirty="0" err="1"/>
              <a:t>presente</a:t>
            </a:r>
            <a:r>
              <a:rPr lang="en-US" dirty="0"/>
              <a:t> solo </a:t>
            </a:r>
            <a:r>
              <a:rPr lang="en-US" dirty="0" err="1"/>
              <a:t>sugli</a:t>
            </a:r>
            <a:r>
              <a:rPr lang="en-US" dirty="0"/>
              <a:t> storage, da </a:t>
            </a:r>
            <a:r>
              <a:rPr lang="en-US" dirty="0" err="1"/>
              <a:t>aggiungere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Grid Element </a:t>
            </a:r>
            <a:r>
              <a:rPr lang="en-US" dirty="0" err="1"/>
              <a:t>entro</a:t>
            </a:r>
            <a:r>
              <a:rPr lang="en-US" dirty="0"/>
              <a:t> il 30/06/2024</a:t>
            </a:r>
            <a:br>
              <a:rPr lang="en-US" dirty="0"/>
            </a:br>
            <a:r>
              <a:rPr lang="en-US" dirty="0"/>
              <a:t>(ticket </a:t>
            </a:r>
            <a:r>
              <a:rPr lang="en-US" dirty="0" err="1"/>
              <a:t>appena</a:t>
            </a:r>
            <a:r>
              <a:rPr lang="en-US" dirty="0"/>
              <a:t> </a:t>
            </a:r>
            <a:r>
              <a:rPr lang="en-US" dirty="0" err="1"/>
              <a:t>aperto</a:t>
            </a:r>
            <a:r>
              <a:rPr lang="en-US" dirty="0"/>
              <a:t> da WLCG)</a:t>
            </a:r>
          </a:p>
          <a:p>
            <a:pPr lvl="2"/>
            <a:endParaRPr lang="en-US" dirty="0"/>
          </a:p>
          <a:p>
            <a:r>
              <a:rPr lang="en-US" dirty="0"/>
              <a:t>CPU</a:t>
            </a:r>
          </a:p>
          <a:p>
            <a:pPr lvl="1"/>
            <a:r>
              <a:rPr lang="en-US" dirty="0"/>
              <a:t>Circa 3200 </a:t>
            </a:r>
            <a:r>
              <a:rPr lang="en-US" dirty="0" err="1"/>
              <a:t>vCore</a:t>
            </a:r>
            <a:r>
              <a:rPr lang="en-US" dirty="0"/>
              <a:t> + le CPU PNRR </a:t>
            </a:r>
            <a:r>
              <a:rPr lang="en-US" dirty="0" err="1"/>
              <a:t>ancora</a:t>
            </a:r>
            <a:r>
              <a:rPr lang="en-US" dirty="0"/>
              <a:t> da </a:t>
            </a:r>
            <a:r>
              <a:rPr lang="en-US" dirty="0" err="1"/>
              <a:t>aggiungere</a:t>
            </a:r>
            <a:r>
              <a:rPr lang="en-US" dirty="0"/>
              <a:t> (</a:t>
            </a:r>
            <a:r>
              <a:rPr lang="en-US" dirty="0" err="1"/>
              <a:t>totale</a:t>
            </a:r>
            <a:r>
              <a:rPr lang="en-US" dirty="0"/>
              <a:t> 4700 </a:t>
            </a:r>
            <a:r>
              <a:rPr lang="en-US" dirty="0" err="1"/>
              <a:t>vCore</a:t>
            </a:r>
            <a:r>
              <a:rPr lang="en-US" dirty="0"/>
              <a:t>, ma </a:t>
            </a:r>
            <a:r>
              <a:rPr lang="en-US" dirty="0" err="1"/>
              <a:t>alcuni</a:t>
            </a:r>
            <a:r>
              <a:rPr lang="en-US" dirty="0"/>
              <a:t> da </a:t>
            </a:r>
            <a:r>
              <a:rPr lang="en-US" dirty="0" err="1"/>
              <a:t>dismettere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utilizzare</a:t>
            </a:r>
            <a:r>
              <a:rPr lang="en-US" dirty="0">
                <a:sym typeface="Wingdings" pitchFamily="2" charset="2"/>
              </a:rPr>
              <a:t> per </a:t>
            </a:r>
            <a:r>
              <a:rPr lang="en-US" dirty="0" err="1">
                <a:sym typeface="Wingdings" pitchFamily="2" charset="2"/>
              </a:rPr>
              <a:t>oVirt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dirty="0" err="1">
                <a:sym typeface="Wingdings" pitchFamily="2" charset="2"/>
              </a:rPr>
              <a:t>Proxmox</a:t>
            </a:r>
            <a:r>
              <a:rPr lang="en-US" dirty="0">
                <a:sym typeface="Wingdings" pitchFamily="2" charset="2"/>
              </a:rPr>
              <a:t>/Kubernetes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Nodi PNRR</a:t>
            </a:r>
          </a:p>
          <a:p>
            <a:pPr lvl="1"/>
            <a:r>
              <a:rPr lang="en-US" dirty="0" err="1"/>
              <a:t>Ancora</a:t>
            </a:r>
            <a:r>
              <a:rPr lang="en-US" dirty="0"/>
              <a:t> non </a:t>
            </a:r>
            <a:r>
              <a:rPr lang="en-US" dirty="0" err="1"/>
              <a:t>pienamente</a:t>
            </a:r>
            <a:r>
              <a:rPr lang="en-US" dirty="0"/>
              <a:t> in </a:t>
            </a:r>
            <a:r>
              <a:rPr lang="en-US" dirty="0" err="1"/>
              <a:t>produzione</a:t>
            </a:r>
            <a:r>
              <a:rPr lang="en-US" dirty="0"/>
              <a:t> (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termici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Installati</a:t>
            </a:r>
            <a:r>
              <a:rPr lang="en-US" dirty="0"/>
              <a:t> per </a:t>
            </a:r>
            <a:r>
              <a:rPr lang="en-US" dirty="0" err="1"/>
              <a:t>ora</a:t>
            </a:r>
            <a:r>
              <a:rPr lang="en-US" dirty="0"/>
              <a:t> con CentOS7</a:t>
            </a:r>
          </a:p>
          <a:p>
            <a:pPr lvl="1"/>
            <a:r>
              <a:rPr lang="en-US" dirty="0" err="1"/>
              <a:t>Terminati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test (con CMS), </a:t>
            </a:r>
            <a:r>
              <a:rPr lang="en-US" dirty="0" err="1"/>
              <a:t>necessità</a:t>
            </a:r>
            <a:r>
              <a:rPr lang="en-US" dirty="0"/>
              <a:t> di </a:t>
            </a:r>
            <a:r>
              <a:rPr lang="en-US" dirty="0" err="1"/>
              <a:t>cambiare</a:t>
            </a:r>
            <a:r>
              <a:rPr lang="en-US" dirty="0"/>
              <a:t> rack prima di </a:t>
            </a:r>
            <a:r>
              <a:rPr lang="en-US" dirty="0" err="1"/>
              <a:t>metterli</a:t>
            </a:r>
            <a:r>
              <a:rPr lang="en-US" dirty="0"/>
              <a:t> in </a:t>
            </a:r>
            <a:r>
              <a:rPr lang="en-US" dirty="0" err="1"/>
              <a:t>produzione</a:t>
            </a:r>
            <a:r>
              <a:rPr lang="en-US" dirty="0"/>
              <a:t> -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prossime</a:t>
            </a:r>
            <a:r>
              <a:rPr lang="en-US" dirty="0"/>
              <a:t> </a:t>
            </a:r>
            <a:r>
              <a:rPr lang="en-US" dirty="0" err="1"/>
              <a:t>settimane</a:t>
            </a:r>
            <a:endParaRPr lang="en-US" dirty="0"/>
          </a:p>
          <a:p>
            <a:pPr lvl="1"/>
            <a:r>
              <a:rPr lang="en-US" dirty="0" err="1"/>
              <a:t>Metà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nodi PNRR </a:t>
            </a:r>
            <a:r>
              <a:rPr lang="en-US" dirty="0" err="1"/>
              <a:t>allocati</a:t>
            </a:r>
            <a:r>
              <a:rPr lang="en-US" dirty="0"/>
              <a:t> per CMS e </a:t>
            </a:r>
            <a:r>
              <a:rPr lang="en-US" dirty="0" err="1"/>
              <a:t>metà</a:t>
            </a:r>
            <a:r>
              <a:rPr lang="en-US" dirty="0"/>
              <a:t> per ATLAS</a:t>
            </a:r>
          </a:p>
          <a:p>
            <a:pPr lvl="1"/>
            <a:endParaRPr lang="en-US" dirty="0"/>
          </a:p>
          <a:p>
            <a:r>
              <a:rPr lang="en-US" dirty="0"/>
              <a:t>Storage</a:t>
            </a:r>
          </a:p>
          <a:p>
            <a:pPr lvl="1"/>
            <a:r>
              <a:rPr lang="en-US" dirty="0"/>
              <a:t>Grid storage </a:t>
            </a:r>
            <a:r>
              <a:rPr lang="en-US" dirty="0" err="1"/>
              <a:t>ancora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DPM, piano di </a:t>
            </a:r>
            <a:r>
              <a:rPr lang="en-US" dirty="0" err="1"/>
              <a:t>migrare</a:t>
            </a:r>
            <a:r>
              <a:rPr lang="en-US" dirty="0"/>
              <a:t> a </a:t>
            </a:r>
            <a:r>
              <a:rPr lang="en-US" dirty="0" err="1"/>
              <a:t>dCache</a:t>
            </a:r>
            <a:r>
              <a:rPr lang="en-US" dirty="0"/>
              <a:t> </a:t>
            </a:r>
            <a:r>
              <a:rPr lang="en-US" dirty="0" err="1"/>
              <a:t>entro</a:t>
            </a:r>
            <a:r>
              <a:rPr lang="en-US" dirty="0"/>
              <a:t> </a:t>
            </a:r>
            <a:r>
              <a:rPr lang="en-US" dirty="0" err="1"/>
              <a:t>inizio</a:t>
            </a:r>
            <a:r>
              <a:rPr lang="en-US" dirty="0"/>
              <a:t> 2024</a:t>
            </a:r>
          </a:p>
          <a:p>
            <a:pPr lvl="1"/>
            <a:r>
              <a:rPr lang="en-US" dirty="0" err="1"/>
              <a:t>Preparazioni</a:t>
            </a:r>
            <a:r>
              <a:rPr lang="en-US" dirty="0"/>
              <a:t> per la </a:t>
            </a:r>
            <a:r>
              <a:rPr lang="en-US" dirty="0" err="1"/>
              <a:t>migrazione</a:t>
            </a:r>
            <a:r>
              <a:rPr lang="en-US" dirty="0"/>
              <a:t> </a:t>
            </a:r>
            <a:r>
              <a:rPr lang="en-US" dirty="0" err="1"/>
              <a:t>parzialmente</a:t>
            </a:r>
            <a:r>
              <a:rPr lang="en-US" dirty="0"/>
              <a:t> </a:t>
            </a:r>
            <a:r>
              <a:rPr lang="en-US" dirty="0" err="1"/>
              <a:t>già</a:t>
            </a:r>
            <a:r>
              <a:rPr lang="en-US" dirty="0"/>
              <a:t> </a:t>
            </a:r>
            <a:r>
              <a:rPr lang="en-US" dirty="0" err="1"/>
              <a:t>eseguite</a:t>
            </a:r>
            <a:r>
              <a:rPr lang="en-US" dirty="0"/>
              <a:t> (cleanup DB,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7F843ACD-4810-5CB7-82D3-5296AE59DB16}"/>
              </a:ext>
            </a:extLst>
          </p:cNvPr>
          <p:cNvSpPr txBox="1">
            <a:spLocks/>
          </p:cNvSpPr>
          <p:nvPr/>
        </p:nvSpPr>
        <p:spPr bwMode="auto">
          <a:xfrm>
            <a:off x="11464800" y="6272794"/>
            <a:ext cx="304706" cy="45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9pPr>
          </a:lstStyle>
          <a:p>
            <a:pPr eaLnBrk="1"/>
            <a:fld id="{FE9CD689-3EAF-4843-A440-D4629DE711E6}" type="slidenum">
              <a:rPr lang="it-IT" altLang="en-US" sz="2000" b="1">
                <a:solidFill>
                  <a:schemeClr val="bg1"/>
                </a:solidFill>
              </a:rPr>
              <a:pPr eaLnBrk="1"/>
              <a:t>4</a:t>
            </a:fld>
            <a:endParaRPr lang="it-IT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3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0C83B-AF12-1FBC-EF14-1679D2A2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Status HARDWARE/software</a:t>
            </a:r>
            <a:endParaRPr lang="it-IT" sz="4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EFE4FB-C791-CC69-9F63-43B31B3FC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367" y="1661530"/>
            <a:ext cx="10784576" cy="490653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OS</a:t>
            </a:r>
          </a:p>
          <a:p>
            <a:pPr lvl="1"/>
            <a:r>
              <a:rPr lang="en-US" dirty="0"/>
              <a:t>Tutti </a:t>
            </a:r>
            <a:r>
              <a:rPr lang="en-US" dirty="0" err="1"/>
              <a:t>i</a:t>
            </a:r>
            <a:r>
              <a:rPr lang="en-US" dirty="0"/>
              <a:t> nodi Grid </a:t>
            </a:r>
            <a:r>
              <a:rPr lang="en-US" dirty="0" err="1"/>
              <a:t>ancora</a:t>
            </a:r>
            <a:r>
              <a:rPr lang="en-US" dirty="0"/>
              <a:t> con Centos7</a:t>
            </a:r>
          </a:p>
          <a:p>
            <a:pPr lvl="1"/>
            <a:r>
              <a:rPr lang="en-US" dirty="0" err="1"/>
              <a:t>Alcuni</a:t>
            </a:r>
            <a:r>
              <a:rPr lang="en-US" dirty="0"/>
              <a:t> nodi di </a:t>
            </a:r>
            <a:r>
              <a:rPr lang="en-US" dirty="0" err="1"/>
              <a:t>servizio</a:t>
            </a:r>
            <a:r>
              <a:rPr lang="en-US" dirty="0"/>
              <a:t> </a:t>
            </a:r>
            <a:r>
              <a:rPr lang="en-US" dirty="0" err="1"/>
              <a:t>già</a:t>
            </a:r>
            <a:r>
              <a:rPr lang="en-US" dirty="0"/>
              <a:t> </a:t>
            </a:r>
            <a:r>
              <a:rPr lang="en-US" dirty="0" err="1"/>
              <a:t>migrati</a:t>
            </a:r>
            <a:r>
              <a:rPr lang="en-US" dirty="0"/>
              <a:t> a Rocky-9 (</a:t>
            </a:r>
            <a:r>
              <a:rPr lang="en-US" dirty="0" err="1"/>
              <a:t>oVirt</a:t>
            </a:r>
            <a:r>
              <a:rPr lang="en-US" dirty="0"/>
              <a:t>, Kubernetes,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Il piano </a:t>
            </a:r>
            <a:r>
              <a:rPr lang="en-US" dirty="0" err="1"/>
              <a:t>è</a:t>
            </a:r>
            <a:r>
              <a:rPr lang="en-US" dirty="0"/>
              <a:t> di </a:t>
            </a:r>
            <a:r>
              <a:rPr lang="en-US" dirty="0" err="1"/>
              <a:t>migrare</a:t>
            </a:r>
            <a:r>
              <a:rPr lang="en-US" dirty="0"/>
              <a:t> </a:t>
            </a:r>
            <a:r>
              <a:rPr lang="en-US" dirty="0" err="1"/>
              <a:t>appena</a:t>
            </a:r>
            <a:r>
              <a:rPr lang="en-US" dirty="0"/>
              <a:t> possible a Rocky-9</a:t>
            </a:r>
          </a:p>
          <a:p>
            <a:pPr lvl="2"/>
            <a:endParaRPr lang="en-US" dirty="0"/>
          </a:p>
          <a:p>
            <a:r>
              <a:rPr lang="en-US" dirty="0"/>
              <a:t>Batch queue</a:t>
            </a:r>
          </a:p>
          <a:p>
            <a:pPr lvl="1"/>
            <a:r>
              <a:rPr lang="en-US" dirty="0" err="1"/>
              <a:t>L’intenzione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/>
              <a:t>quella</a:t>
            </a:r>
            <a:r>
              <a:rPr lang="en-US" dirty="0"/>
              <a:t> di </a:t>
            </a:r>
            <a:r>
              <a:rPr lang="en-US" dirty="0" err="1"/>
              <a:t>rimanere</a:t>
            </a:r>
            <a:r>
              <a:rPr lang="en-US" dirty="0"/>
              <a:t> con LSF + ARC (</a:t>
            </a:r>
            <a:r>
              <a:rPr lang="en-US" dirty="0" err="1"/>
              <a:t>oppure</a:t>
            </a:r>
            <a:r>
              <a:rPr lang="en-US" dirty="0"/>
              <a:t> </a:t>
            </a:r>
            <a:r>
              <a:rPr lang="en-US" dirty="0" err="1"/>
              <a:t>migrare</a:t>
            </a:r>
            <a:r>
              <a:rPr lang="en-US" dirty="0"/>
              <a:t> ad LSF + </a:t>
            </a:r>
            <a:r>
              <a:rPr lang="en-US" dirty="0" err="1"/>
              <a:t>HTCondorCE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Migrazione</a:t>
            </a:r>
            <a:r>
              <a:rPr lang="en-US" dirty="0"/>
              <a:t> da LSF-9 ad LSF-10 testata </a:t>
            </a:r>
            <a:r>
              <a:rPr lang="en-US" dirty="0" err="1"/>
              <a:t>su</a:t>
            </a:r>
            <a:r>
              <a:rPr lang="en-US" dirty="0"/>
              <a:t> Rocky-9, </a:t>
            </a:r>
            <a:r>
              <a:rPr lang="en-US" dirty="0" err="1"/>
              <a:t>funzionante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Infrastruttura</a:t>
            </a:r>
            <a:r>
              <a:rPr lang="en-US" dirty="0"/>
              <a:t> varia</a:t>
            </a:r>
          </a:p>
          <a:p>
            <a:pPr lvl="1"/>
            <a:r>
              <a:rPr lang="en-US" dirty="0" err="1"/>
              <a:t>Integrazione</a:t>
            </a:r>
            <a:r>
              <a:rPr lang="en-US" dirty="0"/>
              <a:t> di DCIM (</a:t>
            </a:r>
            <a:r>
              <a:rPr lang="en-US" dirty="0" err="1"/>
              <a:t>NetBox</a:t>
            </a:r>
            <a:r>
              <a:rPr lang="en-US" dirty="0"/>
              <a:t>) + </a:t>
            </a:r>
            <a:r>
              <a:rPr lang="en-US" dirty="0" err="1"/>
              <a:t>NetDisco</a:t>
            </a:r>
            <a:r>
              <a:rPr lang="en-US" dirty="0"/>
              <a:t> per inventory e asset </a:t>
            </a:r>
            <a:r>
              <a:rPr lang="en-US" dirty="0" err="1"/>
              <a:t>automatici</a:t>
            </a:r>
            <a:r>
              <a:rPr lang="en-US" dirty="0"/>
              <a:t> in </a:t>
            </a:r>
            <a:r>
              <a:rPr lang="en-US" dirty="0" err="1"/>
              <a:t>fase</a:t>
            </a:r>
            <a:r>
              <a:rPr lang="en-US" dirty="0"/>
              <a:t> di studio e </a:t>
            </a:r>
            <a:r>
              <a:rPr lang="en-US" dirty="0" err="1"/>
              <a:t>realizzazione</a:t>
            </a:r>
            <a:endParaRPr lang="en-US" dirty="0"/>
          </a:p>
          <a:p>
            <a:pPr lvl="1"/>
            <a:r>
              <a:rPr lang="en-US" dirty="0"/>
              <a:t>Monitoring in </a:t>
            </a:r>
            <a:r>
              <a:rPr lang="en-US" dirty="0" err="1"/>
              <a:t>fase</a:t>
            </a:r>
            <a:r>
              <a:rPr lang="en-US" dirty="0"/>
              <a:t> di restyling con </a:t>
            </a:r>
            <a:r>
              <a:rPr lang="en-US" dirty="0" err="1"/>
              <a:t>migrazione</a:t>
            </a:r>
            <a:r>
              <a:rPr lang="en-US" dirty="0"/>
              <a:t> verso Kubernetes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già</a:t>
            </a:r>
            <a:r>
              <a:rPr lang="en-US" dirty="0"/>
              <a:t> </a:t>
            </a:r>
            <a:r>
              <a:rPr lang="en-US" dirty="0" err="1"/>
              <a:t>effettuata</a:t>
            </a:r>
            <a:r>
              <a:rPr lang="en-US" dirty="0"/>
              <a:t> per Grafana/OpenSearch/</a:t>
            </a:r>
            <a:r>
              <a:rPr lang="en-US" dirty="0" err="1"/>
              <a:t>AuditBeat</a:t>
            </a:r>
            <a:r>
              <a:rPr lang="en-US" dirty="0"/>
              <a:t>/Prometheus/Loki/Zabbix)</a:t>
            </a:r>
          </a:p>
          <a:p>
            <a:pPr lvl="1"/>
            <a:r>
              <a:rPr lang="en-US" dirty="0"/>
              <a:t>Squid migrate tutti </a:t>
            </a:r>
            <a:r>
              <a:rPr lang="en-US" dirty="0" err="1"/>
              <a:t>su</a:t>
            </a:r>
            <a:r>
              <a:rPr lang="en-US" dirty="0"/>
              <a:t> Kubernetes</a:t>
            </a:r>
          </a:p>
          <a:p>
            <a:pPr lvl="1"/>
            <a:r>
              <a:rPr lang="en-US" dirty="0"/>
              <a:t>Cluster Kubernetes per </a:t>
            </a:r>
            <a:r>
              <a:rPr lang="en-US" dirty="0" err="1"/>
              <a:t>servizi</a:t>
            </a:r>
            <a:r>
              <a:rPr lang="en-US" dirty="0"/>
              <a:t> ma </a:t>
            </a:r>
            <a:r>
              <a:rPr lang="en-US" dirty="0" err="1"/>
              <a:t>utilizzabile</a:t>
            </a:r>
            <a:r>
              <a:rPr lang="en-US" dirty="0"/>
              <a:t> come facility </a:t>
            </a:r>
            <a:r>
              <a:rPr lang="en-US" dirty="0" err="1"/>
              <a:t>generale</a:t>
            </a:r>
            <a:r>
              <a:rPr lang="en-US" dirty="0"/>
              <a:t> (al </a:t>
            </a:r>
            <a:r>
              <a:rPr lang="en-US" dirty="0" err="1"/>
              <a:t>momento</a:t>
            </a:r>
            <a:r>
              <a:rPr lang="en-US" dirty="0"/>
              <a:t> ~20 nodi)</a:t>
            </a:r>
          </a:p>
          <a:p>
            <a:pPr lvl="1"/>
            <a:r>
              <a:rPr lang="en-US" dirty="0"/>
              <a:t>Anomaly Detection con OpenSearch – </a:t>
            </a:r>
            <a:r>
              <a:rPr lang="en-US" dirty="0" err="1"/>
              <a:t>fase</a:t>
            </a:r>
            <a:r>
              <a:rPr lang="en-US" dirty="0"/>
              <a:t> di studio</a:t>
            </a:r>
          </a:p>
          <a:p>
            <a:pPr lvl="1"/>
            <a:r>
              <a:rPr lang="en-US" dirty="0" err="1"/>
              <a:t>Integrazione</a:t>
            </a:r>
            <a:r>
              <a:rPr lang="en-US" dirty="0"/>
              <a:t> con </a:t>
            </a:r>
            <a:r>
              <a:rPr lang="en-US" dirty="0" err="1"/>
              <a:t>Wazuh</a:t>
            </a:r>
            <a:r>
              <a:rPr lang="en-US" dirty="0"/>
              <a:t> e GVM per la security – in </a:t>
            </a:r>
            <a:r>
              <a:rPr lang="en-US" dirty="0" err="1"/>
              <a:t>fase</a:t>
            </a:r>
            <a:r>
              <a:rPr lang="en-US" dirty="0"/>
              <a:t> di </a:t>
            </a:r>
            <a:r>
              <a:rPr lang="en-US" dirty="0" err="1"/>
              <a:t>sperimentazione</a:t>
            </a:r>
            <a:endParaRPr lang="en-US" dirty="0"/>
          </a:p>
          <a:p>
            <a:pPr lvl="1"/>
            <a:r>
              <a:rPr lang="en-US" dirty="0" err="1"/>
              <a:t>Installazioni</a:t>
            </a:r>
            <a:r>
              <a:rPr lang="en-US" dirty="0"/>
              <a:t> con Foreman/Puppet + Ansible in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casi</a:t>
            </a:r>
            <a:endParaRPr lang="en-US" dirty="0"/>
          </a:p>
          <a:p>
            <a:pPr lvl="1"/>
            <a:r>
              <a:rPr lang="en-US" dirty="0" err="1"/>
              <a:t>Uso</a:t>
            </a:r>
            <a:r>
              <a:rPr lang="en-US" dirty="0"/>
              <a:t> di </a:t>
            </a:r>
            <a:r>
              <a:rPr lang="en-US" dirty="0" err="1"/>
              <a:t>oVirt</a:t>
            </a:r>
            <a:r>
              <a:rPr lang="en-US" dirty="0"/>
              <a:t> in </a:t>
            </a:r>
            <a:r>
              <a:rPr lang="en-US" dirty="0" err="1"/>
              <a:t>produzione</a:t>
            </a:r>
            <a:r>
              <a:rPr lang="en-US" dirty="0"/>
              <a:t>, </a:t>
            </a:r>
            <a:r>
              <a:rPr lang="en-US" dirty="0" err="1"/>
              <a:t>valutazione</a:t>
            </a:r>
            <a:r>
              <a:rPr lang="en-US" dirty="0"/>
              <a:t> </a:t>
            </a:r>
            <a:r>
              <a:rPr lang="en-US" dirty="0" err="1"/>
              <a:t>dell’utilizzo</a:t>
            </a:r>
            <a:r>
              <a:rPr lang="en-US" dirty="0"/>
              <a:t> di </a:t>
            </a:r>
            <a:r>
              <a:rPr lang="en-US" dirty="0" err="1"/>
              <a:t>Proxmox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InfoSys</a:t>
            </a:r>
            <a:r>
              <a:rPr lang="en-US" dirty="0"/>
              <a:t> (BDII, CRIC)</a:t>
            </a:r>
          </a:p>
          <a:p>
            <a:pPr lvl="1"/>
            <a:r>
              <a:rPr lang="en-US" dirty="0"/>
              <a:t>Da </a:t>
            </a:r>
            <a:r>
              <a:rPr lang="en-US" dirty="0" err="1"/>
              <a:t>aggiornare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7F843ACD-4810-5CB7-82D3-5296AE59DB16}"/>
              </a:ext>
            </a:extLst>
          </p:cNvPr>
          <p:cNvSpPr txBox="1">
            <a:spLocks/>
          </p:cNvSpPr>
          <p:nvPr/>
        </p:nvSpPr>
        <p:spPr bwMode="auto">
          <a:xfrm>
            <a:off x="11464800" y="6272794"/>
            <a:ext cx="304706" cy="45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9pPr>
          </a:lstStyle>
          <a:p>
            <a:pPr eaLnBrk="1"/>
            <a:fld id="{FE9CD689-3EAF-4843-A440-D4629DE711E6}" type="slidenum">
              <a:rPr lang="it-IT" altLang="en-US" sz="2000" b="1">
                <a:solidFill>
                  <a:schemeClr val="bg1"/>
                </a:solidFill>
              </a:rPr>
              <a:pPr eaLnBrk="1"/>
              <a:t>5</a:t>
            </a:fld>
            <a:endParaRPr lang="it-IT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7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59AD4A-920D-BDCB-B692-4847F636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Monitoring ARCHITECTURE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7ADCC1-ADC1-8D0A-5C69-8559729A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1565560"/>
            <a:ext cx="9615018" cy="5269118"/>
          </a:xfrm>
          <a:prstGeom prst="rect">
            <a:avLst/>
          </a:prstGeom>
        </p:spPr>
      </p:pic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2ADA0D49-A97D-6381-DC1A-B59EE9785AD6}"/>
              </a:ext>
            </a:extLst>
          </p:cNvPr>
          <p:cNvSpPr txBox="1">
            <a:spLocks/>
          </p:cNvSpPr>
          <p:nvPr/>
        </p:nvSpPr>
        <p:spPr bwMode="auto">
          <a:xfrm>
            <a:off x="11464800" y="6272794"/>
            <a:ext cx="304706" cy="45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9pPr>
          </a:lstStyle>
          <a:p>
            <a:pPr eaLnBrk="1"/>
            <a:fld id="{FE9CD689-3EAF-4843-A440-D4629DE711E6}" type="slidenum">
              <a:rPr lang="it-IT" altLang="en-US" sz="2000" b="1">
                <a:solidFill>
                  <a:schemeClr val="bg1"/>
                </a:solidFill>
              </a:rPr>
              <a:pPr eaLnBrk="1"/>
              <a:t>6</a:t>
            </a:fld>
            <a:endParaRPr lang="it-IT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1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0C83B-AF12-1FBC-EF14-1679D2A2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ESPANSIONE INFRASTRUTTURALE 2023</a:t>
            </a:r>
            <a:endParaRPr lang="it-IT" sz="5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EFE4FB-C791-CC69-9F63-43B31B3FC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379483"/>
          </a:xfrm>
        </p:spPr>
        <p:txBody>
          <a:bodyPr>
            <a:normAutofit/>
          </a:bodyPr>
          <a:lstStyle/>
          <a:p>
            <a:r>
              <a:rPr lang="en-US" dirty="0"/>
              <a:t>Il centro </a:t>
            </a:r>
            <a:r>
              <a:rPr lang="en-US" dirty="0" err="1"/>
              <a:t>attuale</a:t>
            </a:r>
            <a:r>
              <a:rPr lang="en-US" dirty="0"/>
              <a:t> </a:t>
            </a:r>
            <a:r>
              <a:rPr lang="en-US" dirty="0" err="1"/>
              <a:t>verrà</a:t>
            </a:r>
            <a:r>
              <a:rPr lang="en-US" dirty="0"/>
              <a:t> </a:t>
            </a:r>
            <a:r>
              <a:rPr lang="en-US" dirty="0" err="1"/>
              <a:t>espanso</a:t>
            </a:r>
            <a:r>
              <a:rPr lang="en-US" dirty="0"/>
              <a:t> con </a:t>
            </a:r>
            <a:r>
              <a:rPr lang="en-US" dirty="0" err="1"/>
              <a:t>altri</a:t>
            </a:r>
            <a:r>
              <a:rPr lang="en-US" dirty="0"/>
              <a:t> 2 rack da 30kW </a:t>
            </a:r>
            <a:r>
              <a:rPr lang="en-US" dirty="0" err="1"/>
              <a:t>complessivi</a:t>
            </a:r>
            <a:r>
              <a:rPr lang="en-US" dirty="0"/>
              <a:t>, </a:t>
            </a:r>
            <a:r>
              <a:rPr lang="en-US" dirty="0" err="1"/>
              <a:t>utilizzando</a:t>
            </a:r>
            <a:r>
              <a:rPr lang="en-US" dirty="0"/>
              <a:t> </a:t>
            </a:r>
            <a:r>
              <a:rPr lang="en-US" dirty="0" err="1"/>
              <a:t>l’infrastruttura</a:t>
            </a:r>
            <a:r>
              <a:rPr lang="en-US" dirty="0"/>
              <a:t> </a:t>
            </a:r>
            <a:r>
              <a:rPr lang="en-US" dirty="0" err="1"/>
              <a:t>idraulica</a:t>
            </a:r>
            <a:r>
              <a:rPr lang="en-US" dirty="0"/>
              <a:t> </a:t>
            </a:r>
            <a:r>
              <a:rPr lang="en-US" dirty="0" err="1"/>
              <a:t>esistente</a:t>
            </a:r>
            <a:endParaRPr lang="en-US" dirty="0"/>
          </a:p>
          <a:p>
            <a:pPr lvl="1"/>
            <a:r>
              <a:rPr lang="en-US" dirty="0"/>
              <a:t>42U </a:t>
            </a:r>
            <a:r>
              <a:rPr lang="en-US" dirty="0" err="1"/>
              <a:t>utilizzabili</a:t>
            </a:r>
            <a:r>
              <a:rPr lang="en-US" dirty="0"/>
              <a:t>, </a:t>
            </a:r>
            <a:r>
              <a:rPr lang="en-US" dirty="0" err="1"/>
              <a:t>profondità</a:t>
            </a:r>
            <a:r>
              <a:rPr lang="en-US" dirty="0"/>
              <a:t> &gt;= 90 cm</a:t>
            </a:r>
          </a:p>
          <a:p>
            <a:r>
              <a:rPr lang="en-US" dirty="0" err="1"/>
              <a:t>Sostituzione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attuali</a:t>
            </a:r>
            <a:r>
              <a:rPr lang="en-US" dirty="0"/>
              <a:t> UPS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macchina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potente</a:t>
            </a:r>
            <a:r>
              <a:rPr lang="en-US" dirty="0"/>
              <a:t>, </a:t>
            </a:r>
            <a:r>
              <a:rPr lang="en-US" dirty="0" err="1"/>
              <a:t>modulare</a:t>
            </a:r>
            <a:endParaRPr lang="en-US" dirty="0"/>
          </a:p>
          <a:p>
            <a:pPr lvl="1"/>
            <a:r>
              <a:rPr lang="en-US" dirty="0"/>
              <a:t>UPS </a:t>
            </a:r>
            <a:r>
              <a:rPr lang="en-US" dirty="0" err="1"/>
              <a:t>modulare</a:t>
            </a:r>
            <a:r>
              <a:rPr lang="en-US" dirty="0"/>
              <a:t> da 450 kW con 150 kW di moduli </a:t>
            </a:r>
            <a:r>
              <a:rPr lang="en-US" dirty="0" err="1"/>
              <a:t>installati</a:t>
            </a:r>
            <a:r>
              <a:rPr lang="en-US" dirty="0"/>
              <a:t> e relative batterie</a:t>
            </a:r>
          </a:p>
          <a:p>
            <a:r>
              <a:rPr lang="en-US" dirty="0" err="1"/>
              <a:t>Nessuna</a:t>
            </a:r>
            <a:r>
              <a:rPr lang="en-US" dirty="0"/>
              <a:t> </a:t>
            </a:r>
            <a:r>
              <a:rPr lang="en-US" dirty="0" err="1"/>
              <a:t>modifica</a:t>
            </a:r>
            <a:r>
              <a:rPr lang="en-US" dirty="0"/>
              <a:t> </a:t>
            </a:r>
            <a:r>
              <a:rPr lang="en-US" dirty="0" err="1"/>
              <a:t>sostanziale</a:t>
            </a:r>
            <a:r>
              <a:rPr lang="en-US" dirty="0"/>
              <a:t> al PUE</a:t>
            </a:r>
          </a:p>
          <a:p>
            <a:r>
              <a:rPr lang="en-US" dirty="0"/>
              <a:t>Aggiornamento della rete LAN (TOR) a 10Gbps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metà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rack</a:t>
            </a:r>
          </a:p>
          <a:p>
            <a:r>
              <a:rPr lang="en-US" dirty="0"/>
              <a:t>Aggiornamento WAN a 100Gbps (</a:t>
            </a:r>
            <a:r>
              <a:rPr lang="en-US" dirty="0" err="1"/>
              <a:t>gara</a:t>
            </a:r>
            <a:r>
              <a:rPr lang="en-US" dirty="0"/>
              <a:t> </a:t>
            </a:r>
            <a:r>
              <a:rPr lang="en-US" dirty="0" err="1"/>
              <a:t>nazionale</a:t>
            </a:r>
            <a:r>
              <a:rPr lang="en-US" dirty="0"/>
              <a:t>)</a:t>
            </a:r>
          </a:p>
        </p:txBody>
      </p:sp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7F843ACD-4810-5CB7-82D3-5296AE59DB16}"/>
              </a:ext>
            </a:extLst>
          </p:cNvPr>
          <p:cNvSpPr txBox="1">
            <a:spLocks/>
          </p:cNvSpPr>
          <p:nvPr/>
        </p:nvSpPr>
        <p:spPr bwMode="auto">
          <a:xfrm>
            <a:off x="11464800" y="6272794"/>
            <a:ext cx="304706" cy="45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9pPr>
          </a:lstStyle>
          <a:p>
            <a:pPr eaLnBrk="1"/>
            <a:fld id="{FE9CD689-3EAF-4843-A440-D4629DE711E6}" type="slidenum">
              <a:rPr lang="it-IT" altLang="en-US" sz="2000" b="1">
                <a:solidFill>
                  <a:schemeClr val="bg1"/>
                </a:solidFill>
              </a:rPr>
              <a:pPr eaLnBrk="1"/>
              <a:t>7</a:t>
            </a:fld>
            <a:endParaRPr lang="it-IT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1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0C83B-AF12-1FBC-EF14-1679D2A2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ESPANSIONE </a:t>
            </a:r>
            <a:r>
              <a:rPr lang="en-US" sz="4600" dirty="0" err="1"/>
              <a:t>SUCCEssiva</a:t>
            </a:r>
            <a:r>
              <a:rPr lang="en-US" sz="4600" dirty="0"/>
              <a:t> – 2024 ?</a:t>
            </a:r>
            <a:endParaRPr lang="it-IT" sz="4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EFE4FB-C791-CC69-9F63-43B31B3FC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379483"/>
          </a:xfrm>
        </p:spPr>
        <p:txBody>
          <a:bodyPr>
            <a:normAutofit/>
          </a:bodyPr>
          <a:lstStyle/>
          <a:p>
            <a:r>
              <a:rPr lang="en-US" dirty="0" err="1"/>
              <a:t>Discussione</a:t>
            </a:r>
            <a:r>
              <a:rPr lang="en-US" dirty="0"/>
              <a:t> in Corso per la successive </a:t>
            </a:r>
            <a:r>
              <a:rPr lang="en-US" dirty="0" err="1"/>
              <a:t>costruzione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sala</a:t>
            </a:r>
            <a:r>
              <a:rPr lang="en-US" dirty="0"/>
              <a:t> </a:t>
            </a:r>
            <a:r>
              <a:rPr lang="en-US" dirty="0" err="1"/>
              <a:t>calcolo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2024, </a:t>
            </a:r>
            <a:r>
              <a:rPr lang="en-US" dirty="0" err="1"/>
              <a:t>purtroppo</a:t>
            </a:r>
            <a:r>
              <a:rPr lang="en-US" dirty="0"/>
              <a:t> non </a:t>
            </a:r>
            <a:r>
              <a:rPr lang="en-US" dirty="0" err="1"/>
              <a:t>chiari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esiti</a:t>
            </a:r>
            <a:r>
              <a:rPr lang="en-US" dirty="0"/>
              <a:t>, </a:t>
            </a:r>
            <a:r>
              <a:rPr lang="en-US" dirty="0" err="1"/>
              <a:t>dipendenti</a:t>
            </a:r>
            <a:r>
              <a:rPr lang="en-US" dirty="0"/>
              <a:t> </a:t>
            </a:r>
            <a:r>
              <a:rPr lang="en-US" dirty="0" err="1"/>
              <a:t>esclusivamente</a:t>
            </a:r>
            <a:r>
              <a:rPr lang="en-US" dirty="0"/>
              <a:t> da Sapienza </a:t>
            </a:r>
            <a:r>
              <a:rPr lang="en-US" dirty="0" err="1"/>
              <a:t>che</a:t>
            </a:r>
            <a:r>
              <a:rPr lang="en-US" dirty="0"/>
              <a:t> non </a:t>
            </a:r>
            <a:r>
              <a:rPr lang="en-US" dirty="0" err="1"/>
              <a:t>vuole</a:t>
            </a:r>
            <a:r>
              <a:rPr lang="en-US" dirty="0"/>
              <a:t> </a:t>
            </a:r>
            <a:r>
              <a:rPr lang="en-US" dirty="0" err="1"/>
              <a:t>concederci</a:t>
            </a:r>
            <a:r>
              <a:rPr lang="en-US" dirty="0"/>
              <a:t> lo </a:t>
            </a:r>
            <a:r>
              <a:rPr lang="en-US" dirty="0" err="1"/>
              <a:t>spazio</a:t>
            </a:r>
            <a:r>
              <a:rPr lang="en-US" dirty="0"/>
              <a:t> </a:t>
            </a:r>
            <a:r>
              <a:rPr lang="en-US" dirty="0" err="1"/>
              <a:t>necessario</a:t>
            </a:r>
            <a:endParaRPr lang="en-US" dirty="0"/>
          </a:p>
        </p:txBody>
      </p:sp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7F843ACD-4810-5CB7-82D3-5296AE59DB16}"/>
              </a:ext>
            </a:extLst>
          </p:cNvPr>
          <p:cNvSpPr txBox="1">
            <a:spLocks/>
          </p:cNvSpPr>
          <p:nvPr/>
        </p:nvSpPr>
        <p:spPr bwMode="auto">
          <a:xfrm>
            <a:off x="11464800" y="6272794"/>
            <a:ext cx="304706" cy="45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panose="020B0600070205080204" pitchFamily="34" charset="-128"/>
                <a:sym typeface="Helvetica Light" charset="0"/>
              </a:defRPr>
            </a:lvl9pPr>
          </a:lstStyle>
          <a:p>
            <a:pPr eaLnBrk="1"/>
            <a:fld id="{FE9CD689-3EAF-4843-A440-D4629DE711E6}" type="slidenum">
              <a:rPr lang="it-IT" altLang="en-US" sz="2000" b="1">
                <a:solidFill>
                  <a:schemeClr val="bg1"/>
                </a:solidFill>
              </a:rPr>
              <a:pPr eaLnBrk="1"/>
              <a:t>8</a:t>
            </a:fld>
            <a:endParaRPr lang="it-IT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64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816</Words>
  <Application>Microsoft Macintosh PowerPoint</Application>
  <PresentationFormat>Widescreen</PresentationFormat>
  <Paragraphs>91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.AppleSystemUIFont</vt:lpstr>
      <vt:lpstr>Calibri</vt:lpstr>
      <vt:lpstr>Helvetica Light</vt:lpstr>
      <vt:lpstr>Rockwell</vt:lpstr>
      <vt:lpstr>Rockwell Condensed</vt:lpstr>
      <vt:lpstr>Rockwell Extra Bold</vt:lpstr>
      <vt:lpstr>UICTFontTextStyleBody</vt:lpstr>
      <vt:lpstr>Wingdings</vt:lpstr>
      <vt:lpstr>Legno</vt:lpstr>
      <vt:lpstr>Roma1 status ed Evoluzione infrastruttura</vt:lpstr>
      <vt:lpstr>Situazione INFRASTRUTTURALE attuale</vt:lpstr>
      <vt:lpstr>Status utenti locali</vt:lpstr>
      <vt:lpstr>Status HARDWARE/software</vt:lpstr>
      <vt:lpstr>Status HARDWARE/software</vt:lpstr>
      <vt:lpstr>Monitoring ARCHITECTURE</vt:lpstr>
      <vt:lpstr>ESPANSIONE INFRASTRUTTURALE 2023</vt:lpstr>
      <vt:lpstr>ESPANSIONE SUCCEssiva – 2024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Wazuh</dc:title>
  <dc:creator>Alessandro De Salvo</dc:creator>
  <cp:lastModifiedBy>Alessandro De Salvo</cp:lastModifiedBy>
  <cp:revision>74</cp:revision>
  <dcterms:created xsi:type="dcterms:W3CDTF">2022-10-09T13:08:02Z</dcterms:created>
  <dcterms:modified xsi:type="dcterms:W3CDTF">2023-11-28T17:00:48Z</dcterms:modified>
</cp:coreProperties>
</file>