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4" r:id="rId6"/>
    <p:sldId id="263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3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1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5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6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4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3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9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3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7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3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0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F4748-6007-4D0F-A1BE-7FA6BCFBA5B0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2439F-9E51-4750-A80C-FB6AF5E168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lab.cern.ch/wlcg-doma/site-network-information/" TargetMode="External"/><Relationship Id="rId7" Type="http://schemas.openxmlformats.org/officeDocument/2006/relationships/hyperlink" Target="https://wlcg-cric.cern.ch/" TargetMode="External"/><Relationship Id="rId2" Type="http://schemas.openxmlformats.org/officeDocument/2006/relationships/hyperlink" Target="https://wlcg-cric.cern.ch/core/netsite/lis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lab.cern.ch/wlcg-doma/site-network-information/-/tree/master/WLCG-site-snmp" TargetMode="External"/><Relationship Id="rId5" Type="http://schemas.openxmlformats.org/officeDocument/2006/relationships/hyperlink" Target="https://wlcg-cric.cern.ch/core/networkroute/list/" TargetMode="External"/><Relationship Id="rId4" Type="http://schemas.openxmlformats.org/officeDocument/2006/relationships/hyperlink" Target="https://gitlab.cern.ch/wlcg-doma/site-network-information/-/blob/master/Template/SitePageTemplate.m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Tier2 ATLAS a Napoli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err="1" smtClean="0">
                <a:solidFill>
                  <a:schemeClr val="tx2"/>
                </a:solidFill>
              </a:rPr>
              <a:t>Stato</a:t>
            </a:r>
            <a:r>
              <a:rPr lang="en-US" b="1" dirty="0" smtClean="0">
                <a:solidFill>
                  <a:schemeClr val="tx2"/>
                </a:solidFill>
              </a:rPr>
              <a:t> e </a:t>
            </a:r>
            <a:r>
              <a:rPr lang="en-US" b="1" dirty="0" err="1" smtClean="0">
                <a:solidFill>
                  <a:schemeClr val="tx2"/>
                </a:solidFill>
              </a:rPr>
              <a:t>piani</a:t>
            </a:r>
            <a:r>
              <a:rPr lang="en-US" b="1" dirty="0" smtClean="0">
                <a:solidFill>
                  <a:schemeClr val="tx2"/>
                </a:solidFill>
              </a:rPr>
              <a:t> per </a:t>
            </a:r>
            <a:r>
              <a:rPr lang="en-US" b="1" dirty="0" err="1" smtClean="0">
                <a:solidFill>
                  <a:schemeClr val="tx2"/>
                </a:solidFill>
              </a:rPr>
              <a:t>futuro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Alessandra </a:t>
            </a:r>
            <a:r>
              <a:rPr lang="en-US" dirty="0" err="1" smtClean="0"/>
              <a:t>Doria</a:t>
            </a:r>
            <a:endParaRPr lang="en-US" dirty="0" smtClean="0"/>
          </a:p>
          <a:p>
            <a:r>
              <a:rPr lang="en-US" dirty="0" smtClean="0"/>
              <a:t>Genova 28.11.2023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17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tx2"/>
                </a:solidFill>
              </a:rPr>
              <a:t>I</a:t>
            </a:r>
            <a:r>
              <a:rPr lang="it-IT" b="1" dirty="0" smtClean="0">
                <a:solidFill>
                  <a:schemeClr val="tx2"/>
                </a:solidFill>
              </a:rPr>
              <a:t>l sito di Napoli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Nella stessa infrastruttura convivono i Tier2  di ATLAS e BELLE2. </a:t>
            </a:r>
          </a:p>
          <a:p>
            <a:r>
              <a:rPr lang="it-IT" sz="2600" dirty="0" smtClean="0"/>
              <a:t>Servizi parzialmente condivisi</a:t>
            </a:r>
          </a:p>
          <a:p>
            <a:r>
              <a:rPr lang="it-IT" sz="2600" dirty="0"/>
              <a:t>Tecnologie condivise  (</a:t>
            </a:r>
            <a:r>
              <a:rPr lang="it-IT" sz="2600" dirty="0" err="1"/>
              <a:t>dCache</a:t>
            </a:r>
            <a:r>
              <a:rPr lang="it-IT" sz="2600" dirty="0"/>
              <a:t>, </a:t>
            </a:r>
            <a:r>
              <a:rPr lang="it-IT" sz="2600" dirty="0" err="1"/>
              <a:t>HTCondor</a:t>
            </a:r>
            <a:r>
              <a:rPr lang="it-IT" sz="2600" dirty="0"/>
              <a:t>, </a:t>
            </a:r>
            <a:r>
              <a:rPr lang="it-IT" sz="2600" dirty="0" err="1"/>
              <a:t>proxmox</a:t>
            </a:r>
            <a:r>
              <a:rPr lang="it-IT" sz="2600" dirty="0"/>
              <a:t>, Foreman/</a:t>
            </a:r>
            <a:r>
              <a:rPr lang="it-IT" sz="2600" dirty="0" err="1"/>
              <a:t>puppet</a:t>
            </a:r>
            <a:r>
              <a:rPr lang="it-IT" sz="2600" dirty="0" smtClean="0"/>
              <a:t>))</a:t>
            </a:r>
          </a:p>
          <a:p>
            <a:r>
              <a:rPr lang="it-IT" sz="2600" dirty="0" smtClean="0"/>
              <a:t>Storage separato</a:t>
            </a:r>
          </a:p>
          <a:p>
            <a:r>
              <a:rPr lang="it-IT" sz="2600" dirty="0" smtClean="0"/>
              <a:t>Risorse di calcolo gestite in comune, ma lo </a:t>
            </a:r>
            <a:r>
              <a:rPr lang="it-IT" sz="2600" dirty="0" err="1" smtClean="0"/>
              <a:t>sharing</a:t>
            </a:r>
            <a:r>
              <a:rPr lang="it-IT" sz="2600" dirty="0" smtClean="0"/>
              <a:t> è impostato staticamente</a:t>
            </a:r>
            <a:endParaRPr lang="en-GB" sz="2600" dirty="0"/>
          </a:p>
          <a:p>
            <a:pPr marL="0" indent="0">
              <a:buNone/>
            </a:pPr>
            <a:r>
              <a:rPr lang="it-IT" dirty="0" smtClean="0"/>
              <a:t>Con l’integrazione nel Centro Nazionale, in vista di accettare </a:t>
            </a:r>
            <a:r>
              <a:rPr lang="it-IT" dirty="0" err="1" smtClean="0"/>
              <a:t>workflow</a:t>
            </a:r>
            <a:r>
              <a:rPr lang="it-IT" dirty="0" smtClean="0"/>
              <a:t> diversi, dobbiamo lavorare per rendere più flessibile la gestione delle risorse.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935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</a:rPr>
              <a:t>Stato</a:t>
            </a:r>
            <a:r>
              <a:rPr lang="en-US" b="1" dirty="0" smtClean="0">
                <a:solidFill>
                  <a:schemeClr val="tx2"/>
                </a:solidFill>
              </a:rPr>
              <a:t> e </a:t>
            </a:r>
            <a:r>
              <a:rPr lang="en-US" b="1" dirty="0" err="1" smtClean="0">
                <a:solidFill>
                  <a:schemeClr val="tx2"/>
                </a:solidFill>
              </a:rPr>
              <a:t>Prossimi</a:t>
            </a:r>
            <a:r>
              <a:rPr lang="en-US" b="1" dirty="0" smtClean="0">
                <a:solidFill>
                  <a:schemeClr val="tx2"/>
                </a:solidFill>
              </a:rPr>
              <a:t> Upgrade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08083"/>
            <a:ext cx="10880834" cy="45688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3400" dirty="0" smtClean="0"/>
              <a:t>FARM: </a:t>
            </a:r>
          </a:p>
          <a:p>
            <a:pPr marL="0" indent="0">
              <a:buNone/>
            </a:pPr>
            <a:r>
              <a:rPr lang="it-IT" sz="3400" dirty="0"/>
              <a:t>50 WN, circa 4400 job </a:t>
            </a:r>
            <a:r>
              <a:rPr lang="it-IT" sz="3400" dirty="0" err="1"/>
              <a:t>slots</a:t>
            </a:r>
            <a:r>
              <a:rPr lang="it-IT" sz="3400" dirty="0"/>
              <a:t> (52 kHSpec06). Altri  20  WN  (1900 </a:t>
            </a:r>
            <a:r>
              <a:rPr lang="it-IT" sz="3400" dirty="0" err="1"/>
              <a:t>cores</a:t>
            </a:r>
            <a:r>
              <a:rPr lang="it-IT" sz="3400" dirty="0"/>
              <a:t>) pronti per andare in </a:t>
            </a:r>
            <a:r>
              <a:rPr lang="it-IT" sz="3400" dirty="0" smtClean="0"/>
              <a:t>produzione</a:t>
            </a:r>
          </a:p>
          <a:p>
            <a:pPr marL="0" indent="0">
              <a:buNone/>
            </a:pPr>
            <a:r>
              <a:rPr lang="it-IT" sz="3400" dirty="0" smtClean="0"/>
              <a:t>HT condor 9.0.13, tutto su Centos7</a:t>
            </a:r>
          </a:p>
          <a:p>
            <a:r>
              <a:rPr lang="it-IT" sz="3400" dirty="0" smtClean="0"/>
              <a:t>Ricevuto ticket, per l’estate aggiornamento a Condor 10. ATLAS è pronto a lavorare solo con </a:t>
            </a:r>
            <a:r>
              <a:rPr lang="it-IT" sz="3400" dirty="0" err="1" smtClean="0"/>
              <a:t>Token</a:t>
            </a:r>
            <a:r>
              <a:rPr lang="it-IT" sz="3400" dirty="0" smtClean="0"/>
              <a:t>? </a:t>
            </a:r>
          </a:p>
          <a:p>
            <a:pPr lvl="1"/>
            <a:r>
              <a:rPr lang="it-IT" sz="2900" dirty="0" smtClean="0"/>
              <a:t>Central Manager </a:t>
            </a:r>
            <a:r>
              <a:rPr lang="it-IT" sz="2900" dirty="0"/>
              <a:t>(e CE?) su </a:t>
            </a:r>
            <a:r>
              <a:rPr lang="it-IT" sz="2900" dirty="0" smtClean="0"/>
              <a:t>Alma9 (testato per BELLE)</a:t>
            </a:r>
          </a:p>
          <a:p>
            <a:pPr lvl="1"/>
            <a:r>
              <a:rPr lang="it-IT" sz="2900" dirty="0" smtClean="0"/>
              <a:t>WN aggiornati di conseguenza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sz="3400" dirty="0" smtClean="0"/>
              <a:t>STORAGE: </a:t>
            </a:r>
          </a:p>
          <a:p>
            <a:pPr marL="0" indent="0">
              <a:buNone/>
            </a:pPr>
            <a:r>
              <a:rPr lang="it-IT" sz="3400" dirty="0" smtClean="0"/>
              <a:t>4.6 PB netti in </a:t>
            </a:r>
            <a:r>
              <a:rPr lang="it-IT" sz="3400" dirty="0" err="1" smtClean="0"/>
              <a:t>prod</a:t>
            </a:r>
            <a:r>
              <a:rPr lang="it-IT" sz="3400" dirty="0" smtClean="0"/>
              <a:t>. In arrivo altro </a:t>
            </a:r>
            <a:r>
              <a:rPr lang="it-IT" sz="3400" dirty="0" err="1" smtClean="0"/>
              <a:t>storage</a:t>
            </a:r>
            <a:r>
              <a:rPr lang="it-IT" sz="3400" dirty="0" smtClean="0"/>
              <a:t> da PNNR</a:t>
            </a:r>
          </a:p>
          <a:p>
            <a:r>
              <a:rPr lang="it-IT" sz="3400" dirty="0" err="1" smtClean="0"/>
              <a:t>dCache</a:t>
            </a:r>
            <a:r>
              <a:rPr lang="it-IT" sz="3400" dirty="0" smtClean="0"/>
              <a:t> 8.2.10, su Centos7, </a:t>
            </a:r>
            <a:r>
              <a:rPr lang="it-IT" sz="3400" dirty="0" err="1" smtClean="0"/>
              <a:t>autententicazione</a:t>
            </a:r>
            <a:r>
              <a:rPr lang="it-IT" sz="3400" dirty="0" smtClean="0"/>
              <a:t> </a:t>
            </a:r>
            <a:r>
              <a:rPr lang="it-IT" sz="3400" dirty="0" err="1" smtClean="0"/>
              <a:t>token</a:t>
            </a:r>
            <a:r>
              <a:rPr lang="it-IT" sz="3400" dirty="0" smtClean="0"/>
              <a:t> abilitata. </a:t>
            </a:r>
          </a:p>
          <a:p>
            <a:r>
              <a:rPr lang="it-IT" sz="3400" dirty="0" smtClean="0"/>
              <a:t>Non ancora in programma la migrazione alla release 9, non chiaro quanto sia </a:t>
            </a:r>
            <a:r>
              <a:rPr lang="it-IT" sz="3400" dirty="0" err="1" smtClean="0"/>
              <a:t>smooth</a:t>
            </a:r>
            <a:endParaRPr lang="it-IT" sz="34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764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Criticità e To Do list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99803"/>
            <a:ext cx="10515600" cy="4701299"/>
          </a:xfrm>
        </p:spPr>
        <p:txBody>
          <a:bodyPr>
            <a:normAutofit/>
          </a:bodyPr>
          <a:lstStyle/>
          <a:p>
            <a:r>
              <a:rPr lang="it-IT" dirty="0" smtClean="0"/>
              <a:t>APEL </a:t>
            </a:r>
            <a:r>
              <a:rPr lang="it-IT" dirty="0" err="1" smtClean="0"/>
              <a:t>accounting</a:t>
            </a:r>
            <a:r>
              <a:rPr lang="it-IT" dirty="0" smtClean="0"/>
              <a:t> delle risorse di calcolo non funzionante , da aggiornare </a:t>
            </a:r>
            <a:endParaRPr lang="en-GB" dirty="0"/>
          </a:p>
          <a:p>
            <a:r>
              <a:rPr lang="it-IT" dirty="0" err="1" smtClean="0"/>
              <a:t>Argus</a:t>
            </a:r>
            <a:r>
              <a:rPr lang="it-IT" dirty="0" smtClean="0"/>
              <a:t> da aggiornare (disponibile per Alma 9?)</a:t>
            </a:r>
          </a:p>
          <a:p>
            <a:r>
              <a:rPr lang="it-IT" dirty="0" err="1" smtClean="0"/>
              <a:t>Perfsonar</a:t>
            </a:r>
            <a:r>
              <a:rPr lang="it-IT" dirty="0" smtClean="0"/>
              <a:t> da aggiornare  </a:t>
            </a:r>
            <a:r>
              <a:rPr lang="it-IT" dirty="0"/>
              <a:t>(disponibile per Alma 9</a:t>
            </a:r>
            <a:r>
              <a:rPr lang="it-IT" dirty="0" smtClean="0"/>
              <a:t>?)</a:t>
            </a:r>
          </a:p>
          <a:p>
            <a:r>
              <a:rPr lang="it-IT" dirty="0" smtClean="0"/>
              <a:t>Preparazione per DC24:</a:t>
            </a:r>
          </a:p>
          <a:p>
            <a:pPr lvl="1"/>
            <a:r>
              <a:rPr lang="it-IT" dirty="0" smtClean="0"/>
              <a:t>Attivazione della procedura per il Site Network </a:t>
            </a:r>
            <a:r>
              <a:rPr lang="it-IT" dirty="0" err="1" smtClean="0"/>
              <a:t>monitoring</a:t>
            </a:r>
            <a:endParaRPr lang="it-IT" dirty="0" smtClean="0"/>
          </a:p>
          <a:p>
            <a:r>
              <a:rPr lang="it-IT" dirty="0" smtClean="0"/>
              <a:t>Condivisione delle risorse (sia CPU che </a:t>
            </a:r>
            <a:r>
              <a:rPr lang="it-IT" dirty="0" err="1" smtClean="0"/>
              <a:t>storage</a:t>
            </a:r>
            <a:r>
              <a:rPr lang="it-IT" dirty="0" smtClean="0"/>
              <a:t>) </a:t>
            </a:r>
          </a:p>
          <a:p>
            <a:pPr lvl="1"/>
            <a:r>
              <a:rPr lang="it-IT" dirty="0" smtClean="0"/>
              <a:t>Sperimentazione </a:t>
            </a:r>
            <a:r>
              <a:rPr lang="it-IT" dirty="0"/>
              <a:t>dell’uso di NFS attraverso </a:t>
            </a:r>
            <a:r>
              <a:rPr lang="it-IT" dirty="0" err="1" smtClean="0"/>
              <a:t>dCache</a:t>
            </a:r>
            <a:endParaRPr lang="it-IT" dirty="0" smtClean="0"/>
          </a:p>
          <a:p>
            <a:pPr lvl="1"/>
            <a:r>
              <a:rPr lang="it-IT" dirty="0"/>
              <a:t>Migliorare le policy di </a:t>
            </a:r>
            <a:r>
              <a:rPr lang="it-IT" dirty="0" err="1" smtClean="0"/>
              <a:t>Htcondor</a:t>
            </a:r>
            <a:endParaRPr lang="it-IT" dirty="0"/>
          </a:p>
          <a:p>
            <a:r>
              <a:rPr lang="it-IT" dirty="0" smtClean="0"/>
              <a:t>Migliorare la parte di Analysis </a:t>
            </a:r>
            <a:r>
              <a:rPr lang="it-IT" dirty="0" err="1" smtClean="0"/>
              <a:t>Facility</a:t>
            </a:r>
            <a:r>
              <a:rPr lang="it-IT" dirty="0" smtClean="0"/>
              <a:t> dedicata agli utenti locali</a:t>
            </a:r>
            <a:endParaRPr lang="it-IT" dirty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24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000" dirty="0" smtClean="0"/>
              <a:t>BACKUP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3971987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NetSite</a:t>
            </a:r>
            <a:r>
              <a:rPr lang="it-IT" dirty="0" smtClean="0"/>
              <a:t> </a:t>
            </a:r>
            <a:r>
              <a:rPr lang="it-IT" dirty="0" err="1" smtClean="0"/>
              <a:t>Monitoring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18897"/>
            <a:ext cx="10515600" cy="4950372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CRIC </a:t>
            </a:r>
            <a:r>
              <a:rPr lang="en-GB" dirty="0">
                <a:hlinkClick r:id="rId2"/>
              </a:rPr>
              <a:t>https://wlcg-cric.cern.ch/core/netsite/list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)</a:t>
            </a:r>
          </a:p>
          <a:p>
            <a:pPr fontAlgn="base"/>
            <a:r>
              <a:rPr lang="en-GB" dirty="0"/>
              <a:t>Describe your network in </a:t>
            </a:r>
            <a:r>
              <a:rPr lang="en-GB" dirty="0" err="1"/>
              <a:t>Gitlab</a:t>
            </a:r>
            <a:r>
              <a:rPr lang="en-GB" dirty="0"/>
              <a:t> (has Mandatory and Optional parts) </a:t>
            </a:r>
            <a:r>
              <a:rPr lang="en-GB" u="sng" dirty="0">
                <a:hlinkClick r:id="rId3"/>
              </a:rPr>
              <a:t>https://gitlab.cern.ch/wlcg-doma/site-network-information/</a:t>
            </a:r>
            <a:r>
              <a:rPr lang="en-GB" dirty="0"/>
              <a:t> </a:t>
            </a:r>
          </a:p>
          <a:p>
            <a:pPr lvl="1" fontAlgn="base"/>
            <a:r>
              <a:rPr lang="en-GB" dirty="0"/>
              <a:t>Copy the Template/</a:t>
            </a:r>
            <a:r>
              <a:rPr lang="en-GB" u="sng" dirty="0">
                <a:hlinkClick r:id="rId4"/>
              </a:rPr>
              <a:t>SitePageTemplate.md</a:t>
            </a:r>
            <a:r>
              <a:rPr lang="en-GB" dirty="0"/>
              <a:t> to the </a:t>
            </a:r>
            <a:r>
              <a:rPr lang="en-GB" dirty="0" err="1"/>
              <a:t>SitePages</a:t>
            </a:r>
            <a:r>
              <a:rPr lang="en-GB" dirty="0"/>
              <a:t>/&lt;</a:t>
            </a:r>
            <a:r>
              <a:rPr lang="en-GB" dirty="0" err="1"/>
              <a:t>Sitename</a:t>
            </a:r>
            <a:r>
              <a:rPr lang="en-GB" dirty="0"/>
              <a:t>&gt;.md</a:t>
            </a:r>
          </a:p>
          <a:p>
            <a:pPr lvl="1" fontAlgn="base"/>
            <a:r>
              <a:rPr lang="en-GB" dirty="0"/>
              <a:t>Edit &lt;</a:t>
            </a:r>
            <a:r>
              <a:rPr lang="en-GB" dirty="0" err="1"/>
              <a:t>Sitename</a:t>
            </a:r>
            <a:r>
              <a:rPr lang="en-GB" dirty="0"/>
              <a:t>&gt;.md to describe your site’s network</a:t>
            </a:r>
          </a:p>
          <a:p>
            <a:pPr lvl="1" fontAlgn="base"/>
            <a:r>
              <a:rPr lang="en-GB" dirty="0"/>
              <a:t>Following the README on the URL above, convert the .md to HTML and serve it at a URL</a:t>
            </a:r>
          </a:p>
          <a:p>
            <a:pPr lvl="1" fontAlgn="base"/>
            <a:r>
              <a:rPr lang="en-GB" dirty="0"/>
              <a:t>Register that URL in WLCG-CRIC’s </a:t>
            </a:r>
            <a:r>
              <a:rPr lang="en-GB" u="sng" dirty="0" err="1">
                <a:hlinkClick r:id="rId2"/>
              </a:rPr>
              <a:t>NetSite</a:t>
            </a:r>
            <a:r>
              <a:rPr lang="en-GB" dirty="0"/>
              <a:t> Info URL</a:t>
            </a:r>
          </a:p>
          <a:p>
            <a:pPr fontAlgn="base"/>
            <a:r>
              <a:rPr lang="en-GB" dirty="0"/>
              <a:t>Identify and gather your IN/OUT network statistics</a:t>
            </a:r>
          </a:p>
          <a:p>
            <a:pPr lvl="1" fontAlgn="base"/>
            <a:r>
              <a:rPr lang="en-GB" dirty="0"/>
              <a:t>For each </a:t>
            </a:r>
            <a:r>
              <a:rPr lang="en-GB" dirty="0" err="1"/>
              <a:t>NetSite</a:t>
            </a:r>
            <a:r>
              <a:rPr lang="en-GB" dirty="0"/>
              <a:t> associated with your RC Site (site), determine all the network links which connect to that </a:t>
            </a:r>
            <a:r>
              <a:rPr lang="en-GB" dirty="0" err="1"/>
              <a:t>NetSite</a:t>
            </a:r>
            <a:r>
              <a:rPr lang="en-GB" dirty="0"/>
              <a:t>.  </a:t>
            </a:r>
            <a:r>
              <a:rPr lang="en-GB" b="1" dirty="0"/>
              <a:t>NOTE</a:t>
            </a:r>
            <a:r>
              <a:rPr lang="en-GB" dirty="0"/>
              <a:t>: Each </a:t>
            </a:r>
            <a:r>
              <a:rPr lang="en-GB" u="sng" dirty="0" err="1">
                <a:hlinkClick r:id="rId5"/>
              </a:rPr>
              <a:t>NetworkRoute</a:t>
            </a:r>
            <a:r>
              <a:rPr lang="en-GB" u="sng" dirty="0">
                <a:hlinkClick r:id="rId5"/>
              </a:rPr>
              <a:t> </a:t>
            </a:r>
            <a:r>
              <a:rPr lang="en-GB" dirty="0"/>
              <a:t>can also provide a Monitoring URL</a:t>
            </a:r>
          </a:p>
          <a:p>
            <a:pPr lvl="1" fontAlgn="base"/>
            <a:r>
              <a:rPr lang="en-GB" dirty="0"/>
              <a:t>For the identified connections, gather the input and output counters for those interfaces following instructions at </a:t>
            </a:r>
            <a:r>
              <a:rPr lang="en-GB" u="sng" dirty="0">
                <a:hlinkClick r:id="rId6"/>
              </a:rPr>
              <a:t>https://gitlab.cern.ch/wlcg-doma/site-network-information/-/tree/master/WLCG-site-snmp</a:t>
            </a:r>
            <a:r>
              <a:rPr lang="en-GB" dirty="0"/>
              <a:t> </a:t>
            </a:r>
          </a:p>
          <a:p>
            <a:pPr lvl="1" fontAlgn="base"/>
            <a:r>
              <a:rPr lang="en-GB" dirty="0"/>
              <a:t>“Publish” the statistics every 60 seconds at a URL reachable by CERN </a:t>
            </a:r>
            <a:r>
              <a:rPr lang="en-GB" dirty="0" err="1"/>
              <a:t>Monit</a:t>
            </a:r>
            <a:r>
              <a:rPr lang="en-GB" dirty="0"/>
              <a:t> and record that URL in the appropriate Monitoring URL for the </a:t>
            </a:r>
            <a:r>
              <a:rPr lang="en-GB" dirty="0" err="1"/>
              <a:t>NetSite</a:t>
            </a:r>
            <a:r>
              <a:rPr lang="en-GB" dirty="0"/>
              <a:t> or </a:t>
            </a:r>
            <a:r>
              <a:rPr lang="en-GB" dirty="0" err="1"/>
              <a:t>NetworkRoute</a:t>
            </a:r>
            <a:r>
              <a:rPr lang="en-GB" dirty="0"/>
              <a:t> in </a:t>
            </a:r>
            <a:r>
              <a:rPr lang="en-GB" u="sng" dirty="0">
                <a:hlinkClick r:id="rId7"/>
              </a:rPr>
              <a:t>WCLG CRIC</a:t>
            </a:r>
            <a:endParaRPr lang="en-GB" dirty="0"/>
          </a:p>
          <a:p>
            <a:r>
              <a:rPr lang="en-GB" dirty="0"/>
              <a:t>Maintain the information as things change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06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8872" y="0"/>
            <a:ext cx="7720668" cy="684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24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https://wlcg-cric.cern.ch/core/rcsite/detail/INFN-XXXX</a:t>
            </a:r>
            <a:endParaRPr lang="en-US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Milano                                                 Frascati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Napoli                                               Roma1 </a:t>
            </a:r>
            <a:endParaRPr lang="it-IT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r="70203"/>
          <a:stretch/>
        </p:blipFill>
        <p:spPr>
          <a:xfrm>
            <a:off x="2392311" y="1690688"/>
            <a:ext cx="3497211" cy="20955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311" y="4081463"/>
            <a:ext cx="3152775" cy="20955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0371" y="4081463"/>
            <a:ext cx="3200400" cy="20955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6549" y="1486515"/>
            <a:ext cx="319087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130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https://atlas-cric.cern.ch/core/rcsite/detail/INFN-XXX/</a:t>
            </a:r>
            <a:endParaRPr lang="en-US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Milano                                               Frascati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Napoli                                                   Roma1   </a:t>
            </a:r>
          </a:p>
          <a:p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0011" y="4319588"/>
            <a:ext cx="3667125" cy="185737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6346" y="1858450"/>
            <a:ext cx="4048125" cy="12382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277" y="4629150"/>
            <a:ext cx="3552825" cy="123825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0011" y="1825625"/>
            <a:ext cx="32575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07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302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Tier2 ATLAS a Napoli Stato e piani per futuro</vt:lpstr>
      <vt:lpstr>Il sito di Napoli</vt:lpstr>
      <vt:lpstr>Stato e Prossimi Upgrade</vt:lpstr>
      <vt:lpstr>Criticità e To Do list</vt:lpstr>
      <vt:lpstr>Presentazione standard di PowerPoint</vt:lpstr>
      <vt:lpstr>NetSite Monitoring</vt:lpstr>
      <vt:lpstr>Presentazione standard di PowerPoint</vt:lpstr>
      <vt:lpstr>https://wlcg-cric.cern.ch/core/rcsite/detail/INFN-XXXX</vt:lpstr>
      <vt:lpstr>https://atlas-cric.cern.ch/core/rcsite/detail/INFN-XXX/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Alessandra Doria</dc:creator>
  <cp:lastModifiedBy>Alessandra</cp:lastModifiedBy>
  <cp:revision>26</cp:revision>
  <dcterms:created xsi:type="dcterms:W3CDTF">2023-11-24T16:34:40Z</dcterms:created>
  <dcterms:modified xsi:type="dcterms:W3CDTF">2023-11-28T10:51:36Z</dcterms:modified>
</cp:coreProperties>
</file>