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2" r:id="rId4"/>
    <p:sldId id="271" r:id="rId5"/>
    <p:sldId id="263" r:id="rId6"/>
    <p:sldId id="264" r:id="rId7"/>
    <p:sldId id="265" r:id="rId8"/>
    <p:sldId id="266" r:id="rId9"/>
    <p:sldId id="273" r:id="rId10"/>
    <p:sldId id="274" r:id="rId11"/>
    <p:sldId id="269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HrMqd8NwYygr9ROKmrAmyqsGM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C04DE3-9DD2-4E6C-AFE9-55B7DFD9EED6}">
  <a:tblStyle styleId="{A0C04DE3-9DD2-4E6C-AFE9-55B7DFD9EED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FEB"/>
          </a:solidFill>
        </a:fill>
      </a:tcStyle>
    </a:wholeTbl>
    <a:band1H>
      <a:tcTxStyle b="off" i="off"/>
      <a:tcStyle>
        <a:tcBdr/>
        <a:fill>
          <a:solidFill>
            <a:srgbClr val="CBDDD5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BDDD5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9"/>
  </p:normalViewPr>
  <p:slideViewPr>
    <p:cSldViewPr snapToGrid="0" snapToObjects="1">
      <p:cViewPr varScale="1">
        <p:scale>
          <a:sx n="136" d="100"/>
          <a:sy n="136" d="100"/>
        </p:scale>
        <p:origin x="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22" Type="http://customschemas.google.com/relationships/presentationmetadata" Target="metadata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86688-E230-2E4C-8625-68AB4F44C7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53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Combination with ORCA</a:t>
            </a:r>
            <a:endParaRPr/>
          </a:p>
        </p:txBody>
      </p:sp>
      <p:sp>
        <p:nvSpPr>
          <p:cNvPr id="344" name="Google Shape;34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9457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2646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86688-E230-2E4C-8625-68AB4F44C7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9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DF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gif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9.jp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hyperlink" Target="https://pos.sissa.it/444/1147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661900" y="1051115"/>
            <a:ext cx="7853450" cy="223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US"/>
              <a:t>Combined KM3NeT/ARCA and ANTARES searches for point-like neutrino emission</a:t>
            </a:r>
            <a:endParaRPr/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1477737" y="3525441"/>
            <a:ext cx="6847854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 dirty="0"/>
              <a:t>Presenter: Vladimir </a:t>
            </a:r>
            <a:r>
              <a:rPr lang="en-US" sz="1600" dirty="0" err="1"/>
              <a:t>Kulikovskiy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100" dirty="0"/>
              <a:t>Francesca </a:t>
            </a:r>
            <a:r>
              <a:rPr lang="en-US" sz="1100" dirty="0" err="1"/>
              <a:t>Badaracco</a:t>
            </a:r>
            <a:r>
              <a:rPr lang="en-US" sz="1100" dirty="0"/>
              <a:t>, Barbara </a:t>
            </a:r>
            <a:r>
              <a:rPr lang="en-US" sz="1100" dirty="0" err="1"/>
              <a:t>Caiffi</a:t>
            </a:r>
            <a:r>
              <a:rPr lang="en-US" sz="1100" dirty="0"/>
              <a:t>,  Vladimir </a:t>
            </a:r>
            <a:r>
              <a:rPr lang="en-US" sz="1100" dirty="0" err="1"/>
              <a:t>Kulikovskiy</a:t>
            </a:r>
            <a:r>
              <a:rPr lang="en-US" sz="1100" dirty="0"/>
              <a:t>, Vittorio </a:t>
            </a:r>
            <a:r>
              <a:rPr lang="en-US" sz="1100" dirty="0" err="1"/>
              <a:t>Parisi</a:t>
            </a:r>
            <a:r>
              <a:rPr lang="en-US" sz="1100" dirty="0"/>
              <a:t>, Matteo Sanguineti, Sandra </a:t>
            </a:r>
            <a:r>
              <a:rPr lang="en-US" sz="1100" dirty="0" err="1"/>
              <a:t>Zavatarelli</a:t>
            </a:r>
            <a:endParaRPr lang="en-US" sz="1100" dirty="0"/>
          </a:p>
          <a:p>
            <a:pPr marL="0" lvl="0" indent="0" algn="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100" dirty="0"/>
              <a:t>Recently joined by Giulia Illuminati, Ilaria del Rosso (INFN Bologna – University of Bologna)</a:t>
            </a:r>
            <a:endParaRPr dirty="0"/>
          </a:p>
        </p:txBody>
      </p:sp>
      <p:sp>
        <p:nvSpPr>
          <p:cNvPr id="95" name="Google Shape;95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50" y="0"/>
            <a:ext cx="2072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6797" y="0"/>
            <a:ext cx="2072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5650" y="4328987"/>
            <a:ext cx="1411400" cy="8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701" y="4442364"/>
            <a:ext cx="2364125" cy="59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62957" y="61554"/>
            <a:ext cx="1199818" cy="124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80250" y="128125"/>
            <a:ext cx="1108675" cy="110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" y="0"/>
            <a:ext cx="207203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797" y="0"/>
            <a:ext cx="207203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8128" y="-181105"/>
            <a:ext cx="8187747" cy="9144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17375E"/>
                </a:solidFill>
              </a:rPr>
              <a:t>Hand-</a:t>
            </a:r>
            <a:r>
              <a:rPr lang="fr-FR" dirty="0" err="1" smtClean="0">
                <a:solidFill>
                  <a:srgbClr val="17375E"/>
                </a:solidFill>
              </a:rPr>
              <a:t>waving</a:t>
            </a:r>
            <a:r>
              <a:rPr lang="fr-FR" dirty="0" smtClean="0">
                <a:solidFill>
                  <a:srgbClr val="17375E"/>
                </a:solidFill>
              </a:rPr>
              <a:t> estimations for the future</a:t>
            </a:r>
            <a:endParaRPr lang="fr-FR" dirty="0">
              <a:solidFill>
                <a:srgbClr val="17375E"/>
              </a:solidFill>
              <a:cs typeface="Calibri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965" y="551688"/>
            <a:ext cx="8299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ANTARES 15 year 163 candidate-list search extrapolated to adding: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20% </a:t>
            </a:r>
            <a:r>
              <a:rPr lang="en-US" sz="1200" dirty="0" smtClean="0"/>
              <a:t>pre-trial </a:t>
            </a:r>
            <a:r>
              <a:rPr lang="en-US" sz="1200" dirty="0" smtClean="0"/>
              <a:t>significance (source is steady and real, dataset has 20% better sensitivity) with 100 candidates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or 30% with 163 candidates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*in the official analysis post-Z of (MG3</a:t>
            </a:r>
            <a:r>
              <a:rPr lang="mr-IN" sz="1200" dirty="0" smtClean="0"/>
              <a:t>…</a:t>
            </a:r>
            <a:r>
              <a:rPr lang="en-US" sz="1200" dirty="0" smtClean="0"/>
              <a:t>) was 1.7 (higher).</a:t>
            </a:r>
          </a:p>
        </p:txBody>
      </p:sp>
      <p:sp>
        <p:nvSpPr>
          <p:cNvPr id="2" name="Rectangle 1"/>
          <p:cNvSpPr/>
          <p:nvPr/>
        </p:nvSpPr>
        <p:spPr>
          <a:xfrm>
            <a:off x="6007661" y="4713272"/>
            <a:ext cx="7004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1200" dirty="0"/>
              <a:t>z=TMath::ErfInverse(1-2*p)*sqrt(2)</a:t>
            </a:r>
          </a:p>
          <a:p>
            <a:r>
              <a:rPr lang="is-IS" sz="1200" dirty="0"/>
              <a:t>p=(1-TMath::Erf(3.4/sqrt(2)))/2</a:t>
            </a:r>
            <a:r>
              <a:rPr lang="is-IS" sz="1200" dirty="0" smtClean="0"/>
              <a:t>.</a:t>
            </a:r>
            <a:endParaRPr lang="is-IS" sz="1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21623" y="1618937"/>
          <a:ext cx="5810436" cy="142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2813"/>
                <a:gridCol w="771939"/>
                <a:gridCol w="923507"/>
                <a:gridCol w="1290918"/>
                <a:gridCol w="1331259"/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pre-trial (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σ</a:t>
                      </a:r>
                      <a:r>
                        <a:rPr lang="en-US" sz="1200" u="none" strike="noStrike" dirty="0" smtClean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post-trial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(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σ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post-trial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(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σ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)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mr-IN" sz="1200" u="none" strike="noStrike" dirty="0" smtClean="0">
                          <a:effectLst/>
                        </a:rPr>
                        <a:t>+20%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post-trial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(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σ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)</a:t>
                      </a:r>
                      <a:r>
                        <a:rPr lang="mr-IN" sz="1200" u="none" strike="noStrike" dirty="0" smtClean="0">
                          <a:effectLst/>
                        </a:rPr>
                        <a:t> </a:t>
                      </a:r>
                      <a:r>
                        <a:rPr lang="mr-IN" sz="1200" u="none" strike="noStrike" dirty="0">
                          <a:effectLst/>
                        </a:rPr>
                        <a:t>+30%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MG3J225517+2409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</a:rPr>
                        <a:t>3.40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1.60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</a:rPr>
                        <a:t>2.84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>
                          <a:effectLst/>
                        </a:rPr>
                        <a:t>3.15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3C403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>
                          <a:effectLst/>
                        </a:rPr>
                        <a:t>3.40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1.60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>
                          <a:effectLst/>
                        </a:rPr>
                        <a:t>2.84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>
                          <a:effectLst/>
                        </a:rPr>
                        <a:t>3.15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>
                          <a:effectLst/>
                        </a:rPr>
                        <a:t>J0242+1101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</a:rPr>
                        <a:t>2.60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200" u="none" strike="noStrike" dirty="0">
                          <a:effectLst/>
                        </a:rPr>
                        <a:t>-0.71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1.34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1.56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J2136+0041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>
                          <a:effectLst/>
                        </a:rPr>
                        <a:t>2.40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#NUM!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>
                          <a:effectLst/>
                        </a:rPr>
                        <a:t>0.85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1.05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TXS 0506+056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>
                          <a:effectLst/>
                        </a:rPr>
                        <a:t>2.40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#NUM!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>
                          <a:effectLst/>
                        </a:rPr>
                        <a:t>0.85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</a:rPr>
                        <a:t>1.05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u="none" strike="noStrike">
                          <a:effectLst/>
                        </a:rPr>
                        <a:t>J0609-1542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>
                          <a:effectLst/>
                        </a:rPr>
                        <a:t>2.30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#NUM!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</a:rPr>
                        <a:t>0.56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</a:rPr>
                        <a:t>0.75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94107" y="3290872"/>
            <a:ext cx="68884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sources observed by ANTARES are real and steady,</a:t>
            </a:r>
          </a:p>
          <a:p>
            <a:r>
              <a:rPr lang="en-US" dirty="0" smtClean="0"/>
              <a:t> then next 1-3 years ARCA+ANTARES should have 3 sigma observation (post-trial!).</a:t>
            </a:r>
          </a:p>
          <a:p>
            <a:r>
              <a:rPr lang="en-US" dirty="0" smtClean="0"/>
              <a:t>This fits KM3NeT4RR scale </a:t>
            </a:r>
            <a:r>
              <a:rPr lang="en-US" dirty="0" smtClean="0"/>
              <a:t>perfectly!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64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50" y="0"/>
            <a:ext cx="2072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6797" y="0"/>
            <a:ext cx="2072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3"/>
          <p:cNvSpPr txBox="1">
            <a:spLocks noGrp="1"/>
          </p:cNvSpPr>
          <p:nvPr>
            <p:ph type="title"/>
          </p:nvPr>
        </p:nvSpPr>
        <p:spPr>
          <a:xfrm>
            <a:off x="240839" y="-281118"/>
            <a:ext cx="818774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300"/>
              <a:buFont typeface="Calibri"/>
              <a:buNone/>
            </a:pPr>
            <a:r>
              <a:rPr lang="en-US">
                <a:solidFill>
                  <a:srgbClr val="17375E"/>
                </a:solidFill>
              </a:rPr>
              <a:t>Summary and Perspectives</a:t>
            </a:r>
            <a:endParaRPr/>
          </a:p>
        </p:txBody>
      </p:sp>
      <p:pic>
        <p:nvPicPr>
          <p:cNvPr id="349" name="Google Shape;349;p13" descr="ee original image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rcRect/>
          <a:stretch/>
        </p:blipFill>
        <p:spPr>
          <a:xfrm rot="7854870">
            <a:off x="7030519" y="444577"/>
            <a:ext cx="2788808" cy="2788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3" descr="ee original image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 rot="6817686">
            <a:off x="7623667" y="3853522"/>
            <a:ext cx="1304472" cy="988609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3"/>
          <p:cNvSpPr txBox="1">
            <a:spLocks noGrp="1"/>
          </p:cNvSpPr>
          <p:nvPr>
            <p:ph type="body" idx="1"/>
          </p:nvPr>
        </p:nvSpPr>
        <p:spPr>
          <a:xfrm>
            <a:off x="317257" y="398333"/>
            <a:ext cx="7459189" cy="4035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Clr>
                <a:srgbClr val="002060"/>
              </a:buClr>
            </a:pPr>
            <a:r>
              <a:rPr lang="en-US" sz="1600" b="1" dirty="0">
                <a:solidFill>
                  <a:srgbClr val="002060"/>
                </a:solidFill>
              </a:rPr>
              <a:t>In this work, the framework for joint analysis has been demonstrated. Its features:</a:t>
            </a:r>
            <a:endParaRPr sz="1600" dirty="0"/>
          </a:p>
          <a:p>
            <a:pPr marL="514350" lvl="1" indent="-196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Binned analysis with different data sets: different detectors (ANTARES, ARCA..), different event selection (track-like, shower-like...),</a:t>
            </a:r>
            <a:endParaRPr sz="1600" dirty="0"/>
          </a:p>
          <a:p>
            <a:pPr marL="514350" lvl="1" indent="-196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Inclusion of source morphology (extension with Gaussian, disk, etc..)</a:t>
            </a:r>
            <a:endParaRPr sz="1600" dirty="0"/>
          </a:p>
          <a:p>
            <a:pPr marL="514350" lvl="1" indent="-825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600" b="1" dirty="0">
              <a:solidFill>
                <a:srgbClr val="00206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</a:pPr>
            <a:r>
              <a:rPr lang="en-US" sz="1600" b="1" dirty="0">
                <a:solidFill>
                  <a:srgbClr val="002060"/>
                </a:solidFill>
              </a:rPr>
              <a:t>Using ARCA6/8 helps to improve ANTARES standalone analysis by ~10%.</a:t>
            </a:r>
            <a:endParaRPr sz="1600" dirty="0"/>
          </a:p>
          <a:p>
            <a:pPr marL="34290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</a:pPr>
            <a:r>
              <a:rPr lang="en-US" sz="1600" dirty="0">
                <a:solidFill>
                  <a:srgbClr val="002060"/>
                </a:solidFill>
              </a:rPr>
              <a:t>⟹ The framework is ready to use the new data sets (ANTARES 2007-2022, ARCA6-21, ORCA6-18...). </a:t>
            </a:r>
            <a:endParaRPr sz="1600" dirty="0">
              <a:solidFill>
                <a:srgbClr val="002060"/>
              </a:solidFill>
            </a:endParaRPr>
          </a:p>
          <a:p>
            <a:pPr marL="34290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</a:pPr>
            <a:endParaRPr sz="1600" dirty="0">
              <a:solidFill>
                <a:srgbClr val="002060"/>
              </a:solidFill>
            </a:endParaRPr>
          </a:p>
          <a:p>
            <a:pPr marL="171450" lvl="0" indent="-171450" algn="l" rtl="0"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</a:pPr>
            <a:r>
              <a:rPr lang="en-US" sz="1600" b="1" dirty="0">
                <a:solidFill>
                  <a:srgbClr val="002060"/>
                </a:solidFill>
              </a:rPr>
              <a:t>In the next few years, KM3NeT/ARCA statistics will reach the ANTARES one and overcome it.</a:t>
            </a:r>
            <a:endParaRPr sz="1600" b="1" dirty="0">
              <a:solidFill>
                <a:srgbClr val="002060"/>
              </a:solidFill>
            </a:endParaRPr>
          </a:p>
          <a:p>
            <a:pPr marL="45720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2060"/>
                </a:solidFill>
              </a:rPr>
              <a:t>⟹ </a:t>
            </a:r>
            <a:r>
              <a:rPr lang="en-US" sz="1600" dirty="0" smtClean="0">
                <a:solidFill>
                  <a:srgbClr val="002060"/>
                </a:solidFill>
              </a:rPr>
              <a:t>In the end of PNRR we may have 3-sigma observation?!</a:t>
            </a:r>
            <a:endParaRPr lang="en-US" sz="1600" dirty="0">
              <a:solidFill>
                <a:srgbClr val="002060"/>
              </a:solidFill>
            </a:endParaRPr>
          </a:p>
          <a:p>
            <a:pPr marL="171450" lvl="0" indent="-171450" algn="l" rtl="0"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</a:pPr>
            <a:r>
              <a:rPr lang="en-US" sz="1600" b="1" dirty="0">
                <a:solidFill>
                  <a:srgbClr val="002060"/>
                </a:solidFill>
              </a:rPr>
              <a:t>Work in progress 	</a:t>
            </a:r>
            <a:r>
              <a:rPr lang="en-US" sz="1600" dirty="0">
                <a:solidFill>
                  <a:srgbClr val="002060"/>
                </a:solidFill>
              </a:rPr>
              <a:t>⟹ include shower sample for both ARCA &amp; ANTARES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en-US" sz="1600" dirty="0">
                <a:solidFill>
                  <a:srgbClr val="002060"/>
                </a:solidFill>
              </a:rPr>
              <a:t>		⟹ include sample for ARCA 18,  ARCA 21..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en-US" sz="1600" dirty="0">
                <a:solidFill>
                  <a:srgbClr val="002060"/>
                </a:solidFill>
              </a:rPr>
              <a:t>		⟹ use the same PDF as in the last ANTARES analysis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en-US" sz="1600" dirty="0">
                <a:solidFill>
                  <a:srgbClr val="002060"/>
                </a:solidFill>
              </a:rPr>
              <a:t>		(more accurate accounting of declination/energy dependence)</a:t>
            </a:r>
            <a:endParaRPr sz="1200" dirty="0">
              <a:solidFill>
                <a:srgbClr val="002060"/>
              </a:solidFill>
            </a:endParaRPr>
          </a:p>
          <a:p>
            <a:pPr marL="514350" lvl="1" indent="-825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>
              <a:solidFill>
                <a:srgbClr val="002060"/>
              </a:solidFill>
            </a:endParaRPr>
          </a:p>
          <a:p>
            <a:pPr marL="171450" lvl="0" indent="-825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>
              <a:solidFill>
                <a:srgbClr val="002060"/>
              </a:solidFill>
            </a:endParaRPr>
          </a:p>
        </p:txBody>
      </p:sp>
      <p:sp>
        <p:nvSpPr>
          <p:cNvPr id="352" name="Google Shape;352;p13"/>
          <p:cNvSpPr txBox="1">
            <a:spLocks noGrp="1"/>
          </p:cNvSpPr>
          <p:nvPr>
            <p:ph type="sldNum" idx="12"/>
          </p:nvPr>
        </p:nvSpPr>
        <p:spPr>
          <a:xfrm>
            <a:off x="6879400" y="477783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389866" y="-1070"/>
            <a:ext cx="669152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040" b="1" dirty="0"/>
              <a:t>Recruitment at </a:t>
            </a:r>
            <a:r>
              <a:rPr lang="en-US" sz="3040" b="1" dirty="0" err="1"/>
              <a:t>UniGe</a:t>
            </a:r>
            <a:r>
              <a:rPr lang="en-US" sz="3040" b="1" dirty="0"/>
              <a:t> completed</a:t>
            </a:r>
            <a:endParaRPr sz="2770" dirty="0"/>
          </a:p>
        </p:txBody>
      </p:sp>
      <p:sp>
        <p:nvSpPr>
          <p:cNvPr id="108" name="Google Shape;108;p2"/>
          <p:cNvSpPr txBox="1">
            <a:spLocks noGrp="1"/>
          </p:cNvSpPr>
          <p:nvPr>
            <p:ph type="body" idx="1"/>
          </p:nvPr>
        </p:nvSpPr>
        <p:spPr>
          <a:xfrm>
            <a:off x="628650" y="1317798"/>
            <a:ext cx="3996830" cy="4291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it-IT" dirty="0" err="1"/>
              <a:t>PhD</a:t>
            </a:r>
            <a:r>
              <a:rPr lang="it-IT" dirty="0"/>
              <a:t> </a:t>
            </a:r>
            <a:r>
              <a:rPr lang="it-IT" dirty="0" err="1"/>
              <a:t>student</a:t>
            </a:r>
            <a:r>
              <a:rPr lang="it-IT" dirty="0"/>
              <a:t> Vittorio Parisi – </a:t>
            </a:r>
            <a:r>
              <a:rPr lang="it-IT" dirty="0" err="1"/>
              <a:t>started</a:t>
            </a:r>
            <a:r>
              <a:rPr lang="it-IT" dirty="0"/>
              <a:t> </a:t>
            </a:r>
            <a:r>
              <a:rPr lang="it-IT" dirty="0" err="1"/>
              <a:t>Feb</a:t>
            </a:r>
            <a:r>
              <a:rPr lang="it-IT" dirty="0"/>
              <a:t> 23</a:t>
            </a:r>
            <a:endParaRPr dirty="0">
              <a:solidFill>
                <a:srgbClr val="0070C0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it-IT" dirty="0" err="1"/>
              <a:t>RTDa</a:t>
            </a:r>
            <a:r>
              <a:rPr lang="it-IT" dirty="0"/>
              <a:t> </a:t>
            </a:r>
            <a:r>
              <a:rPr lang="it-IT" dirty="0" err="1"/>
              <a:t>researcher</a:t>
            </a:r>
            <a:r>
              <a:rPr lang="it-IT" dirty="0"/>
              <a:t> Francesca </a:t>
            </a:r>
            <a:r>
              <a:rPr lang="it-IT" dirty="0" err="1"/>
              <a:t>Badaracco</a:t>
            </a:r>
            <a:r>
              <a:rPr lang="it-IT" dirty="0"/>
              <a:t> – </a:t>
            </a:r>
            <a:r>
              <a:rPr lang="it-IT" dirty="0" err="1"/>
              <a:t>started</a:t>
            </a:r>
            <a:r>
              <a:rPr lang="it-IT" dirty="0"/>
              <a:t> </a:t>
            </a:r>
            <a:r>
              <a:rPr lang="it-IT" dirty="0" err="1"/>
              <a:t>Oct</a:t>
            </a:r>
            <a:r>
              <a:rPr lang="it-IT" dirty="0"/>
              <a:t> 23</a:t>
            </a:r>
            <a:endParaRPr dirty="0"/>
          </a:p>
          <a:p>
            <a:pPr marL="34290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50" y="0"/>
            <a:ext cx="2072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6797" y="0"/>
            <a:ext cx="2072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774C409A-0662-DA4D-8779-064F9DE32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766" y="1191111"/>
            <a:ext cx="4093028" cy="30697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389866" y="-1070"/>
            <a:ext cx="822492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040" b="1" dirty="0"/>
              <a:t>S</a:t>
            </a:r>
            <a:r>
              <a:rPr lang="en-US" sz="3040" b="1" dirty="0" smtClean="0"/>
              <a:t>ynergy </a:t>
            </a:r>
            <a:r>
              <a:rPr lang="en-US" sz="3040" b="1" dirty="0" err="1" smtClean="0"/>
              <a:t>UniGe</a:t>
            </a:r>
            <a:r>
              <a:rPr lang="en-US" sz="3040" b="1" dirty="0" smtClean="0"/>
              <a:t> and INFN within KM3NeT</a:t>
            </a:r>
            <a:endParaRPr sz="2770" dirty="0"/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50" y="0"/>
            <a:ext cx="2072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6797" y="0"/>
            <a:ext cx="2072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66" y="580653"/>
            <a:ext cx="4884518" cy="3663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9866" y="4380964"/>
            <a:ext cx="8224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gruppo</a:t>
            </a:r>
            <a:r>
              <a:rPr lang="en-US" dirty="0" smtClean="0"/>
              <a:t> </a:t>
            </a:r>
            <a:r>
              <a:rPr lang="en-US" dirty="0" err="1" smtClean="0"/>
              <a:t>creato</a:t>
            </a:r>
            <a:r>
              <a:rPr lang="en-US" dirty="0" smtClean="0"/>
              <a:t> da Prof. Mauro </a:t>
            </a:r>
            <a:r>
              <a:rPr lang="en-US" dirty="0" err="1" smtClean="0"/>
              <a:t>Taiuti</a:t>
            </a:r>
            <a:r>
              <a:rPr lang="en-US" dirty="0" smtClean="0"/>
              <a:t> e  Marco </a:t>
            </a:r>
            <a:r>
              <a:rPr lang="en-US" dirty="0" err="1" smtClean="0"/>
              <a:t>Anghinolfi</a:t>
            </a:r>
            <a:r>
              <a:rPr lang="en-US" dirty="0" smtClean="0"/>
              <a:t> segue le </a:t>
            </a:r>
            <a:r>
              <a:rPr lang="en-US" dirty="0" err="1" smtClean="0"/>
              <a:t>attività</a:t>
            </a:r>
            <a:r>
              <a:rPr lang="en-US" dirty="0" smtClean="0"/>
              <a:t> di ANTARES e KM3NeT </a:t>
            </a:r>
            <a:r>
              <a:rPr lang="en-US" dirty="0" err="1" smtClean="0"/>
              <a:t>oltre</a:t>
            </a:r>
            <a:r>
              <a:rPr lang="en-US" dirty="0" smtClean="0"/>
              <a:t> 20 </a:t>
            </a:r>
            <a:r>
              <a:rPr lang="en-US" dirty="0" err="1" smtClean="0"/>
              <a:t>anni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841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389866" y="-1070"/>
            <a:ext cx="669152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040" b="1"/>
              <a:t>Combined point-like search motivations</a:t>
            </a:r>
            <a:endParaRPr sz="2770"/>
          </a:p>
        </p:txBody>
      </p:sp>
      <p:sp>
        <p:nvSpPr>
          <p:cNvPr id="108" name="Google Shape;108;p2"/>
          <p:cNvSpPr txBox="1">
            <a:spLocks noGrp="1"/>
          </p:cNvSpPr>
          <p:nvPr>
            <p:ph type="body" idx="1"/>
          </p:nvPr>
        </p:nvSpPr>
        <p:spPr>
          <a:xfrm>
            <a:off x="597317" y="852433"/>
            <a:ext cx="6105549" cy="4291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dirty="0"/>
              <a:t>ANTARES detector switched off in February 2022 after 15 years of data taking.</a:t>
            </a:r>
            <a:endParaRPr dirty="0"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</a:pPr>
            <a:r>
              <a:rPr lang="en-US" dirty="0">
                <a:solidFill>
                  <a:srgbClr val="0070C0"/>
                </a:solidFill>
              </a:rPr>
              <a:t>This analysis exploits 2007-2020 data.</a:t>
            </a:r>
            <a:endParaRPr dirty="0">
              <a:solidFill>
                <a:srgbClr val="0070C0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dirty="0"/>
              <a:t>KM3NeT collaboration installs next generation of neutrino detectors in the deep sea.</a:t>
            </a:r>
            <a:endParaRPr dirty="0"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</a:pPr>
            <a:r>
              <a:rPr lang="en-US" dirty="0">
                <a:solidFill>
                  <a:srgbClr val="0070C0"/>
                </a:solidFill>
              </a:rPr>
              <a:t>The data from about 1 year of ARCA6-8 is used in this analysis. Similar detector volume as ANTARES</a:t>
            </a:r>
            <a:endParaRPr dirty="0">
              <a:solidFill>
                <a:srgbClr val="0070C0"/>
              </a:solidFill>
            </a:endParaRPr>
          </a:p>
          <a:p>
            <a:pPr marL="34290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50" y="0"/>
            <a:ext cx="2072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6797" y="0"/>
            <a:ext cx="2072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12" name="Google Shape;112;p2" descr="A group of people on a boa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9226" y="341830"/>
            <a:ext cx="1882487" cy="284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A machine on a platfor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4595" y="3285691"/>
            <a:ext cx="2227118" cy="1481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998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"/>
          <p:cNvSpPr/>
          <p:nvPr/>
        </p:nvSpPr>
        <p:spPr>
          <a:xfrm>
            <a:off x="787472" y="643851"/>
            <a:ext cx="4357479" cy="22504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787473" y="2993401"/>
            <a:ext cx="4329178" cy="22504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8"/>
          <p:cNvSpPr txBox="1">
            <a:spLocks noGrp="1"/>
          </p:cNvSpPr>
          <p:nvPr>
            <p:ph type="title"/>
          </p:nvPr>
        </p:nvSpPr>
        <p:spPr>
          <a:xfrm>
            <a:off x="368128" y="-181105"/>
            <a:ext cx="8187747" cy="79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300"/>
              <a:buFont typeface="Calibri"/>
              <a:buNone/>
            </a:pPr>
            <a:r>
              <a:rPr lang="en-US">
                <a:solidFill>
                  <a:srgbClr val="17375E"/>
                </a:solidFill>
              </a:rPr>
              <a:t>Binned analysis</a:t>
            </a:r>
            <a:endParaRPr/>
          </a:p>
        </p:txBody>
      </p:sp>
      <p:sp>
        <p:nvSpPr>
          <p:cNvPr id="221" name="Google Shape;221;p8"/>
          <p:cNvSpPr txBox="1">
            <a:spLocks noGrp="1"/>
          </p:cNvSpPr>
          <p:nvPr>
            <p:ph type="body" idx="1"/>
          </p:nvPr>
        </p:nvSpPr>
        <p:spPr>
          <a:xfrm>
            <a:off x="5151626" y="462611"/>
            <a:ext cx="3808270" cy="291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en-US" sz="2000"/>
              <a:t>Data set: detector period with a particular event selection (track/showers etc).</a:t>
            </a:r>
            <a:endParaRPr/>
          </a:p>
          <a:p>
            <a:pPr marL="514350" lvl="1" indent="-17906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en-US" sz="1600"/>
              <a:t>Data sets do not overlap (no common events).</a:t>
            </a:r>
            <a:endParaRPr sz="16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en-US" sz="2000"/>
              <a:t>For each data set:</a:t>
            </a:r>
            <a:endParaRPr sz="2000"/>
          </a:p>
          <a:p>
            <a:pPr marL="514350" lvl="1" indent="-17906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en-US" sz="1600"/>
              <a:t>Signal expectation (</a:t>
            </a:r>
            <a:r>
              <a:rPr lang="en-US" sz="1600" b="1"/>
              <a:t>MC</a:t>
            </a:r>
            <a:r>
              <a:rPr lang="en-US" sz="1600"/>
              <a:t>) </a:t>
            </a:r>
            <a:r>
              <a:rPr lang="en-US" sz="1600" i="1"/>
              <a:t>S</a:t>
            </a:r>
            <a:r>
              <a:rPr lang="en-US" sz="1600"/>
              <a:t>,</a:t>
            </a:r>
            <a:endParaRPr sz="1600"/>
          </a:p>
          <a:p>
            <a:pPr marL="514350" lvl="1" indent="-17906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en-US" sz="1600"/>
              <a:t>Background expectation (MC, </a:t>
            </a:r>
            <a:r>
              <a:rPr lang="en-US" sz="1600" b="1"/>
              <a:t>data sampling</a:t>
            </a:r>
            <a:r>
              <a:rPr lang="en-US" sz="1600"/>
              <a:t>) </a:t>
            </a:r>
            <a:r>
              <a:rPr lang="en-US" sz="1600" i="1"/>
              <a:t>B</a:t>
            </a:r>
            <a:r>
              <a:rPr lang="en-US" sz="1600"/>
              <a:t>,</a:t>
            </a:r>
            <a:endParaRPr sz="1600"/>
          </a:p>
          <a:p>
            <a:pPr marL="514350" lvl="1" indent="-17906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en-US" sz="1600"/>
              <a:t>Data/pseudo-experiment </a:t>
            </a:r>
            <a:r>
              <a:rPr lang="en-US" sz="1600" i="1"/>
              <a:t>N,</a:t>
            </a:r>
            <a:endParaRPr sz="1600" i="1"/>
          </a:p>
          <a:p>
            <a:pPr marL="514350" lvl="1" indent="-17906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en-US" sz="1600"/>
              <a:t>Histogram binnings are customizable for each set.</a:t>
            </a:r>
            <a:endParaRPr sz="1600"/>
          </a:p>
        </p:txBody>
      </p:sp>
      <p:pic>
        <p:nvPicPr>
          <p:cNvPr id="222" name="Google Shape;222;p8" descr="A comparison of a number of event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4383" y="874525"/>
            <a:ext cx="4182342" cy="1839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8" descr="A screenshot of a graph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106" y="3187389"/>
            <a:ext cx="4177146" cy="184789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8"/>
          <p:cNvSpPr txBox="1"/>
          <p:nvPr/>
        </p:nvSpPr>
        <p:spPr>
          <a:xfrm rot="-5400000">
            <a:off x="-560457" y="1456348"/>
            <a:ext cx="220831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ANTARES 2007-2020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preliminary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 txBox="1"/>
          <p:nvPr/>
        </p:nvSpPr>
        <p:spPr>
          <a:xfrm rot="-5400000">
            <a:off x="-537069" y="3857014"/>
            <a:ext cx="219026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KM3NeT/ARCA8 (210 days)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preliminary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1621710" y="1129147"/>
            <a:ext cx="9975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signal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1580146" y="3269674"/>
            <a:ext cx="9975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signal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8"/>
          <p:cNvSpPr txBox="1"/>
          <p:nvPr/>
        </p:nvSpPr>
        <p:spPr>
          <a:xfrm>
            <a:off x="3419337" y="1129147"/>
            <a:ext cx="13092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8"/>
          <p:cNvSpPr txBox="1"/>
          <p:nvPr/>
        </p:nvSpPr>
        <p:spPr>
          <a:xfrm>
            <a:off x="3351795" y="3269674"/>
            <a:ext cx="13092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8" descr="A black background with white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53026" y="3263231"/>
            <a:ext cx="2743200" cy="48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14062" y="4651691"/>
            <a:ext cx="2743200" cy="38614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8"/>
          <p:cNvSpPr txBox="1"/>
          <p:nvPr/>
        </p:nvSpPr>
        <p:spPr>
          <a:xfrm>
            <a:off x="5128250" y="3817360"/>
            <a:ext cx="526299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μ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 strength 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(for a given default flux)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Sum over bins of all data sets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8"/>
          <p:cNvSpPr txBox="1">
            <a:spLocks noGrp="1"/>
          </p:cNvSpPr>
          <p:nvPr>
            <p:ph type="sldNum" idx="12"/>
          </p:nvPr>
        </p:nvSpPr>
        <p:spPr>
          <a:xfrm>
            <a:off x="6879397" y="477522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34" name="Google Shape;234;p8"/>
          <p:cNvSpPr txBox="1"/>
          <p:nvPr/>
        </p:nvSpPr>
        <p:spPr>
          <a:xfrm rot="-5400000">
            <a:off x="447342" y="1241292"/>
            <a:ext cx="979755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</a:t>
            </a:r>
            <a:r>
              <a:rPr lang="en-US" sz="10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(E/GeV)</a:t>
            </a:r>
            <a:endParaRPr/>
          </a:p>
        </p:txBody>
      </p:sp>
      <p:sp>
        <p:nvSpPr>
          <p:cNvPr id="235" name="Google Shape;235;p8"/>
          <p:cNvSpPr txBox="1"/>
          <p:nvPr/>
        </p:nvSpPr>
        <p:spPr>
          <a:xfrm rot="-5400000">
            <a:off x="420706" y="3554156"/>
            <a:ext cx="979755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</a:t>
            </a:r>
            <a:r>
              <a:rPr lang="en-US" sz="10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(E/GeV)</a:t>
            </a:r>
            <a:endParaRPr/>
          </a:p>
        </p:txBody>
      </p:sp>
      <p:sp>
        <p:nvSpPr>
          <p:cNvPr id="236" name="Google Shape;236;p8"/>
          <p:cNvSpPr txBox="1"/>
          <p:nvPr/>
        </p:nvSpPr>
        <p:spPr>
          <a:xfrm rot="-5400000">
            <a:off x="2559745" y="3554156"/>
            <a:ext cx="979755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</a:t>
            </a:r>
            <a:r>
              <a:rPr lang="en-US" sz="10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(E/GeV)</a:t>
            </a:r>
            <a:endParaRPr/>
          </a:p>
        </p:txBody>
      </p:sp>
      <p:sp>
        <p:nvSpPr>
          <p:cNvPr id="237" name="Google Shape;237;p8"/>
          <p:cNvSpPr txBox="1"/>
          <p:nvPr/>
        </p:nvSpPr>
        <p:spPr>
          <a:xfrm rot="-5400000">
            <a:off x="2627394" y="1255960"/>
            <a:ext cx="979755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</a:t>
            </a:r>
            <a:r>
              <a:rPr lang="en-US" sz="10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(E/GeV)</a:t>
            </a:r>
            <a:endParaRPr/>
          </a:p>
        </p:txBody>
      </p:sp>
      <p:sp>
        <p:nvSpPr>
          <p:cNvPr id="238" name="Google Shape;238;p8"/>
          <p:cNvSpPr txBox="1"/>
          <p:nvPr/>
        </p:nvSpPr>
        <p:spPr>
          <a:xfrm>
            <a:off x="3938817" y="2993401"/>
            <a:ext cx="1184761" cy="2462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events</a:t>
            </a:r>
            <a:endParaRPr/>
          </a:p>
        </p:txBody>
      </p:sp>
      <p:sp>
        <p:nvSpPr>
          <p:cNvPr id="239" name="Google Shape;239;p8"/>
          <p:cNvSpPr txBox="1"/>
          <p:nvPr/>
        </p:nvSpPr>
        <p:spPr>
          <a:xfrm>
            <a:off x="1741331" y="2988357"/>
            <a:ext cx="1184761" cy="2462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events</a:t>
            </a:r>
            <a:endParaRPr/>
          </a:p>
        </p:txBody>
      </p:sp>
      <p:sp>
        <p:nvSpPr>
          <p:cNvPr id="240" name="Google Shape;240;p8"/>
          <p:cNvSpPr txBox="1"/>
          <p:nvPr/>
        </p:nvSpPr>
        <p:spPr>
          <a:xfrm rot="-5400000">
            <a:off x="4559843" y="3674719"/>
            <a:ext cx="979755" cy="1077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41" name="Google Shape;241;p8"/>
          <p:cNvSpPr txBox="1"/>
          <p:nvPr/>
        </p:nvSpPr>
        <p:spPr>
          <a:xfrm rot="-5400000">
            <a:off x="4585972" y="1240447"/>
            <a:ext cx="979755" cy="1077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42" name="Google Shape;242;p8"/>
          <p:cNvSpPr txBox="1"/>
          <p:nvPr/>
        </p:nvSpPr>
        <p:spPr>
          <a:xfrm>
            <a:off x="3944950" y="680128"/>
            <a:ext cx="1184761" cy="2462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events</a:t>
            </a:r>
            <a:endParaRPr/>
          </a:p>
        </p:txBody>
      </p:sp>
      <p:sp>
        <p:nvSpPr>
          <p:cNvPr id="243" name="Google Shape;243;p8"/>
          <p:cNvSpPr txBox="1"/>
          <p:nvPr/>
        </p:nvSpPr>
        <p:spPr>
          <a:xfrm>
            <a:off x="1820705" y="680128"/>
            <a:ext cx="1184761" cy="2462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events</a:t>
            </a:r>
            <a:endParaRPr/>
          </a:p>
        </p:txBody>
      </p:sp>
      <p:sp>
        <p:nvSpPr>
          <p:cNvPr id="244" name="Google Shape;244;p8"/>
          <p:cNvSpPr txBox="1"/>
          <p:nvPr/>
        </p:nvSpPr>
        <p:spPr>
          <a:xfrm rot="-5400000">
            <a:off x="2466078" y="1373464"/>
            <a:ext cx="979755" cy="1077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45" name="Google Shape;245;p8"/>
          <p:cNvSpPr txBox="1"/>
          <p:nvPr/>
        </p:nvSpPr>
        <p:spPr>
          <a:xfrm>
            <a:off x="1580146" y="4912174"/>
            <a:ext cx="1184761" cy="2462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angle [deg] </a:t>
            </a:r>
            <a:endParaRPr/>
          </a:p>
        </p:txBody>
      </p:sp>
      <p:sp>
        <p:nvSpPr>
          <p:cNvPr id="246" name="Google Shape;246;p8"/>
          <p:cNvSpPr txBox="1"/>
          <p:nvPr/>
        </p:nvSpPr>
        <p:spPr>
          <a:xfrm>
            <a:off x="3688215" y="4915636"/>
            <a:ext cx="1184761" cy="2462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angle [deg] </a:t>
            </a:r>
            <a:endParaRPr/>
          </a:p>
        </p:txBody>
      </p:sp>
      <p:sp>
        <p:nvSpPr>
          <p:cNvPr id="247" name="Google Shape;247;p8"/>
          <p:cNvSpPr txBox="1"/>
          <p:nvPr/>
        </p:nvSpPr>
        <p:spPr>
          <a:xfrm>
            <a:off x="3811098" y="2631377"/>
            <a:ext cx="1184761" cy="2462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angle [deg] </a:t>
            </a:r>
            <a:endParaRPr/>
          </a:p>
        </p:txBody>
      </p:sp>
      <p:sp>
        <p:nvSpPr>
          <p:cNvPr id="248" name="Google Shape;248;p8"/>
          <p:cNvSpPr txBox="1"/>
          <p:nvPr/>
        </p:nvSpPr>
        <p:spPr>
          <a:xfrm>
            <a:off x="1706335" y="2624172"/>
            <a:ext cx="1184761" cy="2462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angle [deg] </a:t>
            </a:r>
            <a:endParaRPr/>
          </a:p>
        </p:txBody>
      </p:sp>
      <p:pic>
        <p:nvPicPr>
          <p:cNvPr id="249" name="Google Shape;249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250" y="0"/>
            <a:ext cx="2072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36797" y="0"/>
            <a:ext cx="2072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"/>
          <p:cNvSpPr/>
          <p:nvPr/>
        </p:nvSpPr>
        <p:spPr>
          <a:xfrm>
            <a:off x="428718" y="2837384"/>
            <a:ext cx="2735646" cy="2272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9"/>
          <p:cNvSpPr/>
          <p:nvPr/>
        </p:nvSpPr>
        <p:spPr>
          <a:xfrm>
            <a:off x="428718" y="495643"/>
            <a:ext cx="2735646" cy="23143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50" y="0"/>
            <a:ext cx="2072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6797" y="0"/>
            <a:ext cx="2072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9"/>
          <p:cNvSpPr txBox="1">
            <a:spLocks noGrp="1"/>
          </p:cNvSpPr>
          <p:nvPr>
            <p:ph type="title"/>
          </p:nvPr>
        </p:nvSpPr>
        <p:spPr>
          <a:xfrm>
            <a:off x="368128" y="-181105"/>
            <a:ext cx="818774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300"/>
              <a:buFont typeface="Calibri"/>
              <a:buNone/>
            </a:pPr>
            <a:r>
              <a:rPr lang="en-US">
                <a:solidFill>
                  <a:srgbClr val="17375E"/>
                </a:solidFill>
              </a:rPr>
              <a:t>Signal simulation</a:t>
            </a:r>
            <a:endParaRPr>
              <a:solidFill>
                <a:srgbClr val="17375E"/>
              </a:solidFill>
            </a:endParaRPr>
          </a:p>
        </p:txBody>
      </p:sp>
      <p:sp>
        <p:nvSpPr>
          <p:cNvPr id="261" name="Google Shape;261;p9"/>
          <p:cNvSpPr txBox="1">
            <a:spLocks noGrp="1"/>
          </p:cNvSpPr>
          <p:nvPr>
            <p:ph type="body" idx="1"/>
          </p:nvPr>
        </p:nvSpPr>
        <p:spPr>
          <a:xfrm>
            <a:off x="3164364" y="667832"/>
            <a:ext cx="5693656" cy="4172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Signal is simulated using detector properties (from MC):</a:t>
            </a:r>
            <a:endParaRPr/>
          </a:p>
          <a:p>
            <a:pPr marL="171450" lvl="0" indent="-17148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effective area</a:t>
            </a:r>
            <a:r>
              <a:rPr lang="en-US"/>
              <a:t>, dependent on true neutrino energy and zenith/declination. It serves as a measure for the detector sensitivities to neutrinos at different energies and incoming angles;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8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neutrino energy resolution</a:t>
            </a:r>
            <a:r>
              <a:rPr lang="en-US"/>
              <a:t> estimated as the fraction of the events with a given reconstructed neutrino energy for a given bin of true neutrino energy and zenith/declination;</a:t>
            </a:r>
            <a:endParaRPr/>
          </a:p>
          <a:p>
            <a:pPr marL="171450" lvl="0" indent="-171481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/>
              <a:t>point spread function</a:t>
            </a:r>
            <a:r>
              <a:rPr lang="en-US"/>
              <a:t> estimated as the fraction of the events with a reconstructed angular distance from the true source centre for a given bin of true neutrino energy.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Can be further smeared with source extension (if known).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14350" lvl="1" indent="-6572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48133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9" descr="A comparison of a graph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52544" b="-557"/>
          <a:stretch/>
        </p:blipFill>
        <p:spPr>
          <a:xfrm>
            <a:off x="510286" y="2847639"/>
            <a:ext cx="2538949" cy="21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9" descr="A comparison of a graph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1282" r="3029" b="-195"/>
          <a:stretch/>
        </p:blipFill>
        <p:spPr>
          <a:xfrm>
            <a:off x="499185" y="495644"/>
            <a:ext cx="2537504" cy="2201822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9"/>
          <p:cNvSpPr txBox="1"/>
          <p:nvPr/>
        </p:nvSpPr>
        <p:spPr>
          <a:xfrm>
            <a:off x="1351239" y="563957"/>
            <a:ext cx="16365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ANTARES 2007-2020 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PSF, preliminary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9"/>
          <p:cNvSpPr txBox="1"/>
          <p:nvPr/>
        </p:nvSpPr>
        <p:spPr>
          <a:xfrm>
            <a:off x="1609124" y="4236400"/>
            <a:ext cx="16365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KM3NeT/ARCA8 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PSF, preliminary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67" name="Google Shape;267;p9"/>
          <p:cNvSpPr txBox="1"/>
          <p:nvPr/>
        </p:nvSpPr>
        <p:spPr>
          <a:xfrm rot="-5400000">
            <a:off x="61952" y="862411"/>
            <a:ext cx="979755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</a:t>
            </a:r>
            <a:r>
              <a:rPr lang="en-US" sz="10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(α/deg)</a:t>
            </a:r>
            <a:endParaRPr/>
          </a:p>
        </p:txBody>
      </p:sp>
      <p:sp>
        <p:nvSpPr>
          <p:cNvPr id="268" name="Google Shape;268;p9"/>
          <p:cNvSpPr txBox="1"/>
          <p:nvPr/>
        </p:nvSpPr>
        <p:spPr>
          <a:xfrm rot="-5400000">
            <a:off x="88689" y="3214406"/>
            <a:ext cx="979755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</a:t>
            </a:r>
            <a:r>
              <a:rPr lang="en-US" sz="10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(α/deg)</a:t>
            </a:r>
            <a:endParaRPr/>
          </a:p>
        </p:txBody>
      </p:sp>
      <p:sp>
        <p:nvSpPr>
          <p:cNvPr id="269" name="Google Shape;269;p9"/>
          <p:cNvSpPr txBox="1"/>
          <p:nvPr/>
        </p:nvSpPr>
        <p:spPr>
          <a:xfrm>
            <a:off x="1891020" y="2563786"/>
            <a:ext cx="979755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</a:t>
            </a:r>
            <a:r>
              <a:rPr lang="en-US" sz="10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(E/GeV)</a:t>
            </a:r>
            <a:endParaRPr/>
          </a:p>
        </p:txBody>
      </p:sp>
      <p:sp>
        <p:nvSpPr>
          <p:cNvPr id="270" name="Google Shape;270;p9"/>
          <p:cNvSpPr txBox="1"/>
          <p:nvPr/>
        </p:nvSpPr>
        <p:spPr>
          <a:xfrm>
            <a:off x="1907737" y="4864002"/>
            <a:ext cx="979755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</a:t>
            </a:r>
            <a:r>
              <a:rPr lang="en-US" sz="10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(E/GeV)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50" y="0"/>
            <a:ext cx="2072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6797" y="0"/>
            <a:ext cx="2072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0"/>
          <p:cNvSpPr/>
          <p:nvPr/>
        </p:nvSpPr>
        <p:spPr>
          <a:xfrm>
            <a:off x="4709111" y="1521905"/>
            <a:ext cx="3956318" cy="36215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0"/>
          <p:cNvSpPr/>
          <p:nvPr/>
        </p:nvSpPr>
        <p:spPr>
          <a:xfrm>
            <a:off x="356573" y="1521905"/>
            <a:ext cx="4083572" cy="36215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0"/>
          <p:cNvSpPr/>
          <p:nvPr/>
        </p:nvSpPr>
        <p:spPr>
          <a:xfrm>
            <a:off x="4522039" y="1518290"/>
            <a:ext cx="4170482" cy="36215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0"/>
          <p:cNvSpPr txBox="1">
            <a:spLocks noGrp="1"/>
          </p:cNvSpPr>
          <p:nvPr>
            <p:ph type="title"/>
          </p:nvPr>
        </p:nvSpPr>
        <p:spPr>
          <a:xfrm>
            <a:off x="368128" y="-181105"/>
            <a:ext cx="818774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300"/>
              <a:buFont typeface="Calibri"/>
              <a:buNone/>
            </a:pPr>
            <a:r>
              <a:rPr lang="en-US">
                <a:solidFill>
                  <a:srgbClr val="17375E"/>
                </a:solidFill>
              </a:rPr>
              <a:t>Background and pseudo-experiments</a:t>
            </a:r>
            <a:endParaRPr/>
          </a:p>
        </p:txBody>
      </p:sp>
      <p:sp>
        <p:nvSpPr>
          <p:cNvPr id="282" name="Google Shape;282;p10"/>
          <p:cNvSpPr txBox="1">
            <a:spLocks noGrp="1"/>
          </p:cNvSpPr>
          <p:nvPr>
            <p:ph type="body" idx="1"/>
          </p:nvPr>
        </p:nvSpPr>
        <p:spPr>
          <a:xfrm>
            <a:off x="362383" y="732775"/>
            <a:ext cx="8568603" cy="86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171450" lvl="0" indent="-17148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Background is factorised by data fits in reconstructed declination and energy.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 B=n*F(DEC)*F(E)</a:t>
            </a:r>
            <a:endParaRPr/>
          </a:p>
          <a:p>
            <a:pPr marL="171450" lvl="0" indent="-171489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52594"/>
              <a:buChar char="•"/>
            </a:pPr>
            <a:r>
              <a:rPr lang="en-US"/>
              <a:t>Pseudo-experiments are generated as Poisson with mean </a:t>
            </a:r>
            <a:r>
              <a:rPr lang="en-US" sz="1700">
                <a:latin typeface="Arial"/>
                <a:ea typeface="Arial"/>
                <a:cs typeface="Arial"/>
                <a:sym typeface="Arial"/>
              </a:rPr>
              <a:t>μS+B (for each bin).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171450" lvl="0" indent="-6813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10" descr="A collage of graph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571" y="1519648"/>
            <a:ext cx="3704359" cy="347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0" descr="A collage of graph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5934" y="1559377"/>
            <a:ext cx="3697864" cy="346321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0"/>
          <p:cNvSpPr txBox="1">
            <a:spLocks noGrp="1"/>
          </p:cNvSpPr>
          <p:nvPr>
            <p:ph type="sldNum" idx="12"/>
          </p:nvPr>
        </p:nvSpPr>
        <p:spPr>
          <a:xfrm>
            <a:off x="6807200" y="477628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86" name="Google Shape;286;p10"/>
          <p:cNvSpPr txBox="1"/>
          <p:nvPr/>
        </p:nvSpPr>
        <p:spPr>
          <a:xfrm>
            <a:off x="1479273" y="4900290"/>
            <a:ext cx="979755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</a:t>
            </a:r>
            <a:r>
              <a:rPr lang="en-US" sz="10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(E/GeV)</a:t>
            </a:r>
            <a:endParaRPr/>
          </a:p>
        </p:txBody>
      </p:sp>
      <p:sp>
        <p:nvSpPr>
          <p:cNvPr id="287" name="Google Shape;287;p10"/>
          <p:cNvSpPr txBox="1"/>
          <p:nvPr/>
        </p:nvSpPr>
        <p:spPr>
          <a:xfrm>
            <a:off x="3370203" y="4900290"/>
            <a:ext cx="979755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</a:t>
            </a:r>
            <a:r>
              <a:rPr lang="en-US" sz="10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(E/GeV)</a:t>
            </a:r>
            <a:endParaRPr/>
          </a:p>
        </p:txBody>
      </p:sp>
      <p:sp>
        <p:nvSpPr>
          <p:cNvPr id="288" name="Google Shape;288;p10"/>
          <p:cNvSpPr txBox="1"/>
          <p:nvPr/>
        </p:nvSpPr>
        <p:spPr>
          <a:xfrm>
            <a:off x="5655365" y="4925390"/>
            <a:ext cx="979755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</a:t>
            </a:r>
            <a:r>
              <a:rPr lang="en-US" sz="10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(E/GeV)</a:t>
            </a:r>
            <a:endParaRPr/>
          </a:p>
        </p:txBody>
      </p:sp>
      <p:sp>
        <p:nvSpPr>
          <p:cNvPr id="289" name="Google Shape;289;p10"/>
          <p:cNvSpPr txBox="1"/>
          <p:nvPr/>
        </p:nvSpPr>
        <p:spPr>
          <a:xfrm>
            <a:off x="7548181" y="4913492"/>
            <a:ext cx="979755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</a:t>
            </a:r>
            <a:r>
              <a:rPr lang="en-US" sz="10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(E/GeV)</a:t>
            </a:r>
            <a:endParaRPr/>
          </a:p>
        </p:txBody>
      </p:sp>
      <p:sp>
        <p:nvSpPr>
          <p:cNvPr id="290" name="Google Shape;290;p10"/>
          <p:cNvSpPr txBox="1"/>
          <p:nvPr/>
        </p:nvSpPr>
        <p:spPr>
          <a:xfrm>
            <a:off x="1621465" y="3136757"/>
            <a:ext cx="1904807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0"/>
          <p:cNvSpPr txBox="1"/>
          <p:nvPr/>
        </p:nvSpPr>
        <p:spPr>
          <a:xfrm>
            <a:off x="5623678" y="3148003"/>
            <a:ext cx="2228466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0"/>
          <p:cNvSpPr txBox="1"/>
          <p:nvPr/>
        </p:nvSpPr>
        <p:spPr>
          <a:xfrm>
            <a:off x="1514225" y="3061724"/>
            <a:ext cx="979755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sin(δ)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0"/>
          <p:cNvSpPr txBox="1"/>
          <p:nvPr/>
        </p:nvSpPr>
        <p:spPr>
          <a:xfrm>
            <a:off x="5617793" y="3136990"/>
            <a:ext cx="979755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sin(δ)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0"/>
          <p:cNvSpPr txBox="1"/>
          <p:nvPr/>
        </p:nvSpPr>
        <p:spPr>
          <a:xfrm>
            <a:off x="7496467" y="3136757"/>
            <a:ext cx="979755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0"/>
          <p:cNvSpPr txBox="1"/>
          <p:nvPr/>
        </p:nvSpPr>
        <p:spPr>
          <a:xfrm>
            <a:off x="3348434" y="3062508"/>
            <a:ext cx="979755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0"/>
          <p:cNvSpPr txBox="1"/>
          <p:nvPr/>
        </p:nvSpPr>
        <p:spPr>
          <a:xfrm rot="-5400000">
            <a:off x="-65272" y="2180732"/>
            <a:ext cx="1563875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events [a.u.] </a:t>
            </a:r>
            <a:endParaRPr/>
          </a:p>
        </p:txBody>
      </p:sp>
      <p:sp>
        <p:nvSpPr>
          <p:cNvPr id="297" name="Google Shape;297;p10"/>
          <p:cNvSpPr txBox="1"/>
          <p:nvPr/>
        </p:nvSpPr>
        <p:spPr>
          <a:xfrm rot="-5400000">
            <a:off x="-122662" y="4041805"/>
            <a:ext cx="1563875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events [a.u.] </a:t>
            </a:r>
            <a:endParaRPr/>
          </a:p>
        </p:txBody>
      </p:sp>
      <p:sp>
        <p:nvSpPr>
          <p:cNvPr id="298" name="Google Shape;298;p10"/>
          <p:cNvSpPr txBox="1"/>
          <p:nvPr/>
        </p:nvSpPr>
        <p:spPr>
          <a:xfrm rot="-5400000">
            <a:off x="4045029" y="2242955"/>
            <a:ext cx="1563875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events [a.u.] </a:t>
            </a:r>
            <a:endParaRPr/>
          </a:p>
        </p:txBody>
      </p:sp>
      <p:sp>
        <p:nvSpPr>
          <p:cNvPr id="299" name="Google Shape;299;p10"/>
          <p:cNvSpPr txBox="1"/>
          <p:nvPr/>
        </p:nvSpPr>
        <p:spPr>
          <a:xfrm rot="-5400000">
            <a:off x="1835153" y="3977423"/>
            <a:ext cx="1563875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events [a.u.] </a:t>
            </a:r>
            <a:endParaRPr/>
          </a:p>
        </p:txBody>
      </p:sp>
      <p:sp>
        <p:nvSpPr>
          <p:cNvPr id="300" name="Google Shape;300;p10"/>
          <p:cNvSpPr txBox="1"/>
          <p:nvPr/>
        </p:nvSpPr>
        <p:spPr>
          <a:xfrm rot="-5400000">
            <a:off x="1849915" y="2172465"/>
            <a:ext cx="1563875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events [a.u.] </a:t>
            </a:r>
            <a:endParaRPr/>
          </a:p>
        </p:txBody>
      </p:sp>
      <p:sp>
        <p:nvSpPr>
          <p:cNvPr id="301" name="Google Shape;301;p10"/>
          <p:cNvSpPr txBox="1"/>
          <p:nvPr/>
        </p:nvSpPr>
        <p:spPr>
          <a:xfrm rot="-5400000">
            <a:off x="5961011" y="2252207"/>
            <a:ext cx="1563875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events [a.u.] </a:t>
            </a:r>
            <a:endParaRPr/>
          </a:p>
        </p:txBody>
      </p:sp>
      <p:sp>
        <p:nvSpPr>
          <p:cNvPr id="302" name="Google Shape;302;p10"/>
          <p:cNvSpPr txBox="1"/>
          <p:nvPr/>
        </p:nvSpPr>
        <p:spPr>
          <a:xfrm rot="-5400000">
            <a:off x="6028143" y="4088366"/>
            <a:ext cx="1563875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events [a.u.] </a:t>
            </a:r>
            <a:endParaRPr/>
          </a:p>
        </p:txBody>
      </p:sp>
      <p:sp>
        <p:nvSpPr>
          <p:cNvPr id="303" name="Google Shape;303;p10"/>
          <p:cNvSpPr txBox="1"/>
          <p:nvPr/>
        </p:nvSpPr>
        <p:spPr>
          <a:xfrm rot="-5400000">
            <a:off x="-644693" y="3060993"/>
            <a:ext cx="2228466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ANTARES 2007-2010 preliminary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0"/>
          <p:cNvSpPr txBox="1"/>
          <p:nvPr/>
        </p:nvSpPr>
        <p:spPr>
          <a:xfrm rot="-5400000">
            <a:off x="3329077" y="3078972"/>
            <a:ext cx="2612751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KM3NeT/ARCA8 (210 days) preliminary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50" y="0"/>
            <a:ext cx="2072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6797" y="0"/>
            <a:ext cx="2072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1"/>
          <p:cNvSpPr txBox="1">
            <a:spLocks noGrp="1"/>
          </p:cNvSpPr>
          <p:nvPr>
            <p:ph type="title"/>
          </p:nvPr>
        </p:nvSpPr>
        <p:spPr>
          <a:xfrm>
            <a:off x="368128" y="-181105"/>
            <a:ext cx="818774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300"/>
              <a:buFont typeface="Calibri"/>
              <a:buNone/>
            </a:pPr>
            <a:r>
              <a:rPr lang="en-US">
                <a:solidFill>
                  <a:srgbClr val="17375E"/>
                </a:solidFill>
              </a:rPr>
              <a:t>Sensitivities</a:t>
            </a:r>
            <a:endParaRPr>
              <a:solidFill>
                <a:srgbClr val="17375E"/>
              </a:solidFill>
            </a:endParaRPr>
          </a:p>
        </p:txBody>
      </p:sp>
      <p:sp>
        <p:nvSpPr>
          <p:cNvPr id="313" name="Google Shape;313;p11"/>
          <p:cNvSpPr txBox="1">
            <a:spLocks noGrp="1"/>
          </p:cNvSpPr>
          <p:nvPr>
            <p:ph type="body" idx="1"/>
          </p:nvPr>
        </p:nvSpPr>
        <p:spPr>
          <a:xfrm>
            <a:off x="368876" y="505476"/>
            <a:ext cx="8263370" cy="73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Median Neyman upper limit for pseudo-experiments with no signal.</a:t>
            </a:r>
            <a:endParaRPr/>
          </a:p>
        </p:txBody>
      </p:sp>
      <p:pic>
        <p:nvPicPr>
          <p:cNvPr id="314" name="Google Shape;314;p11" descr="A graph of a number of number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4689" y="872363"/>
            <a:ext cx="6133234" cy="333383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1"/>
          <p:cNvSpPr txBox="1"/>
          <p:nvPr/>
        </p:nvSpPr>
        <p:spPr>
          <a:xfrm>
            <a:off x="365412" y="4277503"/>
            <a:ext cx="8165956" cy="990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171450" marR="0" lvl="0" indent="-17148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Sensitivity of the analysed KM3NeT/ARCA data sets is order of magnitude worse than the ANTARES data set.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Sensitivity gain of combined analysis is ~10%.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will rapidly change for the upcoming data sets (ANTARES 2007-2022, 1 year of KM3NeT/ARCA21..)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1"/>
          <p:cNvSpPr txBox="1">
            <a:spLocks noGrp="1"/>
          </p:cNvSpPr>
          <p:nvPr>
            <p:ph type="sldNum" idx="12"/>
          </p:nvPr>
        </p:nvSpPr>
        <p:spPr>
          <a:xfrm>
            <a:off x="6733125" y="475668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317" name="Google Shape;317;p11"/>
          <p:cNvSpPr txBox="1"/>
          <p:nvPr/>
        </p:nvSpPr>
        <p:spPr>
          <a:xfrm>
            <a:off x="1094950" y="39134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hlinkClick r:id="rId5"/>
              </a:rPr>
              <a:t>PoS(ICRC2023)1147</a:t>
            </a:r>
            <a:r>
              <a:rPr lang="en-US" sz="900">
                <a:solidFill>
                  <a:schemeClr val="dk1"/>
                </a:solidFill>
              </a:rPr>
              <a:t> 					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" y="0"/>
            <a:ext cx="207203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797" y="0"/>
            <a:ext cx="207203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8128" y="-181105"/>
            <a:ext cx="8187747" cy="9144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17375E"/>
                </a:solidFill>
              </a:rPr>
              <a:t>Hand-</a:t>
            </a:r>
            <a:r>
              <a:rPr lang="fr-FR" dirty="0" err="1" smtClean="0">
                <a:solidFill>
                  <a:srgbClr val="17375E"/>
                </a:solidFill>
              </a:rPr>
              <a:t>waving</a:t>
            </a:r>
            <a:r>
              <a:rPr lang="fr-FR" dirty="0" smtClean="0">
                <a:solidFill>
                  <a:srgbClr val="17375E"/>
                </a:solidFill>
              </a:rPr>
              <a:t> estimations for the future</a:t>
            </a:r>
            <a:endParaRPr lang="fr-FR" dirty="0">
              <a:solidFill>
                <a:srgbClr val="17375E"/>
              </a:solidFill>
              <a:cs typeface="Calibri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80755" y="563116"/>
            <a:ext cx="1721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ARCA6/8/19/21 </a:t>
            </a:r>
          </a:p>
          <a:p>
            <a:r>
              <a:rPr lang="en-US" dirty="0" smtClean="0"/>
              <a:t>@ICRC2023 by </a:t>
            </a:r>
          </a:p>
          <a:p>
            <a:r>
              <a:rPr lang="en-US" dirty="0" smtClean="0"/>
              <a:t>Thijs, Rasa, </a:t>
            </a:r>
            <a:r>
              <a:rPr lang="en-US" dirty="0" err="1" smtClean="0"/>
              <a:t>Aart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65429" y="1722835"/>
            <a:ext cx="33450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effective data taking time of ∼ 424 </a:t>
            </a:r>
            <a:r>
              <a:rPr lang="en-US" sz="1200" dirty="0" smtClean="0"/>
              <a:t>days contains</a:t>
            </a:r>
            <a:r>
              <a:rPr lang="en-US" sz="1200" dirty="0"/>
              <a:t>: </a:t>
            </a:r>
            <a:endParaRPr lang="en-US" sz="1200" dirty="0" smtClean="0"/>
          </a:p>
          <a:p>
            <a:r>
              <a:rPr lang="en-US" sz="1200" dirty="0" smtClean="0"/>
              <a:t>∼ </a:t>
            </a:r>
            <a:r>
              <a:rPr lang="en-US" sz="1200" dirty="0"/>
              <a:t>92 days with 6 lines (referred to as ARCA6), </a:t>
            </a:r>
            <a:endParaRPr lang="en-US" sz="1200" dirty="0" smtClean="0"/>
          </a:p>
          <a:p>
            <a:r>
              <a:rPr lang="en-US" sz="1200" dirty="0" smtClean="0"/>
              <a:t>∼ </a:t>
            </a:r>
            <a:r>
              <a:rPr lang="en-US" sz="1200" dirty="0"/>
              <a:t>210 days with 7 - 8 lines (referred to </a:t>
            </a:r>
            <a:r>
              <a:rPr lang="en-US" sz="1200" dirty="0" smtClean="0"/>
              <a:t>as ARCA8</a:t>
            </a:r>
            <a:r>
              <a:rPr lang="en-US" sz="1200" dirty="0"/>
              <a:t>), </a:t>
            </a:r>
            <a:endParaRPr lang="en-US" sz="1200" dirty="0" smtClean="0"/>
          </a:p>
          <a:p>
            <a:r>
              <a:rPr lang="en-US" sz="1200" dirty="0" smtClean="0"/>
              <a:t>∼ </a:t>
            </a:r>
            <a:r>
              <a:rPr lang="en-US" sz="1200" dirty="0"/>
              <a:t>52 days with ARCA19 and </a:t>
            </a:r>
            <a:endParaRPr lang="en-US" sz="1200" dirty="0" smtClean="0"/>
          </a:p>
          <a:p>
            <a:r>
              <a:rPr lang="en-US" sz="1200" dirty="0" smtClean="0"/>
              <a:t>∼ </a:t>
            </a:r>
            <a:r>
              <a:rPr lang="en-US" sz="1200" dirty="0"/>
              <a:t>69 days with ARCA21.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97" y="657604"/>
            <a:ext cx="4902563" cy="28933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7478" y="3550920"/>
            <a:ext cx="8299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ARCA6/8 sensitivity is ~12/3.5=4 times worse than ARCA6/8/21 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			-&gt; dominated by ~1/2 year of ARCA19/21 </a:t>
            </a:r>
          </a:p>
          <a:p>
            <a:r>
              <a:rPr lang="en-US" sz="1200" dirty="0" smtClean="0"/>
              <a:t>ARCA6-21 sensitivity is ~3.5/0.55=6.4 times worse than ANTARES.</a:t>
            </a:r>
          </a:p>
          <a:p>
            <a:r>
              <a:rPr lang="en-US" sz="1200" dirty="0" smtClean="0"/>
              <a:t>In 2023 ARCA19 of 9 months  =&gt; ~</a:t>
            </a:r>
            <a:r>
              <a:rPr lang="en-US" sz="1200" dirty="0" err="1" smtClean="0"/>
              <a:t>sqrt</a:t>
            </a:r>
            <a:r>
              <a:rPr lang="en-US" sz="1200" dirty="0" smtClean="0"/>
              <a:t>(2.5)=1.7 sensitivity for the full ARCA6/8/21 set vs reduced set.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                 </a:t>
            </a:r>
            <a:r>
              <a:rPr lang="en-US" sz="1200" dirty="0" smtClean="0"/>
              <a:t>~</a:t>
            </a:r>
            <a:r>
              <a:rPr lang="en-US" sz="1200" dirty="0" smtClean="0"/>
              <a:t>3.8 times worse sensitivity than ANTARES (or ~20% improvement in sensitivity / significance).</a:t>
            </a:r>
          </a:p>
          <a:p>
            <a:endParaRPr lang="en-US" sz="1200" dirty="0" smtClean="0"/>
          </a:p>
          <a:p>
            <a:r>
              <a:rPr lang="en-US" sz="1200" dirty="0" smtClean="0"/>
              <a:t>Next 1-2 years (ICRC2025 and Neutrino 2026) we </a:t>
            </a:r>
            <a:r>
              <a:rPr lang="en-US" sz="1200" dirty="0" smtClean="0"/>
              <a:t>(KM3NeT/ARCA) </a:t>
            </a:r>
            <a:r>
              <a:rPr lang="en-US" sz="1200" dirty="0" smtClean="0"/>
              <a:t>should reach ANTARES sensitivity.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23621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793</Words>
  <Application>Microsoft Macintosh PowerPoint</Application>
  <PresentationFormat>On-screen Show (16:9)</PresentationFormat>
  <Paragraphs>189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Combined KM3NeT/ARCA and ANTARES searches for point-like neutrino emission</vt:lpstr>
      <vt:lpstr>Recruitment at UniGe completed</vt:lpstr>
      <vt:lpstr>Synergy UniGe and INFN within KM3NeT</vt:lpstr>
      <vt:lpstr>Combined point-like search motivations</vt:lpstr>
      <vt:lpstr>Binned analysis</vt:lpstr>
      <vt:lpstr>Signal simulation</vt:lpstr>
      <vt:lpstr>Background and pseudo-experiments</vt:lpstr>
      <vt:lpstr>Sensitivities</vt:lpstr>
      <vt:lpstr>Hand-waving estimations for the future</vt:lpstr>
      <vt:lpstr>Hand-waving estimations for the future</vt:lpstr>
      <vt:lpstr>Summary and Perspectives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Combined KM3NeT/ARCA and ANTARES searches for point-like neutrino emission</dc:title>
  <dc:creator>Vladimir K</dc:creator>
  <cp:lastModifiedBy>Vladimir Kulikovskiy</cp:lastModifiedBy>
  <cp:revision>9</cp:revision>
  <dcterms:created xsi:type="dcterms:W3CDTF">2016-10-10T14:38:50Z</dcterms:created>
  <dcterms:modified xsi:type="dcterms:W3CDTF">2023-11-23T08:20:00Z</dcterms:modified>
</cp:coreProperties>
</file>