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embeddedFontLst>
    <p:embeddedFont>
      <p:font typeface="Source Code Pro"/>
      <p:regular r:id="rId57"/>
      <p:bold r:id="rId58"/>
      <p:italic r:id="rId59"/>
      <p:boldItalic r:id="rId60"/>
    </p:embeddedFont>
    <p:embeddedFont>
      <p:font typeface="Oswald"/>
      <p:regular r:id="rId61"/>
      <p:bold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swald-bold.fntdata"/><Relationship Id="rId61" Type="http://schemas.openxmlformats.org/officeDocument/2006/relationships/font" Target="fonts/Oswald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SourceCodePro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SourceCodePro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SourceCodePro-italic.fntdata"/><Relationship Id="rId14" Type="http://schemas.openxmlformats.org/officeDocument/2006/relationships/slide" Target="slides/slide9.xml"/><Relationship Id="rId58" Type="http://schemas.openxmlformats.org/officeDocument/2006/relationships/font" Target="fonts/SourceCodePr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29134b2e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e29134b2e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2482170f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e2482170f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21a306ef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21a306ef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26ae5a5f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26ae5a5f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26ae5a5f5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26ae5a5f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26ae5a5f5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e26ae5a5f5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26ae5a5f5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e26ae5a5f5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e26ae5a5f5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e26ae5a5f5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e26ae5a5f5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e26ae5a5f5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26ae5a5f5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e26ae5a5f5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23b47d2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e23b47d2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26ae5a5f5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e26ae5a5f5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26ae5a5f5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26ae5a5f5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26ae5a5f5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e26ae5a5f5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e26ae5a5f5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e26ae5a5f5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26ae5a5f5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e26ae5a5f5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e26ae5a5f5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e26ae5a5f5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e26ae5a5f5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e26ae5a5f5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e26ae5a5f5_1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e26ae5a5f5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e26ae5a5f5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e26ae5a5f5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e1abe3852c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e1abe3852c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e29134b2e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e29134b2e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e26ae5a5f5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e26ae5a5f5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e29134b2e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e29134b2e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e29134b2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e29134b2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29134b2e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e29134b2e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e29134b2e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e29134b2e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e29134b2e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e29134b2e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e29134b2e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e29134b2e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e29134b2e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e29134b2e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e29134b2e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e29134b2e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e29134b2e9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e29134b2e9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e1abe3852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e1abe3852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started to put down some ideas that we discussed in the email exchange, please feel free to </a:t>
            </a:r>
            <a:r>
              <a:rPr lang="it"/>
              <a:t>modify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e29134b2e9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e29134b2e9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e29134b2e9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e29134b2e9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e29134b2e9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e29134b2e9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e29134b2e9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e29134b2e9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e29134b2e9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e29134b2e9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e29134b2e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e29134b2e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e29134b2e9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e29134b2e9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e21a306ef5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e21a306ef5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e21a306ef5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e21a306ef5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e21a306ef5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e21a306ef5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e1eea32fc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e1eea32fc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started to put down some ideas that we discussed in the email exchange, please feel free to modify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e29134b2e9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e29134b2e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e1eea32fc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e1eea32fc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1eea32fc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e1eea32fc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started to put down some ideas that we discussed in the email exchange, please feel free to modify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23b47d24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e23b47d24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2354628a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e2354628a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2354628ad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2354628ad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06000"/>
            <a:ext cx="8520600" cy="35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96927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77875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06000"/>
            <a:ext cx="8520600" cy="3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Transversity 2024</a:t>
            </a:r>
            <a:br>
              <a:rPr lang="it"/>
            </a:br>
            <a:r>
              <a:rPr lang="it"/>
              <a:t>Round Table 1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Alessandro Bacchetta, Carlo Flore, Gunar Schnell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490250" y="528900"/>
            <a:ext cx="7430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Lattice and phenomenology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Lattice-phenomenology tension?</a:t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61670"/>
            <a:ext cx="8520600" cy="342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Lattice-phenomenology tension?</a:t>
            </a:r>
            <a:endParaRPr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50" y="1255375"/>
            <a:ext cx="8832300" cy="272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07879"/>
            <a:ext cx="8550984" cy="398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771656" cy="398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771656" cy="398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781097" cy="398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781097" cy="398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839204" cy="378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839204" cy="3616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Umberto’s wishlist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77850" y="982000"/>
            <a:ext cx="8987700" cy="38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3415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8"/>
              <a:buFont typeface="Oswald"/>
              <a:buChar char="●"/>
            </a:pPr>
            <a:r>
              <a:rPr lang="it" sz="1808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use/misuse of the Soffer bound</a:t>
            </a:r>
            <a:endParaRPr sz="1808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8"/>
              <a:buFont typeface="Oswald"/>
              <a:buChar char="●"/>
            </a:pPr>
            <a:r>
              <a:rPr lang="it" sz="1808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impact/use/relevance of lattice calculations</a:t>
            </a:r>
            <a:endParaRPr sz="1808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8"/>
              <a:buFont typeface="Oswald"/>
              <a:buChar char="●"/>
            </a:pPr>
            <a:r>
              <a:rPr lang="it" sz="1808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tensor charge (comparisons, new physics?)</a:t>
            </a:r>
            <a:endParaRPr sz="1808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8"/>
              <a:buFont typeface="Oswald"/>
              <a:buChar char="●"/>
            </a:pPr>
            <a:r>
              <a:rPr lang="it" sz="1808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uncertainties beyond statistics (parametrizations, unpolarised FFs &amp; diFFs, Collins FFs,...),</a:t>
            </a:r>
            <a:endParaRPr sz="1808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8"/>
              <a:buFont typeface="Oswald"/>
              <a:buChar char="●"/>
            </a:pPr>
            <a:r>
              <a:rPr lang="it" sz="1808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different statistical approaches (replica method vs. MC approach, chi2's and correlations, bands...)</a:t>
            </a:r>
            <a:endParaRPr sz="1808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8"/>
              <a:buFont typeface="Oswald"/>
              <a:buChar char="●"/>
            </a:pPr>
            <a:r>
              <a:rPr lang="it" sz="1808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role of kinematical cuts imposed to select SIDIS data in the fitting procedure</a:t>
            </a:r>
            <a:endParaRPr sz="1808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8"/>
              <a:buFont typeface="Oswald"/>
              <a:buChar char="●"/>
            </a:pPr>
            <a:r>
              <a:rPr lang="it" sz="1808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compatibility of the extractions of h1 via the Collins effect (TMD approach) and dihadron production (Collinear approach)</a:t>
            </a:r>
            <a:endParaRPr sz="1808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8"/>
              <a:buFont typeface="Oswald"/>
              <a:buChar char="●"/>
            </a:pPr>
            <a:r>
              <a:rPr lang="it" sz="1808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data binning, large-x region, Q2 coverage...</a:t>
            </a:r>
            <a:endParaRPr sz="1808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8"/>
              <a:buFont typeface="Oswald"/>
              <a:buChar char="●"/>
            </a:pPr>
            <a:r>
              <a:rPr lang="it" sz="1808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… </a:t>
            </a:r>
            <a:endParaRPr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240036" cy="398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839204" cy="3918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200" name="Google Shape;2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839204" cy="3918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281866" cy="398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00" y="1037804"/>
            <a:ext cx="6418278" cy="3983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839204" cy="3854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224" name="Google Shape;2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479872" cy="398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230" name="Google Shape;2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669117" cy="398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consistency of data sets</a:t>
            </a:r>
            <a:endParaRPr/>
          </a:p>
        </p:txBody>
      </p:sp>
      <p:pic>
        <p:nvPicPr>
          <p:cNvPr id="236" name="Google Shape;2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462280" cy="398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Lattice transversity calculation</a:t>
            </a:r>
            <a:endParaRPr/>
          </a:p>
        </p:txBody>
      </p:sp>
      <p:pic>
        <p:nvPicPr>
          <p:cNvPr id="242" name="Google Shape;2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677" y="910304"/>
            <a:ext cx="6028658" cy="398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Positivity bounds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usage of lattice data</a:t>
            </a:r>
            <a:endParaRPr/>
          </a:p>
        </p:txBody>
      </p:sp>
      <p:sp>
        <p:nvSpPr>
          <p:cNvPr id="248" name="Google Shape;248;p42"/>
          <p:cNvSpPr txBox="1"/>
          <p:nvPr/>
        </p:nvSpPr>
        <p:spPr>
          <a:xfrm>
            <a:off x="130500" y="805900"/>
            <a:ext cx="9013500" cy="4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</a:pP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on one side, have examples of using lattice data in phenomenology, e.g., muon (g-2)</a:t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</a:pP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but what is confidence in </a:t>
            </a: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accuracy</a:t>
            </a: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of lattice data (and properly reflected in assigned uncertainties?)</a:t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⇒ would we use also axial and vector charges from same calculation as constraints in other PDF fits?</a:t>
            </a:r>
            <a:b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(is Soffer bound calculated in those fits consistent with axial and vector charges from lattice?)</a:t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⇒ why only total tensor charge and not also integrals of transversity of u and d separately, and of also s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</a:pP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lattice data come with very small uncertainty; dominates the fit</a:t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⇒ if so much trust in lattice result, hardly need experimental data unless in studies of what functional form for lattice transversity is still in agreement with experimental data</a:t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</a:pPr>
            <a:r>
              <a:rPr lang="it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lattice points in combination with rigid parametrization can be difficult as the previous is an integral of the latter over the whole x range, e.g., also in regions where we have no data to guide choice of parametrization. </a:t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3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4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 criteria: TMDs</a:t>
            </a:r>
            <a:endParaRPr/>
          </a:p>
        </p:txBody>
      </p:sp>
      <p:pic>
        <p:nvPicPr>
          <p:cNvPr id="259" name="Google Shape;25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900" y="995129"/>
            <a:ext cx="7007912" cy="398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 criteria: TMDs</a:t>
            </a:r>
            <a:endParaRPr/>
          </a:p>
        </p:txBody>
      </p:sp>
      <p:pic>
        <p:nvPicPr>
          <p:cNvPr id="265" name="Google Shape;26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025" y="1007879"/>
            <a:ext cx="6942184" cy="398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6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 criteria</a:t>
            </a:r>
            <a:endParaRPr/>
          </a:p>
        </p:txBody>
      </p:sp>
      <p:pic>
        <p:nvPicPr>
          <p:cNvPr id="271" name="Google Shape;27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925" y="1007879"/>
            <a:ext cx="7753662" cy="398322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6"/>
          <p:cNvSpPr txBox="1"/>
          <p:nvPr/>
        </p:nvSpPr>
        <p:spPr>
          <a:xfrm>
            <a:off x="1104500" y="873925"/>
            <a:ext cx="7620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SV19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73" name="Google Shape;273;p46"/>
          <p:cNvSpPr txBox="1"/>
          <p:nvPr/>
        </p:nvSpPr>
        <p:spPr>
          <a:xfrm>
            <a:off x="5936050" y="657250"/>
            <a:ext cx="996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MAP24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74" name="Google Shape;274;p46"/>
          <p:cNvSpPr/>
          <p:nvPr/>
        </p:nvSpPr>
        <p:spPr>
          <a:xfrm>
            <a:off x="2098275" y="1308100"/>
            <a:ext cx="904800" cy="3321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75" name="Google Shape;275;p46"/>
          <p:cNvSpPr txBox="1"/>
          <p:nvPr/>
        </p:nvSpPr>
        <p:spPr>
          <a:xfrm>
            <a:off x="2161775" y="966800"/>
            <a:ext cx="2270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about 20 points per bin</a:t>
            </a:r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76" name="Google Shape;276;p46"/>
          <p:cNvSpPr/>
          <p:nvPr/>
        </p:nvSpPr>
        <p:spPr>
          <a:xfrm>
            <a:off x="6505675" y="1936725"/>
            <a:ext cx="1676700" cy="840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77" name="Google Shape;277;p46"/>
          <p:cNvSpPr txBox="1"/>
          <p:nvPr/>
        </p:nvSpPr>
        <p:spPr>
          <a:xfrm>
            <a:off x="5076400" y="2142825"/>
            <a:ext cx="13080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about 50 points per bin</a:t>
            </a:r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 criteria: matching</a:t>
            </a:r>
            <a:endParaRPr/>
          </a:p>
        </p:txBody>
      </p:sp>
      <p:pic>
        <p:nvPicPr>
          <p:cNvPr id="283" name="Google Shape;28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800" y="969579"/>
            <a:ext cx="7137998" cy="398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 criteria: matching</a:t>
            </a:r>
            <a:endParaRPr/>
          </a:p>
        </p:txBody>
      </p:sp>
      <p:pic>
        <p:nvPicPr>
          <p:cNvPr id="289" name="Google Shape;28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900" y="959429"/>
            <a:ext cx="6152774" cy="398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9"/>
          <p:cNvPicPr preferRelativeResize="0"/>
          <p:nvPr/>
        </p:nvPicPr>
        <p:blipFill rotWithShape="1">
          <a:blip r:embed="rId3">
            <a:alphaModFix/>
          </a:blip>
          <a:srcRect b="0" l="13344" r="0" t="0"/>
          <a:stretch/>
        </p:blipFill>
        <p:spPr>
          <a:xfrm>
            <a:off x="1145774" y="152400"/>
            <a:ext cx="6450127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9"/>
          <p:cNvSpPr txBox="1"/>
          <p:nvPr/>
        </p:nvSpPr>
        <p:spPr>
          <a:xfrm>
            <a:off x="5527275" y="2706100"/>
            <a:ext cx="1285800" cy="3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Harut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96" name="Google Shape;296;p49"/>
          <p:cNvSpPr txBox="1"/>
          <p:nvPr/>
        </p:nvSpPr>
        <p:spPr>
          <a:xfrm>
            <a:off x="6310100" y="4025325"/>
            <a:ext cx="1884300" cy="3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Theory </a:t>
            </a:r>
            <a:r>
              <a:rPr lang="it" sz="1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analysis</a:t>
            </a:r>
            <a:endParaRPr sz="1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50"/>
          <p:cNvPicPr preferRelativeResize="0"/>
          <p:nvPr/>
        </p:nvPicPr>
        <p:blipFill rotWithShape="1">
          <a:blip r:embed="rId3">
            <a:alphaModFix/>
          </a:blip>
          <a:srcRect b="0" l="12418" r="0" t="0"/>
          <a:stretch/>
        </p:blipFill>
        <p:spPr>
          <a:xfrm>
            <a:off x="1086250" y="152400"/>
            <a:ext cx="65871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1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 criteria: binning</a:t>
            </a:r>
            <a:endParaRPr/>
          </a:p>
        </p:txBody>
      </p:sp>
      <p:pic>
        <p:nvPicPr>
          <p:cNvPr id="307" name="Google Shape;30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400" y="972329"/>
            <a:ext cx="5553193" cy="398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Soffer bound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009300"/>
            <a:ext cx="8520600" cy="4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positivity bound linking the 3 independent collinear PDFs at leading twist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useful constraint for 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phenomenology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how to properly use it?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it depends on the adopted PDF and helicity extractions – always consistent choices? –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unnatural shrinkage of uncertainties observed if SB automatically fulfilled by adopted parametrizations (e.g. in SIDIS when fitted w/ Collins function </a:t>
            </a:r>
            <a:r>
              <a:rPr lang="it" sz="1400">
                <a:solidFill>
                  <a:srgbClr val="1155CC"/>
                </a:solidFill>
                <a:latin typeface="Oswald"/>
                <a:ea typeface="Oswald"/>
                <a:cs typeface="Oswald"/>
                <a:sym typeface="Oswald"/>
              </a:rPr>
              <a:t>[D’Alesio, Flore, Prokudin]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 or in 2h production w/ diFF function </a:t>
            </a:r>
            <a:r>
              <a:rPr lang="it" sz="1400">
                <a:solidFill>
                  <a:srgbClr val="1155CC"/>
                </a:solidFill>
                <a:latin typeface="Oswald"/>
                <a:ea typeface="Oswald"/>
                <a:cs typeface="Oswald"/>
                <a:sym typeface="Oswald"/>
              </a:rPr>
              <a:t>[Benel, Courtoy, Ferro-Hernandez]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)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positivity bounds useful for checking theory consistency </a:t>
            </a:r>
            <a:r>
              <a:rPr lang="it" sz="1400">
                <a:solidFill>
                  <a:srgbClr val="1155CC"/>
                </a:solidFill>
                <a:latin typeface="Oswald"/>
                <a:ea typeface="Oswald"/>
                <a:cs typeface="Oswald"/>
                <a:sym typeface="Oswald"/>
              </a:rPr>
              <a:t>[De Florian, Forte, Vogelsang]</a:t>
            </a:r>
            <a:endParaRPr sz="1400">
              <a:solidFill>
                <a:srgbClr val="1155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most stringent positivity requirement is on actual cross sections (or asymmetries);</a:t>
            </a:r>
            <a:br>
              <a:rPr lang="it">
                <a:latin typeface="Oswald"/>
                <a:ea typeface="Oswald"/>
                <a:cs typeface="Oswald"/>
                <a:sym typeface="Oswald"/>
              </a:rPr>
            </a:br>
            <a:r>
              <a:rPr lang="it">
                <a:latin typeface="Oswald"/>
                <a:ea typeface="Oswald"/>
                <a:cs typeface="Oswald"/>
                <a:sym typeface="Oswald"/>
              </a:rPr>
              <a:t>PDFs are only derived quantities subject to various assumptions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>
                <a:latin typeface="Oswald"/>
                <a:ea typeface="Oswald"/>
                <a:cs typeface="Oswald"/>
                <a:sym typeface="Oswald"/>
              </a:rPr>
              <a:t>⇒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 better to fit without bound and then check consistency?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1155C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275" y="158750"/>
            <a:ext cx="4686423" cy="65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68" y="86416"/>
            <a:ext cx="7658936" cy="486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5850"/>
            <a:ext cx="8913900" cy="490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4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 criteria: binning</a:t>
            </a:r>
            <a:endParaRPr/>
          </a:p>
        </p:txBody>
      </p:sp>
      <p:pic>
        <p:nvPicPr>
          <p:cNvPr id="323" name="Google Shape;32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06" y="809531"/>
            <a:ext cx="8679900" cy="4276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5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 criteria: binning</a:t>
            </a:r>
            <a:endParaRPr/>
          </a:p>
        </p:txBody>
      </p:sp>
      <p:pic>
        <p:nvPicPr>
          <p:cNvPr id="329" name="Google Shape;32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468" y="844776"/>
            <a:ext cx="8520602" cy="4193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6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selection criteria: binning</a:t>
            </a:r>
            <a:endParaRPr/>
          </a:p>
        </p:txBody>
      </p:sp>
      <p:pic>
        <p:nvPicPr>
          <p:cNvPr id="335" name="Google Shape;33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94" y="773025"/>
            <a:ext cx="8878351" cy="421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7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Future data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8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Experimental prospects</a:t>
            </a:r>
            <a:endParaRPr/>
          </a:p>
        </p:txBody>
      </p:sp>
      <p:pic>
        <p:nvPicPr>
          <p:cNvPr id="346" name="Google Shape;34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090" y="1007879"/>
            <a:ext cx="8182185" cy="398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9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Impact of new data: SOLID</a:t>
            </a:r>
            <a:endParaRPr/>
          </a:p>
        </p:txBody>
      </p:sp>
      <p:pic>
        <p:nvPicPr>
          <p:cNvPr id="352" name="Google Shape;35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4078817" cy="398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375" y="1007875"/>
            <a:ext cx="3825974" cy="373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0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Impact of new data: EIC</a:t>
            </a:r>
            <a:endParaRPr/>
          </a:p>
        </p:txBody>
      </p:sp>
      <p:pic>
        <p:nvPicPr>
          <p:cNvPr id="359" name="Google Shape;35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7879"/>
            <a:ext cx="8839200" cy="3642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1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Impact of new data: EIC</a:t>
            </a:r>
            <a:endParaRPr/>
          </a:p>
        </p:txBody>
      </p:sp>
      <p:pic>
        <p:nvPicPr>
          <p:cNvPr id="365" name="Google Shape;36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3725" y="1020629"/>
            <a:ext cx="5185141" cy="398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Soffer bound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009300"/>
            <a:ext cx="8520600" cy="3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275" y="158750"/>
            <a:ext cx="4686423" cy="6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4" y="1009300"/>
            <a:ext cx="3065875" cy="21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0425" y="1009300"/>
            <a:ext cx="3065875" cy="213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6025" y="2965625"/>
            <a:ext cx="2796274" cy="1778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7"/>
          <p:cNvCxnSpPr>
            <a:stCxn id="90" idx="0"/>
          </p:cNvCxnSpPr>
          <p:nvPr/>
        </p:nvCxnSpPr>
        <p:spPr>
          <a:xfrm rot="10800000">
            <a:off x="2439325" y="2795025"/>
            <a:ext cx="1501200" cy="65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" name="Google Shape;90;p17"/>
          <p:cNvSpPr txBox="1"/>
          <p:nvPr/>
        </p:nvSpPr>
        <p:spPr>
          <a:xfrm>
            <a:off x="3377575" y="3446925"/>
            <a:ext cx="1125900" cy="2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SIDIS data</a:t>
            </a:r>
            <a:endParaRPr sz="16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795150" y="2536200"/>
            <a:ext cx="966600" cy="377100"/>
          </a:xfrm>
          <a:prstGeom prst="flowChartConnector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92" name="Google Shape;92;p17"/>
          <p:cNvCxnSpPr>
            <a:stCxn id="90" idx="0"/>
          </p:cNvCxnSpPr>
          <p:nvPr/>
        </p:nvCxnSpPr>
        <p:spPr>
          <a:xfrm flipH="1" rot="10800000">
            <a:off x="3940525" y="2789925"/>
            <a:ext cx="1598100" cy="65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2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Impact of new data</a:t>
            </a:r>
            <a:endParaRPr/>
          </a:p>
        </p:txBody>
      </p:sp>
      <p:pic>
        <p:nvPicPr>
          <p:cNvPr id="371" name="Google Shape;371;p62"/>
          <p:cNvPicPr preferRelativeResize="0"/>
          <p:nvPr/>
        </p:nvPicPr>
        <p:blipFill rotWithShape="1">
          <a:blip r:embed="rId3">
            <a:alphaModFix/>
          </a:blip>
          <a:srcRect b="0" l="14434" r="0" t="12441"/>
          <a:stretch/>
        </p:blipFill>
        <p:spPr>
          <a:xfrm>
            <a:off x="1169600" y="1217800"/>
            <a:ext cx="6031300" cy="348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3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Discussion</a:t>
            </a:r>
            <a:endParaRPr/>
          </a:p>
        </p:txBody>
      </p:sp>
      <p:sp>
        <p:nvSpPr>
          <p:cNvPr id="377" name="Google Shape;377;p63"/>
          <p:cNvSpPr txBox="1"/>
          <p:nvPr>
            <p:ph idx="1" type="body"/>
          </p:nvPr>
        </p:nvSpPr>
        <p:spPr>
          <a:xfrm>
            <a:off x="311700" y="1106000"/>
            <a:ext cx="8520600" cy="35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how to properly use the Soffer Bound in phenomenological analyses?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how to handle lattice information?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more data to come at large-x (SoLID, LHCSpin?), what to expect?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usage of complementary information from other processes (A</a:t>
            </a:r>
            <a:r>
              <a:rPr baseline="-25000" lang="it">
                <a:latin typeface="Oswald"/>
                <a:ea typeface="Oswald"/>
                <a:cs typeface="Oswald"/>
                <a:sym typeface="Oswald"/>
              </a:rPr>
              <a:t>N 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in 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p</a:t>
            </a:r>
            <a:r>
              <a:rPr baseline="30000" lang="it">
                <a:latin typeface="Oswald"/>
                <a:ea typeface="Oswald"/>
                <a:cs typeface="Oswald"/>
                <a:sym typeface="Oswald"/>
              </a:rPr>
              <a:t>↑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p →h X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, hadron in jet in p</a:t>
            </a:r>
            <a:r>
              <a:rPr baseline="30000" lang="it">
                <a:latin typeface="Oswald"/>
                <a:ea typeface="Oswald"/>
                <a:cs typeface="Oswald"/>
                <a:sym typeface="Oswald"/>
              </a:rPr>
              <a:t>↑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p collisions…)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Soffer bound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009300"/>
            <a:ext cx="8520600" cy="3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it" sz="1600">
                <a:latin typeface="Oswald"/>
                <a:ea typeface="Oswald"/>
                <a:cs typeface="Oswald"/>
                <a:sym typeface="Oswald"/>
              </a:rPr>
            </a:b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Font typeface="Oswald"/>
              <a:buChar char="●"/>
            </a:pPr>
            <a:r>
              <a:rPr lang="it" sz="1600">
                <a:solidFill>
                  <a:srgbClr val="0FC20F"/>
                </a:solidFill>
                <a:latin typeface="Oswald"/>
                <a:ea typeface="Oswald"/>
                <a:cs typeface="Oswald"/>
                <a:sym typeface="Oswald"/>
              </a:rPr>
              <a:t>“using SB single fit”</a:t>
            </a:r>
            <a:r>
              <a:rPr lang="it" sz="1600">
                <a:latin typeface="Oswald"/>
                <a:ea typeface="Oswald"/>
                <a:cs typeface="Oswald"/>
                <a:sym typeface="Oswald"/>
              </a:rPr>
              <a:t>: SB a priori, corresponding normalization parameter saturates ⇒ uncertainty underestimated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Oswald"/>
              <a:buChar char="●"/>
            </a:pPr>
            <a:r>
              <a:rPr lang="it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“using SB”</a:t>
            </a:r>
            <a:r>
              <a:rPr lang="it" sz="1600">
                <a:latin typeface="Oswald"/>
                <a:ea typeface="Oswald"/>
                <a:cs typeface="Oswald"/>
                <a:sym typeface="Oswald"/>
              </a:rPr>
              <a:t>: SB applied a posteriori, configuration not explored when enforcing SB in the fit now explored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Oswald"/>
              <a:buChar char="●"/>
            </a:pPr>
            <a:r>
              <a:rPr lang="it" sz="1600">
                <a:latin typeface="Oswald"/>
                <a:ea typeface="Oswald"/>
                <a:cs typeface="Oswald"/>
                <a:sym typeface="Oswald"/>
              </a:rPr>
              <a:t>underestimation of uncertainty more severe in the x-region probed by experimental data !! 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275" y="158750"/>
            <a:ext cx="4686423" cy="6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100" y="882900"/>
            <a:ext cx="3607199" cy="241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5375" y="930663"/>
            <a:ext cx="3240000" cy="231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Positivity constraints</a:t>
            </a:r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095950"/>
            <a:ext cx="8520600" cy="9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on the other hand, need to be careful if positivity is not imposed and check for severe violations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769" y="1924600"/>
            <a:ext cx="6290468" cy="275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Positivity and Sivers function</a:t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039" y="1007879"/>
            <a:ext cx="5184154" cy="398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121979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Positivity and Sivers function</a:t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704" y="995117"/>
            <a:ext cx="3502644" cy="351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 rotWithShape="1">
          <a:blip r:embed="rId4">
            <a:alphaModFix/>
          </a:blip>
          <a:srcRect b="0" l="0" r="0" t="5926"/>
          <a:stretch/>
        </p:blipFill>
        <p:spPr>
          <a:xfrm>
            <a:off x="4715225" y="995125"/>
            <a:ext cx="3556674" cy="3747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1515269" y="4513050"/>
            <a:ext cx="374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/>
              <a:t>Echevarria, Kang, Terry, arXiv:2009.10710</a:t>
            </a:r>
            <a:endParaRPr sz="1200"/>
          </a:p>
        </p:txBody>
      </p:sp>
      <p:sp>
        <p:nvSpPr>
          <p:cNvPr id="123" name="Google Shape;123;p21"/>
          <p:cNvSpPr txBox="1"/>
          <p:nvPr/>
        </p:nvSpPr>
        <p:spPr>
          <a:xfrm>
            <a:off x="4875500" y="4513050"/>
            <a:ext cx="383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/>
              <a:t>Bury, Prokudin, Vladimirov, arXiv:2103.03270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