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73"/>
  </p:notesMasterIdLst>
  <p:sldIdLst>
    <p:sldId id="256" r:id="rId2"/>
    <p:sldId id="1567" r:id="rId3"/>
    <p:sldId id="1652" r:id="rId4"/>
    <p:sldId id="265" r:id="rId5"/>
    <p:sldId id="4336" r:id="rId6"/>
    <p:sldId id="4338" r:id="rId7"/>
    <p:sldId id="1771" r:id="rId8"/>
    <p:sldId id="1271" r:id="rId9"/>
    <p:sldId id="1774" r:id="rId10"/>
    <p:sldId id="1269" r:id="rId11"/>
    <p:sldId id="4354" r:id="rId12"/>
    <p:sldId id="1276" r:id="rId13"/>
    <p:sldId id="1599" r:id="rId14"/>
    <p:sldId id="4353" r:id="rId15"/>
    <p:sldId id="4332" r:id="rId16"/>
    <p:sldId id="1568" r:id="rId17"/>
    <p:sldId id="1778" r:id="rId18"/>
    <p:sldId id="1759" r:id="rId19"/>
    <p:sldId id="378" r:id="rId20"/>
    <p:sldId id="4340" r:id="rId21"/>
    <p:sldId id="4342" r:id="rId22"/>
    <p:sldId id="1644" r:id="rId23"/>
    <p:sldId id="1780" r:id="rId24"/>
    <p:sldId id="4349" r:id="rId25"/>
    <p:sldId id="4334" r:id="rId26"/>
    <p:sldId id="4352" r:id="rId27"/>
    <p:sldId id="1274" r:id="rId28"/>
    <p:sldId id="4351" r:id="rId29"/>
    <p:sldId id="1681" r:id="rId30"/>
    <p:sldId id="4345" r:id="rId31"/>
    <p:sldId id="264" r:id="rId32"/>
    <p:sldId id="4350" r:id="rId33"/>
    <p:sldId id="1756" r:id="rId34"/>
    <p:sldId id="260" r:id="rId35"/>
    <p:sldId id="4346" r:id="rId36"/>
    <p:sldId id="1677" r:id="rId37"/>
    <p:sldId id="4348" r:id="rId38"/>
    <p:sldId id="1763" r:id="rId39"/>
    <p:sldId id="4343" r:id="rId40"/>
    <p:sldId id="4344" r:id="rId41"/>
    <p:sldId id="1777" r:id="rId42"/>
    <p:sldId id="388" r:id="rId43"/>
    <p:sldId id="4347" r:id="rId44"/>
    <p:sldId id="1563" r:id="rId45"/>
    <p:sldId id="4317" r:id="rId46"/>
    <p:sldId id="4318" r:id="rId47"/>
    <p:sldId id="1765" r:id="rId48"/>
    <p:sldId id="1327" r:id="rId49"/>
    <p:sldId id="1238" r:id="rId50"/>
    <p:sldId id="1697" r:id="rId51"/>
    <p:sldId id="1260" r:id="rId52"/>
    <p:sldId id="1261" r:id="rId53"/>
    <p:sldId id="1273" r:id="rId54"/>
    <p:sldId id="4319" r:id="rId55"/>
    <p:sldId id="1268" r:id="rId56"/>
    <p:sldId id="4320" r:id="rId57"/>
    <p:sldId id="4322" r:id="rId58"/>
    <p:sldId id="4321" r:id="rId59"/>
    <p:sldId id="1250" r:id="rId60"/>
    <p:sldId id="1251" r:id="rId61"/>
    <p:sldId id="1235" r:id="rId62"/>
    <p:sldId id="4323" r:id="rId63"/>
    <p:sldId id="4274" r:id="rId64"/>
    <p:sldId id="4275" r:id="rId65"/>
    <p:sldId id="4293" r:id="rId66"/>
    <p:sldId id="279" r:id="rId67"/>
    <p:sldId id="4276" r:id="rId68"/>
    <p:sldId id="4316" r:id="rId69"/>
    <p:sldId id="4292" r:id="rId70"/>
    <p:sldId id="4254" r:id="rId71"/>
    <p:sldId id="4307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0D4"/>
    <a:srgbClr val="0432FF"/>
    <a:srgbClr val="AE0A24"/>
    <a:srgbClr val="8B1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0" autoAdjust="0"/>
    <p:restoredTop sz="93079" autoAdjust="0"/>
  </p:normalViewPr>
  <p:slideViewPr>
    <p:cSldViewPr snapToGrid="0" snapToObjects="1">
      <p:cViewPr varScale="1">
        <p:scale>
          <a:sx n="114" d="100"/>
          <a:sy n="114" d="100"/>
        </p:scale>
        <p:origin x="6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2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1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50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question: What imprint do the quantum numbers of the quark</a:t>
            </a:r>
          </a:p>
          <a:p>
            <a:r>
              <a:rPr lang="en-US" dirty="0"/>
              <a:t> leave on the produced hadrons?</a:t>
            </a:r>
          </a:p>
          <a:p>
            <a:endParaRPr lang="en-US" dirty="0"/>
          </a:p>
          <a:p>
            <a:r>
              <a:rPr lang="en-US" dirty="0"/>
              <a:t>Feynman</a:t>
            </a:r>
            <a:r>
              <a:rPr lang="is-IS" dirty="0"/>
              <a:t>… ”</a:t>
            </a:r>
            <a:r>
              <a:rPr lang="is-IS" baseline="0" dirty="0"/>
              <a:t>  “ , that makes them interesting for us as experimentalist, because this means that in a more modern, factorized pitcture, FFs (are non-perturbative objects that) lie between our observation of hadrons and the world of partons (potentially described by pQCD or FFs)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04F6A-2DBF-464B-9D9C-E55F4F93501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5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c88c0e536e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c88c0e536e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c8305b16e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c8305b16e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01A9-DC5F-4E96-2135-0671ED850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FA6A-6779-3842-0B9A-86C97B698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A4F97-E786-8CE3-9505-0F8B11B3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80AD-641E-3ABE-1602-DB164701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0A4F-06F4-973C-7789-E3DD18CA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12388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DC3A-D762-9DB5-388A-2079D26D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72125-4895-4D32-A4A9-B818CBC30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A43F-7167-9EB3-163B-08327FCA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FC22-7022-0D96-A5F2-B437679C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CE44C-5CA5-AB9E-B788-7AEDE1D7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99787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0F5F3-154C-7AE9-0F7E-4FB5A66FB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32E71-1FC2-4669-21CB-0B98A643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27946-565B-EB29-D44D-687276E2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2E2A-95E1-D8A8-5CAC-464E48E9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254D1-0A3B-1D6A-3987-EE18FF4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3891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26" y="1745944"/>
            <a:ext cx="4060995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26" y="700391"/>
            <a:ext cx="8482279" cy="4575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0D1843-69F8-DC4F-9FCA-A8F3A1B0D57A}" type="datetime2">
              <a:rPr lang="en-US" smtClean="0"/>
              <a:t>Wednesday, May 29,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6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91443"/>
            <a:ext cx="4148781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1391443"/>
            <a:ext cx="4086997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72767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1372767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632697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3744" y="1372768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1372768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308920" y="3632698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54447"/>
            <a:ext cx="4148781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135444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96649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1354449"/>
            <a:ext cx="4148781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35444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96649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735421"/>
            <a:ext cx="4148781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735421"/>
            <a:ext cx="4148781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82106"/>
            <a:ext cx="4148781" cy="246532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1382106"/>
            <a:ext cx="4148781" cy="246532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BDB6-851D-6F95-15B5-CE96574E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AF26-9E63-5FDC-7787-F34CC0097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A3C1-E557-A8C7-9469-D477D82D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CF392-1E3E-1524-103D-0033DAB2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0CDCC-AE30-6872-F50A-ECD6BACA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74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038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038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D31F5-55C3-425E-B6F6-8B67F92792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692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340D-2783-87A5-DFF0-1CB2E70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4234-E624-FA63-AC91-23D678AB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E412-16D0-29A2-33B2-841D1E3C8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DCF4-64CD-BD36-FD05-AD1BE066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05F1-55DD-F934-49BF-CE4718E4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6844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3D18-9DE9-179E-1093-53CA103F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940EA-1A12-507C-1CDB-AF1D6EBA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52850-E5ED-9710-08E0-83D8D033E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F552B-5C4B-477A-1B27-9F11AFAE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7AA1-E005-DD43-A36C-F172B6543130}" type="datetime1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4941C-6D74-C848-5625-A0AFB042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A3A6-66A0-A723-8794-E985566B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8088-2D44-DEC4-5313-3448F55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E8890-DCE8-703F-2EEC-B0CE8AE5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6DD23-4A0F-E393-7FB8-AA1CB9CBF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7FEF9-A9C8-18C7-F569-7DE02B4BB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3D6C7-2CB5-A76F-957A-86179E702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241EB4-1D19-3BB2-BFE8-CEF607E9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838B4-9DD6-13E2-852B-D28C1A43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6C9155-128E-8AC2-C832-671258DA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0955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C1D6-AA4F-AD92-E5E0-B44BCCDB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B8963-5E46-E970-1701-00E6A698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8607A-EA7B-8D89-C1F6-8200F412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0427F-ED97-9DF5-6484-A70285FB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97431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E3CD4-F9BC-AB79-7A60-543B022C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E4AB0-47B9-D489-17AC-2FC5B6ED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4C10-C353-40F3-B2FA-5551D805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8778-7818-0F56-0802-5BBF7ADE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C72E0-3509-1077-FB7D-AC575502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6E26F-23ED-855B-CD8F-B3E9CA87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D145F-17BB-5033-A8DF-62F7E002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A1FFF-F765-10E3-9C30-51378C7A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9F36-62F0-E132-1776-1BF8E45B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16810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2B83-C294-725B-814A-038DD8A7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C5C85-C9FF-0FCD-60E9-23663E297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F827F-5544-14DE-6CDE-2F70F77E5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7C0D8-485C-C1BB-BDD8-73F28192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F096E-E53E-443C-5C38-4B84D9AC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388B-1565-48B6-EC53-CA18E6DC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80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17FE3-2E44-2769-C923-60F41AD6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4FED-FEB6-F18E-C959-652ED075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EDE0-69A4-5140-57DC-056767626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A7A6-70FF-5743-A43F-9003F5920BEF}" type="datetime2">
              <a:rPr lang="en-US" smtClean="0"/>
              <a:t>Wednesday, May 29,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92D12-8639-2279-C9CB-7B93B01A0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6968D-73D5-064F-316B-2B83A2F18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7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69" r:id="rId13"/>
    <p:sldLayoutId id="2147483672" r:id="rId14"/>
    <p:sldLayoutId id="2147483673" r:id="rId15"/>
    <p:sldLayoutId id="2147483671" r:id="rId16"/>
    <p:sldLayoutId id="2147483675" r:id="rId17"/>
    <p:sldLayoutId id="2147483674" r:id="rId18"/>
    <p:sldLayoutId id="2147483676" r:id="rId19"/>
    <p:sldLayoutId id="2147483678" r:id="rId20"/>
    <p:sldLayoutId id="2147483703" r:id="rId21"/>
    <p:sldLayoutId id="2147483704" r:id="rId2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hyperlink" Target="https://inspirehep.net/literature/206330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arxiv.org/abs/2404.1152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0.png"/><Relationship Id="rId5" Type="http://schemas.openxmlformats.org/officeDocument/2006/relationships/image" Target="../media/image591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hyperlink" Target="Phys.Rev.Lett.%20120%20(2018)%2019,%20192001" TargetMode="External"/><Relationship Id="rId3" Type="http://schemas.openxmlformats.org/officeDocument/2006/relationships/image" Target="../media/image73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wmf"/><Relationship Id="rId11" Type="http://schemas.openxmlformats.org/officeDocument/2006/relationships/image" Target="../media/image78.tif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7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1.(null)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72.png"/><Relationship Id="rId9" Type="http://schemas.openxmlformats.org/officeDocument/2006/relationships/hyperlink" Target="http://inspirehep.net/record/160756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6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emf"/><Relationship Id="rId7" Type="http://schemas.openxmlformats.org/officeDocument/2006/relationships/image" Target="../media/image101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0.png"/><Relationship Id="rId5" Type="http://schemas.openxmlformats.org/officeDocument/2006/relationships/image" Target="../media/image990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arxiv.org/abs/2104.03328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105.png"/><Relationship Id="rId7" Type="http://schemas.openxmlformats.org/officeDocument/2006/relationships/image" Target="../media/image108.emf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107.png"/><Relationship Id="rId4" Type="http://schemas.openxmlformats.org/officeDocument/2006/relationships/image" Target="../media/image10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image" Target="../media/image27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0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0.png"/><Relationship Id="rId4" Type="http://schemas.openxmlformats.org/officeDocument/2006/relationships/image" Target="../media/image12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3.png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tif"/><Relationship Id="rId5" Type="http://schemas.openxmlformats.org/officeDocument/2006/relationships/image" Target="../media/image20.png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Phys.Rev.Lett.%20120%20(2018)%2019,%20192001" TargetMode="External"/><Relationship Id="rId3" Type="http://schemas.openxmlformats.org/officeDocument/2006/relationships/image" Target="../media/image135.emf"/><Relationship Id="rId7" Type="http://schemas.openxmlformats.org/officeDocument/2006/relationships/hyperlink" Target="https://arxiv.org/abs/2306.12998" TargetMode="External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0.png"/><Relationship Id="rId4" Type="http://schemas.openxmlformats.org/officeDocument/2006/relationships/image" Target="../media/image129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5.png"/><Relationship Id="rId7" Type="http://schemas.openxmlformats.org/officeDocument/2006/relationships/image" Target="../media/image108.emf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107.png"/><Relationship Id="rId4" Type="http://schemas.openxmlformats.org/officeDocument/2006/relationships/image" Target="../media/image106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://arxiv.org/abs/arXiv:1410.6027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2.06353" TargetMode="Externa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11306" TargetMode="External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Phys.Rev.Lett.%20120%20(2018)%2019,%20192001" TargetMode="External"/><Relationship Id="rId3" Type="http://schemas.openxmlformats.org/officeDocument/2006/relationships/image" Target="../media/image135.emf"/><Relationship Id="rId7" Type="http://schemas.openxmlformats.org/officeDocument/2006/relationships/hyperlink" Target="https://arxiv.org/abs/2306.12998" TargetMode="External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752523" TargetMode="External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arxiv.org/abs/arXiv:1309.5278" TargetMode="External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507.06824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arxiv.org/abs/arXiv:1512.02252" TargetMode="External"/><Relationship Id="rId5" Type="http://schemas.openxmlformats.org/officeDocument/2006/relationships/hyperlink" Target="http://arxiv.org/abs/arXiv:1506.05864" TargetMode="External"/><Relationship Id="rId4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0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6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6.png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6.png"/><Relationship Id="rId5" Type="http://schemas.openxmlformats.org/officeDocument/2006/relationships/image" Target="../media/image91.png"/><Relationship Id="rId4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7" Type="http://schemas.openxmlformats.org/officeDocument/2006/relationships/image" Target="../media/image820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3.png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://inspirehep.net/record/1391505" TargetMode="External"/><Relationship Id="rId18" Type="http://schemas.openxmlformats.org/officeDocument/2006/relationships/hyperlink" Target="http://arxiv.org/abs/arXiv:1509.00563" TargetMode="External"/><Relationship Id="rId3" Type="http://schemas.openxmlformats.org/officeDocument/2006/relationships/tags" Target="../tags/tag3.xml"/><Relationship Id="rId21" Type="http://schemas.openxmlformats.org/officeDocument/2006/relationships/hyperlink" Target="http://inspirehep.net/record/1718551" TargetMode="External"/><Relationship Id="rId7" Type="http://schemas.openxmlformats.org/officeDocument/2006/relationships/image" Target="../media/image30.png"/><Relationship Id="rId12" Type="http://schemas.openxmlformats.org/officeDocument/2006/relationships/hyperlink" Target="http://inspirehep.net/record/1216515" TargetMode="External"/><Relationship Id="rId17" Type="http://schemas.openxmlformats.org/officeDocument/2006/relationships/image" Target="../media/image49.png"/><Relationship Id="rId2" Type="http://schemas.openxmlformats.org/officeDocument/2006/relationships/tags" Target="../tags/tag2.xml"/><Relationship Id="rId16" Type="http://schemas.openxmlformats.org/officeDocument/2006/relationships/image" Target="../media/image36.png"/><Relationship Id="rId20" Type="http://schemas.openxmlformats.org/officeDocument/2006/relationships/image" Target="../media/image50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4.png"/><Relationship Id="rId24" Type="http://schemas.openxmlformats.org/officeDocument/2006/relationships/hyperlink" Target="http://inspirehep.net/record/1607562" TargetMode="Externa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7.png"/><Relationship Id="rId23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hyperlink" Target="http://arxiv.org/abs/arXiv:1611.06648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32.png"/><Relationship Id="rId14" Type="http://schemas.openxmlformats.org/officeDocument/2006/relationships/hyperlink" Target="http://arxiv.org/abs/2001.10194" TargetMode="External"/><Relationship Id="rId22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hyperlink" Target="http://arxiv.org/abs/2001.10194" TargetMode="Externa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5" Type="http://schemas.openxmlformats.org/officeDocument/2006/relationships/hyperlink" Target="http://inspirehep.net/record/687436" TargetMode="Externa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6"/>
              <p:cNvSpPr>
                <a:spLocks noGrp="1"/>
              </p:cNvSpPr>
              <p:nvPr>
                <p:ph type="ctrTitle"/>
              </p:nvPr>
            </p:nvSpPr>
            <p:spPr>
              <a:xfrm>
                <a:off x="425109" y="-989092"/>
                <a:ext cx="8293781" cy="2275835"/>
              </a:xfrm>
            </p:spPr>
            <p:txBody>
              <a:bodyPr/>
              <a:lstStyle/>
              <a:p>
                <a:r>
                  <a:rPr lang="en-US" sz="4000" dirty="0">
                    <a:effectLst/>
                    <a:latin typeface="CMSS10"/>
                  </a:rPr>
                  <a:t>Results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effectLst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4000" b="1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40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effectLst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4000" b="1" i="1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CMSY8"/>
                  </a:rPr>
                  <a:t>− </a:t>
                </a:r>
                <a:r>
                  <a:rPr lang="en-US" sz="4000" dirty="0">
                    <a:effectLst/>
                    <a:latin typeface="CMSS10"/>
                  </a:rPr>
                  <a:t>related to TMDs </a:t>
                </a:r>
                <a:br>
                  <a:rPr lang="en-US" sz="4000" dirty="0">
                    <a:effectLst/>
                    <a:latin typeface="CMSS10"/>
                  </a:rPr>
                </a:br>
                <a:r>
                  <a:rPr lang="en-US" sz="4000" dirty="0">
                    <a:effectLst/>
                    <a:latin typeface="CMSS10"/>
                  </a:rPr>
                  <a:t>and the extraction of </a:t>
                </a:r>
                <a:r>
                  <a:rPr lang="en-US" sz="4000" dirty="0" err="1">
                    <a:effectLst/>
                    <a:latin typeface="CMSS10"/>
                  </a:rPr>
                  <a:t>transversity</a:t>
                </a:r>
                <a:r>
                  <a:rPr lang="en-US" sz="4000" dirty="0">
                    <a:effectLst/>
                    <a:latin typeface="CMSS10"/>
                  </a:rPr>
                  <a:t> </a:t>
                </a:r>
                <a:endParaRPr lang="en-US" sz="4000" dirty="0"/>
              </a:p>
            </p:txBody>
          </p:sp>
        </mc:Choice>
        <mc:Fallback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25109" y="-989092"/>
                <a:ext cx="8293781" cy="2275835"/>
              </a:xfrm>
              <a:blipFill>
                <a:blip r:embed="rId2"/>
                <a:stretch>
                  <a:fillRect l="-259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7233" y="5715562"/>
            <a:ext cx="2586527" cy="62424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1"/>
                </a:solidFill>
              </a:rPr>
              <a:t>Anselm Vossen </a:t>
            </a:r>
            <a:br>
              <a:rPr lang="en-US" sz="3000" b="1" dirty="0">
                <a:solidFill>
                  <a:schemeClr val="tx1"/>
                </a:solidFill>
              </a:rPr>
            </a:b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Image result for jefferson lab logo">
            <a:extLst>
              <a:ext uri="{FF2B5EF4-FFF2-40B4-BE49-F238E27FC236}">
                <a16:creationId xmlns:a16="http://schemas.microsoft.com/office/drawing/2014/main" id="{8CFB2D4D-28F4-8240-8618-503B64E1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715561"/>
            <a:ext cx="2051067" cy="7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73E8AD-EC5C-8349-98EE-2E0C7C26C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65" y="5548782"/>
            <a:ext cx="1797775" cy="791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07D0A-480F-0A74-3DCF-4EFB85C86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675" y="1286743"/>
            <a:ext cx="2405385" cy="3094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B686DC-CB02-9409-1F30-840F693FDB13}"/>
              </a:ext>
            </a:extLst>
          </p:cNvPr>
          <p:cNvSpPr txBox="1"/>
          <p:nvPr/>
        </p:nvSpPr>
        <p:spPr>
          <a:xfrm>
            <a:off x="16094" y="4506398"/>
            <a:ext cx="91285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more complete description of the Belle II QCD program can be found in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>
                <a:hlinkClick r:id="rId7"/>
              </a:rPr>
              <a:t>Opportunities for precision QCD physics in hadronization at Belle II -- a snowmass whitepaper</a:t>
            </a:r>
            <a:r>
              <a:rPr lang="en-US" dirty="0"/>
              <a:t>”</a:t>
            </a:r>
          </a:p>
          <a:p>
            <a:r>
              <a:rPr lang="en-US" dirty="0"/>
              <a:t>e-Print: 2204.02280 [hep-ex]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Google Shape;57;p13">
            <a:extLst>
              <a:ext uri="{FF2B5EF4-FFF2-40B4-BE49-F238E27FC236}">
                <a16:creationId xmlns:a16="http://schemas.microsoft.com/office/drawing/2014/main" id="{69CF661E-930B-79D5-4A07-A883F5D64FF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0293" y="6339803"/>
            <a:ext cx="2560125" cy="4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;p13">
            <a:extLst>
              <a:ext uri="{FF2B5EF4-FFF2-40B4-BE49-F238E27FC236}">
                <a16:creationId xmlns:a16="http://schemas.microsoft.com/office/drawing/2014/main" id="{AE54445F-17ED-8DE1-BDF9-F5E81EF0927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-28155" r="-28155"/>
          <a:stretch/>
        </p:blipFill>
        <p:spPr>
          <a:xfrm>
            <a:off x="6053376" y="8236531"/>
            <a:ext cx="266319" cy="1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Transversity 2024">
            <a:extLst>
              <a:ext uri="{FF2B5EF4-FFF2-40B4-BE49-F238E27FC236}">
                <a16:creationId xmlns:a16="http://schemas.microsoft.com/office/drawing/2014/main" id="{1E06983D-FD00-3E82-60F8-4E6C92AAC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38" y="2564044"/>
            <a:ext cx="3633324" cy="20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2E5177-6B46-2943-B8E6-2F64BE9627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8060" y="274488"/>
                <a:ext cx="9065940" cy="4874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dependence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sz="3200" dirty="0"/>
                  <a:t> from Belle/</a:t>
                </a:r>
                <a:r>
                  <a:rPr lang="en-US" sz="3200" dirty="0" err="1"/>
                  <a:t>BaBar</a:t>
                </a:r>
                <a:r>
                  <a:rPr lang="en-US" sz="3200" dirty="0"/>
                  <a:t>/BESIII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2E5177-6B46-2943-B8E6-2F64BE9627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8060" y="274488"/>
                <a:ext cx="9065940" cy="487490"/>
              </a:xfrm>
              <a:blipFill>
                <a:blip r:embed="rId2"/>
                <a:stretch>
                  <a:fillRect l="-560" t="-27500" r="-700" b="-4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E78FBC-E612-DE49-8FD7-50D1EB6A83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75779"/>
                <a:ext cx="8464378" cy="49936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Trend consistent with </a:t>
                </a:r>
                <a:r>
                  <a:rPr lang="en-US" dirty="0" err="1"/>
                  <a:t>BaBar</a:t>
                </a:r>
                <a:endParaRPr lang="en-US" dirty="0"/>
              </a:p>
              <a:p>
                <a:r>
                  <a:rPr lang="en-US" dirty="0"/>
                  <a:t>Direct comparison difficult due to different correction schemes (thrust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axis)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E78FBC-E612-DE49-8FD7-50D1EB6A83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75779"/>
                <a:ext cx="8464378" cy="4993659"/>
              </a:xfrm>
              <a:blipFill>
                <a:blip r:embed="rId3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7A066-1F5D-F74D-B168-D1D9D8DB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9680F-CBFE-FC44-86F4-1A9CB7BE4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83" y="2537127"/>
            <a:ext cx="4035226" cy="2815025"/>
          </a:xfrm>
          <a:prstGeom prst="rect">
            <a:avLst/>
          </a:prstGeom>
        </p:spPr>
      </p:pic>
      <p:pic>
        <p:nvPicPr>
          <p:cNvPr id="6" name="Schermata 2016-07-01 alle 11.44.27.png">
            <a:extLst>
              <a:ext uri="{FF2B5EF4-FFF2-40B4-BE49-F238E27FC236}">
                <a16:creationId xmlns:a16="http://schemas.microsoft.com/office/drawing/2014/main" id="{7E19899E-CBE0-CF47-824C-5ED03823C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269" y="2252545"/>
            <a:ext cx="3480150" cy="228783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3C8D6-4661-F443-93EF-E7C6F7F57B3F}"/>
              </a:ext>
            </a:extLst>
          </p:cNvPr>
          <p:cNvSpPr txBox="1"/>
          <p:nvPr/>
        </p:nvSpPr>
        <p:spPr>
          <a:xfrm>
            <a:off x="6293605" y="2387086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BaBar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33C57-020E-904D-A911-007230809AE4}"/>
              </a:ext>
            </a:extLst>
          </p:cNvPr>
          <p:cNvSpPr txBox="1"/>
          <p:nvPr/>
        </p:nvSpPr>
        <p:spPr>
          <a:xfrm>
            <a:off x="1" y="2537127"/>
            <a:ext cx="141718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 b="1" dirty="0"/>
              <a:t>U</a:t>
            </a:r>
            <a:r>
              <a:rPr lang="en-US" sz="1275" dirty="0"/>
              <a:t>nlike/</a:t>
            </a:r>
            <a:r>
              <a:rPr lang="en-US" sz="1275" b="1" dirty="0" err="1"/>
              <a:t>L</a:t>
            </a:r>
            <a:r>
              <a:rPr lang="en-US" sz="1275" dirty="0" err="1"/>
              <a:t>ikesign</a:t>
            </a:r>
            <a:endParaRPr lang="en-US" sz="1275" dirty="0"/>
          </a:p>
          <a:p>
            <a:endParaRPr lang="en-US" sz="1275" dirty="0"/>
          </a:p>
          <a:p>
            <a:r>
              <a:rPr lang="en-US" sz="1275" dirty="0"/>
              <a:t>Ratios to cancel </a:t>
            </a:r>
          </a:p>
          <a:p>
            <a:r>
              <a:rPr lang="en-US" sz="1275" dirty="0"/>
              <a:t>acceptance effects</a:t>
            </a:r>
          </a:p>
          <a:p>
            <a:r>
              <a:rPr lang="en-US" sz="1275" u="sng" dirty="0"/>
              <a:t>Unlike: </a:t>
            </a:r>
            <a:br>
              <a:rPr lang="en-US" sz="1275" dirty="0"/>
            </a:br>
            <a:r>
              <a:rPr lang="en-US" sz="1275" dirty="0"/>
              <a:t>fav*</a:t>
            </a:r>
            <a:r>
              <a:rPr lang="en-US" sz="1275" dirty="0" err="1"/>
              <a:t>fav+dis</a:t>
            </a:r>
            <a:r>
              <a:rPr lang="en-US" sz="1275" dirty="0"/>
              <a:t>*dis</a:t>
            </a:r>
          </a:p>
          <a:p>
            <a:r>
              <a:rPr lang="en-US" sz="1275" u="sng" dirty="0"/>
              <a:t>Like: </a:t>
            </a:r>
          </a:p>
          <a:p>
            <a:r>
              <a:rPr lang="en-US" sz="1275" dirty="0"/>
              <a:t>fav*dis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C992F4-9968-9D58-8F97-0F7D97973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473" y="4763987"/>
            <a:ext cx="3056779" cy="20507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2AA21E-2368-742A-7B5A-97B0F3FE9468}"/>
                  </a:ext>
                </a:extLst>
              </p:cNvPr>
              <p:cNvSpPr txBox="1"/>
              <p:nvPr/>
            </p:nvSpPr>
            <p:spPr>
              <a:xfrm>
                <a:off x="6461182" y="4896390"/>
                <a:ext cx="1701235" cy="372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</m:rad>
                      <m:r>
                        <a:rPr lang="en-US" b="0" i="1" smtClean="0">
                          <a:latin typeface="Cambria Math" charset="0"/>
                        </a:rPr>
                        <m:t>=3.65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2AA21E-2368-742A-7B5A-97B0F3FE9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82" y="4896390"/>
                <a:ext cx="1701235" cy="372346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C66688F-9825-CEE6-6769-6352BE31A768}"/>
                  </a:ext>
                </a:extLst>
              </p:cNvPr>
              <p:cNvSpPr txBox="1"/>
              <p:nvPr/>
            </p:nvSpPr>
            <p:spPr>
              <a:xfrm>
                <a:off x="853440" y="5212080"/>
                <a:ext cx="4251548" cy="933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from BESIII are largely consistent</a:t>
                </a:r>
                <a:br>
                  <a:rPr lang="en-US" dirty="0"/>
                </a:br>
                <a:r>
                  <a:rPr lang="en-US" dirty="0"/>
                  <a:t>with TMD evolution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Ditto: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LEP to Belle energies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C66688F-9825-CEE6-6769-6352BE31A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" y="5212080"/>
                <a:ext cx="4251548" cy="933654"/>
              </a:xfrm>
              <a:prstGeom prst="rect">
                <a:avLst/>
              </a:prstGeom>
              <a:blipFill>
                <a:blip r:embed="rId8"/>
                <a:stretch>
                  <a:fillRect l="-896" t="-2703" r="-299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C840EB6-82D1-17E6-6925-AEC07B37B340}"/>
              </a:ext>
            </a:extLst>
          </p:cNvPr>
          <p:cNvSpPr txBox="1"/>
          <p:nvPr/>
        </p:nvSpPr>
        <p:spPr>
          <a:xfrm>
            <a:off x="412595" y="6347748"/>
            <a:ext cx="3314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100 (2019) 9, 092008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2D4BFC-B5E2-20F9-5A29-2B18205827D1}"/>
              </a:ext>
            </a:extLst>
          </p:cNvPr>
          <p:cNvSpPr txBox="1"/>
          <p:nvPr/>
        </p:nvSpPr>
        <p:spPr>
          <a:xfrm>
            <a:off x="5898995" y="4540380"/>
            <a:ext cx="246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Phys.Rev.D</a:t>
            </a:r>
            <a:r>
              <a:rPr lang="en-US" sz="1400" dirty="0"/>
              <a:t> 90 (2014) 5, 052003</a:t>
            </a:r>
          </a:p>
          <a:p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5DC6CD-07A6-ED13-25AE-C2FD2C0EE89B}"/>
              </a:ext>
            </a:extLst>
          </p:cNvPr>
          <p:cNvSpPr txBox="1"/>
          <p:nvPr/>
        </p:nvSpPr>
        <p:spPr>
          <a:xfrm>
            <a:off x="5517237" y="6583512"/>
            <a:ext cx="2772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Phys.Rev.Lett</a:t>
            </a:r>
            <a:r>
              <a:rPr lang="en-US" sz="1400" i="1" dirty="0"/>
              <a:t>.</a:t>
            </a:r>
            <a:r>
              <a:rPr lang="en-US" sz="1400" dirty="0"/>
              <a:t> 116 (2016) 4, 042001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109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B9AE69-2026-BC9D-48C5-0845EE580D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8" y="408633"/>
                <a:ext cx="8835081" cy="487490"/>
              </a:xfrm>
            </p:spPr>
            <p:txBody>
              <a:bodyPr/>
              <a:lstStyle/>
              <a:p>
                <a:r>
                  <a:rPr lang="en-US" dirty="0"/>
                  <a:t>BaBar: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asymmetries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B9AE69-2026-BC9D-48C5-0845EE580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8" y="408633"/>
                <a:ext cx="8835081" cy="487490"/>
              </a:xfrm>
              <a:blipFill>
                <a:blip r:embed="rId2"/>
                <a:stretch>
                  <a:fillRect l="-2155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BDFE-E9C7-6393-06D6-5EE2C8DA1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60A80-06A2-9C2B-6A07-875D2F25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5136B-A940-3FAB-48BD-7018610F5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02" y="1261435"/>
            <a:ext cx="6607098" cy="526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674E8-A5EB-2A44-445F-36997BD6A243}"/>
              </a:ext>
            </a:extLst>
          </p:cNvPr>
          <p:cNvSpPr txBox="1"/>
          <p:nvPr/>
        </p:nvSpPr>
        <p:spPr>
          <a:xfrm>
            <a:off x="412595" y="6347748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 err="1"/>
              <a:t>Phys.Rev.D</a:t>
            </a:r>
            <a:r>
              <a:rPr lang="en-US" dirty="0"/>
              <a:t> 92 (2015) 11, 111101</a:t>
            </a:r>
          </a:p>
        </p:txBody>
      </p:sp>
    </p:spTree>
    <p:extLst>
      <p:ext uri="{BB962C8B-B14F-4D97-AF65-F5344CB8AC3E}">
        <p14:creationId xmlns:p14="http://schemas.microsoft.com/office/powerpoint/2010/main" val="168700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5B37-F8F2-174E-8C2F-315657AA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95971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Consistency between Neutral and charged </a:t>
            </a:r>
            <a:r>
              <a:rPr lang="en-US" dirty="0" err="1"/>
              <a:t>pions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5AD3F-07BB-666F-B85F-0400E488E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A32BD-250F-D247-81D6-F8DAA8F8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2D7014-E346-E344-9E14-50EF238CD951}"/>
                  </a:ext>
                </a:extLst>
              </p:cNvPr>
              <p:cNvSpPr txBox="1"/>
              <p:nvPr/>
            </p:nvSpPr>
            <p:spPr>
              <a:xfrm>
                <a:off x="756174" y="5541158"/>
                <a:ext cx="2425857" cy="388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  <m:sup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𝐔𝐋</m:t>
                        </m:r>
                      </m:sup>
                    </m:sSubSup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  <m:sup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𝑼𝑪</m:t>
                        </m:r>
                      </m:sup>
                    </m:sSubSup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𝑰𝒔𝒐𝒔𝒑𝒊𝒏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2D7014-E346-E344-9E14-50EF238CD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74" y="5541158"/>
                <a:ext cx="2425857" cy="388504"/>
              </a:xfrm>
              <a:prstGeom prst="rect">
                <a:avLst/>
              </a:prstGeom>
              <a:blipFill>
                <a:blip r:embed="rId2"/>
                <a:stretch>
                  <a:fillRect l="-2083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222A2AA-C4E7-9D4F-3E8C-84C915750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10" y="3574338"/>
            <a:ext cx="4726971" cy="3193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A0148-81B9-942E-C8EE-8D4992FD2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12" y="4585398"/>
            <a:ext cx="3608806" cy="729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818F1-E1AA-3B5F-0DE4-5222059A8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73" y="2272602"/>
            <a:ext cx="2796857" cy="579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9A2B5D-4F97-E04A-ECF5-E64F73C06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772" y="1031074"/>
            <a:ext cx="3764541" cy="25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74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5717-B518-594E-9721-759F7FC1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Transverse momentum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3AF10E-9CA2-0C4F-862B-BC6B7C74B9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0.85&lt; Thrust T &lt; 0.9</a:t>
                </a:r>
              </a:p>
              <a:p>
                <a:pPr lvl="1"/>
                <a:r>
                  <a:rPr lang="en-US" dirty="0"/>
                  <a:t>Transverse momenta mostly Gaussian</a:t>
                </a:r>
              </a:p>
              <a:p>
                <a:pPr lvl="1"/>
                <a:r>
                  <a:rPr lang="en-US" dirty="0"/>
                  <a:t>Possible deviations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/>
                  <a:t> tails, but also large uncertainties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3AF10E-9CA2-0C4F-862B-BC6B7C74B9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7322C-242F-B34B-B306-6F7EE7C1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E458C25-D428-BA43-B8EE-3B7E36751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42845" y="2007623"/>
            <a:ext cx="3192062" cy="4945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73943-EA45-7746-97F3-5F2ED7BB7657}"/>
              </a:ext>
            </a:extLst>
          </p:cNvPr>
          <p:cNvSpPr txBox="1"/>
          <p:nvPr/>
        </p:nvSpPr>
        <p:spPr>
          <a:xfrm>
            <a:off x="748145" y="6347748"/>
            <a:ext cx="3165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99 (2019) 11, 112006</a:t>
            </a:r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398F7B4-1004-BF41-A8E7-8226F2182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833" y="2624108"/>
            <a:ext cx="2724780" cy="204358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0AC365-51B8-B56E-BC68-2819AC548EFA}"/>
              </a:ext>
            </a:extLst>
          </p:cNvPr>
          <p:cNvSpPr txBox="1"/>
          <p:nvPr/>
        </p:nvSpPr>
        <p:spPr>
          <a:xfrm>
            <a:off x="5092484" y="5886083"/>
            <a:ext cx="4120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Phenomenology: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Boglione</a:t>
            </a:r>
            <a:r>
              <a:rPr lang="en-US" dirty="0"/>
              <a:t>, Simonelli </a:t>
            </a:r>
            <a:r>
              <a:rPr lang="en-US" i="1" dirty="0"/>
              <a:t>JHEP</a:t>
            </a:r>
            <a:r>
              <a:rPr lang="en-US" dirty="0"/>
              <a:t> 09 (2023) 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Kang, Shao, Zhao </a:t>
            </a:r>
            <a:r>
              <a:rPr lang="en-US" i="1" dirty="0"/>
              <a:t>JHEP</a:t>
            </a:r>
            <a:r>
              <a:rPr lang="en-US" dirty="0"/>
              <a:t> 12 (2020) 127)</a:t>
            </a:r>
          </a:p>
        </p:txBody>
      </p:sp>
    </p:spTree>
    <p:extLst>
      <p:ext uri="{BB962C8B-B14F-4D97-AF65-F5344CB8AC3E}">
        <p14:creationId xmlns:p14="http://schemas.microsoft.com/office/powerpoint/2010/main" val="17795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7D4CDB-CFCA-F944-D32B-D0FA9DA7DE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New measurements and fits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from BES III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7D4CDB-CFCA-F944-D32B-D0FA9DA7DE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  <a:blipFill>
                <a:blip r:embed="rId2"/>
                <a:stretch>
                  <a:fillRect l="-2249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9C929-B33C-3565-447C-238178581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fit to SIA data incorporating higher twist shows good agreement with BES III data down to 2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3CB89-5451-1721-745C-C9C42406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064FF-42EB-BCE3-F3BE-F4E2349C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81" y="1968652"/>
            <a:ext cx="6529038" cy="4684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341CF8-AAC6-1389-FF19-6F9D0400E4EF}"/>
              </a:ext>
            </a:extLst>
          </p:cNvPr>
          <p:cNvSpPr txBox="1"/>
          <p:nvPr/>
        </p:nvSpPr>
        <p:spPr>
          <a:xfrm>
            <a:off x="64108" y="6485185"/>
            <a:ext cx="2178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e-Print: </a:t>
            </a:r>
            <a:r>
              <a:rPr lang="en-US" dirty="0">
                <a:hlinkClick r:id="rId4"/>
              </a:rPr>
              <a:t>2404.11527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67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805C-AD51-B0AA-0B89-5E8E7622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meson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5258-20B0-4DEE-4B04-02D186E6F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97" y="1285194"/>
            <a:ext cx="8464378" cy="4993659"/>
          </a:xfrm>
        </p:spPr>
        <p:txBody>
          <a:bodyPr/>
          <a:lstStyle/>
          <a:p>
            <a:r>
              <a:rPr lang="en-US" dirty="0"/>
              <a:t>Asymmetries of vector mesons can be large</a:t>
            </a:r>
          </a:p>
          <a:p>
            <a:r>
              <a:rPr lang="en-US" dirty="0"/>
              <a:t>Contributions to single hadron fragmentation?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Study vector meson decay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B6F88-DAB5-79A9-31E8-8CD85243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Google Shape;443;p34">
            <a:extLst>
              <a:ext uri="{FF2B5EF4-FFF2-40B4-BE49-F238E27FC236}">
                <a16:creationId xmlns:a16="http://schemas.microsoft.com/office/drawing/2014/main" id="{4659979A-1253-A0CB-01DC-D3A221DF3C2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77415" y="1234501"/>
            <a:ext cx="2928763" cy="22860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F296106-8BCF-3591-8683-B7458E62660A}"/>
              </a:ext>
            </a:extLst>
          </p:cNvPr>
          <p:cNvSpPr txBox="1">
            <a:spLocks/>
          </p:cNvSpPr>
          <p:nvPr/>
        </p:nvSpPr>
        <p:spPr>
          <a:xfrm>
            <a:off x="76038" y="2594068"/>
            <a:ext cx="76406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Ongoing: Decaying particle FFs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Study the explicit differential cross sections for VMs, D mesons as a function of </a:t>
            </a:r>
            <a:r>
              <a:rPr lang="en-US" dirty="0" err="1"/>
              <a:t>x</a:t>
            </a:r>
            <a:r>
              <a:rPr lang="en-US" baseline="-25000" dirty="0" err="1"/>
              <a:t>p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99DE764-47A2-2F0F-E8D5-F53FDC840EE4}"/>
              </a:ext>
            </a:extLst>
          </p:cNvPr>
          <p:cNvSpPr txBox="1">
            <a:spLocks/>
          </p:cNvSpPr>
          <p:nvPr/>
        </p:nvSpPr>
        <p:spPr>
          <a:xfrm>
            <a:off x="7716644" y="4493941"/>
            <a:ext cx="1542737" cy="330086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 from MC at Belle energies (for 4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acceptance):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DB481-D6DB-FDEE-33CA-30A6421D2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6" y="3989179"/>
            <a:ext cx="5647449" cy="2700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4D668C-1114-31B2-7085-A002074A8AF9}"/>
              </a:ext>
            </a:extLst>
          </p:cNvPr>
          <p:cNvSpPr txBox="1"/>
          <p:nvPr/>
        </p:nvSpPr>
        <p:spPr>
          <a:xfrm>
            <a:off x="76038" y="6556304"/>
            <a:ext cx="717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R. </a:t>
            </a:r>
            <a:r>
              <a:rPr lang="en-US" sz="1400" dirty="0" err="1"/>
              <a:t>Seidl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272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/>
            </p:nvGraphicFramePr>
            <p:xfrm>
              <a:off x="178475" y="3753972"/>
              <a:ext cx="8965525" cy="25203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709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082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8504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3972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Parton polarization </a:t>
                          </a:r>
                          <a:r>
                            <a:rPr lang="en-US" sz="1200" dirty="0">
                              <a:sym typeface="Wingdings"/>
                            </a:rPr>
                            <a:t></a:t>
                          </a:r>
                          <a:endParaRPr lang="en-US" sz="1200" dirty="0"/>
                        </a:p>
                        <a:p>
                          <a:r>
                            <a:rPr lang="en-US" sz="1200" dirty="0"/>
                            <a:t>Hadron Polarization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2300" baseline="0" dirty="0"/>
                            <a:t>⇣</a:t>
                          </a:r>
                          <a:endParaRPr lang="en-US" sz="2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Spin averaged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57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spin</a:t>
                          </a:r>
                          <a:r>
                            <a:rPr lang="en-US" sz="1200" baseline="0" dirty="0"/>
                            <a:t> averaged</a:t>
                          </a:r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𝑧</m:t>
                              </m:r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200" dirty="0"/>
                            <a:t> 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⊥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𝒉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𝒒</m:t>
                                  </m:r>
                                </m:sup>
                              </m:sSubSup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𝑻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200" b="1" baseline="0" dirty="0" smtClean="0"/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1200" b="1" baseline="0" dirty="0" smtClean="0"/>
                                <m:t>, (</m:t>
                              </m:r>
                              <m:r>
                                <m:rPr>
                                  <m:nor/>
                                </m:rPr>
                                <a:rPr lang="en-US" sz="1200" b="1" baseline="0" dirty="0" smtClean="0"/>
                                <m:t>Ph</m:t>
                              </m:r>
                              <m:r>
                                <m:rPr>
                                  <m:nor/>
                                </m:rPr>
                                <a:rPr lang="en-US" sz="1200" b="1" baseline="0" dirty="0" smtClean="0"/>
                                <m:t>),</m:t>
                              </m:r>
                              <m:r>
                                <m:rPr>
                                  <m:nor/>
                                </m:rPr>
                                <a:rPr lang="en-US" sz="1200" b="1" baseline="0" dirty="0" smtClean="0">
                                  <a:latin typeface="Symbol" pitchFamily="2" charset="2"/>
                                </a:rPr>
                                <m:t>q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500" b="1" dirty="0"/>
                            <a:t> </a:t>
                          </a:r>
                          <a:r>
                            <a:rPr lang="en-US" sz="1500" b="0" dirty="0"/>
                            <a:t>‘Di-hadron Collins’</a:t>
                          </a:r>
                          <a:endParaRPr lang="en-US" sz="12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9173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G</a:t>
                          </a:r>
                          <a:r>
                            <a:rPr lang="en-US" sz="1400" b="1" baseline="-5999" dirty="0"/>
                            <a:t>1</a:t>
                          </a:r>
                          <a:r>
                            <a:rPr lang="en-US" sz="1400" b="1" baseline="31999" dirty="0"/>
                            <a:t>⊥</a:t>
                          </a:r>
                          <a:r>
                            <a:rPr lang="en-US" sz="1400" b="1" baseline="0" dirty="0"/>
                            <a:t>(</a:t>
                          </a:r>
                          <a:r>
                            <a:rPr lang="en-US" sz="1400" b="1" baseline="0" dirty="0" err="1"/>
                            <a:t>z,M,P</a:t>
                          </a:r>
                          <a:r>
                            <a:rPr lang="en-US" sz="1400" b="1" baseline="-25000" dirty="0" err="1"/>
                            <a:t>h</a:t>
                          </a:r>
                          <a:r>
                            <a:rPr lang="en-US" sz="1400" b="1" baseline="0" dirty="0" err="1"/>
                            <a:t>,</a:t>
                          </a:r>
                          <a:r>
                            <a:rPr lang="en-US" sz="1400" b="1" baseline="0" dirty="0" err="1">
                              <a:latin typeface="Symbol" pitchFamily="2" charset="2"/>
                            </a:rPr>
                            <a:t>q</a:t>
                          </a:r>
                          <a:r>
                            <a:rPr lang="en-US" sz="1400" b="1" baseline="0" dirty="0"/>
                            <a:t>)=</a:t>
                          </a:r>
                        </a:p>
                        <a:p>
                          <a:r>
                            <a:rPr lang="en-US" sz="1200" baseline="0" dirty="0"/>
                            <a:t>T-odd, chiral-even</a:t>
                          </a:r>
                        </a:p>
                        <a:p>
                          <a:r>
                            <a:rPr lang="en-US" sz="1200" dirty="0">
                              <a:sym typeface="Wingdings" pitchFamily="2" charset="2"/>
                            </a:rPr>
                            <a:t>jet handedness</a:t>
                          </a:r>
                        </a:p>
                        <a:p>
                          <a:r>
                            <a:rPr lang="en-US" sz="1200" dirty="0"/>
                            <a:t>QCD </a:t>
                          </a:r>
                          <a:r>
                            <a:rPr lang="en-US" sz="1200" dirty="0" err="1"/>
                            <a:t>vaccum</a:t>
                          </a:r>
                          <a:r>
                            <a:rPr lang="en-US" sz="1200" dirty="0"/>
                            <a:t> </a:t>
                          </a:r>
                          <a:r>
                            <a:rPr lang="en-US" sz="1200" dirty="0" err="1"/>
                            <a:t>strucuture</a:t>
                          </a:r>
                          <a:endParaRPr lang="en-US" sz="12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/>
                            <a:t>H</a:t>
                          </a:r>
                          <a:r>
                            <a:rPr lang="en-US" sz="1400" b="1" baseline="-5999" dirty="0"/>
                            <a:t>1</a:t>
                          </a:r>
                          <a:r>
                            <a:rPr lang="en-US" sz="1400" b="1" baseline="31999" dirty="0"/>
                            <a:t>∢</a:t>
                          </a:r>
                          <a:r>
                            <a:rPr lang="en-US" sz="1400" b="1" baseline="0" dirty="0"/>
                            <a:t>(</a:t>
                          </a:r>
                          <a:r>
                            <a:rPr lang="en-US" sz="1400" b="1" baseline="0" dirty="0" err="1"/>
                            <a:t>z,M</a:t>
                          </a:r>
                          <a:r>
                            <a:rPr lang="en-US" sz="1400" b="1" baseline="0" dirty="0"/>
                            <a:t>, (P</a:t>
                          </a:r>
                          <a:r>
                            <a:rPr lang="en-US" sz="1400" b="1" baseline="-25000" dirty="0"/>
                            <a:t>h</a:t>
                          </a:r>
                          <a:r>
                            <a:rPr lang="en-US" sz="1400" b="1" baseline="0" dirty="0"/>
                            <a:t>),</a:t>
                          </a:r>
                          <a:r>
                            <a:rPr lang="en-US" sz="1400" b="1" baseline="0" dirty="0">
                              <a:latin typeface="Symbol" pitchFamily="2" charset="2"/>
                            </a:rPr>
                            <a:t>q</a:t>
                          </a:r>
                          <a:r>
                            <a:rPr lang="en-US" sz="1400" b="1" baseline="0" dirty="0"/>
                            <a:t>)=.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baseline="0" dirty="0"/>
                            <a:t>T-odd, chiral-odd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baseline="0" dirty="0"/>
                            <a:t>Colinear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4431684"/>
                  </p:ext>
                </p:extLst>
              </p:nvPr>
            </p:nvGraphicFramePr>
            <p:xfrm>
              <a:off x="178475" y="3753972"/>
              <a:ext cx="8965525" cy="25203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709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082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8504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3972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0198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Parton polarization </a:t>
                          </a:r>
                          <a:r>
                            <a:rPr lang="en-US" sz="1200" dirty="0">
                              <a:sym typeface="Wingdings"/>
                            </a:rPr>
                            <a:t></a:t>
                          </a:r>
                          <a:endParaRPr lang="en-US" sz="1200" dirty="0"/>
                        </a:p>
                        <a:p>
                          <a:r>
                            <a:rPr lang="en-US" sz="1200" dirty="0"/>
                            <a:t>Hadron Polarization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2300" baseline="0" dirty="0"/>
                            <a:t>⇣</a:t>
                          </a:r>
                          <a:endParaRPr lang="en-US" sz="2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Spin averaged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57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spin</a:t>
                          </a:r>
                          <a:r>
                            <a:rPr lang="en-US" sz="1200" baseline="0" dirty="0"/>
                            <a:t> averaged</a:t>
                          </a:r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97902" t="-121951" r="-298601" b="-2731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53500" t="-121951" r="-1500" b="-2731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9173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1346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G</a:t>
                          </a:r>
                          <a:r>
                            <a:rPr lang="en-US" sz="1400" b="1" baseline="-5999" dirty="0"/>
                            <a:t>1</a:t>
                          </a:r>
                          <a:r>
                            <a:rPr lang="en-US" sz="1400" b="1" baseline="31999" dirty="0"/>
                            <a:t>⊥</a:t>
                          </a:r>
                          <a:r>
                            <a:rPr lang="en-US" sz="1400" b="1" baseline="0" dirty="0"/>
                            <a:t>(</a:t>
                          </a:r>
                          <a:r>
                            <a:rPr lang="en-US" sz="1400" b="1" baseline="0" dirty="0" err="1"/>
                            <a:t>z,M,P</a:t>
                          </a:r>
                          <a:r>
                            <a:rPr lang="en-US" sz="1400" b="1" baseline="-25000" dirty="0" err="1"/>
                            <a:t>h</a:t>
                          </a:r>
                          <a:r>
                            <a:rPr lang="en-US" sz="1400" b="1" baseline="0" dirty="0" err="1"/>
                            <a:t>,</a:t>
                          </a:r>
                          <a:r>
                            <a:rPr lang="en-US" sz="1400" b="1" baseline="0" dirty="0" err="1">
                              <a:latin typeface="Symbol" pitchFamily="2" charset="2"/>
                            </a:rPr>
                            <a:t>q</a:t>
                          </a:r>
                          <a:r>
                            <a:rPr lang="en-US" sz="1400" b="1" baseline="0" dirty="0"/>
                            <a:t>)=</a:t>
                          </a:r>
                        </a:p>
                        <a:p>
                          <a:r>
                            <a:rPr lang="en-US" sz="1200" baseline="0" dirty="0"/>
                            <a:t>T-odd, chiral-even</a:t>
                          </a:r>
                        </a:p>
                        <a:p>
                          <a:r>
                            <a:rPr lang="en-US" sz="1200" dirty="0">
                              <a:sym typeface="Wingdings" pitchFamily="2" charset="2"/>
                            </a:rPr>
                            <a:t>jet handedness</a:t>
                          </a:r>
                        </a:p>
                        <a:p>
                          <a:r>
                            <a:rPr lang="en-US" sz="1200" dirty="0"/>
                            <a:t>QCD </a:t>
                          </a:r>
                          <a:r>
                            <a:rPr lang="en-US" sz="1200" dirty="0" err="1"/>
                            <a:t>vaccum</a:t>
                          </a:r>
                          <a:r>
                            <a:rPr lang="en-US" sz="1200" dirty="0"/>
                            <a:t> </a:t>
                          </a:r>
                          <a:r>
                            <a:rPr lang="en-US" sz="1200" dirty="0" err="1"/>
                            <a:t>strucuture</a:t>
                          </a:r>
                          <a:endParaRPr lang="en-US" sz="12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/>
                            <a:t>H</a:t>
                          </a:r>
                          <a:r>
                            <a:rPr lang="en-US" sz="1400" b="1" baseline="-5999" dirty="0"/>
                            <a:t>1</a:t>
                          </a:r>
                          <a:r>
                            <a:rPr lang="en-US" sz="1400" b="1" baseline="31999" dirty="0"/>
                            <a:t>∢</a:t>
                          </a:r>
                          <a:r>
                            <a:rPr lang="en-US" sz="1400" b="1" baseline="0" dirty="0"/>
                            <a:t>(</a:t>
                          </a:r>
                          <a:r>
                            <a:rPr lang="en-US" sz="1400" b="1" baseline="0" dirty="0" err="1"/>
                            <a:t>z,M</a:t>
                          </a:r>
                          <a:r>
                            <a:rPr lang="en-US" sz="1400" b="1" baseline="0" dirty="0"/>
                            <a:t>, (P</a:t>
                          </a:r>
                          <a:r>
                            <a:rPr lang="en-US" sz="1400" b="1" baseline="-25000" dirty="0"/>
                            <a:t>h</a:t>
                          </a:r>
                          <a:r>
                            <a:rPr lang="en-US" sz="1400" b="1" baseline="0" dirty="0"/>
                            <a:t>),</a:t>
                          </a:r>
                          <a:r>
                            <a:rPr lang="en-US" sz="1400" b="1" baseline="0" dirty="0">
                              <a:latin typeface="Symbol" pitchFamily="2" charset="2"/>
                            </a:rPr>
                            <a:t>q</a:t>
                          </a:r>
                          <a:r>
                            <a:rPr lang="en-US" sz="1400" b="1" baseline="0" dirty="0"/>
                            <a:t>)=.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baseline="0" dirty="0"/>
                            <a:t>T-odd, chiral-odd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baseline="0" dirty="0"/>
                            <a:t>Colinear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D533834-8DFA-B244-B8E1-BEF726B1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898" y="218896"/>
            <a:ext cx="9143999" cy="487490"/>
          </a:xfrm>
        </p:spPr>
        <p:txBody>
          <a:bodyPr/>
          <a:lstStyle/>
          <a:p>
            <a:r>
              <a:rPr lang="en-US" sz="3200" dirty="0"/>
              <a:t>Step beyond single hadrons:</a:t>
            </a:r>
            <a:br>
              <a:rPr lang="en-US" sz="3200" dirty="0"/>
            </a:br>
            <a:r>
              <a:rPr lang="en-US" sz="3200" dirty="0">
                <a:solidFill>
                  <a:srgbClr val="AE0A24"/>
                </a:solidFill>
              </a:rPr>
              <a:t>Dihadron Fragmentation Functions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16</a:t>
            </a:fld>
            <a:endParaRPr lang="en-US"/>
          </a:p>
        </p:txBody>
      </p:sp>
      <p:grpSp>
        <p:nvGrpSpPr>
          <p:cNvPr id="24" name="Group 328">
            <a:extLst>
              <a:ext uri="{FF2B5EF4-FFF2-40B4-BE49-F238E27FC236}">
                <a16:creationId xmlns:a16="http://schemas.microsoft.com/office/drawing/2014/main" id="{645F0C3C-9542-F441-B769-22306D81911D}"/>
              </a:ext>
            </a:extLst>
          </p:cNvPr>
          <p:cNvGrpSpPr/>
          <p:nvPr/>
        </p:nvGrpSpPr>
        <p:grpSpPr>
          <a:xfrm>
            <a:off x="7940776" y="5655763"/>
            <a:ext cx="480932" cy="270156"/>
            <a:chOff x="0" y="0"/>
            <a:chExt cx="911986" cy="512295"/>
          </a:xfrm>
        </p:grpSpPr>
        <p:sp>
          <p:nvSpPr>
            <p:cNvPr id="25" name="Shape 323">
              <a:extLst>
                <a:ext uri="{FF2B5EF4-FFF2-40B4-BE49-F238E27FC236}">
                  <a16:creationId xmlns:a16="http://schemas.microsoft.com/office/drawing/2014/main" id="{7185CCC9-F3C0-294B-9399-C4896B3DD049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26" name="Shape 324">
              <a:extLst>
                <a:ext uri="{FF2B5EF4-FFF2-40B4-BE49-F238E27FC236}">
                  <a16:creationId xmlns:a16="http://schemas.microsoft.com/office/drawing/2014/main" id="{D70CA789-5731-D94C-8452-F9ACAAA43724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27" name="Shape 325">
              <a:extLst>
                <a:ext uri="{FF2B5EF4-FFF2-40B4-BE49-F238E27FC236}">
                  <a16:creationId xmlns:a16="http://schemas.microsoft.com/office/drawing/2014/main" id="{B183B450-B6CA-BE4D-9460-2AFE98B9D77F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28" name="Shape 326">
              <a:extLst>
                <a:ext uri="{FF2B5EF4-FFF2-40B4-BE49-F238E27FC236}">
                  <a16:creationId xmlns:a16="http://schemas.microsoft.com/office/drawing/2014/main" id="{2DD92EE8-A17F-DC48-9718-161CEDAD36F1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29" name="Shape 327">
              <a:extLst>
                <a:ext uri="{FF2B5EF4-FFF2-40B4-BE49-F238E27FC236}">
                  <a16:creationId xmlns:a16="http://schemas.microsoft.com/office/drawing/2014/main" id="{6588F874-46DB-B444-9A3E-EB059760BEB2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grpSp>
        <p:nvGrpSpPr>
          <p:cNvPr id="30" name="Group 334">
            <a:extLst>
              <a:ext uri="{FF2B5EF4-FFF2-40B4-BE49-F238E27FC236}">
                <a16:creationId xmlns:a16="http://schemas.microsoft.com/office/drawing/2014/main" id="{562F972D-7183-A24F-A0B3-C20B0B3E2142}"/>
              </a:ext>
            </a:extLst>
          </p:cNvPr>
          <p:cNvGrpSpPr/>
          <p:nvPr/>
        </p:nvGrpSpPr>
        <p:grpSpPr>
          <a:xfrm>
            <a:off x="8549543" y="5655763"/>
            <a:ext cx="480932" cy="270156"/>
            <a:chOff x="0" y="0"/>
            <a:chExt cx="911986" cy="512295"/>
          </a:xfrm>
        </p:grpSpPr>
        <p:sp>
          <p:nvSpPr>
            <p:cNvPr id="31" name="Shape 329">
              <a:extLst>
                <a:ext uri="{FF2B5EF4-FFF2-40B4-BE49-F238E27FC236}">
                  <a16:creationId xmlns:a16="http://schemas.microsoft.com/office/drawing/2014/main" id="{69F63B18-62A1-ED4A-BE8C-7D31C34FAE03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32" name="Shape 330">
              <a:extLst>
                <a:ext uri="{FF2B5EF4-FFF2-40B4-BE49-F238E27FC236}">
                  <a16:creationId xmlns:a16="http://schemas.microsoft.com/office/drawing/2014/main" id="{2386EEE6-DEF7-2745-8005-F4BCBD472724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33" name="Shape 331">
              <a:extLst>
                <a:ext uri="{FF2B5EF4-FFF2-40B4-BE49-F238E27FC236}">
                  <a16:creationId xmlns:a16="http://schemas.microsoft.com/office/drawing/2014/main" id="{6867C87D-69AE-8D45-9007-329730D6FAEE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34" name="Shape 332">
              <a:extLst>
                <a:ext uri="{FF2B5EF4-FFF2-40B4-BE49-F238E27FC236}">
                  <a16:creationId xmlns:a16="http://schemas.microsoft.com/office/drawing/2014/main" id="{BF875111-B034-5945-8197-5D0D5A7F80AD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35" name="Shape 333">
              <a:extLst>
                <a:ext uri="{FF2B5EF4-FFF2-40B4-BE49-F238E27FC236}">
                  <a16:creationId xmlns:a16="http://schemas.microsoft.com/office/drawing/2014/main" id="{3674979B-E89A-3043-BE8B-D9B7BF233B59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sp>
        <p:nvSpPr>
          <p:cNvPr id="36" name="Shape 335">
            <a:extLst>
              <a:ext uri="{FF2B5EF4-FFF2-40B4-BE49-F238E27FC236}">
                <a16:creationId xmlns:a16="http://schemas.microsoft.com/office/drawing/2014/main" id="{D3459BC5-9F61-F044-B257-9624A86039D3}"/>
              </a:ext>
            </a:extLst>
          </p:cNvPr>
          <p:cNvSpPr/>
          <p:nvPr/>
        </p:nvSpPr>
        <p:spPr>
          <a:xfrm flipV="1">
            <a:off x="8029523" y="5614261"/>
            <a:ext cx="1" cy="177505"/>
          </a:xfrm>
          <a:prstGeom prst="line">
            <a:avLst/>
          </a:prstGeom>
          <a:ln w="12700">
            <a:solidFill>
              <a:schemeClr val="accent5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37" name="Shape 337">
            <a:extLst>
              <a:ext uri="{FF2B5EF4-FFF2-40B4-BE49-F238E27FC236}">
                <a16:creationId xmlns:a16="http://schemas.microsoft.com/office/drawing/2014/main" id="{C5FC547D-EBE5-A844-A655-ED8A2A0A471B}"/>
              </a:ext>
            </a:extLst>
          </p:cNvPr>
          <p:cNvSpPr/>
          <p:nvPr/>
        </p:nvSpPr>
        <p:spPr>
          <a:xfrm>
            <a:off x="8641712" y="5702217"/>
            <a:ext cx="1" cy="177505"/>
          </a:xfrm>
          <a:prstGeom prst="line">
            <a:avLst/>
          </a:prstGeom>
          <a:ln w="12700">
            <a:solidFill>
              <a:schemeClr val="accent5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grpSp>
        <p:nvGrpSpPr>
          <p:cNvPr id="40" name="Group 313">
            <a:extLst>
              <a:ext uri="{FF2B5EF4-FFF2-40B4-BE49-F238E27FC236}">
                <a16:creationId xmlns:a16="http://schemas.microsoft.com/office/drawing/2014/main" id="{341020C1-B26F-2C4F-9136-C12C16963623}"/>
              </a:ext>
            </a:extLst>
          </p:cNvPr>
          <p:cNvGrpSpPr/>
          <p:nvPr/>
        </p:nvGrpSpPr>
        <p:grpSpPr>
          <a:xfrm>
            <a:off x="2615496" y="4544481"/>
            <a:ext cx="480932" cy="270157"/>
            <a:chOff x="0" y="0"/>
            <a:chExt cx="911986" cy="512295"/>
          </a:xfrm>
        </p:grpSpPr>
        <p:sp>
          <p:nvSpPr>
            <p:cNvPr id="41" name="Shape 308">
              <a:extLst>
                <a:ext uri="{FF2B5EF4-FFF2-40B4-BE49-F238E27FC236}">
                  <a16:creationId xmlns:a16="http://schemas.microsoft.com/office/drawing/2014/main" id="{D3DB8692-E822-BA44-9175-9F9B633FA163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42" name="Shape 309">
              <a:extLst>
                <a:ext uri="{FF2B5EF4-FFF2-40B4-BE49-F238E27FC236}">
                  <a16:creationId xmlns:a16="http://schemas.microsoft.com/office/drawing/2014/main" id="{74F38065-FD5F-0C40-8416-F10F2C9E0351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43" name="Shape 310">
              <a:extLst>
                <a:ext uri="{FF2B5EF4-FFF2-40B4-BE49-F238E27FC236}">
                  <a16:creationId xmlns:a16="http://schemas.microsoft.com/office/drawing/2014/main" id="{EDD8F5A7-76B1-C04A-80A4-24A80B662C26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44" name="Shape 311">
              <a:extLst>
                <a:ext uri="{FF2B5EF4-FFF2-40B4-BE49-F238E27FC236}">
                  <a16:creationId xmlns:a16="http://schemas.microsoft.com/office/drawing/2014/main" id="{2DD43C73-CD0D-4949-AD54-DAA3FBC430A8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45" name="Shape 312">
              <a:extLst>
                <a:ext uri="{FF2B5EF4-FFF2-40B4-BE49-F238E27FC236}">
                  <a16:creationId xmlns:a16="http://schemas.microsoft.com/office/drawing/2014/main" id="{7DC52B17-7808-EE4E-8C5A-3B7F5DE99DBC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grpSp>
        <p:nvGrpSpPr>
          <p:cNvPr id="53" name="Group 313">
            <a:extLst>
              <a:ext uri="{FF2B5EF4-FFF2-40B4-BE49-F238E27FC236}">
                <a16:creationId xmlns:a16="http://schemas.microsoft.com/office/drawing/2014/main" id="{6B35036B-604D-944C-A133-EE1B979F2DD0}"/>
              </a:ext>
            </a:extLst>
          </p:cNvPr>
          <p:cNvGrpSpPr/>
          <p:nvPr/>
        </p:nvGrpSpPr>
        <p:grpSpPr>
          <a:xfrm>
            <a:off x="3269564" y="4546638"/>
            <a:ext cx="480932" cy="270157"/>
            <a:chOff x="0" y="0"/>
            <a:chExt cx="911986" cy="512295"/>
          </a:xfrm>
        </p:grpSpPr>
        <p:sp>
          <p:nvSpPr>
            <p:cNvPr id="54" name="Shape 308">
              <a:extLst>
                <a:ext uri="{FF2B5EF4-FFF2-40B4-BE49-F238E27FC236}">
                  <a16:creationId xmlns:a16="http://schemas.microsoft.com/office/drawing/2014/main" id="{2E78C58E-33A7-0744-8BAB-043FEDE40FE6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55" name="Shape 309">
              <a:extLst>
                <a:ext uri="{FF2B5EF4-FFF2-40B4-BE49-F238E27FC236}">
                  <a16:creationId xmlns:a16="http://schemas.microsoft.com/office/drawing/2014/main" id="{17EBCB3B-7707-894B-821C-D0C5AB0A587E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56" name="Shape 310">
              <a:extLst>
                <a:ext uri="{FF2B5EF4-FFF2-40B4-BE49-F238E27FC236}">
                  <a16:creationId xmlns:a16="http://schemas.microsoft.com/office/drawing/2014/main" id="{B3A57522-E65A-0743-A15F-B156B2FC4D69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57" name="Shape 311">
              <a:extLst>
                <a:ext uri="{FF2B5EF4-FFF2-40B4-BE49-F238E27FC236}">
                  <a16:creationId xmlns:a16="http://schemas.microsoft.com/office/drawing/2014/main" id="{D73F5109-B528-804E-BC48-59356C03DF34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58" name="Shape 312">
              <a:extLst>
                <a:ext uri="{FF2B5EF4-FFF2-40B4-BE49-F238E27FC236}">
                  <a16:creationId xmlns:a16="http://schemas.microsoft.com/office/drawing/2014/main" id="{5AADB09B-0387-6945-973A-8BDCBE72856F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6D4F2C0-6EA2-984F-8D08-0354AA9E089E}"/>
                  </a:ext>
                </a:extLst>
              </p:cNvPr>
              <p:cNvSpPr/>
              <p:nvPr/>
            </p:nvSpPr>
            <p:spPr>
              <a:xfrm>
                <a:off x="101135" y="1041234"/>
                <a:ext cx="8790692" cy="2413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u="sng" dirty="0"/>
                  <a:t>Additional Observable: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500" i="1">
                            <a:latin typeface="Cambria Math" charset="0"/>
                          </a:rPr>
                          <m:t>𝑅</m:t>
                        </m:r>
                      </m:e>
                    </m:acc>
                    <m:r>
                      <a:rPr lang="en-US" sz="1500" i="1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5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1500" i="1">
                        <a:latin typeface="Cambria Math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5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15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500" dirty="0"/>
                  <a:t> : </a:t>
                </a:r>
              </a:p>
              <a:p>
                <a:r>
                  <a:rPr lang="en-US" sz="1500" dirty="0"/>
                  <a:t>The relative momentum of the hadron pair is an additional degree of freedom: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sz="1600" dirty="0"/>
                  <a:t>More degrees of </a:t>
                </a:r>
                <a:r>
                  <a:rPr lang="en-US" sz="1600" dirty="0" err="1"/>
                  <a:t>freedom</a:t>
                </a:r>
                <a:r>
                  <a:rPr lang="en-US" sz="1600" dirty="0" err="1">
                    <a:sym typeface="Wingdings" pitchFamily="2" charset="2"/>
                  </a:rPr>
                  <a:t>More</a:t>
                </a:r>
                <a:r>
                  <a:rPr lang="en-US" sz="1600" dirty="0">
                    <a:sym typeface="Wingdings" pitchFamily="2" charset="2"/>
                  </a:rPr>
                  <a:t> information about correlations in final state</a:t>
                </a:r>
              </a:p>
              <a:p>
                <a:pPr marL="0" indent="0">
                  <a:buNone/>
                </a:pPr>
                <a:r>
                  <a:rPr lang="en-US" sz="1600" dirty="0">
                    <a:sym typeface="Wingdings" pitchFamily="2" charset="2"/>
                  </a:rPr>
                  <a:t>See e.g. recent extraction of Twist3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𝑒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600" dirty="0"/>
                  <a:t> (e-Print: 2203.14975 [hep-</a:t>
                </a:r>
                <a:r>
                  <a:rPr lang="en-US" sz="1600" dirty="0" err="1"/>
                  <a:t>ph</a:t>
                </a:r>
                <a:r>
                  <a:rPr lang="en-US" sz="1600" dirty="0"/>
                  <a:t>])</a:t>
                </a:r>
              </a:p>
              <a:p>
                <a:endParaRPr lang="en-US" sz="1500" dirty="0"/>
              </a:p>
              <a:p>
                <a:r>
                  <a:rPr lang="en-US" sz="1500" i="1" u="sng" dirty="0">
                    <a:solidFill>
                      <a:schemeClr val="accent1"/>
                    </a:solidFill>
                  </a:rPr>
                  <a:t> the orientation of the two hadrons </a:t>
                </a:r>
                <a:r>
                  <a:rPr lang="en-US" sz="1500" i="1" u="sng" dirty="0" err="1">
                    <a:solidFill>
                      <a:schemeClr val="accent1"/>
                    </a:solidFill>
                  </a:rPr>
                  <a:t>w.r.t</a:t>
                </a:r>
                <a:r>
                  <a:rPr lang="en-US" sz="1500" i="1" u="sng" dirty="0">
                    <a:solidFill>
                      <a:schemeClr val="accent1"/>
                    </a:solidFill>
                  </a:rPr>
                  <a:t>. each other and the jet direction can be an indicator of the quark transverse spin</a:t>
                </a:r>
              </a:p>
              <a:p>
                <a:endParaRPr lang="en-US" sz="15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6D4F2C0-6EA2-984F-8D08-0354AA9E0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5" y="1041234"/>
                <a:ext cx="8790692" cy="2413289"/>
              </a:xfrm>
              <a:prstGeom prst="rect">
                <a:avLst/>
              </a:prstGeom>
              <a:blipFill>
                <a:blip r:embed="rId5"/>
                <a:stretch>
                  <a:fillRect l="-433" t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313">
            <a:extLst>
              <a:ext uri="{FF2B5EF4-FFF2-40B4-BE49-F238E27FC236}">
                <a16:creationId xmlns:a16="http://schemas.microsoft.com/office/drawing/2014/main" id="{88C0D4BB-8A31-3145-B357-A732827DDE30}"/>
              </a:ext>
            </a:extLst>
          </p:cNvPr>
          <p:cNvGrpSpPr/>
          <p:nvPr/>
        </p:nvGrpSpPr>
        <p:grpSpPr>
          <a:xfrm rot="21024308">
            <a:off x="5410974" y="5374192"/>
            <a:ext cx="480932" cy="270157"/>
            <a:chOff x="0" y="0"/>
            <a:chExt cx="911986" cy="512295"/>
          </a:xfrm>
        </p:grpSpPr>
        <p:sp>
          <p:nvSpPr>
            <p:cNvPr id="69" name="Shape 308">
              <a:extLst>
                <a:ext uri="{FF2B5EF4-FFF2-40B4-BE49-F238E27FC236}">
                  <a16:creationId xmlns:a16="http://schemas.microsoft.com/office/drawing/2014/main" id="{4346024D-BC49-0748-9B74-536221174497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70" name="Shape 309">
              <a:extLst>
                <a:ext uri="{FF2B5EF4-FFF2-40B4-BE49-F238E27FC236}">
                  <a16:creationId xmlns:a16="http://schemas.microsoft.com/office/drawing/2014/main" id="{0BBB7DBF-EC52-6F4A-BC7E-2248862059CA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71" name="Shape 310">
              <a:extLst>
                <a:ext uri="{FF2B5EF4-FFF2-40B4-BE49-F238E27FC236}">
                  <a16:creationId xmlns:a16="http://schemas.microsoft.com/office/drawing/2014/main" id="{96DBAF5D-8B10-5D49-9186-841AB5F3CCDB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72" name="Shape 311">
              <a:extLst>
                <a:ext uri="{FF2B5EF4-FFF2-40B4-BE49-F238E27FC236}">
                  <a16:creationId xmlns:a16="http://schemas.microsoft.com/office/drawing/2014/main" id="{A22BE49B-F9EB-DA46-A3B8-325D4E33923C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73" name="Shape 312">
              <a:extLst>
                <a:ext uri="{FF2B5EF4-FFF2-40B4-BE49-F238E27FC236}">
                  <a16:creationId xmlns:a16="http://schemas.microsoft.com/office/drawing/2014/main" id="{F282168D-7727-314D-80C8-30500D643975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grpSp>
        <p:nvGrpSpPr>
          <p:cNvPr id="74" name="Group 319">
            <a:extLst>
              <a:ext uri="{FF2B5EF4-FFF2-40B4-BE49-F238E27FC236}">
                <a16:creationId xmlns:a16="http://schemas.microsoft.com/office/drawing/2014/main" id="{A8DF8D25-1C8E-B741-BEA7-70C8E1766FE2}"/>
              </a:ext>
            </a:extLst>
          </p:cNvPr>
          <p:cNvGrpSpPr/>
          <p:nvPr/>
        </p:nvGrpSpPr>
        <p:grpSpPr>
          <a:xfrm rot="904053">
            <a:off x="6019741" y="5374192"/>
            <a:ext cx="480932" cy="270157"/>
            <a:chOff x="0" y="0"/>
            <a:chExt cx="911986" cy="512295"/>
          </a:xfrm>
        </p:grpSpPr>
        <p:sp>
          <p:nvSpPr>
            <p:cNvPr id="75" name="Shape 314">
              <a:extLst>
                <a:ext uri="{FF2B5EF4-FFF2-40B4-BE49-F238E27FC236}">
                  <a16:creationId xmlns:a16="http://schemas.microsoft.com/office/drawing/2014/main" id="{A46D1DCE-0D6C-D344-9721-F4BDA0E77279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76" name="Shape 315">
              <a:extLst>
                <a:ext uri="{FF2B5EF4-FFF2-40B4-BE49-F238E27FC236}">
                  <a16:creationId xmlns:a16="http://schemas.microsoft.com/office/drawing/2014/main" id="{0F859DBE-3BE6-E841-952F-84DE7BEB6CA8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77" name="Shape 316">
              <a:extLst>
                <a:ext uri="{FF2B5EF4-FFF2-40B4-BE49-F238E27FC236}">
                  <a16:creationId xmlns:a16="http://schemas.microsoft.com/office/drawing/2014/main" id="{4CD2F9F4-97EB-CC4B-A4E0-B870335699D7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78" name="Shape 317">
              <a:extLst>
                <a:ext uri="{FF2B5EF4-FFF2-40B4-BE49-F238E27FC236}">
                  <a16:creationId xmlns:a16="http://schemas.microsoft.com/office/drawing/2014/main" id="{A0B312EB-3E7D-DB4B-98AA-C08BED71C438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79" name="Shape 318">
              <a:extLst>
                <a:ext uri="{FF2B5EF4-FFF2-40B4-BE49-F238E27FC236}">
                  <a16:creationId xmlns:a16="http://schemas.microsoft.com/office/drawing/2014/main" id="{9E9FCB05-DFF3-724A-A5E1-01C05DF90688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sp>
        <p:nvSpPr>
          <p:cNvPr id="80" name="Shape 335">
            <a:extLst>
              <a:ext uri="{FF2B5EF4-FFF2-40B4-BE49-F238E27FC236}">
                <a16:creationId xmlns:a16="http://schemas.microsoft.com/office/drawing/2014/main" id="{7826E91A-3082-5F43-B30C-C6FE0FA10787}"/>
              </a:ext>
            </a:extLst>
          </p:cNvPr>
          <p:cNvSpPr/>
          <p:nvPr/>
        </p:nvSpPr>
        <p:spPr>
          <a:xfrm>
            <a:off x="5338352" y="5510195"/>
            <a:ext cx="325469" cy="19747"/>
          </a:xfrm>
          <a:prstGeom prst="line">
            <a:avLst/>
          </a:prstGeom>
          <a:ln w="12700">
            <a:solidFill>
              <a:schemeClr val="accent5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81" name="Shape 335">
            <a:extLst>
              <a:ext uri="{FF2B5EF4-FFF2-40B4-BE49-F238E27FC236}">
                <a16:creationId xmlns:a16="http://schemas.microsoft.com/office/drawing/2014/main" id="{E2A34762-5811-6C4A-B166-B077F35882D9}"/>
              </a:ext>
            </a:extLst>
          </p:cNvPr>
          <p:cNvSpPr/>
          <p:nvPr/>
        </p:nvSpPr>
        <p:spPr>
          <a:xfrm flipH="1" flipV="1">
            <a:off x="5964528" y="5503656"/>
            <a:ext cx="459982" cy="5906"/>
          </a:xfrm>
          <a:prstGeom prst="line">
            <a:avLst/>
          </a:prstGeom>
          <a:ln w="12700">
            <a:solidFill>
              <a:schemeClr val="accent5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83168F-D09F-B5D2-36F7-FFDA28A06DF1}"/>
              </a:ext>
            </a:extLst>
          </p:cNvPr>
          <p:cNvCxnSpPr>
            <a:cxnSpLocks/>
          </p:cNvCxnSpPr>
          <p:nvPr/>
        </p:nvCxnSpPr>
        <p:spPr>
          <a:xfrm flipV="1">
            <a:off x="6712347" y="1267128"/>
            <a:ext cx="1407309" cy="701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4A625D-270E-CB3C-594E-0C4109F70293}"/>
              </a:ext>
            </a:extLst>
          </p:cNvPr>
          <p:cNvCxnSpPr>
            <a:cxnSpLocks/>
          </p:cNvCxnSpPr>
          <p:nvPr/>
        </p:nvCxnSpPr>
        <p:spPr>
          <a:xfrm>
            <a:off x="6744587" y="1968397"/>
            <a:ext cx="1633507" cy="146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0F6E48-004E-9550-53E2-A61EEC8D2AC5}"/>
              </a:ext>
            </a:extLst>
          </p:cNvPr>
          <p:cNvCxnSpPr>
            <a:cxnSpLocks/>
          </p:cNvCxnSpPr>
          <p:nvPr/>
        </p:nvCxnSpPr>
        <p:spPr>
          <a:xfrm flipH="1" flipV="1">
            <a:off x="8119656" y="1315138"/>
            <a:ext cx="258438" cy="799582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C3E6CF-ED1D-B49D-4E20-34479E6A4569}"/>
                  </a:ext>
                </a:extLst>
              </p:cNvPr>
              <p:cNvSpPr txBox="1"/>
              <p:nvPr/>
            </p:nvSpPr>
            <p:spPr>
              <a:xfrm>
                <a:off x="7151504" y="2087918"/>
                <a:ext cx="566950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C3E6CF-ED1D-B49D-4E20-34479E6A4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504" y="2087918"/>
                <a:ext cx="5669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D2994C-EB28-1E29-1A47-D64F0F6A0F10}"/>
                  </a:ext>
                </a:extLst>
              </p:cNvPr>
              <p:cNvSpPr txBox="1"/>
              <p:nvPr/>
            </p:nvSpPr>
            <p:spPr>
              <a:xfrm>
                <a:off x="6792029" y="1266017"/>
                <a:ext cx="566950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D2994C-EB28-1E29-1A47-D64F0F6A0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029" y="1266017"/>
                <a:ext cx="566950" cy="402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1A3DC2-90F4-88EE-AF3E-BA9DADA4D83E}"/>
                  </a:ext>
                </a:extLst>
              </p:cNvPr>
              <p:cNvSpPr txBox="1"/>
              <p:nvPr/>
            </p:nvSpPr>
            <p:spPr>
              <a:xfrm>
                <a:off x="8304107" y="1417045"/>
                <a:ext cx="391774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1A3DC2-90F4-88EE-AF3E-BA9DADA4D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107" y="1417045"/>
                <a:ext cx="391774" cy="4029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281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43A5-EBB4-213D-FA07-0D9B5553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179" y="75299"/>
            <a:ext cx="8464378" cy="487490"/>
          </a:xfrm>
        </p:spPr>
        <p:txBody>
          <a:bodyPr/>
          <a:lstStyle/>
          <a:p>
            <a:r>
              <a:rPr lang="en-US" dirty="0"/>
              <a:t>Di-Hadron measurements at Belle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19E62-C05F-3157-809C-74D070F3C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3DD2A-3252-1619-F6F4-212DD4B8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33389-0E83-0C8C-39AA-5CB3DB22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677" y="1550166"/>
            <a:ext cx="1848135" cy="12680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8561CBD-A0C5-4D0A-B165-5DA4FE57EC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6294" y="4485376"/>
                <a:ext cx="9001213" cy="333749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31286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8431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5735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82775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sz="1350" dirty="0"/>
              </a:p>
              <a:p>
                <a:r>
                  <a:rPr lang="en-US" dirty="0"/>
                  <a:t>Relative momentum of hadrons can carry away angular momentum</a:t>
                </a:r>
              </a:p>
              <a:p>
                <a:pPr lvl="1"/>
                <a:r>
                  <a:rPr lang="en-US" sz="1800" dirty="0"/>
                  <a:t>Relative and total angular momentum </a:t>
                </a:r>
                <a:r>
                  <a:rPr lang="en-US" sz="1800" dirty="0">
                    <a:sym typeface="Wingdings" pitchFamily="2" charset="2"/>
                  </a:rPr>
                  <a:t></a:t>
                </a:r>
                <a:r>
                  <a:rPr lang="en-US" sz="1800" dirty="0">
                    <a:solidFill>
                      <a:srgbClr val="FF0000"/>
                    </a:solidFill>
                  </a:rPr>
                  <a:t>In principle endless tower of FFs</a:t>
                </a:r>
              </a:p>
              <a:p>
                <a:pPr lvl="1"/>
                <a:r>
                  <a:rPr lang="en-US" sz="1800" dirty="0">
                    <a:solidFill>
                      <a:srgbClr val="FF0000"/>
                    </a:solidFill>
                  </a:rPr>
                  <a:t>Polarization dependent FFs: Interference of QCD amplitudes with different angular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momentum</a:t>
                </a:r>
                <a:r>
                  <a:rPr lang="en-US" dirty="0" err="1">
                    <a:sym typeface="Wingdings" pitchFamily="2" charset="2"/>
                  </a:rPr>
                  <a:t>Dependence</a:t>
                </a:r>
                <a:r>
                  <a:rPr lang="en-US" dirty="0">
                    <a:sym typeface="Wingdings" pitchFamily="2" charset="2"/>
                  </a:rPr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</a:t>
                </a:r>
                <a:r>
                  <a:rPr lang="en-US" u="sng" dirty="0">
                    <a:sym typeface="Wingdings" pitchFamily="2" charset="2"/>
                  </a:rPr>
                  <a:t>Partial wave decomposition can extract different interference terms  </a:t>
                </a:r>
                <a:r>
                  <a:rPr lang="en-US" sz="1500" dirty="0">
                    <a:sym typeface="Wingdings" pitchFamily="2" charset="2"/>
                  </a:rPr>
                  <a:t>(difficult for Single H FFs)</a:t>
                </a:r>
              </a:p>
              <a:p>
                <a:pPr lvl="1" indent="0">
                  <a:buNone/>
                </a:pPr>
                <a:endParaRPr lang="en-US" sz="1200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8561CBD-A0C5-4D0A-B165-5DA4FE57E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294" y="4485376"/>
                <a:ext cx="9001213" cy="3337498"/>
              </a:xfrm>
              <a:prstGeom prst="rect">
                <a:avLst/>
              </a:prstGeom>
              <a:blipFill>
                <a:blip r:embed="rId3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CB404BFD-691D-77AF-2781-DDC9C07C91DE}"/>
              </a:ext>
            </a:extLst>
          </p:cNvPr>
          <p:cNvGrpSpPr/>
          <p:nvPr/>
        </p:nvGrpSpPr>
        <p:grpSpPr>
          <a:xfrm>
            <a:off x="-63840" y="546670"/>
            <a:ext cx="4497652" cy="2293661"/>
            <a:chOff x="370703" y="1050653"/>
            <a:chExt cx="4497652" cy="2293661"/>
          </a:xfrm>
        </p:grpSpPr>
        <p:pic>
          <p:nvPicPr>
            <p:cNvPr id="8" name="Picture 14" descr="belle_iffangles_new.bmp">
              <a:extLst>
                <a:ext uri="{FF2B5EF4-FFF2-40B4-BE49-F238E27FC236}">
                  <a16:creationId xmlns:a16="http://schemas.microsoft.com/office/drawing/2014/main" id="{26E694EF-EB3F-A6ED-AE3C-37F630958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" t="8782"/>
            <a:stretch/>
          </p:blipFill>
          <p:spPr bwMode="auto">
            <a:xfrm>
              <a:off x="370703" y="1050653"/>
              <a:ext cx="3558779" cy="2241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14E1C483-7512-0695-B70B-746C8ABED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704" y="1172789"/>
              <a:ext cx="7429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500" dirty="0">
                  <a:latin typeface="Symbol" pitchFamily="18" charset="2"/>
                </a:rPr>
                <a:t>j</a:t>
              </a:r>
              <a:r>
                <a:rPr lang="en-US" sz="1500" baseline="-25000" dirty="0"/>
                <a:t>R2</a:t>
              </a:r>
              <a:r>
                <a:rPr lang="en-US" altLang="ja-JP" sz="1500" dirty="0">
                  <a:latin typeface="Symbol" pitchFamily="18" charset="2"/>
                  <a:ea typeface="ＭＳ Ｐゴシック" pitchFamily="34" charset="-128"/>
                </a:rPr>
                <a:t>-p</a:t>
              </a:r>
              <a:endParaRPr lang="en-US" sz="1500" dirty="0">
                <a:latin typeface="Symbol" pitchFamily="18" charset="2"/>
              </a:endParaRP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6250DC4F-40A9-F29B-0D18-C9DD94E4C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9604" y="2515418"/>
              <a:ext cx="6858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ja-JP" sz="1500" dirty="0">
                  <a:latin typeface="Symbol" pitchFamily="18" charset="2"/>
                  <a:ea typeface="ＭＳ Ｐゴシック" pitchFamily="34" charset="-128"/>
                </a:rPr>
                <a:t>p-</a:t>
              </a:r>
              <a:r>
                <a:rPr lang="en-US" sz="1500" dirty="0">
                  <a:latin typeface="Symbol" pitchFamily="18" charset="2"/>
                </a:rPr>
                <a:t>j</a:t>
              </a:r>
              <a:r>
                <a:rPr lang="en-US" sz="1500" baseline="-25000" dirty="0"/>
                <a:t>R1</a:t>
              </a:r>
              <a:endParaRPr lang="en-US" sz="1500" dirty="0">
                <a:latin typeface="Symbol" pitchFamily="18" charset="2"/>
              </a:endParaRPr>
            </a:p>
          </p:txBody>
        </p:sp>
        <p:graphicFrame>
          <p:nvGraphicFramePr>
            <p:cNvPr id="11" name="Object 8">
              <a:extLst>
                <a:ext uri="{FF2B5EF4-FFF2-40B4-BE49-F238E27FC236}">
                  <a16:creationId xmlns:a16="http://schemas.microsoft.com/office/drawing/2014/main" id="{C8FD624B-A18D-E139-302F-A28A9442E7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54349" y="1768101"/>
            <a:ext cx="259556" cy="290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3040" imgH="253800" progId="Equation.3">
                    <p:embed/>
                  </p:oleObj>
                </mc:Choice>
                <mc:Fallback>
                  <p:oleObj name="Equation" r:id="rId5" imgW="203040" imgH="253800" progId="Equation.3">
                    <p:embed/>
                    <p:pic>
                      <p:nvPicPr>
                        <p:cNvPr id="11" name="Object 8">
                          <a:extLst>
                            <a:ext uri="{FF2B5EF4-FFF2-40B4-BE49-F238E27FC236}">
                              <a16:creationId xmlns:a16="http://schemas.microsoft.com/office/drawing/2014/main" id="{C8FD624B-A18D-E139-302F-A28A9442E7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4349" y="1768101"/>
                          <a:ext cx="259556" cy="2901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9">
              <a:extLst>
                <a:ext uri="{FF2B5EF4-FFF2-40B4-BE49-F238E27FC236}">
                  <a16:creationId xmlns:a16="http://schemas.microsoft.com/office/drawing/2014/main" id="{09AE2742-7309-D77C-CF89-207D972AA0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9553" y="2339601"/>
            <a:ext cx="291704" cy="290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28600" imgH="253800" progId="Equation.3">
                    <p:embed/>
                  </p:oleObj>
                </mc:Choice>
                <mc:Fallback>
                  <p:oleObj name="Equation" r:id="rId7" imgW="228600" imgH="253800" progId="Equation.3">
                    <p:embed/>
                    <p:pic>
                      <p:nvPicPr>
                        <p:cNvPr id="12" name="Object 9">
                          <a:extLst>
                            <a:ext uri="{FF2B5EF4-FFF2-40B4-BE49-F238E27FC236}">
                              <a16:creationId xmlns:a16="http://schemas.microsoft.com/office/drawing/2014/main" id="{09AE2742-7309-D77C-CF89-207D972AA0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9553" y="2339601"/>
                          <a:ext cx="291704" cy="2901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0">
              <a:extLst>
                <a:ext uri="{FF2B5EF4-FFF2-40B4-BE49-F238E27FC236}">
                  <a16:creationId xmlns:a16="http://schemas.microsoft.com/office/drawing/2014/main" id="{7F315962-DF73-49CF-B5C3-5381472B7C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2505" y="1977651"/>
            <a:ext cx="713185" cy="290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58720" imgH="253800" progId="Equation.3">
                    <p:embed/>
                  </p:oleObj>
                </mc:Choice>
                <mc:Fallback>
                  <p:oleObj name="Equation" r:id="rId9" imgW="558720" imgH="253800" progId="Equation.3">
                    <p:embed/>
                    <p:pic>
                      <p:nvPicPr>
                        <p:cNvPr id="13" name="Object 10">
                          <a:extLst>
                            <a:ext uri="{FF2B5EF4-FFF2-40B4-BE49-F238E27FC236}">
                              <a16:creationId xmlns:a16="http://schemas.microsoft.com/office/drawing/2014/main" id="{7F315962-DF73-49CF-B5C3-5381472B7CF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2505" y="1977651"/>
                          <a:ext cx="713185" cy="2901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637805-6FC3-9731-E386-0F9436E8E457}"/>
                </a:ext>
              </a:extLst>
            </p:cNvPr>
            <p:cNvSpPr txBox="1"/>
            <p:nvPr/>
          </p:nvSpPr>
          <p:spPr>
            <a:xfrm>
              <a:off x="3928995" y="3044232"/>
              <a:ext cx="93936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Thrust axis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AC1AD1-1B33-8B4D-5B28-BE8CD54C4FFF}"/>
                </a:ext>
              </a:extLst>
            </p:cNvPr>
            <p:cNvCxnSpPr/>
            <p:nvPr/>
          </p:nvCxnSpPr>
          <p:spPr>
            <a:xfrm flipH="1" flipV="1">
              <a:off x="3113903" y="2813074"/>
              <a:ext cx="815579" cy="3696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8881FA6-35FD-389D-2592-424C56B3B991}"/>
                </a:ext>
              </a:extLst>
            </p:cNvPr>
            <p:cNvCxnSpPr/>
            <p:nvPr/>
          </p:nvCxnSpPr>
          <p:spPr>
            <a:xfrm flipH="1">
              <a:off x="3394297" y="1321615"/>
              <a:ext cx="688208" cy="528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687035A-2597-DB6B-CA3E-7E94C93FE0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6158" y="1754156"/>
            <a:ext cx="1107335" cy="8967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40E9C63-EE8A-AB90-3BA5-D9267B73C5E3}"/>
              </a:ext>
            </a:extLst>
          </p:cNvPr>
          <p:cNvGrpSpPr/>
          <p:nvPr/>
        </p:nvGrpSpPr>
        <p:grpSpPr>
          <a:xfrm>
            <a:off x="-140339" y="2829215"/>
            <a:ext cx="8023957" cy="2086457"/>
            <a:chOff x="739043" y="2922231"/>
            <a:chExt cx="8023957" cy="208645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D0F6EE-B629-0B1A-9094-CF553281D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31" b="34486"/>
            <a:stretch/>
          </p:blipFill>
          <p:spPr>
            <a:xfrm>
              <a:off x="739043" y="2922231"/>
              <a:ext cx="8023957" cy="186944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A1280-A5FA-5DED-5D33-45B1D47E6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22" r="31860" b="-940"/>
            <a:stretch/>
          </p:blipFill>
          <p:spPr>
            <a:xfrm>
              <a:off x="740778" y="4631488"/>
              <a:ext cx="5467517" cy="3772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CC8EDCD-1B45-B3D3-D371-F2461850B7AE}"/>
              </a:ext>
            </a:extLst>
          </p:cNvPr>
          <p:cNvSpPr txBox="1"/>
          <p:nvPr/>
        </p:nvSpPr>
        <p:spPr>
          <a:xfrm>
            <a:off x="5759575" y="3970486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PRL</a:t>
            </a:r>
            <a:r>
              <a:rPr lang="en-US" sz="1400" b="1" dirty="0">
                <a:solidFill>
                  <a:srgbClr val="FF0000"/>
                </a:solidFill>
              </a:rPr>
              <a:t> 107, </a:t>
            </a:r>
            <a:r>
              <a:rPr lang="en-US" sz="1400" dirty="0">
                <a:solidFill>
                  <a:srgbClr val="FF0000"/>
                </a:solidFill>
              </a:rPr>
              <a:t>072004(2011)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982D30-61EA-F0F7-3221-36443AFFCC7C}"/>
              </a:ext>
            </a:extLst>
          </p:cNvPr>
          <p:cNvSpPr txBox="1"/>
          <p:nvPr/>
        </p:nvSpPr>
        <p:spPr>
          <a:xfrm>
            <a:off x="4031285" y="936210"/>
            <a:ext cx="4796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Transversity</a:t>
            </a:r>
            <a:r>
              <a:rPr lang="en-US" sz="1800" dirty="0"/>
              <a:t> Extractions: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Cocuzza</a:t>
            </a:r>
            <a:r>
              <a:rPr lang="en-US" sz="1800" dirty="0"/>
              <a:t> et al </a:t>
            </a:r>
            <a:r>
              <a:rPr lang="en-US" u="sng" dirty="0" err="1">
                <a:solidFill>
                  <a:srgbClr val="0070C0"/>
                </a:solidFill>
              </a:rPr>
              <a:t>Phys.Rev.D</a:t>
            </a:r>
            <a:r>
              <a:rPr lang="en-US" u="sng" dirty="0">
                <a:solidFill>
                  <a:srgbClr val="0070C0"/>
                </a:solidFill>
              </a:rPr>
              <a:t> 109 (2024) 3, 034024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Radici</a:t>
            </a:r>
            <a:r>
              <a:rPr lang="en-US" sz="1800" dirty="0"/>
              <a:t> et al. </a:t>
            </a:r>
            <a:r>
              <a:rPr lang="en-US" sz="1800" i="1" dirty="0">
                <a:hlinkClick r:id="rId13" action="ppaction://hlinkfile"/>
              </a:rPr>
              <a:t>PRL 120 (2018) 19, 192001</a:t>
            </a:r>
            <a:endParaRPr lang="en-US" sz="1800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403F55-C0BF-1DC6-8C78-AD5AA0302F69}"/>
                  </a:ext>
                </a:extLst>
              </p:cNvPr>
              <p:cNvSpPr txBox="1"/>
              <p:nvPr/>
            </p:nvSpPr>
            <p:spPr>
              <a:xfrm>
                <a:off x="1841772" y="3770779"/>
                <a:ext cx="1066189" cy="700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∠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403F55-C0BF-1DC6-8C78-AD5AA030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72" y="3770779"/>
                <a:ext cx="1066189" cy="700128"/>
              </a:xfrm>
              <a:prstGeom prst="rect">
                <a:avLst/>
              </a:prstGeom>
              <a:blipFill>
                <a:blip r:embed="rId1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973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70010CA-D96F-36B8-AFFD-01B03195A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09567"/>
            <a:ext cx="6897997" cy="487490"/>
          </a:xfrm>
        </p:spPr>
        <p:txBody>
          <a:bodyPr/>
          <a:lstStyle/>
          <a:p>
            <a:r>
              <a:rPr lang="en-US" dirty="0"/>
              <a:t>Acceptance Impact on Partial Wave 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EA96AC1-6512-DA0E-9C4F-EF0E9BFEC8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931" y="1073867"/>
                <a:ext cx="8659471" cy="4993659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Consider dependence of FFs on decay angle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Higher order PWs lead to different moments in </a:t>
                </a:r>
                <a:r>
                  <a:rPr lang="en-US" sz="2400" dirty="0">
                    <a:latin typeface="Symbol" pitchFamily="2" charset="2"/>
                  </a:rPr>
                  <a:t>q </a:t>
                </a:r>
                <a:r>
                  <a:rPr lang="en-US" sz="2400" dirty="0"/>
                  <a:t>and </a:t>
                </a:r>
                <a:r>
                  <a:rPr lang="en-US" sz="2400" dirty="0">
                    <a:latin typeface="Symbol" pitchFamily="2" charset="2"/>
                  </a:rPr>
                  <a:t>f</a:t>
                </a:r>
                <a:br>
                  <a:rPr lang="en-US" sz="2400" dirty="0">
                    <a:latin typeface="Symbol" pitchFamily="2" charset="2"/>
                  </a:rPr>
                </a:br>
                <a:r>
                  <a:rPr lang="en-US" sz="2400" dirty="0">
                    <a:latin typeface="Symbol" pitchFamily="2" charset="2"/>
                    <a:sym typeface="Wingdings" pitchFamily="2" charset="2"/>
                  </a:rPr>
                  <a:t>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These are different FFs that are mixed by the acceptance </a:t>
                </a:r>
                <a:r>
                  <a:rPr lang="en-US" sz="2400" dirty="0">
                    <a:solidFill>
                      <a:srgbClr val="FF0000"/>
                    </a:solidFill>
                    <a:sym typeface="Wingdings" pitchFamily="2" charset="2"/>
                  </a:rPr>
                  <a:t>dependent on experiment, different evolution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FF0000"/>
                    </a:solidFill>
                    <a:sym typeface="Wingdings" pitchFamily="2" charset="2"/>
                  </a:rPr>
                  <a:t>up to 10% effect on </a:t>
                </a:r>
                <a:r>
                  <a:rPr lang="en-US" sz="2400" dirty="0" err="1">
                    <a:solidFill>
                      <a:srgbClr val="FF0000"/>
                    </a:solidFill>
                    <a:sym typeface="Wingdings" pitchFamily="2" charset="2"/>
                  </a:rPr>
                  <a:t>transversity</a:t>
                </a:r>
                <a:r>
                  <a:rPr lang="en-US" sz="2400" dirty="0">
                    <a:solidFill>
                      <a:srgbClr val="FF0000"/>
                    </a:solidFill>
                    <a:sym typeface="Wingdings" pitchFamily="2" charset="2"/>
                  </a:rPr>
                  <a:t> extraction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EA96AC1-6512-DA0E-9C4F-EF0E9BFEC8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931" y="1073867"/>
                <a:ext cx="8659471" cy="4993659"/>
              </a:xfrm>
              <a:blipFill>
                <a:blip r:embed="rId2"/>
                <a:stretch>
                  <a:fillRect l="-1025" t="-1777" r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1295D0-5691-EEFF-12E7-EC1CDF20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F64E7E-74F1-CFD0-7902-043255258C4E}"/>
              </a:ext>
            </a:extLst>
          </p:cNvPr>
          <p:cNvGrpSpPr/>
          <p:nvPr/>
        </p:nvGrpSpPr>
        <p:grpSpPr>
          <a:xfrm>
            <a:off x="708783" y="4556293"/>
            <a:ext cx="6858001" cy="1844747"/>
            <a:chOff x="835090" y="745113"/>
            <a:chExt cx="6377835" cy="1288242"/>
          </a:xfrm>
        </p:grpSpPr>
        <p:pic>
          <p:nvPicPr>
            <p:cNvPr id="4" name="Content Placeholder 5">
              <a:extLst>
                <a:ext uri="{FF2B5EF4-FFF2-40B4-BE49-F238E27FC236}">
                  <a16:creationId xmlns:a16="http://schemas.microsoft.com/office/drawing/2014/main" id="{3F1CF56C-A948-8C70-AFFE-88DF719C2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086"/>
            <a:stretch/>
          </p:blipFill>
          <p:spPr>
            <a:xfrm rot="5400000">
              <a:off x="3902275" y="-1277294"/>
              <a:ext cx="243464" cy="6377834"/>
            </a:xfrm>
            <a:prstGeom prst="rect">
              <a:avLst/>
            </a:prstGeom>
          </p:spPr>
        </p:pic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91D1CE2D-C24F-11CA-8F4B-2762A947F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4622"/>
            <a:stretch/>
          </p:blipFill>
          <p:spPr>
            <a:xfrm rot="5400000">
              <a:off x="3501619" y="-1921415"/>
              <a:ext cx="1044777" cy="637783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7566E34-6CFB-4669-EF50-81C84510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796" y="-116025"/>
            <a:ext cx="1593204" cy="10930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62344F-4B77-801B-AD13-9D3304C84055}"/>
              </a:ext>
            </a:extLst>
          </p:cNvPr>
          <p:cNvGrpSpPr/>
          <p:nvPr/>
        </p:nvGrpSpPr>
        <p:grpSpPr>
          <a:xfrm>
            <a:off x="708784" y="3074621"/>
            <a:ext cx="6858000" cy="1308066"/>
            <a:chOff x="1333964" y="1087097"/>
            <a:chExt cx="6858000" cy="13080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5CF126-33B1-1DEA-2FA3-2588C94E6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4766"/>
            <a:stretch/>
          </p:blipFill>
          <p:spPr>
            <a:xfrm rot="5400000">
              <a:off x="4647120" y="-1149680"/>
              <a:ext cx="23168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4D6C72-EF67-C8FB-DD92-9C8419596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4766"/>
            <a:stretch/>
          </p:blipFill>
          <p:spPr>
            <a:xfrm rot="5400000">
              <a:off x="4204418" y="-1783357"/>
              <a:ext cx="1117092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7AE2FE-63BE-F3C6-E11A-2AFD7F1B1679}"/>
                  </a:ext>
                </a:extLst>
              </p:cNvPr>
              <p:cNvSpPr txBox="1"/>
              <p:nvPr/>
            </p:nvSpPr>
            <p:spPr>
              <a:xfrm rot="16350799">
                <a:off x="-152248" y="3372499"/>
                <a:ext cx="704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7AE2FE-63BE-F3C6-E11A-2AFD7F1B1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350799">
                <a:off x="-152248" y="3372499"/>
                <a:ext cx="7043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AD699A-D33F-27E4-65F3-17A2EC4D96D1}"/>
                  </a:ext>
                </a:extLst>
              </p:cNvPr>
              <p:cNvSpPr txBox="1"/>
              <p:nvPr/>
            </p:nvSpPr>
            <p:spPr>
              <a:xfrm rot="16200000">
                <a:off x="-704359" y="5221165"/>
                <a:ext cx="2053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−1 )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AD699A-D33F-27E4-65F3-17A2EC4D9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04359" y="5221165"/>
                <a:ext cx="2053639" cy="369332"/>
              </a:xfrm>
              <a:prstGeom prst="rect">
                <a:avLst/>
              </a:prstGeom>
              <a:blipFill>
                <a:blip r:embed="rId8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1CCDEC8-0A99-022D-FB9F-CC9A43F738FE}"/>
              </a:ext>
            </a:extLst>
          </p:cNvPr>
          <p:cNvSpPr txBox="1"/>
          <p:nvPr/>
        </p:nvSpPr>
        <p:spPr>
          <a:xfrm>
            <a:off x="6475400" y="652909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>
                <a:latin typeface="Arial" panose="020B0604020202020204" pitchFamily="34" charset="0"/>
                <a:hlinkClick r:id="rId9"/>
              </a:rPr>
              <a:t>PRD96 (2017) 032005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27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EB6A-E31D-4140-9D7A-18EE27B6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Belle II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85DED-BCF8-864F-81F0-17C44151A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Full partial wave decomposition </a:t>
            </a:r>
            <a:r>
              <a:rPr lang="en-US" b="1" dirty="0">
                <a:sym typeface="Wingdings" pitchFamily="2" charset="2"/>
              </a:rPr>
              <a:t>full description of two-particle correlations in hadronization</a:t>
            </a:r>
          </a:p>
          <a:p>
            <a:pPr marL="0" indent="0">
              <a:buNone/>
            </a:pPr>
            <a:r>
              <a:rPr lang="en-US" dirty="0">
                <a:solidFill>
                  <a:srgbClr val="AE0A24"/>
                </a:solidFill>
                <a:sym typeface="Wingdings" pitchFamily="2" charset="2"/>
              </a:rPr>
              <a:t></a:t>
            </a:r>
            <a:r>
              <a:rPr lang="en-US" dirty="0" err="1">
                <a:solidFill>
                  <a:srgbClr val="AE0A24"/>
                </a:solidFill>
                <a:sym typeface="Wingdings" pitchFamily="2" charset="2"/>
              </a:rPr>
              <a:t>unbinned</a:t>
            </a:r>
            <a:r>
              <a:rPr lang="en-US" dirty="0">
                <a:solidFill>
                  <a:srgbClr val="AE0A24"/>
                </a:solidFill>
                <a:sym typeface="Wingdings" pitchFamily="2" charset="2"/>
              </a:rPr>
              <a:t> unfolding</a:t>
            </a:r>
          </a:p>
          <a:p>
            <a:endParaRPr lang="en-US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Describe hadronization dynamics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>
                <a:solidFill>
                  <a:srgbClr val="AE0A24"/>
                </a:solidFill>
                <a:sym typeface="Wingdings" pitchFamily="2" charset="2"/>
              </a:rPr>
              <a:t>Bridge between FFs and MCEGs</a:t>
            </a:r>
          </a:p>
          <a:p>
            <a:pPr marL="0" indent="0">
              <a:buNone/>
            </a:pPr>
            <a:endParaRPr lang="en-US" dirty="0">
              <a:solidFill>
                <a:srgbClr val="AE0A24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olidFill>
                <a:srgbClr val="AE0A24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2E8F4-924F-0E4C-A6A5-063FB22A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41D20-4130-9A4F-96C6-888358108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776" y="3591052"/>
            <a:ext cx="2124075" cy="1457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38">
                <a:extLst>
                  <a:ext uri="{FF2B5EF4-FFF2-40B4-BE49-F238E27FC236}">
                    <a16:creationId xmlns:a16="http://schemas.microsoft.com/office/drawing/2014/main" id="{B0DC4ACD-8845-35DA-6E53-3470374A03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09" y="4810075"/>
                <a:ext cx="7292898" cy="16392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Currently Underway using Belle II data:</a:t>
                </a:r>
              </a:p>
              <a:p>
                <a:pPr lvl="1"/>
                <a:r>
                  <a:rPr lang="en-US" dirty="0"/>
                  <a:t>Back-to-back di-hadron (</a:t>
                </a:r>
                <a:r>
                  <a:rPr lang="en-US" b="1" dirty="0"/>
                  <a:t>in-jet</a:t>
                </a:r>
                <a:r>
                  <a:rPr lang="en-US" dirty="0"/>
                  <a:t> and using Thrust axis)</a:t>
                </a:r>
              </a:p>
              <a:p>
                <a:pPr lvl="1"/>
                <a:r>
                  <a:rPr lang="en-US" dirty="0"/>
                  <a:t>Near term plans: 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dirty="0"/>
                  <a:t> sensitive measurement</a:t>
                </a:r>
              </a:p>
              <a:p>
                <a:pPr lvl="2"/>
                <a:r>
                  <a:rPr lang="en-US" dirty="0"/>
                  <a:t> Kaons</a:t>
                </a:r>
              </a:p>
            </p:txBody>
          </p:sp>
        </mc:Choice>
        <mc:Fallback>
          <p:sp>
            <p:nvSpPr>
              <p:cNvPr id="5" name="Content Placeholder 38">
                <a:extLst>
                  <a:ext uri="{FF2B5EF4-FFF2-40B4-BE49-F238E27FC236}">
                    <a16:creationId xmlns:a16="http://schemas.microsoft.com/office/drawing/2014/main" id="{B0DC4ACD-8845-35DA-6E53-3470374A0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9" y="4810075"/>
                <a:ext cx="7292898" cy="1639291"/>
              </a:xfrm>
              <a:prstGeom prst="rect">
                <a:avLst/>
              </a:prstGeom>
              <a:blipFill>
                <a:blip r:embed="rId3"/>
                <a:stretch>
                  <a:fillRect l="-1043" t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12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267775"/>
                <a:ext cx="9143999" cy="487490"/>
              </a:xfrm>
            </p:spPr>
            <p:txBody>
              <a:bodyPr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dirty="0" smtClean="0">
                              <a:solidFill>
                                <a:srgbClr val="AE0A24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solidFill>
                                <a:srgbClr val="AE0A24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  <m:t>𝒆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rgbClr val="AE0A24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b="1" i="1" dirty="0" smtClean="0">
                              <a:solidFill>
                                <a:srgbClr val="AE0A24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solidFill>
                                <a:srgbClr val="AE0A24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  <m:t>𝒆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rgbClr val="AE0A24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  <m:t>−</m:t>
                          </m:r>
                        </m:sup>
                      </m:sSup>
                      <m:r>
                        <a:rPr lang="en-US" sz="2400" b="1" i="1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𝐢𝐬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𝐭𝐡𝐞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𝐜𝐥𝐞𝐚𝐧𝐞𝐬𝐭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𝐩𝐫𝐨𝐜𝐞𝐬𝐬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𝐭𝐨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𝐚𝐜𝐜𝐞𝐬𝐬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𝐅𝐫𝐚𝐠𝐦𝐞𝐧𝐭𝐚𝐭𝐢𝐨𝐧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 </m:t>
                      </m:r>
                      <m:r>
                        <a:rPr lang="en-US" sz="2400" b="1" i="0" dirty="0" smtClean="0">
                          <a:solidFill>
                            <a:srgbClr val="AE0A24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𝐅𝐮𝐧𝐜𝐭𝐢𝐨𝐧𝐬</m:t>
                      </m:r>
                    </m:oMath>
                  </m:oMathPara>
                </a14:m>
                <a:endParaRPr lang="en-US" sz="2400" dirty="0">
                  <a:solidFill>
                    <a:srgbClr val="AE0A24"/>
                  </a:solidFill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67775"/>
                <a:ext cx="9143999" cy="487490"/>
              </a:xfrm>
              <a:blipFill>
                <a:blip r:embed="rId3"/>
                <a:stretch>
                  <a:fillRect r="-833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575" y="1944622"/>
                <a:ext cx="5173447" cy="49936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FFs encode the non-perturbative link </a:t>
                </a:r>
                <a:br>
                  <a:rPr lang="en-US" dirty="0"/>
                </a:br>
                <a:r>
                  <a:rPr lang="en-US" dirty="0"/>
                  <a:t>between perturbative QCD processes and the observed final state particles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>
                    <a:sym typeface="Wingdings"/>
                  </a:rPr>
                  <a:t>Determining final state polarization needs self analyzing decay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sym typeface="Wingdings"/>
                      </a:rPr>
                      <m:t>Λ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575" y="1944622"/>
                <a:ext cx="5173447" cy="4993659"/>
              </a:xfrm>
              <a:blipFill>
                <a:blip r:embed="rId4"/>
                <a:stretch>
                  <a:fillRect l="-1225" t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87974" y="7596841"/>
            <a:ext cx="536158" cy="303364"/>
          </a:xfrm>
        </p:spPr>
        <p:txBody>
          <a:bodyPr/>
          <a:lstStyle/>
          <a:p>
            <a:fld id="{9E46DD8B-EB1C-354D-918A-7CE02C579EF2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/>
            </p:nvGraphicFramePr>
            <p:xfrm>
              <a:off x="213360" y="4123776"/>
              <a:ext cx="8930640" cy="26990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022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555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850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298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Parton polarization </a:t>
                          </a:r>
                          <a:r>
                            <a:rPr lang="en-US" sz="1200" dirty="0">
                              <a:sym typeface="Wingdings"/>
                            </a:rPr>
                            <a:t></a:t>
                          </a:r>
                          <a:endParaRPr lang="en-US" sz="1200" dirty="0"/>
                        </a:p>
                        <a:p>
                          <a:r>
                            <a:rPr lang="en-US" sz="1200" dirty="0"/>
                            <a:t>Hadron Polarization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2300" baseline="0" dirty="0"/>
                            <a:t>⇣</a:t>
                          </a:r>
                          <a:endParaRPr lang="en-US" sz="2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Spin averaged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spin</a:t>
                          </a:r>
                          <a:r>
                            <a:rPr lang="en-US" sz="1200" baseline="0" dirty="0"/>
                            <a:t> averaged</a:t>
                          </a:r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𝑧</m:t>
                              </m:r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200" dirty="0"/>
                            <a:t> 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⊥</m:t>
                                  </m:r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𝑧</m:t>
                              </m:r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9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900" b="0" i="1" smtClean="0">
                                  <a:latin typeface="Cambria Math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200" dirty="0"/>
                            <a:t>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5905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𝑮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1200" b="1" i="0" smtClean="0">
                                      <a:latin typeface="Cambria Math" charset="0"/>
                                    </a:rPr>
                                    <m:t>𝚲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𝒛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 smtClean="0">
                                          <a:latin typeface="Cambria Math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latin typeface="Cambria Math" charset="0"/>
                                        </a:rPr>
                                        <m:t>𝑻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200" dirty="0"/>
                            <a:t>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𝟏</m:t>
                                  </m:r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  <m:sup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𝒉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𝒛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 smtClean="0">
                                          <a:latin typeface="Cambria Math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latin typeface="Cambria Math" charset="0"/>
                                        </a:rPr>
                                        <m:t>𝑻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200" dirty="0"/>
                            <a:t>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61463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 (here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baseline="0" dirty="0">
                              <a:latin typeface="Symbol" charset="2"/>
                              <a:ea typeface="Symbol" charset="2"/>
                              <a:cs typeface="Symbol" charset="2"/>
                            </a:rPr>
                            <a:t>L</a:t>
                          </a:r>
                          <a:r>
                            <a:rPr lang="en-US" sz="1200" baseline="0" dirty="0"/>
                            <a:t>)</a:t>
                          </a:r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𝟏</m:t>
                                  </m:r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𝑻</m:t>
                                  </m:r>
                                </m:sub>
                                <m:sup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⊥</m:t>
                                  </m:r>
                                  <m:r>
                                    <a:rPr lang="en-US" sz="1200" b="1" i="0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𝚲</m:t>
                                  </m:r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200" b="1" dirty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𝑻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oMath>
                          </a14:m>
                          <a:endParaRPr lang="en-US" sz="12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dirty="0"/>
                        </a:p>
                        <a:p>
                          <a:endParaRPr lang="en-US" sz="1200" dirty="0"/>
                        </a:p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𝑮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𝟏</m:t>
                                  </m:r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  <m:sup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𝒉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𝒛</m:t>
                                  </m:r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 smtClean="0">
                                          <a:latin typeface="Cambria Math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latin typeface="Cambria Math" charset="0"/>
                                        </a:rPr>
                                        <m:t>𝑻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200" dirty="0"/>
                            <a:t>=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1200" b="1" i="0" smtClean="0">
                                      <a:latin typeface="Cambria Math" charset="0"/>
                                    </a:rPr>
                                    <m:t>𝚲</m:t>
                                  </m:r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</a:rPr>
                                    <m:t>𝐪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200" b="1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𝑻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endParaRPr lang="en-US" sz="1200" b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𝟏</m:t>
                                  </m:r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 charset="0"/>
                                    </a:rPr>
                                    <m:t>⊥</m:t>
                                  </m:r>
                                  <m:r>
                                    <a:rPr lang="en-US" sz="1200" b="1" i="0" smtClean="0">
                                      <a:latin typeface="Cambria Math" charset="0"/>
                                    </a:rPr>
                                    <m:t>𝚲</m:t>
                                  </m:r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</a:rPr>
                                    <m:t>𝐪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200" b="1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</a:rPr>
                                    <m:t>𝑻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endParaRPr lang="en-US" sz="1200" b="1" dirty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dirty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3858595"/>
                  </p:ext>
                </p:extLst>
              </p:nvPr>
            </p:nvGraphicFramePr>
            <p:xfrm>
              <a:off x="213360" y="4123776"/>
              <a:ext cx="8930640" cy="26990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022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555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850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298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0198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Parton polarization </a:t>
                          </a:r>
                          <a:r>
                            <a:rPr lang="en-US" sz="1200" dirty="0">
                              <a:sym typeface="Wingdings"/>
                            </a:rPr>
                            <a:t></a:t>
                          </a:r>
                          <a:endParaRPr lang="en-US" sz="1200" dirty="0"/>
                        </a:p>
                        <a:p>
                          <a:r>
                            <a:rPr lang="en-US" sz="1200" dirty="0"/>
                            <a:t>Hadron Polarization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2300" baseline="0" dirty="0"/>
                            <a:t>⇣</a:t>
                          </a:r>
                          <a:endParaRPr lang="en-US" sz="2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Spin averaged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spin</a:t>
                          </a:r>
                          <a:r>
                            <a:rPr lang="en-US" sz="1200" baseline="0" dirty="0"/>
                            <a:t> averaged</a:t>
                          </a:r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78652" t="-147059" r="-219101" b="-3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254271" t="-147059" r="-1508" b="-39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5905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longitudinal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169149" t="-262500" r="-107447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254271" t="-262500" r="-1508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56792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 (here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baseline="0" dirty="0">
                              <a:latin typeface="Symbol" charset="2"/>
                              <a:ea typeface="Symbol" charset="2"/>
                              <a:cs typeface="Symbol" charset="2"/>
                            </a:rPr>
                            <a:t>L</a:t>
                          </a:r>
                          <a:r>
                            <a:rPr lang="en-US" sz="1200" baseline="0" dirty="0"/>
                            <a:t>)</a:t>
                          </a:r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78652" t="-116000" r="-219101" b="-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169149" t="-116000" r="-107447" b="-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254271" t="-116000" r="-1508" b="-1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.pdf"/>
          <p:cNvPicPr>
            <a:picLocks noChangeAspect="1"/>
          </p:cNvPicPr>
          <p:nvPr/>
        </p:nvPicPr>
        <p:blipFill rotWithShape="1">
          <a:blip r:embed="rId6"/>
          <a:srcRect l="14261" t="6214" r="65812" b="84111"/>
          <a:stretch/>
        </p:blipFill>
        <p:spPr>
          <a:xfrm>
            <a:off x="3104325" y="4776013"/>
            <a:ext cx="853440" cy="386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pdf"/>
          <p:cNvPicPr>
            <a:picLocks noChangeAspect="1"/>
          </p:cNvPicPr>
          <p:nvPr/>
        </p:nvPicPr>
        <p:blipFill rotWithShape="1">
          <a:blip r:embed="rId6"/>
          <a:srcRect l="59544" t="86073" r="3911" b="4283"/>
          <a:stretch/>
        </p:blipFill>
        <p:spPr>
          <a:xfrm>
            <a:off x="7579879" y="4712772"/>
            <a:ext cx="1564121" cy="39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.pdf"/>
          <p:cNvPicPr>
            <a:picLocks noChangeAspect="1"/>
          </p:cNvPicPr>
          <p:nvPr/>
        </p:nvPicPr>
        <p:blipFill rotWithShape="1">
          <a:blip r:embed="rId6"/>
          <a:srcRect l="9216" t="28645" r="54212" b="61233"/>
          <a:stretch/>
        </p:blipFill>
        <p:spPr>
          <a:xfrm>
            <a:off x="5099870" y="5162183"/>
            <a:ext cx="1460196" cy="402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.pdf"/>
          <p:cNvPicPr>
            <a:picLocks noChangeAspect="1"/>
          </p:cNvPicPr>
          <p:nvPr/>
        </p:nvPicPr>
        <p:blipFill rotWithShape="1">
          <a:blip r:embed="rId6"/>
          <a:srcRect l="70365" t="9749" r="6762" b="80458"/>
          <a:stretch/>
        </p:blipFill>
        <p:spPr>
          <a:xfrm>
            <a:off x="2928074" y="5642760"/>
            <a:ext cx="1242060" cy="34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.pdf">
            <a:extLst>
              <a:ext uri="{FF2B5EF4-FFF2-40B4-BE49-F238E27FC236}">
                <a16:creationId xmlns:a16="http://schemas.microsoft.com/office/drawing/2014/main" id="{F52B62DD-BF65-B34A-8CC3-6BAD79006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173" t="31882" r="2017" b="55293"/>
          <a:stretch/>
        </p:blipFill>
        <p:spPr>
          <a:xfrm>
            <a:off x="5148218" y="6027970"/>
            <a:ext cx="1317272" cy="434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.pdf">
            <a:extLst>
              <a:ext uri="{FF2B5EF4-FFF2-40B4-BE49-F238E27FC236}">
                <a16:creationId xmlns:a16="http://schemas.microsoft.com/office/drawing/2014/main" id="{0D3E081B-7F6E-E549-997B-B76C3C94A4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125" t="60532" r="2104" b="28460"/>
          <a:stretch/>
        </p:blipFill>
        <p:spPr>
          <a:xfrm>
            <a:off x="7753729" y="5172552"/>
            <a:ext cx="1299245" cy="37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.pdf">
            <a:extLst>
              <a:ext uri="{FF2B5EF4-FFF2-40B4-BE49-F238E27FC236}">
                <a16:creationId xmlns:a16="http://schemas.microsoft.com/office/drawing/2014/main" id="{A93AC1C7-341E-C94D-BB44-AD197C5059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252" t="48699" r="4210" b="41693"/>
          <a:stretch/>
        </p:blipFill>
        <p:spPr>
          <a:xfrm>
            <a:off x="7718202" y="5699899"/>
            <a:ext cx="1443457" cy="379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.pdf">
            <a:extLst>
              <a:ext uri="{FF2B5EF4-FFF2-40B4-BE49-F238E27FC236}">
                <a16:creationId xmlns:a16="http://schemas.microsoft.com/office/drawing/2014/main" id="{CDAA7584-1CC4-FE4E-B84F-760EA0792F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09" t="72259" r="3376" b="15854"/>
          <a:stretch/>
        </p:blipFill>
        <p:spPr>
          <a:xfrm>
            <a:off x="7702170" y="6129542"/>
            <a:ext cx="1477148" cy="438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88;p16">
            <a:extLst>
              <a:ext uri="{FF2B5EF4-FFF2-40B4-BE49-F238E27FC236}">
                <a16:creationId xmlns:a16="http://schemas.microsoft.com/office/drawing/2014/main" id="{0BB96783-1DAB-F99A-72C4-6359C4B68F1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3723" y="1099474"/>
            <a:ext cx="3434576" cy="2091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426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95C5B-EBFB-4452-1A80-2EEAFD77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28597"/>
            <a:ext cx="8464378" cy="487490"/>
          </a:xfrm>
        </p:spPr>
        <p:txBody>
          <a:bodyPr/>
          <a:lstStyle/>
          <a:p>
            <a:r>
              <a:rPr lang="en-US" dirty="0"/>
              <a:t>Compare Partial Wave Decomposition in MC and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5F96873-FE40-C0CA-EAA8-A6AA425069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215483"/>
                <a:ext cx="7538343" cy="5132265"/>
              </a:xfrm>
            </p:spPr>
            <p:txBody>
              <a:bodyPr/>
              <a:lstStyle/>
              <a:p>
                <a:r>
                  <a:rPr lang="en-US" dirty="0"/>
                  <a:t>Comparing to Polarized Lund model here (</a:t>
                </a:r>
                <a:r>
                  <a:rPr lang="en-US" sz="1700" dirty="0" err="1"/>
                  <a:t>StringSpinner</a:t>
                </a:r>
                <a:r>
                  <a:rPr lang="en-US" sz="1700" dirty="0"/>
                  <a:t>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𝑚𝑜𝑑𝑒𝑙</m:t>
                    </m:r>
                  </m:oMath>
                </a14:m>
                <a:r>
                  <a:rPr lang="en-US" sz="1700" dirty="0"/>
                  <a:t>, A. </a:t>
                </a:r>
                <a:r>
                  <a:rPr lang="en-US" sz="1700" dirty="0" err="1"/>
                  <a:t>Kerbizi</a:t>
                </a:r>
                <a:r>
                  <a:rPr lang="en-US" sz="1700" dirty="0"/>
                  <a:t> et al, </a:t>
                </a:r>
                <a:r>
                  <a:rPr lang="en-US" sz="1700" i="1" dirty="0" err="1"/>
                  <a:t>Comput.Phys.Commun</a:t>
                </a:r>
                <a:r>
                  <a:rPr lang="en-US" sz="1700" i="1" dirty="0"/>
                  <a:t>.</a:t>
                </a:r>
                <a:r>
                  <a:rPr lang="en-US" sz="1700" dirty="0"/>
                  <a:t> 272 (2022)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5F96873-FE40-C0CA-EAA8-A6AA425069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215483"/>
                <a:ext cx="7538343" cy="5132265"/>
              </a:xfrm>
              <a:blipFill>
                <a:blip r:embed="rId2"/>
                <a:stretch>
                  <a:fillRect l="-1010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7E5DD-CD4C-1332-52E1-A317B2CC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2" descr="The string fragmentation model of quark generation [58] | Download  Scientific Diagram">
            <a:extLst>
              <a:ext uri="{FF2B5EF4-FFF2-40B4-BE49-F238E27FC236}">
                <a16:creationId xmlns:a16="http://schemas.microsoft.com/office/drawing/2014/main" id="{F67F4D12-9D39-87FC-96F0-E2E59C07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94" y="1095895"/>
            <a:ext cx="1732411" cy="11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6852C-D45F-87AD-9516-6078D6A82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640" y="2549635"/>
            <a:ext cx="1795629" cy="12319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12AF5D6-D2A7-7E17-5623-C1B8101D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61" y="2230032"/>
            <a:ext cx="4323604" cy="4440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3E6B5-98A3-1406-A23A-01C9F09E22D6}"/>
              </a:ext>
            </a:extLst>
          </p:cNvPr>
          <p:cNvSpPr txBox="1"/>
          <p:nvPr/>
        </p:nvSpPr>
        <p:spPr>
          <a:xfrm>
            <a:off x="6021659" y="6144322"/>
            <a:ext cx="131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 Matousek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5ADFF-CC61-602B-0C9A-D1498B6DEC0A}"/>
              </a:ext>
            </a:extLst>
          </p:cNvPr>
          <p:cNvSpPr txBox="1"/>
          <p:nvPr/>
        </p:nvSpPr>
        <p:spPr>
          <a:xfrm>
            <a:off x="4762965" y="4450821"/>
            <a:ext cx="4470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more MC tuning studies in QCD whitepaper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 charge, flavor correlations (</a:t>
            </a:r>
            <a:r>
              <a:rPr lang="en-US" dirty="0" err="1"/>
              <a:t>Phys.Rev.D</a:t>
            </a:r>
            <a:r>
              <a:rPr lang="en-US" dirty="0"/>
              <a:t> 105 (2022) 5, L051502)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5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49CC0EC1-5955-11D1-80FE-775779A63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43" y="1613305"/>
            <a:ext cx="3084845" cy="23136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BC98A2F-7264-5491-0F91-6BB92716E3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9210" y="408633"/>
                <a:ext cx="8887521" cy="4874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dirty="0"/>
                  <a:t> and Kaon combinations (SIDIS@CLAS12)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BC98A2F-7264-5491-0F91-6BB92716E3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9210" y="408633"/>
                <a:ext cx="8887521" cy="487490"/>
              </a:xfrm>
              <a:blipFill>
                <a:blip r:embed="rId3"/>
                <a:stretch>
                  <a:fillRect l="-285" t="-28205" r="-285" b="-4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8C4FD6-AA70-F122-7AD0-724667D346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9282" y="4192860"/>
                <a:ext cx="8464377" cy="544670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p>
                        </m:sSub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Kaon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Pions</a:t>
                </a:r>
                <a:r>
                  <a:rPr lang="en-US" dirty="0"/>
                  <a:t> for </a:t>
                </a:r>
                <a:r>
                  <a:rPr lang="en-US" dirty="0" err="1"/>
                  <a:t>sp</a:t>
                </a:r>
                <a:r>
                  <a:rPr lang="en-US" dirty="0"/>
                  <a:t> interference (not all PW terms)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FF effect?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>
                    <a:sym typeface="Wingdings" pitchFamily="2" charset="2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ordering dependent on PW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8C4FD6-AA70-F122-7AD0-724667D346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9282" y="4192860"/>
                <a:ext cx="8464377" cy="5446706"/>
              </a:xfrm>
              <a:blipFill>
                <a:blip r:embed="rId4"/>
                <a:stretch>
                  <a:fillRect l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367BB-3201-7A48-3DCF-039FD40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Google Shape;523;p38">
            <a:extLst>
              <a:ext uri="{FF2B5EF4-FFF2-40B4-BE49-F238E27FC236}">
                <a16:creationId xmlns:a16="http://schemas.microsoft.com/office/drawing/2014/main" id="{EF2100DF-9FC3-5FD8-6C40-2378138C83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274"/>
          <a:stretch/>
        </p:blipFill>
        <p:spPr>
          <a:xfrm>
            <a:off x="1138819" y="1870467"/>
            <a:ext cx="4066554" cy="186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23;p38">
            <a:extLst>
              <a:ext uri="{FF2B5EF4-FFF2-40B4-BE49-F238E27FC236}">
                <a16:creationId xmlns:a16="http://schemas.microsoft.com/office/drawing/2014/main" id="{DD0261F6-2747-0EE7-AF34-D958985C80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4028"/>
          <a:stretch/>
        </p:blipFill>
        <p:spPr>
          <a:xfrm>
            <a:off x="739768" y="1870466"/>
            <a:ext cx="508837" cy="18648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24BF8C-95C4-BF22-1413-A6C321CE3AB0}"/>
                  </a:ext>
                </a:extLst>
              </p:cNvPr>
              <p:cNvSpPr txBox="1"/>
              <p:nvPr/>
            </p:nvSpPr>
            <p:spPr>
              <a:xfrm>
                <a:off x="1234005" y="2022968"/>
                <a:ext cx="888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24BF8C-95C4-BF22-1413-A6C321CE3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005" y="2022968"/>
                <a:ext cx="88825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5110D7-46F4-23DC-BE34-67E39A6AFEEB}"/>
                  </a:ext>
                </a:extLst>
              </p:cNvPr>
              <p:cNvSpPr txBox="1"/>
              <p:nvPr/>
            </p:nvSpPr>
            <p:spPr>
              <a:xfrm>
                <a:off x="2165678" y="2618206"/>
                <a:ext cx="888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5110D7-46F4-23DC-BE34-67E39A6AF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78" y="2618206"/>
                <a:ext cx="888256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E4E41FF-4E72-5254-C7B2-3C9068DBC509}"/>
              </a:ext>
            </a:extLst>
          </p:cNvPr>
          <p:cNvSpPr txBox="1"/>
          <p:nvPr/>
        </p:nvSpPr>
        <p:spPr>
          <a:xfrm>
            <a:off x="1724785" y="1424846"/>
            <a:ext cx="358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Isospin behavior dependent on PW?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C115BD-2305-303B-66F7-7B84757B2D88}"/>
              </a:ext>
            </a:extLst>
          </p:cNvPr>
          <p:cNvSpPr txBox="1"/>
          <p:nvPr/>
        </p:nvSpPr>
        <p:spPr>
          <a:xfrm>
            <a:off x="7493620" y="4114800"/>
            <a:ext cx="8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 </a:t>
            </a:r>
            <a:r>
              <a:rPr lang="en-US" dirty="0" err="1"/>
              <a:t>Pecar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D0CB1B-AD9C-33CF-1F42-DD434827AE40}"/>
              </a:ext>
            </a:extLst>
          </p:cNvPr>
          <p:cNvSpPr txBox="1"/>
          <p:nvPr/>
        </p:nvSpPr>
        <p:spPr>
          <a:xfrm>
            <a:off x="267629" y="3534937"/>
            <a:ext cx="131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 Matousek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641C38-A050-EEE1-8292-4AED8A09858D}"/>
                  </a:ext>
                </a:extLst>
              </p:cNvPr>
              <p:cNvSpPr txBox="1"/>
              <p:nvPr/>
            </p:nvSpPr>
            <p:spPr>
              <a:xfrm>
                <a:off x="979381" y="1601305"/>
                <a:ext cx="1554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641C38-A050-EEE1-8292-4AED8A098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81" y="1601305"/>
                <a:ext cx="1554849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6132E6-432F-CE63-41F1-929C4DD0DBFC}"/>
                  </a:ext>
                </a:extLst>
              </p:cNvPr>
              <p:cNvSpPr txBox="1"/>
              <p:nvPr/>
            </p:nvSpPr>
            <p:spPr>
              <a:xfrm>
                <a:off x="3198028" y="1829325"/>
                <a:ext cx="1811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6132E6-432F-CE63-41F1-929C4DD0D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028" y="1829325"/>
                <a:ext cx="1811330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177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223D85-2D9A-D6F0-1FAA-775606AE258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Brand New Opportunities at Belle II: Precision Jet Physics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223D85-2D9A-D6F0-1FAA-775606AE2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  <a:blipFill>
                <a:blip r:embed="rId2"/>
                <a:stretch>
                  <a:fillRect l="-2249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A90201-19B9-0BDA-437C-03AF39955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6684778" y="4299159"/>
            <a:ext cx="1750958" cy="25853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B1429-B804-7E9B-CBF6-4B0EB7BF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5218" y="57091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BFCE72-E872-120B-4C89-EECAB1CFD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59"/>
          <a:stretch/>
        </p:blipFill>
        <p:spPr>
          <a:xfrm>
            <a:off x="2785675" y="4655259"/>
            <a:ext cx="2765683" cy="1885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C248BBD-C170-28BB-5C6D-A0BC981636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918" y="1354089"/>
                <a:ext cx="5760479" cy="48209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Jet physics (will) play an important role at the EIC and LHC</a:t>
                </a:r>
              </a:p>
              <a:p>
                <a:r>
                  <a:rPr lang="en-US" dirty="0"/>
                  <a:t>Precision measurements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annihilation will test current theoretical understanding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𝐿𝐿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Lower energies like Belle in particular sensitive to hadronization effects</a:t>
                </a:r>
              </a:p>
              <a:p>
                <a:r>
                  <a:rPr lang="en-US" dirty="0"/>
                  <a:t>Example: Transverse Momentum Imbalance </a:t>
                </a:r>
                <a:r>
                  <a:rPr lang="en-US" dirty="0">
                    <a:sym typeface="Wingdings" pitchFamily="2" charset="2"/>
                  </a:rPr>
                  <a:t>  TMD framework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C248BBD-C170-28BB-5C6D-A0BC98163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8" y="1354089"/>
                <a:ext cx="5760479" cy="4820933"/>
              </a:xfrm>
              <a:prstGeom prst="rect">
                <a:avLst/>
              </a:prstGeom>
              <a:blipFill>
                <a:blip r:embed="rId5"/>
                <a:stretch>
                  <a:fillRect l="-1319" t="-1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D848980-421B-15E9-E725-29C813C28BDA}"/>
              </a:ext>
            </a:extLst>
          </p:cNvPr>
          <p:cNvSpPr txBox="1"/>
          <p:nvPr/>
        </p:nvSpPr>
        <p:spPr>
          <a:xfrm>
            <a:off x="6817824" y="5214970"/>
            <a:ext cx="1430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Belle II </a:t>
            </a:r>
            <a:br>
              <a:rPr lang="en-US" sz="1200" dirty="0"/>
            </a:br>
            <a:r>
              <a:rPr lang="en-US" sz="1200" dirty="0"/>
              <a:t>projections </a:t>
            </a:r>
            <a:br>
              <a:rPr lang="en-US" sz="1200" dirty="0"/>
            </a:br>
            <a:r>
              <a:rPr lang="en-US" sz="1200" dirty="0"/>
              <a:t>(stat only)</a:t>
            </a:r>
            <a:br>
              <a:rPr lang="en-US" sz="1200" dirty="0"/>
            </a:br>
            <a:r>
              <a:rPr lang="en-US" sz="1200" dirty="0"/>
              <a:t>compared to theory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3EC035-B0A0-15C2-2CD3-E1443E836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088"/>
          <a:stretch/>
        </p:blipFill>
        <p:spPr>
          <a:xfrm>
            <a:off x="170782" y="4765778"/>
            <a:ext cx="1850523" cy="1477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346F43-91CC-6528-CE58-C63CD6CC7894}"/>
                  </a:ext>
                </a:extLst>
              </p:cNvPr>
              <p:cNvSpPr txBox="1"/>
              <p:nvPr/>
            </p:nvSpPr>
            <p:spPr>
              <a:xfrm>
                <a:off x="5771941" y="6379054"/>
                <a:ext cx="321915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=1.0,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&gt;3.75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346F43-91CC-6528-CE58-C63CD6CC7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941" y="6379054"/>
                <a:ext cx="3219151" cy="391646"/>
              </a:xfrm>
              <a:prstGeom prst="rect">
                <a:avLst/>
              </a:prstGeom>
              <a:blipFill>
                <a:blip r:embed="rId6"/>
                <a:stretch>
                  <a:fillRect l="-1575"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oogle Shape;121;p20">
            <a:extLst>
              <a:ext uri="{FF2B5EF4-FFF2-40B4-BE49-F238E27FC236}">
                <a16:creationId xmlns:a16="http://schemas.microsoft.com/office/drawing/2014/main" id="{E541035B-5EFE-CB4A-9B53-5CFB6A51BF2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24550"/>
          <a:stretch/>
        </p:blipFill>
        <p:spPr>
          <a:xfrm>
            <a:off x="6315728" y="2691723"/>
            <a:ext cx="2351745" cy="196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2;p20">
            <a:extLst>
              <a:ext uri="{FF2B5EF4-FFF2-40B4-BE49-F238E27FC236}">
                <a16:creationId xmlns:a16="http://schemas.microsoft.com/office/drawing/2014/main" id="{947AFEAE-865A-D252-5827-2D6B4BD2674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6484" y="1025964"/>
            <a:ext cx="1900989" cy="16046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4B0B56-D6DE-BD26-29DB-A62A34973569}"/>
              </a:ext>
            </a:extLst>
          </p:cNvPr>
          <p:cNvSpPr/>
          <p:nvPr/>
        </p:nvSpPr>
        <p:spPr>
          <a:xfrm>
            <a:off x="110757" y="4655259"/>
            <a:ext cx="9033243" cy="21451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A6DAF-F76A-F7CF-E6C0-0241BFDF5C63}"/>
              </a:ext>
            </a:extLst>
          </p:cNvPr>
          <p:cNvSpPr txBox="1"/>
          <p:nvPr/>
        </p:nvSpPr>
        <p:spPr>
          <a:xfrm>
            <a:off x="152908" y="6432146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Gutierrez-Reyes, D., </a:t>
            </a:r>
            <a:r>
              <a:rPr lang="en" sz="800" dirty="0" err="1">
                <a:solidFill>
                  <a:schemeClr val="dk1"/>
                </a:solidFill>
              </a:rPr>
              <a:t>Scimemi</a:t>
            </a:r>
            <a:r>
              <a:rPr lang="en" sz="800" dirty="0">
                <a:solidFill>
                  <a:schemeClr val="dk1"/>
                </a:solidFill>
              </a:rPr>
              <a:t>, I., </a:t>
            </a:r>
            <a:r>
              <a:rPr lang="en" sz="800" dirty="0" err="1">
                <a:solidFill>
                  <a:schemeClr val="dk1"/>
                </a:solidFill>
              </a:rPr>
              <a:t>Waalewijn</a:t>
            </a:r>
            <a:r>
              <a:rPr lang="en" sz="800" dirty="0">
                <a:solidFill>
                  <a:schemeClr val="dk1"/>
                </a:solidFill>
              </a:rPr>
              <a:t>, W.J. </a:t>
            </a:r>
            <a:r>
              <a:rPr lang="en" sz="800" i="1" dirty="0">
                <a:solidFill>
                  <a:schemeClr val="dk1"/>
                </a:solidFill>
              </a:rPr>
              <a:t>et al.</a:t>
            </a:r>
            <a:r>
              <a:rPr lang="en" sz="800" dirty="0">
                <a:solidFill>
                  <a:schemeClr val="dk1"/>
                </a:solidFill>
              </a:rPr>
              <a:t> Transverse momentum dependent distributions in </a:t>
            </a:r>
            <a:r>
              <a:rPr lang="en" sz="800" i="1" dirty="0" err="1">
                <a:solidFill>
                  <a:schemeClr val="dk1"/>
                </a:solidFill>
              </a:rPr>
              <a:t>e</a:t>
            </a:r>
            <a:r>
              <a:rPr lang="en" sz="800" baseline="30000" dirty="0" err="1">
                <a:solidFill>
                  <a:schemeClr val="dk1"/>
                </a:solidFill>
              </a:rPr>
              <a:t>+</a:t>
            </a:r>
            <a:r>
              <a:rPr lang="en" sz="800" i="1" dirty="0" err="1">
                <a:solidFill>
                  <a:schemeClr val="dk1"/>
                </a:solidFill>
              </a:rPr>
              <a:t>e</a:t>
            </a:r>
            <a:r>
              <a:rPr lang="en" sz="800" i="1" baseline="30000" dirty="0">
                <a:solidFill>
                  <a:schemeClr val="dk1"/>
                </a:solidFill>
              </a:rPr>
              <a:t>−</a:t>
            </a:r>
            <a:r>
              <a:rPr lang="en" sz="800" dirty="0">
                <a:solidFill>
                  <a:schemeClr val="dk1"/>
                </a:solidFill>
              </a:rPr>
              <a:t> and semi-inclusive deep-inelastic scattering using jets. </a:t>
            </a:r>
            <a:r>
              <a:rPr lang="en" sz="800" i="1" dirty="0">
                <a:solidFill>
                  <a:schemeClr val="dk1"/>
                </a:solidFill>
              </a:rPr>
              <a:t>J. High </a:t>
            </a:r>
            <a:r>
              <a:rPr lang="en" sz="800" i="1" dirty="0" err="1">
                <a:solidFill>
                  <a:schemeClr val="dk1"/>
                </a:solidFill>
              </a:rPr>
              <a:t>Energ</a:t>
            </a:r>
            <a:r>
              <a:rPr lang="en" sz="800" i="1" dirty="0">
                <a:solidFill>
                  <a:schemeClr val="dk1"/>
                </a:solidFill>
              </a:rPr>
              <a:t>. Phys.</a:t>
            </a:r>
            <a:r>
              <a:rPr lang="en" sz="800" dirty="0">
                <a:solidFill>
                  <a:schemeClr val="dk1"/>
                </a:solidFill>
              </a:rPr>
              <a:t> </a:t>
            </a:r>
            <a:r>
              <a:rPr lang="en" sz="800" b="1" dirty="0">
                <a:solidFill>
                  <a:schemeClr val="dk1"/>
                </a:solidFill>
              </a:rPr>
              <a:t>2019, </a:t>
            </a:r>
            <a:r>
              <a:rPr lang="en" sz="800" dirty="0">
                <a:solidFill>
                  <a:schemeClr val="dk1"/>
                </a:solidFill>
              </a:rPr>
              <a:t>31 (2019).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29DB61-6C9B-09E8-A08F-89933C9EE625}"/>
              </a:ext>
            </a:extLst>
          </p:cNvPr>
          <p:cNvSpPr txBox="1"/>
          <p:nvPr/>
        </p:nvSpPr>
        <p:spPr>
          <a:xfrm>
            <a:off x="6842935" y="4045173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>
                <a:solidFill>
                  <a:schemeClr val="dk2"/>
                </a:solidFill>
              </a:rPr>
              <a:t>PRD102.7 (2020): 074015.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7B2F7-4245-2257-958F-8D0016372E9F}"/>
              </a:ext>
            </a:extLst>
          </p:cNvPr>
          <p:cNvSpPr txBox="1"/>
          <p:nvPr/>
        </p:nvSpPr>
        <p:spPr>
          <a:xfrm>
            <a:off x="1230755" y="6138777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800" dirty="0">
                <a:solidFill>
                  <a:schemeClr val="dk1"/>
                </a:solidFill>
              </a:rPr>
              <a:t>JHEP</a:t>
            </a:r>
            <a:r>
              <a:rPr lang="en" sz="1800" i="1" dirty="0">
                <a:solidFill>
                  <a:schemeClr val="dk1"/>
                </a:solidFill>
              </a:rPr>
              <a:t>.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b="1" dirty="0">
                <a:solidFill>
                  <a:schemeClr val="dk1"/>
                </a:solidFill>
              </a:rPr>
              <a:t>2019, </a:t>
            </a:r>
            <a:r>
              <a:rPr lang="en" sz="1800" dirty="0">
                <a:solidFill>
                  <a:schemeClr val="dk1"/>
                </a:solidFill>
              </a:rPr>
              <a:t>31 (2019).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5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3D85-2D9A-D6F0-1FAA-775606AE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66507"/>
            <a:ext cx="8464378" cy="487490"/>
          </a:xfrm>
        </p:spPr>
        <p:txBody>
          <a:bodyPr/>
          <a:lstStyle/>
          <a:p>
            <a:r>
              <a:rPr lang="en-US" dirty="0"/>
              <a:t>Azimuthal Asymmetries in back-to-back jets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B1429-B804-7E9B-CBF6-4B0EB7BF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248BBD-C170-28BB-5C6D-A0BC98163692}"/>
              </a:ext>
            </a:extLst>
          </p:cNvPr>
          <p:cNvSpPr txBox="1">
            <a:spLocks/>
          </p:cNvSpPr>
          <p:nvPr/>
        </p:nvSpPr>
        <p:spPr>
          <a:xfrm>
            <a:off x="59011" y="1652776"/>
            <a:ext cx="4296421" cy="4820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suggestion: Measure </a:t>
            </a:r>
            <a:r>
              <a:rPr lang="en-US" dirty="0" err="1"/>
              <a:t>Colllins</a:t>
            </a:r>
            <a:r>
              <a:rPr lang="en-US" dirty="0"/>
              <a:t>-like back-to-back azimuthal correlations for jets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ym typeface="Wingdings" pitchFamily="2" charset="2"/>
              </a:rPr>
              <a:t>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Sensitive to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transversity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Current Belle II projections for acceptance effects encouraging </a:t>
            </a:r>
          </a:p>
          <a:p>
            <a:r>
              <a:rPr lang="en-US" dirty="0"/>
              <a:t>Charm contributions will be important</a:t>
            </a:r>
          </a:p>
          <a:p>
            <a:r>
              <a:rPr lang="en-US" dirty="0"/>
              <a:t>Analysis about to enter Collaboration Review</a:t>
            </a:r>
          </a:p>
        </p:txBody>
      </p:sp>
      <p:pic>
        <p:nvPicPr>
          <p:cNvPr id="12" name="Google Shape;416;p40">
            <a:extLst>
              <a:ext uri="{FF2B5EF4-FFF2-40B4-BE49-F238E27FC236}">
                <a16:creationId xmlns:a16="http://schemas.microsoft.com/office/drawing/2014/main" id="{F61638C4-7AB8-B247-6410-5587AD3476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6412"/>
          <a:stretch/>
        </p:blipFill>
        <p:spPr>
          <a:xfrm>
            <a:off x="5211965" y="1403776"/>
            <a:ext cx="3348075" cy="202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19;p40">
            <a:extLst>
              <a:ext uri="{FF2B5EF4-FFF2-40B4-BE49-F238E27FC236}">
                <a16:creationId xmlns:a16="http://schemas.microsoft.com/office/drawing/2014/main" id="{05A96AA6-2D26-EC91-30CD-EAD31C843E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040" b="51888"/>
          <a:stretch/>
        </p:blipFill>
        <p:spPr>
          <a:xfrm>
            <a:off x="5750381" y="4383107"/>
            <a:ext cx="2719850" cy="183778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B1A2F5-3720-94A5-3011-12B4C0F32EBD}"/>
              </a:ext>
            </a:extLst>
          </p:cNvPr>
          <p:cNvSpPr txBox="1"/>
          <p:nvPr/>
        </p:nvSpPr>
        <p:spPr>
          <a:xfrm>
            <a:off x="4702528" y="3434576"/>
            <a:ext cx="4441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The time-reversal odd side of a jet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i="1" dirty="0" err="1"/>
              <a:t>Fund.Res</a:t>
            </a:r>
            <a:r>
              <a:rPr lang="en-US" sz="1400" i="1" dirty="0"/>
              <a:t>.</a:t>
            </a:r>
            <a:r>
              <a:rPr lang="en-US" sz="1400" dirty="0"/>
              <a:t> 3 (2023) 346-350, e-Print: </a:t>
            </a:r>
            <a:r>
              <a:rPr lang="en-US" sz="1400" dirty="0">
                <a:hlinkClick r:id="rId4"/>
              </a:rPr>
              <a:t>2104.03328</a:t>
            </a:r>
            <a:r>
              <a:rPr lang="en-US" sz="1400" dirty="0"/>
              <a:t> [hep-</a:t>
            </a:r>
            <a:r>
              <a:rPr lang="en-US" sz="1400" dirty="0" err="1"/>
              <a:t>ph</a:t>
            </a:r>
            <a:r>
              <a:rPr lang="en-US" sz="1400" dirty="0"/>
              <a:t>]</a:t>
            </a:r>
          </a:p>
          <a:p>
            <a:endParaRPr lang="en-US" sz="1400" b="1" dirty="0"/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6A923-C2F9-E3B3-2B57-17E9DB7227ED}"/>
              </a:ext>
            </a:extLst>
          </p:cNvPr>
          <p:cNvSpPr txBox="1"/>
          <p:nvPr/>
        </p:nvSpPr>
        <p:spPr>
          <a:xfrm>
            <a:off x="5551982" y="6499819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Schneider</a:t>
            </a:r>
          </a:p>
        </p:txBody>
      </p:sp>
    </p:spTree>
    <p:extLst>
      <p:ext uri="{BB962C8B-B14F-4D97-AF65-F5344CB8AC3E}">
        <p14:creationId xmlns:p14="http://schemas.microsoft.com/office/powerpoint/2010/main" val="756661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2401CE-DCB9-5D44-867A-97CC8D6126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901" y="263572"/>
                <a:ext cx="8947970" cy="487490"/>
              </a:xfrm>
            </p:spPr>
            <p:txBody>
              <a:bodyPr/>
              <a:lstStyle/>
              <a:p>
                <a:r>
                  <a:rPr lang="en-US" sz="3200" dirty="0"/>
                  <a:t>Belle II Makes Precision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3200" dirty="0"/>
                  <a:t> program possible!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2401CE-DCB9-5D44-867A-97CC8D6126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901" y="263572"/>
                <a:ext cx="8947970" cy="487490"/>
              </a:xfrm>
              <a:blipFill>
                <a:blip r:embed="rId2"/>
                <a:stretch>
                  <a:fillRect l="-1700" t="-27500" r="-142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08088" y="3640724"/>
                <a:ext cx="5478596" cy="344336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rgbClr val="AE0A24"/>
                    </a:solidFill>
                  </a:rPr>
                  <a:t>Opportunities at Belle II:</a:t>
                </a:r>
              </a:p>
              <a:p>
                <a:pPr lvl="1"/>
                <a:r>
                  <a:rPr lang="en-US" sz="1600" dirty="0"/>
                  <a:t>Feed down correction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/>
                  <a:t> dependence and associated production</a:t>
                </a:r>
              </a:p>
              <a:p>
                <a:pPr lvl="2"/>
                <a:r>
                  <a:rPr lang="en-US" sz="1600" dirty="0"/>
                  <a:t>(currently only for z dependence, introduces large uncertainties)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sz="1600" dirty="0"/>
                  <a:t> correlations </a:t>
                </a:r>
                <a:r>
                  <a:rPr lang="en-US" sz="1600" dirty="0">
                    <a:solidFill>
                      <a:srgbClr val="FF0000"/>
                    </a:solidFill>
                    <a:sym typeface="Wingdings" pitchFamily="2" charset="2"/>
                  </a:rPr>
                  <a:t>Entanglement studies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lvl="2"/>
                <a:r>
                  <a:rPr lang="en-US" sz="1600" dirty="0"/>
                  <a:t>Extension to tensor polarized FFs: e-Print: 2206.11742 [hep-</a:t>
                </a:r>
                <a:r>
                  <a:rPr lang="en-US" sz="1600" dirty="0" err="1"/>
                  <a:t>ph</a:t>
                </a:r>
                <a:r>
                  <a:rPr lang="en-US" sz="1600" dirty="0"/>
                  <a:t>]</a:t>
                </a:r>
              </a:p>
              <a:p>
                <a:pPr lvl="2"/>
                <a:r>
                  <a:rPr lang="en-US" sz="1600" dirty="0"/>
                  <a:t>….</a:t>
                </a:r>
              </a:p>
              <a:p>
                <a:pPr lvl="1"/>
                <a:r>
                  <a:rPr lang="en-US" sz="1800" dirty="0"/>
                  <a:t>Explore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region (not shown here) with higher statistics and better tracking resolution</a:t>
                </a:r>
              </a:p>
              <a:p>
                <a:pPr marL="17145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08088" y="3640724"/>
                <a:ext cx="5478596" cy="3443366"/>
              </a:xfrm>
              <a:blipFill>
                <a:blip r:embed="rId3"/>
                <a:stretch>
                  <a:fillRect l="-926" t="-1471" r="-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4C61-0FD0-2442-8F29-BFD3A7E3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8BA3F-4166-A75D-3345-F8BEE23D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94" y="1118785"/>
            <a:ext cx="4834028" cy="2566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804CF-9969-FA2F-C412-CA42DCB1560A}"/>
              </a:ext>
            </a:extLst>
          </p:cNvPr>
          <p:cNvSpPr txBox="1"/>
          <p:nvPr/>
        </p:nvSpPr>
        <p:spPr>
          <a:xfrm>
            <a:off x="3976058" y="3549105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PRL122 (2019) 4, 042001</a:t>
            </a:r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37D68-95DF-B678-C1D4-BC2317ACC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171" y="1210835"/>
            <a:ext cx="1802888" cy="1510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539D8-502B-24B1-D0F1-85046733C086}"/>
                  </a:ext>
                </a:extLst>
              </p:cNvPr>
              <p:cNvSpPr txBox="1"/>
              <p:nvPr/>
            </p:nvSpPr>
            <p:spPr>
              <a:xfrm>
                <a:off x="5196099" y="2691829"/>
                <a:ext cx="18096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Example,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feeddown</a:t>
                </a:r>
                <a:r>
                  <a:rPr lang="en-US" sz="1400" dirty="0"/>
                  <a:t> at the EIC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539D8-502B-24B1-D0F1-85046733C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099" y="2691829"/>
                <a:ext cx="1809663" cy="523220"/>
              </a:xfrm>
              <a:prstGeom prst="rect">
                <a:avLst/>
              </a:prstGeom>
              <a:blipFill>
                <a:blip r:embed="rId6"/>
                <a:stretch>
                  <a:fillRect l="-694" t="-243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4CA7977-FB0B-5A31-3031-4FDB14B98B1F}"/>
              </a:ext>
            </a:extLst>
          </p:cNvPr>
          <p:cNvGrpSpPr/>
          <p:nvPr/>
        </p:nvGrpSpPr>
        <p:grpSpPr>
          <a:xfrm>
            <a:off x="7205995" y="1080417"/>
            <a:ext cx="1955255" cy="4697165"/>
            <a:chOff x="2353982" y="796085"/>
            <a:chExt cx="2295022" cy="4994275"/>
          </a:xfrm>
        </p:grpSpPr>
        <p:pic>
          <p:nvPicPr>
            <p:cNvPr id="12" name="Content Placeholder 6">
              <a:extLst>
                <a:ext uri="{FF2B5EF4-FFF2-40B4-BE49-F238E27FC236}">
                  <a16:creationId xmlns:a16="http://schemas.microsoft.com/office/drawing/2014/main" id="{2FC3794B-66EC-AE62-4233-785C401C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799" r="551" b="28635"/>
            <a:stretch/>
          </p:blipFill>
          <p:spPr>
            <a:xfrm>
              <a:off x="4464107" y="796085"/>
              <a:ext cx="184897" cy="3564160"/>
            </a:xfrm>
            <a:prstGeom prst="rect">
              <a:avLst/>
            </a:prstGeom>
          </p:spPr>
        </p:pic>
        <p:pic>
          <p:nvPicPr>
            <p:cNvPr id="13" name="Content Placeholder 6">
              <a:extLst>
                <a:ext uri="{FF2B5EF4-FFF2-40B4-BE49-F238E27FC236}">
                  <a16:creationId xmlns:a16="http://schemas.microsoft.com/office/drawing/2014/main" id="{787D9D00-5F9E-2A6E-3949-E583BFC71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92080"/>
            <a:stretch/>
          </p:blipFill>
          <p:spPr>
            <a:xfrm>
              <a:off x="2353982" y="796085"/>
              <a:ext cx="552847" cy="4994275"/>
            </a:xfrm>
            <a:prstGeom prst="rect">
              <a:avLst/>
            </a:prstGeom>
          </p:spPr>
        </p:pic>
        <p:pic>
          <p:nvPicPr>
            <p:cNvPr id="14" name="Content Placeholder 6">
              <a:extLst>
                <a:ext uri="{FF2B5EF4-FFF2-40B4-BE49-F238E27FC236}">
                  <a16:creationId xmlns:a16="http://schemas.microsoft.com/office/drawing/2014/main" id="{AF8215C6-F8B6-8D40-C813-D4DA8FC63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980" r="47407"/>
            <a:stretch/>
          </p:blipFill>
          <p:spPr>
            <a:xfrm>
              <a:off x="2906829" y="796085"/>
              <a:ext cx="1578544" cy="49942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8F8CDF-A9AD-12BF-B2EC-35ED14EF33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8480" y="4674408"/>
                <a:ext cx="3821262" cy="25568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AE0A24"/>
                    </a:solidFill>
                  </a:rPr>
                  <a:t>Complementary Statistics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AE0A24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program at the EIC</a:t>
                </a:r>
              </a:p>
              <a:p>
                <a:pPr lvl="1"/>
                <a:r>
                  <a:rPr lang="en-US" dirty="0"/>
                  <a:t>Universality test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FFs to extract polarized PDFs</a:t>
                </a:r>
              </a:p>
              <a:p>
                <a:pPr lvl="1"/>
                <a:r>
                  <a:rPr lang="en-US" dirty="0"/>
                  <a:t>Flavor separation</a:t>
                </a:r>
              </a:p>
              <a:p>
                <a:pPr lvl="1"/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8F8CDF-A9AD-12BF-B2EC-35ED14EF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480" y="4674408"/>
                <a:ext cx="3821262" cy="2556831"/>
              </a:xfrm>
              <a:prstGeom prst="rect">
                <a:avLst/>
              </a:prstGeom>
              <a:blipFill>
                <a:blip r:embed="rId8"/>
                <a:stretch>
                  <a:fillRect l="-1661" t="-1485" r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5C18CF2-507D-2DDA-FB75-F058CEEE2961}"/>
              </a:ext>
            </a:extLst>
          </p:cNvPr>
          <p:cNvSpPr txBox="1"/>
          <p:nvPr/>
        </p:nvSpPr>
        <p:spPr>
          <a:xfrm>
            <a:off x="8247494" y="295343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1333092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1FD-1E2C-7B6F-4396-9346A427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4D368E-30D9-D8DA-A62A-A6EE12D330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FFs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are  crucial for the extraction of </a:t>
                </a:r>
                <a:r>
                  <a:rPr lang="en-US" dirty="0" err="1">
                    <a:solidFill>
                      <a:srgbClr val="FF0000"/>
                    </a:solidFill>
                  </a:rPr>
                  <a:t>transversity</a:t>
                </a:r>
                <a:r>
                  <a:rPr lang="en-US" dirty="0">
                    <a:solidFill>
                      <a:srgbClr val="FF0000"/>
                    </a:solidFill>
                  </a:rPr>
                  <a:t> and TMDs from SIDIS,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data</a:t>
                </a:r>
              </a:p>
              <a:p>
                <a:r>
                  <a:rPr lang="en-US" dirty="0"/>
                  <a:t>Data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-factories is crucial for high precision measurements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 Continued effort is needed in precision era to provide input and </a:t>
                </a:r>
                <a:r>
                  <a:rPr lang="en-US" dirty="0" err="1">
                    <a:solidFill>
                      <a:srgbClr val="FF0000"/>
                    </a:solidFill>
                  </a:rPr>
                  <a:t>complimentarity</a:t>
                </a:r>
                <a:r>
                  <a:rPr lang="en-US" dirty="0">
                    <a:solidFill>
                      <a:srgbClr val="FF0000"/>
                    </a:solidFill>
                  </a:rPr>
                  <a:t> for JLab12/EIC</a:t>
                </a:r>
              </a:p>
              <a:p>
                <a:r>
                  <a:rPr lang="en-US" dirty="0"/>
                  <a:t>A recent White Paper lays out the QCD program for Belle II</a:t>
                </a:r>
              </a:p>
              <a:p>
                <a:endParaRPr lang="en-US" dirty="0"/>
              </a:p>
              <a:p>
                <a:r>
                  <a:rPr lang="en-US" b="1" dirty="0"/>
                  <a:t>Some recent efforts shown</a:t>
                </a:r>
              </a:p>
              <a:p>
                <a:pPr lvl="1"/>
                <a:r>
                  <a:rPr lang="en-US" dirty="0"/>
                  <a:t>Updated single/di-hadron cross-sections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dependence of Collins effect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Polarization dependent kaon FFs</a:t>
                </a:r>
              </a:p>
              <a:p>
                <a:pPr lvl="1"/>
                <a:r>
                  <a:rPr lang="en-US" dirty="0"/>
                  <a:t>Polarizing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solidFill>
                      <a:srgbClr val="00B050"/>
                    </a:solidFill>
                  </a:rPr>
                  <a:t>Future directions</a:t>
                </a:r>
              </a:p>
              <a:p>
                <a:pPr lvl="1"/>
                <a:r>
                  <a:rPr lang="en-US" dirty="0"/>
                  <a:t>Partial wave decomposition of di-hadron asymmetries/cross-sections</a:t>
                </a:r>
              </a:p>
              <a:p>
                <a:pPr lvl="1"/>
                <a:r>
                  <a:rPr lang="en-US" dirty="0"/>
                  <a:t>Di-hadron asymmetries/cross-sections including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, Kaons</a:t>
                </a:r>
              </a:p>
              <a:p>
                <a:pPr lvl="1"/>
                <a:r>
                  <a:rPr lang="en-US" dirty="0"/>
                  <a:t>Jets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Other interesting topics not discussed</a:t>
                </a:r>
              </a:p>
              <a:p>
                <a:pPr lvl="1"/>
                <a:r>
                  <a:rPr lang="en-US" dirty="0"/>
                  <a:t>Collins effect for charm quarks and heavy quark fragmentation</a:t>
                </a:r>
              </a:p>
              <a:p>
                <a:pPr lvl="1"/>
                <a:r>
                  <a:rPr lang="en-US" dirty="0"/>
                  <a:t>Entanglement studies</a:t>
                </a:r>
              </a:p>
              <a:p>
                <a:pPr lvl="1"/>
                <a:r>
                  <a:rPr lang="en-US" dirty="0"/>
                  <a:t>Polarized Belle II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4D368E-30D9-D8DA-A62A-A6EE12D330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00" t="-1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E4981-47CB-90A8-661F-30DDCB74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8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D874-25E3-CC9E-FF10-3C440D8D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D60D4-9B41-BEC9-7CA1-B8C87460C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C35B6-4CCD-8D5F-5A44-8E0365F8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34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5DBB88-C00F-324A-AED5-A7594BA31EF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from Belle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5DBB88-C00F-324A-AED5-A7594BA31E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0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AAF74-F97F-774F-9E9F-0F352752A6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650" b="1" dirty="0"/>
                  <a:t>Rise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50" b="1" dirty="0"/>
                  <a:t>, similar to charged </a:t>
                </a:r>
                <a:r>
                  <a:rPr lang="en-US" sz="1650" b="1" dirty="0" err="1"/>
                  <a:t>pions</a:t>
                </a:r>
                <a:endParaRPr lang="en-US" sz="165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AAF74-F97F-774F-9E9F-0F352752A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00" t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939FF-D9C0-2B43-BD84-B64B6F27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4B7F1-2204-164A-80B6-BC0FE783A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69" y="3521696"/>
            <a:ext cx="2796857" cy="5799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F3FA936-FA75-1B4A-A335-49B5251322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5195" y="5776360"/>
                <a:ext cx="5797296" cy="232648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31286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8431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5735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82775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350" dirty="0"/>
                  <a:t> almost flat except large z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F3FA936-FA75-1B4A-A335-49B525132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95" y="5776360"/>
                <a:ext cx="5797296" cy="2326487"/>
              </a:xfrm>
              <a:prstGeom prst="rect">
                <a:avLst/>
              </a:prstGeom>
              <a:blipFill>
                <a:blip r:embed="rId5"/>
                <a:stretch>
                  <a:fillRect l="-437" t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C2B2313-5C96-223A-1667-3F71FB3C4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119" y="1781073"/>
            <a:ext cx="5975141" cy="42026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486576-2D6C-9185-B3C2-114BAD9F3C15}"/>
                  </a:ext>
                </a:extLst>
              </p:cNvPr>
              <p:cNvSpPr txBox="1"/>
              <p:nvPr/>
            </p:nvSpPr>
            <p:spPr>
              <a:xfrm>
                <a:off x="331440" y="5981083"/>
                <a:ext cx="57038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BaBar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 pairs: </a:t>
                </a:r>
                <a:r>
                  <a:rPr lang="en-US" i="1" dirty="0" err="1"/>
                  <a:t>Phys.Rev.D</a:t>
                </a:r>
                <a:r>
                  <a:rPr lang="en-US" dirty="0"/>
                  <a:t> 92 (2015) 11, 111101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486576-2D6C-9185-B3C2-114BAD9F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40" y="5981083"/>
                <a:ext cx="5703848" cy="369332"/>
              </a:xfrm>
              <a:prstGeom prst="rect">
                <a:avLst/>
              </a:prstGeom>
              <a:blipFill>
                <a:blip r:embed="rId7"/>
                <a:stretch>
                  <a:fillRect l="-665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438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1175-0800-6C5D-D33D-FC9BAFC40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11" y="265951"/>
            <a:ext cx="8464378" cy="487490"/>
          </a:xfrm>
        </p:spPr>
        <p:txBody>
          <a:bodyPr/>
          <a:lstStyle/>
          <a:p>
            <a:r>
              <a:rPr lang="en-US" dirty="0"/>
              <a:t>Probe String Fragmentation in charge, flavor correlations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CD05D-70E3-70A9-E6D3-9101DBA9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656" y="5208722"/>
            <a:ext cx="7640533" cy="1031945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Mouli</a:t>
            </a:r>
            <a:r>
              <a:rPr lang="en-US" dirty="0"/>
              <a:t> Mondal @ CPHI2022</a:t>
            </a:r>
          </a:p>
          <a:p>
            <a:r>
              <a:rPr lang="en-US" dirty="0"/>
              <a:t>See more MC tuning studies in QCD whitepaper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B07AF-8E47-05DC-0BA8-D7CD5ED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D03A9-9883-D7B5-0DF1-4EE90FD09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436" b="24767"/>
          <a:stretch/>
        </p:blipFill>
        <p:spPr>
          <a:xfrm>
            <a:off x="599771" y="1693052"/>
            <a:ext cx="4163194" cy="2686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C0F8F-30D1-EF83-243D-B918210704E0}"/>
              </a:ext>
            </a:extLst>
          </p:cNvPr>
          <p:cNvSpPr txBox="1"/>
          <p:nvPr/>
        </p:nvSpPr>
        <p:spPr>
          <a:xfrm>
            <a:off x="308919" y="6342027"/>
            <a:ext cx="3412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105 (2022) 5, L051502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B1F28-CAC0-CB77-0A57-CC6E7218F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2" y="1536143"/>
            <a:ext cx="2729237" cy="28433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7C8CE4-5AD3-FB93-59E4-6938E00EC00C}"/>
              </a:ext>
            </a:extLst>
          </p:cNvPr>
          <p:cNvSpPr txBox="1">
            <a:spLocks/>
          </p:cNvSpPr>
          <p:nvPr/>
        </p:nvSpPr>
        <p:spPr>
          <a:xfrm>
            <a:off x="1163656" y="4794108"/>
            <a:ext cx="7640533" cy="1031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Belle II mainly in non-perturbative regime</a:t>
            </a:r>
          </a:p>
        </p:txBody>
      </p:sp>
    </p:spTree>
    <p:extLst>
      <p:ext uri="{BB962C8B-B14F-4D97-AF65-F5344CB8AC3E}">
        <p14:creationId xmlns:p14="http://schemas.microsoft.com/office/powerpoint/2010/main" val="159025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421EFA-D93F-C734-33C4-763A8F913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07" y="1084309"/>
            <a:ext cx="2557364" cy="1211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7A351-D221-CE18-01CF-50F6D106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C7F398-E0FC-A483-2345-B0074218FA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29" y="1172123"/>
                <a:ext cx="8175504" cy="546574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Proposal to polarize electron beam at </a:t>
                </a:r>
                <a:r>
                  <a:rPr lang="en-US" dirty="0" err="1"/>
                  <a:t>SuperKEKB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dirty="0"/>
                  <a:t>Whitepaper: e-Print: 2205.12847</a:t>
                </a:r>
              </a:p>
              <a:p>
                <a:endParaRPr lang="en-US" dirty="0"/>
              </a:p>
              <a:p>
                <a:r>
                  <a:rPr lang="en-US" dirty="0"/>
                  <a:t>Can access jet mass</a:t>
                </a:r>
              </a:p>
              <a:p>
                <a:r>
                  <a:rPr lang="en-US" dirty="0"/>
                  <a:t>”QCD Higgs mechanism”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func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𝑑𝑦𝑛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sub>
                                      </m:sSub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C7F398-E0FC-A483-2345-B0074218FA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29" y="1172123"/>
                <a:ext cx="8175504" cy="5465743"/>
              </a:xfrm>
              <a:blipFill>
                <a:blip r:embed="rId3"/>
                <a:stretch>
                  <a:fillRect l="-2171" t="-1160" r="-11473" b="-56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85D4F-D82B-0415-2C78-48A21A2D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7BDB0-4853-877B-CA9C-BDBFA9E02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965" y="2553184"/>
            <a:ext cx="4201297" cy="2916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5EB0B-1A1D-52FB-1BC8-EE2EF2AE1899}"/>
              </a:ext>
            </a:extLst>
          </p:cNvPr>
          <p:cNvSpPr txBox="1"/>
          <p:nvPr/>
        </p:nvSpPr>
        <p:spPr>
          <a:xfrm>
            <a:off x="5103048" y="6504516"/>
            <a:ext cx="399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also A. </a:t>
            </a:r>
            <a:r>
              <a:rPr lang="en-US" sz="1200" dirty="0" err="1"/>
              <a:t>Accardi</a:t>
            </a:r>
            <a:r>
              <a:rPr lang="en-US" sz="1200" dirty="0"/>
              <a:t>, A. Signori, </a:t>
            </a:r>
            <a:r>
              <a:rPr lang="en-US" sz="1200" i="1" dirty="0" err="1"/>
              <a:t>Phys.Lett.B</a:t>
            </a:r>
            <a:r>
              <a:rPr lang="en-US" sz="1200" dirty="0"/>
              <a:t> 798 (2019) 134993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970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305190-28AF-A742-B7F0-76DA9DE3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4" y="408633"/>
            <a:ext cx="9028496" cy="487490"/>
          </a:xfrm>
        </p:spPr>
        <p:txBody>
          <a:bodyPr/>
          <a:lstStyle/>
          <a:p>
            <a:r>
              <a:rPr lang="en-US" sz="2800" dirty="0"/>
              <a:t>Fragmentation Functions appear almost always when accessing partonic structure of the nucleon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25F-2022-A646-80CB-FAA2050203D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6553863" y="5108398"/>
            <a:ext cx="1531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ko-KR" dirty="0">
                <a:solidFill>
                  <a:srgbClr val="008000"/>
                </a:solidFill>
                <a:latin typeface="Times New Roman" charset="0"/>
                <a:ea typeface="Gulim" charset="-127"/>
              </a:rPr>
              <a:t>Fragmentation</a:t>
            </a:r>
          </a:p>
          <a:p>
            <a:pPr algn="ctr" eaLnBrk="0" hangingPunct="0"/>
            <a:r>
              <a:rPr lang="en-US" altLang="ko-KR" dirty="0">
                <a:solidFill>
                  <a:srgbClr val="008000"/>
                </a:solidFill>
                <a:latin typeface="Times New Roman" charset="0"/>
                <a:ea typeface="Gulim" charset="-127"/>
              </a:rPr>
              <a:t>Function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384981" y="192939"/>
            <a:ext cx="8534400" cy="758952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377" y="5808485"/>
                <a:ext cx="8503530" cy="741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𝜎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𝑒𝑝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𝑑𝑥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𝑑𝑧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∝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×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𝐹𝐹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𝑧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7" y="5808485"/>
                <a:ext cx="8503530" cy="741165"/>
              </a:xfrm>
              <a:prstGeom prst="rect">
                <a:avLst/>
              </a:prstGeom>
              <a:blipFill>
                <a:blip r:embed="rId2"/>
                <a:stretch>
                  <a:fillRect t="-1695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494ABCC-85BE-8405-062D-1A6BDF17D9B9}"/>
              </a:ext>
            </a:extLst>
          </p:cNvPr>
          <p:cNvGrpSpPr/>
          <p:nvPr/>
        </p:nvGrpSpPr>
        <p:grpSpPr>
          <a:xfrm>
            <a:off x="2368587" y="2435190"/>
            <a:ext cx="4922536" cy="3218900"/>
            <a:chOff x="2368587" y="1762301"/>
            <a:chExt cx="4922536" cy="3820239"/>
          </a:xfrm>
        </p:grpSpPr>
        <p:sp>
          <p:nvSpPr>
            <p:cNvPr id="11" name="Text Box 47"/>
            <p:cNvSpPr txBox="1">
              <a:spLocks noChangeArrowheads="1"/>
            </p:cNvSpPr>
            <p:nvPr/>
          </p:nvSpPr>
          <p:spPr bwMode="auto">
            <a:xfrm>
              <a:off x="2368587" y="5215826"/>
              <a:ext cx="2049463" cy="36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 altLang="ko-KR" sz="1400" b="0" dirty="0">
                  <a:solidFill>
                    <a:srgbClr val="0000FF"/>
                  </a:solidFill>
                  <a:latin typeface="Maiandra GD" charset="0"/>
                  <a:ea typeface="Gulim" charset="-127"/>
                </a:rPr>
                <a:t> </a:t>
              </a:r>
              <a:r>
                <a:rPr lang="en-US" altLang="ko-KR" dirty="0">
                  <a:solidFill>
                    <a:srgbClr val="0000FF"/>
                  </a:solidFill>
                  <a:latin typeface="Maiandra GD" charset="0"/>
                  <a:ea typeface="Gulim" charset="-127"/>
                </a:rPr>
                <a:t>Proton Structure</a:t>
              </a:r>
              <a:endParaRPr lang="en-US" altLang="ko-KR" dirty="0">
                <a:latin typeface="Maiandra GD" charset="0"/>
                <a:ea typeface="Gulim" charset="-127"/>
              </a:endParaRPr>
            </a:p>
          </p:txBody>
        </p:sp>
        <p:sp>
          <p:nvSpPr>
            <p:cNvPr id="10" name="Text Box 46"/>
            <p:cNvSpPr txBox="1">
              <a:spLocks noChangeArrowheads="1"/>
            </p:cNvSpPr>
            <p:nvPr/>
          </p:nvSpPr>
          <p:spPr bwMode="auto">
            <a:xfrm>
              <a:off x="4860435" y="4919112"/>
              <a:ext cx="11111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 altLang="ko-KR" dirty="0" err="1">
                  <a:solidFill>
                    <a:srgbClr val="663300"/>
                  </a:solidFill>
                  <a:latin typeface="Maiandra GD" charset="0"/>
                  <a:ea typeface="Gulim" charset="-127"/>
                </a:rPr>
                <a:t>pQCD</a:t>
              </a:r>
              <a:endParaRPr lang="en-US" altLang="ko-KR" dirty="0">
                <a:solidFill>
                  <a:srgbClr val="663300"/>
                </a:solidFill>
                <a:latin typeface="Maiandra GD" charset="0"/>
                <a:ea typeface="Gulim" charset="-127"/>
              </a:endParaRPr>
            </a:p>
          </p:txBody>
        </p:sp>
        <p:sp>
          <p:nvSpPr>
            <p:cNvPr id="12" name="Line 49"/>
            <p:cNvSpPr>
              <a:spLocks noChangeShapeType="1"/>
            </p:cNvSpPr>
            <p:nvPr/>
          </p:nvSpPr>
          <p:spPr bwMode="auto">
            <a:xfrm flipH="1">
              <a:off x="2887417" y="4071314"/>
              <a:ext cx="1366437" cy="9726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3" name="Line 50"/>
            <p:cNvSpPr>
              <a:spLocks noChangeShapeType="1"/>
            </p:cNvSpPr>
            <p:nvPr/>
          </p:nvSpPr>
          <p:spPr bwMode="auto">
            <a:xfrm>
              <a:off x="6492642" y="2972813"/>
              <a:ext cx="509430" cy="19711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4" name="Line 241"/>
            <p:cNvSpPr>
              <a:spLocks noChangeShapeType="1"/>
            </p:cNvSpPr>
            <p:nvPr/>
          </p:nvSpPr>
          <p:spPr bwMode="auto">
            <a:xfrm>
              <a:off x="6554663" y="2320858"/>
              <a:ext cx="49097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42"/>
            <p:cNvSpPr>
              <a:spLocks noChangeShapeType="1"/>
            </p:cNvSpPr>
            <p:nvPr/>
          </p:nvSpPr>
          <p:spPr bwMode="auto">
            <a:xfrm>
              <a:off x="6493291" y="2168456"/>
              <a:ext cx="3068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3"/>
            <p:cNvSpPr>
              <a:spLocks noChangeShapeType="1"/>
            </p:cNvSpPr>
            <p:nvPr/>
          </p:nvSpPr>
          <p:spPr bwMode="auto">
            <a:xfrm>
              <a:off x="6616035" y="2549457"/>
              <a:ext cx="245487" cy="228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4"/>
            <p:cNvSpPr>
              <a:spLocks noChangeShapeType="1"/>
            </p:cNvSpPr>
            <p:nvPr/>
          </p:nvSpPr>
          <p:spPr bwMode="auto">
            <a:xfrm>
              <a:off x="6554663" y="2625658"/>
              <a:ext cx="184115" cy="17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245"/>
            <p:cNvSpPr txBox="1">
              <a:spLocks noChangeArrowheads="1"/>
            </p:cNvSpPr>
            <p:nvPr/>
          </p:nvSpPr>
          <p:spPr bwMode="auto">
            <a:xfrm>
              <a:off x="6922893" y="1863656"/>
              <a:ext cx="368230" cy="366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0"/>
                <a:t>h</a:t>
              </a:r>
            </a:p>
          </p:txBody>
        </p:sp>
        <p:sp>
          <p:nvSpPr>
            <p:cNvPr id="19" name="Line 246"/>
            <p:cNvSpPr>
              <a:spLocks noChangeShapeType="1"/>
            </p:cNvSpPr>
            <p:nvPr/>
          </p:nvSpPr>
          <p:spPr bwMode="auto">
            <a:xfrm>
              <a:off x="5634088" y="3311459"/>
              <a:ext cx="490973" cy="838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7"/>
            <p:cNvSpPr>
              <a:spLocks noChangeShapeType="1"/>
            </p:cNvSpPr>
            <p:nvPr/>
          </p:nvSpPr>
          <p:spPr bwMode="auto">
            <a:xfrm>
              <a:off x="5695459" y="3311459"/>
              <a:ext cx="490973" cy="685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8"/>
            <p:cNvSpPr>
              <a:spLocks noChangeShapeType="1"/>
            </p:cNvSpPr>
            <p:nvPr/>
          </p:nvSpPr>
          <p:spPr bwMode="auto">
            <a:xfrm>
              <a:off x="5695459" y="3235258"/>
              <a:ext cx="552345" cy="53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249"/>
            <p:cNvSpPr txBox="1">
              <a:spLocks noChangeArrowheads="1"/>
            </p:cNvSpPr>
            <p:nvPr/>
          </p:nvSpPr>
          <p:spPr bwMode="auto">
            <a:xfrm>
              <a:off x="6186433" y="3859148"/>
              <a:ext cx="429602" cy="366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0"/>
                <a:t>X’</a:t>
              </a:r>
            </a:p>
          </p:txBody>
        </p:sp>
        <p:sp>
          <p:nvSpPr>
            <p:cNvPr id="23" name="Line 250"/>
            <p:cNvSpPr>
              <a:spLocks noChangeShapeType="1"/>
            </p:cNvSpPr>
            <p:nvPr/>
          </p:nvSpPr>
          <p:spPr bwMode="auto">
            <a:xfrm>
              <a:off x="5572716" y="3132072"/>
              <a:ext cx="429602" cy="617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51"/>
            <p:cNvSpPr>
              <a:spLocks noChangeShapeType="1"/>
            </p:cNvSpPr>
            <p:nvPr/>
          </p:nvSpPr>
          <p:spPr bwMode="auto">
            <a:xfrm flipV="1">
              <a:off x="5572716" y="2549457"/>
              <a:ext cx="429602" cy="228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55"/>
            <p:cNvSpPr>
              <a:spLocks noChangeShapeType="1"/>
            </p:cNvSpPr>
            <p:nvPr/>
          </p:nvSpPr>
          <p:spPr bwMode="auto">
            <a:xfrm>
              <a:off x="3117849" y="3692460"/>
              <a:ext cx="12274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56"/>
            <p:cNvSpPr>
              <a:spLocks noChangeShapeType="1"/>
            </p:cNvSpPr>
            <p:nvPr/>
          </p:nvSpPr>
          <p:spPr bwMode="auto">
            <a:xfrm>
              <a:off x="3117849" y="3844860"/>
              <a:ext cx="19025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57"/>
            <p:cNvSpPr>
              <a:spLocks noChangeShapeType="1"/>
            </p:cNvSpPr>
            <p:nvPr/>
          </p:nvSpPr>
          <p:spPr bwMode="auto">
            <a:xfrm>
              <a:off x="3117849" y="3997260"/>
              <a:ext cx="19025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9"/>
            <p:cNvSpPr>
              <a:spLocks noChangeShapeType="1"/>
            </p:cNvSpPr>
            <p:nvPr/>
          </p:nvSpPr>
          <p:spPr bwMode="auto">
            <a:xfrm flipV="1">
              <a:off x="4529397" y="3311459"/>
              <a:ext cx="490973" cy="3810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60"/>
            <p:cNvSpPr>
              <a:spLocks noChangeShapeType="1"/>
            </p:cNvSpPr>
            <p:nvPr/>
          </p:nvSpPr>
          <p:spPr bwMode="auto">
            <a:xfrm>
              <a:off x="3117849" y="3844860"/>
              <a:ext cx="67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61"/>
            <p:cNvSpPr>
              <a:spLocks noChangeShapeType="1"/>
            </p:cNvSpPr>
            <p:nvPr/>
          </p:nvSpPr>
          <p:spPr bwMode="auto">
            <a:xfrm>
              <a:off x="3117849" y="2320857"/>
              <a:ext cx="1411549" cy="934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2"/>
            <p:cNvSpPr>
              <a:spLocks noChangeShapeType="1"/>
            </p:cNvSpPr>
            <p:nvPr/>
          </p:nvSpPr>
          <p:spPr bwMode="auto">
            <a:xfrm flipV="1">
              <a:off x="5572716" y="2397057"/>
              <a:ext cx="736460" cy="3810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263"/>
            <p:cNvSpPr txBox="1">
              <a:spLocks noChangeArrowheads="1"/>
            </p:cNvSpPr>
            <p:nvPr/>
          </p:nvSpPr>
          <p:spPr bwMode="auto">
            <a:xfrm>
              <a:off x="5756831" y="2182745"/>
              <a:ext cx="245487" cy="366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0"/>
                <a:t>q</a:t>
              </a:r>
            </a:p>
          </p:txBody>
        </p:sp>
        <p:sp>
          <p:nvSpPr>
            <p:cNvPr id="34" name="Oval 264"/>
            <p:cNvSpPr>
              <a:spLocks noChangeArrowheads="1"/>
            </p:cNvSpPr>
            <p:nvPr/>
          </p:nvSpPr>
          <p:spPr bwMode="auto">
            <a:xfrm>
              <a:off x="4248953" y="3406562"/>
              <a:ext cx="338195" cy="77197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>
                  <a:solidFill>
                    <a:schemeClr val="bg1"/>
                  </a:solidFill>
                </a:rPr>
                <a:t>f</a:t>
              </a:r>
              <a:r>
                <a:rPr lang="en-US" altLang="en-US" baseline="-2500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5" name="Oval 266"/>
            <p:cNvSpPr>
              <a:spLocks noChangeArrowheads="1"/>
            </p:cNvSpPr>
            <p:nvPr/>
          </p:nvSpPr>
          <p:spPr bwMode="auto">
            <a:xfrm>
              <a:off x="4897628" y="2549457"/>
              <a:ext cx="859204" cy="1066802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267"/>
            <p:cNvSpPr>
              <a:spLocks noChangeArrowheads="1"/>
            </p:cNvSpPr>
            <p:nvPr/>
          </p:nvSpPr>
          <p:spPr bwMode="auto">
            <a:xfrm>
              <a:off x="6125061" y="1939857"/>
              <a:ext cx="490973" cy="99060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 Box 268"/>
                <p:cNvSpPr txBox="1">
                  <a:spLocks noChangeArrowheads="1"/>
                </p:cNvSpPr>
                <p:nvPr/>
              </p:nvSpPr>
              <p:spPr bwMode="auto">
                <a:xfrm>
                  <a:off x="5101720" y="2797109"/>
                  <a:ext cx="429602" cy="547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oMath>
                    </m:oMathPara>
                  </a14:m>
                  <a:endParaRPr lang="el-GR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 Box 2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01720" y="2797109"/>
                  <a:ext cx="429602" cy="547911"/>
                </a:xfrm>
                <a:prstGeom prst="rect">
                  <a:avLst/>
                </a:prstGeom>
                <a:blipFill>
                  <a:blip r:embed="rId3"/>
                  <a:stretch>
                    <a:fillRect t="-270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271"/>
            <p:cNvSpPr>
              <a:spLocks noChangeShapeType="1"/>
            </p:cNvSpPr>
            <p:nvPr/>
          </p:nvSpPr>
          <p:spPr bwMode="auto">
            <a:xfrm>
              <a:off x="6554663" y="2168456"/>
              <a:ext cx="49097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272"/>
            <p:cNvSpPr txBox="1">
              <a:spLocks noChangeArrowheads="1"/>
            </p:cNvSpPr>
            <p:nvPr/>
          </p:nvSpPr>
          <p:spPr bwMode="auto">
            <a:xfrm>
              <a:off x="6125061" y="2244657"/>
              <a:ext cx="552345" cy="366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FF</a:t>
              </a:r>
              <a:r>
                <a:rPr lang="en-US" altLang="en-US" baseline="-25000">
                  <a:solidFill>
                    <a:schemeClr val="bg1"/>
                  </a:solidFill>
                </a:rPr>
                <a:t>q</a:t>
              </a:r>
            </a:p>
          </p:txBody>
        </p:sp>
        <p:pic>
          <p:nvPicPr>
            <p:cNvPr id="47" name="Picture 46" descr="proton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093" y="2991050"/>
              <a:ext cx="773300" cy="1323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Line 261"/>
            <p:cNvSpPr>
              <a:spLocks noChangeShapeType="1"/>
            </p:cNvSpPr>
            <p:nvPr/>
          </p:nvSpPr>
          <p:spPr bwMode="auto">
            <a:xfrm flipV="1">
              <a:off x="4529397" y="2043044"/>
              <a:ext cx="1104690" cy="383833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4B04C5E-A78C-C9E1-9E9B-F028FC49C5D2}"/>
                    </a:ext>
                  </a:extLst>
                </p:cNvPr>
                <p:cNvSpPr txBox="1"/>
                <p:nvPr/>
              </p:nvSpPr>
              <p:spPr>
                <a:xfrm>
                  <a:off x="3317528" y="2043044"/>
                  <a:ext cx="3577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4B04C5E-A78C-C9E1-9E9B-F028FC49C5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7528" y="2043044"/>
                  <a:ext cx="35779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5F02784-F92D-A7CB-5E63-B41A284482B8}"/>
                    </a:ext>
                  </a:extLst>
                </p:cNvPr>
                <p:cNvSpPr txBox="1"/>
                <p:nvPr/>
              </p:nvSpPr>
              <p:spPr>
                <a:xfrm>
                  <a:off x="5223011" y="1762301"/>
                  <a:ext cx="3577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ℓ′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5F02784-F92D-A7CB-5E63-B41A28448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011" y="1762301"/>
                  <a:ext cx="357790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65E242E4-AA91-1C0E-DFA9-82574CC53B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5" t="30685" r="28230" b="49085"/>
            <a:stretch/>
          </p:blipFill>
          <p:spPr bwMode="auto">
            <a:xfrm rot="2337168">
              <a:off x="4512463" y="2463843"/>
              <a:ext cx="548640" cy="18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FCC054C-79F8-BF92-D650-AF9301779F51}"/>
              </a:ext>
            </a:extLst>
          </p:cNvPr>
          <p:cNvSpPr txBox="1">
            <a:spLocks/>
          </p:cNvSpPr>
          <p:nvPr/>
        </p:nvSpPr>
        <p:spPr>
          <a:xfrm>
            <a:off x="291663" y="1159284"/>
            <a:ext cx="846437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Proton Structure extracted using QCD factorization theorem</a:t>
            </a:r>
          </a:p>
          <a:p>
            <a:r>
              <a:rPr lang="en-US" dirty="0"/>
              <a:t>FFs contribute to virtually all processes</a:t>
            </a:r>
          </a:p>
          <a:p>
            <a:r>
              <a:rPr lang="en-US" b="1" dirty="0">
                <a:solidFill>
                  <a:srgbClr val="FF0000"/>
                </a:solidFill>
              </a:rPr>
              <a:t>Particular important for transverse spin structure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70889-3246-5855-B60D-D9123C7238A4}"/>
              </a:ext>
            </a:extLst>
          </p:cNvPr>
          <p:cNvSpPr txBox="1"/>
          <p:nvPr/>
        </p:nvSpPr>
        <p:spPr>
          <a:xfrm rot="5400000">
            <a:off x="3023217" y="4992877"/>
            <a:ext cx="5886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0432FF"/>
                </a:solidFill>
              </a:rPr>
              <a:t>}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96942B-ECD6-725F-C8F3-66B0B6061AFD}"/>
              </a:ext>
            </a:extLst>
          </p:cNvPr>
          <p:cNvSpPr txBox="1"/>
          <p:nvPr/>
        </p:nvSpPr>
        <p:spPr>
          <a:xfrm rot="5400000">
            <a:off x="7000112" y="5043023"/>
            <a:ext cx="5886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accent6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24DC5B-87D2-229F-855E-F738C0A35C13}"/>
              </a:ext>
            </a:extLst>
          </p:cNvPr>
          <p:cNvSpPr txBox="1"/>
          <p:nvPr/>
        </p:nvSpPr>
        <p:spPr>
          <a:xfrm rot="5400000">
            <a:off x="5107594" y="4762773"/>
            <a:ext cx="5886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accent4">
                    <a:lumMod val="50000"/>
                  </a:schemeClr>
                </a:solidFill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68">
                <a:extLst>
                  <a:ext uri="{FF2B5EF4-FFF2-40B4-BE49-F238E27FC236}">
                    <a16:creationId xmlns:a16="http://schemas.microsoft.com/office/drawing/2014/main" id="{EDE262E9-1948-D5B1-1D56-E08D8C1E4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4120" y="3459510"/>
                <a:ext cx="429602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lang="el-G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 Box 268">
                <a:extLst>
                  <a:ext uri="{FF2B5EF4-FFF2-40B4-BE49-F238E27FC236}">
                    <a16:creationId xmlns:a16="http://schemas.microsoft.com/office/drawing/2014/main" id="{EDE262E9-1948-D5B1-1D56-E08D8C1E4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4120" y="3459510"/>
                <a:ext cx="429602" cy="461665"/>
              </a:xfrm>
              <a:prstGeom prst="rect">
                <a:avLst/>
              </a:prstGeom>
              <a:blipFill>
                <a:blip r:embed="rId3"/>
                <a:stretch>
                  <a:fillRect t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397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E7AB-DB0E-C7E3-84C8-38F56216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63807-F611-0968-6C17-E26E3D55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54089"/>
            <a:ext cx="2662655" cy="4993659"/>
          </a:xfrm>
        </p:spPr>
        <p:txBody>
          <a:bodyPr/>
          <a:lstStyle/>
          <a:p>
            <a:r>
              <a:rPr lang="en-US" dirty="0"/>
              <a:t>Handedness correlations can be connected to predictions based on quantum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766E0-8AD0-ED9A-006C-94318B9F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3FB-3440-5FB7-DCC3-821920B3A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74" y="1872268"/>
            <a:ext cx="4845276" cy="4475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29DDAC-C7CA-BBE1-87BC-2B1E891309E4}"/>
              </a:ext>
            </a:extLst>
          </p:cNvPr>
          <p:cNvSpPr txBox="1"/>
          <p:nvPr/>
        </p:nvSpPr>
        <p:spPr>
          <a:xfrm>
            <a:off x="3749040" y="6205726"/>
            <a:ext cx="281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11E1E"/>
                </a:solidFill>
                <a:effectLst/>
                <a:latin typeface="AdvOT483a8203"/>
              </a:rPr>
              <a:t>Florio et al, PRL </a:t>
            </a:r>
            <a:r>
              <a:rPr lang="en-US" sz="1400" dirty="0">
                <a:solidFill>
                  <a:srgbClr val="211E1E"/>
                </a:solidFill>
                <a:effectLst/>
                <a:latin typeface="AdvOT19ee2aa8.B"/>
              </a:rPr>
              <a:t>131, </a:t>
            </a:r>
            <a:r>
              <a:rPr lang="en-US" sz="1400" dirty="0">
                <a:solidFill>
                  <a:srgbClr val="211E1E"/>
                </a:solidFill>
                <a:effectLst/>
                <a:latin typeface="AdvOT483a8203"/>
              </a:rPr>
              <a:t>021902 (2023) 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0A88F-007D-AA28-E1B0-A3D1A922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" y="1691479"/>
            <a:ext cx="4646556" cy="1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5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56001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of FFs for light mesons in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br>
              <a:rPr lang="en-US" dirty="0"/>
            </a:br>
            <a:r>
              <a:rPr lang="en-US" dirty="0"/>
              <a:t>(spin averaged case)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811" y="3120207"/>
            <a:ext cx="8464378" cy="4993659"/>
          </a:xfrm>
        </p:spPr>
        <p:txBody>
          <a:bodyPr>
            <a:normAutofit/>
          </a:bodyPr>
          <a:lstStyle/>
          <a:p>
            <a:r>
              <a:rPr lang="en-US" dirty="0"/>
              <a:t>Cleanest </a:t>
            </a:r>
            <a:r>
              <a:rPr lang="en-US" dirty="0" err="1"/>
              <a:t>process</a:t>
            </a:r>
            <a:r>
              <a:rPr lang="en-US" dirty="0" err="1">
                <a:sym typeface="Wingdings" pitchFamily="2" charset="2"/>
              </a:rPr>
              <a:t>testbed</a:t>
            </a:r>
            <a:r>
              <a:rPr lang="en-US" dirty="0">
                <a:sym typeface="Wingdings" pitchFamily="2" charset="2"/>
              </a:rPr>
              <a:t> for QCD calculations</a:t>
            </a:r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Limited access to flavor</a:t>
            </a:r>
          </a:p>
          <a:p>
            <a:pPr lvl="1"/>
            <a:r>
              <a:rPr lang="en-US" dirty="0"/>
              <a:t>(Use different couplings to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* and Z</a:t>
            </a:r>
            <a:r>
              <a:rPr lang="en-US" baseline="30000" dirty="0"/>
              <a:t>0</a:t>
            </a:r>
            <a:r>
              <a:rPr lang="en-US" dirty="0"/>
              <a:t>)</a:t>
            </a:r>
            <a:endParaRPr lang="en-US" baseline="30000" dirty="0"/>
          </a:p>
          <a:p>
            <a:pPr lvl="1"/>
            <a:r>
              <a:rPr lang="en-US" dirty="0"/>
              <a:t>(Use polarization (SLD) and parity violating coupling)</a:t>
            </a:r>
          </a:p>
          <a:p>
            <a:pPr lvl="1"/>
            <a:r>
              <a:rPr lang="en-US" b="1" dirty="0"/>
              <a:t>Use back-to-back correlations for different flavor combinations </a:t>
            </a:r>
          </a:p>
          <a:p>
            <a:r>
              <a:rPr lang="en-US" dirty="0">
                <a:solidFill>
                  <a:srgbClr val="002060"/>
                </a:solidFill>
              </a:rPr>
              <a:t>Limited access to gluon FF </a:t>
            </a:r>
          </a:p>
          <a:p>
            <a:pPr lvl="1"/>
            <a:r>
              <a:rPr lang="en-US" dirty="0"/>
              <a:t>From evolution</a:t>
            </a:r>
          </a:p>
          <a:p>
            <a:pPr lvl="1"/>
            <a:r>
              <a:rPr lang="en-US" dirty="0"/>
              <a:t>From three jet events (but theory treatment not clear)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29" y="2441673"/>
            <a:ext cx="6438971" cy="458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0326"/>
          <a:stretch/>
        </p:blipFill>
        <p:spPr>
          <a:xfrm>
            <a:off x="1176193" y="1583689"/>
            <a:ext cx="1710860" cy="585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056"/>
          <a:stretch/>
        </p:blipFill>
        <p:spPr>
          <a:xfrm>
            <a:off x="2881072" y="1571163"/>
            <a:ext cx="2798342" cy="5852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951667" y="1179226"/>
            <a:ext cx="1833553" cy="1329578"/>
            <a:chOff x="574853" y="1859921"/>
            <a:chExt cx="4918287" cy="2091262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725790" y="3154875"/>
              <a:ext cx="701737" cy="3993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050" b="1" dirty="0">
                  <a:latin typeface="Arial Unicode MS" pitchFamily="34" charset="-128"/>
                </a:rPr>
                <a:t>q</a:t>
              </a:r>
            </a:p>
          </p:txBody>
        </p:sp>
        <p:grpSp>
          <p:nvGrpSpPr>
            <p:cNvPr id="14" name="Group 9"/>
            <p:cNvGrpSpPr>
              <a:grpSpLocks/>
            </p:cNvGrpSpPr>
            <p:nvPr/>
          </p:nvGrpSpPr>
          <p:grpSpPr bwMode="auto">
            <a:xfrm rot="5186896">
              <a:off x="2681962" y="3423732"/>
              <a:ext cx="460375" cy="461963"/>
              <a:chOff x="2348" y="2571"/>
              <a:chExt cx="290" cy="291"/>
            </a:xfrm>
          </p:grpSpPr>
          <p:sp>
            <p:nvSpPr>
              <p:cNvPr id="41" name="Line 10"/>
              <p:cNvSpPr>
                <a:spLocks noChangeShapeType="1"/>
              </p:cNvSpPr>
              <p:nvPr/>
            </p:nvSpPr>
            <p:spPr bwMode="auto">
              <a:xfrm flipV="1">
                <a:off x="2348" y="2571"/>
                <a:ext cx="72" cy="2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>
                <a:spAutoFit/>
              </a:bodyPr>
              <a:lstStyle/>
              <a:p>
                <a:endParaRPr lang="en-US" sz="1350" dirty="0"/>
              </a:p>
            </p:txBody>
          </p:sp>
          <p:grpSp>
            <p:nvGrpSpPr>
              <p:cNvPr id="42" name="Group 11"/>
              <p:cNvGrpSpPr>
                <a:grpSpLocks/>
              </p:cNvGrpSpPr>
              <p:nvPr/>
            </p:nvGrpSpPr>
            <p:grpSpPr bwMode="auto">
              <a:xfrm>
                <a:off x="2348" y="2595"/>
                <a:ext cx="290" cy="267"/>
                <a:chOff x="2348" y="2595"/>
                <a:chExt cx="290" cy="267"/>
              </a:xfrm>
            </p:grpSpPr>
            <p:sp>
              <p:nvSpPr>
                <p:cNvPr id="4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348" y="2595"/>
                  <a:ext cx="169" cy="26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348" y="2644"/>
                  <a:ext cx="217" cy="2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348" y="2716"/>
                  <a:ext cx="290" cy="1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</p:grpSp>
        </p:grp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870253" y="2938975"/>
              <a:ext cx="433388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1797228" y="2291281"/>
              <a:ext cx="701675" cy="400051"/>
              <a:chOff x="4649" y="1162"/>
              <a:chExt cx="442" cy="252"/>
            </a:xfrm>
          </p:grpSpPr>
          <p:sp>
            <p:nvSpPr>
              <p:cNvPr id="39" name="Text Box 17"/>
              <p:cNvSpPr txBox="1">
                <a:spLocks noChangeArrowheads="1"/>
              </p:cNvSpPr>
              <p:nvPr/>
            </p:nvSpPr>
            <p:spPr bwMode="auto">
              <a:xfrm>
                <a:off x="4649" y="1162"/>
                <a:ext cx="442" cy="25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 type="none" w="lg" len="lg"/>
              </a:ln>
            </p:spPr>
            <p:txBody>
              <a:bodyPr wrap="none">
                <a:spAutoFit/>
              </a:bodyPr>
              <a:lstStyle/>
              <a:p>
                <a:r>
                  <a:rPr lang="en-US" sz="1050" b="1" dirty="0">
                    <a:latin typeface="Arial Unicode MS" pitchFamily="34" charset="-128"/>
                  </a:rPr>
                  <a:t>q</a:t>
                </a: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>
                <a:off x="4694" y="1207"/>
                <a:ext cx="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 dirty="0"/>
              </a:p>
            </p:txBody>
          </p:sp>
        </p:grp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1097141" y="2796100"/>
              <a:ext cx="715962" cy="144462"/>
              <a:chOff x="751" y="2637"/>
              <a:chExt cx="1435" cy="321"/>
            </a:xfrm>
          </p:grpSpPr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751" y="2661"/>
                <a:ext cx="370" cy="297"/>
              </a:xfrm>
              <a:custGeom>
                <a:avLst/>
                <a:gdLst>
                  <a:gd name="T0" fmla="*/ 0 w 370"/>
                  <a:gd name="T1" fmla="*/ 185 h 297"/>
                  <a:gd name="T2" fmla="*/ 51 w 370"/>
                  <a:gd name="T3" fmla="*/ 72 h 297"/>
                  <a:gd name="T4" fmla="*/ 70 w 370"/>
                  <a:gd name="T5" fmla="*/ 19 h 297"/>
                  <a:gd name="T6" fmla="*/ 94 w 370"/>
                  <a:gd name="T7" fmla="*/ 0 h 297"/>
                  <a:gd name="T8" fmla="*/ 127 w 370"/>
                  <a:gd name="T9" fmla="*/ 7 h 297"/>
                  <a:gd name="T10" fmla="*/ 183 w 370"/>
                  <a:gd name="T11" fmla="*/ 161 h 297"/>
                  <a:gd name="T12" fmla="*/ 190 w 370"/>
                  <a:gd name="T13" fmla="*/ 189 h 297"/>
                  <a:gd name="T14" fmla="*/ 247 w 370"/>
                  <a:gd name="T15" fmla="*/ 297 h 297"/>
                  <a:gd name="T16" fmla="*/ 303 w 370"/>
                  <a:gd name="T17" fmla="*/ 278 h 297"/>
                  <a:gd name="T18" fmla="*/ 331 w 370"/>
                  <a:gd name="T19" fmla="*/ 225 h 297"/>
                  <a:gd name="T20" fmla="*/ 346 w 370"/>
                  <a:gd name="T21" fmla="*/ 204 h 297"/>
                  <a:gd name="T22" fmla="*/ 358 w 370"/>
                  <a:gd name="T23" fmla="*/ 177 h 297"/>
                  <a:gd name="T24" fmla="*/ 370 w 370"/>
                  <a:gd name="T25" fmla="*/ 149 h 2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0"/>
                  <a:gd name="T40" fmla="*/ 0 h 297"/>
                  <a:gd name="T41" fmla="*/ 370 w 370"/>
                  <a:gd name="T42" fmla="*/ 297 h 29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0" h="297">
                    <a:moveTo>
                      <a:pt x="0" y="185"/>
                    </a:moveTo>
                    <a:cubicBezTo>
                      <a:pt x="16" y="147"/>
                      <a:pt x="38" y="111"/>
                      <a:pt x="51" y="72"/>
                    </a:cubicBezTo>
                    <a:cubicBezTo>
                      <a:pt x="57" y="55"/>
                      <a:pt x="59" y="34"/>
                      <a:pt x="70" y="19"/>
                    </a:cubicBezTo>
                    <a:cubicBezTo>
                      <a:pt x="73" y="8"/>
                      <a:pt x="83" y="3"/>
                      <a:pt x="94" y="0"/>
                    </a:cubicBezTo>
                    <a:cubicBezTo>
                      <a:pt x="108" y="2"/>
                      <a:pt x="115" y="3"/>
                      <a:pt x="127" y="7"/>
                    </a:cubicBezTo>
                    <a:cubicBezTo>
                      <a:pt x="175" y="49"/>
                      <a:pt x="162" y="106"/>
                      <a:pt x="183" y="161"/>
                    </a:cubicBezTo>
                    <a:cubicBezTo>
                      <a:pt x="185" y="172"/>
                      <a:pt x="186" y="179"/>
                      <a:pt x="190" y="189"/>
                    </a:cubicBezTo>
                    <a:cubicBezTo>
                      <a:pt x="197" y="233"/>
                      <a:pt x="196" y="282"/>
                      <a:pt x="247" y="297"/>
                    </a:cubicBezTo>
                    <a:cubicBezTo>
                      <a:pt x="282" y="295"/>
                      <a:pt x="281" y="297"/>
                      <a:pt x="303" y="278"/>
                    </a:cubicBezTo>
                    <a:cubicBezTo>
                      <a:pt x="308" y="261"/>
                      <a:pt x="321" y="239"/>
                      <a:pt x="331" y="225"/>
                    </a:cubicBezTo>
                    <a:cubicBezTo>
                      <a:pt x="336" y="218"/>
                      <a:pt x="346" y="204"/>
                      <a:pt x="346" y="204"/>
                    </a:cubicBezTo>
                    <a:cubicBezTo>
                      <a:pt x="348" y="193"/>
                      <a:pt x="352" y="186"/>
                      <a:pt x="358" y="177"/>
                    </a:cubicBezTo>
                    <a:cubicBezTo>
                      <a:pt x="361" y="167"/>
                      <a:pt x="364" y="157"/>
                      <a:pt x="370" y="14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35" name="Group 21"/>
              <p:cNvGrpSpPr>
                <a:grpSpLocks/>
              </p:cNvGrpSpPr>
              <p:nvPr/>
            </p:nvGrpSpPr>
            <p:grpSpPr bwMode="auto">
              <a:xfrm>
                <a:off x="1114" y="2637"/>
                <a:ext cx="1072" cy="304"/>
                <a:chOff x="1114" y="2637"/>
                <a:chExt cx="1072" cy="304"/>
              </a:xfrm>
            </p:grpSpPr>
            <p:sp>
              <p:nvSpPr>
                <p:cNvPr id="36" name="Freeform 22"/>
                <p:cNvSpPr>
                  <a:spLocks/>
                </p:cNvSpPr>
                <p:nvPr/>
              </p:nvSpPr>
              <p:spPr bwMode="auto">
                <a:xfrm>
                  <a:off x="1470" y="2637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7" name="Freeform 23"/>
                <p:cNvSpPr>
                  <a:spLocks/>
                </p:cNvSpPr>
                <p:nvPr/>
              </p:nvSpPr>
              <p:spPr bwMode="auto">
                <a:xfrm>
                  <a:off x="1114" y="2637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8" name="Freeform 24"/>
                <p:cNvSpPr>
                  <a:spLocks/>
                </p:cNvSpPr>
                <p:nvPr/>
              </p:nvSpPr>
              <p:spPr bwMode="auto">
                <a:xfrm>
                  <a:off x="1816" y="2644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</p:grp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1092378" y="2435737"/>
              <a:ext cx="574673" cy="719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de-DE" sz="1350">
                  <a:latin typeface="Times New Roman" pitchFamily="18" charset="0"/>
                  <a:ea typeface="MS Mincho" pitchFamily="49" charset="-128"/>
                </a:rPr>
                <a:t>γ*</a:t>
              </a:r>
            </a:p>
          </p:txBody>
        </p:sp>
        <p:grpSp>
          <p:nvGrpSpPr>
            <p:cNvPr id="19" name="Group 27"/>
            <p:cNvGrpSpPr>
              <a:grpSpLocks/>
            </p:cNvGrpSpPr>
            <p:nvPr/>
          </p:nvGrpSpPr>
          <p:grpSpPr bwMode="auto">
            <a:xfrm rot="1108424">
              <a:off x="2724414" y="1920958"/>
              <a:ext cx="460375" cy="461963"/>
              <a:chOff x="2348" y="2571"/>
              <a:chExt cx="290" cy="291"/>
            </a:xfrm>
          </p:grpSpPr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flipV="1">
                <a:off x="2348" y="2571"/>
                <a:ext cx="72" cy="2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>
                <a:spAutoFit/>
              </a:bodyPr>
              <a:lstStyle/>
              <a:p>
                <a:endParaRPr lang="en-US" sz="1350" dirty="0"/>
              </a:p>
            </p:txBody>
          </p:sp>
          <p:grpSp>
            <p:nvGrpSpPr>
              <p:cNvPr id="30" name="Group 29"/>
              <p:cNvGrpSpPr>
                <a:grpSpLocks/>
              </p:cNvGrpSpPr>
              <p:nvPr/>
            </p:nvGrpSpPr>
            <p:grpSpPr bwMode="auto">
              <a:xfrm>
                <a:off x="2348" y="2595"/>
                <a:ext cx="290" cy="267"/>
                <a:chOff x="2348" y="2595"/>
                <a:chExt cx="290" cy="267"/>
              </a:xfrm>
            </p:grpSpPr>
            <p:sp>
              <p:nvSpPr>
                <p:cNvPr id="31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48" y="2595"/>
                  <a:ext cx="169" cy="26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348" y="2644"/>
                  <a:ext cx="217" cy="2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348" y="2716"/>
                  <a:ext cx="290" cy="1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</p:grpSp>
        </p:grp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 flipH="1">
              <a:off x="1884540" y="2507994"/>
              <a:ext cx="418504" cy="289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1" name="TextBox 55"/>
            <p:cNvSpPr txBox="1">
              <a:spLocks noChangeArrowheads="1"/>
            </p:cNvSpPr>
            <p:nvPr/>
          </p:nvSpPr>
          <p:spPr bwMode="auto">
            <a:xfrm>
              <a:off x="3023126" y="3588113"/>
              <a:ext cx="1879324" cy="363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/>
                <a:t>Hadron </a:t>
              </a: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718846" y="2290851"/>
              <a:ext cx="809237" cy="3993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050" b="1" dirty="0">
                  <a:latin typeface="Arial Unicode MS" pitchFamily="34" charset="-128"/>
                </a:rPr>
                <a:t>e</a:t>
              </a:r>
              <a:r>
                <a:rPr lang="en-US" sz="1350" b="1" baseline="30000" dirty="0">
                  <a:latin typeface="Arial Unicode MS" pitchFamily="34" charset="-128"/>
                </a:rPr>
                <a:t>-</a:t>
              </a:r>
            </a:p>
          </p:txBody>
        </p:sp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718846" y="3082941"/>
              <a:ext cx="886634" cy="3993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050" b="1" dirty="0">
                  <a:latin typeface="Arial Unicode MS" pitchFamily="34" charset="-128"/>
                </a:rPr>
                <a:t>e</a:t>
              </a:r>
              <a:r>
                <a:rPr lang="en-US" sz="1350" b="1" baseline="30000" dirty="0">
                  <a:latin typeface="Arial Unicode MS" pitchFamily="34" charset="-128"/>
                </a:rPr>
                <a:t>+</a:t>
              </a:r>
            </a:p>
          </p:txBody>
        </p:sp>
        <p:sp>
          <p:nvSpPr>
            <p:cNvPr id="24" name="Line 4"/>
            <p:cNvSpPr>
              <a:spLocks noChangeShapeType="1"/>
            </p:cNvSpPr>
            <p:nvPr/>
          </p:nvSpPr>
          <p:spPr bwMode="auto">
            <a:xfrm flipH="1">
              <a:off x="574853" y="2910400"/>
              <a:ext cx="512763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646291" y="2434150"/>
              <a:ext cx="433387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39149" y="1859921"/>
              <a:ext cx="2253991" cy="399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hadronic jet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 rot="1932798">
              <a:off x="2303045" y="3084057"/>
              <a:ext cx="360040" cy="64807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 rot="19837964">
              <a:off x="2294806" y="2050579"/>
              <a:ext cx="360040" cy="64807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780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FC62-547E-8844-B730-D0101F4BB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81" y="284455"/>
            <a:ext cx="8575437" cy="487490"/>
          </a:xfrm>
        </p:spPr>
        <p:txBody>
          <a:bodyPr/>
          <a:lstStyle/>
          <a:p>
            <a:r>
              <a:rPr lang="en-US" sz="3200" dirty="0"/>
              <a:t>Belle II can </a:t>
            </a:r>
            <a:r>
              <a:rPr lang="en-US" sz="3200" dirty="0" err="1"/>
              <a:t>signficcantly</a:t>
            </a:r>
            <a:r>
              <a:rPr lang="en-US" sz="3200" dirty="0"/>
              <a:t> improve our knowledge of heavy flavor fragmentation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A8F8-45E7-2D43-884A-90E29C46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8ABD670B-6C94-264A-A644-43D857636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1532771"/>
                <a:ext cx="3562350" cy="46441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Single hadron differential cross sections for </a:t>
                </a:r>
                <a:r>
                  <a:rPr lang="en-US" dirty="0">
                    <a:latin typeface="Symbol" panose="05050102010706020507" pitchFamily="18" charset="2"/>
                  </a:rPr>
                  <a:t>L, S, X, W, L</a:t>
                </a:r>
                <a:r>
                  <a:rPr lang="en-US" baseline="-25000" dirty="0"/>
                  <a:t> c</a:t>
                </a:r>
                <a:r>
                  <a:rPr lang="en-US" dirty="0">
                    <a:latin typeface="Symbol" panose="05050102010706020507" pitchFamily="18" charset="2"/>
                  </a:rPr>
                  <a:t>, S</a:t>
                </a:r>
                <a:r>
                  <a:rPr lang="en-US" baseline="-25000" dirty="0"/>
                  <a:t> c</a:t>
                </a:r>
                <a:r>
                  <a:rPr lang="en-US" dirty="0">
                    <a:latin typeface="Symbol" panose="05050102010706020507" pitchFamily="18" charset="2"/>
                  </a:rPr>
                  <a:t>, X</a:t>
                </a:r>
                <a:r>
                  <a:rPr lang="en-US" baseline="-25000" dirty="0"/>
                  <a:t> c</a:t>
                </a:r>
                <a:r>
                  <a:rPr lang="en-US" dirty="0">
                    <a:latin typeface="Symbol" panose="05050102010706020507" pitchFamily="18" charset="2"/>
                  </a:rPr>
                  <a:t>, W</a:t>
                </a:r>
                <a:r>
                  <a:rPr lang="en-US" baseline="-25000" dirty="0"/>
                  <a:t> c</a:t>
                </a:r>
                <a:r>
                  <a:rPr lang="en-US" dirty="0"/>
                  <a:t> (</a:t>
                </a:r>
                <a:r>
                  <a:rPr lang="en-US" dirty="0" err="1"/>
                  <a:t>etc</a:t>
                </a:r>
                <a:r>
                  <a:rPr lang="en-US" dirty="0"/>
                  <a:t>)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baseline="-25000" dirty="0"/>
                  <a:t> </a:t>
                </a:r>
                <a:r>
                  <a:rPr lang="en-US" dirty="0"/>
                  <a:t>available</a:t>
                </a:r>
                <a:endParaRPr lang="en-US" baseline="-25000" dirty="0"/>
              </a:p>
              <a:p>
                <a:r>
                  <a:rPr kumimoji="1" lang="en-US" altLang="ja-JP" dirty="0"/>
                  <a:t>Heavier particles generally plotted vs normalized momentum</a:t>
                </a:r>
              </a:p>
              <a:p>
                <a:r>
                  <a:rPr kumimoji="1" lang="en-US" altLang="ja-JP" dirty="0"/>
                  <a:t>Unlike light hadrons charmed hadrons contain large fraction of charm quark momentum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ym typeface="Wingdings" pitchFamily="2" charset="2"/>
                  </a:rPr>
                  <a:t>peaked at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𝑝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kumimoji="1" lang="en-US" altLang="ja-JP" dirty="0"/>
                  <a:t>Belle analysis of vector mesons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kumimoji="1" lang="en-US" altLang="ja-JP" dirty="0"/>
                  <a:t> mesons underway </a:t>
                </a:r>
              </a:p>
              <a:p>
                <a:r>
                  <a:rPr kumimoji="1" lang="en-US" altLang="ja-JP" dirty="0">
                    <a:solidFill>
                      <a:srgbClr val="AE0A24"/>
                    </a:solidFill>
                  </a:rPr>
                  <a:t>Belle II prospects: Multidimensional extraction,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AE0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AE0A24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AE0A24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rgbClr val="AE0A24"/>
                    </a:solidFill>
                  </a:rPr>
                  <a:t> dependence</a:t>
                </a:r>
                <a:endParaRPr kumimoji="1" lang="ja-JP" altLang="en-US">
                  <a:solidFill>
                    <a:srgbClr val="AE0A24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8ABD670B-6C94-264A-A644-43D857636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532771"/>
                <a:ext cx="3562350" cy="4644192"/>
              </a:xfrm>
              <a:prstGeom prst="rect">
                <a:avLst/>
              </a:prstGeom>
              <a:blipFill>
                <a:blip r:embed="rId2"/>
                <a:stretch>
                  <a:fillRect l="-1418" t="-2452" r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EE1A398-CF36-B044-B359-C6C8A863B9E3}"/>
              </a:ext>
            </a:extLst>
          </p:cNvPr>
          <p:cNvSpPr/>
          <p:nvPr/>
        </p:nvSpPr>
        <p:spPr>
          <a:xfrm>
            <a:off x="4846515" y="950907"/>
            <a:ext cx="3790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PRL.95, 142003 (2005)(Babar)</a:t>
            </a:r>
          </a:p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PRD73, 032002 (2006) (Belle)</a:t>
            </a:r>
          </a:p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PRD75, 012003 (2007)(Babar)</a:t>
            </a:r>
          </a:p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PRL 99, 062001 (2007)(Babar)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2ED7C44-0E0E-5D44-BB7D-E0E45656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09" y="2184035"/>
            <a:ext cx="4702519" cy="44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219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CA26C-11ED-8D4D-923D-9D54D7DD05EA}"/>
              </a:ext>
            </a:extLst>
          </p:cNvPr>
          <p:cNvSpPr/>
          <p:nvPr/>
        </p:nvSpPr>
        <p:spPr>
          <a:xfrm>
            <a:off x="4586896" y="1397276"/>
            <a:ext cx="3408528" cy="2959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61E8A5-ECBB-9A4B-BCA7-F61ABB7073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59612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Mass Dependence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test hadronization model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61E8A5-ECBB-9A4B-BCA7-F61ABB7073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59612"/>
                <a:ext cx="8464378" cy="487490"/>
              </a:xfrm>
              <a:blipFill>
                <a:blip r:embed="rId2"/>
                <a:stretch>
                  <a:fillRect l="-2249" t="-87500" b="-10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D7B5C8-43BC-EA40-AF28-FAC3641E5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4503520"/>
            <a:ext cx="8126526" cy="1006314"/>
          </a:xfrm>
        </p:spPr>
        <p:txBody>
          <a:bodyPr/>
          <a:lstStyle/>
          <a:p>
            <a:r>
              <a:rPr lang="en-US" dirty="0"/>
              <a:t>Found consistent with di-quark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5ABE-82E5-254E-B099-51FBAF1E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71C16-E5EF-A04A-9157-4567744B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71" y="1089382"/>
            <a:ext cx="3405253" cy="3267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6C1E9-B1F6-CA42-9474-B2FE42402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174" y="1468706"/>
            <a:ext cx="3023903" cy="2887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0C509-413F-7345-B52F-87A26722D414}"/>
              </a:ext>
            </a:extLst>
          </p:cNvPr>
          <p:cNvSpPr txBox="1"/>
          <p:nvPr/>
        </p:nvSpPr>
        <p:spPr>
          <a:xfrm>
            <a:off x="5073142" y="6249686"/>
            <a:ext cx="1642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PRD 97, 072005 (2018)</a:t>
            </a:r>
          </a:p>
        </p:txBody>
      </p:sp>
    </p:spTree>
    <p:extLst>
      <p:ext uri="{BB962C8B-B14F-4D97-AF65-F5344CB8AC3E}">
        <p14:creationId xmlns:p14="http://schemas.microsoft.com/office/powerpoint/2010/main" val="1238434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500"/>
              <a:t>Factorized QCD: Hadronization described by Fragmentation Functions</a:t>
            </a:r>
            <a:br>
              <a:rPr lang="en-US" sz="1500"/>
            </a:br>
            <a:endParaRPr lang="en-US" sz="1425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34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1047376"/>
            <a:ext cx="6400800" cy="56921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75" dirty="0"/>
          </a:p>
        </p:txBody>
      </p:sp>
      <p:sp>
        <p:nvSpPr>
          <p:cNvPr id="8" name="TextBox 7"/>
          <p:cNvSpPr txBox="1"/>
          <p:nvPr/>
        </p:nvSpPr>
        <p:spPr>
          <a:xfrm>
            <a:off x="345004" y="4579707"/>
            <a:ext cx="850082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350" dirty="0"/>
              <a:t>Complementary to the study of nucleon structure (PDFs)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/>
              <a:t>Cannot be computed on the lattice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/>
              <a:t>Questions to be asked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350" b="1" dirty="0"/>
              <a:t>Macroscopic effect (distribution, polarization)of microscopic properties (quantum numbers)?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350" dirty="0"/>
              <a:t>Effect of QCD vacuum the quark is traversing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350" dirty="0"/>
              <a:t>Study of the formation of hadrons </a:t>
            </a:r>
            <a:r>
              <a:rPr lang="en-US" sz="1350" dirty="0">
                <a:sym typeface="Wingdings" pitchFamily="2" charset="2"/>
              </a:rPr>
              <a:t></a:t>
            </a:r>
            <a:r>
              <a:rPr lang="en-US" sz="1350" dirty="0"/>
              <a:t>e.g. </a:t>
            </a:r>
            <a:r>
              <a:rPr lang="en-US" sz="1350" dirty="0" err="1"/>
              <a:t>Phys.Rev</a:t>
            </a:r>
            <a:r>
              <a:rPr lang="en-US" sz="1350" dirty="0"/>
              <a:t>. D97 (2018) no.7, 072005</a:t>
            </a:r>
          </a:p>
          <a:p>
            <a:pPr lvl="1"/>
            <a:endParaRPr lang="en-US" sz="1350" dirty="0"/>
          </a:p>
        </p:txBody>
      </p:sp>
      <p:grpSp>
        <p:nvGrpSpPr>
          <p:cNvPr id="7" name="Group 140"/>
          <p:cNvGrpSpPr/>
          <p:nvPr/>
        </p:nvGrpSpPr>
        <p:grpSpPr>
          <a:xfrm>
            <a:off x="2124471" y="2156246"/>
            <a:ext cx="4968240" cy="1939879"/>
            <a:chOff x="0" y="0"/>
            <a:chExt cx="6905365" cy="4502686"/>
          </a:xfrm>
        </p:grpSpPr>
        <p:pic>
          <p:nvPicPr>
            <p:cNvPr id="9" name="image.pdf"/>
            <p:cNvPicPr>
              <a:picLocks noChangeAspect="1"/>
            </p:cNvPicPr>
            <p:nvPr/>
          </p:nvPicPr>
          <p:blipFill>
            <a:blip r:embed="rId3"/>
            <a:srcRect l="4937" t="5746"/>
            <a:stretch>
              <a:fillRect/>
            </a:stretch>
          </p:blipFill>
          <p:spPr>
            <a:xfrm>
              <a:off x="-1" y="89680"/>
              <a:ext cx="6905367" cy="4413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hape 139"/>
            <p:cNvSpPr/>
            <p:nvPr/>
          </p:nvSpPr>
          <p:spPr>
            <a:xfrm>
              <a:off x="0" y="0"/>
              <a:ext cx="2869763" cy="8968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" name="Shape 141"/>
          <p:cNvSpPr/>
          <p:nvPr/>
        </p:nvSpPr>
        <p:spPr>
          <a:xfrm>
            <a:off x="2061479" y="4400605"/>
            <a:ext cx="1328949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34289" rIns="34289"/>
          <a:lstStyle/>
          <a:p>
            <a:pPr defTabSz="3429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/>
          </a:p>
        </p:txBody>
      </p:sp>
      <p:sp>
        <p:nvSpPr>
          <p:cNvPr id="12" name="Shape 143"/>
          <p:cNvSpPr/>
          <p:nvPr/>
        </p:nvSpPr>
        <p:spPr>
          <a:xfrm>
            <a:off x="4920880" y="4189500"/>
            <a:ext cx="1" cy="285751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txBody>
          <a:bodyPr lIns="34289" rIns="34289"/>
          <a:lstStyle/>
          <a:p>
            <a:pPr defTabSz="3429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/>
          </a:p>
        </p:txBody>
      </p:sp>
      <p:sp>
        <p:nvSpPr>
          <p:cNvPr id="13" name="Shape 144"/>
          <p:cNvSpPr/>
          <p:nvPr/>
        </p:nvSpPr>
        <p:spPr>
          <a:xfrm>
            <a:off x="3390428" y="4409252"/>
            <a:ext cx="1500903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34289" rIns="34289"/>
          <a:lstStyle/>
          <a:p>
            <a:pPr defTabSz="3429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/>
          </a:p>
        </p:txBody>
      </p:sp>
      <p:sp>
        <p:nvSpPr>
          <p:cNvPr id="14" name="Shape 145"/>
          <p:cNvSpPr/>
          <p:nvPr/>
        </p:nvSpPr>
        <p:spPr>
          <a:xfrm>
            <a:off x="5396394" y="4200580"/>
            <a:ext cx="1" cy="285751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txBody>
          <a:bodyPr lIns="34289" rIns="34289"/>
          <a:lstStyle/>
          <a:p>
            <a:pPr defTabSz="3429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/>
          </a:p>
        </p:txBody>
      </p:sp>
      <p:sp>
        <p:nvSpPr>
          <p:cNvPr id="15" name="Shape 146"/>
          <p:cNvSpPr/>
          <p:nvPr/>
        </p:nvSpPr>
        <p:spPr>
          <a:xfrm>
            <a:off x="4926832" y="4400605"/>
            <a:ext cx="449537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34289" rIns="34289"/>
          <a:lstStyle/>
          <a:p>
            <a:pPr defTabSz="3429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/>
          </a:p>
        </p:txBody>
      </p:sp>
      <p:sp>
        <p:nvSpPr>
          <p:cNvPr id="16" name="Shape 147"/>
          <p:cNvSpPr/>
          <p:nvPr/>
        </p:nvSpPr>
        <p:spPr>
          <a:xfrm>
            <a:off x="2374825" y="4162480"/>
            <a:ext cx="1047144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ElectroWeak</a:t>
            </a:r>
          </a:p>
        </p:txBody>
      </p:sp>
      <p:sp>
        <p:nvSpPr>
          <p:cNvPr id="17" name="Shape 148"/>
          <p:cNvSpPr/>
          <p:nvPr/>
        </p:nvSpPr>
        <p:spPr>
          <a:xfrm>
            <a:off x="3789206" y="4177497"/>
            <a:ext cx="550149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pQCD</a:t>
            </a:r>
          </a:p>
        </p:txBody>
      </p:sp>
      <p:sp>
        <p:nvSpPr>
          <p:cNvPr id="18" name="Shape 149"/>
          <p:cNvSpPr/>
          <p:nvPr/>
        </p:nvSpPr>
        <p:spPr>
          <a:xfrm>
            <a:off x="5901456" y="4148922"/>
            <a:ext cx="646329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Decays</a:t>
            </a:r>
          </a:p>
        </p:txBody>
      </p:sp>
      <p:sp>
        <p:nvSpPr>
          <p:cNvPr id="19" name="Shape 150"/>
          <p:cNvSpPr/>
          <p:nvPr/>
        </p:nvSpPr>
        <p:spPr>
          <a:xfrm>
            <a:off x="5425942" y="4400896"/>
            <a:ext cx="1666769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34289" rIns="34289"/>
          <a:lstStyle/>
          <a:p>
            <a:pPr defTabSz="3429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/>
          </a:p>
        </p:txBody>
      </p:sp>
      <p:sp>
        <p:nvSpPr>
          <p:cNvPr id="20" name="Shape 152"/>
          <p:cNvSpPr/>
          <p:nvPr/>
        </p:nvSpPr>
        <p:spPr>
          <a:xfrm>
            <a:off x="7400889" y="2583550"/>
            <a:ext cx="723273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Detector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287" y="1671498"/>
            <a:ext cx="8273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Field, Feynman (1977):</a:t>
            </a:r>
            <a:r>
              <a:rPr lang="en-US" sz="1350" dirty="0"/>
              <a:t> Fragmentation functions encode the information on how </a:t>
            </a:r>
            <a:r>
              <a:rPr lang="en-US" sz="1350" dirty="0" err="1"/>
              <a:t>partons</a:t>
            </a:r>
            <a:r>
              <a:rPr lang="en-US" sz="1350" dirty="0"/>
              <a:t> produced in hard-scattering processes are turned into an observed colorless hadronic bound final-state [PRD 15 (1977) 2590]</a:t>
            </a:r>
          </a:p>
        </p:txBody>
      </p:sp>
    </p:spTree>
    <p:extLst>
      <p:ext uri="{BB962C8B-B14F-4D97-AF65-F5344CB8AC3E}">
        <p14:creationId xmlns:p14="http://schemas.microsoft.com/office/powerpoint/2010/main" val="1809803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4A16-C796-0C8D-7350-B81B2E1D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E69-B5DD-B1A8-BF0A-FC135246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9493B-C9FF-86D3-154A-CA4B6E3B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89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EB65-E8A0-FE0B-B1A3-BD875E54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tuning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2AF59C-A3BC-CC99-B47D-02F5D8B015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Event Shapes</a:t>
                </a:r>
              </a:p>
              <a:p>
                <a:r>
                  <a:rPr lang="en-US" dirty="0"/>
                  <a:t>Jet rates vs resolution, hemisphere,</a:t>
                </a:r>
              </a:p>
              <a:p>
                <a:r>
                  <a:rPr lang="en-US" dirty="0"/>
                  <a:t>Event rates relative to event plane (and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), including baryons</a:t>
                </a:r>
              </a:p>
              <a:p>
                <a:r>
                  <a:rPr lang="en-US" dirty="0"/>
                  <a:t>Multiplicities of resonance production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)</a:t>
                </a:r>
              </a:p>
              <a:p>
                <a:pPr lvl="1"/>
                <a:r>
                  <a:rPr lang="en-US" dirty="0"/>
                  <a:t>Ratios between pseudo-scalar and vector mesons (also important for cosmic events)</a:t>
                </a:r>
              </a:p>
              <a:p>
                <a:r>
                  <a:rPr lang="en-US" dirty="0"/>
                  <a:t>Charge/strangeness/baryon number compensation along event axis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2AF59C-A3BC-CC99-B47D-02F5D8B015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2719E-25C1-FB60-B574-182CE192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13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Λ transverse polarization measured by ATLAS compared to measurements from lower center-of-mass energy experiments. HERA-B data are taken from Ref. [5], NA48 from Ref. [4], E799 data from Ref. [3], and M2 from Ref. [2]. The HERA-B results are transformed to positive values of xF using Eq. (1). ">
            <a:extLst>
              <a:ext uri="{FF2B5EF4-FFF2-40B4-BE49-F238E27FC236}">
                <a16:creationId xmlns:a16="http://schemas.microsoft.com/office/drawing/2014/main" id="{85B7D56D-9D46-1571-05DF-51110CAF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27" y="1020655"/>
            <a:ext cx="3322673" cy="23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Polarized Hyperon Production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1518026"/>
                <a:ext cx="5963894" cy="504172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dirty="0"/>
                  <a:t> transverse polarization in </a:t>
                </a:r>
                <a:r>
                  <a:rPr lang="en-US" altLang="zh-CN" dirty="0" err="1"/>
                  <a:t>unpolarized</a:t>
                </a:r>
                <a:r>
                  <a:rPr lang="en-US" altLang="zh-CN" dirty="0"/>
                  <a:t> pp collision</a:t>
                </a:r>
              </a:p>
              <a:p>
                <a:r>
                  <a:rPr lang="en-US" altLang="zh-CN" dirty="0"/>
                  <a:t>Caused by </a:t>
                </a:r>
                <a:r>
                  <a:rPr kumimoji="1" lang="en-US" altLang="zh-CN" dirty="0"/>
                  <a:t>polarizing 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1</m:t>
                        </m:r>
                        <m:r>
                          <a:rPr kumimoji="1" lang="en-US" altLang="zh-CN" i="1">
                            <a:latin typeface="Cambria Math" charset="0"/>
                          </a:rPr>
                          <m:t>𝑇</m:t>
                        </m:r>
                      </m:sub>
                      <m:sup>
                        <m:r>
                          <a:rPr kumimoji="1" lang="en-US" altLang="zh-CN" i="1">
                            <a:latin typeface="Cambria Math" charset="0"/>
                          </a:rPr>
                          <m:t>⊥</m:t>
                        </m:r>
                      </m:sup>
                    </m:sSubSup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𝑧</m:t>
                        </m:r>
                        <m:r>
                          <a:rPr kumimoji="1" lang="en-US" altLang="zh-CN" i="1">
                            <a:latin typeface="Cambria Math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i="1" dirty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⊥</m:t>
                            </m:r>
                          </m:sub>
                          <m:sup>
                            <m:r>
                              <a:rPr kumimoji="1" lang="en-US" altLang="zh-CN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1" lang="en-US" altLang="zh-CN">
                        <a:latin typeface="Cambria Math" charset="0"/>
                      </a:rPr>
                      <m:t>?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Polarizing FF is chiral-even, has been proposed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 as a test of universality.</a:t>
                </a:r>
              </a:p>
              <a:p>
                <a:r>
                  <a:rPr lang="en-US" altLang="zh-CN" dirty="0"/>
                  <a:t>FF counterpart of the </a:t>
                </a:r>
                <a:r>
                  <a:rPr lang="en-US" altLang="zh-CN" dirty="0" err="1"/>
                  <a:t>Sivers</a:t>
                </a:r>
                <a:r>
                  <a:rPr lang="en-US" altLang="zh-CN" dirty="0"/>
                  <a:t> function.</a:t>
                </a:r>
              </a:p>
              <a:p>
                <a:r>
                  <a:rPr lang="en-US" altLang="zh-CN" dirty="0"/>
                  <a:t>OPAL experiment at LEP has studied transverse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Λ</m:t>
                    </m:r>
                  </m:oMath>
                </a14:m>
                <a:br>
                  <a:rPr lang="en-US" altLang="zh-CN" dirty="0"/>
                </a:br>
                <a:r>
                  <a:rPr lang="en-US" altLang="zh-CN" dirty="0"/>
                  <a:t>polarization, no significant signal was observed.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First Observation at Belle !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FF0000"/>
                    </a:solidFill>
                    <a:sym typeface="Wingdings" pitchFamily="2" charset="2"/>
                  </a:rPr>
                  <a:t>Extraction of PFF (Cagliari, UCLA)</a:t>
                </a:r>
                <a:endParaRPr lang="en-US" altLang="zh-CN" dirty="0">
                  <a:solidFill>
                    <a:srgbClr val="FF0000"/>
                  </a:solidFill>
                </a:endParaRP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18026"/>
                <a:ext cx="5963894" cy="5041725"/>
              </a:xfrm>
              <a:blipFill>
                <a:blip r:embed="rId3"/>
                <a:stretch>
                  <a:fillRect l="-1489" t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37</a:t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80321" y="3003135"/>
            <a:ext cx="254648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13" b="1" dirty="0">
                <a:solidFill>
                  <a:srgbClr val="FF0000"/>
                </a:solidFill>
              </a:rPr>
              <a:t>PRL105,202001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（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2010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1715629" y="4953662"/>
            <a:ext cx="180369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sz="1013" b="1" dirty="0" err="1">
                <a:solidFill>
                  <a:srgbClr val="FF0000"/>
                </a:solidFill>
                <a:latin typeface=""/>
              </a:rPr>
              <a:t>Eur</a:t>
            </a:r>
            <a:r>
              <a:rPr lang="tr-TR" altLang="zh-CN" sz="1013" b="1" dirty="0">
                <a:solidFill>
                  <a:srgbClr val="FF0000"/>
                </a:solidFill>
                <a:latin typeface=""/>
              </a:rPr>
              <a:t>. </a:t>
            </a:r>
            <a:r>
              <a:rPr lang="tr-TR" altLang="zh-CN" sz="1013" b="1" dirty="0" err="1">
                <a:solidFill>
                  <a:srgbClr val="FF0000"/>
                </a:solidFill>
                <a:latin typeface=""/>
              </a:rPr>
              <a:t>Phys</a:t>
            </a:r>
            <a:r>
              <a:rPr lang="tr-TR" altLang="zh-CN" sz="1013" b="1" dirty="0">
                <a:solidFill>
                  <a:srgbClr val="FF0000"/>
                </a:solidFill>
                <a:latin typeface=""/>
              </a:rPr>
              <a:t>. J. C2, 49 (1998)</a:t>
            </a:r>
            <a:endParaRPr lang="zh-CN" altLang="en-US" sz="1013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65907" y="1847876"/>
            <a:ext cx="269928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13" b="1" dirty="0">
                <a:solidFill>
                  <a:srgbClr val="FF0000"/>
                </a:solidFill>
              </a:rPr>
              <a:t>PRL36,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 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1113 (1976); PRL41,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 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607 (1978)</a:t>
            </a:r>
            <a:endParaRPr kumimoji="1" lang="zh-CN" altLang="en-US" sz="1013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D06AA5-E729-E6EA-FFA4-3F963BFA97AD}"/>
              </a:ext>
            </a:extLst>
          </p:cNvPr>
          <p:cNvSpPr txBox="1"/>
          <p:nvPr/>
        </p:nvSpPr>
        <p:spPr>
          <a:xfrm>
            <a:off x="7150737" y="3269172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PRD 91, 032004 (2015)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BAA56-6A5B-2CD2-0835-2ADD565A7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38" y="3532204"/>
            <a:ext cx="3605126" cy="1766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FA991-33F9-0A45-7A80-415EACE9A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066" y="5152014"/>
            <a:ext cx="2250609" cy="1754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5FB61-BE3D-5324-047E-966F9016A6B2}"/>
              </a:ext>
            </a:extLst>
          </p:cNvPr>
          <p:cNvSpPr txBox="1"/>
          <p:nvPr/>
        </p:nvSpPr>
        <p:spPr>
          <a:xfrm>
            <a:off x="6303066" y="6619018"/>
            <a:ext cx="2079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 105 (2022) 9, 094033</a:t>
            </a:r>
          </a:p>
        </p:txBody>
      </p:sp>
    </p:spTree>
    <p:extLst>
      <p:ext uri="{BB962C8B-B14F-4D97-AF65-F5344CB8AC3E}">
        <p14:creationId xmlns:p14="http://schemas.microsoft.com/office/powerpoint/2010/main" val="2730635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A159-C06D-A19F-3E30-FC16F3AB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Belle II program?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154B84-F67E-DF86-BDB5-37740BCCA0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What Belle II brings to the table for existing channels</a:t>
                </a:r>
              </a:p>
              <a:p>
                <a:pPr lvl="1"/>
                <a:r>
                  <a:rPr lang="en-US" dirty="0"/>
                  <a:t>High statistics </a:t>
                </a:r>
              </a:p>
              <a:p>
                <a:pPr marL="914400" lvl="2" indent="0">
                  <a:buNone/>
                </a:pP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complex final states </a:t>
                </a:r>
              </a:p>
              <a:p>
                <a:pPr marL="914400" lvl="2" indent="0">
                  <a:buNone/>
                </a:pPr>
                <a:r>
                  <a:rPr lang="en-US" dirty="0">
                    <a:sym typeface="Wingdings" pitchFamily="2" charset="2"/>
                  </a:rPr>
                  <a:t>complementary to EIC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Trigger  low 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multiplicities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Highlights of the Hadronization program at Belle II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Jets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Non factorizable hadronization observables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g-2 related measurements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ym typeface="Wingdings" pitchFamily="2" charset="2"/>
                  </a:rPr>
                  <a:t> related measurements</a:t>
                </a:r>
              </a:p>
              <a:p>
                <a:pPr lvl="1"/>
                <a:endParaRPr lang="en-US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154B84-F67E-DF86-BDB5-37740BCCA0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B22D8-689A-C6D6-2BED-04459CB9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7884B-B4D1-C003-FA70-B5420CED6CC4}"/>
              </a:ext>
            </a:extLst>
          </p:cNvPr>
          <p:cNvSpPr txBox="1"/>
          <p:nvPr/>
        </p:nvSpPr>
        <p:spPr>
          <a:xfrm>
            <a:off x="6432485" y="4538546"/>
            <a:ext cx="2342436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Gains from new trigger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346227-D410-7ED6-2CE3-86237DAD1DD4}"/>
              </a:ext>
            </a:extLst>
          </p:cNvPr>
          <p:cNvCxnSpPr>
            <a:cxnSpLocks/>
          </p:cNvCxnSpPr>
          <p:nvPr/>
        </p:nvCxnSpPr>
        <p:spPr>
          <a:xfrm flipV="1">
            <a:off x="4226807" y="4723212"/>
            <a:ext cx="2107085" cy="10526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4F4C68-B02F-2923-4CB7-9CC63B52BE20}"/>
              </a:ext>
            </a:extLst>
          </p:cNvPr>
          <p:cNvCxnSpPr>
            <a:cxnSpLocks/>
          </p:cNvCxnSpPr>
          <p:nvPr/>
        </p:nvCxnSpPr>
        <p:spPr>
          <a:xfrm>
            <a:off x="4133881" y="5136996"/>
            <a:ext cx="2358764" cy="14944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FDF78C-855F-D310-AEF1-E98E70E342D5}"/>
              </a:ext>
            </a:extLst>
          </p:cNvPr>
          <p:cNvSpPr txBox="1"/>
          <p:nvPr/>
        </p:nvSpPr>
        <p:spPr>
          <a:xfrm>
            <a:off x="6432485" y="5027054"/>
            <a:ext cx="2711515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to the Belle II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FFA81-8926-7EC5-D4EA-89D8B4FF9123}"/>
              </a:ext>
            </a:extLst>
          </p:cNvPr>
          <p:cNvSpPr txBox="1"/>
          <p:nvPr/>
        </p:nvSpPr>
        <p:spPr>
          <a:xfrm>
            <a:off x="6432485" y="4109166"/>
            <a:ext cx="2764859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to the Belle II program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99C4C1-6862-B956-7812-302AA652A822}"/>
              </a:ext>
            </a:extLst>
          </p:cNvPr>
          <p:cNvCxnSpPr>
            <a:cxnSpLocks/>
          </p:cNvCxnSpPr>
          <p:nvPr/>
        </p:nvCxnSpPr>
        <p:spPr>
          <a:xfrm>
            <a:off x="3649674" y="4034442"/>
            <a:ext cx="2781187" cy="23080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02168D-32FF-90CA-0C9A-F2C6FE30D125}"/>
              </a:ext>
            </a:extLst>
          </p:cNvPr>
          <p:cNvCxnSpPr>
            <a:cxnSpLocks/>
          </p:cNvCxnSpPr>
          <p:nvPr/>
        </p:nvCxnSpPr>
        <p:spPr>
          <a:xfrm flipV="1">
            <a:off x="5982395" y="4488231"/>
            <a:ext cx="291337" cy="2029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382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07361-7233-FC39-05CC-DD0E775317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Asymmetries sensitive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07361-7233-FC39-05CC-DD0E775317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49" t="-38462" b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C393A-3EF7-70BB-8589-9B4432F2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71BB1-D4F0-A288-FFAF-2DB9BEFA5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011" y="1003343"/>
            <a:ext cx="3200286" cy="2400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DEB25-1632-FC15-A265-076ECC81E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95" y="3350917"/>
            <a:ext cx="2948724" cy="2211543"/>
          </a:xfrm>
          <a:prstGeom prst="rect">
            <a:avLst/>
          </a:prstGeom>
        </p:spPr>
      </p:pic>
      <p:pic>
        <p:nvPicPr>
          <p:cNvPr id="12" name="Picture 11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1A71B91C-4033-299D-725B-D902675AA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411" y="3555530"/>
            <a:ext cx="3888886" cy="2436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F159569-33DE-3F58-1E93-A11FF3EA65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811" y="5714433"/>
                <a:ext cx="8464378" cy="49936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𝑠𝑝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interference term larger for kaons than for </a:t>
                </a:r>
                <a:r>
                  <a:rPr lang="en-US" dirty="0" err="1"/>
                  <a:t>pions</a:t>
                </a:r>
                <a:endParaRPr lang="en-US" dirty="0"/>
              </a:p>
              <a:p>
                <a:r>
                  <a:rPr lang="en-US" dirty="0"/>
                  <a:t>Not true for all interference terms (not shown)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 can account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  dependence 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F159569-33DE-3F58-1E93-A11FF3EA6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11" y="5714433"/>
                <a:ext cx="8464378" cy="4993659"/>
              </a:xfrm>
              <a:prstGeom prst="rect">
                <a:avLst/>
              </a:prstGeom>
              <a:blipFill>
                <a:blip r:embed="rId7"/>
                <a:stretch>
                  <a:fillRect l="-749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62EC6-B641-E603-9A76-7521705AD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46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78" y="3471256"/>
            <a:ext cx="3714691" cy="2665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b-factories</a:t>
            </a:r>
            <a:endParaRPr lang="en-US" baseline="30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93711" y="1047919"/>
                <a:ext cx="8464378" cy="4993659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Dominated by B factories</a:t>
                </a:r>
              </a:p>
              <a:p>
                <a:r>
                  <a:rPr lang="en-US" sz="2000" dirty="0"/>
                  <a:t>Limited lever arm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2000" dirty="0"/>
                  <a:t> in particular at high z</a:t>
                </a:r>
              </a:p>
              <a:p>
                <a:r>
                  <a:rPr lang="en-US" sz="2000" dirty="0"/>
                  <a:t>Precision data includes charged single hadrons </a:t>
                </a: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p</a:t>
                </a:r>
                <a:r>
                  <a:rPr lang="en-US" sz="2000" dirty="0"/>
                  <a:t>, K, p, 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Λ</m:t>
                    </m:r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is-IS" sz="2000" dirty="0"/>
                  <a:t>charmed baryons…</a:t>
                </a:r>
              </a:p>
              <a:p>
                <a:r>
                  <a:rPr lang="is-IS" sz="2000" dirty="0"/>
                  <a:t>Well described at NNLO (SIA) or NLO (SIDIS)</a:t>
                </a:r>
                <a:br>
                  <a:rPr lang="is-IS" sz="2000" dirty="0"/>
                </a:br>
                <a:r>
                  <a:rPr lang="is-IS" sz="2000" dirty="0"/>
                  <a:t>(e.g. DEHSS /MAPFF)</a:t>
                </a:r>
              </a:p>
              <a:p>
                <a:r>
                  <a:rPr lang="is-IS" sz="2000" dirty="0"/>
                  <a:t>BES III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&lt;4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s-IS" sz="2000" dirty="0"/>
                  <a:t>tests framework at low energies</a:t>
                </a:r>
                <a:br>
                  <a:rPr lang="is-IS" sz="2000" dirty="0"/>
                </a:br>
                <a:r>
                  <a:rPr lang="is-IS" sz="2000" dirty="0"/>
                  <a:t>						(albeit low statistics)</a:t>
                </a:r>
              </a:p>
              <a:p>
                <a:endParaRPr lang="is-IS" sz="2000" dirty="0"/>
              </a:p>
              <a:p>
                <a:endParaRPr lang="en-US" sz="2000" dirty="0">
                  <a:sym typeface="Wingdings"/>
                </a:endParaRPr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93711" y="1047919"/>
                <a:ext cx="8464378" cy="4993659"/>
              </a:xfrm>
              <a:blipFill>
                <a:blip r:embed="rId3"/>
                <a:stretch>
                  <a:fillRect l="-599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21838" y="6091576"/>
            <a:ext cx="308225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b="1" dirty="0" err="1"/>
              <a:t>Phys.Rev.Lett</a:t>
            </a:r>
            <a:r>
              <a:rPr lang="cs-CZ" sz="1350" b="1" dirty="0"/>
              <a:t>. 111 (2013) 062002</a:t>
            </a:r>
            <a:r>
              <a:rPr lang="cs-CZ" sz="1350" dirty="0"/>
              <a:t>  (Belle)</a:t>
            </a:r>
          </a:p>
          <a:p>
            <a:r>
              <a:rPr lang="is-IS" sz="1350" dirty="0"/>
              <a:t> </a:t>
            </a:r>
            <a:r>
              <a:rPr lang="is-IS" sz="1350" b="1" dirty="0"/>
              <a:t>Phys.Rev. D88 (2013) 032011</a:t>
            </a:r>
            <a:r>
              <a:rPr lang="is-IS" sz="1350" dirty="0"/>
              <a:t>  (BaBar)</a:t>
            </a:r>
            <a:endParaRPr lang="cs-CZ" sz="1350" dirty="0"/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221" y="0"/>
            <a:ext cx="1052306" cy="1391478"/>
          </a:xfrm>
          <a:prstGeom prst="rect">
            <a:avLst/>
          </a:prstGeom>
        </p:spPr>
      </p:pic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77A28D16-346F-5946-A4D6-32DA3078E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43" y="2034708"/>
            <a:ext cx="1954103" cy="138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tiff">
            <a:extLst>
              <a:ext uri="{FF2B5EF4-FFF2-40B4-BE49-F238E27FC236}">
                <a16:creationId xmlns:a16="http://schemas.microsoft.com/office/drawing/2014/main" id="{B7EBABBF-DF45-EC40-B346-199DD87853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5682"/>
          <a:stretch>
            <a:fillRect/>
          </a:stretch>
        </p:blipFill>
        <p:spPr>
          <a:xfrm>
            <a:off x="1435315" y="2032619"/>
            <a:ext cx="393621" cy="237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.pdf">
            <a:extLst>
              <a:ext uri="{FF2B5EF4-FFF2-40B4-BE49-F238E27FC236}">
                <a16:creationId xmlns:a16="http://schemas.microsoft.com/office/drawing/2014/main" id="{F01A61D3-9076-DC49-81AA-BBFF9F322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56" y="4260761"/>
            <a:ext cx="1848446" cy="1224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tiff">
            <a:extLst>
              <a:ext uri="{FF2B5EF4-FFF2-40B4-BE49-F238E27FC236}">
                <a16:creationId xmlns:a16="http://schemas.microsoft.com/office/drawing/2014/main" id="{AA81D09F-340E-CF4E-A609-6D533D554C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573" b="1682"/>
          <a:stretch>
            <a:fillRect/>
          </a:stretch>
        </p:blipFill>
        <p:spPr>
          <a:xfrm>
            <a:off x="1410469" y="3435289"/>
            <a:ext cx="689066" cy="237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600" extrusionOk="0">
                <a:moveTo>
                  <a:pt x="0" y="0"/>
                </a:moveTo>
                <a:lnTo>
                  <a:pt x="0" y="7200"/>
                </a:lnTo>
                <a:cubicBezTo>
                  <a:pt x="0" y="11163"/>
                  <a:pt x="73" y="14199"/>
                  <a:pt x="163" y="13943"/>
                </a:cubicBezTo>
                <a:cubicBezTo>
                  <a:pt x="252" y="13686"/>
                  <a:pt x="475" y="13833"/>
                  <a:pt x="657" y="14267"/>
                </a:cubicBezTo>
                <a:cubicBezTo>
                  <a:pt x="1045" y="15189"/>
                  <a:pt x="1101" y="19560"/>
                  <a:pt x="736" y="20210"/>
                </a:cubicBezTo>
                <a:cubicBezTo>
                  <a:pt x="598" y="20454"/>
                  <a:pt x="553" y="20951"/>
                  <a:pt x="631" y="21314"/>
                </a:cubicBezTo>
                <a:cubicBezTo>
                  <a:pt x="654" y="21420"/>
                  <a:pt x="1045" y="21515"/>
                  <a:pt x="1666" y="21600"/>
                </a:cubicBezTo>
                <a:cubicBezTo>
                  <a:pt x="1753" y="21500"/>
                  <a:pt x="1823" y="21379"/>
                  <a:pt x="1849" y="21257"/>
                </a:cubicBezTo>
                <a:cubicBezTo>
                  <a:pt x="1933" y="20867"/>
                  <a:pt x="2389" y="20552"/>
                  <a:pt x="2864" y="20552"/>
                </a:cubicBezTo>
                <a:cubicBezTo>
                  <a:pt x="3350" y="20552"/>
                  <a:pt x="3669" y="20267"/>
                  <a:pt x="3587" y="19886"/>
                </a:cubicBezTo>
                <a:cubicBezTo>
                  <a:pt x="3507" y="19513"/>
                  <a:pt x="3608" y="17995"/>
                  <a:pt x="3821" y="16533"/>
                </a:cubicBezTo>
                <a:cubicBezTo>
                  <a:pt x="4043" y="15005"/>
                  <a:pt x="4147" y="13062"/>
                  <a:pt x="4062" y="11943"/>
                </a:cubicBezTo>
                <a:cubicBezTo>
                  <a:pt x="3948" y="10455"/>
                  <a:pt x="4030" y="9767"/>
                  <a:pt x="4420" y="9067"/>
                </a:cubicBezTo>
                <a:cubicBezTo>
                  <a:pt x="4996" y="8033"/>
                  <a:pt x="5126" y="4627"/>
                  <a:pt x="4609" y="4057"/>
                </a:cubicBezTo>
                <a:cubicBezTo>
                  <a:pt x="4429" y="3859"/>
                  <a:pt x="4148" y="4311"/>
                  <a:pt x="3984" y="5067"/>
                </a:cubicBezTo>
                <a:cubicBezTo>
                  <a:pt x="3600" y="6830"/>
                  <a:pt x="3212" y="6124"/>
                  <a:pt x="3209" y="3676"/>
                </a:cubicBezTo>
                <a:cubicBezTo>
                  <a:pt x="3207" y="1386"/>
                  <a:pt x="2347" y="0"/>
                  <a:pt x="937" y="0"/>
                </a:cubicBezTo>
                <a:lnTo>
                  <a:pt x="0" y="0"/>
                </a:lnTo>
                <a:close/>
                <a:moveTo>
                  <a:pt x="6008" y="5600"/>
                </a:moveTo>
                <a:lnTo>
                  <a:pt x="5774" y="11314"/>
                </a:lnTo>
                <a:lnTo>
                  <a:pt x="5539" y="17010"/>
                </a:lnTo>
                <a:lnTo>
                  <a:pt x="6685" y="17010"/>
                </a:lnTo>
                <a:cubicBezTo>
                  <a:pt x="7432" y="17010"/>
                  <a:pt x="7951" y="16620"/>
                  <a:pt x="8163" y="15886"/>
                </a:cubicBezTo>
                <a:cubicBezTo>
                  <a:pt x="8459" y="14862"/>
                  <a:pt x="8516" y="14869"/>
                  <a:pt x="8814" y="16038"/>
                </a:cubicBezTo>
                <a:cubicBezTo>
                  <a:pt x="9095" y="17145"/>
                  <a:pt x="9216" y="17197"/>
                  <a:pt x="9660" y="16400"/>
                </a:cubicBezTo>
                <a:cubicBezTo>
                  <a:pt x="10030" y="15736"/>
                  <a:pt x="10250" y="15698"/>
                  <a:pt x="10441" y="16248"/>
                </a:cubicBezTo>
                <a:cubicBezTo>
                  <a:pt x="10588" y="16669"/>
                  <a:pt x="10895" y="17010"/>
                  <a:pt x="11125" y="17010"/>
                </a:cubicBezTo>
                <a:cubicBezTo>
                  <a:pt x="11500" y="17010"/>
                  <a:pt x="11513" y="16637"/>
                  <a:pt x="11255" y="13295"/>
                </a:cubicBezTo>
                <a:cubicBezTo>
                  <a:pt x="10880" y="8447"/>
                  <a:pt x="10333" y="8051"/>
                  <a:pt x="9614" y="12095"/>
                </a:cubicBezTo>
                <a:cubicBezTo>
                  <a:pt x="8953" y="15822"/>
                  <a:pt x="8569" y="15008"/>
                  <a:pt x="8534" y="9790"/>
                </a:cubicBezTo>
                <a:lnTo>
                  <a:pt x="8514" y="6019"/>
                </a:lnTo>
                <a:lnTo>
                  <a:pt x="7264" y="5810"/>
                </a:lnTo>
                <a:lnTo>
                  <a:pt x="6008" y="5600"/>
                </a:lnTo>
                <a:close/>
                <a:moveTo>
                  <a:pt x="12622" y="5657"/>
                </a:moveTo>
                <a:lnTo>
                  <a:pt x="12459" y="9752"/>
                </a:lnTo>
                <a:cubicBezTo>
                  <a:pt x="12373" y="11994"/>
                  <a:pt x="12206" y="14533"/>
                  <a:pt x="12081" y="15410"/>
                </a:cubicBezTo>
                <a:cubicBezTo>
                  <a:pt x="11865" y="16931"/>
                  <a:pt x="11906" y="17001"/>
                  <a:pt x="13019" y="16990"/>
                </a:cubicBezTo>
                <a:cubicBezTo>
                  <a:pt x="13660" y="16985"/>
                  <a:pt x="14344" y="16691"/>
                  <a:pt x="14535" y="16343"/>
                </a:cubicBezTo>
                <a:cubicBezTo>
                  <a:pt x="14750" y="15952"/>
                  <a:pt x="15056" y="16031"/>
                  <a:pt x="15336" y="16533"/>
                </a:cubicBezTo>
                <a:cubicBezTo>
                  <a:pt x="15682" y="17153"/>
                  <a:pt x="15911" y="17131"/>
                  <a:pt x="16286" y="16457"/>
                </a:cubicBezTo>
                <a:cubicBezTo>
                  <a:pt x="16676" y="15758"/>
                  <a:pt x="16876" y="15755"/>
                  <a:pt x="17256" y="16438"/>
                </a:cubicBezTo>
                <a:cubicBezTo>
                  <a:pt x="17983" y="17742"/>
                  <a:pt x="18119" y="16707"/>
                  <a:pt x="17784" y="12400"/>
                </a:cubicBezTo>
                <a:cubicBezTo>
                  <a:pt x="17399" y="7460"/>
                  <a:pt x="16979" y="7397"/>
                  <a:pt x="16143" y="12133"/>
                </a:cubicBezTo>
                <a:cubicBezTo>
                  <a:pt x="15778" y="14203"/>
                  <a:pt x="15413" y="15496"/>
                  <a:pt x="15291" y="15143"/>
                </a:cubicBezTo>
                <a:cubicBezTo>
                  <a:pt x="15017" y="14358"/>
                  <a:pt x="14901" y="9778"/>
                  <a:pt x="15128" y="8724"/>
                </a:cubicBezTo>
                <a:cubicBezTo>
                  <a:pt x="15527" y="6869"/>
                  <a:pt x="15008" y="5657"/>
                  <a:pt x="13806" y="5657"/>
                </a:cubicBezTo>
                <a:lnTo>
                  <a:pt x="12622" y="5657"/>
                </a:lnTo>
                <a:close/>
                <a:moveTo>
                  <a:pt x="20108" y="8514"/>
                </a:moveTo>
                <a:cubicBezTo>
                  <a:pt x="19150" y="8514"/>
                  <a:pt x="19109" y="8670"/>
                  <a:pt x="18877" y="13638"/>
                </a:cubicBezTo>
                <a:cubicBezTo>
                  <a:pt x="18753" y="16309"/>
                  <a:pt x="18790" y="17010"/>
                  <a:pt x="19073" y="17010"/>
                </a:cubicBezTo>
                <a:cubicBezTo>
                  <a:pt x="19269" y="17010"/>
                  <a:pt x="19493" y="16343"/>
                  <a:pt x="19567" y="15524"/>
                </a:cubicBezTo>
                <a:cubicBezTo>
                  <a:pt x="19712" y="13928"/>
                  <a:pt x="20231" y="14283"/>
                  <a:pt x="20231" y="15981"/>
                </a:cubicBezTo>
                <a:cubicBezTo>
                  <a:pt x="20231" y="16598"/>
                  <a:pt x="20477" y="17010"/>
                  <a:pt x="20850" y="17010"/>
                </a:cubicBezTo>
                <a:cubicBezTo>
                  <a:pt x="21550" y="17010"/>
                  <a:pt x="21600" y="16518"/>
                  <a:pt x="21097" y="14610"/>
                </a:cubicBezTo>
                <a:cubicBezTo>
                  <a:pt x="20836" y="13621"/>
                  <a:pt x="20810" y="12902"/>
                  <a:pt x="20999" y="11886"/>
                </a:cubicBezTo>
                <a:cubicBezTo>
                  <a:pt x="21404" y="9713"/>
                  <a:pt x="21084" y="8514"/>
                  <a:pt x="20108" y="851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" name="Shape 398">
            <a:extLst>
              <a:ext uri="{FF2B5EF4-FFF2-40B4-BE49-F238E27FC236}">
                <a16:creationId xmlns:a16="http://schemas.microsoft.com/office/drawing/2014/main" id="{82FA15B9-B374-CF4F-9E92-1A0297794884}"/>
              </a:ext>
            </a:extLst>
          </p:cNvPr>
          <p:cNvSpPr/>
          <p:nvPr/>
        </p:nvSpPr>
        <p:spPr>
          <a:xfrm>
            <a:off x="254952" y="1292097"/>
            <a:ext cx="1855877" cy="70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Asymmetric-energy 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collider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√s ∿</a:t>
            </a:r>
            <a:r>
              <a:rPr sz="633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10.6 GeV (ϒ(4S))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βγ=0.425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L ∿ 1 ab</a:t>
            </a:r>
            <a:r>
              <a:rPr sz="1055" baseline="31999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</a:p>
        </p:txBody>
      </p:sp>
      <p:pic>
        <p:nvPicPr>
          <p:cNvPr id="13" name="Immagine 400">
            <a:extLst>
              <a:ext uri="{FF2B5EF4-FFF2-40B4-BE49-F238E27FC236}">
                <a16:creationId xmlns:a16="http://schemas.microsoft.com/office/drawing/2014/main" id="{B1D68AE6-EDA5-5F44-B5C2-04C14F02DE6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16473" y="1241337"/>
            <a:ext cx="2121248" cy="2489043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" name="Immagine 401">
            <a:extLst>
              <a:ext uri="{FF2B5EF4-FFF2-40B4-BE49-F238E27FC236}">
                <a16:creationId xmlns:a16="http://schemas.microsoft.com/office/drawing/2014/main" id="{76426103-8A67-DD43-830A-A05279B50841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0199" y="4171365"/>
            <a:ext cx="2121248" cy="248904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" name="Shape 403">
            <a:extLst>
              <a:ext uri="{FF2B5EF4-FFF2-40B4-BE49-F238E27FC236}">
                <a16:creationId xmlns:a16="http://schemas.microsoft.com/office/drawing/2014/main" id="{7D7E159A-5DCB-234F-94B4-F4E6A3ECE191}"/>
              </a:ext>
            </a:extLst>
          </p:cNvPr>
          <p:cNvSpPr/>
          <p:nvPr/>
        </p:nvSpPr>
        <p:spPr>
          <a:xfrm>
            <a:off x="241914" y="5489019"/>
            <a:ext cx="1855877" cy="70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Asymmetric-energy 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collider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√s ∿</a:t>
            </a:r>
            <a:r>
              <a:rPr sz="633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10.6 GeV  (ϒ(4S))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βγ=0.65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L ∿ 500 fb</a:t>
            </a:r>
            <a:r>
              <a:rPr sz="1055" baseline="31999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</a:p>
        </p:txBody>
      </p:sp>
      <p:sp>
        <p:nvSpPr>
          <p:cNvPr id="16" name="Shape 405">
            <a:extLst>
              <a:ext uri="{FF2B5EF4-FFF2-40B4-BE49-F238E27FC236}">
                <a16:creationId xmlns:a16="http://schemas.microsoft.com/office/drawing/2014/main" id="{679BEB67-9CF3-5A41-8E26-355D51F5C9E8}"/>
              </a:ext>
            </a:extLst>
          </p:cNvPr>
          <p:cNvSpPr/>
          <p:nvPr/>
        </p:nvSpPr>
        <p:spPr>
          <a:xfrm>
            <a:off x="664468" y="3452745"/>
            <a:ext cx="943768" cy="184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defRPr sz="22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NIMA</a:t>
            </a:r>
            <a:r>
              <a:rPr sz="844" b="1">
                <a:latin typeface="Tekton Pro Bold"/>
                <a:ea typeface="Tekton Pro Bold"/>
                <a:cs typeface="Tekton Pro Bold"/>
                <a:sym typeface="Tekton Pro Bold"/>
              </a:rPr>
              <a:t>479</a:t>
            </a: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,117(2002)</a:t>
            </a:r>
          </a:p>
        </p:txBody>
      </p:sp>
      <p:sp>
        <p:nvSpPr>
          <p:cNvPr id="17" name="Shape 406">
            <a:extLst>
              <a:ext uri="{FF2B5EF4-FFF2-40B4-BE49-F238E27FC236}">
                <a16:creationId xmlns:a16="http://schemas.microsoft.com/office/drawing/2014/main" id="{B0C366A3-C735-7A47-A62D-2979551CE28C}"/>
              </a:ext>
            </a:extLst>
          </p:cNvPr>
          <p:cNvSpPr/>
          <p:nvPr/>
        </p:nvSpPr>
        <p:spPr>
          <a:xfrm>
            <a:off x="690736" y="3149064"/>
            <a:ext cx="943768" cy="184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defRPr sz="22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NIMA</a:t>
            </a:r>
            <a:r>
              <a:rPr sz="844" b="1">
                <a:latin typeface="Tekton Pro Bold"/>
                <a:ea typeface="Tekton Pro Bold"/>
                <a:cs typeface="Tekton Pro Bold"/>
                <a:sym typeface="Tekton Pro Bold"/>
              </a:rPr>
              <a:t>729</a:t>
            </a: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,615(2013)</a:t>
            </a:r>
          </a:p>
        </p:txBody>
      </p:sp>
    </p:spTree>
    <p:extLst>
      <p:ext uri="{BB962C8B-B14F-4D97-AF65-F5344CB8AC3E}">
        <p14:creationId xmlns:p14="http://schemas.microsoft.com/office/powerpoint/2010/main" val="1539080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fits of </a:t>
            </a:r>
            <a:r>
              <a:rPr lang="en-US" dirty="0" err="1"/>
              <a:t>Dihadron</a:t>
            </a:r>
            <a:r>
              <a:rPr lang="en-US" dirty="0"/>
              <a:t> 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fits taking SIDIS data, RHIC data, Belle data (polarized and </a:t>
            </a:r>
            <a:r>
              <a:rPr lang="en-US" dirty="0" err="1"/>
              <a:t>unpolarized</a:t>
            </a:r>
            <a:r>
              <a:rPr lang="en-US" dirty="0"/>
              <a:t>) into account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D31F5-55C3-425E-B6F6-8B67F927926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195888" y="1187450"/>
            <a:ext cx="3948112" cy="2005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2" y="1511691"/>
            <a:ext cx="3815990" cy="2274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2" y="3785695"/>
            <a:ext cx="3815989" cy="1208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0" y="4433266"/>
            <a:ext cx="4085788" cy="1508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962" y="3118395"/>
            <a:ext cx="2725925" cy="16979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6450" y="3135437"/>
            <a:ext cx="325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Cocuzza</a:t>
            </a:r>
            <a:r>
              <a:rPr lang="en-US" sz="1200" dirty="0"/>
              <a:t> et al. </a:t>
            </a:r>
            <a:r>
              <a:rPr lang="en-US" sz="1200" dirty="0">
                <a:hlinkClick r:id="rId7"/>
              </a:rPr>
              <a:t>https://arxiv.org/abs/2306.12998</a:t>
            </a:r>
            <a:endParaRPr lang="en-US" sz="1200" dirty="0"/>
          </a:p>
          <a:p>
            <a:r>
              <a:rPr lang="en-US" sz="1200" dirty="0"/>
              <a:t>Also </a:t>
            </a:r>
            <a:r>
              <a:rPr lang="en-US" sz="1200" dirty="0" err="1"/>
              <a:t>Radici</a:t>
            </a:r>
            <a:r>
              <a:rPr lang="en-US" sz="1200" dirty="0"/>
              <a:t> et al. </a:t>
            </a:r>
            <a:r>
              <a:rPr lang="en-US" sz="1200" i="1" dirty="0">
                <a:hlinkClick r:id="rId8" action="ppaction://hlinkfile"/>
              </a:rPr>
              <a:t>PRL 120 (2018) 19, 192001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3492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Λ transverse polarization measured by ATLAS compared to measurements from lower center-of-mass energy experiments. HERA-B data are taken from Ref. [5], NA48 from Ref. [4], E799 data from Ref. [3], and M2 from Ref. [2]. The HERA-B results are transformed to positive values of xF using Eq. (1). ">
            <a:extLst>
              <a:ext uri="{FF2B5EF4-FFF2-40B4-BE49-F238E27FC236}">
                <a16:creationId xmlns:a16="http://schemas.microsoft.com/office/drawing/2014/main" id="{85B7D56D-9D46-1571-05DF-51110CAF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27" y="1020655"/>
            <a:ext cx="3322673" cy="23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Polarized Hyperon Production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1518026"/>
                <a:ext cx="5963894" cy="504172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dirty="0"/>
                  <a:t> transverse polarization in </a:t>
                </a:r>
                <a:r>
                  <a:rPr lang="en-US" altLang="zh-CN" dirty="0" err="1"/>
                  <a:t>unpolarized</a:t>
                </a:r>
                <a:r>
                  <a:rPr lang="en-US" altLang="zh-CN" dirty="0"/>
                  <a:t> pp collision</a:t>
                </a:r>
              </a:p>
              <a:p>
                <a:r>
                  <a:rPr lang="en-US" altLang="zh-CN" dirty="0"/>
                  <a:t>Caused by </a:t>
                </a:r>
                <a:r>
                  <a:rPr kumimoji="1" lang="en-US" altLang="zh-CN" dirty="0"/>
                  <a:t>polarizing 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1</m:t>
                        </m:r>
                        <m:r>
                          <a:rPr kumimoji="1" lang="en-US" altLang="zh-CN" i="1">
                            <a:latin typeface="Cambria Math" charset="0"/>
                          </a:rPr>
                          <m:t>𝑇</m:t>
                        </m:r>
                      </m:sub>
                      <m:sup>
                        <m:r>
                          <a:rPr kumimoji="1" lang="en-US" altLang="zh-CN" i="1">
                            <a:latin typeface="Cambria Math" charset="0"/>
                          </a:rPr>
                          <m:t>⊥</m:t>
                        </m:r>
                      </m:sup>
                    </m:sSubSup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𝑧</m:t>
                        </m:r>
                        <m:r>
                          <a:rPr kumimoji="1" lang="en-US" altLang="zh-CN" i="1">
                            <a:latin typeface="Cambria Math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i="1" dirty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⊥</m:t>
                            </m:r>
                          </m:sub>
                          <m:sup>
                            <m:r>
                              <a:rPr kumimoji="1" lang="en-US" altLang="zh-CN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1" lang="en-US" altLang="zh-CN">
                        <a:latin typeface="Cambria Math" charset="0"/>
                      </a:rPr>
                      <m:t>?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Polarizing FF is chiral-even, has been proposed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 as a test of universality.</a:t>
                </a:r>
              </a:p>
              <a:p>
                <a:r>
                  <a:rPr lang="en-US" altLang="zh-CN" dirty="0"/>
                  <a:t>FF counterpart of the </a:t>
                </a:r>
                <a:r>
                  <a:rPr lang="en-US" altLang="zh-CN" dirty="0" err="1"/>
                  <a:t>Sivers</a:t>
                </a:r>
                <a:r>
                  <a:rPr lang="en-US" altLang="zh-CN" dirty="0"/>
                  <a:t> function.</a:t>
                </a:r>
              </a:p>
              <a:p>
                <a:r>
                  <a:rPr lang="en-US" altLang="zh-CN" dirty="0"/>
                  <a:t>OPAL experiment at LEP has studied transverse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Λ</m:t>
                    </m:r>
                  </m:oMath>
                </a14:m>
                <a:br>
                  <a:rPr lang="en-US" altLang="zh-CN" dirty="0"/>
                </a:br>
                <a:r>
                  <a:rPr lang="en-US" altLang="zh-CN" dirty="0"/>
                  <a:t>polarization, no significant signal was observed.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First Observation at Belle !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FF0000"/>
                    </a:solidFill>
                    <a:sym typeface="Wingdings" pitchFamily="2" charset="2"/>
                  </a:rPr>
                  <a:t>Extraction of PFF (Cagliari, UCLA)</a:t>
                </a:r>
                <a:endParaRPr lang="en-US" altLang="zh-CN" dirty="0">
                  <a:solidFill>
                    <a:srgbClr val="FF0000"/>
                  </a:solidFill>
                </a:endParaRP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18026"/>
                <a:ext cx="5963894" cy="5041725"/>
              </a:xfrm>
              <a:blipFill>
                <a:blip r:embed="rId3"/>
                <a:stretch>
                  <a:fillRect l="-1489" t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41</a:t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80321" y="3003135"/>
            <a:ext cx="254648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13" b="1" dirty="0">
                <a:solidFill>
                  <a:srgbClr val="FF0000"/>
                </a:solidFill>
              </a:rPr>
              <a:t>PRL105,202001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（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2010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1715629" y="4953662"/>
            <a:ext cx="180369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sz="1013" b="1" dirty="0" err="1">
                <a:solidFill>
                  <a:srgbClr val="FF0000"/>
                </a:solidFill>
                <a:latin typeface=""/>
              </a:rPr>
              <a:t>Eur</a:t>
            </a:r>
            <a:r>
              <a:rPr lang="tr-TR" altLang="zh-CN" sz="1013" b="1" dirty="0">
                <a:solidFill>
                  <a:srgbClr val="FF0000"/>
                </a:solidFill>
                <a:latin typeface=""/>
              </a:rPr>
              <a:t>. </a:t>
            </a:r>
            <a:r>
              <a:rPr lang="tr-TR" altLang="zh-CN" sz="1013" b="1" dirty="0" err="1">
                <a:solidFill>
                  <a:srgbClr val="FF0000"/>
                </a:solidFill>
                <a:latin typeface=""/>
              </a:rPr>
              <a:t>Phys</a:t>
            </a:r>
            <a:r>
              <a:rPr lang="tr-TR" altLang="zh-CN" sz="1013" b="1" dirty="0">
                <a:solidFill>
                  <a:srgbClr val="FF0000"/>
                </a:solidFill>
                <a:latin typeface=""/>
              </a:rPr>
              <a:t>. J. C2, 49 (1998)</a:t>
            </a:r>
            <a:endParaRPr lang="zh-CN" altLang="en-US" sz="1013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65907" y="1847876"/>
            <a:ext cx="269928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13" b="1" dirty="0">
                <a:solidFill>
                  <a:srgbClr val="FF0000"/>
                </a:solidFill>
              </a:rPr>
              <a:t>PRL36,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 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1113 (1976); PRL41,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 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607 (1978)</a:t>
            </a:r>
            <a:endParaRPr kumimoji="1" lang="zh-CN" altLang="en-US" sz="1013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D06AA5-E729-E6EA-FFA4-3F963BFA97AD}"/>
              </a:ext>
            </a:extLst>
          </p:cNvPr>
          <p:cNvSpPr txBox="1"/>
          <p:nvPr/>
        </p:nvSpPr>
        <p:spPr>
          <a:xfrm>
            <a:off x="7150737" y="3269172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PRD 91, 032004 (2015)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BAA56-6A5B-2CD2-0835-2ADD565A7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38" y="3532204"/>
            <a:ext cx="3605126" cy="1766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FA991-33F9-0A45-7A80-415EACE9A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066" y="5152014"/>
            <a:ext cx="2250609" cy="1754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5FB61-BE3D-5324-047E-966F9016A6B2}"/>
              </a:ext>
            </a:extLst>
          </p:cNvPr>
          <p:cNvSpPr txBox="1"/>
          <p:nvPr/>
        </p:nvSpPr>
        <p:spPr>
          <a:xfrm>
            <a:off x="6303066" y="6619018"/>
            <a:ext cx="2079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 105 (2022) 9, 094033</a:t>
            </a:r>
          </a:p>
        </p:txBody>
      </p:sp>
    </p:spTree>
    <p:extLst>
      <p:ext uri="{BB962C8B-B14F-4D97-AF65-F5344CB8AC3E}">
        <p14:creationId xmlns:p14="http://schemas.microsoft.com/office/powerpoint/2010/main" val="65941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2401CE-DCB9-5D44-867A-97CC8D6126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901" y="263572"/>
                <a:ext cx="8947970" cy="487490"/>
              </a:xfrm>
            </p:spPr>
            <p:txBody>
              <a:bodyPr/>
              <a:lstStyle/>
              <a:p>
                <a:r>
                  <a:rPr lang="en-US" sz="3200" dirty="0"/>
                  <a:t>Belle II Makes Precision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3200" dirty="0"/>
                  <a:t> program possible!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2401CE-DCB9-5D44-867A-97CC8D6126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901" y="263572"/>
                <a:ext cx="8947970" cy="487490"/>
              </a:xfrm>
              <a:blipFill>
                <a:blip r:embed="rId2"/>
                <a:stretch>
                  <a:fillRect l="-1700" t="-27500" r="-142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89970" y="3916828"/>
                <a:ext cx="5478596" cy="344336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rgbClr val="AE0A24"/>
                    </a:solidFill>
                  </a:rPr>
                  <a:t>Opportunities at Belle II:</a:t>
                </a:r>
              </a:p>
              <a:p>
                <a:pPr lvl="1"/>
                <a:r>
                  <a:rPr lang="en-US" sz="1600" dirty="0"/>
                  <a:t>Feed down correction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/>
                  <a:t> dependence and associated production</a:t>
                </a:r>
              </a:p>
              <a:p>
                <a:pPr lvl="2"/>
                <a:r>
                  <a:rPr lang="en-US" sz="1600" dirty="0"/>
                  <a:t>(currently only for z dependence, introduces large uncertainties)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sz="1600" dirty="0"/>
                  <a:t> correlations </a:t>
                </a:r>
                <a:r>
                  <a:rPr lang="en-US" sz="1600" dirty="0">
                    <a:solidFill>
                      <a:srgbClr val="FF0000"/>
                    </a:solidFill>
                    <a:sym typeface="Wingdings" pitchFamily="2" charset="2"/>
                  </a:rPr>
                  <a:t>Entanglement studies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lvl="2"/>
                <a:r>
                  <a:rPr lang="en-US" sz="1600" dirty="0"/>
                  <a:t>Extension to tensor polarized FFs: e-Print: 2206.11742 [hep-</a:t>
                </a:r>
                <a:r>
                  <a:rPr lang="en-US" sz="1600" dirty="0" err="1"/>
                  <a:t>ph</a:t>
                </a:r>
                <a:r>
                  <a:rPr lang="en-US" sz="1600" dirty="0"/>
                  <a:t>]</a:t>
                </a:r>
              </a:p>
              <a:p>
                <a:pPr lvl="2"/>
                <a:r>
                  <a:rPr lang="en-US" sz="1600" dirty="0"/>
                  <a:t>….</a:t>
                </a:r>
              </a:p>
              <a:p>
                <a:pPr lvl="1"/>
                <a:r>
                  <a:rPr lang="en-US" sz="1800" dirty="0"/>
                  <a:t>Explore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region (not shown here) with higher statistics and better tracking resolution</a:t>
                </a:r>
              </a:p>
              <a:p>
                <a:pPr marL="17145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89970" y="3916828"/>
                <a:ext cx="5478596" cy="3443366"/>
              </a:xfrm>
              <a:blipFill>
                <a:blip r:embed="rId3"/>
                <a:stretch>
                  <a:fillRect l="-924" t="-1838" r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4C61-0FD0-2442-8F29-BFD3A7E3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8BA3F-4166-A75D-3345-F8BEE23D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94" y="1118785"/>
            <a:ext cx="4834028" cy="2566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804CF-9969-FA2F-C412-CA42DCB1560A}"/>
              </a:ext>
            </a:extLst>
          </p:cNvPr>
          <p:cNvSpPr txBox="1"/>
          <p:nvPr/>
        </p:nvSpPr>
        <p:spPr>
          <a:xfrm>
            <a:off x="3976058" y="3549105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PRL122 (2019) 4, 042001</a:t>
            </a:r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37D68-95DF-B678-C1D4-BC2317ACC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171" y="1210835"/>
            <a:ext cx="1802888" cy="1510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539D8-502B-24B1-D0F1-85046733C086}"/>
                  </a:ext>
                </a:extLst>
              </p:cNvPr>
              <p:cNvSpPr txBox="1"/>
              <p:nvPr/>
            </p:nvSpPr>
            <p:spPr>
              <a:xfrm>
                <a:off x="5196099" y="2691829"/>
                <a:ext cx="18096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Example,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feeddown</a:t>
                </a:r>
                <a:r>
                  <a:rPr lang="en-US" sz="1400" dirty="0"/>
                  <a:t> at the EIC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539D8-502B-24B1-D0F1-85046733C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099" y="2691829"/>
                <a:ext cx="1809663" cy="523220"/>
              </a:xfrm>
              <a:prstGeom prst="rect">
                <a:avLst/>
              </a:prstGeom>
              <a:blipFill>
                <a:blip r:embed="rId6"/>
                <a:stretch>
                  <a:fillRect l="-694" t="-243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4CA7977-FB0B-5A31-3031-4FDB14B98B1F}"/>
              </a:ext>
            </a:extLst>
          </p:cNvPr>
          <p:cNvGrpSpPr/>
          <p:nvPr/>
        </p:nvGrpSpPr>
        <p:grpSpPr>
          <a:xfrm>
            <a:off x="7205995" y="1080417"/>
            <a:ext cx="1955255" cy="4697165"/>
            <a:chOff x="2353982" y="796085"/>
            <a:chExt cx="2295022" cy="4994275"/>
          </a:xfrm>
        </p:grpSpPr>
        <p:pic>
          <p:nvPicPr>
            <p:cNvPr id="12" name="Content Placeholder 6">
              <a:extLst>
                <a:ext uri="{FF2B5EF4-FFF2-40B4-BE49-F238E27FC236}">
                  <a16:creationId xmlns:a16="http://schemas.microsoft.com/office/drawing/2014/main" id="{2FC3794B-66EC-AE62-4233-785C401C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799" r="551" b="28635"/>
            <a:stretch/>
          </p:blipFill>
          <p:spPr>
            <a:xfrm>
              <a:off x="4464107" y="796085"/>
              <a:ext cx="184897" cy="3564160"/>
            </a:xfrm>
            <a:prstGeom prst="rect">
              <a:avLst/>
            </a:prstGeom>
          </p:spPr>
        </p:pic>
        <p:pic>
          <p:nvPicPr>
            <p:cNvPr id="13" name="Content Placeholder 6">
              <a:extLst>
                <a:ext uri="{FF2B5EF4-FFF2-40B4-BE49-F238E27FC236}">
                  <a16:creationId xmlns:a16="http://schemas.microsoft.com/office/drawing/2014/main" id="{787D9D00-5F9E-2A6E-3949-E583BFC71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92080"/>
            <a:stretch/>
          </p:blipFill>
          <p:spPr>
            <a:xfrm>
              <a:off x="2353982" y="796085"/>
              <a:ext cx="552847" cy="4994275"/>
            </a:xfrm>
            <a:prstGeom prst="rect">
              <a:avLst/>
            </a:prstGeom>
          </p:spPr>
        </p:pic>
        <p:pic>
          <p:nvPicPr>
            <p:cNvPr id="14" name="Content Placeholder 6">
              <a:extLst>
                <a:ext uri="{FF2B5EF4-FFF2-40B4-BE49-F238E27FC236}">
                  <a16:creationId xmlns:a16="http://schemas.microsoft.com/office/drawing/2014/main" id="{AF8215C6-F8B6-8D40-C813-D4DA8FC63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980" r="47407"/>
            <a:stretch/>
          </p:blipFill>
          <p:spPr>
            <a:xfrm>
              <a:off x="2906829" y="796085"/>
              <a:ext cx="1578544" cy="49942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8F8CDF-A9AD-12BF-B2EC-35ED14EF33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8480" y="4674408"/>
                <a:ext cx="3821262" cy="25568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AE0A24"/>
                    </a:solidFill>
                  </a:rPr>
                  <a:t>Complementary Statistics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AE0A24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program at the EIC</a:t>
                </a:r>
              </a:p>
              <a:p>
                <a:pPr lvl="1"/>
                <a:r>
                  <a:rPr lang="en-US" dirty="0"/>
                  <a:t>Universality test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FFs to extract polarized PDFs</a:t>
                </a:r>
              </a:p>
              <a:p>
                <a:pPr lvl="1"/>
                <a:r>
                  <a:rPr lang="en-US" dirty="0"/>
                  <a:t>Flavor separation</a:t>
                </a:r>
              </a:p>
              <a:p>
                <a:pPr lvl="1"/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8F8CDF-A9AD-12BF-B2EC-35ED14EF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480" y="4674408"/>
                <a:ext cx="3821262" cy="2556831"/>
              </a:xfrm>
              <a:prstGeom prst="rect">
                <a:avLst/>
              </a:prstGeom>
              <a:blipFill>
                <a:blip r:embed="rId8"/>
                <a:stretch>
                  <a:fillRect l="-1661" t="-1485" r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5C18CF2-507D-2DDA-FB75-F058CEEE2961}"/>
              </a:ext>
            </a:extLst>
          </p:cNvPr>
          <p:cNvSpPr txBox="1"/>
          <p:nvPr/>
        </p:nvSpPr>
        <p:spPr>
          <a:xfrm>
            <a:off x="8247494" y="295343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1122685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A159-C06D-A19F-3E30-FC16F3AB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Belle II QCD program?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154B84-F67E-DF86-BDB5-37740BCCA0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What Belle II brings to the table for existing channels</a:t>
                </a:r>
              </a:p>
              <a:p>
                <a:pPr lvl="1"/>
                <a:r>
                  <a:rPr lang="en-US" dirty="0"/>
                  <a:t>High statistics </a:t>
                </a:r>
              </a:p>
              <a:p>
                <a:pPr marL="914400" lvl="2" indent="0">
                  <a:buNone/>
                </a:pP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complex final states </a:t>
                </a:r>
              </a:p>
              <a:p>
                <a:pPr marL="914400" lvl="2" indent="0">
                  <a:buNone/>
                </a:pPr>
                <a:r>
                  <a:rPr lang="en-US" dirty="0">
                    <a:sym typeface="Wingdings" pitchFamily="2" charset="2"/>
                  </a:rPr>
                  <a:t>complementary to EIC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Trigger  low 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multiplicities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Highlights of the Hadronization program at Belle II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Jets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Non factorizable hadronization observables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g-2 related measurements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ym typeface="Wingdings" pitchFamily="2" charset="2"/>
                  </a:rPr>
                  <a:t> related measurements</a:t>
                </a:r>
              </a:p>
              <a:p>
                <a:pPr lvl="1"/>
                <a:endParaRPr lang="en-US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154B84-F67E-DF86-BDB5-37740BCCA0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B22D8-689A-C6D6-2BED-04459CB9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7884B-B4D1-C003-FA70-B5420CED6CC4}"/>
              </a:ext>
            </a:extLst>
          </p:cNvPr>
          <p:cNvSpPr txBox="1"/>
          <p:nvPr/>
        </p:nvSpPr>
        <p:spPr>
          <a:xfrm>
            <a:off x="6677184" y="5134579"/>
            <a:ext cx="2342436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Gains from new trigger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346227-D410-7ED6-2CE3-86237DAD1DD4}"/>
              </a:ext>
            </a:extLst>
          </p:cNvPr>
          <p:cNvCxnSpPr>
            <a:cxnSpLocks/>
          </p:cNvCxnSpPr>
          <p:nvPr/>
        </p:nvCxnSpPr>
        <p:spPr>
          <a:xfrm flipV="1">
            <a:off x="4166647" y="5385022"/>
            <a:ext cx="2107085" cy="10526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4F4C68-B02F-2923-4CB7-9CC63B52BE20}"/>
              </a:ext>
            </a:extLst>
          </p:cNvPr>
          <p:cNvCxnSpPr>
            <a:cxnSpLocks/>
          </p:cNvCxnSpPr>
          <p:nvPr/>
        </p:nvCxnSpPr>
        <p:spPr>
          <a:xfrm>
            <a:off x="4186264" y="5844294"/>
            <a:ext cx="2358764" cy="14944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FDF78C-855F-D310-AEF1-E98E70E342D5}"/>
              </a:ext>
            </a:extLst>
          </p:cNvPr>
          <p:cNvSpPr txBox="1"/>
          <p:nvPr/>
        </p:nvSpPr>
        <p:spPr>
          <a:xfrm>
            <a:off x="6492645" y="5701417"/>
            <a:ext cx="2711515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to the Belle II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FFA81-8926-7EC5-D4EA-89D8B4FF9123}"/>
              </a:ext>
            </a:extLst>
          </p:cNvPr>
          <p:cNvSpPr txBox="1"/>
          <p:nvPr/>
        </p:nvSpPr>
        <p:spPr>
          <a:xfrm>
            <a:off x="6677184" y="4643597"/>
            <a:ext cx="2764859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to the Belle II program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99C4C1-6862-B956-7812-302AA652A822}"/>
              </a:ext>
            </a:extLst>
          </p:cNvPr>
          <p:cNvCxnSpPr>
            <a:cxnSpLocks/>
          </p:cNvCxnSpPr>
          <p:nvPr/>
        </p:nvCxnSpPr>
        <p:spPr>
          <a:xfrm>
            <a:off x="3662241" y="4680570"/>
            <a:ext cx="2781187" cy="23080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02168D-32FF-90CA-0C9A-F2C6FE30D125}"/>
              </a:ext>
            </a:extLst>
          </p:cNvPr>
          <p:cNvCxnSpPr>
            <a:cxnSpLocks/>
          </p:cNvCxnSpPr>
          <p:nvPr/>
        </p:nvCxnSpPr>
        <p:spPr>
          <a:xfrm flipV="1">
            <a:off x="5982395" y="4488231"/>
            <a:ext cx="291337" cy="2029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330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FC62-547E-8844-B730-D0101F4BB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81" y="284455"/>
            <a:ext cx="8575437" cy="487490"/>
          </a:xfrm>
        </p:spPr>
        <p:txBody>
          <a:bodyPr/>
          <a:lstStyle/>
          <a:p>
            <a:r>
              <a:rPr lang="en-US" sz="3200" dirty="0"/>
              <a:t>Belle II can </a:t>
            </a:r>
            <a:r>
              <a:rPr lang="en-US" sz="3200" dirty="0" err="1"/>
              <a:t>signficcantly</a:t>
            </a:r>
            <a:r>
              <a:rPr lang="en-US" sz="3200" dirty="0"/>
              <a:t> improve our knowledge of heavy flavor fragmentation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A8F8-45E7-2D43-884A-90E29C46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8ABD670B-6C94-264A-A644-43D857636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1532771"/>
                <a:ext cx="3562350" cy="46441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Single hadron differential cross sections for </a:t>
                </a:r>
                <a:r>
                  <a:rPr lang="en-US" dirty="0">
                    <a:latin typeface="Symbol" panose="05050102010706020507" pitchFamily="18" charset="2"/>
                  </a:rPr>
                  <a:t>L, S, X, W, L</a:t>
                </a:r>
                <a:r>
                  <a:rPr lang="en-US" baseline="-25000" dirty="0"/>
                  <a:t> c</a:t>
                </a:r>
                <a:r>
                  <a:rPr lang="en-US" dirty="0">
                    <a:latin typeface="Symbol" panose="05050102010706020507" pitchFamily="18" charset="2"/>
                  </a:rPr>
                  <a:t>, S</a:t>
                </a:r>
                <a:r>
                  <a:rPr lang="en-US" baseline="-25000" dirty="0"/>
                  <a:t> c</a:t>
                </a:r>
                <a:r>
                  <a:rPr lang="en-US" dirty="0">
                    <a:latin typeface="Symbol" panose="05050102010706020507" pitchFamily="18" charset="2"/>
                  </a:rPr>
                  <a:t>, X</a:t>
                </a:r>
                <a:r>
                  <a:rPr lang="en-US" baseline="-25000" dirty="0"/>
                  <a:t> c</a:t>
                </a:r>
                <a:r>
                  <a:rPr lang="en-US" dirty="0">
                    <a:latin typeface="Symbol" panose="05050102010706020507" pitchFamily="18" charset="2"/>
                  </a:rPr>
                  <a:t>, W</a:t>
                </a:r>
                <a:r>
                  <a:rPr lang="en-US" baseline="-25000" dirty="0"/>
                  <a:t> c</a:t>
                </a:r>
                <a:r>
                  <a:rPr lang="en-US" dirty="0"/>
                  <a:t> (</a:t>
                </a:r>
                <a:r>
                  <a:rPr lang="en-US" dirty="0" err="1"/>
                  <a:t>etc</a:t>
                </a:r>
                <a:r>
                  <a:rPr lang="en-US" dirty="0"/>
                  <a:t>)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baseline="-25000" dirty="0"/>
                  <a:t> </a:t>
                </a:r>
                <a:r>
                  <a:rPr lang="en-US" dirty="0"/>
                  <a:t>available</a:t>
                </a:r>
                <a:endParaRPr lang="en-US" baseline="-25000" dirty="0"/>
              </a:p>
              <a:p>
                <a:r>
                  <a:rPr kumimoji="1" lang="en-US" altLang="ja-JP" dirty="0"/>
                  <a:t>Heavier particles generally plotted vs normalized momentum</a:t>
                </a:r>
              </a:p>
              <a:p>
                <a:r>
                  <a:rPr kumimoji="1" lang="en-US" altLang="ja-JP" dirty="0"/>
                  <a:t>Unlike light hadrons charmed hadrons contain large fraction of charm quark momentum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ym typeface="Wingdings" pitchFamily="2" charset="2"/>
                  </a:rPr>
                  <a:t>peaked at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𝑝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kumimoji="1" lang="en-US" altLang="ja-JP" dirty="0"/>
                  <a:t>Belle analysis of vector mesons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kumimoji="1" lang="en-US" altLang="ja-JP" dirty="0"/>
                  <a:t> mesons underway </a:t>
                </a:r>
              </a:p>
              <a:p>
                <a:r>
                  <a:rPr kumimoji="1" lang="en-US" altLang="ja-JP" dirty="0">
                    <a:solidFill>
                      <a:srgbClr val="AE0A24"/>
                    </a:solidFill>
                  </a:rPr>
                  <a:t>Belle II prospects: Multidimensional extraction,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AE0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AE0A24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AE0A24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rgbClr val="AE0A24"/>
                    </a:solidFill>
                  </a:rPr>
                  <a:t> dependence</a:t>
                </a:r>
                <a:endParaRPr kumimoji="1" lang="ja-JP" altLang="en-US">
                  <a:solidFill>
                    <a:srgbClr val="AE0A24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8ABD670B-6C94-264A-A644-43D857636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532771"/>
                <a:ext cx="3562350" cy="4644192"/>
              </a:xfrm>
              <a:prstGeom prst="rect">
                <a:avLst/>
              </a:prstGeom>
              <a:blipFill>
                <a:blip r:embed="rId2"/>
                <a:stretch>
                  <a:fillRect l="-1418" t="-2452" r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EE1A398-CF36-B044-B359-C6C8A863B9E3}"/>
              </a:ext>
            </a:extLst>
          </p:cNvPr>
          <p:cNvSpPr/>
          <p:nvPr/>
        </p:nvSpPr>
        <p:spPr>
          <a:xfrm>
            <a:off x="4846515" y="950907"/>
            <a:ext cx="3790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PRL.95, 142003 (2005)(Babar)</a:t>
            </a:r>
          </a:p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PRD73, 032002 (2006) (Belle)</a:t>
            </a:r>
          </a:p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PRD75, 012003 (2007)(Babar)</a:t>
            </a:r>
          </a:p>
          <a:p>
            <a:r>
              <a:rPr kumimoji="0" lang="en-US" altLang="ja-JP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PRL 99, 062001 (2007)(Babar)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2ED7C44-0E0E-5D44-BB7D-E0E45656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09" y="2184035"/>
            <a:ext cx="4702519" cy="44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899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95BB-EC06-BD73-0AF3-B9889897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9533C-E941-776F-1ACC-4B3FBBD8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00888-D30D-0447-7A84-E8A6DAA9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09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95BB-EC06-BD73-0AF3-B9889897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Concentrate on B2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9533C-E941-776F-1ACC-4B3FBBD8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00888-D30D-0447-7A84-E8A6DAA9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71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425-366E-45C1-4AF4-376E7FAA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Data on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574BC-81DE-E263-943A-3980B705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EB5D2AE-CF47-4AAE-FA89-E44F0EB8E2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8586" y="1748790"/>
                <a:ext cx="2614858" cy="3429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Dominated by B factories</a:t>
                </a:r>
              </a:p>
              <a:p>
                <a:r>
                  <a:rPr lang="en-US" dirty="0"/>
                  <a:t>Limited lever arm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dirty="0"/>
                  <a:t> in particular at high z</a:t>
                </a:r>
              </a:p>
              <a:p>
                <a:r>
                  <a:rPr lang="en-US" dirty="0"/>
                  <a:t>Precision data includes charged single hadrons </a:t>
                </a:r>
                <a:r>
                  <a:rPr lang="en-US" dirty="0">
                    <a:latin typeface="Symbol" charset="2"/>
                    <a:ea typeface="Symbol" charset="2"/>
                    <a:cs typeface="Symbol" charset="2"/>
                  </a:rPr>
                  <a:t>p</a:t>
                </a:r>
                <a:r>
                  <a:rPr lang="en-US" dirty="0"/>
                  <a:t>, K, p, 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charset="0"/>
                      </a:rPr>
                      <m:t>Λ</m:t>
                    </m:r>
                    <m:r>
                      <a:rPr lang="en-US" i="1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is-IS" dirty="0"/>
                  <a:t>charmed baryons…</a:t>
                </a:r>
              </a:p>
              <a:p>
                <a:endParaRPr lang="en-US" dirty="0">
                  <a:sym typeface="Wingding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EB5D2AE-CF47-4AAE-FA89-E44F0EB8E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86" y="1748790"/>
                <a:ext cx="2614858" cy="3429000"/>
              </a:xfrm>
              <a:prstGeom prst="rect">
                <a:avLst/>
              </a:prstGeom>
              <a:blipFill>
                <a:blip r:embed="rId2"/>
                <a:stretch>
                  <a:fillRect l="-2899" t="-2952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792F46E-1C20-D301-747C-138425276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19" y="1748790"/>
            <a:ext cx="4351090" cy="31217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6263E-063D-746C-FCD2-B96B398289DE}"/>
              </a:ext>
            </a:extLst>
          </p:cNvPr>
          <p:cNvSpPr txBox="1"/>
          <p:nvPr/>
        </p:nvSpPr>
        <p:spPr>
          <a:xfrm>
            <a:off x="3512820" y="5109210"/>
            <a:ext cx="308225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b="1" dirty="0" err="1"/>
              <a:t>Phys.Rev.Lett</a:t>
            </a:r>
            <a:r>
              <a:rPr lang="cs-CZ" sz="1350" b="1" dirty="0"/>
              <a:t>. 111 (2013) 062002</a:t>
            </a:r>
            <a:r>
              <a:rPr lang="cs-CZ" sz="1350" dirty="0"/>
              <a:t>  (Belle)</a:t>
            </a:r>
          </a:p>
          <a:p>
            <a:r>
              <a:rPr lang="is-IS" sz="1350" dirty="0"/>
              <a:t> </a:t>
            </a:r>
            <a:r>
              <a:rPr lang="is-IS" sz="1350" b="1" dirty="0"/>
              <a:t>Phys.Rev. D88 (2013) 032011</a:t>
            </a:r>
            <a:r>
              <a:rPr lang="is-IS" sz="1350" dirty="0"/>
              <a:t>  (BaBar)</a:t>
            </a:r>
            <a:endParaRPr lang="cs-CZ" sz="1350" dirty="0"/>
          </a:p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9C98BD-2471-DD34-D49D-13D52DFCB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485" y="1241985"/>
            <a:ext cx="1052306" cy="13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44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40966-0DD4-A64F-97BB-9483F1CC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87523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future is now: Next Generation B factory </a:t>
            </a:r>
            <a:r>
              <a:rPr lang="en-US" dirty="0" err="1"/>
              <a:t>SuperKEKB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ED74D3-AEAD-F74D-96EE-F93258849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mp-lumi-1.png" descr="comp-lumi-1.png">
            <a:extLst>
              <a:ext uri="{FF2B5EF4-FFF2-40B4-BE49-F238E27FC236}">
                <a16:creationId xmlns:a16="http://schemas.microsoft.com/office/drawing/2014/main" id="{4B852AEF-DA16-0740-A5E6-D401051C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8" y="1394626"/>
            <a:ext cx="3678875" cy="252918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Oval">
            <a:extLst>
              <a:ext uri="{FF2B5EF4-FFF2-40B4-BE49-F238E27FC236}">
                <a16:creationId xmlns:a16="http://schemas.microsoft.com/office/drawing/2014/main" id="{1481907C-C70A-CF4D-A6B8-0B6DFE69A989}"/>
              </a:ext>
            </a:extLst>
          </p:cNvPr>
          <p:cNvSpPr/>
          <p:nvPr/>
        </p:nvSpPr>
        <p:spPr>
          <a:xfrm>
            <a:off x="2742284" y="1727002"/>
            <a:ext cx="1162222" cy="542955"/>
          </a:xfrm>
          <a:prstGeom prst="ellipse">
            <a:avLst/>
          </a:prstGeom>
          <a:ln w="381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FD86F-CD1D-A642-94F7-EA483854B5E3}"/>
              </a:ext>
            </a:extLst>
          </p:cNvPr>
          <p:cNvSpPr txBox="1"/>
          <p:nvPr/>
        </p:nvSpPr>
        <p:spPr>
          <a:xfrm>
            <a:off x="6691854" y="4197350"/>
            <a:ext cx="1841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nano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-beams” are the key; vertical beam size is </a:t>
            </a:r>
            <a:r>
              <a:rPr lang="en-US" sz="1350" dirty="0">
                <a:solidFill>
                  <a:srgbClr val="FF0000"/>
                </a:solidFill>
                <a:latin typeface="Calibri"/>
              </a:rPr>
              <a:t>50nm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at the 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49F74-4F19-A445-BDFA-E8E0DD9CC357}"/>
              </a:ext>
            </a:extLst>
          </p:cNvPr>
          <p:cNvSpPr txBox="1"/>
          <p:nvPr/>
        </p:nvSpPr>
        <p:spPr>
          <a:xfrm>
            <a:off x="4537212" y="4131796"/>
            <a:ext cx="170521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Beam currents 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only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a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factor of two higher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than KEKB (~PEPII)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E36DB-FBCF-B24B-AD1E-38EEE7447215}"/>
              </a:ext>
            </a:extLst>
          </p:cNvPr>
          <p:cNvSpPr txBox="1"/>
          <p:nvPr/>
        </p:nvSpPr>
        <p:spPr>
          <a:xfrm>
            <a:off x="4679743" y="3029865"/>
            <a:ext cx="403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to Belle </a:t>
            </a:r>
            <a:r>
              <a:rPr lang="en-US" dirty="0" err="1"/>
              <a:t>lumi</a:t>
            </a:r>
            <a:r>
              <a:rPr lang="en-US" dirty="0"/>
              <a:t> before long shutdown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406249-C514-7443-A127-C58E9A4812B9}"/>
              </a:ext>
            </a:extLst>
          </p:cNvPr>
          <p:cNvCxnSpPr/>
          <p:nvPr/>
        </p:nvCxnSpPr>
        <p:spPr>
          <a:xfrm>
            <a:off x="5389817" y="3405332"/>
            <a:ext cx="0" cy="472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790ACE-1050-DD4E-A323-0C3E9AA68337}"/>
                  </a:ext>
                </a:extLst>
              </p:cNvPr>
              <p:cNvSpPr txBox="1"/>
              <p:nvPr/>
            </p:nvSpPr>
            <p:spPr>
              <a:xfrm>
                <a:off x="-232813" y="4745080"/>
                <a:ext cx="8274638" cy="2423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Belle II already delivered world record luminosity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Belle II aims to have significantly higher luminosity, current record: 4.7x10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34</a:t>
                </a:r>
                <a:r>
                  <a:rPr lang="en-US" dirty="0">
                    <a:solidFill>
                      <a:srgbClr val="FF0000"/>
                    </a:solidFill>
                  </a:rPr>
                  <a:t>cm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−2</a:t>
                </a:r>
                <a:r>
                  <a:rPr lang="en-US" dirty="0">
                    <a:solidFill>
                      <a:srgbClr val="FF0000"/>
                    </a:solidFill>
                  </a:rPr>
                  <a:t>s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−1</a:t>
                </a:r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Future P5 recommendation: FCC-</a:t>
                </a:r>
                <a:r>
                  <a:rPr lang="en-US" dirty="0" err="1">
                    <a:solidFill>
                      <a:srgbClr val="FF0000"/>
                    </a:solidFill>
                  </a:rPr>
                  <a:t>ee</a:t>
                </a:r>
                <a:r>
                  <a:rPr lang="en-US" dirty="0">
                    <a:solidFill>
                      <a:srgbClr val="FF0000"/>
                    </a:solidFill>
                  </a:rPr>
                  <a:t> or muon collider up to 10 </a:t>
                </a:r>
                <a:r>
                  <a:rPr lang="en-US" dirty="0" err="1">
                    <a:solidFill>
                      <a:srgbClr val="FF0000"/>
                    </a:solidFill>
                  </a:rPr>
                  <a:t>TeV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- dependence, dataset of 10s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br>
                  <a:rPr lang="en-US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 precision measurement outside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resonance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790ACE-1050-DD4E-A323-0C3E9AA68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813" y="4745080"/>
                <a:ext cx="8274638" cy="2423933"/>
              </a:xfrm>
              <a:prstGeom prst="rect">
                <a:avLst/>
              </a:prstGeom>
              <a:blipFill>
                <a:blip r:embed="rId3"/>
                <a:stretch>
                  <a:fillRect l="-459" t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C56421D6-5A4A-6136-5024-6F722FF0C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7" t="11471" r="11064" b="31417"/>
          <a:stretch/>
        </p:blipFill>
        <p:spPr bwMode="auto">
          <a:xfrm>
            <a:off x="4735202" y="900953"/>
            <a:ext cx="3913304" cy="313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54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E60B-9045-4747-A3A5-17289ACE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110" y="-216966"/>
            <a:ext cx="7886700" cy="1325563"/>
          </a:xfrm>
        </p:spPr>
        <p:txBody>
          <a:bodyPr/>
          <a:lstStyle/>
          <a:p>
            <a:r>
              <a:rPr lang="en-US" dirty="0"/>
              <a:t>Enter Belle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01AF5-00FC-5B43-80D0-8C54D5BC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6D07-348F-D246-B044-4794480BF1EC}" type="slidenum">
              <a:rPr lang="en-US" smtClean="0"/>
              <a:t>49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D3E042-E0A3-4346-9CF8-6BA4263D9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4"/>
          <a:stretch/>
        </p:blipFill>
        <p:spPr>
          <a:xfrm>
            <a:off x="2061139" y="1108595"/>
            <a:ext cx="6899981" cy="493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B12F19-B8D1-9944-B94B-439E16AE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5" y="93619"/>
            <a:ext cx="2839097" cy="20299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A6F04D-EF5F-B041-A8C1-E12DA1F92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" y="5181905"/>
            <a:ext cx="2515514" cy="16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9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40966-0DD4-A64F-97BB-9483F1CC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87523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future is now: Next Generation B factory </a:t>
            </a:r>
            <a:r>
              <a:rPr lang="en-US" dirty="0" err="1"/>
              <a:t>SuperKEKB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ED74D3-AEAD-F74D-96EE-F93258849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mp-lumi-1.png" descr="comp-lumi-1.png">
            <a:extLst>
              <a:ext uri="{FF2B5EF4-FFF2-40B4-BE49-F238E27FC236}">
                <a16:creationId xmlns:a16="http://schemas.microsoft.com/office/drawing/2014/main" id="{4B852AEF-DA16-0740-A5E6-D401051C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8" y="1394626"/>
            <a:ext cx="3678875" cy="252918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Oval">
            <a:extLst>
              <a:ext uri="{FF2B5EF4-FFF2-40B4-BE49-F238E27FC236}">
                <a16:creationId xmlns:a16="http://schemas.microsoft.com/office/drawing/2014/main" id="{1481907C-C70A-CF4D-A6B8-0B6DFE69A989}"/>
              </a:ext>
            </a:extLst>
          </p:cNvPr>
          <p:cNvSpPr/>
          <p:nvPr/>
        </p:nvSpPr>
        <p:spPr>
          <a:xfrm>
            <a:off x="2742284" y="1727002"/>
            <a:ext cx="1162222" cy="542955"/>
          </a:xfrm>
          <a:prstGeom prst="ellipse">
            <a:avLst/>
          </a:prstGeom>
          <a:ln w="381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FD86F-CD1D-A642-94F7-EA483854B5E3}"/>
              </a:ext>
            </a:extLst>
          </p:cNvPr>
          <p:cNvSpPr txBox="1"/>
          <p:nvPr/>
        </p:nvSpPr>
        <p:spPr>
          <a:xfrm>
            <a:off x="6691854" y="4197350"/>
            <a:ext cx="1841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nano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-beams” are the key; vertical beam size is </a:t>
            </a:r>
            <a:r>
              <a:rPr lang="en-US" sz="1350" dirty="0">
                <a:solidFill>
                  <a:srgbClr val="FF0000"/>
                </a:solidFill>
                <a:latin typeface="Calibri"/>
              </a:rPr>
              <a:t>50nm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at the 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49F74-4F19-A445-BDFA-E8E0DD9CC357}"/>
              </a:ext>
            </a:extLst>
          </p:cNvPr>
          <p:cNvSpPr txBox="1"/>
          <p:nvPr/>
        </p:nvSpPr>
        <p:spPr>
          <a:xfrm>
            <a:off x="4537212" y="4131796"/>
            <a:ext cx="170521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Beam currents 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only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a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factor of two higher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than KEKB (~PEPII)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E36DB-FBCF-B24B-AD1E-38EEE7447215}"/>
              </a:ext>
            </a:extLst>
          </p:cNvPr>
          <p:cNvSpPr txBox="1"/>
          <p:nvPr/>
        </p:nvSpPr>
        <p:spPr>
          <a:xfrm>
            <a:off x="4679743" y="3029865"/>
            <a:ext cx="403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to Belle </a:t>
            </a:r>
            <a:r>
              <a:rPr lang="en-US" dirty="0" err="1"/>
              <a:t>lumi</a:t>
            </a:r>
            <a:r>
              <a:rPr lang="en-US" dirty="0"/>
              <a:t> before long shutdown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406249-C514-7443-A127-C58E9A4812B9}"/>
              </a:ext>
            </a:extLst>
          </p:cNvPr>
          <p:cNvCxnSpPr/>
          <p:nvPr/>
        </p:nvCxnSpPr>
        <p:spPr>
          <a:xfrm>
            <a:off x="5389817" y="3405332"/>
            <a:ext cx="0" cy="472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790ACE-1050-DD4E-A323-0C3E9AA68337}"/>
                  </a:ext>
                </a:extLst>
              </p:cNvPr>
              <p:cNvSpPr txBox="1"/>
              <p:nvPr/>
            </p:nvSpPr>
            <p:spPr>
              <a:xfrm>
                <a:off x="0" y="4750744"/>
                <a:ext cx="8274638" cy="2423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Belle II already delivered world record luminosity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Belle II aims to have significantly higher luminosity, current record: 4.7x10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34</a:t>
                </a:r>
                <a:r>
                  <a:rPr lang="en-US" dirty="0">
                    <a:solidFill>
                      <a:srgbClr val="FF0000"/>
                    </a:solidFill>
                  </a:rPr>
                  <a:t>cm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−2</a:t>
                </a:r>
                <a:r>
                  <a:rPr lang="en-US" dirty="0">
                    <a:solidFill>
                      <a:srgbClr val="FF0000"/>
                    </a:solidFill>
                  </a:rPr>
                  <a:t>s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−1</a:t>
                </a:r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Future P5 recommendation: FCC-</a:t>
                </a:r>
                <a:r>
                  <a:rPr lang="en-US" dirty="0" err="1">
                    <a:solidFill>
                      <a:srgbClr val="FF0000"/>
                    </a:solidFill>
                  </a:rPr>
                  <a:t>ee</a:t>
                </a:r>
                <a:r>
                  <a:rPr lang="en-US" dirty="0">
                    <a:solidFill>
                      <a:srgbClr val="FF0000"/>
                    </a:solidFill>
                  </a:rPr>
                  <a:t> or muon collider up to 10 </a:t>
                </a:r>
                <a:r>
                  <a:rPr lang="en-US" dirty="0" err="1">
                    <a:solidFill>
                      <a:srgbClr val="FF0000"/>
                    </a:solidFill>
                  </a:rPr>
                  <a:t>TeV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- dependence, dataset of 10s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br>
                  <a:rPr lang="en-US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 precision measurement outside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resonance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790ACE-1050-DD4E-A323-0C3E9AA68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50744"/>
                <a:ext cx="8274638" cy="2423933"/>
              </a:xfrm>
              <a:prstGeom prst="rect">
                <a:avLst/>
              </a:prstGeom>
              <a:blipFill>
                <a:blip r:embed="rId3"/>
                <a:stretch>
                  <a:fillRect l="-460" t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C56421D6-5A4A-6136-5024-6F722FF0C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7" t="11471" r="11064" b="31417"/>
          <a:stretch/>
        </p:blipFill>
        <p:spPr bwMode="auto">
          <a:xfrm>
            <a:off x="4735202" y="900953"/>
            <a:ext cx="3913304" cy="313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85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256E-6EF0-8635-E4B6-487168699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and long 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605DB-EF51-F67F-108A-72E54AA9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B5B6-9725-7134-769F-6CB387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600A6C-02EF-B485-0C9B-0195DF00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3382"/>
            <a:ext cx="3956312" cy="31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AED08A-8C4C-E938-5B03-61CBB4033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90" y="2186668"/>
            <a:ext cx="5146230" cy="24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05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Pion fragmentation 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/>
              <a:t>Light quarks symmetric </a:t>
            </a:r>
          </a:p>
          <a:p>
            <a:r>
              <a:rPr lang="en-US" altLang="ja-JP" dirty="0"/>
              <a:t>Dominated by favored fragmentation especially at high z</a:t>
            </a:r>
          </a:p>
          <a:p>
            <a:r>
              <a:rPr kumimoji="1" lang="en-US" altLang="ja-JP" dirty="0"/>
              <a:t>Gluon substantial but falling off faster than quarks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11/2/2023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Ralf Seidl: Fragmentation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51</a:t>
            </a:fld>
            <a:endParaRPr lang="en-US" altLang="ja-JP"/>
          </a:p>
        </p:txBody>
      </p:sp>
      <p:sp>
        <p:nvSpPr>
          <p:cNvPr id="9" name="Rectangle 8"/>
          <p:cNvSpPr/>
          <p:nvPr/>
        </p:nvSpPr>
        <p:spPr>
          <a:xfrm>
            <a:off x="3536737" y="1798054"/>
            <a:ext cx="396320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350" dirty="0"/>
              <a:t> DSS15: </a:t>
            </a:r>
            <a:r>
              <a:rPr lang="en-US" altLang="ja-JP" sz="1350" dirty="0" err="1">
                <a:hlinkClick r:id="rId2"/>
              </a:rPr>
              <a:t>deFlorian</a:t>
            </a:r>
            <a:r>
              <a:rPr lang="en-US" altLang="ja-JP" sz="1350" dirty="0">
                <a:hlinkClick r:id="rId2"/>
              </a:rPr>
              <a:t> et.al., </a:t>
            </a:r>
            <a:r>
              <a:rPr lang="en-US" altLang="ja-JP" sz="1350" dirty="0" err="1">
                <a:hlinkClick r:id="rId2"/>
              </a:rPr>
              <a:t>Phys.Rev</a:t>
            </a:r>
            <a:r>
              <a:rPr lang="en-US" altLang="ja-JP" sz="1350" dirty="0">
                <a:hlinkClick r:id="rId2"/>
              </a:rPr>
              <a:t>. D91 (2015)  014035</a:t>
            </a:r>
            <a:endParaRPr lang="ja-JP" altLang="en-US" sz="135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8791"/>
            <a:ext cx="3867150" cy="307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317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Kaon fragmentation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Strange quarks are dominating kaon fragmentation </a:t>
            </a:r>
          </a:p>
          <a:p>
            <a:r>
              <a:rPr lang="en-US" altLang="ja-JP" dirty="0"/>
              <a:t>Also dominated by favored u quark fragmentation at high-z</a:t>
            </a:r>
          </a:p>
          <a:p>
            <a:r>
              <a:rPr kumimoji="1" lang="en-US" altLang="ja-JP" dirty="0"/>
              <a:t>At lower z penalty for producing </a:t>
            </a:r>
            <a:r>
              <a:rPr kumimoji="1" lang="en-US" altLang="ja-JP" dirty="0" err="1"/>
              <a:t>ss</a:t>
            </a:r>
            <a:r>
              <a:rPr lang="en-US" altLang="ja-JP" dirty="0">
                <a:latin typeface="Calibri"/>
              </a:rPr>
              <a:t>̅</a:t>
            </a:r>
            <a:r>
              <a:rPr kumimoji="1" lang="en-US" altLang="ja-JP" dirty="0"/>
              <a:t> pair in fragmentation (</a:t>
            </a:r>
            <a:r>
              <a:rPr kumimoji="1" lang="en-US" altLang="ja-JP" dirty="0" err="1"/>
              <a:t>u+u</a:t>
            </a:r>
            <a:r>
              <a:rPr kumimoji="1" lang="en-US" altLang="ja-JP" dirty="0">
                <a:latin typeface="Calibri"/>
              </a:rPr>
              <a:t>̅</a:t>
            </a:r>
            <a:r>
              <a:rPr kumimoji="1" lang="en-US" altLang="ja-JP" dirty="0"/>
              <a:t> &lt; </a:t>
            </a:r>
            <a:r>
              <a:rPr kumimoji="1" lang="en-US" altLang="ja-JP" dirty="0" err="1"/>
              <a:t>s+s</a:t>
            </a:r>
            <a:r>
              <a:rPr kumimoji="1" lang="en-US" altLang="ja-JP" dirty="0">
                <a:latin typeface="Calibri"/>
              </a:rPr>
              <a:t>̅</a:t>
            </a:r>
            <a:r>
              <a:rPr kumimoji="1" lang="en-US" altLang="ja-JP" dirty="0"/>
              <a:t>)</a:t>
            </a:r>
          </a:p>
          <a:p>
            <a:r>
              <a:rPr lang="en-US" altLang="ja-JP" dirty="0"/>
              <a:t>Charm fragmentation comparable (what about weak decays?)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Ralf Seidl: Fragmentation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ja-JP"/>
              <a:t>11/2/2023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99" y="3429000"/>
            <a:ext cx="3683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879" y="5200651"/>
            <a:ext cx="3248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3"/>
              </a:rPr>
              <a:t>DEHSS </a:t>
            </a:r>
            <a:r>
              <a:rPr lang="en-US" sz="1350" i="1" dirty="0" err="1">
                <a:hlinkClick r:id="rId3"/>
              </a:rPr>
              <a:t>Phys.Rev.D</a:t>
            </a:r>
            <a:r>
              <a:rPr lang="en-US" sz="1350" dirty="0">
                <a:hlinkClick r:id="rId3"/>
              </a:rPr>
              <a:t> 95 (2017) 9, 094019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3588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1"/>
            <a:ext cx="7886700" cy="754856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From “your errors are too conservative” to </a:t>
            </a:r>
            <a:br>
              <a:rPr lang="en-US" sz="2700" dirty="0"/>
            </a:br>
            <a:r>
              <a:rPr lang="en-US" sz="2700" dirty="0"/>
              <a:t>“your errors are too precise”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2093171"/>
            <a:ext cx="3990975" cy="34831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Initial single hadron cross section measurement in very fine z binning, thus large bin-to-bin migration. Unfolding performed but assigned very conservative uncertainties </a:t>
            </a:r>
            <a:r>
              <a:rPr lang="en-US" dirty="0">
                <a:sym typeface="Wingdings" panose="05000000000000000000" pitchFamily="2" charset="2"/>
              </a:rPr>
              <a:t> global fit’s 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c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generally too low for our data set</a:t>
            </a:r>
          </a:p>
          <a:p>
            <a:r>
              <a:rPr lang="en-US" dirty="0">
                <a:sym typeface="Wingdings" panose="05000000000000000000" pitchFamily="2" charset="2"/>
              </a:rPr>
              <a:t>Recent update (’20) with more realistic binning, much better understanding of all systematic uncertainty sources, correlated and uncorrelated uncertainties provided separately</a:t>
            </a:r>
          </a:p>
          <a:p>
            <a:r>
              <a:rPr lang="en-US" dirty="0">
                <a:sym typeface="Wingdings" panose="05000000000000000000" pitchFamily="2" charset="2"/>
              </a:rPr>
              <a:t>However, fitters would prefer: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all systematics separately (will be done in the future),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all systematics symmetric (INCORRECT!)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Seidl: Fragmentation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53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8650" y="1652557"/>
            <a:ext cx="44005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One group: “However we do not consider it because of a poor control of the degree of correlation of systematic uncertainties”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2356"/>
          <a:stretch/>
        </p:blipFill>
        <p:spPr>
          <a:xfrm>
            <a:off x="5029200" y="1470527"/>
            <a:ext cx="3925341" cy="1885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875" y="5489714"/>
            <a:ext cx="3714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 err="1"/>
              <a:t>xFitter</a:t>
            </a:r>
            <a:r>
              <a:rPr lang="en-US" sz="1350" i="1" dirty="0"/>
              <a:t>: </a:t>
            </a:r>
            <a:r>
              <a:rPr lang="en-US" sz="1350" i="1" dirty="0">
                <a:hlinkClick r:id="rId3"/>
              </a:rPr>
              <a:t>Phys.Rev.D</a:t>
            </a:r>
            <a:r>
              <a:rPr lang="en-US" sz="1350" dirty="0">
                <a:hlinkClick r:id="rId3"/>
              </a:rPr>
              <a:t> 104 (2021) 056019</a:t>
            </a:r>
            <a:endParaRPr lang="en-US" sz="1350" dirty="0"/>
          </a:p>
          <a:p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6589"/>
          <a:stretch/>
        </p:blipFill>
        <p:spPr>
          <a:xfrm>
            <a:off x="6966217" y="3480120"/>
            <a:ext cx="193883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16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95BB-EC06-BD73-0AF3-B9889897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9533C-E941-776F-1ACC-4B3FBBD8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00888-D30D-0447-7A84-E8A6DAA9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1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fits of </a:t>
            </a:r>
            <a:r>
              <a:rPr lang="en-US" dirty="0" err="1"/>
              <a:t>Dihadron</a:t>
            </a:r>
            <a:r>
              <a:rPr lang="en-US" dirty="0"/>
              <a:t> 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993970"/>
            <a:ext cx="4038600" cy="85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Global fits taking SIDIS data, RHIC data, Belle data (polarized and </a:t>
            </a:r>
            <a:r>
              <a:rPr lang="en-US" dirty="0" err="1"/>
              <a:t>unpolarized</a:t>
            </a:r>
            <a:r>
              <a:rPr lang="en-US" dirty="0"/>
              <a:t>) into account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196135" y="1187554"/>
            <a:ext cx="3947866" cy="20041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1F5-55C3-425E-B6F6-8B67F927926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2" y="1511691"/>
            <a:ext cx="3815990" cy="2274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2" y="3785695"/>
            <a:ext cx="3815989" cy="1208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0" y="4433266"/>
            <a:ext cx="4085788" cy="1508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962" y="3118395"/>
            <a:ext cx="2725925" cy="16979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6450" y="3135437"/>
            <a:ext cx="325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Cocuzza</a:t>
            </a:r>
            <a:r>
              <a:rPr lang="en-US" sz="1200" dirty="0"/>
              <a:t> et al. </a:t>
            </a:r>
            <a:r>
              <a:rPr lang="en-US" sz="1200" dirty="0">
                <a:hlinkClick r:id="rId7"/>
              </a:rPr>
              <a:t>https://arxiv.org/abs/2306.12998</a:t>
            </a:r>
            <a:endParaRPr lang="en-US" sz="1200" dirty="0"/>
          </a:p>
          <a:p>
            <a:r>
              <a:rPr lang="en-US" sz="1200" dirty="0"/>
              <a:t>Also </a:t>
            </a:r>
            <a:r>
              <a:rPr lang="en-US" sz="1200" dirty="0" err="1"/>
              <a:t>Radici</a:t>
            </a:r>
            <a:r>
              <a:rPr lang="en-US" sz="1200" dirty="0"/>
              <a:t> et al. </a:t>
            </a:r>
            <a:r>
              <a:rPr lang="en-US" sz="1200" i="1" dirty="0">
                <a:hlinkClick r:id="rId8" action="ppaction://hlinkfile"/>
              </a:rPr>
              <a:t>PRL 120 (2018) 19, 192001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656967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95BB-EC06-BD73-0AF3-B9889897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IFF, partial 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9533C-E941-776F-1ACC-4B3FBBD8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00888-D30D-0447-7A84-E8A6DAA9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36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5770-E538-8633-45D0-A6F229AF8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D77BE-4637-E740-F24F-865B7363F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57028-E6AB-3202-AB13-3581F027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372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1221D-E08F-87AD-9C6F-104F1C8B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6D99-A850-ECD2-4B36-0C683B243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Kharzeev</a:t>
            </a:r>
            <a:r>
              <a:rPr lang="en-US" dirty="0"/>
              <a:t> paper?</a:t>
            </a:r>
          </a:p>
          <a:p>
            <a:endParaRPr lang="en-US" dirty="0"/>
          </a:p>
          <a:p>
            <a:r>
              <a:rPr lang="en-US" dirty="0"/>
              <a:t>Opportunities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C3499-A28B-A34C-6942-5A92C8BA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76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momentum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transverse momentum to Collins asymmetries’ z dependence</a:t>
            </a:r>
          </a:p>
          <a:p>
            <a:r>
              <a:rPr lang="en-US" dirty="0"/>
              <a:t>Currently only 1 or 2-dimensional extractions available (</a:t>
            </a:r>
            <a:r>
              <a:rPr lang="en-US" dirty="0" err="1"/>
              <a:t>q</a:t>
            </a:r>
            <a:r>
              <a:rPr lang="en-US" baseline="-25000" dirty="0" err="1"/>
              <a:t>t</a:t>
            </a:r>
            <a:r>
              <a:rPr lang="en-US" dirty="0"/>
              <a:t>, z</a:t>
            </a:r>
            <a:r>
              <a:rPr lang="en-US" baseline="-25000" dirty="0"/>
              <a:t>1</a:t>
            </a:r>
            <a:r>
              <a:rPr lang="en-US" dirty="0"/>
              <a:t>x z</a:t>
            </a:r>
            <a:r>
              <a:rPr lang="en-US" baseline="-25000" dirty="0"/>
              <a:t>2</a:t>
            </a:r>
            <a:r>
              <a:rPr lang="en-US" dirty="0"/>
              <a:t>, p</a:t>
            </a:r>
            <a:r>
              <a:rPr lang="en-US" baseline="-25000" dirty="0"/>
              <a:t>t1</a:t>
            </a:r>
            <a:r>
              <a:rPr lang="en-US" dirty="0"/>
              <a:t>x p</a:t>
            </a:r>
            <a:r>
              <a:rPr lang="en-US" baseline="-25000" dirty="0"/>
              <a:t>t2</a:t>
            </a:r>
            <a:r>
              <a:rPr lang="en-US" dirty="0"/>
              <a:t>,z</a:t>
            </a:r>
            <a:r>
              <a:rPr lang="en-US" baseline="-25000" dirty="0"/>
              <a:t>1</a:t>
            </a:r>
            <a:r>
              <a:rPr lang="en-US" dirty="0"/>
              <a:t>xp</a:t>
            </a:r>
            <a:r>
              <a:rPr lang="en-US" baseline="-25000" dirty="0"/>
              <a:t>t1</a:t>
            </a:r>
            <a:r>
              <a:rPr lang="en-US" dirty="0"/>
              <a:t>)</a:t>
            </a:r>
          </a:p>
          <a:p>
            <a:r>
              <a:rPr lang="en-US" dirty="0"/>
              <a:t>Increasing asymmetries with both z and </a:t>
            </a:r>
            <a:r>
              <a:rPr lang="en-US" dirty="0" err="1"/>
              <a:t>pt</a:t>
            </a:r>
            <a:r>
              <a:rPr lang="en-US" dirty="0"/>
              <a:t>, but </a:t>
            </a:r>
            <a:r>
              <a:rPr lang="en-US" dirty="0" err="1"/>
              <a:t>pt</a:t>
            </a:r>
            <a:r>
              <a:rPr lang="en-US" dirty="0"/>
              <a:t> reach limited</a:t>
            </a:r>
          </a:p>
          <a:p>
            <a:r>
              <a:rPr lang="en-US" dirty="0"/>
              <a:t>Multidimensional extractions needed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Seidl: Fragmentation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59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524707" y="4275868"/>
            <a:ext cx="3392487" cy="23431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057400" cy="365125"/>
          </a:xfrm>
        </p:spPr>
        <p:txBody>
          <a:bodyPr/>
          <a:lstStyle/>
          <a:p>
            <a:r>
              <a:rPr lang="en-US"/>
              <a:t>11/2/2023</a:t>
            </a:r>
          </a:p>
        </p:txBody>
      </p:sp>
      <p:sp>
        <p:nvSpPr>
          <p:cNvPr id="10" name="Rectangle 1 3"/>
          <p:cNvSpPr>
            <a:spLocks noChangeArrowheads="1"/>
          </p:cNvSpPr>
          <p:nvPr/>
        </p:nvSpPr>
        <p:spPr bwMode="auto">
          <a:xfrm>
            <a:off x="5596156" y="1371600"/>
            <a:ext cx="1920240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3"/>
              </a:rPr>
              <a:t>PRD100 (2019) 92008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132757"/>
            <a:ext cx="250031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 3"/>
          <p:cNvSpPr>
            <a:spLocks noChangeArrowheads="1"/>
          </p:cNvSpPr>
          <p:nvPr/>
        </p:nvSpPr>
        <p:spPr bwMode="auto">
          <a:xfrm>
            <a:off x="5168572" y="5653338"/>
            <a:ext cx="2271858" cy="25391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200" b="1" dirty="0">
                <a:latin typeface="Arial" panose="020B0604020202020204" pitchFamily="34" charset="0"/>
                <a:hlinkClick r:id="rId5"/>
              </a:rPr>
              <a:t>PRD 90 (2014) 052003</a:t>
            </a:r>
            <a:r>
              <a:rPr lang="en-US" altLang="en-US" sz="1200" b="1" dirty="0">
                <a:latin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</a:rPr>
              <a:t>(Babar)</a:t>
            </a:r>
          </a:p>
        </p:txBody>
      </p:sp>
    </p:spTree>
    <p:extLst>
      <p:ext uri="{BB962C8B-B14F-4D97-AF65-F5344CB8AC3E}">
        <p14:creationId xmlns:p14="http://schemas.microsoft.com/office/powerpoint/2010/main" val="316346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256E-6EF0-8635-E4B6-487168699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and long 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605DB-EF51-F67F-108A-72E54AA93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02" y="4378407"/>
            <a:ext cx="8464378" cy="4993659"/>
          </a:xfrm>
        </p:spPr>
        <p:txBody>
          <a:bodyPr/>
          <a:lstStyle/>
          <a:p>
            <a:r>
              <a:rPr lang="en-US" dirty="0"/>
              <a:t>What Belle II brings to the table for existing channels</a:t>
            </a:r>
          </a:p>
          <a:p>
            <a:pPr lvl="1"/>
            <a:r>
              <a:rPr lang="en-US" dirty="0"/>
              <a:t>High statistics </a:t>
            </a:r>
          </a:p>
          <a:p>
            <a:pPr marL="914400" lvl="2" indent="0">
              <a:buNone/>
            </a:pP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complex final states </a:t>
            </a:r>
          </a:p>
          <a:p>
            <a:pPr marL="914400" lvl="2" indent="0">
              <a:buNone/>
            </a:pPr>
            <a:r>
              <a:rPr lang="en-US" dirty="0">
                <a:sym typeface="Wingdings" pitchFamily="2" charset="2"/>
              </a:rPr>
              <a:t>complementary to EIC</a:t>
            </a:r>
          </a:p>
          <a:p>
            <a:pPr lvl="1"/>
            <a:r>
              <a:rPr lang="en-US" dirty="0">
                <a:sym typeface="Wingdings" pitchFamily="2" charset="2"/>
              </a:rPr>
              <a:t>Trigger  low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multiplicities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B5B6-9725-7134-769F-6CB387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600A6C-02EF-B485-0C9B-0195DF00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647"/>
            <a:ext cx="3956312" cy="31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AED08A-8C4C-E938-5B03-61CBB4033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90" y="1394933"/>
            <a:ext cx="5146230" cy="24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05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http://inspirehep.net/record/1408753/files/kaon-fig_babar15kp_A0UL_B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43" y="2015585"/>
            <a:ext cx="2871546" cy="24089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3000" dirty="0"/>
              <a:t>Quark </a:t>
            </a:r>
            <a:r>
              <a:rPr kumimoji="1" lang="en-US" altLang="ja-JP" sz="3000" dirty="0" err="1"/>
              <a:t>transversity</a:t>
            </a:r>
            <a:r>
              <a:rPr kumimoji="1" lang="en-US" altLang="ja-JP" sz="3000" dirty="0"/>
              <a:t> via Collins: Kaons</a:t>
            </a:r>
            <a:endParaRPr kumimoji="1" lang="ja-JP" altLang="en-US" sz="3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Addition of kaon Collins fragmentation strongly                 needed for flavor  decomposition   of quark </a:t>
            </a:r>
            <a:r>
              <a:rPr kumimoji="1" lang="en-US" altLang="ja-JP" dirty="0" err="1"/>
              <a:t>transversity</a:t>
            </a:r>
            <a:endParaRPr kumimoji="1" lang="en-US" altLang="ja-JP" dirty="0"/>
          </a:p>
          <a:p>
            <a:r>
              <a:rPr kumimoji="1" lang="en-US" altLang="ja-JP" dirty="0"/>
              <a:t>Large amount of potentially participating FFs well described by light and “heavy” favored and disfavored FFs </a:t>
            </a:r>
          </a:p>
          <a:p>
            <a:r>
              <a:rPr kumimoji="1" lang="en-US" altLang="ja-JP" dirty="0"/>
              <a:t>Allows inclusion of HERMES and COMPASS kaon asymmetries (+eventually EIC) in fits</a:t>
            </a:r>
          </a:p>
          <a:p>
            <a:r>
              <a:rPr kumimoji="1" lang="en-US" altLang="ja-JP" dirty="0"/>
              <a:t>Also: pion Collins at lower scale(BESIII) consistent with TMD evolution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Ralf Seidl: Fragmentation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ja-JP"/>
              <a:t>11/2/2023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43000" y="4360765"/>
            <a:ext cx="26361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350" b="1" dirty="0">
                <a:latin typeface="Arial" charset="0"/>
                <a:ea typeface="ＭＳ Ｐゴシック" charset="-128"/>
                <a:cs typeface="ＭＳ Ｐゴシック" charset="-128"/>
              </a:rPr>
              <a:t>BESIII:</a:t>
            </a:r>
            <a:r>
              <a:rPr lang="en-US" altLang="ja-JP" sz="1350" b="1" dirty="0"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PRL 116 (2016)  042001</a:t>
            </a:r>
            <a:r>
              <a:rPr lang="ja-JP" altLang="ja-JP" sz="135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4099" name="Picture 3" descr="http://inspirehep.net/record/1384778/files/figure_Raw_asy_com_axis_wth_hatched_cerror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75" y="4629150"/>
            <a:ext cx="2358371" cy="14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43000" y="1575999"/>
            <a:ext cx="2668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350" b="1" dirty="0">
                <a:latin typeface="Arial" charset="0"/>
                <a:ea typeface="ＭＳ Ｐゴシック" charset="-128"/>
                <a:cs typeface="ＭＳ Ｐゴシック" charset="-128"/>
              </a:rPr>
              <a:t>BABAR: </a:t>
            </a:r>
            <a:r>
              <a:rPr lang="en-US" altLang="ja-JP" sz="1350" b="1" dirty="0">
                <a:latin typeface="Arial" charset="0"/>
                <a:ea typeface="ＭＳ Ｐゴシック" charset="-128"/>
                <a:cs typeface="ＭＳ Ｐゴシック" charset="-128"/>
                <a:hlinkClick r:id="rId5"/>
              </a:rPr>
              <a:t>PRD 92 (2015) 111101</a:t>
            </a:r>
            <a:r>
              <a:rPr lang="ja-JP" altLang="ja-JP" sz="135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47952" y="1819042"/>
            <a:ext cx="33509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350" b="1" dirty="0" err="1">
                <a:latin typeface="Arial" charset="0"/>
                <a:ea typeface="ＭＳ Ｐゴシック" charset="-128"/>
                <a:cs typeface="ＭＳ Ｐゴシック" charset="-128"/>
              </a:rPr>
              <a:t>Anselmino</a:t>
            </a:r>
            <a:r>
              <a:rPr lang="en-US" altLang="ja-JP" sz="1350" b="1" dirty="0">
                <a:latin typeface="Arial" charset="0"/>
                <a:ea typeface="ＭＳ Ｐゴシック" charset="-128"/>
                <a:cs typeface="ＭＳ Ｐゴシック" charset="-128"/>
              </a:rPr>
              <a:t> et al: </a:t>
            </a:r>
            <a:r>
              <a:rPr lang="en-US" altLang="ja-JP" sz="1350" b="1" dirty="0">
                <a:latin typeface="Arial" charset="0"/>
                <a:ea typeface="ＭＳ Ｐゴシック" charset="-128"/>
                <a:cs typeface="ＭＳ Ｐゴシック" charset="-128"/>
                <a:hlinkClick r:id="rId6"/>
              </a:rPr>
              <a:t>PRD 93 (2016) 034025</a:t>
            </a:r>
            <a:r>
              <a:rPr lang="ja-JP" altLang="ja-JP" sz="135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256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2"/>
    </mc:Choice>
    <mc:Fallback xmlns="">
      <p:transition spd="slow" advTm="80212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Ongoing: Decaying particle FFs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the explicit differential cross sections for VMs, D mesons as a function of </a:t>
            </a:r>
            <a:r>
              <a:rPr lang="en-US" dirty="0" err="1"/>
              <a:t>x</a:t>
            </a:r>
            <a:r>
              <a:rPr lang="en-US" baseline="-25000" dirty="0" err="1"/>
              <a:t>p</a:t>
            </a:r>
            <a:r>
              <a:rPr lang="en-US" dirty="0"/>
              <a:t>  </a:t>
            </a:r>
          </a:p>
          <a:p>
            <a:r>
              <a:rPr lang="en-US" dirty="0"/>
              <a:t>Mostly mass distributions and fits well-behaved, except for </a:t>
            </a:r>
            <a:r>
              <a:rPr lang="en-US" dirty="0">
                <a:latin typeface="Symbol" panose="05050102010706020507" pitchFamily="18" charset="2"/>
              </a:rPr>
              <a:t>r-w</a:t>
            </a:r>
            <a:r>
              <a:rPr lang="en-US" dirty="0"/>
              <a:t> (interference) and more exotic resonances</a:t>
            </a:r>
          </a:p>
          <a:p>
            <a:r>
              <a:rPr lang="en-US" dirty="0"/>
              <a:t>Also of interest for ultra high-energetic cosmic ray air shower research (muon problem)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from MC at Belle energies (for 4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acceptance):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Ralf Seidl: Fragmentation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61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93" y="2971800"/>
            <a:ext cx="4660323" cy="2228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250" y="5257800"/>
            <a:ext cx="4400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996633"/>
                </a:solidFill>
              </a:rPr>
              <a:t>Important resource for EIC, RHIC and HI physics </a:t>
            </a:r>
          </a:p>
        </p:txBody>
      </p:sp>
    </p:spTree>
    <p:extLst>
      <p:ext uri="{BB962C8B-B14F-4D97-AF65-F5344CB8AC3E}">
        <p14:creationId xmlns:p14="http://schemas.microsoft.com/office/powerpoint/2010/main" val="237494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E7AB-DB0E-C7E3-84C8-38F56216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63807-F611-0968-6C17-E26E3D554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766E0-8AD0-ED9A-006C-94318B9F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3FB-3440-5FB7-DCC3-821920B3A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74" y="1950720"/>
            <a:ext cx="4845276" cy="4475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29DDAC-C7CA-BBE1-87BC-2B1E891309E4}"/>
              </a:ext>
            </a:extLst>
          </p:cNvPr>
          <p:cNvSpPr txBox="1"/>
          <p:nvPr/>
        </p:nvSpPr>
        <p:spPr>
          <a:xfrm>
            <a:off x="3749040" y="6205726"/>
            <a:ext cx="281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11E1E"/>
                </a:solidFill>
                <a:effectLst/>
                <a:latin typeface="AdvOT483a8203"/>
              </a:rPr>
              <a:t>Florio et al, PRL </a:t>
            </a:r>
            <a:r>
              <a:rPr lang="en-US" sz="1400" dirty="0">
                <a:solidFill>
                  <a:srgbClr val="211E1E"/>
                </a:solidFill>
                <a:effectLst/>
                <a:latin typeface="AdvOT19ee2aa8.B"/>
              </a:rPr>
              <a:t>131, </a:t>
            </a:r>
            <a:r>
              <a:rPr lang="en-US" sz="1400" dirty="0">
                <a:solidFill>
                  <a:srgbClr val="211E1E"/>
                </a:solidFill>
                <a:effectLst/>
                <a:latin typeface="AdvOT483a8203"/>
              </a:rPr>
              <a:t>021902 (2023) 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9039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E9F6-90AB-E875-C9C6-404620F0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Better: di-hadrons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216007-60E4-4CAA-3797-3504DD18D0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653" y="1520458"/>
                <a:ext cx="8464378" cy="4993659"/>
              </a:xfrm>
            </p:spPr>
            <p:txBody>
              <a:bodyPr>
                <a:normAutofit lnSpcReduction="10000"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First extraction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Further constrains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𝑈𝐿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First signal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lvl="1"/>
                <a:r>
                  <a:rPr lang="en-US" b="0" dirty="0"/>
                  <a:t>Interesting resonance structure consistent</a:t>
                </a:r>
                <a:br>
                  <a:rPr lang="en-US" b="0" dirty="0"/>
                </a:br>
                <a:r>
                  <a:rPr lang="en-US" b="0" dirty="0"/>
                  <a:t>with models </a:t>
                </a:r>
                <a:br>
                  <a:rPr lang="en-US" b="0" dirty="0"/>
                </a:br>
                <a:r>
                  <a:rPr lang="en-US" sz="1200" b="0" dirty="0"/>
                  <a:t>(e.g. Luo, Sun, </a:t>
                </a:r>
                <a:r>
                  <a:rPr lang="en-US" sz="1200" b="0" dirty="0" err="1"/>
                  <a:t>Xie</a:t>
                </a:r>
                <a:r>
                  <a:rPr lang="en-US" sz="1200" b="0" dirty="0"/>
                  <a:t>, </a:t>
                </a:r>
                <a:r>
                  <a:rPr lang="en-US" sz="1200" i="1" dirty="0" err="1"/>
                  <a:t>Phys.Rev.D</a:t>
                </a:r>
                <a:r>
                  <a:rPr lang="en-US" sz="1200" dirty="0"/>
                  <a:t> 101 (2020) 5, 054020)</a:t>
                </a:r>
              </a:p>
              <a:p>
                <a:pPr marL="457200" lvl="1" indent="0">
                  <a:buNone/>
                </a:pP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216007-60E4-4CAA-3797-3504DD18D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653" y="1520458"/>
                <a:ext cx="8464378" cy="4993659"/>
              </a:xfrm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2AF3D-AA55-4399-724B-2C526D71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017D-DC29-51BD-11DF-E9E773161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65"/>
          <a:stretch/>
        </p:blipFill>
        <p:spPr>
          <a:xfrm>
            <a:off x="-204037" y="3676161"/>
            <a:ext cx="8559275" cy="7271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1E0E2B-8760-E688-7A01-FCEC64FDF3B5}"/>
              </a:ext>
            </a:extLst>
          </p:cNvPr>
          <p:cNvGrpSpPr/>
          <p:nvPr/>
        </p:nvGrpSpPr>
        <p:grpSpPr>
          <a:xfrm>
            <a:off x="7319803" y="75323"/>
            <a:ext cx="1452960" cy="820800"/>
            <a:chOff x="4536374" y="2126330"/>
            <a:chExt cx="1452960" cy="820800"/>
          </a:xfrm>
        </p:grpSpPr>
        <p:sp>
          <p:nvSpPr>
            <p:cNvPr id="7" name="TextShape 3">
              <a:extLst>
                <a:ext uri="{FF2B5EF4-FFF2-40B4-BE49-F238E27FC236}">
                  <a16:creationId xmlns:a16="http://schemas.microsoft.com/office/drawing/2014/main" id="{2AED56CA-432F-C9EC-08C4-E642CFD6C177}"/>
                </a:ext>
              </a:extLst>
            </p:cNvPr>
            <p:cNvSpPr txBox="1"/>
            <p:nvPr/>
          </p:nvSpPr>
          <p:spPr>
            <a:xfrm>
              <a:off x="5440694" y="2126330"/>
              <a:ext cx="548640" cy="787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spcBef>
                  <a:spcPts val="567"/>
                </a:spcBef>
                <a:spcAft>
                  <a:spcPts val="567"/>
                </a:spcAft>
              </a:pPr>
              <a:r>
                <a:rPr lang="en-US" sz="2200" b="0" strike="noStrike" spc="-1" dirty="0">
                  <a:latin typeface="Arial"/>
                  <a:ea typeface="Arial"/>
                </a:rPr>
                <a:t>π</a:t>
              </a:r>
              <a:r>
                <a:rPr lang="en-US" sz="2200" b="0" strike="noStrike" spc="-1" baseline="33000" dirty="0">
                  <a:latin typeface="Arial"/>
                  <a:ea typeface="Arial"/>
                </a:rPr>
                <a:t>+</a:t>
              </a:r>
              <a:endParaRPr lang="en-US" sz="2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567"/>
                </a:spcBef>
                <a:spcAft>
                  <a:spcPts val="567"/>
                </a:spcAft>
              </a:pPr>
              <a:r>
                <a:rPr lang="en-US" sz="2200" b="0" strike="noStrike" spc="-1" dirty="0">
                  <a:latin typeface="Arial"/>
                  <a:ea typeface="Arial"/>
                </a:rPr>
                <a:t>π</a:t>
              </a:r>
              <a:r>
                <a:rPr lang="en-US" sz="2200" b="0" strike="noStrike" spc="-1" baseline="33000" dirty="0">
                  <a:latin typeface="Arial"/>
                  <a:ea typeface="Arial"/>
                </a:rPr>
                <a:t>– </a:t>
              </a:r>
              <a:endParaRPr lang="en-US" sz="2200" b="0" strike="noStrike" spc="-1" dirty="0">
                <a:latin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141755-C817-3873-5CB0-20AF6441A378}"/>
                </a:ext>
              </a:extLst>
            </p:cNvPr>
            <p:cNvPicPr/>
            <p:nvPr/>
          </p:nvPicPr>
          <p:blipFill>
            <a:blip r:embed="rId4"/>
            <a:srcRect b="55978"/>
            <a:stretch/>
          </p:blipFill>
          <p:spPr>
            <a:xfrm rot="16200000">
              <a:off x="4234334" y="2502530"/>
              <a:ext cx="750600" cy="138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stomShape 8">
              <a:extLst>
                <a:ext uri="{FF2B5EF4-FFF2-40B4-BE49-F238E27FC236}">
                  <a16:creationId xmlns:a16="http://schemas.microsoft.com/office/drawing/2014/main" id="{A994C0E2-866F-B028-BA41-7E2685767855}"/>
                </a:ext>
              </a:extLst>
            </p:cNvPr>
            <p:cNvSpPr/>
            <p:nvPr/>
          </p:nvSpPr>
          <p:spPr>
            <a:xfrm>
              <a:off x="453637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86402484-CACE-ED5B-5011-214B4537B47B}"/>
                </a:ext>
              </a:extLst>
            </p:cNvPr>
            <p:cNvSpPr/>
            <p:nvPr/>
          </p:nvSpPr>
          <p:spPr>
            <a:xfrm flipV="1">
              <a:off x="4643654" y="2394890"/>
              <a:ext cx="824400" cy="15012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2A6DAA3B-3401-7EC4-F692-CDC7643E5267}"/>
                </a:ext>
              </a:extLst>
            </p:cNvPr>
            <p:cNvSpPr/>
            <p:nvPr/>
          </p:nvSpPr>
          <p:spPr>
            <a:xfrm>
              <a:off x="4642934" y="2517290"/>
              <a:ext cx="816480" cy="18288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0DBADD-25EC-AED5-5F56-E7AE8F1E71BE}"/>
                </a:ext>
              </a:extLst>
            </p:cNvPr>
            <p:cNvPicPr/>
            <p:nvPr/>
          </p:nvPicPr>
          <p:blipFill>
            <a:blip r:embed="rId4"/>
            <a:srcRect t="22705"/>
            <a:stretch/>
          </p:blipFill>
          <p:spPr>
            <a:xfrm rot="16200000">
              <a:off x="4358894" y="2449250"/>
              <a:ext cx="750600" cy="244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AA9478-E1F7-5468-0271-D1B1A70BBB09}"/>
              </a:ext>
            </a:extLst>
          </p:cNvPr>
          <p:cNvSpPr txBox="1"/>
          <p:nvPr/>
        </p:nvSpPr>
        <p:spPr>
          <a:xfrm>
            <a:off x="3914654" y="3102293"/>
            <a:ext cx="268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106 (2022) 1, 014027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3D12CF-29AC-AF44-BBE6-26AE9FCC2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407" y="1135006"/>
            <a:ext cx="2916861" cy="2011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4FFE2C-5DCA-9F67-41BE-7DD8457DD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7" y="1035714"/>
            <a:ext cx="3195480" cy="21800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E64C29-637F-9986-4C5E-C54AE3B62576}"/>
              </a:ext>
            </a:extLst>
          </p:cNvPr>
          <p:cNvSpPr txBox="1"/>
          <p:nvPr/>
        </p:nvSpPr>
        <p:spPr>
          <a:xfrm>
            <a:off x="384969" y="3014850"/>
            <a:ext cx="328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Phys.Rev.Lett</a:t>
            </a:r>
            <a:r>
              <a:rPr lang="en-US" i="1" dirty="0"/>
              <a:t>.</a:t>
            </a:r>
            <a:r>
              <a:rPr lang="en-US" dirty="0"/>
              <a:t> 126 (2021) 152501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E5C5691-4E2C-1477-6D76-B954E01E63A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865054" y="4750859"/>
            <a:ext cx="2904670" cy="18355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5065AF-07B0-C6C4-7001-0B70CC643CBD}"/>
                  </a:ext>
                </a:extLst>
              </p:cNvPr>
              <p:cNvSpPr txBox="1"/>
              <p:nvPr/>
            </p:nvSpPr>
            <p:spPr>
              <a:xfrm>
                <a:off x="7519105" y="4848497"/>
                <a:ext cx="1050224" cy="371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5065AF-07B0-C6C4-7001-0B70CC643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105" y="4848497"/>
                <a:ext cx="1050224" cy="371961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51BD4A-44BB-BF3A-1545-811D33ED2659}"/>
                  </a:ext>
                </a:extLst>
              </p:cNvPr>
              <p:cNvSpPr txBox="1"/>
              <p:nvPr/>
            </p:nvSpPr>
            <p:spPr>
              <a:xfrm>
                <a:off x="1916568" y="2208707"/>
                <a:ext cx="1045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51BD4A-44BB-BF3A-1545-811D33ED2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568" y="2208707"/>
                <a:ext cx="10459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BE738B3-4E55-DFD9-E7CB-A8F1D1D544D6}"/>
              </a:ext>
            </a:extLst>
          </p:cNvPr>
          <p:cNvSpPr txBox="1"/>
          <p:nvPr/>
        </p:nvSpPr>
        <p:spPr>
          <a:xfrm>
            <a:off x="6713034" y="2442117"/>
            <a:ext cx="197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Dilks</a:t>
            </a:r>
            <a:r>
              <a:rPr lang="en-US" dirty="0"/>
              <a:t>/T. Hayward</a:t>
            </a:r>
          </a:p>
        </p:txBody>
      </p:sp>
    </p:spTree>
    <p:extLst>
      <p:ext uri="{BB962C8B-B14F-4D97-AF65-F5344CB8AC3E}">
        <p14:creationId xmlns:p14="http://schemas.microsoft.com/office/powerpoint/2010/main" val="192563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95C5B-EBFB-4452-1A80-2EEAFD77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28597"/>
            <a:ext cx="8464378" cy="487490"/>
          </a:xfrm>
        </p:spPr>
        <p:txBody>
          <a:bodyPr/>
          <a:lstStyle/>
          <a:p>
            <a:r>
              <a:rPr lang="en-US" dirty="0"/>
              <a:t>Compare Partial Wave Decomposition in MC and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5F96873-FE40-C0CA-EAA8-A6AA425069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215483"/>
                <a:ext cx="7538343" cy="5132265"/>
              </a:xfrm>
            </p:spPr>
            <p:txBody>
              <a:bodyPr/>
              <a:lstStyle/>
              <a:p>
                <a:r>
                  <a:rPr lang="en-US" dirty="0"/>
                  <a:t>Comparing to Polarized Lund model here (</a:t>
                </a:r>
                <a:r>
                  <a:rPr lang="en-US" sz="1700" dirty="0" err="1"/>
                  <a:t>StringSpinner</a:t>
                </a:r>
                <a:r>
                  <a:rPr lang="en-US" sz="1700" dirty="0"/>
                  <a:t>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𝑚𝑜𝑑𝑒𝑙</m:t>
                    </m:r>
                  </m:oMath>
                </a14:m>
                <a:r>
                  <a:rPr lang="en-US" sz="1700" dirty="0"/>
                  <a:t>, A. </a:t>
                </a:r>
                <a:r>
                  <a:rPr lang="en-US" sz="1700" dirty="0" err="1"/>
                  <a:t>Kerbizi</a:t>
                </a:r>
                <a:r>
                  <a:rPr lang="en-US" sz="1700" dirty="0"/>
                  <a:t> et al, </a:t>
                </a:r>
                <a:r>
                  <a:rPr lang="en-US" sz="1700" i="1" dirty="0" err="1"/>
                  <a:t>Comput.Phys.Commun</a:t>
                </a:r>
                <a:r>
                  <a:rPr lang="en-US" sz="1700" i="1" dirty="0"/>
                  <a:t>.</a:t>
                </a:r>
                <a:r>
                  <a:rPr lang="en-US" sz="1700" dirty="0"/>
                  <a:t> 272 (2022)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5F96873-FE40-C0CA-EAA8-A6AA425069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215483"/>
                <a:ext cx="7538343" cy="5132265"/>
              </a:xfrm>
              <a:blipFill>
                <a:blip r:embed="rId2"/>
                <a:stretch>
                  <a:fillRect l="-1010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7E5DD-CD4C-1332-52E1-A317B2CC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64</a:t>
            </a:fld>
            <a:endParaRPr lang="en-US"/>
          </a:p>
        </p:txBody>
      </p:sp>
      <p:pic>
        <p:nvPicPr>
          <p:cNvPr id="9" name="Picture 2" descr="The string fragmentation model of quark generation [58] | Download  Scientific Diagram">
            <a:extLst>
              <a:ext uri="{FF2B5EF4-FFF2-40B4-BE49-F238E27FC236}">
                <a16:creationId xmlns:a16="http://schemas.microsoft.com/office/drawing/2014/main" id="{F67F4D12-9D39-87FC-96F0-E2E59C07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94" y="1095895"/>
            <a:ext cx="1732411" cy="11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6852C-D45F-87AD-9516-6078D6A82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005" y="2618938"/>
            <a:ext cx="1795629" cy="12319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12AF5D6-D2A7-7E17-5623-C1B8101D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738" y="2330605"/>
            <a:ext cx="4323604" cy="4440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3E6B5-98A3-1406-A23A-01C9F09E22D6}"/>
              </a:ext>
            </a:extLst>
          </p:cNvPr>
          <p:cNvSpPr txBox="1"/>
          <p:nvPr/>
        </p:nvSpPr>
        <p:spPr>
          <a:xfrm>
            <a:off x="6021659" y="6144322"/>
            <a:ext cx="131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 Matousek</a:t>
            </a:r>
          </a:p>
        </p:txBody>
      </p:sp>
    </p:spTree>
    <p:extLst>
      <p:ext uri="{BB962C8B-B14F-4D97-AF65-F5344CB8AC3E}">
        <p14:creationId xmlns:p14="http://schemas.microsoft.com/office/powerpoint/2010/main" val="4152931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Near-exclusive 𝜋</a:t>
            </a:r>
            <a:r>
              <a:rPr lang="en" baseline="30000"/>
              <a:t>+</a:t>
            </a:r>
            <a:r>
              <a:rPr lang="en"/>
              <a:t>𝜋</a:t>
            </a:r>
            <a:r>
              <a:rPr lang="en" baseline="30000"/>
              <a:t>-</a:t>
            </a:r>
            <a:r>
              <a:rPr lang="en"/>
              <a:t>, 𝜋</a:t>
            </a:r>
            <a:r>
              <a:rPr lang="en" baseline="30000"/>
              <a:t>+</a:t>
            </a:r>
            <a:r>
              <a:rPr lang="en"/>
              <a:t>𝜋</a:t>
            </a:r>
            <a:r>
              <a:rPr lang="en" baseline="30000"/>
              <a:t>0</a:t>
            </a:r>
            <a:r>
              <a:rPr lang="en"/>
              <a:t> production</a:t>
            </a:r>
            <a:endParaRPr/>
          </a:p>
        </p:txBody>
      </p:sp>
      <p:sp>
        <p:nvSpPr>
          <p:cNvPr id="444" name="Google Shape;444;p34"/>
          <p:cNvSpPr txBox="1">
            <a:spLocks noGrp="1"/>
          </p:cNvSpPr>
          <p:nvPr>
            <p:ph idx="1"/>
          </p:nvPr>
        </p:nvSpPr>
        <p:spPr>
          <a:xfrm>
            <a:off x="-243928" y="971770"/>
            <a:ext cx="8464378" cy="4993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dirty="0"/>
              <a:t>We can constrain/better understand the contribution of 𝜌</a:t>
            </a:r>
            <a:r>
              <a:rPr lang="en" baseline="30000" dirty="0"/>
              <a:t>0</a:t>
            </a:r>
            <a:r>
              <a:rPr lang="en" dirty="0"/>
              <a:t>, 𝜌</a:t>
            </a:r>
            <a:r>
              <a:rPr lang="en" baseline="30000" dirty="0"/>
              <a:t>+</a:t>
            </a:r>
            <a:r>
              <a:rPr lang="en" dirty="0"/>
              <a:t> decays on our single hadron asymmetries by looking at near-exclusive (M</a:t>
            </a:r>
            <a:r>
              <a:rPr lang="en" baseline="-25000" dirty="0"/>
              <a:t>X</a:t>
            </a:r>
            <a:r>
              <a:rPr lang="en" dirty="0"/>
              <a:t> &lt; 1.1 GeV) channels</a:t>
            </a:r>
            <a:endParaRPr dirty="0"/>
          </a:p>
        </p:txBody>
      </p:sp>
      <p:sp>
        <p:nvSpPr>
          <p:cNvPr id="442" name="Google Shape;442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/>
          </a:p>
        </p:txBody>
      </p:sp>
      <p:sp>
        <p:nvSpPr>
          <p:cNvPr id="451" name="Google Shape;451;p34"/>
          <p:cNvSpPr txBox="1">
            <a:spLocks noGrp="1"/>
          </p:cNvSpPr>
          <p:nvPr>
            <p:ph type="body" idx="4294967295"/>
          </p:nvPr>
        </p:nvSpPr>
        <p:spPr>
          <a:xfrm>
            <a:off x="0" y="1885950"/>
            <a:ext cx="3841750" cy="1208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Strong yet similar asymmetries observed </a:t>
            </a:r>
            <a:r>
              <a:rPr lang="en" b="1"/>
              <a:t>(both productions came from struck </a:t>
            </a:r>
            <a:r>
              <a:rPr lang="en" b="1" i="1"/>
              <a:t>u </a:t>
            </a:r>
            <a:r>
              <a:rPr lang="en" b="1"/>
              <a:t>quark)</a:t>
            </a:r>
            <a:endParaRPr b="1"/>
          </a:p>
        </p:txBody>
      </p:sp>
      <p:sp>
        <p:nvSpPr>
          <p:cNvPr id="453" name="Google Shape;453;p34"/>
          <p:cNvSpPr txBox="1">
            <a:spLocks noGrp="1"/>
          </p:cNvSpPr>
          <p:nvPr>
            <p:ph type="body" idx="4294967295"/>
          </p:nvPr>
        </p:nvSpPr>
        <p:spPr>
          <a:xfrm>
            <a:off x="4141788" y="5348288"/>
            <a:ext cx="5002212" cy="9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Different mechanism for neutral 𝜌</a:t>
            </a:r>
            <a:r>
              <a:rPr lang="en" baseline="30000"/>
              <a:t>0</a:t>
            </a:r>
            <a:r>
              <a:rPr lang="en"/>
              <a:t> at high z (low |t|) → GPDs, gluon contributions</a:t>
            </a:r>
            <a:endParaRPr b="1"/>
          </a:p>
        </p:txBody>
      </p:sp>
      <p:pic>
        <p:nvPicPr>
          <p:cNvPr id="443" name="Google Shape;4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775" y="1874808"/>
            <a:ext cx="4786750" cy="356883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4"/>
          <p:cNvSpPr/>
          <p:nvPr/>
        </p:nvSpPr>
        <p:spPr>
          <a:xfrm>
            <a:off x="7772550" y="1428979"/>
            <a:ext cx="895800" cy="1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4"/>
          <p:cNvSpPr/>
          <p:nvPr/>
        </p:nvSpPr>
        <p:spPr>
          <a:xfrm>
            <a:off x="5565975" y="4467400"/>
            <a:ext cx="747300" cy="1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4"/>
          <p:cNvSpPr/>
          <p:nvPr/>
        </p:nvSpPr>
        <p:spPr>
          <a:xfrm>
            <a:off x="5565975" y="4662700"/>
            <a:ext cx="747300" cy="1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4"/>
          <p:cNvSpPr txBox="1"/>
          <p:nvPr/>
        </p:nvSpPr>
        <p:spPr>
          <a:xfrm>
            <a:off x="5822387" y="4810194"/>
            <a:ext cx="5487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𝜋</a:t>
            </a:r>
            <a:r>
              <a:rPr lang="en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𝜋</a:t>
            </a:r>
            <a:r>
              <a:rPr lang="en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sz="100" dirty="0"/>
          </a:p>
        </p:txBody>
      </p:sp>
      <p:sp>
        <p:nvSpPr>
          <p:cNvPr id="450" name="Google Shape;450;p34"/>
          <p:cNvSpPr txBox="1"/>
          <p:nvPr/>
        </p:nvSpPr>
        <p:spPr>
          <a:xfrm>
            <a:off x="5763651" y="4471210"/>
            <a:ext cx="757679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𝜋</a:t>
            </a:r>
            <a:r>
              <a:rPr lang="en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𝜋</a:t>
            </a:r>
            <a:r>
              <a:rPr lang="en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00" dirty="0"/>
          </a:p>
        </p:txBody>
      </p:sp>
      <p:cxnSp>
        <p:nvCxnSpPr>
          <p:cNvPr id="452" name="Google Shape;452;p34"/>
          <p:cNvCxnSpPr/>
          <p:nvPr/>
        </p:nvCxnSpPr>
        <p:spPr>
          <a:xfrm rot="10800000" flipH="1">
            <a:off x="3664650" y="2666325"/>
            <a:ext cx="1422900" cy="5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4" name="Google Shape;454;p34"/>
          <p:cNvCxnSpPr/>
          <p:nvPr/>
        </p:nvCxnSpPr>
        <p:spPr>
          <a:xfrm rot="10800000" flipH="1">
            <a:off x="6854950" y="4395275"/>
            <a:ext cx="413100" cy="952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865D12-F375-B707-B66B-7F31415F8EEF}"/>
              </a:ext>
            </a:extLst>
          </p:cNvPr>
          <p:cNvSpPr txBox="1"/>
          <p:nvPr/>
        </p:nvSpPr>
        <p:spPr>
          <a:xfrm>
            <a:off x="308919" y="4565050"/>
            <a:ext cx="202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See talk by K. </a:t>
            </a:r>
            <a:r>
              <a:rPr lang="en-US" dirty="0" err="1"/>
              <a:t>Joo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4A9E9-6734-4E95-341A-82C33DBAB800}"/>
              </a:ext>
            </a:extLst>
          </p:cNvPr>
          <p:cNvSpPr txBox="1"/>
          <p:nvPr/>
        </p:nvSpPr>
        <p:spPr>
          <a:xfrm>
            <a:off x="5634725" y="6378498"/>
            <a:ext cx="137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Matousek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>
            <a:off x="6175950" y="3658233"/>
            <a:ext cx="1721400" cy="515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8"/>
          <p:cNvSpPr/>
          <p:nvPr/>
        </p:nvSpPr>
        <p:spPr>
          <a:xfrm>
            <a:off x="1741350" y="3643625"/>
            <a:ext cx="1908900" cy="515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8"/>
          <p:cNvSpPr/>
          <p:nvPr/>
        </p:nvSpPr>
        <p:spPr>
          <a:xfrm>
            <a:off x="3050500" y="2630770"/>
            <a:ext cx="5775600" cy="763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8"/>
          <p:cNvSpPr/>
          <p:nvPr/>
        </p:nvSpPr>
        <p:spPr>
          <a:xfrm>
            <a:off x="3050500" y="1552734"/>
            <a:ext cx="5775600" cy="9744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8"/>
          <p:cNvSpPr txBox="1"/>
          <p:nvPr/>
        </p:nvSpPr>
        <p:spPr>
          <a:xfrm>
            <a:off x="3056625" y="983150"/>
            <a:ext cx="5964600" cy="29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★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Nearest-neighbor GBDT model to reduce 𝛾 background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★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sin(𝜙</a:t>
            </a:r>
            <a:r>
              <a:rPr lang="en" sz="1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asymmetry for 𝛑-𝛑0 → e(x) extraction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★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positive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sin(𝜙</a:t>
            </a:r>
            <a:r>
              <a:rPr lang="en" sz="1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asymmetry for 𝛑+𝛑0 → u quark dominated channels (seen in 1h SIDIS frequently)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★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Isospin symmetries of G</a:t>
            </a:r>
            <a:r>
              <a:rPr lang="en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observed in 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sin(𝜙</a:t>
            </a:r>
            <a:r>
              <a:rPr lang="en" sz="1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𝜙</a:t>
            </a:r>
            <a:r>
              <a:rPr lang="en" sz="1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★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enhancement near resonant region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00" y="1023175"/>
            <a:ext cx="2685125" cy="25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Dihadron Production </a:t>
            </a:r>
            <a:r>
              <a:rPr lang="en" dirty="0" err="1">
                <a:latin typeface="Roboto Mono"/>
                <a:ea typeface="Roboto Mono"/>
                <a:cs typeface="Roboto Mono"/>
                <a:sym typeface="Roboto Mono"/>
              </a:rPr>
              <a:t>ep→e</a:t>
            </a:r>
            <a:r>
              <a:rPr lang="en" dirty="0">
                <a:latin typeface="Roboto Mono"/>
                <a:ea typeface="Roboto Mono"/>
                <a:cs typeface="Roboto Mono"/>
                <a:sym typeface="Roboto Mono"/>
              </a:rPr>
              <a:t>𝜋</a:t>
            </a:r>
            <a:r>
              <a:rPr lang="en" baseline="30000" dirty="0">
                <a:latin typeface="Roboto Mono"/>
                <a:ea typeface="Roboto Mono"/>
                <a:cs typeface="Roboto Mono"/>
                <a:sym typeface="Roboto Mono"/>
              </a:rPr>
              <a:t>±</a:t>
            </a:r>
            <a:r>
              <a:rPr lang="en" dirty="0">
                <a:latin typeface="Roboto Mono"/>
                <a:ea typeface="Roboto Mono"/>
                <a:cs typeface="Roboto Mono"/>
                <a:sym typeface="Roboto Mono"/>
              </a:rPr>
              <a:t>𝜋</a:t>
            </a:r>
            <a:r>
              <a:rPr lang="en" baseline="30000" dirty="0"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" dirty="0">
                <a:latin typeface="Roboto Mono"/>
                <a:ea typeface="Roboto Mono"/>
                <a:cs typeface="Roboto Mono"/>
                <a:sym typeface="Roboto Mono"/>
              </a:rPr>
              <a:t>(X) </a:t>
            </a:r>
            <a:endParaRPr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130463-B0F6-6C7D-8B3B-20768EE46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1" name="Google Shape;521;p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/>
          </a:p>
        </p:txBody>
      </p:sp>
      <p:pic>
        <p:nvPicPr>
          <p:cNvPr id="522" name="Google Shape;5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13" y="4199457"/>
            <a:ext cx="8520599" cy="201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808" y="4382161"/>
            <a:ext cx="8520600" cy="186481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8"/>
          <p:cNvSpPr txBox="1"/>
          <p:nvPr/>
        </p:nvSpPr>
        <p:spPr>
          <a:xfrm>
            <a:off x="6679580" y="6217625"/>
            <a:ext cx="246442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lide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G. Matousek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8"/>
          <p:cNvSpPr txBox="1"/>
          <p:nvPr/>
        </p:nvSpPr>
        <p:spPr>
          <a:xfrm rot="-276">
            <a:off x="1080055" y="1702379"/>
            <a:ext cx="3730500" cy="12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0317" y="3731640"/>
            <a:ext cx="1532676" cy="36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5538" y="3717038"/>
            <a:ext cx="1440537" cy="3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98A2F-7264-5491-0F91-6BB92716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8C4FD6-AA70-F122-7AD0-724667D346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3388" y="5116681"/>
                <a:ext cx="8464378" cy="4993659"/>
              </a:xfrm>
            </p:spPr>
            <p:txBody>
              <a:bodyPr/>
              <a:lstStyle/>
              <a:p>
                <a:r>
                  <a:rPr lang="en-US" dirty="0"/>
                  <a:t>Kaon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dirty="0"/>
                  <a:t> Pions</a:t>
                </a:r>
              </a:p>
              <a:p>
                <a:pPr lvl="1"/>
                <a:r>
                  <a:rPr lang="en-US" dirty="0"/>
                  <a:t>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quark dominance </a:t>
                </a:r>
                <a:r>
                  <a:rPr lang="en-US" dirty="0">
                    <a:sym typeface="Wingdings" pitchFamily="2" charset="2"/>
                  </a:rPr>
                  <a:t>FF effect?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Twist3 FF relevant?</a:t>
                </a:r>
              </a:p>
              <a:p>
                <a:pPr lvl="1"/>
                <a:r>
                  <a:rPr lang="en-US" dirty="0"/>
                  <a:t>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strange quarks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8C4FD6-AA70-F122-7AD0-724667D346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3388" y="5116681"/>
                <a:ext cx="8464378" cy="4993659"/>
              </a:xfrm>
              <a:blipFill>
                <a:blip r:embed="rId2"/>
                <a:stretch>
                  <a:fillRect l="-749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367BB-3201-7A48-3DCF-039FD40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6" name="Picture 5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1551E941-523D-BE32-3882-F7FB5ABF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17" y="1325067"/>
            <a:ext cx="4554896" cy="36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525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72610-42D2-079E-6111-A4FFAB9EA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895" y="1003343"/>
            <a:ext cx="2987138" cy="224035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07361-7233-FC39-05CC-DD0E775317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Asymmetries sensitive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07361-7233-FC39-05CC-DD0E775317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49" t="-38462" b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C393A-3EF7-70BB-8589-9B4432F2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71BB1-D4F0-A288-FFAF-2DB9BEFA5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011" y="1003343"/>
            <a:ext cx="3200286" cy="2400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DEB25-1632-FC15-A265-076ECC81E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95" y="3350917"/>
            <a:ext cx="2948724" cy="2211543"/>
          </a:xfrm>
          <a:prstGeom prst="rect">
            <a:avLst/>
          </a:prstGeom>
        </p:spPr>
      </p:pic>
      <p:pic>
        <p:nvPicPr>
          <p:cNvPr id="12" name="Picture 11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1A71B91C-4033-299D-725B-D902675AA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411" y="3555530"/>
            <a:ext cx="3888886" cy="2436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F159569-33DE-3F58-1E93-A11FF3EA65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811" y="5714433"/>
                <a:ext cx="8464378" cy="49936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𝑠𝑝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interference term larger for kaons than for </a:t>
                </a:r>
                <a:r>
                  <a:rPr lang="en-US" dirty="0" err="1"/>
                  <a:t>pions</a:t>
                </a:r>
                <a:endParaRPr lang="en-US" dirty="0"/>
              </a:p>
              <a:p>
                <a:r>
                  <a:rPr lang="en-US" dirty="0"/>
                  <a:t>Not true for all interference terms (not shown)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 can account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  dependence 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F159569-33DE-3F58-1E93-A11FF3EA6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11" y="5714433"/>
                <a:ext cx="8464378" cy="4993659"/>
              </a:xfrm>
              <a:prstGeom prst="rect">
                <a:avLst/>
              </a:prstGeom>
              <a:blipFill>
                <a:blip r:embed="rId7"/>
                <a:stretch>
                  <a:fillRect l="-749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4636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4F63-2F6B-EC0C-C951-B5E03E79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Program at CLAS12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398F9-F826-CCDA-CF0B-6FCB8D18F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0686"/>
            <a:ext cx="8464378" cy="4993659"/>
          </a:xfrm>
        </p:spPr>
        <p:txBody>
          <a:bodyPr/>
          <a:lstStyle/>
          <a:p>
            <a:pPr marL="457200" indent="-342900">
              <a:spcBef>
                <a:spcPts val="0"/>
              </a:spcBef>
              <a:buSzPts val="1800"/>
            </a:pPr>
            <a:r>
              <a:rPr lang="en-US" b="1" dirty="0"/>
              <a:t>Constituent Quark Model (CQM) </a:t>
            </a: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Predicts </a:t>
            </a:r>
            <a:r>
              <a:rPr lang="en-US" i="1" dirty="0"/>
              <a:t>s</a:t>
            </a:r>
            <a:r>
              <a:rPr lang="en-US" dirty="0"/>
              <a:t> quark carries 100% of the 𝛬 hyperon spin 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 dirty="0"/>
              <a:t>“Do polarized </a:t>
            </a:r>
            <a:r>
              <a:rPr lang="en-US" i="1" dirty="0"/>
              <a:t>u-</a:t>
            </a:r>
            <a:r>
              <a:rPr lang="en-US" dirty="0"/>
              <a:t>quarks from current fragmentation transfer their longitudinal spin to the lambda?” → Test spin structure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D4950-4582-423A-E4B5-8923DE41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297E073-853A-F381-A8E3-AACE48F83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" y="4215979"/>
            <a:ext cx="3439336" cy="2149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BC1ACF-8C84-9C34-0E7C-38168103F850}"/>
              </a:ext>
            </a:extLst>
          </p:cNvPr>
          <p:cNvSpPr txBox="1"/>
          <p:nvPr/>
        </p:nvSpPr>
        <p:spPr>
          <a:xfrm>
            <a:off x="5974662" y="3734874"/>
            <a:ext cx="1378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Xiaoyan</a:t>
            </a:r>
            <a:r>
              <a:rPr lang="en-US" sz="1200" b="1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Zhao </a:t>
            </a:r>
            <a:r>
              <a:rPr lang="en-US" sz="1200" dirty="0"/>
              <a:t>at </a:t>
            </a: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C9DE7005-CB4D-D6FA-AAAD-6771FCBCF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01" y="3200588"/>
            <a:ext cx="785963" cy="701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BAB377-C015-D304-2072-2BBEBA55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105" y="4069328"/>
            <a:ext cx="3599294" cy="2289206"/>
          </a:xfrm>
          <a:prstGeom prst="rect">
            <a:avLst/>
          </a:prstGeom>
        </p:spPr>
      </p:pic>
      <p:pic>
        <p:nvPicPr>
          <p:cNvPr id="9" name="Google Shape;564;p41">
            <a:extLst>
              <a:ext uri="{FF2B5EF4-FFF2-40B4-BE49-F238E27FC236}">
                <a16:creationId xmlns:a16="http://schemas.microsoft.com/office/drawing/2014/main" id="{0E294CB4-6C72-8876-489F-2111A32529F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3531" y="0"/>
            <a:ext cx="1042118" cy="959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5;p41">
            <a:extLst>
              <a:ext uri="{FF2B5EF4-FFF2-40B4-BE49-F238E27FC236}">
                <a16:creationId xmlns:a16="http://schemas.microsoft.com/office/drawing/2014/main" id="{D3EE8371-2147-8545-55FA-4352CF0538D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086" y="2720801"/>
            <a:ext cx="2222408" cy="141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6;p41">
            <a:extLst>
              <a:ext uri="{FF2B5EF4-FFF2-40B4-BE49-F238E27FC236}">
                <a16:creationId xmlns:a16="http://schemas.microsoft.com/office/drawing/2014/main" id="{8AB73B61-1BA6-4C61-F96B-634477880FF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7639" y="2407203"/>
            <a:ext cx="273881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0BBB83-63DE-589D-D65E-C9274F49BB6A}"/>
              </a:ext>
            </a:extLst>
          </p:cNvPr>
          <p:cNvSpPr/>
          <p:nvPr/>
        </p:nvSpPr>
        <p:spPr>
          <a:xfrm>
            <a:off x="5520436" y="2328423"/>
            <a:ext cx="816022" cy="553314"/>
          </a:xfrm>
          <a:prstGeom prst="rect">
            <a:avLst/>
          </a:prstGeom>
          <a:solidFill>
            <a:schemeClr val="accent2">
              <a:alpha val="3685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9B55FE-00D5-0E39-C4DC-8552DCBC0154}"/>
              </a:ext>
            </a:extLst>
          </p:cNvPr>
          <p:cNvSpPr txBox="1"/>
          <p:nvPr/>
        </p:nvSpPr>
        <p:spPr>
          <a:xfrm>
            <a:off x="4056921" y="28299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longitudinal spin-transfer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0D688-7CC5-B27D-684B-71661E0EB259}"/>
              </a:ext>
            </a:extLst>
          </p:cNvPr>
          <p:cNvSpPr txBox="1"/>
          <p:nvPr/>
        </p:nvSpPr>
        <p:spPr>
          <a:xfrm>
            <a:off x="329086" y="6467336"/>
            <a:ext cx="844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Part of planned extensive Lambda program with larger statistics: Transverse, polarizing…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CEDF4-5820-CAD5-3D45-4B0491855414}"/>
              </a:ext>
            </a:extLst>
          </p:cNvPr>
          <p:cNvSpPr txBox="1"/>
          <p:nvPr/>
        </p:nvSpPr>
        <p:spPr>
          <a:xfrm>
            <a:off x="0" y="6180898"/>
            <a:ext cx="158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McEneaney</a:t>
            </a:r>
          </a:p>
        </p:txBody>
      </p:sp>
    </p:spTree>
    <p:extLst>
      <p:ext uri="{BB962C8B-B14F-4D97-AF65-F5344CB8AC3E}">
        <p14:creationId xmlns:p14="http://schemas.microsoft.com/office/powerpoint/2010/main" val="78216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49FA-35C4-398C-55DB-F00DCFE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408633"/>
            <a:ext cx="8731264" cy="487490"/>
          </a:xfrm>
        </p:spPr>
        <p:txBody>
          <a:bodyPr/>
          <a:lstStyle/>
          <a:p>
            <a:r>
              <a:rPr lang="en-US" dirty="0"/>
              <a:t>Single Hadron FFs from Belle &amp; </a:t>
            </a:r>
            <a:r>
              <a:rPr lang="en-US" dirty="0" err="1"/>
              <a:t>BaBar</a:t>
            </a:r>
            <a:endParaRPr lang="en-US" dirty="0"/>
          </a:p>
        </p:txBody>
      </p:sp>
      <p:pic>
        <p:nvPicPr>
          <p:cNvPr id="5" name="Picture 9" descr="C:\Users\rcseidl\Documents\BELLE\ulispov\projects\belle_onehadron_thrust.png">
            <a:extLst>
              <a:ext uri="{FF2B5EF4-FFF2-40B4-BE49-F238E27FC236}">
                <a16:creationId xmlns:a16="http://schemas.microsoft.com/office/drawing/2014/main" id="{8EE8E66C-CF5F-6EE6-2ED3-47CC1B3F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53" y="1517352"/>
            <a:ext cx="2438970" cy="18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rcseidl\Documents\BELLE\ulispov\projects\belle_twohadron_kt.png">
            <a:extLst>
              <a:ext uri="{FF2B5EF4-FFF2-40B4-BE49-F238E27FC236}">
                <a16:creationId xmlns:a16="http://schemas.microsoft.com/office/drawing/2014/main" id="{D39F0CEC-B71C-36E5-770C-4F3B823F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00" y="1214565"/>
            <a:ext cx="2603200" cy="19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elle_jets_dihadron.png">
            <a:extLst>
              <a:ext uri="{FF2B5EF4-FFF2-40B4-BE49-F238E27FC236}">
                <a16:creationId xmlns:a16="http://schemas.microsoft.com/office/drawing/2014/main" id="{EA88211D-40FD-BA27-FC8C-6839B0FDC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07" y="3881945"/>
            <a:ext cx="3003379" cy="225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247E3-254B-C604-CF1D-5DB3D11E02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" y="1163605"/>
            <a:ext cx="1202495" cy="3254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434369-9036-E9BA-C0D7-C8C3285ECFE0}"/>
                  </a:ext>
                </a:extLst>
              </p:cNvPr>
              <p:cNvSpPr txBox="1"/>
              <p:nvPr/>
            </p:nvSpPr>
            <p:spPr>
              <a:xfrm>
                <a:off x="1197021" y="950961"/>
                <a:ext cx="287989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/>
                  <a:t>Single hadron cross</a:t>
                </a:r>
                <a:r>
                  <a:rPr lang="en-US" sz="1800" baseline="0" dirty="0"/>
                  <a:t> sections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h𝑋</m:t>
                      </m:r>
                    </m:oMath>
                  </m:oMathPara>
                </a14:m>
                <a:endParaRPr lang="en-US" sz="1800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434369-9036-E9BA-C0D7-C8C3285EC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021" y="950961"/>
                <a:ext cx="2879891" cy="923330"/>
              </a:xfrm>
              <a:prstGeom prst="rect">
                <a:avLst/>
              </a:prstGeom>
              <a:blipFill>
                <a:blip r:embed="rId11"/>
                <a:stretch>
                  <a:fillRect l="-1316" t="-2703" r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 2">
            <a:extLst>
              <a:ext uri="{FF2B5EF4-FFF2-40B4-BE49-F238E27FC236}">
                <a16:creationId xmlns:a16="http://schemas.microsoft.com/office/drawing/2014/main" id="{5D837513-2429-D42D-63A4-300DA9F16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384" y="1505493"/>
            <a:ext cx="1920240" cy="807913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12"/>
              </a:rPr>
              <a:t>PRL111 (2013) 062002</a:t>
            </a:r>
            <a:r>
              <a:rPr lang="en-US" altLang="en-US" sz="1200" dirty="0">
                <a:latin typeface="Arial" panose="020B0604020202020204" pitchFamily="34" charset="0"/>
                <a:hlinkClick r:id="rId13"/>
              </a:rPr>
              <a:t>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PRD101(2020) 092004</a:t>
            </a:r>
            <a:endParaRPr lang="da-D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sz="1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Phys.Rev.D</a:t>
            </a:r>
            <a:r>
              <a:rPr lang="en-US" sz="12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 (2013) 032011 (</a:t>
            </a:r>
            <a:r>
              <a:rPr lang="en-US" sz="12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BaBar</a:t>
            </a:r>
            <a:r>
              <a:rPr lang="en-US" sz="12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B63F0A-8A85-D4C7-9A1A-85FEFDEDE255}"/>
                  </a:ext>
                </a:extLst>
              </p:cNvPr>
              <p:cNvSpPr txBox="1"/>
              <p:nvPr/>
            </p:nvSpPr>
            <p:spPr>
              <a:xfrm>
                <a:off x="5754029" y="1011415"/>
                <a:ext cx="358585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Transverse momentum dependent asymmetries</a:t>
                </a:r>
                <a:endParaRPr lang="en-US" sz="1400" baseline="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400" b="0" dirty="0"/>
                  <a:t>,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B63F0A-8A85-D4C7-9A1A-85FEFDED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29" y="1011415"/>
                <a:ext cx="3585854" cy="954107"/>
              </a:xfrm>
              <a:prstGeom prst="rect">
                <a:avLst/>
              </a:prstGeom>
              <a:blipFill>
                <a:blip r:embed="rId15"/>
                <a:stretch>
                  <a:fillRect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74F5333-8327-BACD-ADB3-83D70D2CC9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0" y="3118191"/>
            <a:ext cx="1201143" cy="243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E2DD4-93D2-198D-7DB4-71A567ADF2C0}"/>
                  </a:ext>
                </a:extLst>
              </p:cNvPr>
              <p:cNvSpPr txBox="1"/>
              <p:nvPr/>
            </p:nvSpPr>
            <p:spPr>
              <a:xfrm>
                <a:off x="3766318" y="3121183"/>
                <a:ext cx="2047420" cy="1048942"/>
              </a:xfrm>
              <a:prstGeom prst="rect">
                <a:avLst/>
              </a:prstGeom>
              <a:solidFill>
                <a:srgbClr val="92D050">
                  <a:alpha val="3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Unpol SIDIS, pp: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</m:oMath>
                </a14:m>
                <a:endParaRPr lang="en-US" sz="1400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→(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and scale dependence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E2DD4-93D2-198D-7DB4-71A567ADF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318" y="3121183"/>
                <a:ext cx="2047420" cy="104894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386E9645-DF66-460D-8D55-3EF3855F40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18" y="5615155"/>
            <a:ext cx="1252542" cy="338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29C31E-9AE7-2D78-7E84-8AA141E2E178}"/>
              </a:ext>
            </a:extLst>
          </p:cNvPr>
          <p:cNvSpPr txBox="1"/>
          <p:nvPr/>
        </p:nvSpPr>
        <p:spPr>
          <a:xfrm>
            <a:off x="3500637" y="6457708"/>
            <a:ext cx="308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Transverse momentum dependence underway</a:t>
            </a:r>
          </a:p>
        </p:txBody>
      </p:sp>
      <p:sp>
        <p:nvSpPr>
          <p:cNvPr id="23" name="Rectangle 1 1">
            <a:extLst>
              <a:ext uri="{FF2B5EF4-FFF2-40B4-BE49-F238E27FC236}">
                <a16:creationId xmlns:a16="http://schemas.microsoft.com/office/drawing/2014/main" id="{5E978FDD-6FC9-4FB0-1E0A-5F500D875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965" y="6087340"/>
            <a:ext cx="1920240" cy="43858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</a:rPr>
              <a:t> </a:t>
            </a:r>
            <a:r>
              <a:rPr lang="en-US" altLang="en-US" sz="1200" b="1" dirty="0">
                <a:latin typeface="Arial" panose="020B0604020202020204" pitchFamily="34" charset="0"/>
                <a:hlinkClick r:id="rId18"/>
              </a:rPr>
              <a:t>PRD92 (2015)  092007</a:t>
            </a:r>
            <a:endParaRPr lang="en-US" altLang="en-US" sz="1200" b="1" dirty="0">
              <a:latin typeface="Arial" panose="020B0604020202020204" pitchFamily="34" charset="0"/>
            </a:endParaRPr>
          </a:p>
          <a:p>
            <a:pPr eaLnBrk="0" hangingPunct="0"/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 PRD101(2020) 092004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4AF6FF-57F4-7285-C7C9-FA3771C44504}"/>
              </a:ext>
            </a:extLst>
          </p:cNvPr>
          <p:cNvSpPr txBox="1"/>
          <p:nvPr/>
        </p:nvSpPr>
        <p:spPr>
          <a:xfrm>
            <a:off x="6422571" y="4675340"/>
            <a:ext cx="22772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19"/>
              </a:rPr>
              <a:t>PRL 122 (2019), 042001</a:t>
            </a:r>
            <a:endParaRPr lang="en-US" altLang="ja-JP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675EAE-BD72-2399-8F6D-48022346FDB5}"/>
                  </a:ext>
                </a:extLst>
              </p:cNvPr>
              <p:cNvSpPr txBox="1"/>
              <p:nvPr/>
            </p:nvSpPr>
            <p:spPr>
              <a:xfrm>
                <a:off x="6342393" y="3958777"/>
                <a:ext cx="2697790" cy="926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Polarizing </a:t>
                </a:r>
                <a:r>
                  <a:rPr lang="en-US" sz="1800" dirty="0">
                    <a:latin typeface="Symbol" panose="05050102010706020507" pitchFamily="18" charset="2"/>
                  </a:rPr>
                  <a:t>L</a:t>
                </a:r>
                <a:r>
                  <a:rPr lang="en-US" sz="1800" dirty="0"/>
                  <a:t> fragmentation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675EAE-BD72-2399-8F6D-48022346F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393" y="3958777"/>
                <a:ext cx="2697790" cy="926600"/>
              </a:xfrm>
              <a:prstGeom prst="rect">
                <a:avLst/>
              </a:prstGeom>
              <a:blipFill>
                <a:blip r:embed="rId20"/>
                <a:stretch>
                  <a:fillRect l="-1878" t="-4054" r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1 1">
            <a:extLst>
              <a:ext uri="{FF2B5EF4-FFF2-40B4-BE49-F238E27FC236}">
                <a16:creationId xmlns:a16="http://schemas.microsoft.com/office/drawing/2014/main" id="{EA22436B-72C7-F85F-41A6-F9535FEA9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371" y="3704861"/>
            <a:ext cx="1920240" cy="25391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21"/>
              </a:rPr>
              <a:t>PRD 99 (2019) 112006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5DB71-BDF6-BFC6-A13B-91787EA67806}"/>
              </a:ext>
            </a:extLst>
          </p:cNvPr>
          <p:cNvSpPr/>
          <p:nvPr/>
        </p:nvSpPr>
        <p:spPr>
          <a:xfrm>
            <a:off x="794084" y="3067736"/>
            <a:ext cx="5548309" cy="3790264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9" descr="belle_jets_samehemi.png">
            <a:extLst>
              <a:ext uri="{FF2B5EF4-FFF2-40B4-BE49-F238E27FC236}">
                <a16:creationId xmlns:a16="http://schemas.microsoft.com/office/drawing/2014/main" id="{0273D10E-CFB9-4A29-0393-77375F54DB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6" y="3276571"/>
            <a:ext cx="2801764" cy="210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D9594A-45A0-29BB-FA07-8071C04294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6" y="5546964"/>
            <a:ext cx="2057672" cy="404219"/>
          </a:xfrm>
          <a:prstGeom prst="rect">
            <a:avLst/>
          </a:prstGeom>
        </p:spPr>
      </p:pic>
      <p:sp>
        <p:nvSpPr>
          <p:cNvPr id="31" name="Rectangle 1 5">
            <a:extLst>
              <a:ext uri="{FF2B5EF4-FFF2-40B4-BE49-F238E27FC236}">
                <a16:creationId xmlns:a16="http://schemas.microsoft.com/office/drawing/2014/main" id="{ACD1899C-1DAC-5F01-7D30-2EFDA560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646" y="6361568"/>
            <a:ext cx="1920240" cy="25391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24"/>
              </a:rPr>
              <a:t>PRD96 (2017) 032005</a:t>
            </a:r>
            <a:endParaRPr lang="en-US" altLang="en-US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75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9CF8-99B6-83FA-40B8-CD418FB9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38B7E-A5E6-1338-AFAE-E39ACA56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103971"/>
            <a:ext cx="8464378" cy="553100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JLAB12 provides several orders of magnitude higher luminosity than any other lepton scattering facility!</a:t>
            </a:r>
          </a:p>
          <a:p>
            <a:r>
              <a:rPr lang="en-US" b="1" dirty="0">
                <a:solidFill>
                  <a:srgbClr val="0432FF"/>
                </a:solidFill>
              </a:rPr>
              <a:t>High precision data in the valence region</a:t>
            </a:r>
          </a:p>
          <a:p>
            <a:pPr lvl="1"/>
            <a:r>
              <a:rPr lang="en-US" dirty="0"/>
              <a:t>Proton, deuteron, helium targets</a:t>
            </a:r>
          </a:p>
          <a:p>
            <a:pPr lvl="1"/>
            <a:r>
              <a:rPr lang="en-US" dirty="0"/>
              <a:t>Beam spin, longitudinal/transverse target polarizations</a:t>
            </a:r>
          </a:p>
          <a:p>
            <a:pPr lvl="1"/>
            <a:r>
              <a:rPr lang="en-US" dirty="0"/>
              <a:t>Multidimensional measurements</a:t>
            </a:r>
          </a:p>
          <a:p>
            <a:pPr lvl="1"/>
            <a:r>
              <a:rPr lang="en-US" dirty="0"/>
              <a:t>Analyses beyond leading twist/CFR regime</a:t>
            </a:r>
          </a:p>
          <a:p>
            <a:r>
              <a:rPr lang="en-US" b="1" dirty="0">
                <a:solidFill>
                  <a:srgbClr val="00B050"/>
                </a:solidFill>
              </a:rPr>
              <a:t>First results from BSAs and longitudinal spin asymmetries</a:t>
            </a:r>
          </a:p>
          <a:p>
            <a:pPr lvl="1"/>
            <a:r>
              <a:rPr lang="en-US" dirty="0"/>
              <a:t>Precision data to extract TMDs</a:t>
            </a:r>
          </a:p>
          <a:p>
            <a:pPr lvl="1"/>
            <a:r>
              <a:rPr lang="en-US" dirty="0"/>
              <a:t>New target-current correlations</a:t>
            </a:r>
          </a:p>
          <a:p>
            <a:pPr lvl="1"/>
            <a:r>
              <a:rPr lang="en-US" dirty="0"/>
              <a:t>Intriguing flavor dependencies</a:t>
            </a:r>
          </a:p>
          <a:p>
            <a:pPr lvl="1"/>
            <a:r>
              <a:rPr lang="en-US" dirty="0"/>
              <a:t>Insights into spin-orbit correlations in hadronization using partial wave decomposition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D720D4"/>
                </a:solidFill>
              </a:rPr>
              <a:t>Future at CLAS12 and </a:t>
            </a:r>
            <a:r>
              <a:rPr lang="en-US" b="1" dirty="0" err="1">
                <a:solidFill>
                  <a:srgbClr val="D720D4"/>
                </a:solidFill>
              </a:rPr>
              <a:t>SoLID</a:t>
            </a:r>
            <a:endParaRPr lang="en-US" b="1" dirty="0">
              <a:solidFill>
                <a:srgbClr val="D720D4"/>
              </a:solidFill>
            </a:endParaRPr>
          </a:p>
          <a:p>
            <a:pPr lvl="1"/>
            <a:r>
              <a:rPr lang="en-US" dirty="0"/>
              <a:t>Full program with data with longitudinal target(s)</a:t>
            </a:r>
          </a:p>
          <a:p>
            <a:pPr lvl="1"/>
            <a:r>
              <a:rPr lang="en-US" dirty="0"/>
              <a:t>Transverse target</a:t>
            </a:r>
          </a:p>
          <a:p>
            <a:pPr lvl="1"/>
            <a:r>
              <a:rPr lang="en-US" dirty="0"/>
              <a:t>Modulations of the unpolarized cross-section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>
                <a:sym typeface="Wingdings" pitchFamily="2" charset="2"/>
              </a:rPr>
              <a:t>EIC Complementarity</a:t>
            </a:r>
          </a:p>
          <a:p>
            <a:pPr lvl="1"/>
            <a:r>
              <a:rPr lang="en-US" dirty="0">
                <a:sym typeface="Wingdings" pitchFamily="2" charset="2"/>
              </a:rPr>
              <a:t>Phase space</a:t>
            </a:r>
          </a:p>
          <a:p>
            <a:pPr lvl="1"/>
            <a:r>
              <a:rPr lang="en-US" dirty="0">
                <a:sym typeface="Wingdings" pitchFamily="2" charset="2"/>
              </a:rPr>
              <a:t>Depolarization factors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0EB53-7EC5-A042-BCA1-1BABC289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87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539F-0742-BF0D-5F73-0D806B67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8A5DC-0BB6-3436-12F7-C74B4DDC6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646B1-8FEB-7119-29C8-3B518CCF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Unpolarized</a:t>
            </a:r>
            <a:r>
              <a:rPr kumimoji="1" lang="en-US" altLang="ja-JP" dirty="0"/>
              <a:t> single hadrons</a:t>
            </a:r>
            <a:endParaRPr kumimoji="1" lang="ja-JP" alt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Update with better ISR correction</a:t>
            </a:r>
          </a:p>
          <a:p>
            <a:r>
              <a:rPr kumimoji="1" lang="en-US" altLang="ja-JP" dirty="0"/>
              <a:t>Correlated and uncorrelated uncertainties separated </a:t>
            </a:r>
            <a:r>
              <a:rPr kumimoji="1" lang="en-US" altLang="ja-JP" dirty="0">
                <a:sym typeface="Wingdings" panose="05000000000000000000" pitchFamily="2" charset="2"/>
              </a:rPr>
              <a:t>  improve </a:t>
            </a:r>
            <a:r>
              <a:rPr kumimoji="1" lang="en-US" altLang="ja-JP" dirty="0"/>
              <a:t>global </a:t>
            </a:r>
            <a:r>
              <a:rPr kumimoji="1" lang="en-US" altLang="ja-JP" dirty="0" err="1"/>
              <a:t>unpolarized</a:t>
            </a:r>
            <a:r>
              <a:rPr kumimoji="1" lang="en-US" altLang="ja-JP" dirty="0"/>
              <a:t> FF fits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A2CE0-0099-42B6-871F-057E32DACDD8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870536"/>
            <a:ext cx="1085910" cy="814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19" y="2613978"/>
            <a:ext cx="5644504" cy="1755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19" y="4292477"/>
            <a:ext cx="5644504" cy="17556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5565" y="6044612"/>
            <a:ext cx="4400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a-DK" sz="1350" dirty="0">
                <a:hlinkClick r:id="rId5"/>
              </a:rPr>
              <a:t>PRD 101 (2020) 092004</a:t>
            </a:r>
            <a:endParaRPr lang="en-US" sz="1350" dirty="0"/>
          </a:p>
        </p:txBody>
      </p:sp>
      <p:pic>
        <p:nvPicPr>
          <p:cNvPr id="11" name="Picture 11" descr="B-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84" y="2613978"/>
            <a:ext cx="644975" cy="4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45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49FA-35C4-398C-55DB-F00DCFE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FFs from Belle</a:t>
            </a:r>
          </a:p>
        </p:txBody>
      </p:sp>
      <p:pic>
        <p:nvPicPr>
          <p:cNvPr id="13" name="Content Placeholder 1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6998082-7775-7B64-898C-3B3DBFEC8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4407" y="1060233"/>
            <a:ext cx="5292419" cy="34134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580D-AAAB-54BD-F96D-C3EF717E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C65E8-263D-798B-3583-52622609EFB9}"/>
                  </a:ext>
                </a:extLst>
              </p:cNvPr>
              <p:cNvSpPr txBox="1"/>
              <p:nvPr/>
            </p:nvSpPr>
            <p:spPr>
              <a:xfrm>
                <a:off x="2345725" y="4097433"/>
                <a:ext cx="331744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/>
                  <a:t>Azimuthal</a:t>
                </a:r>
                <a:r>
                  <a:rPr lang="en-US" sz="1800" baseline="0" dirty="0"/>
                  <a:t> asymmetries: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b="0" dirty="0"/>
                  <a:t>,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C65E8-263D-798B-3583-52622609E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725" y="4097433"/>
                <a:ext cx="3317447" cy="923330"/>
              </a:xfrm>
              <a:prstGeom prst="rect">
                <a:avLst/>
              </a:prstGeom>
              <a:blipFill>
                <a:blip r:embed="rId4"/>
                <a:stretch>
                  <a:fillRect t="-2703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 4">
                <a:extLst>
                  <a:ext uri="{FF2B5EF4-FFF2-40B4-BE49-F238E27FC236}">
                    <a16:creationId xmlns:a16="http://schemas.microsoft.com/office/drawing/2014/main" id="{2AFF42F5-9EE9-32D5-CF92-FE1ECF6E0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2683" y="5018358"/>
                <a:ext cx="6467707" cy="13660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altLang="en-US" sz="1200" b="1" dirty="0">
                    <a:latin typeface="Arial" panose="020B0604020202020204" pitchFamily="34" charset="0"/>
                    <a:hlinkClick r:id="rId5"/>
                  </a:rPr>
                  <a:t>PRL 96 (2006) 232002</a:t>
                </a:r>
                <a:endParaRPr lang="en-US" altLang="en-US" sz="1200" b="1" dirty="0">
                  <a:latin typeface="Arial" panose="020B0604020202020204" pitchFamily="34" charset="0"/>
                  <a:hlinkClick r:id="" action="ppaction://noaction"/>
                </a:endParaRPr>
              </a:p>
              <a:p>
                <a:pPr eaLnBrk="0" hangingPunct="0"/>
                <a:r>
                  <a:rPr lang="en-US" altLang="en-US" sz="1200" b="1" dirty="0">
                    <a:latin typeface="Arial" panose="020B0604020202020204" pitchFamily="34" charset="0"/>
                    <a:hlinkClick r:id="" action="ppaction://noaction"/>
                  </a:rPr>
                  <a:t>PRD 78 (2008) 032011</a:t>
                </a:r>
                <a:endParaRPr lang="en-US" altLang="en-US" sz="1200" b="1" dirty="0">
                  <a:latin typeface="Arial" panose="020B0604020202020204" pitchFamily="34" charset="0"/>
                </a:endParaRPr>
              </a:p>
              <a:p>
                <a:pPr eaLnBrk="0" hangingPunct="0"/>
                <a:r>
                  <a:rPr lang="en-US" sz="1200" b="1" i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PRD</a:t>
                </a:r>
                <a:r>
                  <a:rPr lang="en-US" sz="12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(2019) 9, 092008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sub>
                    </m:sSub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𝜼</m:t>
                    </m:r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200" b="1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0" hangingPunct="0"/>
                <a:r>
                  <a:rPr lang="en-US" sz="1200" b="1" i="1" u="sng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Phys.Rev.D</a:t>
                </a:r>
                <a:r>
                  <a:rPr lang="en-US" sz="12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90 (2014) 5, 052003 (</a:t>
                </a:r>
                <a:r>
                  <a:rPr lang="en-US" sz="1200" b="1" u="sng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BaBar</a:t>
                </a:r>
                <a:r>
                  <a:rPr lang="en-US" sz="12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eaLnBrk="0" hangingPunct="0"/>
                <a:r>
                  <a:rPr lang="en-US" sz="1200" b="1" i="1" u="sng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Phys.Rev.D</a:t>
                </a:r>
                <a:r>
                  <a:rPr lang="en-US" sz="1200" b="1" i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92 (2015) 11, 111101</a:t>
                </a:r>
              </a:p>
              <a:p>
                <a:pPr eaLnBrk="0" hangingPunct="0"/>
                <a:r>
                  <a:rPr lang="en-US" sz="12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b="1" u="sng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BaBar</a:t>
                </a:r>
                <a:r>
                  <a:rPr lang="en-US" sz="12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kaon)</a:t>
                </a:r>
              </a:p>
              <a:p>
                <a:pPr eaLnBrk="0" hangingPunct="0"/>
                <a:endParaRPr lang="en-US" altLang="en-US" sz="12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 4">
                <a:extLst>
                  <a:ext uri="{FF2B5EF4-FFF2-40B4-BE49-F238E27FC236}">
                    <a16:creationId xmlns:a16="http://schemas.microsoft.com/office/drawing/2014/main" id="{2AFF42F5-9EE9-32D5-CF92-FE1ECF6E0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2683" y="5018358"/>
                <a:ext cx="6467707" cy="1366080"/>
              </a:xfrm>
              <a:prstGeom prst="rect">
                <a:avLst/>
              </a:prstGeom>
              <a:blipFill>
                <a:blip r:embed="rId6"/>
                <a:stretch>
                  <a:fillRect l="-196" t="-92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D073A2D-9465-8528-B56D-B121563764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74" y="3729631"/>
            <a:ext cx="1121143" cy="275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153E4-ECC5-47DE-C691-69A3F3C051CB}"/>
              </a:ext>
            </a:extLst>
          </p:cNvPr>
          <p:cNvSpPr txBox="1">
            <a:spLocks/>
          </p:cNvSpPr>
          <p:nvPr/>
        </p:nvSpPr>
        <p:spPr>
          <a:xfrm>
            <a:off x="199027" y="6449367"/>
            <a:ext cx="846437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Statistics Hungry, only possible at B-factories</a:t>
            </a:r>
          </a:p>
        </p:txBody>
      </p:sp>
    </p:spTree>
    <p:extLst>
      <p:ext uri="{BB962C8B-B14F-4D97-AF65-F5344CB8AC3E}">
        <p14:creationId xmlns:p14="http://schemas.microsoft.com/office/powerpoint/2010/main" val="16065228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590.1762"/>
  <p:tag name="LATEXADDIN" val="\documentclass{article}&#10;\usepackage{amsmath}&#10;\usepackage[usenames,dvipsnames]{color}&#10;\pagestyle{empty}&#10;\begin{document}&#10;\begin{equation}&#10;D_{1,{\color{red} q}}^{{\color{blue}h}}({\color {OliveGreen} z},Q^2) \nonumber&#10;\end{equation}&#10;\end{document}"/>
  <p:tag name="IGUANATEXSIZE" val="20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788.1515"/>
  <p:tag name="LATEXADDIN" val="\documentclass{article}&#10;\usepackage{amsmath}&#10;\usepackage[usenames,dvipsnames]{color}&#10;\pagestyle{empty}&#10;\begin{document}&#10;\begin{equation}&#10;D_{1,{\color{red} q}}^{{\color{blue}h}}({\color {OliveGreen} z},{\color{Orange}k_T},Q^2) \nonumber&#10;\end{equation}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590.1762"/>
  <p:tag name="LATEXADDIN" val="\documentclass{article}&#10;\usepackage{amsmath}&#10;\usepackage[usenames,dvipsnames]{color}&#10;\pagestyle{empty}&#10;\begin{document}&#10;\begin{equation}&#10;D_{1,{\color{red} q}}^{{\color{blue}h}}({\color {OliveGreen} z},Q^2) \nonumber&#10;\end{equation}&#10;\end{document}"/>
  <p:tag name="IGUANATEXSIZE" val="20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843.6446"/>
  <p:tag name="LATEXADDIN" val="\documentclass{article}&#10;\usepackage{amsmath}&#10;\usepackage[usenames,dvipsnames]{color}&#10;\pagestyle{empty}&#10;\begin{document}&#10;\begin{equation}&#10;D_{1,{\color{red} q}}^{{\color{blue}h_1h_2}}({\color {OliveGreen} z,m},Q^2) \nonumber&#10;\end{equation}&#10;\end{document}"/>
  <p:tag name="IGUANATEXSIZE" val="20"/>
  <p:tag name="IGUANATEXCURSOR" val="1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.7274"/>
  <p:tag name="ORIGINALWIDTH" val="735.658"/>
  <p:tag name="LATEXADDIN" val="\documentclass{article}&#10;\usepackage{amsmath}&#10;\usepackage[usenames,dvipsnames]{color}&#10;\pagestyle{empty}&#10;\begin{document}&#10;\begin{equation}&#10;H_{1,{\color{red} q}}^{{\color{Purple}\perp}{\color{blue}(1)h}}({\color {OliveGreen} z},Q^2) \nonumber&#10;\end{equation}&#10;\end{document}"/>
  <p:tag name="IGUANATEXSIZE" val="20"/>
  <p:tag name="IGUANATEXCURSOR" val="2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118955</TotalTime>
  <Words>4631</Words>
  <Application>Microsoft Macintosh PowerPoint</Application>
  <PresentationFormat>On-screen Show (4:3)</PresentationFormat>
  <Paragraphs>708</Paragraphs>
  <Slides>71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92" baseType="lpstr">
      <vt:lpstr>Arial Unicode MS</vt:lpstr>
      <vt:lpstr>DengXian</vt:lpstr>
      <vt:lpstr>PingFangSC-Regular</vt:lpstr>
      <vt:lpstr>.PingFangSC-Regular</vt:lpstr>
      <vt:lpstr>AdvOT19ee2aa8.B</vt:lpstr>
      <vt:lpstr>AdvOT483a8203</vt:lpstr>
      <vt:lpstr>Arial</vt:lpstr>
      <vt:lpstr>Calibri</vt:lpstr>
      <vt:lpstr>Calibri Light</vt:lpstr>
      <vt:lpstr>Cambria</vt:lpstr>
      <vt:lpstr>Cambria Math</vt:lpstr>
      <vt:lpstr>CMSS10</vt:lpstr>
      <vt:lpstr>CMSY8</vt:lpstr>
      <vt:lpstr>Maiandra GD</vt:lpstr>
      <vt:lpstr>Roboto Mono</vt:lpstr>
      <vt:lpstr>Symbol</vt:lpstr>
      <vt:lpstr>Tekton Pro Bold</vt:lpstr>
      <vt:lpstr>Times New Roman</vt:lpstr>
      <vt:lpstr>Wingdings</vt:lpstr>
      <vt:lpstr>Office Theme</vt:lpstr>
      <vt:lpstr>Equation</vt:lpstr>
      <vt:lpstr>Results from e^+ e^-− related to TMDs  and the extraction of transversity </vt:lpstr>
      <vt:lpstr>e^+ e^-  is the cleanest process to access Fragmentation Functions</vt:lpstr>
      <vt:lpstr>Fragmentation Functions appear almost always when accessing partonic structure of the nucleon </vt:lpstr>
      <vt:lpstr>Role of b-factories</vt:lpstr>
      <vt:lpstr>The future is now: Next Generation B factory SuperKEKB</vt:lpstr>
      <vt:lpstr>Short and long term goals</vt:lpstr>
      <vt:lpstr>Single Hadron FFs from Belle &amp; BaBar</vt:lpstr>
      <vt:lpstr>Unpolarized single hadrons</vt:lpstr>
      <vt:lpstr>Polarized FFs from Belle</vt:lpstr>
      <vt:lpstr>P_T  dependence of H_1^⊥ from Belle/BaBar/BESIII</vt:lpstr>
      <vt:lpstr>BaBar: K^+ K^-   asymmetries &gt;π^+ π^-</vt:lpstr>
      <vt:lpstr>Consistency between Neutral and charged pions</vt:lpstr>
      <vt:lpstr>Transverse momentum distributions</vt:lpstr>
      <vt:lpstr>New measurements and fits to π^0, K_S, η  from BES III </vt:lpstr>
      <vt:lpstr>Vector meson plans</vt:lpstr>
      <vt:lpstr>Step beyond single hadrons: Dihadron Fragmentation Functions</vt:lpstr>
      <vt:lpstr>Di-Hadron measurements at Belle</vt:lpstr>
      <vt:lpstr>Acceptance Impact on Partial Wave composition</vt:lpstr>
      <vt:lpstr>Belle II prospects</vt:lpstr>
      <vt:lpstr>Compare Partial Wave Decomposition in MC and Data</vt:lpstr>
      <vt:lpstr>π^0 and Kaon combinations (SIDIS@CLAS12)</vt:lpstr>
      <vt:lpstr>Brand New Opportunities at Belle II: Precision Jet Physics in e^+ e^-</vt:lpstr>
      <vt:lpstr>Azimuthal Asymmetries in back-to-back jets</vt:lpstr>
      <vt:lpstr>Belle II Makes Precision Λ program possible!</vt:lpstr>
      <vt:lpstr>Summary</vt:lpstr>
      <vt:lpstr>PowerPoint Presentation</vt:lpstr>
      <vt:lpstr>π^0/η from Belle</vt:lpstr>
      <vt:lpstr>Probe String Fragmentation in charge, flavor correlations </vt:lpstr>
      <vt:lpstr>Jet mass</vt:lpstr>
      <vt:lpstr>Entanglement</vt:lpstr>
      <vt:lpstr>Access of FFs for light mesons in e+e- (spin averaged case)</vt:lpstr>
      <vt:lpstr>Belle II can signficcantly improve our knowledge of heavy flavor fragmentation</vt:lpstr>
      <vt:lpstr>Mass Dependence of σ test hadronization model</vt:lpstr>
      <vt:lpstr>Factorized QCD: Hadronization described by Fragmentation Functions </vt:lpstr>
      <vt:lpstr>PowerPoint Presentation</vt:lpstr>
      <vt:lpstr>MC tuning studies</vt:lpstr>
      <vt:lpstr>Polarized Hyperon Production </vt:lpstr>
      <vt:lpstr>What is the Belle II program?</vt:lpstr>
      <vt:lpstr>Asymmetries sensitive to G_1^⊥</vt:lpstr>
      <vt:lpstr>Global fits of Dihadron FFs</vt:lpstr>
      <vt:lpstr>Polarized Hyperon Production </vt:lpstr>
      <vt:lpstr>Belle II Makes Precision Λ program possible!</vt:lpstr>
      <vt:lpstr>What is the Belle II QCD program?</vt:lpstr>
      <vt:lpstr>Belle II can signficcantly improve our knowledge of heavy flavor fragmentation</vt:lpstr>
      <vt:lpstr>Facilities</vt:lpstr>
      <vt:lpstr>Concentrate on B2</vt:lpstr>
      <vt:lpstr>World Data on e+e-</vt:lpstr>
      <vt:lpstr>The future is now: Next Generation B factory SuperKEKB</vt:lpstr>
      <vt:lpstr>Enter Belle II</vt:lpstr>
      <vt:lpstr>Short and long term goals</vt:lpstr>
      <vt:lpstr>Pion fragmentation </vt:lpstr>
      <vt:lpstr>Kaon fragmentation</vt:lpstr>
      <vt:lpstr>From “your errors are too conservative” to  “your errors are too precise”</vt:lpstr>
      <vt:lpstr>Basics</vt:lpstr>
      <vt:lpstr>Global fits of Dihadron FFs</vt:lpstr>
      <vt:lpstr>IFF, partial wave</vt:lpstr>
      <vt:lpstr>Kaons</vt:lpstr>
      <vt:lpstr>Outlook</vt:lpstr>
      <vt:lpstr>Transverse momentum </vt:lpstr>
      <vt:lpstr>Quark transversity via Collins: Kaons</vt:lpstr>
      <vt:lpstr>Ongoing: Decaying particle FFs</vt:lpstr>
      <vt:lpstr>Entanglement</vt:lpstr>
      <vt:lpstr>Better: di-hadrons</vt:lpstr>
      <vt:lpstr>Compare Partial Wave Decomposition in MC and Data</vt:lpstr>
      <vt:lpstr>Near-exclusive 𝜋+𝜋-, 𝜋+𝜋0 production</vt:lpstr>
      <vt:lpstr>Dihadron Production ep→e𝜋±𝜋0(X) </vt:lpstr>
      <vt:lpstr>Kaons</vt:lpstr>
      <vt:lpstr>Asymmetries sensitive to G_1^⊥</vt:lpstr>
      <vt:lpstr>Lambda Program at CLAS12</vt:lpstr>
      <vt:lpstr>Summary and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Anselm Vossen, Ph.D.</cp:lastModifiedBy>
  <cp:revision>1169</cp:revision>
  <cp:lastPrinted>2018-10-15T14:48:16Z</cp:lastPrinted>
  <dcterms:created xsi:type="dcterms:W3CDTF">2017-10-25T13:41:42Z</dcterms:created>
  <dcterms:modified xsi:type="dcterms:W3CDTF">2024-06-06T08:01:58Z</dcterms:modified>
</cp:coreProperties>
</file>