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1111" r:id="rId2"/>
    <p:sldId id="3780" r:id="rId3"/>
    <p:sldId id="262" r:id="rId4"/>
    <p:sldId id="5845" r:id="rId5"/>
    <p:sldId id="5842" r:id="rId6"/>
    <p:sldId id="5708" r:id="rId7"/>
    <p:sldId id="1369" r:id="rId8"/>
    <p:sldId id="5850" r:id="rId9"/>
    <p:sldId id="259" r:id="rId10"/>
    <p:sldId id="612" r:id="rId11"/>
    <p:sldId id="5851" r:id="rId12"/>
    <p:sldId id="5852" r:id="rId13"/>
    <p:sldId id="297" r:id="rId14"/>
    <p:sldId id="1366" r:id="rId15"/>
    <p:sldId id="5821" r:id="rId16"/>
    <p:sldId id="1105" r:id="rId17"/>
    <p:sldId id="5847" r:id="rId18"/>
    <p:sldId id="1159" r:id="rId19"/>
    <p:sldId id="675" r:id="rId20"/>
    <p:sldId id="674" r:id="rId21"/>
    <p:sldId id="448" r:id="rId22"/>
    <p:sldId id="1347" r:id="rId23"/>
    <p:sldId id="3772" r:id="rId24"/>
    <p:sldId id="1206" r:id="rId25"/>
    <p:sldId id="1182" r:id="rId26"/>
    <p:sldId id="3774" r:id="rId27"/>
    <p:sldId id="3837" r:id="rId28"/>
    <p:sldId id="263" r:id="rId29"/>
    <p:sldId id="5833" r:id="rId30"/>
    <p:sldId id="5831" r:id="rId31"/>
    <p:sldId id="1524" r:id="rId32"/>
    <p:sldId id="5832" r:id="rId33"/>
    <p:sldId id="5706" r:id="rId34"/>
    <p:sldId id="5840" r:id="rId35"/>
    <p:sldId id="5836" r:id="rId36"/>
    <p:sldId id="3968" r:id="rId37"/>
    <p:sldId id="268" r:id="rId38"/>
    <p:sldId id="3841" r:id="rId39"/>
    <p:sldId id="3776" r:id="rId40"/>
    <p:sldId id="264" r:id="rId41"/>
    <p:sldId id="3763" r:id="rId42"/>
    <p:sldId id="584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9300"/>
    <a:srgbClr val="0000DB"/>
    <a:srgbClr val="1200B4"/>
    <a:srgbClr val="945200"/>
    <a:srgbClr val="941100"/>
    <a:srgbClr val="FF2600"/>
    <a:srgbClr val="008F00"/>
    <a:srgbClr val="FF40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100"/>
    <p:restoredTop sz="96327"/>
  </p:normalViewPr>
  <p:slideViewPr>
    <p:cSldViewPr snapToGrid="0" snapToObjects="1">
      <p:cViewPr varScale="1">
        <p:scale>
          <a:sx n="202" d="100"/>
          <a:sy n="202" d="100"/>
        </p:scale>
        <p:origin x="352" y="168"/>
      </p:cViewPr>
      <p:guideLst>
        <p:guide orient="horz" pos="3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6/3/24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6/3/24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3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573624"/>
            <a:ext cx="2057400" cy="282094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73624"/>
            <a:ext cx="3086100" cy="282094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73624"/>
            <a:ext cx="2057400" cy="282094"/>
          </a:xfrm>
        </p:spPr>
        <p:txBody>
          <a:bodyPr/>
          <a:lstStyle>
            <a:lvl1pPr algn="l">
              <a:defRPr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580224"/>
            <a:ext cx="2057400" cy="282094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4"/>
            <a:ext cx="3086100" cy="282094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4"/>
            <a:ext cx="2057400" cy="282094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584295"/>
            <a:ext cx="2057400" cy="27370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273705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4295"/>
            <a:ext cx="2057400" cy="273705"/>
          </a:xfrm>
        </p:spPr>
        <p:txBody>
          <a:bodyPr/>
          <a:lstStyle>
            <a:lvl1pPr algn="l">
              <a:defRPr sz="12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94B0C9B-62D7-524A-9975-B6A29194CB5F}"/>
              </a:ext>
            </a:extLst>
          </p:cNvPr>
          <p:cNvSpPr txBox="1">
            <a:spLocks/>
          </p:cNvSpPr>
          <p:nvPr userDrawn="1"/>
        </p:nvSpPr>
        <p:spPr>
          <a:xfrm>
            <a:off x="451757" y="0"/>
            <a:ext cx="8510560" cy="5791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22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085" y="6492239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825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57" y="0"/>
            <a:ext cx="8510560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434472-1602-AB41-BDAD-A875EAD192E3}"/>
              </a:ext>
            </a:extLst>
          </p:cNvPr>
          <p:cNvSpPr txBox="1"/>
          <p:nvPr userDrawn="1"/>
        </p:nvSpPr>
        <p:spPr>
          <a:xfrm>
            <a:off x="557939" y="6424047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sz="1350" dirty="0">
              <a:solidFill>
                <a:srgbClr val="0096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210C8-68D7-9243-B443-CDE6C5AE7AD3}"/>
              </a:ext>
            </a:extLst>
          </p:cNvPr>
          <p:cNvSpPr txBox="1"/>
          <p:nvPr userDrawn="1"/>
        </p:nvSpPr>
        <p:spPr>
          <a:xfrm>
            <a:off x="1401161" y="6503276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sz="1350" dirty="0">
              <a:solidFill>
                <a:srgbClr val="0096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8D595-4F86-9D4C-993A-17FEF958C837}"/>
              </a:ext>
            </a:extLst>
          </p:cNvPr>
          <p:cNvSpPr txBox="1"/>
          <p:nvPr userDrawn="1"/>
        </p:nvSpPr>
        <p:spPr>
          <a:xfrm>
            <a:off x="1353709" y="6671144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sz="1350" dirty="0">
              <a:solidFill>
                <a:srgbClr val="0096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2BB9A3-527F-6E42-9199-1362836540B5}"/>
              </a:ext>
            </a:extLst>
          </p:cNvPr>
          <p:cNvSpPr txBox="1"/>
          <p:nvPr userDrawn="1"/>
        </p:nvSpPr>
        <p:spPr>
          <a:xfrm>
            <a:off x="4354551" y="6675863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sz="1350" dirty="0">
              <a:solidFill>
                <a:srgbClr val="009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8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8625" y="736986"/>
            <a:ext cx="8286750" cy="5212080"/>
          </a:xfrm>
        </p:spPr>
        <p:txBody>
          <a:bodyPr/>
          <a:lstStyle>
            <a:lvl1pPr>
              <a:defRPr/>
            </a:lvl1pPr>
            <a:lvl2pPr marL="386954" indent="-171450">
              <a:defRPr/>
            </a:lvl2pPr>
            <a:lvl3pPr marL="558404" indent="-127397">
              <a:defRPr/>
            </a:lvl3pPr>
            <a:lvl4pPr marL="729854" indent="-127397">
              <a:defRPr/>
            </a:lvl4pPr>
            <a:lvl5pPr marL="901304" indent="-127397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738F48-5ECD-C342-B85B-563293DDE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3691" y="6499479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825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5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2" y="930274"/>
            <a:ext cx="8641080" cy="5212080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16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883DA-08EC-4DC9-B727-E2506C87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37D2AC-E4B8-4C29-828B-EA2C5CF4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1796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hyperlink" Target="https://arxiv.org/abs/1805.05290" TargetMode="Externa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NULL"/><Relationship Id="rId7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NULL"/><Relationship Id="rId5" Type="http://schemas.openxmlformats.org/officeDocument/2006/relationships/image" Target="../media/image62.png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9.emf"/><Relationship Id="rId5" Type="http://schemas.openxmlformats.org/officeDocument/2006/relationships/image" Target="../media/image67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rxiv.org/abs/2205.01762" TargetMode="Externa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97.emf"/><Relationship Id="rId7" Type="http://schemas.openxmlformats.org/officeDocument/2006/relationships/image" Target="../media/image95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4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9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hyperlink" Target="http://arxiv.org/abs/arXiv:1304.0077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Relationship Id="rId9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24.tiff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Relationship Id="rId9" Type="http://schemas.openxmlformats.org/officeDocument/2006/relationships/image" Target="../media/image129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pn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jobs.bnl.gov/search-jobs/eic?orgIds=3437&amp;kt=1" TargetMode="External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7" Type="http://schemas.openxmlformats.org/officeDocument/2006/relationships/image" Target="../media/image157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emf"/><Relationship Id="rId5" Type="http://schemas.openxmlformats.org/officeDocument/2006/relationships/image" Target="../media/image155.emf"/><Relationship Id="rId4" Type="http://schemas.openxmlformats.org/officeDocument/2006/relationships/image" Target="../media/image15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5.emf"/><Relationship Id="rId4" Type="http://schemas.openxmlformats.org/officeDocument/2006/relationships/image" Target="../media/image1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2.png"/><Relationship Id="rId4" Type="http://schemas.openxmlformats.org/officeDocument/2006/relationships/image" Target="../media/image16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jpg"/><Relationship Id="rId7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jp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hyperlink" Target="https://arxiv.org/abs/1902.1066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ABDE55-EEAC-324A-93F3-7DB08F00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41" y="1319921"/>
            <a:ext cx="9118359" cy="2529290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The 3D structure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of the nucleon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at EIC</a:t>
            </a:r>
            <a:endParaRPr lang="en-US" sz="40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0524F23-F0C2-EB46-A2B7-B22FC1120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3198" y="4200257"/>
            <a:ext cx="5414866" cy="486043"/>
          </a:xfrm>
        </p:spPr>
        <p:txBody>
          <a:bodyPr>
            <a:noAutofit/>
          </a:bodyPr>
          <a:lstStyle/>
          <a:p>
            <a:r>
              <a:rPr lang="en-US" dirty="0">
                <a:effectLst/>
              </a:rPr>
              <a:t>Elke-Caroline </a:t>
            </a:r>
            <a:r>
              <a:rPr lang="en-US" dirty="0" err="1">
                <a:effectLst/>
              </a:rPr>
              <a:t>Aschenauer</a:t>
            </a:r>
            <a:r>
              <a:rPr lang="en-US" dirty="0">
                <a:effectLst/>
              </a:rPr>
              <a:t> (BNL)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CF095-FBCC-454C-B2D8-B8BEE2C24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84"/>
          <a:stretch/>
        </p:blipFill>
        <p:spPr>
          <a:xfrm>
            <a:off x="5524299" y="6010384"/>
            <a:ext cx="355648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constrain: </a:t>
            </a:r>
            <a:r>
              <a:rPr lang="en-US" dirty="0" err="1"/>
              <a:t>k</a:t>
            </a:r>
            <a:r>
              <a:rPr lang="en-US" baseline="-25000" dirty="0" err="1"/>
              <a:t>t</a:t>
            </a:r>
            <a:r>
              <a:rPr lang="en-US" dirty="0"/>
              <a:t> </a:t>
            </a:r>
            <a:endParaRPr 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061"/>
          <a:stretch/>
        </p:blipFill>
        <p:spPr>
          <a:xfrm>
            <a:off x="77301" y="629485"/>
            <a:ext cx="4451350" cy="2985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0449"/>
          <a:stretch/>
        </p:blipFill>
        <p:spPr>
          <a:xfrm>
            <a:off x="4567856" y="673652"/>
            <a:ext cx="4476750" cy="284894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33131" y="3959087"/>
            <a:ext cx="6365351" cy="2843698"/>
            <a:chOff x="-33131" y="3959087"/>
            <a:chExt cx="6365351" cy="28436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959087"/>
              <a:ext cx="6332220" cy="28041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75738" y="6556564"/>
              <a:ext cx="3129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x</a:t>
              </a:r>
              <a:r>
                <a:rPr lang="en-US" sz="1000" baseline="-25000" dirty="0" err="1"/>
                <a:t>F</a:t>
              </a:r>
              <a:endParaRPr lang="en-US" sz="1000" baseline="-25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70312" y="6556564"/>
              <a:ext cx="3129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x</a:t>
              </a:r>
              <a:r>
                <a:rPr lang="en-US" sz="1000" baseline="-25000" dirty="0" err="1"/>
                <a:t>F</a:t>
              </a:r>
              <a:endParaRPr lang="en-US" sz="1000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384694" y="4925394"/>
              <a:ext cx="9493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&lt;p</a:t>
              </a:r>
              <a:r>
                <a:rPr lang="en-US" sz="1000" baseline="-25000" dirty="0"/>
                <a:t>t</a:t>
              </a:r>
              <a:r>
                <a:rPr lang="en-US" sz="1000" baseline="30000" dirty="0"/>
                <a:t>2</a:t>
              </a:r>
              <a:r>
                <a:rPr lang="en-US" sz="1000" dirty="0"/>
                <a:t>&gt; (GeV</a:t>
              </a:r>
              <a:r>
                <a:rPr lang="en-US" sz="1000" baseline="30000" dirty="0"/>
                <a:t>2</a:t>
              </a:r>
              <a:r>
                <a:rPr lang="en-US" sz="1000" dirty="0"/>
                <a:t>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2870923" y="4934233"/>
              <a:ext cx="9493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&lt;p</a:t>
              </a:r>
              <a:r>
                <a:rPr lang="en-US" sz="1000" baseline="-25000" dirty="0"/>
                <a:t>t</a:t>
              </a:r>
              <a:r>
                <a:rPr lang="en-US" sz="1000" baseline="30000" dirty="0"/>
                <a:t>2</a:t>
              </a:r>
              <a:r>
                <a:rPr lang="en-US" sz="1000" dirty="0"/>
                <a:t>&gt; (GeV</a:t>
              </a:r>
              <a:r>
                <a:rPr lang="en-US" sz="1000" baseline="30000" dirty="0"/>
                <a:t>2</a:t>
              </a:r>
              <a:r>
                <a:rPr lang="en-US" sz="1000" dirty="0"/>
                <a:t>)</a:t>
              </a:r>
            </a:p>
          </p:txBody>
        </p:sp>
      </p:grpSp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6405216" y="4407039"/>
            <a:ext cx="673653" cy="36374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100000">
                <a:srgbClr val="0000FF"/>
              </a:gs>
              <a:gs pos="0">
                <a:srgbClr val="0000FF">
                  <a:alpha val="64000"/>
                </a:srgbClr>
              </a:gs>
              <a:gs pos="53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91452" y="4867996"/>
            <a:ext cx="27738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Best variable &lt;p</a:t>
            </a:r>
            <a:r>
              <a:rPr lang="en-US" baseline="-25000" dirty="0">
                <a:latin typeface="+mj-lt"/>
              </a:rPr>
              <a:t>t</a:t>
            </a:r>
            <a:r>
              <a:rPr lang="en-US" baseline="30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&gt; vs </a:t>
            </a:r>
            <a:r>
              <a:rPr lang="en-US" dirty="0" err="1">
                <a:latin typeface="+mj-lt"/>
              </a:rPr>
              <a:t>x</a:t>
            </a:r>
            <a:r>
              <a:rPr lang="en-US" baseline="-25000" dirty="0" err="1">
                <a:latin typeface="+mj-lt"/>
              </a:rPr>
              <a:t>F</a:t>
            </a:r>
            <a:endParaRPr lang="en-US" baseline="-25000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dirty="0">
                <a:latin typeface="+mj-lt"/>
                <a:sym typeface="Wingdings" pitchFamily="2" charset="2"/>
              </a:rPr>
              <a:t> </a:t>
            </a:r>
            <a:r>
              <a:rPr lang="en-US" dirty="0">
                <a:latin typeface="+mj-lt"/>
              </a:rPr>
              <a:t>negative </a:t>
            </a:r>
            <a:r>
              <a:rPr lang="en-US" dirty="0" err="1">
                <a:latin typeface="+mj-lt"/>
              </a:rPr>
              <a:t>x</a:t>
            </a:r>
            <a:r>
              <a:rPr lang="en-US" baseline="-25000" dirty="0" err="1">
                <a:latin typeface="+mj-lt"/>
              </a:rPr>
              <a:t>F</a:t>
            </a:r>
            <a:r>
              <a:rPr lang="en-US" dirty="0">
                <a:latin typeface="+mj-lt"/>
              </a:rPr>
              <a:t> seems to </a:t>
            </a:r>
          </a:p>
          <a:p>
            <a:r>
              <a:rPr lang="en-US" dirty="0">
                <a:latin typeface="+mj-lt"/>
              </a:rPr>
              <a:t>be very sensitive to</a:t>
            </a:r>
          </a:p>
          <a:p>
            <a:r>
              <a:rPr lang="en-US" dirty="0">
                <a:latin typeface="+mj-lt"/>
              </a:rPr>
              <a:t>intrinsic </a:t>
            </a:r>
            <a:r>
              <a:rPr lang="en-US" dirty="0" err="1">
                <a:latin typeface="+mj-lt"/>
              </a:rPr>
              <a:t>k</a:t>
            </a:r>
            <a:r>
              <a:rPr lang="en-US" baseline="-25000" dirty="0" err="1">
                <a:latin typeface="+mj-lt"/>
              </a:rPr>
              <a:t>t</a:t>
            </a:r>
            <a:endParaRPr lang="en-US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827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1A4BF8-2617-2945-9B3D-7477DF5A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73EEAD-7B2D-5941-A3B7-482E1E2F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TMDs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10822B-BBD7-044F-9C10-6FCB7C451E24}"/>
              </a:ext>
            </a:extLst>
          </p:cNvPr>
          <p:cNvSpPr txBox="1"/>
          <p:nvPr/>
        </p:nvSpPr>
        <p:spPr>
          <a:xfrm>
            <a:off x="0" y="500333"/>
            <a:ext cx="5343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</a:rPr>
              <a:t>pA</a:t>
            </a:r>
            <a:r>
              <a:rPr lang="en-US" dirty="0">
                <a:latin typeface="+mj-lt"/>
              </a:rPr>
              <a:t>: for low x physics </a:t>
            </a:r>
            <a:r>
              <a:rPr lang="en-US" dirty="0">
                <a:latin typeface="+mj-lt"/>
                <a:sym typeface="Wingdings"/>
              </a:rPr>
              <a:t> gluon distribution</a:t>
            </a:r>
          </a:p>
          <a:p>
            <a:r>
              <a:rPr lang="en-US" dirty="0">
                <a:latin typeface="+mj-lt"/>
                <a:sym typeface="Wingdings"/>
              </a:rPr>
              <a:t>Need measurements to separate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+mj-lt"/>
              </a:rPr>
              <a:t>G</a:t>
            </a:r>
            <a:r>
              <a:rPr lang="en-US" baseline="-25000" dirty="0">
                <a:latin typeface="+mj-lt"/>
              </a:rPr>
              <a:t>WW</a:t>
            </a:r>
            <a:r>
              <a:rPr lang="en-US" dirty="0">
                <a:latin typeface="+mj-lt"/>
              </a:rPr>
              <a:t>(</a:t>
            </a:r>
            <a:r>
              <a:rPr lang="en-US" dirty="0" err="1">
                <a:latin typeface="+mj-lt"/>
              </a:rPr>
              <a:t>x,k</a:t>
            </a:r>
            <a:r>
              <a:rPr lang="en-US" baseline="-25000" dirty="0">
                <a:latin typeface="+mj-lt"/>
              </a:rPr>
              <a:t>⊥</a:t>
            </a:r>
            <a:r>
              <a:rPr lang="en-US" dirty="0">
                <a:latin typeface="+mj-lt"/>
              </a:rPr>
              <a:t>) is the conventional gluon distribution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+mj-lt"/>
              </a:rPr>
              <a:t>G</a:t>
            </a:r>
            <a:r>
              <a:rPr lang="en-US" baseline="-25000" dirty="0">
                <a:latin typeface="+mj-lt"/>
              </a:rPr>
              <a:t>DP</a:t>
            </a:r>
            <a:r>
              <a:rPr lang="en-US" dirty="0">
                <a:latin typeface="+mj-lt"/>
              </a:rPr>
              <a:t>(</a:t>
            </a:r>
            <a:r>
              <a:rPr lang="en-US" dirty="0" err="1">
                <a:latin typeface="+mj-lt"/>
              </a:rPr>
              <a:t>x,k</a:t>
            </a:r>
            <a:r>
              <a:rPr lang="en-US" baseline="-25000" dirty="0">
                <a:latin typeface="+mj-lt"/>
              </a:rPr>
              <a:t>⊥</a:t>
            </a:r>
            <a:r>
              <a:rPr lang="en-US" dirty="0">
                <a:latin typeface="+mj-lt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B25E8-9413-A941-8151-FF72A425B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" y="2037001"/>
            <a:ext cx="9144000" cy="1071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088CE5-3892-9741-B399-EA463B5B83B4}"/>
              </a:ext>
            </a:extLst>
          </p:cNvPr>
          <p:cNvSpPr txBox="1"/>
          <p:nvPr/>
        </p:nvSpPr>
        <p:spPr>
          <a:xfrm>
            <a:off x="34203" y="1738277"/>
            <a:ext cx="574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+mj-lt"/>
              </a:rPr>
              <a:t>Different processes for </a:t>
            </a:r>
            <a:r>
              <a:rPr lang="en-US" dirty="0" err="1">
                <a:solidFill>
                  <a:srgbClr val="0432FF"/>
                </a:solidFill>
                <a:latin typeface="+mj-lt"/>
              </a:rPr>
              <a:t>unpolarised</a:t>
            </a:r>
            <a:r>
              <a:rPr lang="en-US" dirty="0">
                <a:solidFill>
                  <a:srgbClr val="0432FF"/>
                </a:solidFill>
                <a:latin typeface="+mj-lt"/>
              </a:rPr>
              <a:t> gluon distributions: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C866E0-7288-9942-B63E-7612EE089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" y="3426784"/>
            <a:ext cx="9144000" cy="1092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CA0EAC-84DD-D043-BB62-1E72E72CBF8C}"/>
              </a:ext>
            </a:extLst>
          </p:cNvPr>
          <p:cNvSpPr txBox="1"/>
          <p:nvPr/>
        </p:nvSpPr>
        <p:spPr>
          <a:xfrm>
            <a:off x="7773" y="3171721"/>
            <a:ext cx="682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+mj-lt"/>
              </a:rPr>
              <a:t>Different processes to access linear </a:t>
            </a:r>
            <a:r>
              <a:rPr lang="en-US" dirty="0" err="1">
                <a:solidFill>
                  <a:srgbClr val="0432FF"/>
                </a:solidFill>
                <a:latin typeface="+mj-lt"/>
              </a:rPr>
              <a:t>polarised</a:t>
            </a:r>
            <a:r>
              <a:rPr lang="en-US" dirty="0">
                <a:solidFill>
                  <a:srgbClr val="0432FF"/>
                </a:solidFill>
                <a:latin typeface="+mj-lt"/>
              </a:rPr>
              <a:t> gluon distributions: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AEE32-44B2-A949-B583-15D453D0A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319" y="490475"/>
            <a:ext cx="2407478" cy="15465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BC7D53-F6AA-1944-8FF3-310C37057AF1}"/>
                  </a:ext>
                </a:extLst>
              </p:cNvPr>
              <p:cNvSpPr txBox="1"/>
              <p:nvPr/>
            </p:nvSpPr>
            <p:spPr>
              <a:xfrm>
                <a:off x="34203" y="4652973"/>
                <a:ext cx="7681911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  <a:latin typeface="+mj-lt"/>
                  </a:rPr>
                  <a:t>Detailed example: </a:t>
                </a:r>
                <a:r>
                  <a:rPr lang="en-US" dirty="0">
                    <a:latin typeface="+mj-lt"/>
                  </a:rPr>
                  <a:t>Gluon </a:t>
                </a:r>
                <a:r>
                  <a:rPr lang="en-US" dirty="0" err="1">
                    <a:latin typeface="+mj-lt"/>
                  </a:rPr>
                  <a:t>Sivers</a:t>
                </a:r>
                <a:r>
                  <a:rPr lang="en-US" dirty="0">
                    <a:latin typeface="+mj-lt"/>
                  </a:rPr>
                  <a:t> function </a:t>
                </a:r>
                <a:r>
                  <a:rPr lang="en-US" dirty="0">
                    <a:latin typeface="+mj-lt"/>
                    <a:sym typeface="Wingdings" pitchFamily="2" charset="2"/>
                  </a:rPr>
                  <a:t> details see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hlinkClick r:id="rId5"/>
                  </a:rPr>
                  <a:t>arXiv:1805.05290 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solidFill>
                      <a:srgbClr val="0432FF"/>
                    </a:solidFill>
                    <a:latin typeface="+mj-lt"/>
                  </a:rPr>
                  <a:t>Possible Observables:</a:t>
                </a:r>
              </a:p>
              <a:p>
                <a:pPr marL="285750" indent="-285750">
                  <a:buClr>
                    <a:srgbClr val="0432FF"/>
                  </a:buClr>
                  <a:buFont typeface="Wingdings" pitchFamily="2" charset="2"/>
                  <a:buChar char="§"/>
                </a:pPr>
                <a:r>
                  <a:rPr lang="en-US" dirty="0">
                    <a:latin typeface="+mj-lt"/>
                  </a:rPr>
                  <a:t>SSA of open charm </a:t>
                </a:r>
                <a:r>
                  <a:rPr lang="en-US" dirty="0">
                    <a:latin typeface="+mj-lt"/>
                    <a:sym typeface="Wingdings" pitchFamily="2" charset="2"/>
                  </a:rPr>
                  <a:t> D</a:t>
                </a:r>
                <a:r>
                  <a:rPr lang="en-US" baseline="30000" dirty="0">
                    <a:latin typeface="+mj-lt"/>
                    <a:sym typeface="Wingdings" pitchFamily="2" charset="2"/>
                  </a:rPr>
                  <a:t>0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D</m:t>
                        </m:r>
                        <m:r>
                          <a:rPr lang="en-US" b="0" i="0" baseline="3000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dirty="0">
                    <a:latin typeface="+mj-lt"/>
                  </a:rPr>
                  <a:t> and inclusive charm</a:t>
                </a:r>
              </a:p>
              <a:p>
                <a:pPr marL="742950" lvl="1" indent="-285750">
                  <a:buClr>
                    <a:srgbClr val="0432FF"/>
                  </a:buClr>
                  <a:buFont typeface="Wingdings" pitchFamily="2" charset="2"/>
                  <a:buChar char="Ø"/>
                </a:pPr>
                <a:r>
                  <a:rPr lang="en-US" dirty="0">
                    <a:sym typeface="Wingdings" pitchFamily="2" charset="2"/>
                  </a:rPr>
                  <a:t>D</a:t>
                </a:r>
                <a:r>
                  <a:rPr lang="en-US" baseline="30000" dirty="0">
                    <a:sym typeface="Wingdings" pitchFamily="2" charset="2"/>
                  </a:rPr>
                  <a:t>0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Wingdings" pitchFamily="2" charset="2"/>
                          </a:rPr>
                          <m:t>D</m:t>
                        </m:r>
                        <m:r>
                          <a:rPr lang="en-US" baseline="30000">
                            <a:latin typeface="Cambria Math" panose="02040503050406030204" pitchFamily="18" charset="0"/>
                            <a:sym typeface="Wingdings" pitchFamily="2" charset="2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dirty="0">
                    <a:latin typeface="+mj-lt"/>
                  </a:rPr>
                  <a:t> statistically limited, </a:t>
                </a:r>
              </a:p>
              <a:p>
                <a:pPr marL="742950" lvl="1" indent="-285750">
                  <a:buClr>
                    <a:srgbClr val="0432FF"/>
                  </a:buClr>
                  <a:buFont typeface="Wingdings" pitchFamily="2" charset="2"/>
                  <a:buChar char="Ø"/>
                </a:pPr>
                <a:r>
                  <a:rPr lang="en-US" dirty="0">
                    <a:latin typeface="+mj-lt"/>
                  </a:rPr>
                  <a:t>inclusive charm sensitive to 10% of the positivity bound</a:t>
                </a:r>
              </a:p>
              <a:p>
                <a:pPr marL="285750" indent="-285750">
                  <a:buClr>
                    <a:srgbClr val="0432FF"/>
                  </a:buClr>
                  <a:buFont typeface="Wingdings" pitchFamily="2" charset="2"/>
                  <a:buChar char="§"/>
                </a:pPr>
                <a:r>
                  <a:rPr lang="en-US" dirty="0">
                    <a:latin typeface="+mj-lt"/>
                  </a:rPr>
                  <a:t>SSA charged hadron pairs</a:t>
                </a:r>
              </a:p>
              <a:p>
                <a:pPr marL="285750" indent="-285750">
                  <a:buClr>
                    <a:srgbClr val="0432FF"/>
                  </a:buClr>
                  <a:buFont typeface="Wingdings" pitchFamily="2" charset="2"/>
                  <a:buChar char="§"/>
                </a:pPr>
                <a:r>
                  <a:rPr lang="en-US" dirty="0">
                    <a:latin typeface="+mj-lt"/>
                  </a:rPr>
                  <a:t>SSA for Di-jets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BC7D53-F6AA-1944-8FF3-310C37057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3" y="4652973"/>
                <a:ext cx="7681911" cy="2031325"/>
              </a:xfrm>
              <a:prstGeom prst="rect">
                <a:avLst/>
              </a:prstGeom>
              <a:blipFill>
                <a:blip r:embed="rId6"/>
                <a:stretch>
                  <a:fillRect l="-495" t="-1242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6">
            <a:extLst>
              <a:ext uri="{FF2B5EF4-FFF2-40B4-BE49-F238E27FC236}">
                <a16:creationId xmlns:a16="http://schemas.microsoft.com/office/drawing/2014/main" id="{E1ECD1D7-E014-8745-881E-EAC4BA7D6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302" y="5135530"/>
            <a:ext cx="2361214" cy="172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6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F1A5A2-422F-3C45-BFA5-F26F4450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9C130B-5204-F347-948A-AB65883EF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TMD: Di-hadrons &amp; Di-Jets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BD307-0808-BC40-ADCE-704E7F412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1" y="891752"/>
            <a:ext cx="2624569" cy="1940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2ECBEE-6CB6-4646-B288-79B292A64749}"/>
              </a:ext>
            </a:extLst>
          </p:cNvPr>
          <p:cNvSpPr txBox="1"/>
          <p:nvPr/>
        </p:nvSpPr>
        <p:spPr>
          <a:xfrm>
            <a:off x="435212" y="797489"/>
            <a:ext cx="12907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subprocess fraction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823D31-3A52-E241-A418-B295C5E81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1" y="2898312"/>
            <a:ext cx="2606875" cy="1876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9A2305-814C-4D4B-8FD2-C1568FAEF685}"/>
              </a:ext>
            </a:extLst>
          </p:cNvPr>
          <p:cNvSpPr txBox="1"/>
          <p:nvPr/>
        </p:nvSpPr>
        <p:spPr>
          <a:xfrm>
            <a:off x="862519" y="51269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+mj-lt"/>
              </a:rPr>
              <a:t>Di-Hadrons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780BF-80AB-FB49-8599-E22FEEE25C40}"/>
              </a:ext>
            </a:extLst>
          </p:cNvPr>
          <p:cNvSpPr txBox="1"/>
          <p:nvPr/>
        </p:nvSpPr>
        <p:spPr>
          <a:xfrm>
            <a:off x="6040877" y="54964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+mj-lt"/>
              </a:rPr>
              <a:t>Di-Jets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48879F-782E-9642-80C0-362EEF5E5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314" y="926188"/>
            <a:ext cx="2464874" cy="18299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D7A6CC-7C12-5C4B-8700-FE4714B34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877" y="2898312"/>
            <a:ext cx="2701568" cy="1922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7C2146-4421-8F44-9BC8-71CC94442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877" y="3032321"/>
            <a:ext cx="2606875" cy="18248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793958-FF51-454F-8AE6-A99E9B275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1085" y="968994"/>
            <a:ext cx="2537703" cy="1863696"/>
          </a:xfrm>
          <a:prstGeom prst="rect">
            <a:avLst/>
          </a:prstGeom>
        </p:spPr>
      </p:pic>
      <p:sp>
        <p:nvSpPr>
          <p:cNvPr id="19" name="文本框 8">
            <a:extLst>
              <a:ext uri="{FF2B5EF4-FFF2-40B4-BE49-F238E27FC236}">
                <a16:creationId xmlns:a16="http://schemas.microsoft.com/office/drawing/2014/main" id="{C4736DF7-9BA6-BA4C-9F74-D81FD17410F9}"/>
              </a:ext>
            </a:extLst>
          </p:cNvPr>
          <p:cNvSpPr txBox="1"/>
          <p:nvPr/>
        </p:nvSpPr>
        <p:spPr>
          <a:xfrm>
            <a:off x="239947" y="4897049"/>
            <a:ext cx="8839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Gluon initiated process dominant at small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Resolution down to 5% positivity bound gluon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Sivers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size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Di-Jets: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altLang="zh-CN" sz="1600" dirty="0">
                <a:latin typeface="+mj-lt"/>
              </a:rPr>
              <a:t>Stronger correlation between final state observable to </a:t>
            </a:r>
            <a:r>
              <a:rPr lang="en-US" altLang="zh-CN" sz="1600" dirty="0" err="1">
                <a:latin typeface="+mj-lt"/>
              </a:rPr>
              <a:t>parton</a:t>
            </a:r>
            <a:r>
              <a:rPr lang="en-US" altLang="zh-CN" sz="1600" dirty="0">
                <a:latin typeface="+mj-lt"/>
              </a:rPr>
              <a:t> level kinematics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altLang="zh-CN" sz="1600" dirty="0">
                <a:latin typeface="+mj-lt"/>
              </a:rPr>
              <a:t>Strong correlation of jet momentum to its mother </a:t>
            </a:r>
            <a:r>
              <a:rPr lang="en-US" altLang="zh-CN" sz="1600" dirty="0" err="1">
                <a:latin typeface="+mj-lt"/>
              </a:rPr>
              <a:t>parton</a:t>
            </a:r>
            <a:endParaRPr lang="en-US" altLang="zh-CN" sz="1600" dirty="0">
              <a:latin typeface="+mj-lt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altLang="zh-CN" sz="1600" dirty="0">
                <a:latin typeface="+mj-lt"/>
              </a:rPr>
              <a:t>Direct handle on </a:t>
            </a:r>
            <a:r>
              <a:rPr lang="en-US" altLang="zh-CN" sz="1600" dirty="0" err="1">
                <a:latin typeface="+mj-lt"/>
              </a:rPr>
              <a:t>parton</a:t>
            </a:r>
            <a:r>
              <a:rPr lang="en-US" altLang="zh-CN" sz="1600" dirty="0">
                <a:latin typeface="+mj-lt"/>
              </a:rPr>
              <a:t> kinematics put stronger constraint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such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as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 err="1">
                <a:latin typeface="+mj-lt"/>
              </a:rPr>
              <a:t>x</a:t>
            </a:r>
            <a:r>
              <a:rPr lang="en-US" altLang="zh-CN" sz="1600" baseline="-25000" dirty="0" err="1">
                <a:latin typeface="+mj-lt"/>
              </a:rPr>
              <a:t>parton</a:t>
            </a:r>
            <a:endParaRPr lang="en-US" altLang="zh-CN" sz="1600" baseline="-25000" dirty="0">
              <a:latin typeface="+mj-lt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altLang="zh-CN" sz="1600" dirty="0">
                <a:latin typeface="+mj-lt"/>
              </a:rPr>
              <a:t>Large statistics allow to explore SSA in multidimensional analysis.</a:t>
            </a:r>
          </a:p>
          <a:p>
            <a:pPr>
              <a:buClr>
                <a:srgbClr val="0432FF"/>
              </a:buClr>
            </a:pPr>
            <a:endParaRPr lang="en-US" altLang="zh-CN" sz="16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endParaRPr lang="zh-CN" altLang="en-US" sz="16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5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AB9069-E326-1441-B28B-32FA8E379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295" y="1749213"/>
            <a:ext cx="2074320" cy="1705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7076C-0B4E-E14D-A6AB-09A3C9DD5885}"/>
              </a:ext>
            </a:extLst>
          </p:cNvPr>
          <p:cNvSpPr txBox="1"/>
          <p:nvPr/>
        </p:nvSpPr>
        <p:spPr>
          <a:xfrm>
            <a:off x="143158" y="1260274"/>
            <a:ext cx="433471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+mj-lt"/>
              </a:rPr>
              <a:t>Jets have several properties which will make them important tools for realizing the EIC physics program </a:t>
            </a:r>
            <a:r>
              <a:rPr lang="en-US" sz="1600" b="1" dirty="0">
                <a:latin typeface="+mj-lt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CEA0BE-5661-2240-BFD9-51967898C466}"/>
              </a:ext>
            </a:extLst>
          </p:cNvPr>
          <p:cNvSpPr txBox="1"/>
          <p:nvPr/>
        </p:nvSpPr>
        <p:spPr>
          <a:xfrm>
            <a:off x="4626257" y="2244973"/>
            <a:ext cx="2283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+mj-lt"/>
              </a:rPr>
              <a:t>Global properties and </a:t>
            </a:r>
            <a:r>
              <a:rPr lang="en-US" sz="1600" u="sng" dirty="0" err="1">
                <a:latin typeface="+mj-lt"/>
              </a:rPr>
              <a:t>parton</a:t>
            </a:r>
            <a:r>
              <a:rPr lang="en-US" sz="1600" u="sng" dirty="0">
                <a:latin typeface="+mj-lt"/>
              </a:rPr>
              <a:t> structure of hadrons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41394-2E4E-3448-AE6F-57427B9BBCEA}"/>
              </a:ext>
            </a:extLst>
          </p:cNvPr>
          <p:cNvSpPr txBox="1"/>
          <p:nvPr/>
        </p:nvSpPr>
        <p:spPr>
          <a:xfrm>
            <a:off x="4640723" y="3414514"/>
            <a:ext cx="2283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+mj-lt"/>
              </a:rPr>
              <a:t>Multi-dimensional imaging of nucleons, nuclei and mesons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06922-BD42-9749-9049-B25624C35E4D}"/>
              </a:ext>
            </a:extLst>
          </p:cNvPr>
          <p:cNvSpPr txBox="1"/>
          <p:nvPr/>
        </p:nvSpPr>
        <p:spPr>
          <a:xfrm>
            <a:off x="4640723" y="4680202"/>
            <a:ext cx="228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+mj-lt"/>
              </a:rPr>
              <a:t>The nucleus: a laboratory for QCD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C7CC1B-2FA8-7D4E-9C49-1C62CFEA4039}"/>
              </a:ext>
            </a:extLst>
          </p:cNvPr>
          <p:cNvSpPr txBox="1"/>
          <p:nvPr/>
        </p:nvSpPr>
        <p:spPr>
          <a:xfrm>
            <a:off x="4640723" y="5648139"/>
            <a:ext cx="228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+mj-lt"/>
              </a:rPr>
              <a:t>Understanding hadronization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116E4-0D1C-B740-A080-590073179CA9}"/>
              </a:ext>
            </a:extLst>
          </p:cNvPr>
          <p:cNvSpPr txBox="1"/>
          <p:nvPr/>
        </p:nvSpPr>
        <p:spPr>
          <a:xfrm>
            <a:off x="4678824" y="593765"/>
            <a:ext cx="4334719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The importance of jet probes was reflected in the EIC Yellow Report where they touched on nearly every major physics topic (</a:t>
            </a:r>
            <a:r>
              <a:rPr lang="en-US" sz="1600" dirty="0" err="1">
                <a:latin typeface="+mj-lt"/>
              </a:rPr>
              <a:t>Nucl</a:t>
            </a:r>
            <a:r>
              <a:rPr lang="en-US" sz="1600" dirty="0">
                <a:latin typeface="+mj-lt"/>
              </a:rPr>
              <a:t>. Phys. A, Vol 1026, 122447)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8A44D8-3299-DC4A-B211-73F4C2A9F911}"/>
              </a:ext>
            </a:extLst>
          </p:cNvPr>
          <p:cNvSpPr txBox="1"/>
          <p:nvPr/>
        </p:nvSpPr>
        <p:spPr>
          <a:xfrm>
            <a:off x="31187" y="3351014"/>
            <a:ext cx="3628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Excellent proxies for the underlying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parton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kinematics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E7F38-8596-D94C-B6C1-4A5403711BA2}"/>
              </a:ext>
            </a:extLst>
          </p:cNvPr>
          <p:cNvSpPr txBox="1"/>
          <p:nvPr/>
        </p:nvSpPr>
        <p:spPr>
          <a:xfrm>
            <a:off x="0" y="4133070"/>
            <a:ext cx="3628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Showers probe QCD from hard interaction to hadronization scale within the same event – can explore dynamics at different time (angular) scales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C9D013-2B2E-2E48-87BE-638F748B7093}"/>
              </a:ext>
            </a:extLst>
          </p:cNvPr>
          <p:cNvSpPr txBox="1"/>
          <p:nvPr/>
        </p:nvSpPr>
        <p:spPr>
          <a:xfrm>
            <a:off x="5787" y="5715143"/>
            <a:ext cx="3628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600" dirty="0">
                <a:solidFill>
                  <a:srgbClr val="7030A0"/>
                </a:solidFill>
                <a:latin typeface="+mj-lt"/>
              </a:rPr>
              <a:t>Precision tools exist to probe these shower properties - substructure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A8DB8A-30CF-7A48-B16D-144CFE1B7876}"/>
              </a:ext>
            </a:extLst>
          </p:cNvPr>
          <p:cNvSpPr txBox="1"/>
          <p:nvPr/>
        </p:nvSpPr>
        <p:spPr>
          <a:xfrm>
            <a:off x="43887" y="2448687"/>
            <a:ext cx="3880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Well understood theoretically and experimentally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4BD3C2-3DE4-F541-857E-E1EBB2E93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012" y="3398392"/>
            <a:ext cx="2159175" cy="1580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768619-DDEF-CE4E-9087-B7120A99C708}"/>
              </a:ext>
            </a:extLst>
          </p:cNvPr>
          <p:cNvSpPr txBox="1"/>
          <p:nvPr/>
        </p:nvSpPr>
        <p:spPr>
          <a:xfrm rot="16200000">
            <a:off x="8236249" y="2408071"/>
            <a:ext cx="144249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 err="1"/>
              <a:t>Borsa</a:t>
            </a:r>
            <a:r>
              <a:rPr lang="en-US" sz="750" b="1" dirty="0"/>
              <a:t>, de Florian, </a:t>
            </a:r>
            <a:r>
              <a:rPr lang="en-US" sz="750" b="1" dirty="0" err="1"/>
              <a:t>Pedron</a:t>
            </a:r>
            <a:r>
              <a:rPr lang="en-US" sz="750" b="1" dirty="0"/>
              <a:t> `20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D03CA3-EE80-A741-8CDA-29463D31C016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3479800" y="2660472"/>
            <a:ext cx="1146457" cy="1208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9DBD0B-910A-1A4D-BBCF-67477D5DB07C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3467100" y="2781300"/>
            <a:ext cx="1173623" cy="10487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D946C7-6F3C-9A41-A552-AA9BE437017D}"/>
              </a:ext>
            </a:extLst>
          </p:cNvPr>
          <p:cNvCxnSpPr>
            <a:cxnSpLocks/>
          </p:cNvCxnSpPr>
          <p:nvPr/>
        </p:nvCxnSpPr>
        <p:spPr>
          <a:xfrm>
            <a:off x="3479800" y="2781300"/>
            <a:ext cx="1244600" cy="20193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C638CD-A057-9C47-9A4B-0052FC0D8F61}"/>
              </a:ext>
            </a:extLst>
          </p:cNvPr>
          <p:cNvCxnSpPr>
            <a:cxnSpLocks/>
          </p:cNvCxnSpPr>
          <p:nvPr/>
        </p:nvCxnSpPr>
        <p:spPr>
          <a:xfrm>
            <a:off x="3454400" y="2781300"/>
            <a:ext cx="1270000" cy="29845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D4F1C2-8CEA-2D42-A820-82AE0CC3FDD6}"/>
              </a:ext>
            </a:extLst>
          </p:cNvPr>
          <p:cNvCxnSpPr>
            <a:cxnSpLocks/>
          </p:cNvCxnSpPr>
          <p:nvPr/>
        </p:nvCxnSpPr>
        <p:spPr>
          <a:xfrm flipV="1">
            <a:off x="3543300" y="2895600"/>
            <a:ext cx="1028700" cy="6477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D5F6C00-FCCA-3E4E-8B11-FD2A7B1973CF}"/>
              </a:ext>
            </a:extLst>
          </p:cNvPr>
          <p:cNvCxnSpPr>
            <a:cxnSpLocks/>
          </p:cNvCxnSpPr>
          <p:nvPr/>
        </p:nvCxnSpPr>
        <p:spPr>
          <a:xfrm>
            <a:off x="3556000" y="3568700"/>
            <a:ext cx="1016000" cy="4445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3A8220B-EDE0-264F-94CA-C0FE91DEAD66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403600" y="4648200"/>
            <a:ext cx="1237123" cy="32439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1F2A117-3EEF-6744-954B-C899D3C152A4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441700" y="4673600"/>
            <a:ext cx="1199023" cy="1266927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CA92051-594D-724B-998E-2FF0561DC63C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634451" y="4140200"/>
            <a:ext cx="937549" cy="1867331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E72166E-E7F3-D045-A8A8-63C8692217EE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634451" y="5105400"/>
            <a:ext cx="937549" cy="902131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8B1191B-675F-0740-84AB-2A44A807A12E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634451" y="6007531"/>
            <a:ext cx="937549" cy="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57F1F4D-88EA-5649-9D91-621EEABE8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922" y="5105401"/>
            <a:ext cx="2064662" cy="153076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7CE7CBC-2927-7449-AC12-4E1A4BEDA14A}"/>
              </a:ext>
            </a:extLst>
          </p:cNvPr>
          <p:cNvSpPr txBox="1"/>
          <p:nvPr/>
        </p:nvSpPr>
        <p:spPr>
          <a:xfrm rot="16200000">
            <a:off x="8134296" y="3987864"/>
            <a:ext cx="168107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/>
              <a:t>Arratia, Kang, Prokudin, Ringer `20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AF6844-95A5-AC4B-B2D0-253E980EA3D8}"/>
              </a:ext>
            </a:extLst>
          </p:cNvPr>
          <p:cNvSpPr txBox="1"/>
          <p:nvPr/>
        </p:nvSpPr>
        <p:spPr>
          <a:xfrm rot="16200000">
            <a:off x="8189842" y="5504510"/>
            <a:ext cx="159151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50" b="1" dirty="0">
                <a:solidFill>
                  <a:srgbClr val="333333"/>
                </a:solidFill>
              </a:rPr>
              <a:t>J. Adam </a:t>
            </a:r>
            <a:r>
              <a:rPr lang="en-GB" sz="750" b="1" i="1" dirty="0">
                <a:solidFill>
                  <a:srgbClr val="333333"/>
                </a:solidFill>
              </a:rPr>
              <a:t>et al</a:t>
            </a:r>
            <a:r>
              <a:rPr lang="en-GB" sz="750" b="1" dirty="0">
                <a:solidFill>
                  <a:srgbClr val="333333"/>
                </a:solidFill>
              </a:rPr>
              <a:t> 2022 </a:t>
            </a:r>
            <a:r>
              <a:rPr lang="en-GB" sz="750" b="1" i="1" dirty="0">
                <a:solidFill>
                  <a:srgbClr val="333333"/>
                </a:solidFill>
              </a:rPr>
              <a:t>JINST</a:t>
            </a:r>
            <a:r>
              <a:rPr lang="en-GB" sz="750" b="1" dirty="0">
                <a:solidFill>
                  <a:srgbClr val="333333"/>
                </a:solidFill>
              </a:rPr>
              <a:t> 17 P10019</a:t>
            </a:r>
            <a:endParaRPr lang="en-US" sz="750" b="1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AF704B-62A7-7C4E-BEB1-92097322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Physics at the EIC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C1662C1D-7E28-1C4F-8C17-362BC506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01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8A139D-D16D-994E-8AD5-6E91754B4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>
          <a:xfrm>
            <a:off x="3562" y="775949"/>
            <a:ext cx="4568438" cy="25804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13126-8E73-2344-A49D-79381EF6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588684"/>
            <a:ext cx="369393" cy="28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432FF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01AD43-7665-4F46-BEFA-8DECD8160885}" type="slidenum">
              <a:rPr lang="en-US" smtClean="0">
                <a:solidFill>
                  <a:schemeClr val="bg1"/>
                </a:solidFill>
              </a:rPr>
              <a:pPr algn="l"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B55EEE-4529-B142-B864-B56F583D96D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RHIC: Collins asymmetry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/>
                  <a:t> in jets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B55EEE-4529-B142-B864-B56F583D96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6522" r="-1389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2FEF3BC-06A7-7146-A5B8-00980C083432}"/>
                  </a:ext>
                </a:extLst>
              </p:cNvPr>
              <p:cNvSpPr/>
              <p:nvPr/>
            </p:nvSpPr>
            <p:spPr>
              <a:xfrm>
                <a:off x="0" y="4122237"/>
                <a:ext cx="5021695" cy="224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sz="1400" dirty="0">
                    <a:latin typeface="+mj-lt"/>
                  </a:rPr>
                  <a:t>Collins asymmetries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+mj-lt"/>
                  </a:rPr>
                  <a:t>measured with extremely high precision; agree at 0.06 &lt;</a:t>
                </a:r>
                <a:r>
                  <a:rPr lang="en-US" sz="1400" dirty="0" err="1">
                    <a:latin typeface="+mj-lt"/>
                  </a:rPr>
                  <a:t>x</a:t>
                </a:r>
                <a:r>
                  <a:rPr lang="en-US" sz="1400" baseline="-25000" dirty="0" err="1">
                    <a:latin typeface="+mj-lt"/>
                  </a:rPr>
                  <a:t>T</a:t>
                </a:r>
                <a:r>
                  <a:rPr lang="en-US" sz="1400" dirty="0">
                    <a:latin typeface="+mj-lt"/>
                  </a:rPr>
                  <a:t>&lt; 0.2, Q</a:t>
                </a:r>
                <a:r>
                  <a:rPr lang="en-US" sz="1400" baseline="30000" dirty="0">
                    <a:latin typeface="+mj-lt"/>
                  </a:rPr>
                  <a:t>2</a:t>
                </a:r>
                <a:r>
                  <a:rPr lang="en-US" sz="1400" dirty="0">
                    <a:latin typeface="+mj-lt"/>
                  </a:rPr>
                  <a:t> differ by a factor of 6</a:t>
                </a:r>
              </a:p>
              <a:p>
                <a:pPr marL="285750" indent="-28575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sz="1400" dirty="0">
                    <a:latin typeface="+mj-lt"/>
                  </a:rPr>
                  <a:t>Collins asymmetry has a weak energy dependence in hadronic collisions; </a:t>
                </a:r>
              </a:p>
              <a:p>
                <a:pPr marL="285750" indent="-28575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sz="1400" dirty="0">
                    <a:latin typeface="+mj-lt"/>
                  </a:rPr>
                  <a:t>Collins TMD FF is sensitive to the (𝑗</a:t>
                </a:r>
                <a:r>
                  <a:rPr lang="en-US" sz="1400" baseline="-25000" dirty="0">
                    <a:latin typeface="+mj-lt"/>
                  </a:rPr>
                  <a:t>T</a:t>
                </a:r>
                <a:r>
                  <a:rPr lang="en-US" sz="1400" dirty="0">
                    <a:latin typeface="+mj-lt"/>
                  </a:rPr>
                  <a:t>, z); z and 𝑗</a:t>
                </a:r>
                <a:r>
                  <a:rPr lang="en-US" sz="1400" baseline="-25000" dirty="0">
                    <a:latin typeface="+mj-lt"/>
                  </a:rPr>
                  <a:t>T</a:t>
                </a:r>
                <a:r>
                  <a:rPr lang="en-US" sz="1400" dirty="0">
                    <a:latin typeface="+mj-lt"/>
                  </a:rPr>
                  <a:t> dependences of the Collins FF are closely related. </a:t>
                </a:r>
              </a:p>
              <a:p>
                <a:pPr marL="285750" indent="-28575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sz="1400" dirty="0">
                    <a:latin typeface="+mj-lt"/>
                  </a:rPr>
                  <a:t>Our results slightly favor the KPRY model than DMP+2013; </a:t>
                </a:r>
              </a:p>
              <a:p>
                <a:pPr marL="285750" indent="-28575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sz="1400" dirty="0">
                    <a:latin typeface="+mj-lt"/>
                  </a:rPr>
                  <a:t>Sizable differences between data and both theoretical calculations.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2FEF3BC-06A7-7146-A5B8-00980C0834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22237"/>
                <a:ext cx="5021695" cy="2249398"/>
              </a:xfrm>
              <a:prstGeom prst="rect">
                <a:avLst/>
              </a:prstGeom>
              <a:blipFill>
                <a:blip r:embed="rId4"/>
                <a:stretch>
                  <a:fillRect t="-562"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81C34-AAD3-AA4C-B859-45A21072D384}"/>
              </a:ext>
            </a:extLst>
          </p:cNvPr>
          <p:cNvGrpSpPr/>
          <p:nvPr/>
        </p:nvGrpSpPr>
        <p:grpSpPr>
          <a:xfrm>
            <a:off x="76200" y="3092710"/>
            <a:ext cx="2095500" cy="681441"/>
            <a:chOff x="5715000" y="3155468"/>
            <a:chExt cx="2095500" cy="681441"/>
          </a:xfrm>
        </p:grpSpPr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77B04C1E-EEDC-2C46-94B7-5C2D76048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5294"/>
            <a:stretch/>
          </p:blipFill>
          <p:spPr>
            <a:xfrm>
              <a:off x="5887884" y="3155468"/>
              <a:ext cx="1922616" cy="68144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4A10B3-8838-A24E-BDCB-A68C3998EE14}"/>
                </a:ext>
              </a:extLst>
            </p:cNvPr>
            <p:cNvSpPr txBox="1"/>
            <p:nvPr/>
          </p:nvSpPr>
          <p:spPr>
            <a:xfrm>
              <a:off x="5878569" y="3155468"/>
              <a:ext cx="1284232" cy="197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F484DC0-2629-2E49-BD4D-7BE1CA63F07C}"/>
                    </a:ext>
                  </a:extLst>
                </p:cNvPr>
                <p:cNvSpPr/>
                <p:nvPr/>
              </p:nvSpPr>
              <p:spPr>
                <a:xfrm>
                  <a:off x="5715000" y="3349823"/>
                  <a:ext cx="767838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F484DC0-2629-2E49-BD4D-7BE1CA63F0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000" y="3349823"/>
                  <a:ext cx="767838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9D807916-93FA-8645-8877-6CBD3C90B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01" y="609600"/>
            <a:ext cx="3574899" cy="588670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D01336A-65CF-8149-BD42-498C8BF13A44}"/>
              </a:ext>
            </a:extLst>
          </p:cNvPr>
          <p:cNvGrpSpPr/>
          <p:nvPr/>
        </p:nvGrpSpPr>
        <p:grpSpPr>
          <a:xfrm>
            <a:off x="3082179" y="3175979"/>
            <a:ext cx="1513913" cy="610183"/>
            <a:chOff x="3082179" y="3175979"/>
            <a:chExt cx="1513913" cy="610183"/>
          </a:xfrm>
        </p:grpSpPr>
        <p:pic>
          <p:nvPicPr>
            <p:cNvPr id="22" name="Picture 21" descr="A picture containing text, device, gauge&#10;&#10;Description automatically generated">
              <a:extLst>
                <a:ext uri="{FF2B5EF4-FFF2-40B4-BE49-F238E27FC236}">
                  <a16:creationId xmlns:a16="http://schemas.microsoft.com/office/drawing/2014/main" id="{27A1715D-7019-4F49-8F23-9AC35EA51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2179" y="3175979"/>
              <a:ext cx="1513913" cy="61018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935594-3FDD-D448-88D4-70975F735073}"/>
                </a:ext>
              </a:extLst>
            </p:cNvPr>
            <p:cNvSpPr/>
            <p:nvPr/>
          </p:nvSpPr>
          <p:spPr bwMode="auto">
            <a:xfrm>
              <a:off x="4267200" y="3657600"/>
              <a:ext cx="150637" cy="1285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F35831-5AF6-5940-935B-343C48006501}"/>
              </a:ext>
            </a:extLst>
          </p:cNvPr>
          <p:cNvSpPr txBox="1"/>
          <p:nvPr/>
        </p:nvSpPr>
        <p:spPr>
          <a:xfrm>
            <a:off x="533400" y="570903"/>
            <a:ext cx="2664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arXiv:2205.11800, submitted to PRD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DE6AD-5D39-CB42-8A30-7DA927E73A2D}"/>
              </a:ext>
            </a:extLst>
          </p:cNvPr>
          <p:cNvSpPr txBox="1"/>
          <p:nvPr/>
        </p:nvSpPr>
        <p:spPr>
          <a:xfrm>
            <a:off x="3378117" y="772933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  <a:cs typeface="Times New Roman" panose="02020603050405020304" pitchFamily="18" charset="0"/>
              </a:rPr>
              <a:t>2012 + 2015</a:t>
            </a:r>
          </a:p>
        </p:txBody>
      </p:sp>
    </p:spTree>
    <p:extLst>
      <p:ext uri="{BB962C8B-B14F-4D97-AF65-F5344CB8AC3E}">
        <p14:creationId xmlns:p14="http://schemas.microsoft.com/office/powerpoint/2010/main" val="3482935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86046-4A65-FF47-B006-EA9707B0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C572BD-BD11-DE40-8413-EFD1458AF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EIC: TMD Fragmentation in Jet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6BC5F4-B0D4-114A-A4FA-A1DFF1634742}"/>
              </a:ext>
            </a:extLst>
          </p:cNvPr>
          <p:cNvSpPr txBox="1">
            <a:spLocks/>
          </p:cNvSpPr>
          <p:nvPr/>
        </p:nvSpPr>
        <p:spPr>
          <a:xfrm>
            <a:off x="6318545" y="801614"/>
            <a:ext cx="2743200" cy="2914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Factorization involves jet axis definition, applying jet thrust as an alternate approach: </a:t>
            </a:r>
          </a:p>
          <a:p>
            <a:r>
              <a:rPr lang="en-US" sz="1600" dirty="0">
                <a:solidFill>
                  <a:srgbClr val="0000FF"/>
                </a:solidFill>
              </a:rPr>
              <a:t>Kang, Shao, Zhao, </a:t>
            </a:r>
            <a:r>
              <a:rPr lang="is-IS" sz="1600" dirty="0">
                <a:solidFill>
                  <a:srgbClr val="0000FF"/>
                </a:solidFill>
              </a:rPr>
              <a:t>2007.14425 </a:t>
            </a:r>
          </a:p>
          <a:p>
            <a:r>
              <a:rPr lang="en-US" sz="1600" dirty="0" err="1">
                <a:solidFill>
                  <a:srgbClr val="0000FF"/>
                </a:solidFill>
              </a:rPr>
              <a:t>Boglione</a:t>
            </a:r>
            <a:r>
              <a:rPr lang="en-US" sz="1600" dirty="0">
                <a:solidFill>
                  <a:srgbClr val="0000FF"/>
                </a:solidFill>
              </a:rPr>
              <a:t>, Simonelli, 2011.07366, 2306.02937 </a:t>
            </a:r>
          </a:p>
          <a:p>
            <a:endParaRPr lang="en-US" sz="1800" dirty="0"/>
          </a:p>
        </p:txBody>
      </p:sp>
      <p:pic>
        <p:nvPicPr>
          <p:cNvPr id="5" name="Picture 4" descr="Screen Shot 2020-12-12 at 12.32.01 PM.png">
            <a:extLst>
              <a:ext uri="{FF2B5EF4-FFF2-40B4-BE49-F238E27FC236}">
                <a16:creationId xmlns:a16="http://schemas.microsoft.com/office/drawing/2014/main" id="{8D9606F5-566B-3F43-AB56-63E7311F5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" y="697027"/>
            <a:ext cx="6269847" cy="259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5A2E7-91E1-A540-87B2-31C6D4DA55A9}"/>
              </a:ext>
            </a:extLst>
          </p:cNvPr>
          <p:cNvSpPr txBox="1"/>
          <p:nvPr/>
        </p:nvSpPr>
        <p:spPr>
          <a:xfrm>
            <a:off x="104964" y="3330216"/>
            <a:ext cx="5881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Arratia, Kang, </a:t>
            </a:r>
            <a:r>
              <a:rPr lang="en-US" sz="1200" dirty="0" err="1">
                <a:latin typeface="+mj-lt"/>
              </a:rPr>
              <a:t>Prokudin</a:t>
            </a:r>
            <a:r>
              <a:rPr lang="en-US" sz="1200" dirty="0">
                <a:latin typeface="+mj-lt"/>
              </a:rPr>
              <a:t>, Ringer, 2007.07281</a:t>
            </a:r>
          </a:p>
          <a:p>
            <a:r>
              <a:rPr lang="en-US" sz="1200" dirty="0">
                <a:latin typeface="+mj-lt"/>
              </a:rPr>
              <a:t>See also, polarized jet fragmentation functions: </a:t>
            </a:r>
          </a:p>
          <a:p>
            <a:r>
              <a:rPr lang="hr-HR" sz="1200" dirty="0" err="1">
                <a:latin typeface="+mj-lt"/>
              </a:rPr>
              <a:t>Kang</a:t>
            </a:r>
            <a:r>
              <a:rPr lang="hr-HR" sz="1200" dirty="0">
                <a:latin typeface="+mj-lt"/>
              </a:rPr>
              <a:t>, Lee, Zhao, 2005.02398; </a:t>
            </a:r>
            <a:r>
              <a:rPr lang="hr-HR" sz="1200" dirty="0" err="1">
                <a:latin typeface="+mj-lt"/>
              </a:rPr>
              <a:t>D’Alesio</a:t>
            </a:r>
            <a:r>
              <a:rPr lang="hr-HR" sz="1200" dirty="0">
                <a:latin typeface="+mj-lt"/>
              </a:rPr>
              <a:t>, </a:t>
            </a:r>
            <a:r>
              <a:rPr lang="hr-HR" sz="1200" dirty="0" err="1">
                <a:latin typeface="+mj-lt"/>
              </a:rPr>
              <a:t>Gamberg</a:t>
            </a:r>
            <a:r>
              <a:rPr lang="hr-HR" sz="1200" dirty="0">
                <a:latin typeface="+mj-lt"/>
              </a:rPr>
              <a:t>, </a:t>
            </a:r>
            <a:r>
              <a:rPr lang="hr-HR" sz="1200" dirty="0" err="1">
                <a:latin typeface="+mj-lt"/>
              </a:rPr>
              <a:t>Murgia</a:t>
            </a:r>
            <a:r>
              <a:rPr lang="hr-HR" sz="1200" dirty="0">
                <a:latin typeface="+mj-lt"/>
              </a:rPr>
              <a:t>, </a:t>
            </a:r>
            <a:r>
              <a:rPr lang="hr-HR" sz="1200" dirty="0" err="1">
                <a:latin typeface="+mj-lt"/>
              </a:rPr>
              <a:t>Zaccheddu</a:t>
            </a:r>
            <a:r>
              <a:rPr lang="hr-HR" sz="1200" dirty="0">
                <a:latin typeface="+mj-lt"/>
              </a:rPr>
              <a:t>, 2402.01612</a:t>
            </a:r>
            <a:endParaRPr lang="en-US" sz="1200" dirty="0">
              <a:latin typeface="+mj-lt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1BD0F1B-0A75-094E-8ED7-95370D6D9538}"/>
              </a:ext>
            </a:extLst>
          </p:cNvPr>
          <p:cNvSpPr txBox="1">
            <a:spLocks/>
          </p:cNvSpPr>
          <p:nvPr/>
        </p:nvSpPr>
        <p:spPr>
          <a:xfrm>
            <a:off x="0" y="4664980"/>
            <a:ext cx="7990402" cy="15359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Azimuthal angular asymmetries arise from soft gluon radiations</a:t>
            </a:r>
          </a:p>
          <a:p>
            <a:pPr lvl="1"/>
            <a:r>
              <a:rPr lang="en-US" sz="1200" dirty="0" err="1"/>
              <a:t>ϕ</a:t>
            </a:r>
            <a:r>
              <a:rPr lang="en-US" sz="1200" dirty="0"/>
              <a:t> is defined as angle between total and different transverse momenta of the two final state particles</a:t>
            </a:r>
          </a:p>
          <a:p>
            <a:r>
              <a:rPr lang="en-US" sz="1400" dirty="0"/>
              <a:t>Infrared safe but divergent</a:t>
            </a:r>
          </a:p>
          <a:p>
            <a:pPr lvl="1"/>
            <a:r>
              <a:rPr lang="en-US" sz="1200" dirty="0"/>
              <a:t>&lt;cos(</a:t>
            </a:r>
            <a:r>
              <a:rPr lang="en-US" sz="1200" dirty="0" err="1"/>
              <a:t>ϕ</a:t>
            </a:r>
            <a:r>
              <a:rPr lang="en-US" sz="1200" dirty="0"/>
              <a:t>)&gt;, &lt;cos(2ϕ)&gt;, </a:t>
            </a:r>
            <a:r>
              <a:rPr lang="is-IS" sz="1200" dirty="0"/>
              <a:t>… divergent, ~1/q</a:t>
            </a:r>
            <a:r>
              <a:rPr lang="is-IS" sz="1200" baseline="-25000" dirty="0"/>
              <a:t>T</a:t>
            </a:r>
            <a:r>
              <a:rPr lang="is-IS" sz="1200" baseline="30000" dirty="0"/>
              <a:t>2</a:t>
            </a:r>
          </a:p>
          <a:p>
            <a:pPr lvl="1"/>
            <a:r>
              <a:rPr lang="en-US" sz="1200" dirty="0"/>
              <a:t>I</a:t>
            </a:r>
            <a:r>
              <a:rPr lang="is-IS" sz="1200" dirty="0"/>
              <a:t>ntegral is finite for small q</a:t>
            </a:r>
            <a:r>
              <a:rPr lang="is-IS" sz="1200" baseline="-25000" dirty="0"/>
              <a:t>T</a:t>
            </a:r>
            <a:r>
              <a:rPr lang="is-IS" sz="1200" dirty="0"/>
              <a:t>-cutoff, resummation can be carried out for the harmonics, &lt;cos(n</a:t>
            </a:r>
            <a:r>
              <a:rPr lang="en-US" sz="1200" dirty="0" err="1"/>
              <a:t>ϕ</a:t>
            </a:r>
            <a:r>
              <a:rPr lang="en-US" sz="1200" dirty="0"/>
              <a:t>)&gt;~</a:t>
            </a:r>
            <a:r>
              <a:rPr lang="en-US" sz="1200" dirty="0" err="1"/>
              <a:t>q</a:t>
            </a:r>
            <a:r>
              <a:rPr lang="en-US" sz="1200" baseline="-25000" dirty="0" err="1"/>
              <a:t>T</a:t>
            </a:r>
            <a:r>
              <a:rPr lang="en-US" sz="1200" baseline="30000" dirty="0" err="1"/>
              <a:t>n</a:t>
            </a:r>
            <a:endParaRPr lang="is-IS" sz="1200" dirty="0"/>
          </a:p>
          <a:p>
            <a:pPr lvl="1"/>
            <a:r>
              <a:rPr lang="en-US" sz="1200" dirty="0"/>
              <a:t>E</a:t>
            </a:r>
            <a:r>
              <a:rPr lang="is-IS" sz="1200" dirty="0"/>
              <a:t>xamples discussed include Vj, top quark pair production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72BF9A-2ADC-7F43-86A7-908DB2202C1B}"/>
              </a:ext>
            </a:extLst>
          </p:cNvPr>
          <p:cNvSpPr txBox="1"/>
          <p:nvPr/>
        </p:nvSpPr>
        <p:spPr>
          <a:xfrm>
            <a:off x="5555571" y="4624104"/>
            <a:ext cx="2323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366FF"/>
                </a:solidFill>
                <a:latin typeface="+mj-lt"/>
              </a:rPr>
              <a:t>Catani-</a:t>
            </a:r>
            <a:r>
              <a:rPr lang="en-US" sz="1200" dirty="0" err="1">
                <a:solidFill>
                  <a:srgbClr val="3366FF"/>
                </a:solidFill>
                <a:latin typeface="+mj-lt"/>
              </a:rPr>
              <a:t>Grazzini</a:t>
            </a:r>
            <a:r>
              <a:rPr lang="en-US" sz="1200" dirty="0">
                <a:solidFill>
                  <a:srgbClr val="3366FF"/>
                </a:solidFill>
                <a:latin typeface="+mj-lt"/>
              </a:rPr>
              <a:t>-</a:t>
            </a:r>
            <a:r>
              <a:rPr lang="en-US" sz="1200" dirty="0" err="1">
                <a:solidFill>
                  <a:srgbClr val="3366FF"/>
                </a:solidFill>
                <a:latin typeface="+mj-lt"/>
              </a:rPr>
              <a:t>Sargsyan</a:t>
            </a:r>
            <a:r>
              <a:rPr lang="en-US" sz="1200" dirty="0">
                <a:solidFill>
                  <a:srgbClr val="3366FF"/>
                </a:solidFill>
                <a:latin typeface="+mj-lt"/>
              </a:rPr>
              <a:t> 2017</a:t>
            </a:r>
          </a:p>
        </p:txBody>
      </p:sp>
      <p:pic>
        <p:nvPicPr>
          <p:cNvPr id="14" name="Picture 13" descr="Screen Shot 2020-10-20 at 11.17.45 AM.png">
            <a:extLst>
              <a:ext uri="{FF2B5EF4-FFF2-40B4-BE49-F238E27FC236}">
                <a16:creationId xmlns:a16="http://schemas.microsoft.com/office/drawing/2014/main" id="{CFEF7797-8930-5E46-A1DE-91882947B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025" y="4979367"/>
            <a:ext cx="1265309" cy="1600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6690EF-3E93-DC44-9C32-E601CAE73405}"/>
              </a:ext>
            </a:extLst>
          </p:cNvPr>
          <p:cNvSpPr txBox="1"/>
          <p:nvPr/>
        </p:nvSpPr>
        <p:spPr>
          <a:xfrm>
            <a:off x="8471825" y="4750767"/>
            <a:ext cx="5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baseline="-25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A88BA1-244F-814F-B068-3692B4FAAA9D}"/>
              </a:ext>
            </a:extLst>
          </p:cNvPr>
          <p:cNvSpPr txBox="1"/>
          <p:nvPr/>
        </p:nvSpPr>
        <p:spPr>
          <a:xfrm>
            <a:off x="7689561" y="5436567"/>
            <a:ext cx="477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q</a:t>
            </a:r>
            <a:r>
              <a:rPr lang="en-US" baseline="-25000" dirty="0" err="1">
                <a:solidFill>
                  <a:srgbClr val="FF0000"/>
                </a:solidFill>
              </a:rPr>
              <a:t>T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1D373-0203-2A41-BC85-F9BE33F9855C}"/>
              </a:ext>
            </a:extLst>
          </p:cNvPr>
          <p:cNvSpPr txBox="1"/>
          <p:nvPr/>
        </p:nvSpPr>
        <p:spPr>
          <a:xfrm>
            <a:off x="0" y="4238940"/>
            <a:ext cx="659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+mj-lt"/>
              </a:rPr>
              <a:t>Azimuthal angular asymmetries induced by soft gluon radiation</a:t>
            </a:r>
          </a:p>
        </p:txBody>
      </p:sp>
    </p:spTree>
    <p:extLst>
      <p:ext uri="{BB962C8B-B14F-4D97-AF65-F5344CB8AC3E}">
        <p14:creationId xmlns:p14="http://schemas.microsoft.com/office/powerpoint/2010/main" val="1659855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</a:t>
            </a:r>
            <a:r>
              <a:rPr lang="en-US" cap="none" dirty="0"/>
              <a:t>s</a:t>
            </a:r>
            <a:r>
              <a:rPr lang="en-US" dirty="0"/>
              <a:t> and “QGP” in small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2331" y="3323149"/>
            <a:ext cx="9186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+mj-lt"/>
              </a:rPr>
              <a:t>TMD formalism in DIS predicts a distribution for linearly polarized gluons in an </a:t>
            </a:r>
            <a:r>
              <a:rPr lang="en-US" dirty="0" err="1">
                <a:effectLst/>
                <a:latin typeface="+mj-lt"/>
              </a:rPr>
              <a:t>unpolarized</a:t>
            </a:r>
            <a:r>
              <a:rPr lang="en-US" dirty="0">
                <a:effectLst/>
                <a:latin typeface="+mj-lt"/>
              </a:rPr>
              <a:t> target. This is reflected in </a:t>
            </a:r>
            <a:r>
              <a:rPr lang="en-US" dirty="0" err="1">
                <a:effectLst/>
                <a:latin typeface="+mj-lt"/>
              </a:rPr>
              <a:t>cos</a:t>
            </a:r>
            <a:r>
              <a:rPr lang="en-US" dirty="0">
                <a:effectLst/>
                <a:latin typeface="+mj-lt"/>
              </a:rPr>
              <a:t>(2φ) asymmetries in </a:t>
            </a:r>
            <a:r>
              <a:rPr lang="en-US" dirty="0" err="1">
                <a:effectLst/>
                <a:latin typeface="+mj-lt"/>
              </a:rPr>
              <a:t>dijet</a:t>
            </a:r>
            <a:r>
              <a:rPr lang="en-US" dirty="0">
                <a:effectLst/>
                <a:latin typeface="+mj-lt"/>
              </a:rPr>
              <a:t> production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1083"/>
          <a:stretch/>
        </p:blipFill>
        <p:spPr>
          <a:xfrm>
            <a:off x="131764" y="3921300"/>
            <a:ext cx="3212570" cy="292610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417129" y="5201293"/>
          <a:ext cx="5222944" cy="1021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3" name="Equation" r:id="rId4" imgW="2273300" imgH="444500" progId="Equation.DSMT4">
                  <p:embed/>
                </p:oleObj>
              </mc:Choice>
              <mc:Fallback>
                <p:oleObj name="Equation" r:id="rId4" imgW="2273300" imgH="4445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7129" y="5201293"/>
                        <a:ext cx="5222944" cy="1021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3534834" y="3960327"/>
            <a:ext cx="4504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latin typeface="+mj-lt"/>
              </a:rPr>
              <a:t>Study azimuthal anisotropy as a function of the rapidity dis-balance of the jets</a:t>
            </a:r>
          </a:p>
          <a:p>
            <a:endParaRPr lang="en-US" sz="800" b="0" dirty="0">
              <a:latin typeface="+mj-lt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b="0" dirty="0">
                <a:latin typeface="+mj-lt"/>
                <a:sym typeface="Wingdings"/>
              </a:rPr>
              <a:t>Process sensitive to </a:t>
            </a:r>
            <a:r>
              <a:rPr lang="en-US" b="0" dirty="0" err="1">
                <a:solidFill>
                  <a:srgbClr val="FF00FF"/>
                </a:solidFill>
                <a:latin typeface="+mj-lt"/>
                <a:sym typeface="Wingdings"/>
              </a:rPr>
              <a:t>u</a:t>
            </a:r>
            <a:r>
              <a:rPr lang="en-US" b="0" dirty="0" err="1">
                <a:solidFill>
                  <a:srgbClr val="FF00FF"/>
                </a:solidFill>
                <a:latin typeface="+mj-lt"/>
              </a:rPr>
              <a:t>npolarized</a:t>
            </a:r>
            <a:r>
              <a:rPr lang="en-US" b="0" dirty="0">
                <a:latin typeface="+mj-lt"/>
              </a:rPr>
              <a:t> and </a:t>
            </a:r>
            <a:r>
              <a:rPr lang="en-US" b="0" dirty="0">
                <a:solidFill>
                  <a:srgbClr val="0000FF"/>
                </a:solidFill>
                <a:latin typeface="+mj-lt"/>
              </a:rPr>
              <a:t>linearly polarized gluon </a:t>
            </a:r>
            <a:r>
              <a:rPr lang="en-US" b="0" dirty="0">
                <a:latin typeface="+mj-lt"/>
              </a:rPr>
              <a:t>distribution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8763" y="503336"/>
            <a:ext cx="2778654" cy="2856706"/>
            <a:chOff x="410635" y="821790"/>
            <a:chExt cx="2778654" cy="285670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635" y="821790"/>
              <a:ext cx="2778654" cy="28567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42319" y="2826480"/>
              <a:ext cx="18152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/>
                <a:t>Phys. Rev. C 95 (2017) 034910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235" y="991971"/>
            <a:ext cx="2494849" cy="17808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119636" y="1153583"/>
            <a:ext cx="2860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Collective flow signatures </a:t>
            </a:r>
          </a:p>
          <a:p>
            <a:pPr algn="ctr"/>
            <a:r>
              <a:rPr lang="en-US" dirty="0">
                <a:latin typeface="+mj-lt"/>
              </a:rPr>
              <a:t>seen even in the smallest </a:t>
            </a:r>
          </a:p>
          <a:p>
            <a:pPr algn="ctr"/>
            <a:r>
              <a:rPr lang="en-US" dirty="0">
                <a:latin typeface="+mj-lt"/>
              </a:rPr>
              <a:t>systems and at the lowest </a:t>
            </a:r>
          </a:p>
          <a:p>
            <a:pPr algn="ctr"/>
            <a:r>
              <a:rPr lang="en-US" dirty="0">
                <a:latin typeface="+mj-lt"/>
              </a:rPr>
              <a:t>RHIC energies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80841" y="6265325"/>
            <a:ext cx="24024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 err="1">
                <a:solidFill>
                  <a:schemeClr val="bg1"/>
                </a:solidFill>
              </a:rPr>
              <a:t>Phys.Rev</a:t>
            </a:r>
            <a:r>
              <a:rPr lang="en-US" sz="800" b="0" dirty="0">
                <a:solidFill>
                  <a:schemeClr val="bg1"/>
                </a:solidFill>
              </a:rPr>
              <a:t>. D94 (2016) no.1, 014030</a:t>
            </a:r>
          </a:p>
          <a:p>
            <a:r>
              <a:rPr lang="hu-HU" sz="800" b="0" dirty="0">
                <a:solidFill>
                  <a:schemeClr val="bg1"/>
                </a:solidFill>
              </a:rPr>
              <a:t>Phys.Rev.Lett. 115 (2015) no.25,252301</a:t>
            </a:r>
          </a:p>
          <a:p>
            <a:r>
              <a:rPr lang="hu-HU" sz="800" b="0" dirty="0">
                <a:solidFill>
                  <a:schemeClr val="bg1"/>
                </a:solidFill>
              </a:rPr>
              <a:t>Phys.Rev. D91 (2015) no.7, 074006</a:t>
            </a:r>
          </a:p>
          <a:p>
            <a:r>
              <a:rPr lang="hu-HU" sz="800" b="0" dirty="0">
                <a:solidFill>
                  <a:schemeClr val="bg1"/>
                </a:solidFill>
              </a:rPr>
              <a:t>Phys.Lett. B743 (2015) 134-137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x-q2-dvc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07" y="561774"/>
            <a:ext cx="3190240" cy="22906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/>
          <a:lstStyle/>
          <a:p>
            <a:r>
              <a:rPr lang="en-US" dirty="0"/>
              <a:t>2+1d-Imaging in coordinate space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743" y="637834"/>
            <a:ext cx="25827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Times New Roman"/>
              </a:rPr>
              <a:t>High precision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Times New Roman"/>
              </a:rPr>
              <a:t>imaging at EIC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Times New Roman"/>
              </a:rPr>
              <a:t>at low and high x</a:t>
            </a:r>
          </a:p>
          <a:p>
            <a:pPr algn="ctr"/>
            <a:r>
              <a:rPr lang="en-US" sz="2400" dirty="0">
                <a:latin typeface="+mj-lt"/>
                <a:cs typeface="Comic Sans MS"/>
              </a:rPr>
              <a:t>Golden channels: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0314"/>
          <a:stretch/>
        </p:blipFill>
        <p:spPr>
          <a:xfrm>
            <a:off x="664590" y="2721685"/>
            <a:ext cx="2839287" cy="413631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4604277" y="1709741"/>
            <a:ext cx="135466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603344" y="1709741"/>
            <a:ext cx="135466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5" name="Picture 24" descr="cloud-m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3967"/>
            <a:ext cx="1291741" cy="717634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cxnSpLocks/>
          </p:cNvCxnSpPr>
          <p:nvPr/>
        </p:nvCxnSpPr>
        <p:spPr bwMode="auto">
          <a:xfrm>
            <a:off x="890920" y="4791459"/>
            <a:ext cx="1992854" cy="16264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315265" y="4227865"/>
            <a:ext cx="8435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/>
                <a:cs typeface="Times New Roman"/>
              </a:rPr>
              <a:t>pion cloud</a:t>
            </a:r>
          </a:p>
          <a:p>
            <a:r>
              <a:rPr lang="en-US" sz="1100" dirty="0">
                <a:latin typeface="Times New Roman"/>
                <a:cs typeface="Times New Roman"/>
              </a:rPr>
              <a:t>effects seen</a:t>
            </a:r>
          </a:p>
          <a:p>
            <a:r>
              <a:rPr lang="en-US" sz="1100" dirty="0">
                <a:latin typeface="Times New Roman"/>
                <a:cs typeface="Times New Roman"/>
              </a:rPr>
              <a:t>at high </a:t>
            </a:r>
            <a:r>
              <a:rPr lang="en-US" sz="1100" dirty="0" err="1">
                <a:latin typeface="Times New Roman"/>
                <a:cs typeface="Times New Roman"/>
              </a:rPr>
              <a:t>b</a:t>
            </a:r>
            <a:r>
              <a:rPr lang="en-US" sz="1100" baseline="-25000" dirty="0" err="1">
                <a:latin typeface="Times New Roman"/>
                <a:cs typeface="Times New Roman"/>
              </a:rPr>
              <a:t>T</a:t>
            </a:r>
            <a:endParaRPr lang="en-US" sz="1100" baseline="-25000" dirty="0">
              <a:latin typeface="Times New Roman"/>
              <a:cs typeface="Times New Roman"/>
            </a:endParaRPr>
          </a:p>
        </p:txBody>
      </p:sp>
      <p:pic>
        <p:nvPicPr>
          <p:cNvPr id="11" name="Picture 10" descr="A close up of a map&#13;&#10;&#13;&#10;Description automatically generated">
            <a:extLst>
              <a:ext uri="{FF2B5EF4-FFF2-40B4-BE49-F238E27FC236}">
                <a16:creationId xmlns:a16="http://schemas.microsoft.com/office/drawing/2014/main" id="{08828617-73E0-BF40-B14E-6B31B4C2DF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706"/>
          <a:stretch/>
        </p:blipFill>
        <p:spPr>
          <a:xfrm>
            <a:off x="0" y="3208541"/>
            <a:ext cx="4575658" cy="285326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0819C9-0925-564A-A4ED-33A9DB8D6C9A}"/>
              </a:ext>
            </a:extLst>
          </p:cNvPr>
          <p:cNvCxnSpPr/>
          <p:nvPr/>
        </p:nvCxnSpPr>
        <p:spPr>
          <a:xfrm flipH="1">
            <a:off x="4378274" y="1859796"/>
            <a:ext cx="115462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0673F3-2D23-C24E-9170-F4B726F4B0EA}"/>
              </a:ext>
            </a:extLst>
          </p:cNvPr>
          <p:cNvCxnSpPr>
            <a:cxnSpLocks/>
          </p:cNvCxnSpPr>
          <p:nvPr/>
        </p:nvCxnSpPr>
        <p:spPr>
          <a:xfrm flipH="1" flipV="1">
            <a:off x="4495800" y="1611824"/>
            <a:ext cx="1" cy="671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C7732E-0B9E-7740-B78B-A9EA0E8BE5A9}"/>
              </a:ext>
            </a:extLst>
          </p:cNvPr>
          <p:cNvGrpSpPr/>
          <p:nvPr/>
        </p:nvGrpSpPr>
        <p:grpSpPr>
          <a:xfrm>
            <a:off x="6382139" y="606492"/>
            <a:ext cx="2472614" cy="1540286"/>
            <a:chOff x="4742296" y="469200"/>
            <a:chExt cx="4359549" cy="256524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947249-340E-3D41-B1A4-87D7210FBB4A}"/>
                </a:ext>
              </a:extLst>
            </p:cNvPr>
            <p:cNvGrpSpPr/>
            <p:nvPr/>
          </p:nvGrpSpPr>
          <p:grpSpPr>
            <a:xfrm>
              <a:off x="4742296" y="469200"/>
              <a:ext cx="4359549" cy="2240468"/>
              <a:chOff x="125846" y="842468"/>
              <a:chExt cx="4359549" cy="2240468"/>
            </a:xfrm>
          </p:grpSpPr>
          <p:grpSp>
            <p:nvGrpSpPr>
              <p:cNvPr id="21" name="Group 159">
                <a:extLst>
                  <a:ext uri="{FF2B5EF4-FFF2-40B4-BE49-F238E27FC236}">
                    <a16:creationId xmlns:a16="http://schemas.microsoft.com/office/drawing/2014/main" id="{53D2A850-6233-8448-B2FB-A4796BA6B30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67" name="Freeform 160">
                  <a:extLst>
                    <a:ext uri="{FF2B5EF4-FFF2-40B4-BE49-F238E27FC236}">
                      <a16:creationId xmlns:a16="http://schemas.microsoft.com/office/drawing/2014/main" id="{05BE14B9-28F9-8C48-8F81-B4C7D86D8C3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161">
                  <a:extLst>
                    <a:ext uri="{FF2B5EF4-FFF2-40B4-BE49-F238E27FC236}">
                      <a16:creationId xmlns:a16="http://schemas.microsoft.com/office/drawing/2014/main" id="{91C82B6A-99C7-464B-A8B6-A624BC3AF6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162">
                  <a:extLst>
                    <a:ext uri="{FF2B5EF4-FFF2-40B4-BE49-F238E27FC236}">
                      <a16:creationId xmlns:a16="http://schemas.microsoft.com/office/drawing/2014/main" id="{9C8F95EA-46A5-604C-B7E3-8B7663C3088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163">
                  <a:extLst>
                    <a:ext uri="{FF2B5EF4-FFF2-40B4-BE49-F238E27FC236}">
                      <a16:creationId xmlns:a16="http://schemas.microsoft.com/office/drawing/2014/main" id="{6A3FBDB3-23A3-B141-9A87-121FA655A9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164">
                  <a:extLst>
                    <a:ext uri="{FF2B5EF4-FFF2-40B4-BE49-F238E27FC236}">
                      <a16:creationId xmlns:a16="http://schemas.microsoft.com/office/drawing/2014/main" id="{D5ABD928-B752-7641-920E-4129145D7B4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165">
                  <a:extLst>
                    <a:ext uri="{FF2B5EF4-FFF2-40B4-BE49-F238E27FC236}">
                      <a16:creationId xmlns:a16="http://schemas.microsoft.com/office/drawing/2014/main" id="{14B009F8-EE1D-144F-929A-2FC16E51B0C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66">
                  <a:extLst>
                    <a:ext uri="{FF2B5EF4-FFF2-40B4-BE49-F238E27FC236}">
                      <a16:creationId xmlns:a16="http://schemas.microsoft.com/office/drawing/2014/main" id="{DFBFA6DE-FADB-7F46-A19C-D77C7837F9F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6" name="Line 168">
                <a:extLst>
                  <a:ext uri="{FF2B5EF4-FFF2-40B4-BE49-F238E27FC236}">
                    <a16:creationId xmlns:a16="http://schemas.microsoft.com/office/drawing/2014/main" id="{DD9D5D90-5037-E441-9ABA-1D5ED7A0A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169">
                <a:extLst>
                  <a:ext uri="{FF2B5EF4-FFF2-40B4-BE49-F238E27FC236}">
                    <a16:creationId xmlns:a16="http://schemas.microsoft.com/office/drawing/2014/main" id="{862B07CD-3E44-6348-8F30-850039191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172">
                <a:extLst>
                  <a:ext uri="{FF2B5EF4-FFF2-40B4-BE49-F238E27FC236}">
                    <a16:creationId xmlns:a16="http://schemas.microsoft.com/office/drawing/2014/main" id="{DF301EF6-D220-9D42-BCCF-8A7221EF8C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777622" flipV="1">
                <a:off x="3529013" y="2678113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77">
                <a:extLst>
                  <a:ext uri="{FF2B5EF4-FFF2-40B4-BE49-F238E27FC236}">
                    <a16:creationId xmlns:a16="http://schemas.microsoft.com/office/drawing/2014/main" id="{791C0F55-07F5-334D-BDBC-5F60D2B3C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179">
                <a:extLst>
                  <a:ext uri="{FF2B5EF4-FFF2-40B4-BE49-F238E27FC236}">
                    <a16:creationId xmlns:a16="http://schemas.microsoft.com/office/drawing/2014/main" id="{3480FC2E-5332-C943-90D6-0889BA7491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1975" y="842468"/>
                <a:ext cx="608221" cy="56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3" name="Line 203">
                <a:extLst>
                  <a:ext uri="{FF2B5EF4-FFF2-40B4-BE49-F238E27FC236}">
                    <a16:creationId xmlns:a16="http://schemas.microsoft.com/office/drawing/2014/main" id="{0F1BD5BC-C5F7-D949-B4E8-F05EA9F80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363" y="2809541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204">
                <a:extLst>
                  <a:ext uri="{FF2B5EF4-FFF2-40B4-BE49-F238E27FC236}">
                    <a16:creationId xmlns:a16="http://schemas.microsoft.com/office/drawing/2014/main" id="{496952FC-4799-D846-8276-C7A755548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777622" flipV="1">
                <a:off x="3496686" y="2723816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5" name="Group 344">
                <a:extLst>
                  <a:ext uri="{FF2B5EF4-FFF2-40B4-BE49-F238E27FC236}">
                    <a16:creationId xmlns:a16="http://schemas.microsoft.com/office/drawing/2014/main" id="{B6F79CB8-380D-6C41-82B5-E9DF8CC918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2263" y="1125541"/>
                <a:ext cx="3905262" cy="1957395"/>
                <a:chOff x="203" y="709"/>
                <a:chExt cx="2460" cy="1233"/>
              </a:xfrm>
            </p:grpSpPr>
            <p:sp>
              <p:nvSpPr>
                <p:cNvPr id="38" name="Line 176">
                  <a:extLst>
                    <a:ext uri="{FF2B5EF4-FFF2-40B4-BE49-F238E27FC236}">
                      <a16:creationId xmlns:a16="http://schemas.microsoft.com/office/drawing/2014/main" id="{C306FA89-64FE-694D-A8E7-D634FCCC0F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9" name="Group 184">
                  <a:extLst>
                    <a:ext uri="{FF2B5EF4-FFF2-40B4-BE49-F238E27FC236}">
                      <a16:creationId xmlns:a16="http://schemas.microsoft.com/office/drawing/2014/main" id="{39D0531F-F642-1143-8EDF-0DAE12D76F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" y="807"/>
                  <a:ext cx="2450" cy="1135"/>
                  <a:chOff x="60" y="749"/>
                  <a:chExt cx="2450" cy="1135"/>
                </a:xfrm>
              </p:grpSpPr>
              <p:sp>
                <p:nvSpPr>
                  <p:cNvPr id="49" name="Text Box 185">
                    <a:extLst>
                      <a:ext uri="{FF2B5EF4-FFF2-40B4-BE49-F238E27FC236}">
                        <a16:creationId xmlns:a16="http://schemas.microsoft.com/office/drawing/2014/main" id="{54CCDBF8-004E-954B-BD01-7FCB5C7E9D4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9" y="961"/>
                    <a:ext cx="565" cy="2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000" b="1" dirty="0">
                        <a:latin typeface="Times New Roman" pitchFamily="-112" charset="0"/>
                      </a:rPr>
                      <a:t>(Q</a:t>
                    </a:r>
                    <a:r>
                      <a:rPr lang="en-US" sz="1000" b="1" baseline="30000" dirty="0">
                        <a:latin typeface="Times New Roman" pitchFamily="-112" charset="0"/>
                      </a:rPr>
                      <a:t>2</a:t>
                    </a:r>
                    <a:r>
                      <a:rPr lang="en-US" sz="1000" b="1" dirty="0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0" name="Text Box 186">
                    <a:extLst>
                      <a:ext uri="{FF2B5EF4-FFF2-40B4-BE49-F238E27FC236}">
                        <a16:creationId xmlns:a16="http://schemas.microsoft.com/office/drawing/2014/main" id="{DC3B9DE0-2651-954C-8926-F1A7F168D1B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" y="749"/>
                    <a:ext cx="307" cy="3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600" dirty="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1" name="Text Box 187">
                    <a:extLst>
                      <a:ext uri="{FF2B5EF4-FFF2-40B4-BE49-F238E27FC236}">
                        <a16:creationId xmlns:a16="http://schemas.microsoft.com/office/drawing/2014/main" id="{D9C35406-7890-CF45-A387-262FA0BAE7E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8" y="780"/>
                    <a:ext cx="438" cy="2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 b="1" dirty="0" err="1">
                        <a:latin typeface="Symbol" pitchFamily="-112" charset="2"/>
                      </a:rPr>
                      <a:t>g</a:t>
                    </a:r>
                    <a:r>
                      <a:rPr lang="en-US" sz="1200" b="1" baseline="-25000" dirty="0" err="1">
                        <a:latin typeface="Times New Roman" pitchFamily="-112" charset="0"/>
                      </a:rPr>
                      <a:t>L</a:t>
                    </a:r>
                    <a:r>
                      <a:rPr lang="en-US" sz="1200" b="1" dirty="0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2" name="Group 188">
                    <a:extLst>
                      <a:ext uri="{FF2B5EF4-FFF2-40B4-BE49-F238E27FC236}">
                        <a16:creationId xmlns:a16="http://schemas.microsoft.com/office/drawing/2014/main" id="{791E6D3A-14AA-0E4C-B623-52136B31D4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9" y="1253"/>
                    <a:ext cx="2351" cy="631"/>
                    <a:chOff x="159" y="1253"/>
                    <a:chExt cx="2351" cy="631"/>
                  </a:xfrm>
                </p:grpSpPr>
                <p:sp>
                  <p:nvSpPr>
                    <p:cNvPr id="53" name="Text Box 189">
                      <a:extLst>
                        <a:ext uri="{FF2B5EF4-FFF2-40B4-BE49-F238E27FC236}">
                          <a16:creationId xmlns:a16="http://schemas.microsoft.com/office/drawing/2014/main" id="{1DEEEE33-56E5-6443-977D-225F22386DC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6" y="1253"/>
                      <a:ext cx="538" cy="2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2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2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4" name="Text Box 190">
                      <a:extLst>
                        <a:ext uri="{FF2B5EF4-FFF2-40B4-BE49-F238E27FC236}">
                          <a16:creationId xmlns:a16="http://schemas.microsoft.com/office/drawing/2014/main" id="{28442D4F-971A-0E43-950E-4C108B8A284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28" y="1260"/>
                      <a:ext cx="476" cy="2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200" b="1" dirty="0">
                          <a:latin typeface="Times New Roman" pitchFamily="-112" charset="0"/>
                        </a:rPr>
                        <a:t>x-</a:t>
                      </a:r>
                      <a:r>
                        <a:rPr lang="en-US" sz="1200" b="1" dirty="0" err="1">
                          <a:latin typeface="Times New Roman" pitchFamily="-112" charset="0"/>
                        </a:rPr>
                        <a:t>ξ</a:t>
                      </a:r>
                      <a:r>
                        <a:rPr lang="en-US" sz="12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5" name="Line 191">
                      <a:extLst>
                        <a:ext uri="{FF2B5EF4-FFF2-40B4-BE49-F238E27FC236}">
                          <a16:creationId xmlns:a16="http://schemas.microsoft.com/office/drawing/2014/main" id="{F52DF6D8-B698-474B-93FC-95F2322DA2F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Line 192">
                      <a:extLst>
                        <a:ext uri="{FF2B5EF4-FFF2-40B4-BE49-F238E27FC236}">
                          <a16:creationId xmlns:a16="http://schemas.microsoft.com/office/drawing/2014/main" id="{9790C90E-5089-5646-BA98-60F969D142C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7" name="Group 193">
                      <a:extLst>
                        <a:ext uri="{FF2B5EF4-FFF2-40B4-BE49-F238E27FC236}">
                          <a16:creationId xmlns:a16="http://schemas.microsoft.com/office/drawing/2014/main" id="{AF65B2A6-1479-E242-95A6-238AB884DE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385"/>
                      <a:ext cx="1937" cy="499"/>
                      <a:chOff x="159" y="1385"/>
                      <a:chExt cx="1937" cy="499"/>
                    </a:xfrm>
                  </p:grpSpPr>
                  <p:grpSp>
                    <p:nvGrpSpPr>
                      <p:cNvPr id="58" name="Group 194">
                        <a:extLst>
                          <a:ext uri="{FF2B5EF4-FFF2-40B4-BE49-F238E27FC236}">
                            <a16:creationId xmlns:a16="http://schemas.microsoft.com/office/drawing/2014/main" id="{097C07B5-DBF0-8E4D-A9FD-053253AAFCE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9" y="1385"/>
                        <a:ext cx="1937" cy="499"/>
                        <a:chOff x="241" y="631"/>
                        <a:chExt cx="1937" cy="499"/>
                      </a:xfrm>
                    </p:grpSpPr>
                    <p:grpSp>
                      <p:nvGrpSpPr>
                        <p:cNvPr id="60" name="Group 195">
                          <a:extLst>
                            <a:ext uri="{FF2B5EF4-FFF2-40B4-BE49-F238E27FC236}">
                              <a16:creationId xmlns:a16="http://schemas.microsoft.com/office/drawing/2014/main" id="{9458F30E-FEE5-BF4D-9674-0D6F1EF2705F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31"/>
                          <a:ext cx="1937" cy="499"/>
                          <a:chOff x="241" y="631"/>
                          <a:chExt cx="1937" cy="499"/>
                        </a:xfrm>
                      </p:grpSpPr>
                      <p:grpSp>
                        <p:nvGrpSpPr>
                          <p:cNvPr id="62" name="Group 196">
                            <a:extLst>
                              <a:ext uri="{FF2B5EF4-FFF2-40B4-BE49-F238E27FC236}">
                                <a16:creationId xmlns:a16="http://schemas.microsoft.com/office/drawing/2014/main" id="{2CD12521-FB0D-2248-9B87-4FB664312E40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42" y="631"/>
                            <a:ext cx="1536" cy="499"/>
                            <a:chOff x="642" y="631"/>
                            <a:chExt cx="1536" cy="499"/>
                          </a:xfrm>
                        </p:grpSpPr>
                        <p:sp>
                          <p:nvSpPr>
                            <p:cNvPr id="64" name="Oval 197">
                              <a:extLst>
                                <a:ext uri="{FF2B5EF4-FFF2-40B4-BE49-F238E27FC236}">
                                  <a16:creationId xmlns:a16="http://schemas.microsoft.com/office/drawing/2014/main" id="{47761BC3-292E-4543-AAA9-8489609A218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65" name="Text Box 198">
                              <a:extLst>
                                <a:ext uri="{FF2B5EF4-FFF2-40B4-BE49-F238E27FC236}">
                                  <a16:creationId xmlns:a16="http://schemas.microsoft.com/office/drawing/2014/main" id="{B9D1E62B-3AF5-4749-A906-EBC7972C7166}"/>
                                </a:ext>
                              </a:extLst>
                            </p:cNvPr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2" y="805"/>
                              <a:ext cx="1536" cy="258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0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000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0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66" name="Text Box 199">
                              <a:extLst>
                                <a:ext uri="{FF2B5EF4-FFF2-40B4-BE49-F238E27FC236}">
                                  <a16:creationId xmlns:a16="http://schemas.microsoft.com/office/drawing/2014/main" id="{4BBFCAA5-9DD9-484D-B9B9-DC486BD9DBA2}"/>
                                </a:ext>
                              </a:extLst>
                            </p:cNvPr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202" y="631"/>
                              <a:ext cx="192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3" name="Line 200">
                            <a:extLst>
                              <a:ext uri="{FF2B5EF4-FFF2-40B4-BE49-F238E27FC236}">
                                <a16:creationId xmlns:a16="http://schemas.microsoft.com/office/drawing/2014/main" id="{249C1221-B516-7E49-99A5-D62CCDFAF57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1" name="Line 201">
                          <a:extLst>
                            <a:ext uri="{FF2B5EF4-FFF2-40B4-BE49-F238E27FC236}">
                              <a16:creationId xmlns:a16="http://schemas.microsoft.com/office/drawing/2014/main" id="{212CADC7-6014-8D42-BC64-E7DE95E4A07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50" y="98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59" name="Text Box 202">
                        <a:extLst>
                          <a:ext uri="{FF2B5EF4-FFF2-40B4-BE49-F238E27FC236}">
                            <a16:creationId xmlns:a16="http://schemas.microsoft.com/office/drawing/2014/main" id="{F33DB062-E345-674E-9487-090067A2A6E7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41" y="1388"/>
                        <a:ext cx="191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0" name="Group 205">
                  <a:extLst>
                    <a:ext uri="{FF2B5EF4-FFF2-40B4-BE49-F238E27FC236}">
                      <a16:creationId xmlns:a16="http://schemas.microsoft.com/office/drawing/2014/main" id="{DBA521A0-F48E-BA46-9B51-C66889E83AA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2" name="Freeform 206">
                    <a:extLst>
                      <a:ext uri="{FF2B5EF4-FFF2-40B4-BE49-F238E27FC236}">
                        <a16:creationId xmlns:a16="http://schemas.microsoft.com/office/drawing/2014/main" id="{361F96EC-9935-784B-9B82-9271A51FDA9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207">
                    <a:extLst>
                      <a:ext uri="{FF2B5EF4-FFF2-40B4-BE49-F238E27FC236}">
                        <a16:creationId xmlns:a16="http://schemas.microsoft.com/office/drawing/2014/main" id="{9226E8C7-FF87-2947-B8AD-7D053EA6F9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208">
                    <a:extLst>
                      <a:ext uri="{FF2B5EF4-FFF2-40B4-BE49-F238E27FC236}">
                        <a16:creationId xmlns:a16="http://schemas.microsoft.com/office/drawing/2014/main" id="{D10617DB-2EB9-2245-A8C4-6DEA6EB7A7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209">
                    <a:extLst>
                      <a:ext uri="{FF2B5EF4-FFF2-40B4-BE49-F238E27FC236}">
                        <a16:creationId xmlns:a16="http://schemas.microsoft.com/office/drawing/2014/main" id="{99630EF1-A163-4044-9595-1B98A5B6E1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210">
                    <a:extLst>
                      <a:ext uri="{FF2B5EF4-FFF2-40B4-BE49-F238E27FC236}">
                        <a16:creationId xmlns:a16="http://schemas.microsoft.com/office/drawing/2014/main" id="{31E481C3-91E5-6E40-8570-8A6283851D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Freeform 211">
                    <a:extLst>
                      <a:ext uri="{FF2B5EF4-FFF2-40B4-BE49-F238E27FC236}">
                        <a16:creationId xmlns:a16="http://schemas.microsoft.com/office/drawing/2014/main" id="{F781997E-5FB9-DB4A-8868-9B8E36387D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212">
                    <a:extLst>
                      <a:ext uri="{FF2B5EF4-FFF2-40B4-BE49-F238E27FC236}">
                        <a16:creationId xmlns:a16="http://schemas.microsoft.com/office/drawing/2014/main" id="{5975E47E-D88A-E440-BCB6-E4D462F62C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" name="Text Box 213">
                  <a:extLst>
                    <a:ext uri="{FF2B5EF4-FFF2-40B4-BE49-F238E27FC236}">
                      <a16:creationId xmlns:a16="http://schemas.microsoft.com/office/drawing/2014/main" id="{5A107EEF-E0BF-E641-9D9F-4707B1129C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741" cy="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dirty="0">
                      <a:latin typeface="Symbol" pitchFamily="-112" charset="2"/>
                    </a:rPr>
                    <a:t>g, </a:t>
                  </a:r>
                  <a:r>
                    <a:rPr lang="en-US" sz="1200" dirty="0">
                      <a:latin typeface="+mj-lt"/>
                      <a:cs typeface="Times New Roman"/>
                    </a:rPr>
                    <a:t>J/</a:t>
                  </a:r>
                  <a:r>
                    <a:rPr lang="en-US" sz="1200" dirty="0" err="1">
                      <a:latin typeface="+mj-lt"/>
                    </a:rPr>
                    <a:t>ψ</a:t>
                  </a:r>
                  <a:r>
                    <a:rPr lang="en-US" sz="1200" b="1" dirty="0">
                      <a:latin typeface="+mj-lt"/>
                    </a:rPr>
                    <a:t> </a:t>
                  </a:r>
                </a:p>
              </p:txBody>
            </p:sp>
          </p:grpSp>
          <p:sp>
            <p:nvSpPr>
              <p:cNvPr id="36" name="Text Box 214">
                <a:extLst>
                  <a:ext uri="{FF2B5EF4-FFF2-40B4-BE49-F238E27FC236}">
                    <a16:creationId xmlns:a16="http://schemas.microsoft.com/office/drawing/2014/main" id="{B69AA639-FCE5-2944-866C-B4CCD8C921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46" y="2711568"/>
                <a:ext cx="311151" cy="3667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37" name="Text Box 215">
                <a:extLst>
                  <a:ext uri="{FF2B5EF4-FFF2-40B4-BE49-F238E27FC236}">
                    <a16:creationId xmlns:a16="http://schemas.microsoft.com/office/drawing/2014/main" id="{0A36F4FD-DE80-DE42-8392-1305F51BCE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8043" y="2612330"/>
                <a:ext cx="387352" cy="3667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19" name="Freeform 174">
              <a:extLst>
                <a:ext uri="{FF2B5EF4-FFF2-40B4-BE49-F238E27FC236}">
                  <a16:creationId xmlns:a16="http://schemas.microsoft.com/office/drawing/2014/main" id="{1C9D974B-2530-6F45-953F-B66B515FB9F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 Box 175">
              <a:extLst>
                <a:ext uri="{FF2B5EF4-FFF2-40B4-BE49-F238E27FC236}">
                  <a16:creationId xmlns:a16="http://schemas.microsoft.com/office/drawing/2014/main" id="{95078017-89FB-2C4D-A0C8-C9027B084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5578" y="2697890"/>
              <a:ext cx="30480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latin typeface="Times New Roman" pitchFamily="-112" charset="0"/>
                </a:rPr>
                <a:t>t</a:t>
              </a:r>
              <a:endParaRPr lang="en-US" sz="1600" b="1" dirty="0">
                <a:latin typeface="Times New Roman" pitchFamily="-112" charset="0"/>
              </a:endParaRPr>
            </a:p>
          </p:txBody>
        </p:sp>
      </p:grpSp>
      <p:pic>
        <p:nvPicPr>
          <p:cNvPr id="74" name="Picture 73" descr="A close up of a map&#13;&#10;&#13;&#10;Description automatically generated">
            <a:extLst>
              <a:ext uri="{FF2B5EF4-FFF2-40B4-BE49-F238E27FC236}">
                <a16:creationId xmlns:a16="http://schemas.microsoft.com/office/drawing/2014/main" id="{008568C4-48C1-574F-B36A-1253FB169A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69"/>
          <a:stretch/>
        </p:blipFill>
        <p:spPr>
          <a:xfrm>
            <a:off x="5515502" y="2737576"/>
            <a:ext cx="2993797" cy="4120424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E82057F-2389-C941-B552-04110B907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9619" y="3334870"/>
            <a:ext cx="4534381" cy="2730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D7E7BB-0955-9644-AABC-4FB071080E6B}"/>
              </a:ext>
            </a:extLst>
          </p:cNvPr>
          <p:cNvSpPr txBox="1"/>
          <p:nvPr/>
        </p:nvSpPr>
        <p:spPr>
          <a:xfrm>
            <a:off x="1342396" y="2261285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B2D241-9BE8-E74A-ABD2-BCECDDF4D5D6}"/>
              </a:ext>
            </a:extLst>
          </p:cNvPr>
          <p:cNvSpPr txBox="1"/>
          <p:nvPr/>
        </p:nvSpPr>
        <p:spPr>
          <a:xfrm>
            <a:off x="7075930" y="2273643"/>
            <a:ext cx="64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j-lt"/>
                <a:cs typeface="Times New Roman"/>
              </a:rPr>
              <a:t>J/</a:t>
            </a:r>
            <a:r>
              <a:rPr lang="en-US" sz="2400" dirty="0" err="1">
                <a:solidFill>
                  <a:srgbClr val="0000FF"/>
                </a:solidFill>
                <a:latin typeface="+mj-lt"/>
              </a:rPr>
              <a:t>ψ</a:t>
            </a:r>
            <a:endParaRPr lang="en-US" sz="2400" dirty="0">
              <a:solidFill>
                <a:srgbClr val="0000FF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889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8" grpId="0"/>
      <p:bldP spid="2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learn</a:t>
            </a:r>
          </a:p>
        </p:txBody>
      </p:sp>
      <p:pic>
        <p:nvPicPr>
          <p:cNvPr id="6" name="Picture 5" descr="gpd-geometry_re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83" y="527053"/>
            <a:ext cx="1434512" cy="13567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42325" y="395837"/>
            <a:ext cx="3790941" cy="3280827"/>
            <a:chOff x="264582" y="819157"/>
            <a:chExt cx="3790941" cy="32808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5434" r="3449"/>
            <a:stretch/>
          </p:blipFill>
          <p:spPr>
            <a:xfrm>
              <a:off x="264582" y="899584"/>
              <a:ext cx="3790941" cy="3200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880000">
              <a:off x="2413002" y="3672422"/>
              <a:ext cx="994496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>
                  <a:solidFill>
                    <a:srgbClr val="0000FF"/>
                  </a:solidFill>
                </a:rPr>
                <a:t>T</a:t>
              </a:r>
              <a:r>
                <a:rPr lang="en-US" dirty="0">
                  <a:solidFill>
                    <a:srgbClr val="0000FF"/>
                  </a:solidFill>
                </a:rPr>
                <a:t> (</a:t>
              </a:r>
              <a:r>
                <a:rPr lang="en-US" dirty="0" err="1">
                  <a:solidFill>
                    <a:srgbClr val="0000FF"/>
                  </a:solidFill>
                </a:rPr>
                <a:t>fm</a:t>
              </a:r>
              <a:r>
                <a:rPr lang="en-US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82446" y="819157"/>
              <a:ext cx="320934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x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285758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Model of a quark GPD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06922" y="3611048"/>
            <a:ext cx="38300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err="1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fr-FR" sz="2000" baseline="-25000" dirty="0" err="1">
                <a:solidFill>
                  <a:srgbClr val="0000FF"/>
                </a:solidFill>
                <a:latin typeface="+mj-lt"/>
                <a:cs typeface="Comic Sans MS"/>
              </a:rPr>
              <a:t>T</a:t>
            </a:r>
            <a:r>
              <a:rPr lang="fr-FR" sz="2000" dirty="0">
                <a:latin typeface="+mj-lt"/>
                <a:cs typeface="Comic Sans MS"/>
              </a:rPr>
              <a:t> </a:t>
            </a:r>
            <a:r>
              <a:rPr lang="fr-FR" sz="2000" dirty="0" err="1">
                <a:latin typeface="+mj-lt"/>
                <a:cs typeface="Comic Sans MS"/>
              </a:rPr>
              <a:t>decreasing</a:t>
            </a:r>
            <a:r>
              <a:rPr lang="fr-FR" sz="2000" dirty="0">
                <a:latin typeface="+mj-lt"/>
                <a:cs typeface="Comic Sans MS"/>
              </a:rPr>
              <a:t> as a </a:t>
            </a:r>
            <a:r>
              <a:rPr lang="fr-FR" sz="2000" dirty="0" err="1">
                <a:latin typeface="+mj-lt"/>
                <a:cs typeface="Comic Sans MS"/>
              </a:rPr>
              <a:t>function</a:t>
            </a:r>
            <a:r>
              <a:rPr lang="fr-FR" sz="2000" dirty="0">
                <a:latin typeface="+mj-lt"/>
                <a:cs typeface="Comic Sans MS"/>
              </a:rPr>
              <a:t> of x 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179483" y="4479424"/>
            <a:ext cx="396451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+mj-lt"/>
                <a:cs typeface="Comic Sans MS"/>
              </a:rPr>
              <a:t>Valence (</a:t>
            </a:r>
            <a:r>
              <a:rPr lang="fr-FR" dirty="0" err="1">
                <a:latin typeface="+mj-lt"/>
                <a:cs typeface="Comic Sans MS"/>
              </a:rPr>
              <a:t>high</a:t>
            </a:r>
            <a:r>
              <a:rPr lang="fr-FR" dirty="0">
                <a:latin typeface="+mj-lt"/>
                <a:cs typeface="Comic Sans MS"/>
              </a:rPr>
              <a:t> x) quarks </a:t>
            </a:r>
            <a:r>
              <a:rPr lang="fr-FR" dirty="0" err="1">
                <a:latin typeface="+mj-lt"/>
                <a:cs typeface="Comic Sans MS"/>
              </a:rPr>
              <a:t>at</a:t>
            </a:r>
            <a:r>
              <a:rPr lang="fr-FR" dirty="0">
                <a:latin typeface="+mj-lt"/>
                <a:cs typeface="Comic Sans MS"/>
              </a:rPr>
              <a:t> the center </a:t>
            </a:r>
            <a:r>
              <a:rPr lang="fr-FR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 </a:t>
            </a:r>
            <a:r>
              <a:rPr lang="fr-FR" dirty="0" err="1">
                <a:solidFill>
                  <a:srgbClr val="0000FF"/>
                </a:solidFill>
                <a:latin typeface="+mj-lt"/>
                <a:cs typeface="Comic Sans MS"/>
              </a:rPr>
              <a:t>small</a:t>
            </a:r>
            <a:r>
              <a:rPr lang="fr-FR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fr-FR" baseline="-25000" dirty="0" err="1">
                <a:solidFill>
                  <a:srgbClr val="0000FF"/>
                </a:solidFill>
                <a:latin typeface="+mj-lt"/>
                <a:cs typeface="Comic Sans MS"/>
              </a:rPr>
              <a:t>T</a:t>
            </a:r>
            <a:endParaRPr lang="fr-FR" baseline="-25000" dirty="0">
              <a:solidFill>
                <a:srgbClr val="0000FF"/>
              </a:solidFill>
              <a:latin typeface="+mj-lt"/>
              <a:cs typeface="Comic Sans MS"/>
            </a:endParaRPr>
          </a:p>
          <a:p>
            <a:endParaRPr lang="fr-FR" sz="1000" dirty="0">
              <a:latin typeface="+mj-lt"/>
              <a:cs typeface="Comic Sans MS"/>
            </a:endParaRPr>
          </a:p>
          <a:p>
            <a:r>
              <a:rPr lang="fr-FR" dirty="0" err="1">
                <a:latin typeface="+mj-lt"/>
                <a:cs typeface="Comic Sans MS"/>
              </a:rPr>
              <a:t>Sea</a:t>
            </a:r>
            <a:r>
              <a:rPr lang="fr-FR" dirty="0">
                <a:latin typeface="+mj-lt"/>
                <a:cs typeface="Comic Sans MS"/>
              </a:rPr>
              <a:t> (</a:t>
            </a:r>
            <a:r>
              <a:rPr lang="fr-FR" dirty="0" err="1">
                <a:latin typeface="+mj-lt"/>
                <a:cs typeface="Comic Sans MS"/>
              </a:rPr>
              <a:t>small</a:t>
            </a:r>
            <a:r>
              <a:rPr lang="fr-FR" dirty="0">
                <a:latin typeface="+mj-lt"/>
                <a:cs typeface="Comic Sans MS"/>
              </a:rPr>
              <a:t> x) quarks </a:t>
            </a:r>
          </a:p>
          <a:p>
            <a:r>
              <a:rPr lang="fr-FR" dirty="0" err="1">
                <a:latin typeface="+mj-lt"/>
                <a:cs typeface="Comic Sans MS"/>
              </a:rPr>
              <a:t>at</a:t>
            </a:r>
            <a:r>
              <a:rPr lang="fr-FR" dirty="0">
                <a:latin typeface="+mj-lt"/>
                <a:cs typeface="Comic Sans MS"/>
              </a:rPr>
              <a:t> the périphérie </a:t>
            </a:r>
            <a:r>
              <a:rPr lang="fr-FR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 </a:t>
            </a:r>
            <a:r>
              <a:rPr lang="fr-FR" dirty="0" err="1">
                <a:solidFill>
                  <a:srgbClr val="0000FF"/>
                </a:solidFill>
                <a:latin typeface="+mj-lt"/>
                <a:cs typeface="Comic Sans MS"/>
              </a:rPr>
              <a:t>high</a:t>
            </a:r>
            <a:r>
              <a:rPr lang="fr-FR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fr-FR" baseline="-25000" dirty="0" err="1">
                <a:solidFill>
                  <a:srgbClr val="0000FF"/>
                </a:solidFill>
                <a:latin typeface="+mj-lt"/>
                <a:cs typeface="Comic Sans MS"/>
              </a:rPr>
              <a:t>T</a:t>
            </a:r>
            <a:r>
              <a:rPr lang="fr-FR" baseline="-25000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fr-FR" dirty="0">
                <a:solidFill>
                  <a:srgbClr val="0000FF"/>
                </a:solidFill>
                <a:latin typeface="+mj-lt"/>
                <a:cs typeface="Comic Sans MS"/>
              </a:rPr>
              <a:t>?</a:t>
            </a:r>
          </a:p>
          <a:p>
            <a:endParaRPr lang="fr-FR" sz="1000" dirty="0">
              <a:solidFill>
                <a:srgbClr val="0000FF"/>
              </a:solidFill>
              <a:latin typeface="+mj-lt"/>
              <a:cs typeface="Comic Sans MS"/>
            </a:endParaRPr>
          </a:p>
          <a:p>
            <a:r>
              <a:rPr lang="fr-FR" dirty="0">
                <a:solidFill>
                  <a:srgbClr val="0000FF"/>
                </a:solidFill>
                <a:latin typeface="+mj-lt"/>
                <a:cs typeface="Comic Sans MS"/>
              </a:rPr>
              <a:t>GLUONS ???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04316" y="3975097"/>
            <a:ext cx="4445000" cy="3009900"/>
            <a:chOff x="4699000" y="3536951"/>
            <a:chExt cx="4445000" cy="3009900"/>
          </a:xfrm>
        </p:grpSpPr>
        <p:pic>
          <p:nvPicPr>
            <p:cNvPr id="7" name="Picture 6" descr="fitB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000" y="3536951"/>
              <a:ext cx="4445000" cy="30099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66833" y="4106333"/>
              <a:ext cx="5977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 panose="030F0902030302020204" pitchFamily="66" charset="0"/>
                </a:rPr>
                <a:t>EIC</a:t>
              </a:r>
            </a:p>
          </p:txBody>
        </p:sp>
      </p:grp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0" y="4285390"/>
            <a:ext cx="872065" cy="47712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0432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4492" r="74977" b="58882"/>
          <a:stretch/>
        </p:blipFill>
        <p:spPr>
          <a:xfrm>
            <a:off x="3892540" y="749287"/>
            <a:ext cx="1655697" cy="1386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8889" t="4492" r="37037" b="58882"/>
          <a:stretch/>
        </p:blipFill>
        <p:spPr>
          <a:xfrm>
            <a:off x="5344586" y="1301750"/>
            <a:ext cx="1592905" cy="138614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61259" y="3725340"/>
            <a:ext cx="32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 rot="1680000">
            <a:off x="4531940" y="252943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down valence quark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76690" t="4492" b="58882"/>
          <a:stretch/>
        </p:blipFill>
        <p:spPr>
          <a:xfrm>
            <a:off x="6747939" y="2226738"/>
            <a:ext cx="1542353" cy="138614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>
            <a:off x="4011083" y="1989667"/>
            <a:ext cx="3534834" cy="1905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03981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669"/>
          </a:xfrm>
        </p:spPr>
        <p:txBody>
          <a:bodyPr/>
          <a:lstStyle/>
          <a:p>
            <a:r>
              <a:rPr lang="en-US" dirty="0"/>
              <a:t>Experimental Reality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 descr="fig_DVCS-BH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9" y="1530885"/>
            <a:ext cx="5575300" cy="1866900"/>
          </a:xfrm>
          <a:prstGeom prst="rect">
            <a:avLst/>
          </a:prstGeom>
        </p:spPr>
      </p:pic>
      <p:pic>
        <p:nvPicPr>
          <p:cNvPr id="10" name="Picture 9" descr="fig_DVCS-BH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84"/>
          <a:stretch/>
        </p:blipFill>
        <p:spPr>
          <a:xfrm>
            <a:off x="3343030" y="3955242"/>
            <a:ext cx="1996831" cy="1866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32385" y="4502683"/>
            <a:ext cx="324343" cy="2696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10539" y="4336610"/>
            <a:ext cx="375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j-lt"/>
                <a:cs typeface="Times New Roman"/>
              </a:rPr>
              <a:t>q</a:t>
            </a:r>
            <a:r>
              <a:rPr lang="en-US" sz="1600" b="0" baseline="-25000" dirty="0">
                <a:latin typeface="+mj-lt"/>
                <a:cs typeface="Times New Roman"/>
              </a:rPr>
              <a:t>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ABBC63-6D42-AE43-9C77-1266D786BDE1}"/>
              </a:ext>
            </a:extLst>
          </p:cNvPr>
          <p:cNvGrpSpPr/>
          <p:nvPr/>
        </p:nvGrpSpPr>
        <p:grpSpPr>
          <a:xfrm>
            <a:off x="552938" y="3945473"/>
            <a:ext cx="1996831" cy="1866900"/>
            <a:chOff x="552938" y="3945473"/>
            <a:chExt cx="1996831" cy="1866900"/>
          </a:xfrm>
        </p:grpSpPr>
        <p:pic>
          <p:nvPicPr>
            <p:cNvPr id="9" name="Picture 8" descr="fig_DVCS-BH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184"/>
            <a:stretch/>
          </p:blipFill>
          <p:spPr>
            <a:xfrm>
              <a:off x="552938" y="3945473"/>
              <a:ext cx="1996831" cy="18669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433" y="4399129"/>
              <a:ext cx="359507" cy="26963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14399" y="4147087"/>
              <a:ext cx="3754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latin typeface="+mj-lt"/>
                  <a:cs typeface="Times New Roman"/>
                </a:rPr>
                <a:t>q</a:t>
              </a:r>
              <a:r>
                <a:rPr lang="en-US" sz="1600" b="0" baseline="-25000" dirty="0">
                  <a:latin typeface="+mj-lt"/>
                  <a:cs typeface="Times New Roman"/>
                </a:rPr>
                <a:t>3</a:t>
              </a:r>
            </a:p>
          </p:txBody>
        </p:sp>
      </p:grpSp>
      <p:sp>
        <p:nvSpPr>
          <p:cNvPr id="17" name="Oval 16"/>
          <p:cNvSpPr/>
          <p:nvPr/>
        </p:nvSpPr>
        <p:spPr bwMode="auto">
          <a:xfrm>
            <a:off x="488462" y="1278839"/>
            <a:ext cx="478692" cy="46892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0432FF"/>
              </a:solidFill>
              <a:effectLst/>
              <a:latin typeface="+mj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846" y="13179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+mj-lt"/>
              </a:rPr>
              <a:t>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868247" y="1265162"/>
            <a:ext cx="478692" cy="468923"/>
            <a:chOff x="2868247" y="699477"/>
            <a:chExt cx="478692" cy="468923"/>
          </a:xfrm>
        </p:grpSpPr>
        <p:sp>
          <p:nvSpPr>
            <p:cNvPr id="19" name="Oval 18"/>
            <p:cNvSpPr/>
            <p:nvPr/>
          </p:nvSpPr>
          <p:spPr bwMode="auto">
            <a:xfrm>
              <a:off x="2868247" y="699477"/>
              <a:ext cx="478692" cy="468923"/>
            </a:xfrm>
            <a:prstGeom prst="ellips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+mj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46400" y="7483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47493" y="1290562"/>
            <a:ext cx="478692" cy="468923"/>
            <a:chOff x="2868247" y="699477"/>
            <a:chExt cx="478692" cy="468923"/>
          </a:xfrm>
        </p:grpSpPr>
        <p:sp>
          <p:nvSpPr>
            <p:cNvPr id="23" name="Oval 22"/>
            <p:cNvSpPr/>
            <p:nvPr/>
          </p:nvSpPr>
          <p:spPr bwMode="auto">
            <a:xfrm>
              <a:off x="2868247" y="699477"/>
              <a:ext cx="478692" cy="468923"/>
            </a:xfrm>
            <a:prstGeom prst="ellips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+mj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46400" y="7483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5354" y="3846192"/>
            <a:ext cx="478692" cy="468923"/>
            <a:chOff x="2868247" y="699477"/>
            <a:chExt cx="478692" cy="468923"/>
          </a:xfrm>
        </p:grpSpPr>
        <p:sp>
          <p:nvSpPr>
            <p:cNvPr id="26" name="Oval 25"/>
            <p:cNvSpPr/>
            <p:nvPr/>
          </p:nvSpPr>
          <p:spPr bwMode="auto">
            <a:xfrm>
              <a:off x="2868247" y="699477"/>
              <a:ext cx="478692" cy="468923"/>
            </a:xfrm>
            <a:prstGeom prst="ellips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+mj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46400" y="7483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84062" y="3945473"/>
            <a:ext cx="478692" cy="468923"/>
            <a:chOff x="2868247" y="699477"/>
            <a:chExt cx="478692" cy="468923"/>
          </a:xfrm>
        </p:grpSpPr>
        <p:sp>
          <p:nvSpPr>
            <p:cNvPr id="29" name="Oval 28"/>
            <p:cNvSpPr/>
            <p:nvPr/>
          </p:nvSpPr>
          <p:spPr bwMode="auto">
            <a:xfrm>
              <a:off x="2868247" y="699477"/>
              <a:ext cx="478692" cy="468923"/>
            </a:xfrm>
            <a:prstGeom prst="ellips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+mj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46400" y="7483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  <a:latin typeface="+mj-lt"/>
                </a:rPr>
                <a:t>5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053875" y="2068135"/>
            <a:ext cx="3090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FF"/>
                </a:solidFill>
                <a:latin typeface="+mj-lt"/>
              </a:rPr>
              <a:t>Milou</a:t>
            </a:r>
            <a:r>
              <a:rPr lang="en-US" sz="1600" dirty="0">
                <a:solidFill>
                  <a:srgbClr val="0000FF"/>
                </a:solidFill>
                <a:latin typeface="+mj-lt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§"/>
            </a:pPr>
            <a:r>
              <a:rPr lang="en-US" sz="1600" dirty="0">
                <a:latin typeface="+mj-lt"/>
              </a:rPr>
              <a:t>Process 1, 2, 3, and 4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§"/>
            </a:pPr>
            <a:r>
              <a:rPr lang="en-US" sz="1600" dirty="0">
                <a:latin typeface="+mj-lt"/>
              </a:rPr>
              <a:t>Process 5 is not: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</a:rPr>
              <a:t>   </a:t>
            </a:r>
            <a:r>
              <a:rPr lang="en-US" sz="1600" dirty="0">
                <a:solidFill>
                  <a:srgbClr val="0432FF"/>
                </a:solidFill>
                <a:latin typeface="+mj-lt"/>
                <a:sym typeface="Wingdings"/>
              </a:rPr>
              <a:t> </a:t>
            </a:r>
            <a:r>
              <a:rPr lang="en-US" sz="1600" dirty="0">
                <a:latin typeface="+mj-lt"/>
              </a:rPr>
              <a:t>not at all a problem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</a:rPr>
              <a:t>       it can be easily rejected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</a:rPr>
              <a:t>       or is not a problem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§"/>
            </a:pPr>
            <a:r>
              <a:rPr lang="en-US" sz="1600" dirty="0">
                <a:latin typeface="+mj-lt"/>
              </a:rPr>
              <a:t>The magnitude of 2, 3 and 4 has been estimated, more details are shown in the next pages.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57766" y="3125226"/>
            <a:ext cx="10150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BH -FSR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29549" y="3121319"/>
            <a:ext cx="94769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BH -ISR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74206" y="5573397"/>
            <a:ext cx="94769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DVCS 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&amp;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BH -ISR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69712" y="5540185"/>
            <a:ext cx="101502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DVCS 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&amp;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BH -FSR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0A092B-CDA5-7A41-AB7E-CC624E8ABA1A}"/>
              </a:ext>
            </a:extLst>
          </p:cNvPr>
          <p:cNvSpPr txBox="1"/>
          <p:nvPr/>
        </p:nvSpPr>
        <p:spPr>
          <a:xfrm>
            <a:off x="1125641" y="3138142"/>
            <a:ext cx="7521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DVCS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2A0A1-0FB1-2848-8870-4ACEC7FBF579}"/>
              </a:ext>
            </a:extLst>
          </p:cNvPr>
          <p:cNvSpPr txBox="1"/>
          <p:nvPr/>
        </p:nvSpPr>
        <p:spPr>
          <a:xfrm>
            <a:off x="682897" y="635430"/>
            <a:ext cx="730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Precise Cross section measurements need precise corrections for BH</a:t>
            </a:r>
          </a:p>
        </p:txBody>
      </p:sp>
      <p:sp>
        <p:nvSpPr>
          <p:cNvPr id="37" name="Curved Right Arrow 36">
            <a:extLst>
              <a:ext uri="{FF2B5EF4-FFF2-40B4-BE49-F238E27FC236}">
                <a16:creationId xmlns:a16="http://schemas.microsoft.com/office/drawing/2014/main" id="{598B87D8-BF5B-C74D-8BE9-37A4DCD91531}"/>
              </a:ext>
            </a:extLst>
          </p:cNvPr>
          <p:cNvSpPr/>
          <p:nvPr/>
        </p:nvSpPr>
        <p:spPr bwMode="auto">
          <a:xfrm>
            <a:off x="5357290" y="4841766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432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A20E17-27A0-0C4D-959D-C7D85969AB4F}"/>
              </a:ext>
            </a:extLst>
          </p:cNvPr>
          <p:cNvSpPr txBox="1"/>
          <p:nvPr/>
        </p:nvSpPr>
        <p:spPr>
          <a:xfrm>
            <a:off x="5919893" y="4802293"/>
            <a:ext cx="296587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All also included in new</a:t>
            </a:r>
          </a:p>
          <a:p>
            <a:pPr algn="l"/>
            <a:r>
              <a:rPr lang="en-US" dirty="0">
                <a:latin typeface="+mj-lt"/>
              </a:rPr>
              <a:t>EPIC generator</a:t>
            </a:r>
          </a:p>
          <a:p>
            <a:r>
              <a:rPr lang="en-US" sz="1000" dirty="0">
                <a:latin typeface="+mj-lt"/>
                <a:hlinkClick r:id="rId5"/>
              </a:rPr>
              <a:t>arXiv:2205.01762</a:t>
            </a:r>
            <a:r>
              <a:rPr lang="en-US" sz="1000" dirty="0">
                <a:latin typeface="+mj-lt"/>
              </a:rPr>
              <a:t>, Eur. Phys. J. C 82, 819 (2022)</a:t>
            </a:r>
          </a:p>
        </p:txBody>
      </p:sp>
    </p:spTree>
    <p:extLst>
      <p:ext uri="{BB962C8B-B14F-4D97-AF65-F5344CB8AC3E}">
        <p14:creationId xmlns:p14="http://schemas.microsoft.com/office/powerpoint/2010/main" val="1194179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EIC Facility</a:t>
            </a:r>
            <a:endParaRPr lang="en-US" dirty="0"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CDC5CA-7E02-4EEA-BD36-B67E70720637}"/>
              </a:ext>
            </a:extLst>
          </p:cNvPr>
          <p:cNvSpPr/>
          <p:nvPr/>
        </p:nvSpPr>
        <p:spPr bwMode="auto">
          <a:xfrm>
            <a:off x="533400" y="1190625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4091FF-19CF-B244-A717-29D46C3AFCB7}"/>
              </a:ext>
            </a:extLst>
          </p:cNvPr>
          <p:cNvSpPr txBox="1"/>
          <p:nvPr/>
        </p:nvSpPr>
        <p:spPr>
          <a:xfrm>
            <a:off x="14163" y="690488"/>
            <a:ext cx="522694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What is the EIC:</a:t>
            </a:r>
          </a:p>
          <a:p>
            <a:pPr algn="ctr"/>
            <a:endParaRPr lang="en-US" sz="700" dirty="0">
              <a:solidFill>
                <a:srgbClr val="0000FF"/>
              </a:solidFill>
              <a:latin typeface="+mj-lt"/>
              <a:ea typeface="Comic Sans MS" charset="0"/>
              <a:cs typeface="Comic Sans MS" charset="0"/>
            </a:endParaRPr>
          </a:p>
          <a:p>
            <a:pPr algn="ctr"/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A high luminosity (10</a:t>
            </a:r>
            <a:r>
              <a:rPr lang="en-US" sz="1600" baseline="30000" dirty="0">
                <a:latin typeface="+mj-lt"/>
                <a:ea typeface="Comic Sans MS" charset="0"/>
                <a:cs typeface="Comic Sans MS" charset="0"/>
              </a:rPr>
              <a:t>33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 – 10</a:t>
            </a:r>
            <a:r>
              <a:rPr lang="en-US" sz="1600" baseline="30000" dirty="0">
                <a:latin typeface="+mj-lt"/>
                <a:ea typeface="Comic Sans MS" charset="0"/>
                <a:cs typeface="Comic Sans MS" charset="0"/>
              </a:rPr>
              <a:t>34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 cm</a:t>
            </a:r>
            <a:r>
              <a:rPr lang="en-US" sz="1600" baseline="30000" dirty="0">
                <a:latin typeface="+mj-lt"/>
                <a:ea typeface="Comic Sans MS" charset="0"/>
                <a:cs typeface="Comic Sans MS" charset="0"/>
              </a:rPr>
              <a:t>-2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s</a:t>
            </a:r>
            <a:r>
              <a:rPr lang="en-US" sz="1600" baseline="30000" dirty="0">
                <a:latin typeface="+mj-lt"/>
                <a:ea typeface="Comic Sans MS" charset="0"/>
                <a:cs typeface="Comic Sans MS" charset="0"/>
              </a:rPr>
              <a:t>-1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) polarized </a:t>
            </a:r>
            <a:r>
              <a:rPr lang="en-US" sz="16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e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lectron proton / </a:t>
            </a:r>
            <a:r>
              <a:rPr lang="en-US" sz="16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i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on </a:t>
            </a:r>
            <a:r>
              <a:rPr lang="en-US" sz="16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c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ollider with √</a:t>
            </a:r>
            <a:r>
              <a:rPr lang="en-US" sz="1600" dirty="0" err="1">
                <a:latin typeface="+mj-lt"/>
                <a:ea typeface="Comic Sans MS" charset="0"/>
                <a:cs typeface="Comic Sans MS" charset="0"/>
              </a:rPr>
              <a:t>s</a:t>
            </a:r>
            <a:r>
              <a:rPr lang="en-US" sz="1600" baseline="-25000" dirty="0" err="1">
                <a:latin typeface="+mj-lt"/>
                <a:ea typeface="Comic Sans MS" charset="0"/>
                <a:cs typeface="Comic Sans MS" charset="0"/>
              </a:rPr>
              <a:t>ep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 = 28 – 140 GeV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BD9257-EDA0-4F44-9389-B42B4FBA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41BBA0-2068-634A-BA98-503AB73AB16C}"/>
              </a:ext>
            </a:extLst>
          </p:cNvPr>
          <p:cNvSpPr txBox="1"/>
          <p:nvPr/>
        </p:nvSpPr>
        <p:spPr>
          <a:xfrm>
            <a:off x="14163" y="1685368"/>
            <a:ext cx="5226942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What is special:</a:t>
            </a:r>
          </a:p>
          <a:p>
            <a:pPr algn="ctr"/>
            <a:endParaRPr lang="en-US" sz="700" dirty="0">
              <a:solidFill>
                <a:srgbClr val="0000FF"/>
              </a:solidFill>
              <a:latin typeface="+mj-lt"/>
              <a:ea typeface="Comic Sans MS" charset="0"/>
              <a:cs typeface="Comic Sans MS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EIC is the ONLY new collider in foreseeable future. Allows to remain at frontier of Accelerator S&amp;T.</a:t>
            </a:r>
          </a:p>
          <a:p>
            <a:pPr algn="ctr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  <a:sym typeface="Wingdings"/>
              </a:rPr>
              <a:t>factor 100 to 1000 higher luminosity as HERA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  <a:sym typeface="Wingdings"/>
              </a:rPr>
              <a:t>        both electrons and protons / light nuclei polarized,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  <a:sym typeface="Wingdings"/>
              </a:rPr>
              <a:t>nuclear beams: d to U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  <a:sym typeface="Wingdings"/>
              </a:rPr>
              <a:t>Fixed Target Facilities i.e.:</a:t>
            </a:r>
            <a:endParaRPr lang="en-US" sz="1600" dirty="0">
              <a:latin typeface="Arial" panose="020B0604020202020204" pitchFamily="34" charset="0"/>
              <a:ea typeface="Comic Sans MS" charset="0"/>
              <a:cs typeface="Arial" panose="020B0604020202020204" pitchFamily="34" charset="0"/>
              <a:sym typeface="Wingdings"/>
            </a:endParaRPr>
          </a:p>
          <a:p>
            <a:pPr algn="ctr"/>
            <a:r>
              <a:rPr lang="en-US" sz="1600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  <a:sym typeface="Wingdings"/>
              </a:rPr>
              <a:t>at minimum &gt; 2 decades increase in kinematic coverage in x and Q</a:t>
            </a:r>
            <a:r>
              <a:rPr lang="en-US" sz="1600" baseline="30000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  <a:sym typeface="Wingdings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0432FF"/>
                </a:solidFill>
                <a:latin typeface="Arial" panose="020B0604020202020204"/>
                <a:cs typeface="Arial" panose="020B0604020202020204" pitchFamily="34" charset="0"/>
              </a:rPr>
              <a:t>Science Program: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 EIC can uniquely address profound questions about nucleons, </a:t>
            </a:r>
            <a:r>
              <a:rPr lang="en-US" sz="1600" dirty="0">
                <a:latin typeface="+mj-lt"/>
              </a:rPr>
              <a:t>the properties of nuclear matter and its emergence through the underlying partonic structure and dynamics of quarks and gluons</a:t>
            </a:r>
            <a:endParaRPr lang="en-US" sz="16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State of the art general purpose collider detector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BBD3-2FFB-D448-9510-2A5BABF63B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41105" y="901735"/>
            <a:ext cx="3888218" cy="502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3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BH Fraction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84814" y="951693"/>
            <a:ext cx="2668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j-lt"/>
              </a:rPr>
              <a:t>5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</a:rPr>
              <a:t> x 100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endParaRPr lang="en-US" sz="1600" dirty="0">
              <a:solidFill>
                <a:srgbClr val="0000FF"/>
              </a:solidFill>
              <a:latin typeface="+mj-lt"/>
            </a:endParaRPr>
          </a:p>
          <a:p>
            <a:r>
              <a:rPr lang="en-US" sz="1600" dirty="0">
                <a:latin typeface="+mj-lt"/>
              </a:rPr>
              <a:t>BH subtraction will be important, at large y, depending on the x-Q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 bin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4664" y="2586671"/>
            <a:ext cx="1133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  <a:latin typeface="+mj-lt"/>
                <a:cs typeface="Comic Sans MS"/>
              </a:rPr>
              <a:t>BUT…</a:t>
            </a:r>
          </a:p>
        </p:txBody>
      </p:sp>
      <p:pic>
        <p:nvPicPr>
          <p:cNvPr id="5" name="Picture 4" descr="5x100_gpd_bhfracbinbybi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" y="675217"/>
            <a:ext cx="5669280" cy="5669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32778" y="3357563"/>
            <a:ext cx="25935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5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</a:rPr>
              <a:t> x 100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endParaRPr lang="en-US" sz="16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1600" dirty="0">
                <a:latin typeface="+mj-lt"/>
              </a:rPr>
              <a:t>        and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5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</a:rPr>
              <a:t> x 250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are overlapping:</a:t>
            </a:r>
          </a:p>
          <a:p>
            <a:r>
              <a:rPr lang="en-US" sz="1600" dirty="0" err="1">
                <a:latin typeface="+mj-lt"/>
              </a:rPr>
              <a:t>x</a:t>
            </a:r>
            <a:r>
              <a:rPr lang="en-US" sz="1600" dirty="0">
                <a:latin typeface="+mj-lt"/>
              </a:rPr>
              <a:t>-sec. measurements at 5x250 at low-y can </a:t>
            </a:r>
          </a:p>
          <a:p>
            <a:r>
              <a:rPr lang="en-US" sz="1600" dirty="0">
                <a:latin typeface="+mj-lt"/>
              </a:rPr>
              <a:t>crosscheck the BH </a:t>
            </a:r>
          </a:p>
          <a:p>
            <a:r>
              <a:rPr lang="en-US" sz="1600" dirty="0" err="1">
                <a:latin typeface="+mj-lt"/>
              </a:rPr>
              <a:t>subtrac</a:t>
            </a:r>
            <a:r>
              <a:rPr lang="en-US" sz="1600" dirty="0">
                <a:latin typeface="+mj-lt"/>
              </a:rPr>
              <a:t>. made for 5x100   </a:t>
            </a:r>
          </a:p>
        </p:txBody>
      </p:sp>
      <p:pic>
        <p:nvPicPr>
          <p:cNvPr id="13" name="Picture 12" descr="20x250_gpd_bhfracbinbybi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640" y="1619573"/>
            <a:ext cx="5039360" cy="5039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21312" y="5778801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j-lt"/>
              </a:rPr>
              <a:t>20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</a:rPr>
              <a:t> x 250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BH subtraction will be not an issue for y&lt;0.6 </a:t>
            </a:r>
          </a:p>
        </p:txBody>
      </p:sp>
    </p:spTree>
    <p:extLst>
      <p:ext uri="{BB962C8B-B14F-4D97-AF65-F5344CB8AC3E}">
        <p14:creationId xmlns:p14="http://schemas.microsoft.com/office/powerpoint/2010/main" val="230674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14115 -0.2516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-12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0.24531 -0.0694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4" y="-34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04E26-104F-9C49-80E0-9123BB2E6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Rosenbluth</a:t>
            </a:r>
            <a:r>
              <a:rPr lang="en-US" dirty="0"/>
              <a:t> Separation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695940"/>
            <a:ext cx="4445000" cy="332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966" y="1695940"/>
            <a:ext cx="4436534" cy="332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355" y="1351030"/>
            <a:ext cx="875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Rosenbluth</a:t>
            </a:r>
            <a:r>
              <a:rPr lang="en-US" dirty="0">
                <a:latin typeface="+mj-lt"/>
              </a:rPr>
              <a:t> separation of the electroproduction cross section</a:t>
            </a:r>
          </a:p>
          <a:p>
            <a:r>
              <a:rPr lang="en-US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dirty="0">
                <a:latin typeface="+mj-lt"/>
                <a:sym typeface="Wingdings" pitchFamily="2" charset="2"/>
              </a:rPr>
              <a:t> verify MC based BH corrections</a:t>
            </a:r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6702" y="5251992"/>
            <a:ext cx="9158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The statistical uncertainties include all the selection criteria to suppress the BH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exponential |</a:t>
            </a:r>
            <a:r>
              <a:rPr lang="en-US" dirty="0" err="1">
                <a:latin typeface="+mj-lt"/>
              </a:rPr>
              <a:t>t</a:t>
            </a:r>
            <a:r>
              <a:rPr lang="en-US" dirty="0">
                <a:latin typeface="+mj-lt"/>
              </a:rPr>
              <a:t>|-dependence assumed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5A85D50-B897-1641-A17D-3518997A76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4386" y="675760"/>
          <a:ext cx="43180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7" name="Equation" r:id="rId5" imgW="1727200" imgH="215900" progId="Equation.3">
                  <p:embed/>
                </p:oleObj>
              </mc:Choice>
              <mc:Fallback>
                <p:oleObj name="Equation" r:id="rId5" imgW="1727200" imgH="215900" progId="Equation.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5A85D50-B897-1641-A17D-3518997A76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54386" y="675760"/>
                        <a:ext cx="43180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020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D9F49-42FA-2645-BC94-AB544EA63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93C5830-40F3-F04E-B2E3-10E6672BA8FF}" type="slidenum">
              <a:rPr lang="en-US" smtClean="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22</a:t>
            </a:fld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668928D-3B85-5244-B7F9-A0C6B72D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Disentangle Different CFFs and constrain GPDs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81E569-BD2B-C843-B7D7-AC6DD575D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71" y="1675227"/>
            <a:ext cx="7675457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88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A7A7B8-3A53-A34A-AE6B-582E3E55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A25A22-DA25-2143-AAE4-1DDFD67C1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DVCS and TCS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BDC404-DC64-5C44-B04E-1F0BE6015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" t="4912" r="673" b="-5000"/>
          <a:stretch/>
        </p:blipFill>
        <p:spPr>
          <a:xfrm>
            <a:off x="138734" y="763812"/>
            <a:ext cx="1585519" cy="2383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33C70FA-618F-E448-B90F-7B2C01C42934}"/>
              </a:ext>
            </a:extLst>
          </p:cNvPr>
          <p:cNvGrpSpPr/>
          <p:nvPr/>
        </p:nvGrpSpPr>
        <p:grpSpPr>
          <a:xfrm>
            <a:off x="2251676" y="746703"/>
            <a:ext cx="2456164" cy="261939"/>
            <a:chOff x="8925886" y="3167063"/>
            <a:chExt cx="2456164" cy="2619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186C87-1C49-874A-A702-629400376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041" t="1" b="49999"/>
            <a:stretch/>
          </p:blipFill>
          <p:spPr>
            <a:xfrm>
              <a:off x="8925886" y="3167063"/>
              <a:ext cx="1880226" cy="26193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8F0DCD-B639-C44E-A1A5-C3B0B2500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50230" r="92851" b="1130"/>
            <a:stretch/>
          </p:blipFill>
          <p:spPr>
            <a:xfrm>
              <a:off x="10689674" y="3167063"/>
              <a:ext cx="692376" cy="26193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14D782-EA6B-EF48-A23C-E3CAAF7DD7ED}"/>
              </a:ext>
            </a:extLst>
          </p:cNvPr>
          <p:cNvGrpSpPr/>
          <p:nvPr/>
        </p:nvGrpSpPr>
        <p:grpSpPr>
          <a:xfrm>
            <a:off x="-4508" y="1137960"/>
            <a:ext cx="4898622" cy="4308872"/>
            <a:chOff x="-26450" y="1672186"/>
            <a:chExt cx="4898622" cy="43088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D4497D-6DA6-354E-948C-4A4D47059489}"/>
                </a:ext>
              </a:extLst>
            </p:cNvPr>
            <p:cNvSpPr txBox="1"/>
            <p:nvPr/>
          </p:nvSpPr>
          <p:spPr>
            <a:xfrm>
              <a:off x="-26450" y="1672186"/>
              <a:ext cx="4898622" cy="4308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>
                  <a:srgbClr val="0432FF"/>
                </a:buClr>
              </a:pPr>
              <a:r>
                <a:rPr lang="en-US" sz="1800" b="0" i="0" u="sng" strike="noStrike" baseline="0" dirty="0">
                  <a:latin typeface="+mj-lt"/>
                </a:rPr>
                <a:t>assess to chiral-even GPDs and EMT</a:t>
              </a:r>
              <a:endParaRPr lang="en-US" dirty="0">
                <a:latin typeface="+mj-lt"/>
              </a:endParaRPr>
            </a:p>
            <a:p>
              <a:pPr algn="l">
                <a:buClr>
                  <a:srgbClr val="0432FF"/>
                </a:buClr>
              </a:pPr>
              <a:r>
                <a:rPr lang="en-US" sz="1600" b="0" i="0" u="none" strike="noStrike" baseline="0" dirty="0">
                  <a:latin typeface="+mj-lt"/>
                </a:rPr>
                <a:t>These exclusive channels challenge the detector</a:t>
              </a:r>
            </a:p>
            <a:p>
              <a:pPr marL="742950" lvl="1" indent="-285750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dirty="0">
                  <a:latin typeface="+mj-lt"/>
                </a:rPr>
                <a:t>DVCS: high energy </a:t>
              </a:r>
              <a:r>
                <a:rPr lang="en-US" sz="1600" dirty="0">
                  <a:latin typeface="Symbol" pitchFamily="2" charset="2"/>
                </a:rPr>
                <a:t>g</a:t>
              </a:r>
            </a:p>
            <a:p>
              <a:pPr marL="742950" lvl="1" indent="-285750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b="0" i="0" u="none" strike="noStrike" baseline="0" dirty="0">
                  <a:latin typeface="+mj-lt"/>
                </a:rPr>
                <a:t>TCS: di-lepton pair</a:t>
              </a:r>
            </a:p>
            <a:p>
              <a:pPr marL="742950" lvl="1" indent="-285750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dirty="0">
                  <a:latin typeface="+mj-lt"/>
                </a:rPr>
                <a:t>TCS scattered e at very small angles (not always detectable, in spite of FB)</a:t>
              </a:r>
            </a:p>
            <a:p>
              <a:pPr marL="742950" lvl="1" indent="-285750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b="0" i="0" u="none" strike="noStrike" baseline="0" dirty="0">
                  <a:latin typeface="+mj-lt"/>
                </a:rPr>
                <a:t>FB detectors key of the require measurement in large /t/-range (0.03-1.6 GeV</a:t>
              </a:r>
              <a:r>
                <a:rPr lang="en-US" sz="1600" b="0" i="0" u="none" strike="noStrike" baseline="30000" dirty="0">
                  <a:latin typeface="+mj-lt"/>
                </a:rPr>
                <a:t>2</a:t>
              </a:r>
              <a:r>
                <a:rPr lang="en-US" sz="1600" b="0" i="0" u="none" strike="noStrike" baseline="0" dirty="0">
                  <a:latin typeface="+mj-lt"/>
                </a:rPr>
                <a:t>) </a:t>
              </a:r>
              <a:r>
                <a:rPr lang="en-US" sz="1600" b="0" i="0" u="none" strike="noStrike" baseline="0" dirty="0">
                  <a:solidFill>
                    <a:srgbClr val="0432FF"/>
                  </a:solidFill>
                  <a:latin typeface="+mj-lt"/>
                  <a:sym typeface="Wingdings" panose="05000000000000000000" pitchFamily="2" charset="2"/>
                </a:rPr>
                <a:t></a:t>
              </a:r>
              <a:r>
                <a:rPr lang="en-US" sz="1600" b="0" i="0" u="none" strike="noStrike" baseline="0" dirty="0">
                  <a:latin typeface="+mj-lt"/>
                  <a:sym typeface="Wingdings" panose="05000000000000000000" pitchFamily="2" charset="2"/>
                </a:rPr>
                <a:t> IMPACT PARAMETER by Fourier transformation</a:t>
              </a:r>
              <a:endParaRPr lang="en-US" sz="1600" b="0" i="0" u="none" strike="noStrike" baseline="0" dirty="0">
                <a:latin typeface="+mj-lt"/>
              </a:endParaRPr>
            </a:p>
            <a:p>
              <a:pPr marL="285750" indent="-285750" algn="l">
                <a:buClr>
                  <a:srgbClr val="0432FF"/>
                </a:buClr>
                <a:buFont typeface="Wingdings" pitchFamily="2" charset="2"/>
                <a:buChar char="§"/>
              </a:pPr>
              <a:endParaRPr lang="en-US" sz="1600" dirty="0">
                <a:latin typeface="+mj-lt"/>
              </a:endParaRPr>
            </a:p>
            <a:p>
              <a:pPr algn="l">
                <a:buClr>
                  <a:srgbClr val="0432FF"/>
                </a:buClr>
              </a:pPr>
              <a:r>
                <a:rPr lang="en-US" sz="1600" b="0" i="0" u="none" strike="noStrike" baseline="0" dirty="0">
                  <a:solidFill>
                    <a:srgbClr val="0432FF"/>
                  </a:solidFill>
                  <a:latin typeface="+mj-lt"/>
                </a:rPr>
                <a:t>KEY: </a:t>
              </a:r>
            </a:p>
            <a:p>
              <a:pPr marL="342900" indent="-342900" algn="l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b="0" i="0" u="none" strike="noStrike" baseline="0" dirty="0">
                  <a:solidFill>
                    <a:srgbClr val="0432FF"/>
                  </a:solidFill>
                  <a:latin typeface="+mj-lt"/>
                </a:rPr>
                <a:t>Acceptance (including FF, possibly also FB)</a:t>
              </a:r>
            </a:p>
            <a:p>
              <a:pPr marL="342900" indent="-342900" algn="l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dirty="0">
                  <a:solidFill>
                    <a:srgbClr val="0432FF"/>
                  </a:solidFill>
                  <a:latin typeface="+mj-lt"/>
                </a:rPr>
                <a:t>fine resolution and good PID for </a:t>
              </a:r>
              <a:r>
                <a:rPr lang="en-US" sz="1600" dirty="0">
                  <a:solidFill>
                    <a:srgbClr val="0432FF"/>
                  </a:solidFill>
                  <a:latin typeface="Symbol" pitchFamily="2" charset="2"/>
                </a:rPr>
                <a:t>g</a:t>
              </a:r>
              <a:r>
                <a:rPr lang="en-US" sz="1600" dirty="0">
                  <a:solidFill>
                    <a:srgbClr val="0432FF"/>
                  </a:solidFill>
                  <a:latin typeface="+mj-lt"/>
                </a:rPr>
                <a:t>, </a:t>
              </a:r>
              <a:r>
                <a:rPr lang="en-US" sz="1600" dirty="0">
                  <a:solidFill>
                    <a:srgbClr val="0432FF"/>
                  </a:solidFill>
                  <a:latin typeface="Symbol" pitchFamily="2" charset="2"/>
                </a:rPr>
                <a:t>p</a:t>
              </a:r>
              <a:r>
                <a:rPr lang="en-US" sz="1600" baseline="30000" dirty="0">
                  <a:solidFill>
                    <a:srgbClr val="0432FF"/>
                  </a:solidFill>
                  <a:latin typeface="+mj-lt"/>
                </a:rPr>
                <a:t>0</a:t>
              </a:r>
              <a:r>
                <a:rPr lang="en-US" sz="1600" dirty="0">
                  <a:solidFill>
                    <a:srgbClr val="0432FF"/>
                  </a:solidFill>
                  <a:latin typeface="+mj-lt"/>
                </a:rPr>
                <a:t>, e required for </a:t>
              </a:r>
              <a:r>
                <a:rPr lang="en-US" sz="1600" u="sng" dirty="0">
                  <a:solidFill>
                    <a:srgbClr val="0432FF"/>
                  </a:solidFill>
                  <a:latin typeface="+mj-lt"/>
                </a:rPr>
                <a:t>background suppression</a:t>
              </a:r>
              <a:endParaRPr lang="en-US" sz="1600" b="0" i="0" u="sng" strike="noStrike" baseline="0" dirty="0">
                <a:solidFill>
                  <a:srgbClr val="0432FF"/>
                </a:solidFill>
                <a:latin typeface="+mj-lt"/>
              </a:endParaRPr>
            </a:p>
            <a:p>
              <a:pPr marL="342900" indent="-342900" algn="l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dirty="0">
                  <a:solidFill>
                    <a:srgbClr val="0432FF"/>
                  </a:solidFill>
                  <a:latin typeface="+mj-lt"/>
                </a:rPr>
                <a:t>Calorimetry (also </a:t>
              </a:r>
              <a:r>
                <a:rPr lang="en-US" sz="1600" dirty="0" err="1">
                  <a:solidFill>
                    <a:srgbClr val="0432FF"/>
                  </a:solidFill>
                  <a:latin typeface="+mj-lt"/>
                </a:rPr>
                <a:t>HCal</a:t>
              </a:r>
              <a:r>
                <a:rPr lang="en-US" sz="1600" dirty="0">
                  <a:solidFill>
                    <a:srgbClr val="0432FF"/>
                  </a:solidFill>
                  <a:latin typeface="+mj-lt"/>
                </a:rPr>
                <a:t> potentialities in the barrel)</a:t>
              </a:r>
              <a:endParaRPr lang="en-US" sz="1600" b="0" i="0" u="none" strike="noStrike" baseline="0" dirty="0">
                <a:solidFill>
                  <a:srgbClr val="0432FF"/>
                </a:solidFill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DD1E88-A07D-104A-B155-0FED9E52E698}"/>
                </a:ext>
              </a:extLst>
            </p:cNvPr>
            <p:cNvSpPr txBox="1"/>
            <p:nvPr/>
          </p:nvSpPr>
          <p:spPr>
            <a:xfrm>
              <a:off x="2946409" y="2291510"/>
              <a:ext cx="1462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at mid rapidity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CD0B470A-2D68-3241-AF81-9910E80EF4A8}"/>
                </a:ext>
              </a:extLst>
            </p:cNvPr>
            <p:cNvSpPr/>
            <p:nvPr/>
          </p:nvSpPr>
          <p:spPr>
            <a:xfrm>
              <a:off x="2690269" y="2250912"/>
              <a:ext cx="276654" cy="497048"/>
            </a:xfrm>
            <a:prstGeom prst="rightBrace">
              <a:avLst>
                <a:gd name="adj1" fmla="val 40151"/>
                <a:gd name="adj2" fmla="val 50000"/>
              </a:avLst>
            </a:prstGeom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F36B95E-2BEE-B74B-97F1-4A2CEA7F98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518"/>
          <a:stretch/>
        </p:blipFill>
        <p:spPr>
          <a:xfrm>
            <a:off x="5620489" y="763812"/>
            <a:ext cx="3080497" cy="2596879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F848C5-7CE3-F14D-93BD-2985E893BDFC}"/>
              </a:ext>
            </a:extLst>
          </p:cNvPr>
          <p:cNvSpPr txBox="1"/>
          <p:nvPr/>
        </p:nvSpPr>
        <p:spPr>
          <a:xfrm>
            <a:off x="7817860" y="1657023"/>
            <a:ext cx="131369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FB gap intrinsic in </a:t>
            </a:r>
          </a:p>
          <a:p>
            <a:r>
              <a:rPr lang="en-US" sz="1200" dirty="0"/>
              <a:t>beam-line design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03EC3C-AFCF-DE4A-9FBF-546878AF4B83}"/>
              </a:ext>
            </a:extLst>
          </p:cNvPr>
          <p:cNvCxnSpPr>
            <a:cxnSpLocks/>
          </p:cNvCxnSpPr>
          <p:nvPr/>
        </p:nvCxnSpPr>
        <p:spPr>
          <a:xfrm flipH="1">
            <a:off x="6393927" y="1732881"/>
            <a:ext cx="1425065" cy="16142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BA66190-375A-9A43-BD25-6E49E3E23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114" y="3565604"/>
            <a:ext cx="3768801" cy="2562785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99253D-9B5B-774F-B2B0-DDD081712756}"/>
              </a:ext>
            </a:extLst>
          </p:cNvPr>
          <p:cNvSpPr txBox="1"/>
          <p:nvPr/>
        </p:nvSpPr>
        <p:spPr>
          <a:xfrm>
            <a:off x="5977498" y="6144955"/>
            <a:ext cx="31518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TCS and Bethe-</a:t>
            </a:r>
            <a:r>
              <a:rPr lang="en-US" sz="1200" dirty="0" err="1"/>
              <a:t>Heitler</a:t>
            </a:r>
            <a:r>
              <a:rPr lang="en-US" sz="1200" dirty="0"/>
              <a:t> (~100 more abundant !) </a:t>
            </a:r>
          </a:p>
          <a:p>
            <a:r>
              <a:rPr lang="en-US" sz="1200" dirty="0"/>
              <a:t>same kinematics, </a:t>
            </a:r>
          </a:p>
          <a:p>
            <a:r>
              <a:rPr lang="en-US" sz="1200" dirty="0"/>
              <a:t>their interference results in spin asymmetries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D89D54-C3A9-E641-A9BC-3B80C40D51A6}"/>
              </a:ext>
            </a:extLst>
          </p:cNvPr>
          <p:cNvSpPr txBox="1"/>
          <p:nvPr/>
        </p:nvSpPr>
        <p:spPr>
          <a:xfrm>
            <a:off x="2570106" y="5864589"/>
            <a:ext cx="3010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Q′ is the invariant mass of the lepton pair</a:t>
            </a:r>
          </a:p>
          <a:p>
            <a:pPr marL="171450" indent="-17145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000" b="0" i="0" u="none" strike="noStrike" baseline="0" dirty="0">
                <a:latin typeface="Symbol" panose="05050102010706020507" pitchFamily="18" charset="2"/>
              </a:rPr>
              <a:t>t</a:t>
            </a:r>
            <a:r>
              <a:rPr lang="en-US" sz="1000" b="0" i="0" u="none" strike="noStrike" baseline="0" dirty="0">
                <a:latin typeface="ComputerModernSans-MathitalicRegular10pt"/>
              </a:rPr>
              <a:t> </a:t>
            </a:r>
            <a:r>
              <a:rPr lang="en-US" sz="1000" b="0" i="0" u="none" strike="noStrike" baseline="0" dirty="0">
                <a:latin typeface="CMSS10"/>
              </a:rPr>
              <a:t>= </a:t>
            </a:r>
            <a:r>
              <a:rPr lang="en-US" sz="1000" b="0" i="0" u="none" strike="noStrike" baseline="0" dirty="0">
                <a:latin typeface="ComputerModernSans-MathitalicRegular10pt"/>
              </a:rPr>
              <a:t>Q</a:t>
            </a:r>
            <a:r>
              <a:rPr lang="en-US" sz="1000" b="0" i="0" u="none" strike="noStrike" baseline="30000" dirty="0">
                <a:latin typeface="CMSS8"/>
              </a:rPr>
              <a:t>2</a:t>
            </a:r>
            <a:r>
              <a:rPr lang="en-US" sz="1000" b="0" i="0" u="none" strike="noStrike" baseline="0" dirty="0">
                <a:latin typeface="ComputerModernSans-MathitalicRegular10pt"/>
              </a:rPr>
              <a:t>=</a:t>
            </a:r>
            <a:r>
              <a:rPr lang="en-US" sz="1000" b="0" i="0" u="none" strike="noStrike" baseline="0" dirty="0">
                <a:latin typeface="CMSS10"/>
              </a:rPr>
              <a:t>(</a:t>
            </a:r>
            <a:r>
              <a:rPr lang="en-US" sz="1000" b="0" i="0" u="none" strike="noStrike" baseline="0" dirty="0">
                <a:latin typeface="ComputerModernSans-MathitalicRegular10pt"/>
              </a:rPr>
              <a:t>s </a:t>
            </a:r>
            <a:r>
              <a:rPr lang="en-US" sz="1000" b="0" i="0" u="none" strike="noStrike" baseline="0" dirty="0">
                <a:latin typeface="ComputerModernSans-Regular10pt"/>
              </a:rPr>
              <a:t>− </a:t>
            </a:r>
            <a:r>
              <a:rPr lang="en-US" sz="1000" b="0" i="0" u="none" strike="noStrike" baseline="0" dirty="0">
                <a:latin typeface="ComputerModernSans-MathitalicRegular10pt"/>
              </a:rPr>
              <a:t>m</a:t>
            </a:r>
            <a:r>
              <a:rPr lang="en-US" sz="1000" baseline="30000" dirty="0">
                <a:latin typeface="CMSS8"/>
              </a:rPr>
              <a:t>2</a:t>
            </a:r>
            <a:r>
              <a:rPr lang="en-US" sz="1000" baseline="-25000" dirty="0">
                <a:latin typeface="CMSS8"/>
              </a:rPr>
              <a:t>p</a:t>
            </a:r>
            <a:r>
              <a:rPr lang="en-US" sz="1000" b="0" i="0" u="none" strike="noStrike" baseline="0" dirty="0">
                <a:latin typeface="CMSS10"/>
              </a:rPr>
              <a:t>) </a:t>
            </a:r>
            <a:r>
              <a:rPr lang="en-US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equivalent of </a:t>
            </a:r>
            <a:r>
              <a:rPr lang="en-US" sz="1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0" i="0" u="none" strike="noStrik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000" b="0" i="0" u="none" strike="noStrike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latin typeface="Symbol" panose="05050102010706020507" pitchFamily="18" charset="2"/>
              </a:rPr>
              <a:t>q</a:t>
            </a:r>
            <a:r>
              <a:rPr lang="en-US" sz="1000" dirty="0">
                <a:latin typeface="CMSS10"/>
              </a:rPr>
              <a:t> </a:t>
            </a:r>
            <a:r>
              <a:rPr lang="en-US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angle between a produced lepton and the scattered proton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430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Disentangle different CFFs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GPD</a:t>
            </a:r>
            <a:r>
              <a:rPr lang="en-US" cap="none" dirty="0"/>
              <a:t>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8" b="24595"/>
          <a:stretch/>
        </p:blipFill>
        <p:spPr>
          <a:xfrm>
            <a:off x="-1" y="889008"/>
            <a:ext cx="8117417" cy="5234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6030" y="1111249"/>
            <a:ext cx="95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electron</a:t>
            </a:r>
          </a:p>
          <a:p>
            <a:pPr algn="ctr"/>
            <a:r>
              <a:rPr lang="en-US" sz="1200" dirty="0">
                <a:latin typeface="+mj-lt"/>
              </a:rPr>
              <a:t>beam</a:t>
            </a:r>
          </a:p>
          <a:p>
            <a:pPr algn="ctr"/>
            <a:r>
              <a:rPr lang="en-US" sz="1200" dirty="0">
                <a:latin typeface="+mj-lt"/>
              </a:rPr>
              <a:t>longitudinal</a:t>
            </a:r>
          </a:p>
          <a:p>
            <a:pPr algn="ctr"/>
            <a:r>
              <a:rPr lang="en-US" sz="1200" dirty="0" err="1">
                <a:latin typeface="+mj-lt"/>
              </a:rPr>
              <a:t>polarised</a:t>
            </a:r>
            <a:endParaRPr lang="en-US" sz="1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4476" y="2607732"/>
            <a:ext cx="901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proton</a:t>
            </a:r>
          </a:p>
          <a:p>
            <a:pPr algn="ctr"/>
            <a:r>
              <a:rPr lang="en-US" sz="1200" dirty="0">
                <a:latin typeface="+mj-lt"/>
              </a:rPr>
              <a:t>beam</a:t>
            </a:r>
          </a:p>
          <a:p>
            <a:pPr algn="ctr"/>
            <a:r>
              <a:rPr lang="en-US" sz="1200" dirty="0">
                <a:latin typeface="+mj-lt"/>
              </a:rPr>
              <a:t>transverse</a:t>
            </a:r>
          </a:p>
          <a:p>
            <a:pPr algn="ctr"/>
            <a:r>
              <a:rPr lang="en-US" sz="1200" dirty="0" err="1">
                <a:latin typeface="+mj-lt"/>
              </a:rPr>
              <a:t>polarised</a:t>
            </a:r>
            <a:endParaRPr lang="en-US" sz="1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49835" y="4146548"/>
            <a:ext cx="95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proton</a:t>
            </a:r>
          </a:p>
          <a:p>
            <a:pPr algn="ctr"/>
            <a:r>
              <a:rPr lang="en-US" sz="1200" dirty="0">
                <a:latin typeface="+mj-lt"/>
              </a:rPr>
              <a:t>beam</a:t>
            </a:r>
          </a:p>
          <a:p>
            <a:pPr algn="ctr"/>
            <a:r>
              <a:rPr lang="en-US" sz="1200" dirty="0">
                <a:latin typeface="+mj-lt"/>
              </a:rPr>
              <a:t>longitudinal</a:t>
            </a:r>
          </a:p>
          <a:p>
            <a:pPr algn="ctr"/>
            <a:r>
              <a:rPr lang="en-US" sz="1200" dirty="0" err="1">
                <a:latin typeface="+mj-lt"/>
              </a:rPr>
              <a:t>polarised</a:t>
            </a:r>
            <a:endParaRPr lang="en-US" sz="1200" dirty="0">
              <a:latin typeface="+mj-lt"/>
            </a:endParaRPr>
          </a:p>
        </p:txBody>
      </p: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166689" y="5831150"/>
            <a:ext cx="1325563" cy="735012"/>
            <a:chOff x="3956" y="2611"/>
            <a:chExt cx="835" cy="463"/>
          </a:xfrm>
        </p:grpSpPr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4105" y="2611"/>
              <a:ext cx="39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rgbClr val="0000FF"/>
                  </a:solidFill>
                  <a:latin typeface="Symbol" pitchFamily="-65" charset="2"/>
                </a:rPr>
                <a:t>Ds</a:t>
              </a:r>
              <a:r>
                <a:rPr lang="en-US" sz="1600" b="1" baseline="-25000" dirty="0" err="1">
                  <a:solidFill>
                    <a:srgbClr val="0000FF"/>
                  </a:solidFill>
                  <a:latin typeface="Tahoma" pitchFamily="-65" charset="0"/>
                </a:rPr>
                <a:t>UT</a:t>
              </a:r>
              <a:endParaRPr lang="en-US" sz="1600" b="1" baseline="-25000" dirty="0">
                <a:solidFill>
                  <a:srgbClr val="0000FF"/>
                </a:solidFill>
                <a:latin typeface="Tahoma" pitchFamily="-65" charset="0"/>
              </a:endParaRPr>
            </a:p>
          </p:txBody>
        </p:sp>
        <p:grpSp>
          <p:nvGrpSpPr>
            <p:cNvPr id="14" name="Group 24"/>
            <p:cNvGrpSpPr>
              <a:grpSpLocks/>
            </p:cNvGrpSpPr>
            <p:nvPr/>
          </p:nvGrpSpPr>
          <p:grpSpPr bwMode="auto">
            <a:xfrm>
              <a:off x="3956" y="2815"/>
              <a:ext cx="835" cy="259"/>
              <a:chOff x="3956" y="2815"/>
              <a:chExt cx="835" cy="259"/>
            </a:xfrm>
          </p:grpSpPr>
          <p:sp>
            <p:nvSpPr>
              <p:cNvPr id="15" name="Text Box 25"/>
              <p:cNvSpPr txBox="1">
                <a:spLocks noChangeArrowheads="1"/>
              </p:cNvSpPr>
              <p:nvPr/>
            </p:nvSpPr>
            <p:spPr bwMode="auto">
              <a:xfrm>
                <a:off x="3956" y="2880"/>
                <a:ext cx="83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0" dirty="0">
                    <a:solidFill>
                      <a:srgbClr val="0000FF"/>
                    </a:solidFill>
                    <a:latin typeface="Tahoma" pitchFamily="-65" charset="0"/>
                  </a:rPr>
                  <a:t>beam    target </a:t>
                </a:r>
              </a:p>
            </p:txBody>
          </p:sp>
          <p:grpSp>
            <p:nvGrpSpPr>
              <p:cNvPr id="16" name="Group 26"/>
              <p:cNvGrpSpPr>
                <a:grpSpLocks/>
              </p:cNvGrpSpPr>
              <p:nvPr/>
            </p:nvGrpSpPr>
            <p:grpSpPr bwMode="auto">
              <a:xfrm>
                <a:off x="4153" y="2815"/>
                <a:ext cx="394" cy="136"/>
                <a:chOff x="4153" y="2815"/>
                <a:chExt cx="394" cy="136"/>
              </a:xfrm>
            </p:grpSpPr>
            <p:sp>
              <p:nvSpPr>
                <p:cNvPr id="17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4153" y="2815"/>
                  <a:ext cx="182" cy="136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18" name="Line 28"/>
                <p:cNvSpPr>
                  <a:spLocks noChangeShapeType="1"/>
                </p:cNvSpPr>
                <p:nvPr/>
              </p:nvSpPr>
              <p:spPr bwMode="auto">
                <a:xfrm>
                  <a:off x="4411" y="2815"/>
                  <a:ext cx="136" cy="136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</p:grpSp>
        </p:grpSp>
      </p:grpSp>
      <p:sp>
        <p:nvSpPr>
          <p:cNvPr id="19" name="AutoShape 31"/>
          <p:cNvSpPr>
            <a:spLocks noChangeArrowheads="1"/>
          </p:cNvSpPr>
          <p:nvPr/>
        </p:nvSpPr>
        <p:spPr bwMode="auto">
          <a:xfrm>
            <a:off x="8012268" y="5114925"/>
            <a:ext cx="390900" cy="2190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000FF">
                  <a:alpha val="50999"/>
                </a:srgbClr>
              </a:gs>
              <a:gs pos="100000">
                <a:srgbClr val="00009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466138" y="5084763"/>
          <a:ext cx="254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45" name="Equation" r:id="rId4" imgW="254000" imgH="266700" progId="Equation.DSMT4">
                  <p:embed/>
                </p:oleObj>
              </mc:Choice>
              <mc:Fallback>
                <p:oleObj name="Equation" r:id="rId4" imgW="254000" imgH="2667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66138" y="5084763"/>
                        <a:ext cx="2540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7931834" y="3457575"/>
            <a:ext cx="390900" cy="2190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000FF">
                  <a:alpha val="50999"/>
                </a:srgbClr>
              </a:gs>
              <a:gs pos="100000">
                <a:srgbClr val="00009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8329611" y="3440113"/>
          <a:ext cx="495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46" name="Equation" r:id="rId6" imgW="495300" imgH="241300" progId="Equation.DSMT4">
                  <p:embed/>
                </p:oleObj>
              </mc:Choice>
              <mc:Fallback>
                <p:oleObj name="Equation" r:id="rId6" imgW="495300" imgH="2413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29611" y="3440113"/>
                        <a:ext cx="4953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AutoShape 31"/>
          <p:cNvSpPr>
            <a:spLocks noChangeArrowheads="1"/>
          </p:cNvSpPr>
          <p:nvPr/>
        </p:nvSpPr>
        <p:spPr bwMode="auto">
          <a:xfrm>
            <a:off x="7959351" y="1971675"/>
            <a:ext cx="390900" cy="2190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000FF">
                  <a:alpha val="50999"/>
                </a:srgbClr>
              </a:gs>
              <a:gs pos="100000">
                <a:srgbClr val="00009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8413750" y="1972734"/>
          <a:ext cx="254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47" name="Equation" r:id="rId8" imgW="254000" imgH="203200" progId="Equation.DSMT4">
                  <p:embed/>
                </p:oleObj>
              </mc:Choice>
              <mc:Fallback>
                <p:oleObj name="Equation" r:id="rId8" imgW="254000" imgH="2032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13750" y="1972734"/>
                        <a:ext cx="254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81000" y="582081"/>
            <a:ext cx="493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Vary electron and proton beam spin directions:</a:t>
            </a:r>
          </a:p>
        </p:txBody>
      </p:sp>
    </p:spTree>
    <p:extLst>
      <p:ext uri="{BB962C8B-B14F-4D97-AF65-F5344CB8AC3E}">
        <p14:creationId xmlns:p14="http://schemas.microsoft.com/office/powerpoint/2010/main" val="1550085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will we learn about 2d+1 structure of the proton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9" y="644845"/>
            <a:ext cx="416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GPD H and E as function of t, x and Q</a:t>
            </a:r>
            <a:r>
              <a:rPr lang="en-US" baseline="30000" dirty="0">
                <a:latin typeface="+mj-lt"/>
                <a:cs typeface="Comic Sans MS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" y="646668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GPD</a:t>
            </a:r>
            <a:r>
              <a:rPr lang="en-US" b="1" dirty="0">
                <a:latin typeface="+mj-lt"/>
                <a:cs typeface="Comic Sans MS"/>
              </a:rPr>
              <a:t> H and E 1d+1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638" y="6080808"/>
            <a:ext cx="601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GPD H and E 2d+1 structure for sea-quarks and gluons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986" y="3871418"/>
            <a:ext cx="45992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charset="2"/>
              <a:buChar char="Ø"/>
            </a:pPr>
            <a:r>
              <a:rPr lang="en-US" sz="1400" dirty="0">
                <a:latin typeface="+mj-lt"/>
              </a:rPr>
              <a:t>A global fit over all pseudo data was done, based on the GPDs-based model:</a:t>
            </a:r>
          </a:p>
          <a:p>
            <a:pPr marL="228600" indent="-228600"/>
            <a:r>
              <a:rPr lang="en-US" sz="1400" dirty="0">
                <a:latin typeface="+mj-lt"/>
              </a:rPr>
              <a:t>   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[K. </a:t>
            </a:r>
            <a:r>
              <a:rPr lang="en-US" sz="1400" dirty="0" err="1">
                <a:solidFill>
                  <a:srgbClr val="0000FF"/>
                </a:solidFill>
                <a:latin typeface="+mj-lt"/>
              </a:rPr>
              <a:t>Kumerički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, D </a:t>
            </a:r>
            <a:r>
              <a:rPr lang="en-US" sz="1400" dirty="0" err="1">
                <a:solidFill>
                  <a:srgbClr val="0000FF"/>
                </a:solidFill>
                <a:latin typeface="+mj-lt"/>
              </a:rPr>
              <a:t>Müller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, K. </a:t>
            </a:r>
            <a:r>
              <a:rPr lang="en-US" sz="1400" dirty="0" err="1">
                <a:solidFill>
                  <a:srgbClr val="0000FF"/>
                </a:solidFill>
                <a:latin typeface="+mj-lt"/>
              </a:rPr>
              <a:t>Passek-Kumerički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 2007]</a:t>
            </a:r>
          </a:p>
          <a:p>
            <a:pPr marL="228600" indent="-228600"/>
            <a:endParaRPr lang="en-US" sz="1400" dirty="0">
              <a:solidFill>
                <a:srgbClr val="0000FF"/>
              </a:solidFill>
              <a:latin typeface="+mj-lt"/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sz="1400" dirty="0">
                <a:latin typeface="+mj-lt"/>
              </a:rPr>
              <a:t>Known values </a:t>
            </a:r>
            <a:r>
              <a:rPr lang="en-US" sz="1400" i="1" dirty="0">
                <a:latin typeface="+mj-lt"/>
              </a:rPr>
              <a:t>q(x)</a:t>
            </a:r>
            <a:r>
              <a:rPr lang="en-US" sz="1400" dirty="0">
                <a:latin typeface="+mj-lt"/>
              </a:rPr>
              <a:t>, </a:t>
            </a:r>
            <a:r>
              <a:rPr lang="en-US" sz="1400" i="1" dirty="0">
                <a:latin typeface="+mj-lt"/>
              </a:rPr>
              <a:t>g(x)</a:t>
            </a:r>
            <a:r>
              <a:rPr lang="en-US" sz="1400" dirty="0">
                <a:latin typeface="+mj-lt"/>
              </a:rPr>
              <a:t> are assumed for </a:t>
            </a:r>
            <a:r>
              <a:rPr lang="en-US" sz="1400" i="1" dirty="0" err="1">
                <a:latin typeface="+mj-lt"/>
              </a:rPr>
              <a:t>H</a:t>
            </a:r>
            <a:r>
              <a:rPr lang="en-US" sz="1400" i="1" baseline="30000" dirty="0" err="1">
                <a:latin typeface="+mj-lt"/>
              </a:rPr>
              <a:t>q</a:t>
            </a:r>
            <a:r>
              <a:rPr lang="en-US" sz="1400" i="1" dirty="0">
                <a:latin typeface="+mj-lt"/>
              </a:rPr>
              <a:t>, H</a:t>
            </a:r>
            <a:r>
              <a:rPr lang="en-US" sz="1400" i="1" baseline="30000" dirty="0">
                <a:latin typeface="+mj-lt"/>
              </a:rPr>
              <a:t>g </a:t>
            </a:r>
          </a:p>
          <a:p>
            <a:r>
              <a:rPr lang="en-US" sz="1400" i="1" baseline="30000" dirty="0">
                <a:latin typeface="+mj-lt"/>
              </a:rPr>
              <a:t>      </a:t>
            </a:r>
            <a:r>
              <a:rPr lang="en-US" sz="1400" dirty="0">
                <a:latin typeface="+mj-lt"/>
              </a:rPr>
              <a:t>(at </a:t>
            </a:r>
            <a:r>
              <a:rPr lang="en-US" sz="1400" dirty="0">
                <a:latin typeface="+mj-lt"/>
                <a:cs typeface="Symbol" charset="2"/>
              </a:rPr>
              <a:t>x</a:t>
            </a:r>
            <a:r>
              <a:rPr lang="en-US" sz="1400" dirty="0">
                <a:latin typeface="+mj-lt"/>
              </a:rPr>
              <a:t>=0, t=0 forward limits </a:t>
            </a:r>
            <a:r>
              <a:rPr lang="en-US" sz="1400" i="1" dirty="0" err="1">
                <a:latin typeface="+mj-lt"/>
              </a:rPr>
              <a:t>E</a:t>
            </a:r>
            <a:r>
              <a:rPr lang="en-US" sz="1400" i="1" baseline="30000" dirty="0" err="1">
                <a:latin typeface="+mj-lt"/>
              </a:rPr>
              <a:t>q</a:t>
            </a:r>
            <a:r>
              <a:rPr lang="en-US" sz="1400" i="1" dirty="0">
                <a:latin typeface="+mj-lt"/>
              </a:rPr>
              <a:t>, </a:t>
            </a:r>
            <a:r>
              <a:rPr lang="en-US" sz="1400" i="1" dirty="0" err="1">
                <a:latin typeface="+mj-lt"/>
              </a:rPr>
              <a:t>E</a:t>
            </a:r>
            <a:r>
              <a:rPr lang="en-US" sz="1400" i="1" baseline="30000" dirty="0" err="1">
                <a:latin typeface="+mj-lt"/>
              </a:rPr>
              <a:t>g</a:t>
            </a:r>
            <a:r>
              <a:rPr lang="en-US" sz="1400" i="1" baseline="30000" dirty="0">
                <a:latin typeface="+mj-lt"/>
              </a:rPr>
              <a:t> </a:t>
            </a:r>
            <a:r>
              <a:rPr lang="en-US" sz="1400" baseline="300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are unknown)</a:t>
            </a:r>
          </a:p>
          <a:p>
            <a:pPr marL="228600" indent="-228600"/>
            <a:endParaRPr lang="en-US" sz="1400" dirty="0">
              <a:latin typeface="+mj-lt"/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sz="1400" dirty="0">
                <a:latin typeface="+mj-lt"/>
              </a:rPr>
              <a:t>Excellent reconstruction of </a:t>
            </a:r>
            <a:r>
              <a:rPr lang="en-US" sz="1400" i="1" dirty="0" err="1">
                <a:latin typeface="+mj-lt"/>
              </a:rPr>
              <a:t>H</a:t>
            </a:r>
            <a:r>
              <a:rPr lang="en-US" sz="1400" i="1" baseline="30000" dirty="0" err="1">
                <a:latin typeface="+mj-lt"/>
              </a:rPr>
              <a:t>sea</a:t>
            </a:r>
            <a:r>
              <a:rPr lang="en-US" sz="1400" i="1" dirty="0">
                <a:latin typeface="+mj-lt"/>
              </a:rPr>
              <a:t>, </a:t>
            </a:r>
            <a:r>
              <a:rPr lang="en-US" sz="1400" i="1" dirty="0" err="1">
                <a:latin typeface="+mj-lt"/>
              </a:rPr>
              <a:t>H</a:t>
            </a:r>
            <a:r>
              <a:rPr lang="en-US" sz="1400" i="1" baseline="30000" dirty="0" err="1">
                <a:latin typeface="+mj-lt"/>
              </a:rPr>
              <a:t>sea</a:t>
            </a:r>
            <a:r>
              <a:rPr lang="en-US" sz="1400" i="1" baseline="30000" dirty="0">
                <a:latin typeface="+mj-lt"/>
              </a:rPr>
              <a:t> </a:t>
            </a:r>
            <a:r>
              <a:rPr lang="en-US" sz="1400" baseline="300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and good reconstruction of </a:t>
            </a:r>
            <a:r>
              <a:rPr lang="en-US" sz="1400" i="1" dirty="0">
                <a:latin typeface="+mj-lt"/>
              </a:rPr>
              <a:t>H</a:t>
            </a:r>
            <a:r>
              <a:rPr lang="en-US" sz="1400" i="1" baseline="30000" dirty="0">
                <a:latin typeface="+mj-lt"/>
              </a:rPr>
              <a:t>g</a:t>
            </a:r>
            <a:r>
              <a:rPr lang="en-US" sz="1400" i="1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(from </a:t>
            </a:r>
            <a:r>
              <a:rPr lang="en-US" sz="1400" i="1" dirty="0" err="1">
                <a:latin typeface="+mj-lt"/>
              </a:rPr>
              <a:t>dσ/dt</a:t>
            </a:r>
            <a:r>
              <a:rPr lang="en-US" sz="1400" dirty="0">
                <a:latin typeface="+mj-lt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93417" y="652542"/>
            <a:ext cx="2550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arXiv:1304.0077</a:t>
            </a:r>
            <a:endParaRPr lang="en-US" sz="1400" dirty="0">
              <a:latin typeface="+mj-lt"/>
              <a:cs typeface="Comic Sans MS"/>
            </a:endParaRPr>
          </a:p>
        </p:txBody>
      </p:sp>
      <p:pic>
        <p:nvPicPr>
          <p:cNvPr id="21" name="Picture 20" descr="plot-gpdHExxvst.pd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41608" r="65947" b="41828"/>
          <a:stretch/>
        </p:blipFill>
        <p:spPr>
          <a:xfrm>
            <a:off x="3947583" y="941917"/>
            <a:ext cx="3684468" cy="2499110"/>
          </a:xfrm>
          <a:prstGeom prst="rect">
            <a:avLst/>
          </a:prstGeom>
        </p:spPr>
      </p:pic>
      <p:pic>
        <p:nvPicPr>
          <p:cNvPr id="22" name="Picture 21" descr="plot-gpdHExxvst.pd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4" t="41608" r="33724" b="41828"/>
          <a:stretch/>
        </p:blipFill>
        <p:spPr>
          <a:xfrm>
            <a:off x="222275" y="950384"/>
            <a:ext cx="3633053" cy="2499110"/>
          </a:xfrm>
          <a:prstGeom prst="rect">
            <a:avLst/>
          </a:prstGeom>
        </p:spPr>
      </p:pic>
      <p:pic>
        <p:nvPicPr>
          <p:cNvPr id="24" name="Picture 23" descr="plot-gpdHExxvst.pd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9" t="41608" r="1983" b="41828"/>
          <a:stretch/>
        </p:blipFill>
        <p:spPr>
          <a:xfrm>
            <a:off x="5448457" y="3401483"/>
            <a:ext cx="3695543" cy="249911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668" y="1078230"/>
            <a:ext cx="9124664" cy="4593167"/>
            <a:chOff x="21175" y="1132407"/>
            <a:chExt cx="9124664" cy="45931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31395" r="4620" b="32075"/>
            <a:stretch/>
          </p:blipFill>
          <p:spPr>
            <a:xfrm>
              <a:off x="21175" y="1132407"/>
              <a:ext cx="9124664" cy="45931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402167" y="4138081"/>
              <a:ext cx="7323666" cy="2116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>
              <a:off x="1661582" y="2857500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4078816" y="2840567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6485466" y="2887134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4184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1DF97E-0799-DA46-90F4-413940AF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E14A4C-D7CC-C34A-9CA6-7A749A1D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Exclusive Upsilon Production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51C41-17F9-F642-B22D-B0A67F1A70FB}"/>
              </a:ext>
            </a:extLst>
          </p:cNvPr>
          <p:cNvSpPr txBox="1"/>
          <p:nvPr/>
        </p:nvSpPr>
        <p:spPr>
          <a:xfrm>
            <a:off x="422622" y="5376067"/>
            <a:ext cx="557069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KEY: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good sensitivity over the entire rapidity range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good mass resolution to separate the three </a:t>
            </a:r>
            <a:r>
              <a:rPr lang="en-US" sz="1600" b="0" i="0" u="none" strike="noStrike" baseline="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</a:rPr>
              <a:t>U</a:t>
            </a:r>
            <a:r>
              <a:rPr lang="en-US" sz="160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states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good t resolution </a:t>
            </a:r>
            <a:endParaRPr lang="en-US" sz="1600" dirty="0">
              <a:solidFill>
                <a:srgbClr val="0432FF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 and </a:t>
            </a:r>
            <a:r>
              <a:rPr lang="en-US" sz="1600" b="0" i="0" u="none" strike="noStrike" baseline="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 PID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F367B3-15A6-5845-A5A9-E541BA34F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233" y="2470804"/>
            <a:ext cx="6769452" cy="2905263"/>
          </a:xfrm>
          <a:prstGeom prst="rect">
            <a:avLst/>
          </a:prstGeom>
          <a:ln>
            <a:solidFill>
              <a:srgbClr val="011893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85CCAD-66A2-D24D-9189-05778D0AFC69}"/>
              </a:ext>
            </a:extLst>
          </p:cNvPr>
          <p:cNvSpPr txBox="1"/>
          <p:nvPr/>
        </p:nvSpPr>
        <p:spPr>
          <a:xfrm>
            <a:off x="422622" y="1621649"/>
            <a:ext cx="4149378" cy="83099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uncertainty of total and differential cross section of </a:t>
            </a:r>
            <a:r>
              <a:rPr 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(1S) near threshold for photo-production and electro-production (Q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&lt; 1 GeV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e+p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collisions via the di-electron decay channel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E6E312-CD19-2347-BABB-30C8052FAF56}"/>
              </a:ext>
            </a:extLst>
          </p:cNvPr>
          <p:cNvSpPr txBox="1"/>
          <p:nvPr/>
        </p:nvSpPr>
        <p:spPr>
          <a:xfrm>
            <a:off x="4667556" y="1612317"/>
            <a:ext cx="4476444" cy="83099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trace anomaly contribution to the proton mass in Ji’s decomposition;</a:t>
            </a:r>
          </a:p>
          <a:p>
            <a:pPr algn="l"/>
            <a:r>
              <a:rPr lang="en-US" sz="1200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b="0" i="0" u="none" strike="noStrike" baseline="0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reen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points are offset; band from a recent lattice QCD calculation; di-electron and di-muon decay channels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634F1-B171-A441-8F38-1F27C705FA5B}"/>
              </a:ext>
            </a:extLst>
          </p:cNvPr>
          <p:cNvSpPr txBox="1"/>
          <p:nvPr/>
        </p:nvSpPr>
        <p:spPr>
          <a:xfrm>
            <a:off x="0" y="491507"/>
            <a:ext cx="74911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photo- and electro-production of heavy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quarkonia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near-threshold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 measured from: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Incoming and out-going proton four-momenta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Υ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four-momenta</a:t>
            </a:r>
          </a:p>
        </p:txBody>
      </p:sp>
    </p:spTree>
    <p:extLst>
      <p:ext uri="{BB962C8B-B14F-4D97-AF65-F5344CB8AC3E}">
        <p14:creationId xmlns:p14="http://schemas.microsoft.com/office/powerpoint/2010/main" val="2985993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Detector Concept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Picture 8" descr="DSCF43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0">
            <a:off x="712050" y="1172247"/>
            <a:ext cx="7093148" cy="40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91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C8C818-C787-8446-8636-05F9C44C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Equipment Scope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593DB3-A124-BD47-B862-95C8E1C7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75FD0-44C7-524C-9D94-A86976F620F5}"/>
              </a:ext>
            </a:extLst>
          </p:cNvPr>
          <p:cNvSpPr txBox="1"/>
          <p:nvPr/>
        </p:nvSpPr>
        <p:spPr>
          <a:xfrm>
            <a:off x="4757093" y="579120"/>
            <a:ext cx="4204625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Science program required momentum resolution 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</a:t>
            </a: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requires a large bore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(⌀ 2.4 m) 2T magnet </a:t>
            </a:r>
          </a:p>
          <a:p>
            <a:pPr>
              <a:buClr>
                <a:srgbClr val="0432FF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          (1.7 T magnet operation point, stretch goal 2T) </a:t>
            </a:r>
          </a:p>
          <a:p>
            <a:pPr marL="285750" lvl="0" indent="-285750">
              <a:buClr>
                <a:srgbClr val="0432FF"/>
              </a:buClr>
              <a:buFont typeface="Wingdings" pitchFamily="2" charset="2"/>
              <a:buChar char="§"/>
              <a:tabLst>
                <a:tab pos="6454775" algn="r"/>
              </a:tabLst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Imaging science program 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Large Ion Species Range:  protons – Uranium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sz="1400" dirty="0">
                <a:solidFill>
                  <a:srgbClr val="0096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requires specialized detectors integrated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the Interaction Region over 80 m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Streaming readout electronics model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</a:t>
            </a: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highest scientific flexibility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ery compact Detector </a:t>
            </a:r>
            <a:r>
              <a:rPr lang="en-US" sz="14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Integration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is key</a:t>
            </a:r>
            <a:endParaRPr lang="en-US" sz="14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Good Background Conditions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    Details see:          </a:t>
            </a:r>
          </a:p>
          <a:p>
            <a:pPr>
              <a:buClr>
                <a:srgbClr val="0432FF"/>
              </a:buClr>
            </a:pPr>
            <a:r>
              <a:rPr lang="en-US" sz="800" dirty="0">
                <a:solidFill>
                  <a:prstClr val="black"/>
                </a:solidFill>
                <a:latin typeface="Arial" charset="0"/>
                <a:cs typeface="Arial" charset="0"/>
              </a:rPr>
              <a:t>https://</a:t>
            </a:r>
            <a:r>
              <a:rPr lang="en-US" sz="800" dirty="0" err="1">
                <a:solidFill>
                  <a:prstClr val="black"/>
                </a:solidFill>
                <a:latin typeface="Arial" charset="0"/>
                <a:cs typeface="Arial" charset="0"/>
              </a:rPr>
              <a:t>indico.bnl.gov</a:t>
            </a:r>
            <a:r>
              <a:rPr lang="en-US" sz="800" dirty="0">
                <a:solidFill>
                  <a:prstClr val="black"/>
                </a:solidFill>
                <a:latin typeface="Arial" charset="0"/>
                <a:cs typeface="Arial" charset="0"/>
              </a:rPr>
              <a:t>/event/20473/contributions/85389/attachments/51976/88992/</a:t>
            </a:r>
            <a:r>
              <a:rPr lang="en-US" sz="800" dirty="0" err="1">
                <a:solidFill>
                  <a:prstClr val="black"/>
                </a:solidFill>
                <a:latin typeface="Arial" charset="0"/>
                <a:cs typeface="Arial" charset="0"/>
              </a:rPr>
              <a:t>eca.EIC.Background.ePIC.pptx</a:t>
            </a:r>
            <a:endParaRPr lang="en-US" sz="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E40A5751-3207-4740-AF90-4E82626B3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52" y="2808000"/>
            <a:ext cx="1765474" cy="982166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6DC3D80-496C-A14B-932B-F25AC0D89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9" t="12669" r="15590" b="3104"/>
          <a:stretch/>
        </p:blipFill>
        <p:spPr>
          <a:xfrm>
            <a:off x="13551" y="4593348"/>
            <a:ext cx="9116897" cy="2234708"/>
          </a:xfrm>
          <a:prstGeom prst="rect">
            <a:avLst/>
          </a:prstGeom>
        </p:spPr>
      </p:pic>
      <p:pic>
        <p:nvPicPr>
          <p:cNvPr id="8" name="Picture 7" descr="A picture containing printer, stationary, writing implement&#10;&#10;Description automatically generated">
            <a:extLst>
              <a:ext uri="{FF2B5EF4-FFF2-40B4-BE49-F238E27FC236}">
                <a16:creationId xmlns:a16="http://schemas.microsoft.com/office/drawing/2014/main" id="{7FF57BF7-83A2-DC40-BF23-83E612EBA2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9" t="5000" r="4960" b="2512"/>
          <a:stretch/>
        </p:blipFill>
        <p:spPr>
          <a:xfrm>
            <a:off x="5062381" y="5155057"/>
            <a:ext cx="797432" cy="461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7B9F-ABEE-F143-9766-D3787F566AE0}"/>
              </a:ext>
            </a:extLst>
          </p:cNvPr>
          <p:cNvSpPr txBox="1"/>
          <p:nvPr/>
        </p:nvSpPr>
        <p:spPr>
          <a:xfrm>
            <a:off x="6126071" y="4589524"/>
            <a:ext cx="1180058" cy="215444"/>
          </a:xfrm>
          <a:prstGeom prst="rect">
            <a:avLst/>
          </a:prstGeom>
          <a:solidFill>
            <a:srgbClr val="0432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hadronic calorimeters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890AE5-6A22-C349-B54D-9D26499BFC97}"/>
              </a:ext>
            </a:extLst>
          </p:cNvPr>
          <p:cNvSpPr txBox="1"/>
          <p:nvPr/>
        </p:nvSpPr>
        <p:spPr>
          <a:xfrm>
            <a:off x="6126071" y="5075741"/>
            <a:ext cx="954367" cy="215444"/>
          </a:xfrm>
          <a:prstGeom prst="rect">
            <a:avLst/>
          </a:prstGeom>
          <a:solidFill>
            <a:srgbClr val="FF0000"/>
          </a:solidFill>
          <a:ln w="9525">
            <a:solidFill>
              <a:srgbClr val="0432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e/m calorimeters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BC6FE-50A9-D547-BB55-807B826EC030}"/>
              </a:ext>
            </a:extLst>
          </p:cNvPr>
          <p:cNvSpPr txBox="1"/>
          <p:nvPr/>
        </p:nvSpPr>
        <p:spPr>
          <a:xfrm>
            <a:off x="7314675" y="4589524"/>
            <a:ext cx="886781" cy="461665"/>
          </a:xfrm>
          <a:prstGeom prst="rect">
            <a:avLst/>
          </a:prstGeom>
          <a:solidFill>
            <a:srgbClr val="00FA00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Time.of.Flight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DIRC,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 detectors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5A5B8-A891-4F4C-A1AC-E61C93E8FC84}"/>
              </a:ext>
            </a:extLst>
          </p:cNvPr>
          <p:cNvSpPr txBox="1"/>
          <p:nvPr/>
        </p:nvSpPr>
        <p:spPr>
          <a:xfrm>
            <a:off x="8231272" y="4820356"/>
            <a:ext cx="819455" cy="215444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MAPS tracker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1B2C12-6862-5D48-9B8C-4927A0E8C92B}"/>
              </a:ext>
            </a:extLst>
          </p:cNvPr>
          <p:cNvSpPr txBox="1"/>
          <p:nvPr/>
        </p:nvSpPr>
        <p:spPr>
          <a:xfrm>
            <a:off x="8210002" y="4589930"/>
            <a:ext cx="886781" cy="215444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MPGD trackers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3B58A-7F38-A848-B325-64B8DB36B004}"/>
              </a:ext>
            </a:extLst>
          </p:cNvPr>
          <p:cNvSpPr txBox="1"/>
          <p:nvPr/>
        </p:nvSpPr>
        <p:spPr>
          <a:xfrm>
            <a:off x="6126071" y="4833670"/>
            <a:ext cx="1040670" cy="215444"/>
          </a:xfrm>
          <a:prstGeom prst="rect">
            <a:avLst/>
          </a:prstGeom>
          <a:solidFill>
            <a:srgbClr val="FF40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Solenoidal Magnet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3674A-E6A0-B24B-A925-E6B1748B35C2}"/>
              </a:ext>
            </a:extLst>
          </p:cNvPr>
          <p:cNvSpPr txBox="1"/>
          <p:nvPr/>
        </p:nvSpPr>
        <p:spPr>
          <a:xfrm>
            <a:off x="7144893" y="6228967"/>
            <a:ext cx="1553630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e: 5 GeV to 18 GeV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924C94-0A9D-1B45-BDBE-C359C97FF890}"/>
              </a:ext>
            </a:extLst>
          </p:cNvPr>
          <p:cNvSpPr txBox="1"/>
          <p:nvPr/>
        </p:nvSpPr>
        <p:spPr>
          <a:xfrm>
            <a:off x="1659050" y="6235962"/>
            <a:ext cx="2060500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p: 41 GeV, 100 to 275 GeV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0C4BBE-3077-2845-9D12-A7BC94835925}"/>
              </a:ext>
            </a:extLst>
          </p:cNvPr>
          <p:cNvGrpSpPr/>
          <p:nvPr/>
        </p:nvGrpSpPr>
        <p:grpSpPr>
          <a:xfrm>
            <a:off x="3692600" y="6196326"/>
            <a:ext cx="3464265" cy="402447"/>
            <a:chOff x="2850767" y="5975807"/>
            <a:chExt cx="3464265" cy="402447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DAEF042-F62D-2744-9E9A-D244EBBD9A8B}"/>
                </a:ext>
              </a:extLst>
            </p:cNvPr>
            <p:cNvCxnSpPr/>
            <p:nvPr/>
          </p:nvCxnSpPr>
          <p:spPr>
            <a:xfrm>
              <a:off x="2926540" y="6022053"/>
              <a:ext cx="1234825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95C96D2-FA69-BF40-BF2D-CE9B5020CA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5600" y="6021519"/>
              <a:ext cx="1347627" cy="13447"/>
            </a:xfrm>
            <a:prstGeom prst="straightConnector1">
              <a:avLst/>
            </a:prstGeom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59F69A-D342-C348-893B-8C43B40D1F65}"/>
                </a:ext>
              </a:extLst>
            </p:cNvPr>
            <p:cNvSpPr txBox="1"/>
            <p:nvPr/>
          </p:nvSpPr>
          <p:spPr>
            <a:xfrm>
              <a:off x="2850767" y="5975807"/>
              <a:ext cx="1159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p/A beam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264A86-2991-0E4E-BECB-46A54C5B124A}"/>
                </a:ext>
              </a:extLst>
            </p:cNvPr>
            <p:cNvSpPr txBox="1"/>
            <p:nvPr/>
          </p:nvSpPr>
          <p:spPr>
            <a:xfrm>
              <a:off x="5360925" y="6008922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 beam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AF1DF1-59DE-084B-87AD-A6F5E5CE1BCB}"/>
              </a:ext>
            </a:extLst>
          </p:cNvPr>
          <p:cNvCxnSpPr>
            <a:cxnSpLocks/>
          </p:cNvCxnSpPr>
          <p:nvPr/>
        </p:nvCxnSpPr>
        <p:spPr>
          <a:xfrm flipV="1">
            <a:off x="2868840" y="4974245"/>
            <a:ext cx="303803" cy="3169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181E491-8600-BB49-A9BB-0162C53D7D72}"/>
              </a:ext>
            </a:extLst>
          </p:cNvPr>
          <p:cNvSpPr txBox="1"/>
          <p:nvPr/>
        </p:nvSpPr>
        <p:spPr>
          <a:xfrm>
            <a:off x="3172643" y="4635691"/>
            <a:ext cx="886781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hadron polarimeter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E03A45-AB69-E740-A31C-4535F3F16D45}"/>
              </a:ext>
            </a:extLst>
          </p:cNvPr>
          <p:cNvCxnSpPr>
            <a:cxnSpLocks/>
          </p:cNvCxnSpPr>
          <p:nvPr/>
        </p:nvCxnSpPr>
        <p:spPr>
          <a:xfrm>
            <a:off x="2484000" y="5508707"/>
            <a:ext cx="275702" cy="25564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91402EC-DE49-E946-98AB-A1A8BDD511DE}"/>
              </a:ext>
            </a:extLst>
          </p:cNvPr>
          <p:cNvCxnSpPr>
            <a:cxnSpLocks/>
          </p:cNvCxnSpPr>
          <p:nvPr/>
        </p:nvCxnSpPr>
        <p:spPr>
          <a:xfrm flipH="1">
            <a:off x="3131152" y="5503675"/>
            <a:ext cx="252382" cy="26067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7A35454-05FB-004C-A772-C6B671C6DE09}"/>
              </a:ext>
            </a:extLst>
          </p:cNvPr>
          <p:cNvSpPr txBox="1"/>
          <p:nvPr/>
        </p:nvSpPr>
        <p:spPr>
          <a:xfrm>
            <a:off x="2510639" y="5752774"/>
            <a:ext cx="886781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Q</a:t>
            </a:r>
            <a:r>
              <a:rPr lang="en-US" sz="8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electron-tagger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C15608-53F3-6D41-9745-D31005A38B85}"/>
              </a:ext>
            </a:extLst>
          </p:cNvPr>
          <p:cNvCxnSpPr>
            <a:cxnSpLocks/>
          </p:cNvCxnSpPr>
          <p:nvPr/>
        </p:nvCxnSpPr>
        <p:spPr>
          <a:xfrm>
            <a:off x="218663" y="5454286"/>
            <a:ext cx="791460" cy="31006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CA5023B-15C4-9647-9D66-F7F901D08040}"/>
              </a:ext>
            </a:extLst>
          </p:cNvPr>
          <p:cNvSpPr txBox="1"/>
          <p:nvPr/>
        </p:nvSpPr>
        <p:spPr>
          <a:xfrm>
            <a:off x="466173" y="5733138"/>
            <a:ext cx="886781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10459E4-C335-EC4F-A862-9C863F5943FC}"/>
              </a:ext>
            </a:extLst>
          </p:cNvPr>
          <p:cNvCxnSpPr>
            <a:cxnSpLocks/>
          </p:cNvCxnSpPr>
          <p:nvPr/>
        </p:nvCxnSpPr>
        <p:spPr>
          <a:xfrm>
            <a:off x="8446250" y="5454286"/>
            <a:ext cx="242763" cy="31734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4A8937F-23C7-984B-9793-2845A13B1B97}"/>
              </a:ext>
            </a:extLst>
          </p:cNvPr>
          <p:cNvSpPr txBox="1"/>
          <p:nvPr/>
        </p:nvSpPr>
        <p:spPr>
          <a:xfrm>
            <a:off x="8226900" y="5752849"/>
            <a:ext cx="886781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Zero-Degree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2D7323-259C-F543-871C-324850857621}"/>
              </a:ext>
            </a:extLst>
          </p:cNvPr>
          <p:cNvCxnSpPr>
            <a:cxnSpLocks/>
          </p:cNvCxnSpPr>
          <p:nvPr/>
        </p:nvCxnSpPr>
        <p:spPr>
          <a:xfrm>
            <a:off x="7780774" y="5454211"/>
            <a:ext cx="242763" cy="31734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5252057-9840-7444-8FE9-831DE5BF4116}"/>
              </a:ext>
            </a:extLst>
          </p:cNvPr>
          <p:cNvSpPr txBox="1"/>
          <p:nvPr/>
        </p:nvSpPr>
        <p:spPr>
          <a:xfrm>
            <a:off x="7631388" y="5747087"/>
            <a:ext cx="537728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654C1E7-AA51-FC4F-B3FD-E0B4DAC1B3C4}"/>
              </a:ext>
            </a:extLst>
          </p:cNvPr>
          <p:cNvCxnSpPr>
            <a:cxnSpLocks/>
          </p:cNvCxnSpPr>
          <p:nvPr/>
        </p:nvCxnSpPr>
        <p:spPr>
          <a:xfrm flipH="1">
            <a:off x="7143926" y="5450348"/>
            <a:ext cx="341883" cy="31734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F2E5A73-4320-FB4C-A84D-8D2576531EF4}"/>
              </a:ext>
            </a:extLst>
          </p:cNvPr>
          <p:cNvSpPr txBox="1"/>
          <p:nvPr/>
        </p:nvSpPr>
        <p:spPr>
          <a:xfrm>
            <a:off x="6438751" y="5743224"/>
            <a:ext cx="850753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off-Momentum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taggers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B7DD27-7CFA-9F4A-9197-B9DE9DE9D493}"/>
              </a:ext>
            </a:extLst>
          </p:cNvPr>
          <p:cNvSpPr txBox="1"/>
          <p:nvPr/>
        </p:nvSpPr>
        <p:spPr>
          <a:xfrm>
            <a:off x="6176958" y="6553200"/>
            <a:ext cx="2425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lepton and hadron polarimeters not shown</a:t>
            </a:r>
          </a:p>
        </p:txBody>
      </p:sp>
      <p:sp>
        <p:nvSpPr>
          <p:cNvPr id="36" name="Curved Right Arrow 35">
            <a:extLst>
              <a:ext uri="{FF2B5EF4-FFF2-40B4-BE49-F238E27FC236}">
                <a16:creationId xmlns:a16="http://schemas.microsoft.com/office/drawing/2014/main" id="{F9F3171E-84ED-3B43-B397-74FD6A4EAB1B}"/>
              </a:ext>
            </a:extLst>
          </p:cNvPr>
          <p:cNvSpPr/>
          <p:nvPr/>
        </p:nvSpPr>
        <p:spPr bwMode="auto">
          <a:xfrm>
            <a:off x="4856064" y="3981555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432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98A356-4087-164D-84E4-0D007E4DDD53}"/>
              </a:ext>
            </a:extLst>
          </p:cNvPr>
          <p:cNvSpPr txBox="1"/>
          <p:nvPr/>
        </p:nvSpPr>
        <p:spPr>
          <a:xfrm>
            <a:off x="5351885" y="4044695"/>
            <a:ext cx="350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25 different Subsystems </a:t>
            </a:r>
            <a:r>
              <a:rPr lang="en-US" sz="1200" dirty="0">
                <a:solidFill>
                  <a:srgbClr val="0432FF"/>
                </a:solidFill>
              </a:rPr>
              <a:t>incl. Polarimetry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6C6A32-4135-AD46-881F-89757B666F28}"/>
              </a:ext>
            </a:extLst>
          </p:cNvPr>
          <p:cNvSpPr txBox="1"/>
          <p:nvPr/>
        </p:nvSpPr>
        <p:spPr>
          <a:xfrm>
            <a:off x="0" y="535093"/>
            <a:ext cx="552450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  <a:tabLst>
                <a:tab pos="6454775" algn="r"/>
              </a:tabLst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Luminosity: L= 10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buClr>
                <a:srgbClr val="0432FF"/>
              </a:buClr>
              <a:tabLst>
                <a:tab pos="6454775" algn="r"/>
              </a:tabLst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10 – 100 fb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/year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  <a:tabLst>
                <a:tab pos="6454775" algn="r"/>
              </a:tabLst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Polarized Beams:  70%</a:t>
            </a:r>
          </a:p>
          <a:p>
            <a:pPr>
              <a:buClr>
                <a:srgbClr val="0432FF"/>
              </a:buClr>
              <a:tabLst>
                <a:tab pos="6454775" algn="r"/>
              </a:tabLs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sz="1200" dirty="0">
                <a:solidFill>
                  <a:srgbClr val="0096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requires high precision electron and hadron polarimetry</a:t>
            </a:r>
            <a:endParaRPr lang="en-US" sz="1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  <a:tabLst>
                <a:tab pos="6454775" algn="r"/>
              </a:tabLst>
              <a:defRPr/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Large Center of Mass Energy Range: </a:t>
            </a:r>
          </a:p>
          <a:p>
            <a:pPr>
              <a:buClr>
                <a:srgbClr val="0432FF"/>
              </a:buClr>
              <a:tabLst>
                <a:tab pos="6454775" algn="r"/>
              </a:tabLst>
              <a:defRPr/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      </a:t>
            </a:r>
            <a:r>
              <a:rPr lang="en-US" sz="1400" dirty="0" err="1">
                <a:solidFill>
                  <a:prstClr val="black"/>
                </a:solidFill>
                <a:latin typeface="Arial" charset="0"/>
                <a:cs typeface="Arial" charset="0"/>
              </a:rPr>
              <a:t>E</a:t>
            </a:r>
            <a:r>
              <a:rPr lang="en-US" sz="1400" baseline="-25000" dirty="0" err="1">
                <a:solidFill>
                  <a:prstClr val="black"/>
                </a:solidFill>
                <a:latin typeface="Arial" charset="0"/>
                <a:cs typeface="Arial" charset="0"/>
              </a:rPr>
              <a:t>cm</a:t>
            </a: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 = 29 – 140 GeV</a:t>
            </a:r>
          </a:p>
          <a:p>
            <a:pPr>
              <a:buClr>
                <a:srgbClr val="0432FF"/>
              </a:buClr>
              <a:tabLst>
                <a:tab pos="6454775" algn="r"/>
              </a:tabLs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</a:t>
            </a: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1200" dirty="0">
                <a:solidFill>
                  <a:srgbClr val="0096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Large Detector Acceptance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Asymmetric beam energies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</a:t>
            </a: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require an asymmetric detector Barrel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with electron and hadron endcap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9.5 m</a:t>
            </a:r>
          </a:p>
          <a:p>
            <a:pPr>
              <a:buClr>
                <a:srgbClr val="0432FF"/>
              </a:buClr>
            </a:pP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8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 equal coverage (-4 &lt; </a:t>
            </a:r>
            <a:r>
              <a:rPr lang="en-US" sz="120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h</a:t>
            </a: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&lt; 4)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Tracking, particle dentification,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electromagnetic and hadronic calorimetry</a:t>
            </a:r>
          </a:p>
          <a:p>
            <a:pPr marL="628650" lvl="1" indent="-1714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High precision low mass tracking</a:t>
            </a:r>
          </a:p>
          <a:p>
            <a:pPr marL="628650" lvl="1" indent="-1714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good e/h separation critical for scattered electron identification</a:t>
            </a:r>
          </a:p>
          <a:p>
            <a:pPr marL="628650" lvl="1" indent="-1714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separate e, </a:t>
            </a:r>
            <a:r>
              <a:rPr lang="en-US" sz="1200" dirty="0">
                <a:solidFill>
                  <a:srgbClr val="322F31"/>
                </a:solidFill>
                <a:latin typeface="Symbol" pitchFamily="2" charset="2"/>
                <a:ea typeface="Symbol" charset="2"/>
                <a:cs typeface="Symbol" charset="2"/>
              </a:rPr>
              <a:t>p</a:t>
            </a:r>
            <a:r>
              <a:rPr lang="en-US" sz="12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, K, p on track level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0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857724-7284-DC45-B4A1-206516E79D65}"/>
              </a:ext>
            </a:extLst>
          </p:cNvPr>
          <p:cNvCxnSpPr>
            <a:cxnSpLocks/>
          </p:cNvCxnSpPr>
          <p:nvPr/>
        </p:nvCxnSpPr>
        <p:spPr>
          <a:xfrm flipH="1">
            <a:off x="4532574" y="878693"/>
            <a:ext cx="71530" cy="597930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293B6B8-C8C8-BC4D-A63B-CFBD7D02A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72"/>
            <a:ext cx="9144000" cy="584669"/>
          </a:xfrm>
        </p:spPr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Tracking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25D1C-12E9-F14D-94DD-9DDD66303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8" t="3676" r="4411"/>
          <a:stretch/>
        </p:blipFill>
        <p:spPr>
          <a:xfrm>
            <a:off x="3950736" y="44419"/>
            <a:ext cx="854809" cy="508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6C392-31A1-CF4F-B2C2-4D67C926190A}"/>
              </a:ext>
            </a:extLst>
          </p:cNvPr>
          <p:cNvSpPr txBox="1"/>
          <p:nvPr/>
        </p:nvSpPr>
        <p:spPr>
          <a:xfrm>
            <a:off x="76980" y="607204"/>
            <a:ext cx="15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C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Vertex</a:t>
            </a:r>
            <a:r>
              <a:rPr lang="en-US" sz="14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 Tracker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AA258F-6496-AD43-94D0-63C7F41B5C86}"/>
              </a:ext>
            </a:extLst>
          </p:cNvPr>
          <p:cNvCxnSpPr>
            <a:cxnSpLocks/>
          </p:cNvCxnSpPr>
          <p:nvPr/>
        </p:nvCxnSpPr>
        <p:spPr>
          <a:xfrm>
            <a:off x="314822" y="878693"/>
            <a:ext cx="883935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D7D180-8278-6A4C-A4D0-73CF5104AF19}"/>
              </a:ext>
            </a:extLst>
          </p:cNvPr>
          <p:cNvSpPr txBox="1"/>
          <p:nvPr/>
        </p:nvSpPr>
        <p:spPr>
          <a:xfrm>
            <a:off x="3909522" y="2073901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  <a:latin typeface="+mj-lt"/>
              </a:rPr>
              <a:t>Main Function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1D135-0AC1-5B4E-9E70-611A726720A2}"/>
              </a:ext>
            </a:extLst>
          </p:cNvPr>
          <p:cNvSpPr txBox="1"/>
          <p:nvPr/>
        </p:nvSpPr>
        <p:spPr>
          <a:xfrm>
            <a:off x="3794368" y="3656465"/>
            <a:ext cx="2070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  <a:latin typeface="+mj-lt"/>
              </a:rPr>
              <a:t>Proven Technology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85554B-80F5-C64F-AFC0-94D7AFCCB102}"/>
              </a:ext>
            </a:extLst>
          </p:cNvPr>
          <p:cNvGrpSpPr/>
          <p:nvPr/>
        </p:nvGrpSpPr>
        <p:grpSpPr>
          <a:xfrm>
            <a:off x="3814769" y="4895686"/>
            <a:ext cx="1806101" cy="338554"/>
            <a:chOff x="5519962" y="5105698"/>
            <a:chExt cx="2408135" cy="45140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BF241D-E1A7-3E41-8590-EF50C98F866A}"/>
                </a:ext>
              </a:extLst>
            </p:cNvPr>
            <p:cNvSpPr txBox="1"/>
            <p:nvPr/>
          </p:nvSpPr>
          <p:spPr>
            <a:xfrm>
              <a:off x="5519962" y="5105698"/>
              <a:ext cx="2408135" cy="451406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world’s first at         </a:t>
              </a:r>
            </a:p>
          </p:txBody>
        </p:sp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E7F187E-BD24-704B-8122-A18802A56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1918" y="5122966"/>
              <a:ext cx="489225" cy="351631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0C4F3F-8175-9549-8AFC-CB1A9C564A7E}"/>
              </a:ext>
            </a:extLst>
          </p:cNvPr>
          <p:cNvCxnSpPr>
            <a:cxnSpLocks/>
          </p:cNvCxnSpPr>
          <p:nvPr/>
        </p:nvCxnSpPr>
        <p:spPr>
          <a:xfrm flipH="1">
            <a:off x="3024518" y="553283"/>
            <a:ext cx="14085" cy="573740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664280-09C7-124A-B040-E71F91C35001}"/>
              </a:ext>
            </a:extLst>
          </p:cNvPr>
          <p:cNvCxnSpPr>
            <a:cxnSpLocks/>
          </p:cNvCxnSpPr>
          <p:nvPr/>
        </p:nvCxnSpPr>
        <p:spPr>
          <a:xfrm flipH="1">
            <a:off x="1595741" y="2998398"/>
            <a:ext cx="13485" cy="374513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68C4A7-D730-2744-BFC0-8B478EB2F38A}"/>
              </a:ext>
            </a:extLst>
          </p:cNvPr>
          <p:cNvCxnSpPr>
            <a:cxnSpLocks/>
          </p:cNvCxnSpPr>
          <p:nvPr/>
        </p:nvCxnSpPr>
        <p:spPr>
          <a:xfrm>
            <a:off x="173103" y="3679926"/>
            <a:ext cx="883935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8FCDF0-69AF-A145-946E-36917439B3D1}"/>
              </a:ext>
            </a:extLst>
          </p:cNvPr>
          <p:cNvCxnSpPr>
            <a:cxnSpLocks/>
          </p:cNvCxnSpPr>
          <p:nvPr/>
        </p:nvCxnSpPr>
        <p:spPr>
          <a:xfrm>
            <a:off x="239007" y="4860876"/>
            <a:ext cx="883935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8652C6-3996-9345-B231-B236C1A858C3}"/>
              </a:ext>
            </a:extLst>
          </p:cNvPr>
          <p:cNvSpPr txBox="1"/>
          <p:nvPr/>
        </p:nvSpPr>
        <p:spPr>
          <a:xfrm>
            <a:off x="1668734" y="624779"/>
            <a:ext cx="1391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Barrel Tracker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8A6CA1-C6B5-0742-BCAD-6A5A30E3BF7F}"/>
              </a:ext>
            </a:extLst>
          </p:cNvPr>
          <p:cNvSpPr txBox="1"/>
          <p:nvPr/>
        </p:nvSpPr>
        <p:spPr>
          <a:xfrm>
            <a:off x="3481544" y="624779"/>
            <a:ext cx="2507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Outer Barrel MPGD Tracker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5EB790-4A70-634A-B05E-E5764920B987}"/>
              </a:ext>
            </a:extLst>
          </p:cNvPr>
          <p:cNvSpPr txBox="1"/>
          <p:nvPr/>
        </p:nvSpPr>
        <p:spPr>
          <a:xfrm>
            <a:off x="6918576" y="607204"/>
            <a:ext cx="1468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EndcapTracker</a:t>
            </a:r>
            <a:endParaRPr lang="en-US" sz="1400" b="1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A9C6927-215D-6A4D-B1FC-0C2D76514486}"/>
              </a:ext>
            </a:extLst>
          </p:cNvPr>
          <p:cNvCxnSpPr>
            <a:cxnSpLocks/>
          </p:cNvCxnSpPr>
          <p:nvPr/>
        </p:nvCxnSpPr>
        <p:spPr>
          <a:xfrm>
            <a:off x="10977602" y="3543820"/>
            <a:ext cx="0" cy="116654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1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7FD45368-CC7B-C042-AAAE-A0E4EEFC6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01613" y="1227212"/>
            <a:ext cx="1022510" cy="566010"/>
          </a:xfrm>
          <a:prstGeom prst="rect">
            <a:avLst/>
          </a:prstGeom>
        </p:spPr>
      </p:pic>
      <p:pic>
        <p:nvPicPr>
          <p:cNvPr id="2051" name="Picture 3" descr="page20image1035475344">
            <a:extLst>
              <a:ext uri="{FF2B5EF4-FFF2-40B4-BE49-F238E27FC236}">
                <a16:creationId xmlns:a16="http://schemas.microsoft.com/office/drawing/2014/main" id="{22B2126B-CE7F-F14D-9A4B-72B7E4F9A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5" t="9406" r="16976" b="10173"/>
          <a:stretch/>
        </p:blipFill>
        <p:spPr bwMode="auto">
          <a:xfrm>
            <a:off x="431805" y="949323"/>
            <a:ext cx="2049942" cy="110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1F1B91-21D6-7F46-ADAD-1A4730B86666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7637177" y="914981"/>
            <a:ext cx="15607" cy="594073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4DEA7AA-A3C7-3C4B-A379-C4272EB1E7B8}"/>
              </a:ext>
            </a:extLst>
          </p:cNvPr>
          <p:cNvSpPr txBox="1"/>
          <p:nvPr/>
        </p:nvSpPr>
        <p:spPr>
          <a:xfrm>
            <a:off x="2980335" y="2359762"/>
            <a:ext cx="158297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Tracking layer close to DIRC detector </a:t>
            </a:r>
            <a:r>
              <a:rPr lang="en-US" sz="1100" dirty="0">
                <a:latin typeface="+mj-lt"/>
                <a:sym typeface="Wingdings" pitchFamily="2" charset="2"/>
              </a:rPr>
              <a:t> </a:t>
            </a:r>
            <a:r>
              <a:rPr lang="en-US" sz="1100" dirty="0">
                <a:latin typeface="+mj-lt"/>
              </a:rPr>
              <a:t>improved angular and space point resolution. </a:t>
            </a:r>
            <a:br>
              <a:rPr lang="en-US" sz="1100" dirty="0">
                <a:latin typeface="+mj-lt"/>
              </a:rPr>
            </a:br>
            <a:r>
              <a:rPr lang="en-US" sz="1100" dirty="0">
                <a:latin typeface="+mj-lt"/>
              </a:rPr>
              <a:t>Redundancy and pattern recognition for tracking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122267-FBF5-AE41-84D4-FAC32ADD5141}"/>
              </a:ext>
            </a:extLst>
          </p:cNvPr>
          <p:cNvSpPr txBox="1"/>
          <p:nvPr/>
        </p:nvSpPr>
        <p:spPr>
          <a:xfrm>
            <a:off x="4563313" y="2387223"/>
            <a:ext cx="146367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Provide redundancy and pattern recognition for tracking </a:t>
            </a:r>
          </a:p>
          <a:p>
            <a:endParaRPr lang="en-US" sz="1100" dirty="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7ED978-2D3D-5943-B43B-5BC611AC92BE}"/>
              </a:ext>
            </a:extLst>
          </p:cNvPr>
          <p:cNvSpPr txBox="1"/>
          <p:nvPr/>
        </p:nvSpPr>
        <p:spPr>
          <a:xfrm>
            <a:off x="7665651" y="2387166"/>
            <a:ext cx="146367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Provide redundancy and pattern recognition for tracking </a:t>
            </a:r>
          </a:p>
          <a:p>
            <a:endParaRPr lang="en-US" sz="11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38494A-81F6-994D-BF26-3C8B776F6CA2}"/>
              </a:ext>
            </a:extLst>
          </p:cNvPr>
          <p:cNvSpPr txBox="1"/>
          <p:nvPr/>
        </p:nvSpPr>
        <p:spPr>
          <a:xfrm>
            <a:off x="3038003" y="3894606"/>
            <a:ext cx="171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Cylindrical resistive Micromegas technology </a:t>
            </a:r>
          </a:p>
          <a:p>
            <a:r>
              <a:rPr lang="en-US" sz="1100" dirty="0">
                <a:latin typeface="+mj-lt"/>
              </a:rPr>
              <a:t>Used: ATLAS NSW, CLAS12, SPHENIX, MINOS&amp; T2K TPC</a:t>
            </a:r>
          </a:p>
          <a:p>
            <a:endParaRPr lang="en-US" sz="1100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D42CAC-8BEE-8741-A8B4-9E1E668776E5}"/>
              </a:ext>
            </a:extLst>
          </p:cNvPr>
          <p:cNvSpPr txBox="1"/>
          <p:nvPr/>
        </p:nvSpPr>
        <p:spPr>
          <a:xfrm>
            <a:off x="7642695" y="5303242"/>
            <a:ext cx="15940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GEM- 𝜇</a:t>
            </a:r>
            <a:r>
              <a:rPr lang="en-US" sz="1100" dirty="0" err="1">
                <a:latin typeface="+mj-lt"/>
              </a:rPr>
              <a:t>Rwell</a:t>
            </a:r>
            <a:r>
              <a:rPr lang="en-US" sz="1100" dirty="0">
                <a:latin typeface="+mj-lt"/>
              </a:rPr>
              <a:t> hybrid configuration with increased gain</a:t>
            </a:r>
          </a:p>
        </p:txBody>
      </p:sp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B82FE403-4FEE-2740-BF2D-FA877E2241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6" t="5032" r="1090" b="2159"/>
          <a:stretch/>
        </p:blipFill>
        <p:spPr>
          <a:xfrm>
            <a:off x="8029863" y="5966986"/>
            <a:ext cx="1037063" cy="31267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F906979-B6A4-2647-96FB-2CA4A768C937}"/>
              </a:ext>
            </a:extLst>
          </p:cNvPr>
          <p:cNvSpPr txBox="1"/>
          <p:nvPr/>
        </p:nvSpPr>
        <p:spPr>
          <a:xfrm>
            <a:off x="4532574" y="5328638"/>
            <a:ext cx="155997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24 planar Thin-gap &amp; double amplification (GEM &amp; </a:t>
            </a:r>
            <a:r>
              <a:rPr lang="el-GR" sz="1100" dirty="0">
                <a:latin typeface="+mj-lt"/>
              </a:rPr>
              <a:t>μ</a:t>
            </a:r>
            <a:r>
              <a:rPr lang="en-US" sz="1100" dirty="0">
                <a:latin typeface="+mj-lt"/>
              </a:rPr>
              <a:t>RWELL) modules &amp; </a:t>
            </a:r>
          </a:p>
          <a:p>
            <a:r>
              <a:rPr lang="en-US" sz="1100" dirty="0">
                <a:latin typeface="+mj-lt"/>
              </a:rPr>
              <a:t>2D-strip readout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C7B63B-5B2C-ED41-8336-39AA048C12FE}"/>
              </a:ext>
            </a:extLst>
          </p:cNvPr>
          <p:cNvSpPr txBox="1"/>
          <p:nvPr/>
        </p:nvSpPr>
        <p:spPr>
          <a:xfrm>
            <a:off x="220789" y="3144422"/>
            <a:ext cx="1440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Displaced vertex reconstruction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32B056-955D-7E43-A1B5-DE638D395BC0}"/>
              </a:ext>
            </a:extLst>
          </p:cNvPr>
          <p:cNvSpPr txBox="1"/>
          <p:nvPr/>
        </p:nvSpPr>
        <p:spPr>
          <a:xfrm>
            <a:off x="889561" y="2315746"/>
            <a:ext cx="166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Excellent momentum 0.05%pT⊕0.5%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and spatial resolution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1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m/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⊕ 5</a:t>
            </a:r>
            <a:r>
              <a:rPr lang="en-US" sz="11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D0AA1-69D7-FB4A-8D2E-CB2BD48A2F79}"/>
              </a:ext>
            </a:extLst>
          </p:cNvPr>
          <p:cNvSpPr txBox="1"/>
          <p:nvPr/>
        </p:nvSpPr>
        <p:spPr>
          <a:xfrm>
            <a:off x="108192" y="3689750"/>
            <a:ext cx="1621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Monolithic Active Pixel Sensor </a:t>
            </a:r>
            <a:r>
              <a:rPr lang="en-US" sz="1000" dirty="0">
                <a:latin typeface="+mj-lt"/>
                <a:sym typeface="Wingdings" pitchFamily="2" charset="2"/>
              </a:rPr>
              <a:t> ALICE ITS3 MOSAIX sensor (</a:t>
            </a:r>
            <a:r>
              <a:rPr lang="en-US" sz="1000" dirty="0">
                <a:latin typeface="+mj-lt"/>
                <a:cs typeface="Calibri" panose="020F0502020204030204" pitchFamily="34" charset="0"/>
              </a:rPr>
              <a:t>65 nm)</a:t>
            </a:r>
            <a:r>
              <a:rPr lang="en-US" sz="1000" dirty="0">
                <a:latin typeface="+mj-lt"/>
                <a:sym typeface="Wingdings" pitchFamily="2" charset="2"/>
              </a:rPr>
              <a:t>, </a:t>
            </a:r>
            <a:r>
              <a:rPr lang="en-US" sz="1000" dirty="0">
                <a:latin typeface="+mj-lt"/>
                <a:cs typeface="Calibri" panose="020F0502020204030204" pitchFamily="34" charset="0"/>
              </a:rPr>
              <a:t>small pixels (~18 </a:t>
            </a:r>
            <a:r>
              <a:rPr lang="en-US" sz="1000" dirty="0"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sz="1000" dirty="0">
                <a:latin typeface="+mj-lt"/>
                <a:cs typeface="Calibri" panose="020F0502020204030204" pitchFamily="34" charset="0"/>
              </a:rPr>
              <a:t>m) and power consumption (&lt;20 </a:t>
            </a:r>
            <a:r>
              <a:rPr lang="en-US" sz="1000" dirty="0" err="1">
                <a:latin typeface="+mj-lt"/>
                <a:cs typeface="Calibri" panose="020F0502020204030204" pitchFamily="34" charset="0"/>
              </a:rPr>
              <a:t>mW</a:t>
            </a:r>
            <a:r>
              <a:rPr lang="en-US" sz="1000" dirty="0">
                <a:latin typeface="+mj-lt"/>
                <a:cs typeface="Calibri" panose="020F0502020204030204" pitchFamily="34" charset="0"/>
              </a:rPr>
              <a:t>/cm</a:t>
            </a:r>
            <a:r>
              <a:rPr lang="en-US" sz="1000" baseline="30000" dirty="0">
                <a:latin typeface="+mj-lt"/>
                <a:cs typeface="Calibri" panose="020F0502020204030204" pitchFamily="34" charset="0"/>
              </a:rPr>
              <a:t>2</a:t>
            </a:r>
            <a:r>
              <a:rPr lang="en-US" sz="1000" dirty="0">
                <a:latin typeface="+mj-lt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AE589E-78DD-1A49-8FB1-6EEEA806DEA3}"/>
              </a:ext>
            </a:extLst>
          </p:cNvPr>
          <p:cNvSpPr txBox="1"/>
          <p:nvPr/>
        </p:nvSpPr>
        <p:spPr>
          <a:xfrm>
            <a:off x="6005949" y="2400705"/>
            <a:ext cx="1625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Excellent momentum 0.05 (0.10)% pT⊕1.0 (2.0)%</a:t>
            </a:r>
          </a:p>
          <a:p>
            <a:r>
              <a:rPr lang="en-US" sz="1100" dirty="0">
                <a:latin typeface="+mj-lt"/>
              </a:rPr>
              <a:t>and spatial resolution</a:t>
            </a:r>
          </a:p>
          <a:p>
            <a:r>
              <a:rPr lang="en-US" sz="1100" dirty="0">
                <a:latin typeface="+mj-lt"/>
              </a:rPr>
              <a:t>30</a:t>
            </a:r>
            <a:r>
              <a:rPr lang="en-US" sz="1100" dirty="0">
                <a:latin typeface="Symbol" pitchFamily="2" charset="2"/>
              </a:rPr>
              <a:t>m</a:t>
            </a:r>
            <a:r>
              <a:rPr lang="en-US" sz="1100" dirty="0">
                <a:latin typeface="+mj-lt"/>
              </a:rPr>
              <a:t>m/</a:t>
            </a:r>
            <a:r>
              <a:rPr lang="en-US" sz="1100" dirty="0" err="1">
                <a:latin typeface="+mj-lt"/>
              </a:rPr>
              <a:t>pT</a:t>
            </a:r>
            <a:r>
              <a:rPr lang="en-US" sz="1100" dirty="0">
                <a:latin typeface="+mj-lt"/>
              </a:rPr>
              <a:t>⊕ (20 – 40) </a:t>
            </a:r>
            <a:r>
              <a:rPr lang="en-US" sz="1100" dirty="0">
                <a:latin typeface="Symbol" pitchFamily="2" charset="2"/>
              </a:rPr>
              <a:t>m</a:t>
            </a:r>
            <a:r>
              <a:rPr lang="en-US" sz="1100" dirty="0">
                <a:latin typeface="+mj-lt"/>
              </a:rPr>
              <a:t>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4F5C83-DDAE-7C4A-A347-B92FB7068884}"/>
              </a:ext>
            </a:extLst>
          </p:cNvPr>
          <p:cNvSpPr txBox="1"/>
          <p:nvPr/>
        </p:nvSpPr>
        <p:spPr>
          <a:xfrm>
            <a:off x="1590675" y="4952909"/>
            <a:ext cx="1509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EIC Large Area Sensor (LAS), modification of ITS3 sensor with 5 or 6 RSU forming staves as the basic building elements for the Outer Barrel </a:t>
            </a:r>
          </a:p>
        </p:txBody>
      </p:sp>
      <p:pic>
        <p:nvPicPr>
          <p:cNvPr id="41" name="Picture 40" descr="Diagram&#10;&#10;Description automatically generated">
            <a:extLst>
              <a:ext uri="{FF2B5EF4-FFF2-40B4-BE49-F238E27FC236}">
                <a16:creationId xmlns:a16="http://schemas.microsoft.com/office/drawing/2014/main" id="{F57192E5-233B-EE46-ABCE-39D04C2AF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798" y="6290688"/>
            <a:ext cx="1604252" cy="45284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C4A5D42-ADBE-FD48-A334-5E2A7B7C56E2}"/>
              </a:ext>
            </a:extLst>
          </p:cNvPr>
          <p:cNvSpPr txBox="1"/>
          <p:nvPr/>
        </p:nvSpPr>
        <p:spPr>
          <a:xfrm>
            <a:off x="6016180" y="5328638"/>
            <a:ext cx="15091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EIC Large Area Sensor (LAS), staves as the basic building elements for the MAPS disks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D4B245-3624-7E48-BC63-F51E6DF4FDEE}"/>
              </a:ext>
            </a:extLst>
          </p:cNvPr>
          <p:cNvSpPr txBox="1"/>
          <p:nvPr/>
        </p:nvSpPr>
        <p:spPr>
          <a:xfrm>
            <a:off x="3237924" y="1836548"/>
            <a:ext cx="13468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latin typeface="+mj-lt"/>
              </a:rPr>
              <a:t>MicroMega</a:t>
            </a:r>
            <a:r>
              <a:rPr lang="en-US" sz="1050" dirty="0">
                <a:latin typeface="+mj-lt"/>
              </a:rPr>
              <a:t> Tracker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F059DB-7EA8-FB4E-BFAC-E0DB14CFF13E}"/>
              </a:ext>
            </a:extLst>
          </p:cNvPr>
          <p:cNvSpPr txBox="1"/>
          <p:nvPr/>
        </p:nvSpPr>
        <p:spPr>
          <a:xfrm>
            <a:off x="4664869" y="1815343"/>
            <a:ext cx="12202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50" dirty="0">
                <a:latin typeface="+mj-lt"/>
              </a:rPr>
              <a:t>μ</a:t>
            </a:r>
            <a:r>
              <a:rPr lang="en-US" sz="1050" dirty="0">
                <a:latin typeface="+mj-lt"/>
              </a:rPr>
              <a:t>RWELL Tracker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4F4389-7EC4-054D-A90D-9C6529C59F3A}"/>
              </a:ext>
            </a:extLst>
          </p:cNvPr>
          <p:cNvSpPr txBox="1"/>
          <p:nvPr/>
        </p:nvSpPr>
        <p:spPr>
          <a:xfrm>
            <a:off x="8461012" y="1675223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900" dirty="0">
                <a:latin typeface="+mj-lt"/>
              </a:rPr>
              <a:t>μ</a:t>
            </a:r>
            <a:r>
              <a:rPr lang="en-US" sz="900" dirty="0">
                <a:latin typeface="+mj-lt"/>
              </a:rPr>
              <a:t>RWELL </a:t>
            </a:r>
          </a:p>
          <a:p>
            <a:pPr algn="ctr"/>
            <a:r>
              <a:rPr lang="en-US" sz="900" dirty="0">
                <a:latin typeface="+mj-lt"/>
              </a:rPr>
              <a:t>Disks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2E7D2250-CD30-1540-A5C1-57A0C8DE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231AC5F-914B-8949-B905-752471F4FA59}"/>
              </a:ext>
            </a:extLst>
          </p:cNvPr>
          <p:cNvPicPr/>
          <p:nvPr/>
        </p:nvPicPr>
        <p:blipFill rotWithShape="1">
          <a:blip r:embed="rId8"/>
          <a:srcRect l="11076" t="3255" r="10500" b="2316"/>
          <a:stretch/>
        </p:blipFill>
        <p:spPr>
          <a:xfrm>
            <a:off x="6035225" y="907074"/>
            <a:ext cx="1466332" cy="136805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354E44C-8D51-8E40-AFC2-A3A8D7E0F8E6}"/>
              </a:ext>
            </a:extLst>
          </p:cNvPr>
          <p:cNvSpPr txBox="1"/>
          <p:nvPr/>
        </p:nvSpPr>
        <p:spPr>
          <a:xfrm>
            <a:off x="7149571" y="1950965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+mj-lt"/>
              </a:rPr>
              <a:t>MAPS</a:t>
            </a:r>
          </a:p>
          <a:p>
            <a:pPr algn="ctr"/>
            <a:r>
              <a:rPr lang="en-US" sz="900" dirty="0">
                <a:latin typeface="+mj-lt"/>
              </a:rPr>
              <a:t>Disks</a:t>
            </a:r>
          </a:p>
        </p:txBody>
      </p:sp>
      <p:pic>
        <p:nvPicPr>
          <p:cNvPr id="48" name="Picture 1" descr="page9image1231554976">
            <a:extLst>
              <a:ext uri="{FF2B5EF4-FFF2-40B4-BE49-F238E27FC236}">
                <a16:creationId xmlns:a16="http://schemas.microsoft.com/office/drawing/2014/main" id="{2DF1ABA0-C6E1-5949-861B-B27716FDB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03" y="956016"/>
            <a:ext cx="1409270" cy="9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page9image1243486400">
            <a:extLst>
              <a:ext uri="{FF2B5EF4-FFF2-40B4-BE49-F238E27FC236}">
                <a16:creationId xmlns:a16="http://schemas.microsoft.com/office/drawing/2014/main" id="{414205FB-F25F-9C42-BFFD-B21C53A5D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3842" r="3856" b="1723"/>
          <a:stretch/>
        </p:blipFill>
        <p:spPr bwMode="auto">
          <a:xfrm>
            <a:off x="3082089" y="1034157"/>
            <a:ext cx="1510884" cy="6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694BE5-82A9-5E4E-A582-8B8CBB42A1CB}"/>
              </a:ext>
            </a:extLst>
          </p:cNvPr>
          <p:cNvCxnSpPr>
            <a:cxnSpLocks/>
          </p:cNvCxnSpPr>
          <p:nvPr/>
        </p:nvCxnSpPr>
        <p:spPr>
          <a:xfrm flipH="1">
            <a:off x="5972888" y="562784"/>
            <a:ext cx="15607" cy="626983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05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7ED4C2-3EE4-E39C-F486-8F17906F3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047" y="673816"/>
            <a:ext cx="2573953" cy="1813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CB10AC-37D9-FDAB-B7A7-826C4B923815}"/>
              </a:ext>
            </a:extLst>
          </p:cNvPr>
          <p:cNvSpPr txBox="1"/>
          <p:nvPr/>
        </p:nvSpPr>
        <p:spPr>
          <a:xfrm>
            <a:off x="7628141" y="1029146"/>
            <a:ext cx="8056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RHIC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64323D-D818-A2DB-CF42-F9784F8D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EIC Design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638E6-51AC-611B-5C68-F59F05DB21CD}"/>
              </a:ext>
            </a:extLst>
          </p:cNvPr>
          <p:cNvSpPr txBox="1">
            <a:spLocks/>
          </p:cNvSpPr>
          <p:nvPr/>
        </p:nvSpPr>
        <p:spPr>
          <a:xfrm>
            <a:off x="0" y="593653"/>
            <a:ext cx="6671927" cy="4426611"/>
          </a:xfrm>
          <a:prstGeom prst="rect">
            <a:avLst/>
          </a:prstGeom>
          <a:noFill/>
        </p:spPr>
        <p:txBody>
          <a:bodyPr lIns="68580" tIns="34290" rIns="68580" bIns="3429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>
                <a:latin typeface="+mj-lt"/>
              </a:rPr>
              <a:t>Based on </a:t>
            </a:r>
            <a:r>
              <a:rPr lang="en-US" sz="1800" b="1" dirty="0">
                <a:latin typeface="+mj-lt"/>
              </a:rPr>
              <a:t>existing, well maintained, well performing RHIC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b="1" dirty="0">
                <a:latin typeface="+mj-lt"/>
              </a:rPr>
              <a:t>             </a:t>
            </a:r>
            <a:endParaRPr lang="en-US" sz="1800" b="1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b="1" dirty="0">
                <a:latin typeface="+mj-lt"/>
              </a:rPr>
              <a:t>Hadron storage Ring (RHIC Rings)</a:t>
            </a:r>
            <a:r>
              <a:rPr lang="en-US" sz="1800" dirty="0">
                <a:latin typeface="+mj-lt"/>
              </a:rPr>
              <a:t> </a:t>
            </a:r>
            <a:r>
              <a:rPr lang="en-US" sz="1800" b="1" dirty="0">
                <a:latin typeface="+mj-lt"/>
              </a:rPr>
              <a:t>40, 100-275 GeV</a:t>
            </a:r>
            <a:r>
              <a:rPr lang="en-US" sz="1800" dirty="0">
                <a:solidFill>
                  <a:schemeClr val="accent6"/>
                </a:solidFill>
                <a:latin typeface="+mj-lt"/>
              </a:rPr>
              <a:t> </a:t>
            </a:r>
            <a:endParaRPr lang="en-US" sz="1800" dirty="0">
              <a:solidFill>
                <a:schemeClr val="accent6"/>
              </a:solidFill>
              <a:latin typeface="+mj-lt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>
                <a:latin typeface="+mj-lt"/>
              </a:rPr>
              <a:t>Superconducting magnets (existing)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>
                <a:latin typeface="+mj-lt"/>
              </a:rPr>
              <a:t>1160 bunches, 1A beam current  (3x RHIC)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>
                <a:latin typeface="+mj-lt"/>
              </a:rPr>
              <a:t>Bright vertical beam emittance 1.5 nm (“flat beams”)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>
                <a:latin typeface="+mj-lt"/>
              </a:rPr>
              <a:t>Strong cooling (coherent electron cooling)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endParaRPr lang="en-US" sz="18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b="1" dirty="0">
                <a:latin typeface="+mj-lt"/>
              </a:rPr>
              <a:t>Electron Storage Ring 5–18 GeV</a:t>
            </a:r>
            <a:r>
              <a:rPr lang="en-US" sz="1800" dirty="0">
                <a:latin typeface="+mj-lt"/>
              </a:rPr>
              <a:t> </a:t>
            </a:r>
            <a:endParaRPr lang="en-US" sz="1800" dirty="0">
              <a:latin typeface="+mj-lt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>
                <a:latin typeface="+mj-lt"/>
              </a:rPr>
              <a:t>Large beam current, 2.5 A, </a:t>
            </a:r>
            <a:r>
              <a:rPr lang="en-US" sz="1800" dirty="0">
                <a:latin typeface="+mj-lt"/>
                <a:sym typeface="Wingdings" panose="05000000000000000000" pitchFamily="2" charset="2"/>
              </a:rPr>
              <a:t>9 MW S.R. power, S.C. RF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>
                <a:latin typeface="+mj-lt"/>
                <a:sym typeface="Wingdings" panose="05000000000000000000" pitchFamily="2" charset="2"/>
              </a:rPr>
              <a:t>Need to inject polarized bunches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  <a:sym typeface="Wingdings" panose="05000000000000000000" pitchFamily="2" charset="2"/>
              </a:rPr>
              <a:t>   </a:t>
            </a:r>
            <a:endParaRPr lang="en-US" sz="18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b="1" dirty="0">
                <a:latin typeface="+mj-lt"/>
              </a:rPr>
              <a:t>Electron rapid cycling synchrotron, 1Hz, (0.4- 18) GeV </a:t>
            </a:r>
            <a:endParaRPr lang="en-US" sz="1800" dirty="0">
              <a:latin typeface="+mj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>
                <a:latin typeface="+mj-lt"/>
              </a:rPr>
              <a:t>Spin transparent due to high quasi periodicity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</a:rPr>
              <a:t>    </a:t>
            </a:r>
            <a:endParaRPr lang="en-US" sz="18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b="1" dirty="0">
                <a:latin typeface="+mj-lt"/>
              </a:rPr>
              <a:t>High luminosity Interaction Region(s) </a:t>
            </a:r>
            <a:endParaRPr lang="en-US" sz="1800" dirty="0">
              <a:latin typeface="+mj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>
                <a:latin typeface="+mj-lt"/>
              </a:rPr>
              <a:t>Large bore superconducting final focusing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</a:rPr>
              <a:t>   magnets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>
                <a:latin typeface="+mj-lt"/>
              </a:rPr>
              <a:t>25 </a:t>
            </a:r>
            <a:r>
              <a:rPr lang="en-US" sz="1800" dirty="0" err="1">
                <a:latin typeface="+mj-lt"/>
              </a:rPr>
              <a:t>mrad</a:t>
            </a:r>
            <a:r>
              <a:rPr lang="en-US" sz="1800" dirty="0">
                <a:latin typeface="+mj-lt"/>
              </a:rPr>
              <a:t> crossing angle with crab cavities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>
                <a:latin typeface="+mj-lt"/>
              </a:rPr>
              <a:t>Spin Rotators (longitudinal spin)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>
                <a:latin typeface="+mj-lt"/>
              </a:rPr>
              <a:t>Forward hadron instrumentation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unch Crossing ~ 10.2 ns/98.5 MHz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825A0-F1ED-B97F-1436-B82F51F0E0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32013" y="2545314"/>
            <a:ext cx="1699031" cy="2193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73054CCF-E9F0-BEE8-6D96-74732102857A}"/>
              </a:ext>
            </a:extLst>
          </p:cNvPr>
          <p:cNvSpPr/>
          <p:nvPr/>
        </p:nvSpPr>
        <p:spPr>
          <a:xfrm>
            <a:off x="7622063" y="2386680"/>
            <a:ext cx="295194" cy="273844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EA1EA7-CD79-184E-A0A2-88CF4B45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FDA41D15-5E02-5C49-91CC-6568A400CD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5" t="3665"/>
          <a:stretch/>
        </p:blipFill>
        <p:spPr>
          <a:xfrm>
            <a:off x="5439082" y="4764708"/>
            <a:ext cx="3714750" cy="208640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72583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D7C4-3F58-4F47-B393-07A8CFA1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Calorimetry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FC53C-992E-BC4D-8153-D9A0D2120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60950" y="38344"/>
            <a:ext cx="1035633" cy="58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4F6C9B-4734-9442-B265-82226AAC0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8" t="34141" r="65510" b="2870"/>
          <a:stretch/>
        </p:blipFill>
        <p:spPr>
          <a:xfrm>
            <a:off x="4870276" y="946881"/>
            <a:ext cx="630079" cy="1384871"/>
          </a:xfrm>
          <a:prstGeom prst="rect">
            <a:avLst/>
          </a:prstGeom>
        </p:spPr>
      </p:pic>
      <p:pic>
        <p:nvPicPr>
          <p:cNvPr id="1025" name="Picture 1" descr="page14image33678480">
            <a:extLst>
              <a:ext uri="{FF2B5EF4-FFF2-40B4-BE49-F238E27FC236}">
                <a16:creationId xmlns:a16="http://schemas.microsoft.com/office/drawing/2014/main" id="{A8447CE6-1524-C84F-9334-2632FACB2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59" y="987332"/>
            <a:ext cx="1246736" cy="128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9image33586000">
            <a:extLst>
              <a:ext uri="{FF2B5EF4-FFF2-40B4-BE49-F238E27FC236}">
                <a16:creationId xmlns:a16="http://schemas.microsoft.com/office/drawing/2014/main" id="{3524D3AA-D5D2-CF45-BDD5-86877922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69" y="1000033"/>
            <a:ext cx="1529219" cy="134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2image33737984">
            <a:extLst>
              <a:ext uri="{FF2B5EF4-FFF2-40B4-BE49-F238E27FC236}">
                <a16:creationId xmlns:a16="http://schemas.microsoft.com/office/drawing/2014/main" id="{9E46EA3D-9F03-4F4A-B350-D6DD0D549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83" y="1007513"/>
            <a:ext cx="1535564" cy="117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8image33648000">
            <a:extLst>
              <a:ext uri="{FF2B5EF4-FFF2-40B4-BE49-F238E27FC236}">
                <a16:creationId xmlns:a16="http://schemas.microsoft.com/office/drawing/2014/main" id="{2E029995-8C33-F542-8BFB-E1604A844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r="60008"/>
          <a:stretch/>
        </p:blipFill>
        <p:spPr bwMode="auto">
          <a:xfrm>
            <a:off x="7912881" y="937508"/>
            <a:ext cx="872035" cy="144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6image33723264">
            <a:extLst>
              <a:ext uri="{FF2B5EF4-FFF2-40B4-BE49-F238E27FC236}">
                <a16:creationId xmlns:a16="http://schemas.microsoft.com/office/drawing/2014/main" id="{DF5803BF-6B60-F94C-A3F1-DCE195CF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70" y="1022075"/>
            <a:ext cx="1003170" cy="102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88A19E-2708-E647-8E76-913BA776F2CD}"/>
              </a:ext>
            </a:extLst>
          </p:cNvPr>
          <p:cNvSpPr txBox="1"/>
          <p:nvPr/>
        </p:nvSpPr>
        <p:spPr>
          <a:xfrm>
            <a:off x="83054" y="667124"/>
            <a:ext cx="1552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2FCB4-D8B5-B149-97B1-E16B1CE7EF96}"/>
              </a:ext>
            </a:extLst>
          </p:cNvPr>
          <p:cNvSpPr txBox="1"/>
          <p:nvPr/>
        </p:nvSpPr>
        <p:spPr>
          <a:xfrm>
            <a:off x="3917135" y="2302340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A08118-C3A3-A642-885F-FDFABF44B6BC}"/>
              </a:ext>
            </a:extLst>
          </p:cNvPr>
          <p:cNvSpPr txBox="1"/>
          <p:nvPr/>
        </p:nvSpPr>
        <p:spPr>
          <a:xfrm>
            <a:off x="3686245" y="3451737"/>
            <a:ext cx="1830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 Technology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228E9-ED8F-6746-B96C-AF2C9BC51C03}"/>
              </a:ext>
            </a:extLst>
          </p:cNvPr>
          <p:cNvSpPr txBox="1"/>
          <p:nvPr/>
        </p:nvSpPr>
        <p:spPr>
          <a:xfrm>
            <a:off x="5918233" y="3759514"/>
            <a:ext cx="143679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Steel + Scintillator design </a:t>
            </a:r>
          </a:p>
          <a:p>
            <a:pPr algn="ct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re-used from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CEA966-204F-FC4A-B828-3AFAA28CC837}"/>
              </a:ext>
            </a:extLst>
          </p:cNvPr>
          <p:cNvSpPr txBox="1"/>
          <p:nvPr/>
        </p:nvSpPr>
        <p:spPr>
          <a:xfrm>
            <a:off x="134230" y="2686388"/>
            <a:ext cx="14782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scattered lepton detection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very h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igh-precision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BA78CC-686E-B04F-8CCD-D341B56ACD98}"/>
              </a:ext>
            </a:extLst>
          </p:cNvPr>
          <p:cNvSpPr txBox="1"/>
          <p:nvPr/>
        </p:nvSpPr>
        <p:spPr>
          <a:xfrm>
            <a:off x="1672801" y="664010"/>
            <a:ext cx="1436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A5E9E6-F4BC-7042-880C-09CCD5A37EF0}"/>
              </a:ext>
            </a:extLst>
          </p:cNvPr>
          <p:cNvSpPr txBox="1"/>
          <p:nvPr/>
        </p:nvSpPr>
        <p:spPr>
          <a:xfrm>
            <a:off x="3175053" y="651310"/>
            <a:ext cx="1436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9F4F7-3D2C-5E46-A9B7-628C1D7A28D2}"/>
              </a:ext>
            </a:extLst>
          </p:cNvPr>
          <p:cNvSpPr txBox="1"/>
          <p:nvPr/>
        </p:nvSpPr>
        <p:spPr>
          <a:xfrm>
            <a:off x="72449" y="3758858"/>
            <a:ext cx="14782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PbWO4 – crystals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long lead procurement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5455E0-D8F9-8B4F-A1DF-1943833C5B58}"/>
              </a:ext>
            </a:extLst>
          </p:cNvPr>
          <p:cNvSpPr txBox="1"/>
          <p:nvPr/>
        </p:nvSpPr>
        <p:spPr>
          <a:xfrm>
            <a:off x="145932" y="5531055"/>
            <a:ext cx="1478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Photonsensors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6F01EE-6D9E-D544-9679-418808970589}"/>
              </a:ext>
            </a:extLst>
          </p:cNvPr>
          <p:cNvSpPr txBox="1"/>
          <p:nvPr/>
        </p:nvSpPr>
        <p:spPr>
          <a:xfrm>
            <a:off x="1730248" y="2699320"/>
            <a:ext cx="147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scattered lepton and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detection, hadronic  final state characterization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E1D43-441C-CD4C-B855-39BB1D441893}"/>
              </a:ext>
            </a:extLst>
          </p:cNvPr>
          <p:cNvSpPr txBox="1"/>
          <p:nvPr/>
        </p:nvSpPr>
        <p:spPr>
          <a:xfrm>
            <a:off x="1750232" y="3728716"/>
            <a:ext cx="14591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Pb/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sampling part using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combined with imaging section (6 layers) interleaving Pb/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with ASTROPIX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2DE7C3-472B-C141-BA58-28E4329F6EDD}"/>
              </a:ext>
            </a:extLst>
          </p:cNvPr>
          <p:cNvSpPr txBox="1"/>
          <p:nvPr/>
        </p:nvSpPr>
        <p:spPr>
          <a:xfrm>
            <a:off x="1827954" y="5531055"/>
            <a:ext cx="1478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Use of ASTROPIX in Calorimetry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FD3320-F081-F042-8C1D-E624CC620FCB}"/>
              </a:ext>
            </a:extLst>
          </p:cNvPr>
          <p:cNvCxnSpPr>
            <a:cxnSpLocks/>
          </p:cNvCxnSpPr>
          <p:nvPr/>
        </p:nvCxnSpPr>
        <p:spPr>
          <a:xfrm flipH="1">
            <a:off x="1635466" y="660683"/>
            <a:ext cx="29983" cy="587981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6D3ABB7-4801-B24C-B5F6-4FDB204BC0F9}"/>
              </a:ext>
            </a:extLst>
          </p:cNvPr>
          <p:cNvSpPr txBox="1"/>
          <p:nvPr/>
        </p:nvSpPr>
        <p:spPr>
          <a:xfrm>
            <a:off x="4481437" y="664377"/>
            <a:ext cx="157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</a:t>
            </a:r>
            <a:r>
              <a:rPr lang="en-US" sz="1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4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975BB-EE4B-1346-BB9E-C3CC85098863}"/>
              </a:ext>
            </a:extLst>
          </p:cNvPr>
          <p:cNvSpPr txBox="1"/>
          <p:nvPr/>
        </p:nvSpPr>
        <p:spPr>
          <a:xfrm>
            <a:off x="6071183" y="661264"/>
            <a:ext cx="1436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</a:t>
            </a:r>
            <a:r>
              <a:rPr lang="en-US" sz="1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4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A29301-5EDA-EB44-82AE-344CFF5111E7}"/>
              </a:ext>
            </a:extLst>
          </p:cNvPr>
          <p:cNvSpPr txBox="1"/>
          <p:nvPr/>
        </p:nvSpPr>
        <p:spPr>
          <a:xfrm>
            <a:off x="7614583" y="661264"/>
            <a:ext cx="1436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</a:t>
            </a:r>
            <a:r>
              <a:rPr lang="en-US" sz="1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4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D33400F-AC15-B245-BF31-24A6EAFC7615}"/>
              </a:ext>
            </a:extLst>
          </p:cNvPr>
          <p:cNvCxnSpPr>
            <a:cxnSpLocks/>
          </p:cNvCxnSpPr>
          <p:nvPr/>
        </p:nvCxnSpPr>
        <p:spPr>
          <a:xfrm flipH="1">
            <a:off x="3271288" y="660683"/>
            <a:ext cx="20570" cy="576551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299FE4-EA61-C648-8A3C-F841785B3F60}"/>
              </a:ext>
            </a:extLst>
          </p:cNvPr>
          <p:cNvCxnSpPr>
            <a:cxnSpLocks/>
          </p:cNvCxnSpPr>
          <p:nvPr/>
        </p:nvCxnSpPr>
        <p:spPr>
          <a:xfrm flipH="1">
            <a:off x="4571999" y="667123"/>
            <a:ext cx="29465" cy="575907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3A803F-F022-814F-A93D-F4D0DD60ED94}"/>
              </a:ext>
            </a:extLst>
          </p:cNvPr>
          <p:cNvCxnSpPr>
            <a:cxnSpLocks/>
          </p:cNvCxnSpPr>
          <p:nvPr/>
        </p:nvCxnSpPr>
        <p:spPr>
          <a:xfrm flipH="1">
            <a:off x="5918233" y="660683"/>
            <a:ext cx="729" cy="576551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04EDB5-B286-6F4C-A8F6-D01867A648A2}"/>
              </a:ext>
            </a:extLst>
          </p:cNvPr>
          <p:cNvCxnSpPr>
            <a:cxnSpLocks/>
          </p:cNvCxnSpPr>
          <p:nvPr/>
        </p:nvCxnSpPr>
        <p:spPr>
          <a:xfrm flipH="1">
            <a:off x="7698600" y="660683"/>
            <a:ext cx="11824" cy="576551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4EAE2D3-F7F9-A944-8C45-6DE61297A617}"/>
              </a:ext>
            </a:extLst>
          </p:cNvPr>
          <p:cNvCxnSpPr>
            <a:cxnSpLocks/>
          </p:cNvCxnSpPr>
          <p:nvPr/>
        </p:nvCxnSpPr>
        <p:spPr>
          <a:xfrm>
            <a:off x="187216" y="3428232"/>
            <a:ext cx="883935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6786D94-6FB3-9F4F-A5F3-174F5F313BFF}"/>
              </a:ext>
            </a:extLst>
          </p:cNvPr>
          <p:cNvCxnSpPr>
            <a:cxnSpLocks/>
          </p:cNvCxnSpPr>
          <p:nvPr/>
        </p:nvCxnSpPr>
        <p:spPr>
          <a:xfrm>
            <a:off x="152322" y="5120248"/>
            <a:ext cx="883935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CBFA847-2DDE-7642-94DB-068EA82A1A52}"/>
              </a:ext>
            </a:extLst>
          </p:cNvPr>
          <p:cNvSpPr txBox="1"/>
          <p:nvPr/>
        </p:nvSpPr>
        <p:spPr>
          <a:xfrm>
            <a:off x="3175053" y="2600719"/>
            <a:ext cx="147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lepton and g detection, hadronic  final state characterization 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separation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685259-2F13-9445-B842-01BE79C0E180}"/>
              </a:ext>
            </a:extLst>
          </p:cNvPr>
          <p:cNvSpPr txBox="1"/>
          <p:nvPr/>
        </p:nvSpPr>
        <p:spPr>
          <a:xfrm>
            <a:off x="3250510" y="3723805"/>
            <a:ext cx="13966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Tungsten-powder +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SPACAL design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Developed through EIC R&amp;D and applied successfully in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AFDFF1-4CD9-1D4C-BA9F-C42FF14FF21F}"/>
              </a:ext>
            </a:extLst>
          </p:cNvPr>
          <p:cNvSpPr txBox="1"/>
          <p:nvPr/>
        </p:nvSpPr>
        <p:spPr>
          <a:xfrm>
            <a:off x="7698600" y="2707113"/>
            <a:ext cx="1125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particle-flow measurements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B54245-82DF-A641-BB3A-3407058FC206}"/>
              </a:ext>
            </a:extLst>
          </p:cNvPr>
          <p:cNvSpPr txBox="1"/>
          <p:nvPr/>
        </p:nvSpPr>
        <p:spPr>
          <a:xfrm>
            <a:off x="7678120" y="3712676"/>
            <a:ext cx="1417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longitudinal segmented Steel + Scintillator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-on-tile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Pioneered by CALICE analog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High resolution insert next to beam-pipe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31D24B-481F-7748-B9CD-ABB4CF06A9F1}"/>
              </a:ext>
            </a:extLst>
          </p:cNvPr>
          <p:cNvSpPr txBox="1"/>
          <p:nvPr/>
        </p:nvSpPr>
        <p:spPr>
          <a:xfrm>
            <a:off x="4598306" y="3764090"/>
            <a:ext cx="1334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Steel + Scintillator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-on-tile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5B241-5EB4-074E-A72C-EB84CC901D45}"/>
              </a:ext>
            </a:extLst>
          </p:cNvPr>
          <p:cNvSpPr txBox="1"/>
          <p:nvPr/>
        </p:nvSpPr>
        <p:spPr>
          <a:xfrm>
            <a:off x="7747645" y="5476613"/>
            <a:ext cx="127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first-time full-size CALICE like calorimeter in collider experiment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C3F357-95C1-154F-8F14-369C4C190221}"/>
              </a:ext>
            </a:extLst>
          </p:cNvPr>
          <p:cNvSpPr txBox="1"/>
          <p:nvPr/>
        </p:nvSpPr>
        <p:spPr>
          <a:xfrm>
            <a:off x="4532225" y="2589656"/>
            <a:ext cx="14782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muon and neutral detection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improved jet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Energy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reconstruction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B24FCC-1167-444E-9D87-1864F6241A23}"/>
              </a:ext>
            </a:extLst>
          </p:cNvPr>
          <p:cNvSpPr txBox="1"/>
          <p:nvPr/>
        </p:nvSpPr>
        <p:spPr>
          <a:xfrm>
            <a:off x="5988616" y="2581583"/>
            <a:ext cx="147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muon and neutral detection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improved jet Energy reconstruction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764F9C-73B3-734F-95C8-CA9A3A776B35}"/>
              </a:ext>
            </a:extLst>
          </p:cNvPr>
          <p:cNvGrpSpPr/>
          <p:nvPr/>
        </p:nvGrpSpPr>
        <p:grpSpPr>
          <a:xfrm>
            <a:off x="3804617" y="5150169"/>
            <a:ext cx="1644488" cy="307776"/>
            <a:chOff x="5409893" y="5105698"/>
            <a:chExt cx="2192652" cy="4103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8689D5-5FE3-594B-8836-7FE70FEAC0A0}"/>
                </a:ext>
              </a:extLst>
            </p:cNvPr>
            <p:cNvSpPr txBox="1"/>
            <p:nvPr/>
          </p:nvSpPr>
          <p:spPr>
            <a:xfrm>
              <a:off x="5409893" y="5105698"/>
              <a:ext cx="2150914" cy="410370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world’s first at         </a:t>
              </a:r>
            </a:p>
          </p:txBody>
        </p:sp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B3C0121-E23B-2147-BFA1-8E44E0030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13320" y="5116448"/>
              <a:ext cx="489225" cy="351631"/>
            </a:xfrm>
            <a:prstGeom prst="rect">
              <a:avLst/>
            </a:prstGeom>
          </p:spPr>
        </p:pic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3C1DAE6-95B7-D74F-8718-45FB5C61D40C}"/>
              </a:ext>
            </a:extLst>
          </p:cNvPr>
          <p:cNvCxnSpPr>
            <a:cxnSpLocks/>
          </p:cNvCxnSpPr>
          <p:nvPr/>
        </p:nvCxnSpPr>
        <p:spPr>
          <a:xfrm flipV="1">
            <a:off x="134230" y="937263"/>
            <a:ext cx="8936253" cy="24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42F68567-A682-B74E-A3FE-1EB904BA3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55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FA52-4419-5242-9143-0E774671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Particle ID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A87A235-E666-1F40-A7BB-9DEE14752D2A}"/>
              </a:ext>
            </a:extLst>
          </p:cNvPr>
          <p:cNvSpPr txBox="1">
            <a:spLocks noChangeArrowheads="1"/>
          </p:cNvSpPr>
          <p:nvPr/>
        </p:nvSpPr>
        <p:spPr>
          <a:xfrm>
            <a:off x="59076" y="476028"/>
            <a:ext cx="8812877" cy="1682045"/>
          </a:xfrm>
          <a:prstGeom prst="rect">
            <a:avLst/>
          </a:prstGeom>
        </p:spPr>
        <p:txBody>
          <a:bodyPr vert="horz" lIns="91283" tIns="45642" rIns="91283" bIns="45642" rtlCol="0">
            <a:noAutofit/>
          </a:bodyPr>
          <a:lstStyle/>
          <a:p>
            <a:pPr marL="342900" marR="0" lvl="0" indent="-34290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432FF"/>
              </a:buClr>
              <a:buSzPct val="100000"/>
              <a:buFont typeface="Wingdings" pitchFamily="2" charset="2"/>
              <a:buChar char="q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In general, need to separate:</a:t>
            </a:r>
          </a:p>
          <a:p>
            <a:pPr marL="613220" marR="0" lvl="0" indent="-34290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432FF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Electrons from photons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 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Symbol" pitchFamily="2" charset="2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 coverage in tracking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613220" indent="-342900" defTabSz="912853">
              <a:spcBef>
                <a:spcPct val="20000"/>
              </a:spcBef>
              <a:buClr>
                <a:srgbClr val="0432FF"/>
              </a:buClr>
              <a:buSzPct val="100000"/>
              <a:buFont typeface="Wingdings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Electrons from charged hadrons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0432FF"/>
                </a:solidFill>
                <a:latin typeface="+mj-lt"/>
              </a:rPr>
              <a:t>mostly provided by calorimetry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613220" marR="0" lvl="0" indent="-34290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432FF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Charged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pions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, kaons and protons from each other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 Cherenkov detectors</a:t>
            </a:r>
          </a:p>
          <a:p>
            <a:pPr marL="1070420" lvl="1" indent="-342900" defTabSz="912853">
              <a:spcBef>
                <a:spcPct val="20000"/>
              </a:spcBef>
              <a:buClr>
                <a:srgbClr val="0432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kern="0" dirty="0">
                <a:latin typeface="+mj-lt"/>
              </a:rPr>
              <a:t>Cherenkov detectors, complemented by other technologies at lower momenta</a:t>
            </a:r>
          </a:p>
          <a:p>
            <a:pPr marL="727520" lvl="1" defTabSz="912853">
              <a:spcBef>
                <a:spcPct val="20000"/>
              </a:spcBef>
              <a:buClr>
                <a:srgbClr val="0432FF"/>
              </a:buClr>
              <a:buSzPct val="100000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       Time-of-flight or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dE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/dx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0" marR="0" lvl="0" indent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C23A8E-885C-094A-8CF2-2B8930E1CAEF}"/>
              </a:ext>
            </a:extLst>
          </p:cNvPr>
          <p:cNvCxnSpPr/>
          <p:nvPr/>
        </p:nvCxnSpPr>
        <p:spPr bwMode="auto">
          <a:xfrm>
            <a:off x="3482220" y="3912961"/>
            <a:ext cx="8030" cy="96386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F625748-51EF-2E45-B1D4-06721CFD781B}"/>
              </a:ext>
            </a:extLst>
          </p:cNvPr>
          <p:cNvGraphicFramePr>
            <a:graphicFrameLocks noGrp="1"/>
          </p:cNvGraphicFramePr>
          <p:nvPr/>
        </p:nvGraphicFramePr>
        <p:xfrm>
          <a:off x="4815999" y="5442144"/>
          <a:ext cx="3796837" cy="1291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2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877">
                <a:tc>
                  <a:txBody>
                    <a:bodyPr/>
                    <a:lstStyle/>
                    <a:p>
                      <a:r>
                        <a:rPr lang="en-US" sz="1200"/>
                        <a:t>Rapidity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π/K/p and π0/</a:t>
                      </a:r>
                      <a:r>
                        <a:rPr lang="en-US" sz="1200" err="1"/>
                        <a:t>γ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e/h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Min </a:t>
                      </a:r>
                      <a:r>
                        <a:rPr lang="en-US" sz="1200" err="1"/>
                        <a:t>pT</a:t>
                      </a:r>
                      <a:r>
                        <a:rPr lang="en-US" sz="1200" baseline="0"/>
                        <a:t> (</a:t>
                      </a:r>
                      <a:r>
                        <a:rPr lang="en-US" sz="1200"/>
                        <a:t>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877">
                <a:tc>
                  <a:txBody>
                    <a:bodyPr/>
                    <a:lstStyle/>
                    <a:p>
                      <a:r>
                        <a:rPr lang="en-US" sz="1200"/>
                        <a:t>-3.5 − -1.0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18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100 MeV/c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-1.0 − 1.0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8-10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8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100 MeV/c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 1.0 − 3.5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50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20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100 MeV/c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A64DA8D4-E4CD-C344-A550-3E73DFCCB826}"/>
              </a:ext>
            </a:extLst>
          </p:cNvPr>
          <p:cNvSpPr txBox="1"/>
          <p:nvPr/>
        </p:nvSpPr>
        <p:spPr>
          <a:xfrm>
            <a:off x="4773779" y="5061537"/>
            <a:ext cx="224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Physics requirements: 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4951627-846C-5549-AC0D-BCEDBB0BF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52" y="2520363"/>
            <a:ext cx="4155986" cy="2814636"/>
          </a:xfrm>
          <a:prstGeom prst="rect">
            <a:avLst/>
          </a:prstGeom>
        </p:spPr>
      </p:pic>
      <p:sp>
        <p:nvSpPr>
          <p:cNvPr id="37" name="Curved Right Arrow 36">
            <a:extLst>
              <a:ext uri="{FF2B5EF4-FFF2-40B4-BE49-F238E27FC236}">
                <a16:creationId xmlns:a16="http://schemas.microsoft.com/office/drawing/2014/main" id="{2868348F-633D-1A47-8925-AECB4B9D11B3}"/>
              </a:ext>
            </a:extLst>
          </p:cNvPr>
          <p:cNvSpPr/>
          <p:nvPr/>
        </p:nvSpPr>
        <p:spPr bwMode="auto">
          <a:xfrm>
            <a:off x="287907" y="5565949"/>
            <a:ext cx="374941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B9D188-24FB-E045-B757-9EC6DD08389F}"/>
              </a:ext>
            </a:extLst>
          </p:cNvPr>
          <p:cNvSpPr txBox="1"/>
          <p:nvPr/>
        </p:nvSpPr>
        <p:spPr>
          <a:xfrm>
            <a:off x="662848" y="5460986"/>
            <a:ext cx="3449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  <a:latin typeface="+mj-lt"/>
              </a:rPr>
              <a:t>Need more than one technology to cover the entire momentum ranges at different </a:t>
            </a:r>
            <a:r>
              <a:rPr lang="en-US" sz="1600" dirty="0" err="1">
                <a:solidFill>
                  <a:srgbClr val="0432FF"/>
                </a:solidFill>
                <a:latin typeface="+mj-lt"/>
              </a:rPr>
              <a:t>rapidities</a:t>
            </a:r>
            <a:r>
              <a:rPr lang="en-US" sz="1600" dirty="0">
                <a:solidFill>
                  <a:srgbClr val="0432FF"/>
                </a:solidFill>
                <a:latin typeface="+mj-lt"/>
              </a:rPr>
              <a:t> </a:t>
            </a:r>
          </a:p>
        </p:txBody>
      </p:sp>
      <p:pic>
        <p:nvPicPr>
          <p:cNvPr id="31" name="Picture 30" descr="Chart&#10;&#10;Description automatically generated with low confidence">
            <a:extLst>
              <a:ext uri="{FF2B5EF4-FFF2-40B4-BE49-F238E27FC236}">
                <a16:creationId xmlns:a16="http://schemas.microsoft.com/office/drawing/2014/main" id="{4362A925-D2C2-B54C-AFAA-CCAD06CD7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65"/>
          <a:stretch/>
        </p:blipFill>
        <p:spPr>
          <a:xfrm>
            <a:off x="4465514" y="2438581"/>
            <a:ext cx="4670409" cy="264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52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A2560-F5D6-964C-9617-9C6E6E4CC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Particle Identification Detectors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ABEA65-7AD6-134F-B21C-7702DFBC3BE9}"/>
              </a:ext>
            </a:extLst>
          </p:cNvPr>
          <p:cNvSpPr txBox="1"/>
          <p:nvPr/>
        </p:nvSpPr>
        <p:spPr>
          <a:xfrm>
            <a:off x="561070" y="842442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RICH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2365E-DC96-8A4F-A491-507D1415DEBC}"/>
              </a:ext>
            </a:extLst>
          </p:cNvPr>
          <p:cNvSpPr txBox="1"/>
          <p:nvPr/>
        </p:nvSpPr>
        <p:spPr>
          <a:xfrm>
            <a:off x="2824182" y="830551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DIRC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BFA99-5BD1-694B-AF75-CD54CE7C0D32}"/>
              </a:ext>
            </a:extLst>
          </p:cNvPr>
          <p:cNvSpPr txBox="1"/>
          <p:nvPr/>
        </p:nvSpPr>
        <p:spPr>
          <a:xfrm>
            <a:off x="5050802" y="850888"/>
            <a:ext cx="15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RICH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825DC-DF8D-8E4E-9A6A-E7310B46BF21}"/>
              </a:ext>
            </a:extLst>
          </p:cNvPr>
          <p:cNvSpPr txBox="1"/>
          <p:nvPr/>
        </p:nvSpPr>
        <p:spPr>
          <a:xfrm>
            <a:off x="7202614" y="842442"/>
            <a:ext cx="15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Time-of-Flight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9C2BCD-BCFB-D145-ABD9-1A18E3FE8976}"/>
              </a:ext>
            </a:extLst>
          </p:cNvPr>
          <p:cNvCxnSpPr>
            <a:cxnSpLocks/>
          </p:cNvCxnSpPr>
          <p:nvPr/>
        </p:nvCxnSpPr>
        <p:spPr>
          <a:xfrm flipH="1">
            <a:off x="6697962" y="958050"/>
            <a:ext cx="13777" cy="551953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7730D-830E-664F-AB40-7919585DBC00}"/>
              </a:ext>
            </a:extLst>
          </p:cNvPr>
          <p:cNvCxnSpPr>
            <a:cxnSpLocks/>
          </p:cNvCxnSpPr>
          <p:nvPr/>
        </p:nvCxnSpPr>
        <p:spPr>
          <a:xfrm>
            <a:off x="152322" y="1190287"/>
            <a:ext cx="883935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3D5E55-9B8F-2A40-B4CA-2E44743FFFFC}"/>
              </a:ext>
            </a:extLst>
          </p:cNvPr>
          <p:cNvSpPr txBox="1"/>
          <p:nvPr/>
        </p:nvSpPr>
        <p:spPr>
          <a:xfrm>
            <a:off x="3679153" y="2391569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333FF"/>
                </a:solidFill>
                <a:latin typeface="+mj-lt"/>
              </a:rPr>
              <a:t>Main 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F7B3F0-CF0B-7A4A-AB32-5A37CC3C6337}"/>
              </a:ext>
            </a:extLst>
          </p:cNvPr>
          <p:cNvSpPr txBox="1"/>
          <p:nvPr/>
        </p:nvSpPr>
        <p:spPr>
          <a:xfrm>
            <a:off x="3423617" y="3639295"/>
            <a:ext cx="2070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333FF"/>
                </a:solidFill>
                <a:latin typeface="+mj-lt"/>
              </a:rPr>
              <a:t>Proven Technology</a:t>
            </a:r>
          </a:p>
        </p:txBody>
      </p:sp>
      <p:pic>
        <p:nvPicPr>
          <p:cNvPr id="2049" name="Picture 1" descr="page4image33666464">
            <a:extLst>
              <a:ext uri="{FF2B5EF4-FFF2-40B4-BE49-F238E27FC236}">
                <a16:creationId xmlns:a16="http://schemas.microsoft.com/office/drawing/2014/main" id="{0C31EA65-AADF-8343-B49C-96742FE3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96" y="1212753"/>
            <a:ext cx="1574998" cy="127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0A1E49-D442-F441-A56A-F260B544DB7A}"/>
              </a:ext>
            </a:extLst>
          </p:cNvPr>
          <p:cNvCxnSpPr>
            <a:cxnSpLocks/>
          </p:cNvCxnSpPr>
          <p:nvPr/>
        </p:nvCxnSpPr>
        <p:spPr>
          <a:xfrm flipH="1">
            <a:off x="4400904" y="975480"/>
            <a:ext cx="66890" cy="550210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2D71FD-F55A-AF42-9B46-0B5EC7B27FD1}"/>
              </a:ext>
            </a:extLst>
          </p:cNvPr>
          <p:cNvCxnSpPr>
            <a:cxnSpLocks/>
          </p:cNvCxnSpPr>
          <p:nvPr/>
        </p:nvCxnSpPr>
        <p:spPr>
          <a:xfrm flipH="1">
            <a:off x="2360795" y="989196"/>
            <a:ext cx="19881" cy="560006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D980399-D7CB-9249-B4E1-B82483AFF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323" y="1238450"/>
            <a:ext cx="1197584" cy="9439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50" name="Picture 2" descr="page12image33797744">
            <a:extLst>
              <a:ext uri="{FF2B5EF4-FFF2-40B4-BE49-F238E27FC236}">
                <a16:creationId xmlns:a16="http://schemas.microsoft.com/office/drawing/2014/main" id="{975E66AF-EF0C-F14B-9E37-662F7D97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339" y="1215855"/>
            <a:ext cx="851176" cy="11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11image34516976">
            <a:extLst>
              <a:ext uri="{FF2B5EF4-FFF2-40B4-BE49-F238E27FC236}">
                <a16:creationId xmlns:a16="http://schemas.microsoft.com/office/drawing/2014/main" id="{C31126C2-8747-5842-A183-8A4F7C0DC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172" y="1220519"/>
            <a:ext cx="1245401" cy="96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11image34520720">
            <a:extLst>
              <a:ext uri="{FF2B5EF4-FFF2-40B4-BE49-F238E27FC236}">
                <a16:creationId xmlns:a16="http://schemas.microsoft.com/office/drawing/2014/main" id="{3F6479AD-9326-1740-AFE6-BA45183F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73" y="1226211"/>
            <a:ext cx="1064947" cy="101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77404D-D944-7D4E-9054-27C96DC1B456}"/>
              </a:ext>
            </a:extLst>
          </p:cNvPr>
          <p:cNvSpPr txBox="1"/>
          <p:nvPr/>
        </p:nvSpPr>
        <p:spPr>
          <a:xfrm>
            <a:off x="120050" y="3893210"/>
            <a:ext cx="2245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Classical single volume proximity focusing aerogel RICH with long proximity gap (~30 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601234-EF51-C140-A319-A6C7D7EFCF07}"/>
              </a:ext>
            </a:extLst>
          </p:cNvPr>
          <p:cNvSpPr txBox="1"/>
          <p:nvPr/>
        </p:nvSpPr>
        <p:spPr>
          <a:xfrm>
            <a:off x="97613" y="2724230"/>
            <a:ext cx="2282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735" indent="-160735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e,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096FF"/>
              </a:buClr>
            </a:pP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up to 9 GeV/c</a:t>
            </a:r>
          </a:p>
          <a:p>
            <a:pPr>
              <a:buClr>
                <a:srgbClr val="0096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and 10-20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timing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ToF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0FBC68-26EB-1644-89D2-F25FDF5B050D}"/>
              </a:ext>
            </a:extLst>
          </p:cNvPr>
          <p:cNvSpPr txBox="1"/>
          <p:nvPr/>
        </p:nvSpPr>
        <p:spPr>
          <a:xfrm>
            <a:off x="186873" y="5802008"/>
            <a:ext cx="2245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0" dirty="0" err="1">
                <a:latin typeface="Arial" panose="020B0604020202020204" pitchFamily="34" charset="0"/>
                <a:cs typeface="Arial" panose="020B0604020202020204" pitchFamily="34" charset="0"/>
              </a:rPr>
              <a:t>Photonsensors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HRPPDs for </a:t>
            </a:r>
            <a:r>
              <a:rPr lang="en-US" sz="1200" kern="0" dirty="0" err="1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en-US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age6image20350384">
            <a:extLst>
              <a:ext uri="{FF2B5EF4-FFF2-40B4-BE49-F238E27FC236}">
                <a16:creationId xmlns:a16="http://schemas.microsoft.com/office/drawing/2014/main" id="{DC9101A2-1A7E-3445-84F3-E9C20F3E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091" y="5984332"/>
            <a:ext cx="731674" cy="6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C9413A-F5DA-C34E-8676-AB79ACE04DF4}"/>
              </a:ext>
            </a:extLst>
          </p:cNvPr>
          <p:cNvSpPr txBox="1"/>
          <p:nvPr/>
        </p:nvSpPr>
        <p:spPr>
          <a:xfrm>
            <a:off x="2392964" y="3917329"/>
            <a:ext cx="205099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514350">
              <a:buClr>
                <a:srgbClr val="0096FF"/>
              </a:buClr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High Performance DIRC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  <a:p>
            <a:pPr marL="75010" indent="-160735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Quartz bar radiator </a:t>
            </a:r>
          </a:p>
          <a:p>
            <a:pPr>
              <a:buClr>
                <a:srgbClr val="0096FF"/>
              </a:buClr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Reuse of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BaBAR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DIRC bars </a:t>
            </a:r>
          </a:p>
          <a:p>
            <a:pPr marL="75010" indent="-160735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light detection with MCP-PMTs</a:t>
            </a:r>
          </a:p>
          <a:p>
            <a:pPr marL="75010" indent="-160735" defTabSz="514350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Fully focused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4A2CAB-1131-9E45-A5C5-52ACFBEB1B7A}"/>
              </a:ext>
            </a:extLst>
          </p:cNvPr>
          <p:cNvSpPr txBox="1"/>
          <p:nvPr/>
        </p:nvSpPr>
        <p:spPr>
          <a:xfrm>
            <a:off x="2360795" y="2684858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735" indent="-160735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 dirty="0">
                <a:cs typeface="Arial" panose="020B0604020202020204" pitchFamily="34" charset="0"/>
              </a:rPr>
              <a:t>e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, 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096FF"/>
              </a:buClr>
            </a:pP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at 6 GeV/c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81D12E-703D-7E48-9133-D2CD8460B9EE}"/>
              </a:ext>
            </a:extLst>
          </p:cNvPr>
          <p:cNvSpPr txBox="1"/>
          <p:nvPr/>
        </p:nvSpPr>
        <p:spPr>
          <a:xfrm>
            <a:off x="4491633" y="2678948"/>
            <a:ext cx="227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735" indent="-160735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 dirty="0">
                <a:cs typeface="Arial" panose="020B0604020202020204" pitchFamily="34" charset="0"/>
              </a:rPr>
              <a:t>e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, 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096FF"/>
              </a:buClr>
            </a:pP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up to 50 GeV/c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E3AE0E-3DDF-BE42-8C8C-AB2DFA29DA41}"/>
              </a:ext>
            </a:extLst>
          </p:cNvPr>
          <p:cNvSpPr txBox="1"/>
          <p:nvPr/>
        </p:nvSpPr>
        <p:spPr>
          <a:xfrm>
            <a:off x="4443956" y="3917330"/>
            <a:ext cx="233240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514350">
              <a:buClr>
                <a:srgbClr val="0096FF"/>
              </a:buClr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Dual Radiator RICH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  <a:p>
            <a:pPr marL="75010" indent="-160735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Aerogel and C</a:t>
            </a:r>
            <a:r>
              <a:rPr lang="en-US" sz="1200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F</a:t>
            </a:r>
            <a:r>
              <a:rPr lang="en-US" sz="1200" baseline="-25000" dirty="0">
                <a:solidFill>
                  <a:srgbClr val="000000"/>
                </a:solidFill>
                <a:latin typeface="+mj-lt"/>
              </a:rPr>
              <a:t>6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gas</a:t>
            </a:r>
          </a:p>
          <a:p>
            <a:pPr marL="75010" indent="-160735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latin typeface="+mj-lt"/>
              </a:rPr>
              <a:t>Spherical Mirrors (6 Azimuthal Sectors)</a:t>
            </a:r>
          </a:p>
          <a:p>
            <a:pPr marL="75010" indent="-160735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latin typeface="+mj-lt"/>
              </a:rPr>
              <a:t>Photon-Sensors tiled on spheres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BFE5E-8FBF-A147-B3FD-AE6E03486B80}"/>
              </a:ext>
            </a:extLst>
          </p:cNvPr>
          <p:cNvSpPr txBox="1"/>
          <p:nvPr/>
        </p:nvSpPr>
        <p:spPr>
          <a:xfrm>
            <a:off x="4400904" y="5839302"/>
            <a:ext cx="2186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First use of </a:t>
            </a:r>
            <a:r>
              <a:rPr lang="en-US" sz="1200" dirty="0" err="1">
                <a:latin typeface="+mj-lt"/>
              </a:rPr>
              <a:t>SiPMs</a:t>
            </a:r>
            <a:r>
              <a:rPr lang="en-US" sz="1200" dirty="0">
                <a:latin typeface="+mj-lt"/>
              </a:rPr>
              <a:t> as </a:t>
            </a:r>
            <a:r>
              <a:rPr lang="en-US" sz="1200" dirty="0" err="1">
                <a:latin typeface="+mj-lt"/>
              </a:rPr>
              <a:t>Photonsensors</a:t>
            </a:r>
            <a:r>
              <a:rPr lang="en-US" sz="1200" dirty="0">
                <a:latin typeface="+mj-lt"/>
              </a:rPr>
              <a:t> in a RICH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F2876E5-41BD-0A44-9C6E-8256E869E923}"/>
              </a:ext>
            </a:extLst>
          </p:cNvPr>
          <p:cNvCxnSpPr>
            <a:cxnSpLocks/>
          </p:cNvCxnSpPr>
          <p:nvPr/>
        </p:nvCxnSpPr>
        <p:spPr>
          <a:xfrm>
            <a:off x="199659" y="3660234"/>
            <a:ext cx="883935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D02420-C11E-A14C-8FB8-0DCB0D33F56A}"/>
              </a:ext>
            </a:extLst>
          </p:cNvPr>
          <p:cNvCxnSpPr>
            <a:cxnSpLocks/>
          </p:cNvCxnSpPr>
          <p:nvPr/>
        </p:nvCxnSpPr>
        <p:spPr>
          <a:xfrm>
            <a:off x="161930" y="5307114"/>
            <a:ext cx="883935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C64BB9F-3467-A444-AA72-0F0B39D6A46B}"/>
              </a:ext>
            </a:extLst>
          </p:cNvPr>
          <p:cNvSpPr txBox="1"/>
          <p:nvPr/>
        </p:nvSpPr>
        <p:spPr>
          <a:xfrm>
            <a:off x="6697962" y="2485157"/>
            <a:ext cx="2521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5010" indent="-160735" defTabSz="514350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e,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, K, p separation through 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20-35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ps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ToF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  <a:p>
            <a:pPr defTabSz="514350">
              <a:buClr>
                <a:srgbClr val="0096FF"/>
              </a:buClr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  Barrel: 0.15 &lt;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p</a:t>
            </a:r>
            <a:r>
              <a:rPr lang="en-US" sz="1200" baseline="-25000" dirty="0" err="1">
                <a:solidFill>
                  <a:srgbClr val="000000"/>
                </a:solidFill>
                <a:latin typeface="+mj-lt"/>
              </a:rPr>
              <a:t>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&lt; 1.5 GeV/c</a:t>
            </a:r>
          </a:p>
          <a:p>
            <a:pPr defTabSz="514350">
              <a:buClr>
                <a:srgbClr val="0096FF"/>
              </a:buClr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  Forward: 0.15 &lt;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p</a:t>
            </a:r>
            <a:r>
              <a:rPr lang="en-US" sz="1200" baseline="-25000" dirty="0" err="1">
                <a:solidFill>
                  <a:srgbClr val="000000"/>
                </a:solidFill>
                <a:latin typeface="+mj-lt"/>
              </a:rPr>
              <a:t>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&lt; 2.5 GeV/c</a:t>
            </a:r>
          </a:p>
          <a:p>
            <a:pPr marL="75010" indent="-160735" defTabSz="514350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latin typeface="+mj-lt"/>
              </a:rPr>
              <a:t>Accurate space point for tracking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3BD6D7-2AAD-694D-965C-86BFA838228A}"/>
              </a:ext>
            </a:extLst>
          </p:cNvPr>
          <p:cNvSpPr txBox="1"/>
          <p:nvPr/>
        </p:nvSpPr>
        <p:spPr>
          <a:xfrm>
            <a:off x="6697962" y="5805427"/>
            <a:ext cx="243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>
                <a:srgbClr val="0096FF"/>
              </a:buClr>
              <a:defRPr/>
            </a:pPr>
            <a:r>
              <a:rPr lang="en-US" sz="1200" dirty="0">
                <a:latin typeface="+mj-lt"/>
              </a:rPr>
              <a:t>First time use of AC-LGAD (Low Gain Avalanche Detector) in collider detector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84B6AA-2B8E-324E-AB7B-AD26C011DC9C}"/>
              </a:ext>
            </a:extLst>
          </p:cNvPr>
          <p:cNvGrpSpPr/>
          <p:nvPr/>
        </p:nvGrpSpPr>
        <p:grpSpPr>
          <a:xfrm>
            <a:off x="3418476" y="5417946"/>
            <a:ext cx="1831799" cy="338554"/>
            <a:chOff x="5519961" y="5105698"/>
            <a:chExt cx="2442399" cy="45140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B7DAC5-C65E-0347-AEA0-9AB899332561}"/>
                </a:ext>
              </a:extLst>
            </p:cNvPr>
            <p:cNvSpPr txBox="1"/>
            <p:nvPr/>
          </p:nvSpPr>
          <p:spPr>
            <a:xfrm>
              <a:off x="5519961" y="5105698"/>
              <a:ext cx="2442399" cy="451407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world’s first at         </a:t>
              </a:r>
            </a:p>
          </p:txBody>
        </p:sp>
        <p:pic>
          <p:nvPicPr>
            <p:cNvPr id="14" name="Picture 1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C9C3AB2-5A68-5D4F-B39B-95216C372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3096" y="5149270"/>
              <a:ext cx="489225" cy="35163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9757A26-D058-A94D-8FA1-CA6A3C587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8E149FF-9C37-1D4D-9E7F-0F5E1B91AA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46" r="5136"/>
          <a:stretch/>
        </p:blipFill>
        <p:spPr>
          <a:xfrm>
            <a:off x="1364200" y="-12075"/>
            <a:ext cx="1363123" cy="83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30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FA52-4419-5242-9143-0E774671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Far-forward physics at EIC </a:t>
            </a:r>
          </a:p>
        </p:txBody>
      </p:sp>
      <p:pic>
        <p:nvPicPr>
          <p:cNvPr id="43" name="Google Shape;528;p45">
            <a:extLst>
              <a:ext uri="{FF2B5EF4-FFF2-40B4-BE49-F238E27FC236}">
                <a16:creationId xmlns:a16="http://schemas.microsoft.com/office/drawing/2014/main" id="{C880FCCA-1475-7948-899C-643D86EB567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89455" y="831979"/>
            <a:ext cx="1837342" cy="137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529;p45">
            <a:extLst>
              <a:ext uri="{FF2B5EF4-FFF2-40B4-BE49-F238E27FC236}">
                <a16:creationId xmlns:a16="http://schemas.microsoft.com/office/drawing/2014/main" id="{AA2B3A94-B856-9F43-9C6D-36F225FBE7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709" y="845587"/>
            <a:ext cx="1703985" cy="131292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530;p45">
            <a:extLst>
              <a:ext uri="{FF2B5EF4-FFF2-40B4-BE49-F238E27FC236}">
                <a16:creationId xmlns:a16="http://schemas.microsoft.com/office/drawing/2014/main" id="{1D542793-DF23-E040-B5B7-6E9DAEB6432A}"/>
              </a:ext>
            </a:extLst>
          </p:cNvPr>
          <p:cNvSpPr/>
          <p:nvPr/>
        </p:nvSpPr>
        <p:spPr>
          <a:xfrm>
            <a:off x="321409" y="660922"/>
            <a:ext cx="21953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e+p</a:t>
            </a:r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DVCS</a:t>
            </a:r>
            <a:endParaRPr sz="1200" dirty="0"/>
          </a:p>
        </p:txBody>
      </p:sp>
      <p:grpSp>
        <p:nvGrpSpPr>
          <p:cNvPr id="46" name="Google Shape;531;p45">
            <a:extLst>
              <a:ext uri="{FF2B5EF4-FFF2-40B4-BE49-F238E27FC236}">
                <a16:creationId xmlns:a16="http://schemas.microsoft.com/office/drawing/2014/main" id="{A81BDD6F-88D6-024D-AB21-A5F7AF931F64}"/>
              </a:ext>
            </a:extLst>
          </p:cNvPr>
          <p:cNvGrpSpPr/>
          <p:nvPr/>
        </p:nvGrpSpPr>
        <p:grpSpPr>
          <a:xfrm>
            <a:off x="279330" y="2922112"/>
            <a:ext cx="1943285" cy="1297819"/>
            <a:chOff x="312737" y="1733550"/>
            <a:chExt cx="2354263" cy="1238535"/>
          </a:xfrm>
        </p:grpSpPr>
        <p:pic>
          <p:nvPicPr>
            <p:cNvPr id="47" name="Google Shape;532;p45">
              <a:extLst>
                <a:ext uri="{FF2B5EF4-FFF2-40B4-BE49-F238E27FC236}">
                  <a16:creationId xmlns:a16="http://schemas.microsoft.com/office/drawing/2014/main" id="{5CF3B1C5-32A0-1946-9E1E-31666A24904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4979" t="19098" b="18323"/>
            <a:stretch/>
          </p:blipFill>
          <p:spPr>
            <a:xfrm>
              <a:off x="312737" y="1733550"/>
              <a:ext cx="2068408" cy="12385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Google Shape;533;p45">
              <a:extLst>
                <a:ext uri="{FF2B5EF4-FFF2-40B4-BE49-F238E27FC236}">
                  <a16:creationId xmlns:a16="http://schemas.microsoft.com/office/drawing/2014/main" id="{425619E7-D8ED-F643-808D-454A47D33B06}"/>
                </a:ext>
              </a:extLst>
            </p:cNvPr>
            <p:cNvSpPr/>
            <p:nvPr/>
          </p:nvSpPr>
          <p:spPr>
            <a:xfrm>
              <a:off x="2395537" y="1828800"/>
              <a:ext cx="271463" cy="22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534;p45">
              <a:extLst>
                <a:ext uri="{FF2B5EF4-FFF2-40B4-BE49-F238E27FC236}">
                  <a16:creationId xmlns:a16="http://schemas.microsoft.com/office/drawing/2014/main" id="{A0E5234A-2B55-7641-966F-F759BE22CDB9}"/>
                </a:ext>
              </a:extLst>
            </p:cNvPr>
            <p:cNvSpPr txBox="1"/>
            <p:nvPr/>
          </p:nvSpPr>
          <p:spPr>
            <a:xfrm>
              <a:off x="2107684" y="1828800"/>
              <a:ext cx="476400" cy="2447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r>
                <a:rPr lang="en" sz="1067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VM</a:t>
              </a:r>
              <a:endParaRPr sz="1067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Google Shape;536;p45">
            <a:extLst>
              <a:ext uri="{FF2B5EF4-FFF2-40B4-BE49-F238E27FC236}">
                <a16:creationId xmlns:a16="http://schemas.microsoft.com/office/drawing/2014/main" id="{266F8204-FE07-8B4B-A02B-B69A74F0F554}"/>
              </a:ext>
            </a:extLst>
          </p:cNvPr>
          <p:cNvSpPr/>
          <p:nvPr/>
        </p:nvSpPr>
        <p:spPr>
          <a:xfrm>
            <a:off x="116476" y="526258"/>
            <a:ext cx="2189030" cy="1839420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30519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37;p45">
            <a:extLst>
              <a:ext uri="{FF2B5EF4-FFF2-40B4-BE49-F238E27FC236}">
                <a16:creationId xmlns:a16="http://schemas.microsoft.com/office/drawing/2014/main" id="{FBE16511-29E0-4F41-9C6F-B5D237220C10}"/>
              </a:ext>
            </a:extLst>
          </p:cNvPr>
          <p:cNvSpPr/>
          <p:nvPr/>
        </p:nvSpPr>
        <p:spPr>
          <a:xfrm>
            <a:off x="2694712" y="2611002"/>
            <a:ext cx="2189031" cy="1743087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538;p45">
            <a:extLst>
              <a:ext uri="{FF2B5EF4-FFF2-40B4-BE49-F238E27FC236}">
                <a16:creationId xmlns:a16="http://schemas.microsoft.com/office/drawing/2014/main" id="{5DE9DBA0-7E3A-8D4C-AB41-DC7C13D22D41}"/>
              </a:ext>
            </a:extLst>
          </p:cNvPr>
          <p:cNvSpPr/>
          <p:nvPr/>
        </p:nvSpPr>
        <p:spPr>
          <a:xfrm>
            <a:off x="153920" y="2584327"/>
            <a:ext cx="2157550" cy="1839420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539;p45">
            <a:extLst>
              <a:ext uri="{FF2B5EF4-FFF2-40B4-BE49-F238E27FC236}">
                <a16:creationId xmlns:a16="http://schemas.microsoft.com/office/drawing/2014/main" id="{2A61B37A-EE02-0740-B9B3-0F38E6BA215F}"/>
              </a:ext>
            </a:extLst>
          </p:cNvPr>
          <p:cNvSpPr/>
          <p:nvPr/>
        </p:nvSpPr>
        <p:spPr>
          <a:xfrm>
            <a:off x="5294144" y="518275"/>
            <a:ext cx="2295525" cy="1842815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540;p45">
            <a:extLst>
              <a:ext uri="{FF2B5EF4-FFF2-40B4-BE49-F238E27FC236}">
                <a16:creationId xmlns:a16="http://schemas.microsoft.com/office/drawing/2014/main" id="{3997C119-3B97-874D-B3DF-03A16912CC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4639" y="794025"/>
            <a:ext cx="1844364" cy="138132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541;p45">
            <a:extLst>
              <a:ext uri="{FF2B5EF4-FFF2-40B4-BE49-F238E27FC236}">
                <a16:creationId xmlns:a16="http://schemas.microsoft.com/office/drawing/2014/main" id="{1C216660-A7D2-DE47-A636-856B02D8C15A}"/>
              </a:ext>
            </a:extLst>
          </p:cNvPr>
          <p:cNvSpPr/>
          <p:nvPr/>
        </p:nvSpPr>
        <p:spPr>
          <a:xfrm>
            <a:off x="3105215" y="581403"/>
            <a:ext cx="1566640" cy="508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e+d</a:t>
            </a:r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exclusive J/Psi </a:t>
            </a:r>
          </a:p>
          <a:p>
            <a:pPr algn="ctr"/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with </a:t>
            </a:r>
            <a:r>
              <a:rPr lang="en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p/n</a:t>
            </a:r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tagging</a:t>
            </a:r>
            <a:endParaRPr sz="1200" dirty="0"/>
          </a:p>
        </p:txBody>
      </p:sp>
      <p:sp>
        <p:nvSpPr>
          <p:cNvPr id="80" name="Google Shape;542;p45">
            <a:extLst>
              <a:ext uri="{FF2B5EF4-FFF2-40B4-BE49-F238E27FC236}">
                <a16:creationId xmlns:a16="http://schemas.microsoft.com/office/drawing/2014/main" id="{2E2B053D-F164-E34F-8268-369EBA5E1A3E}"/>
              </a:ext>
            </a:extLst>
          </p:cNvPr>
          <p:cNvSpPr/>
          <p:nvPr/>
        </p:nvSpPr>
        <p:spPr>
          <a:xfrm>
            <a:off x="2694712" y="518275"/>
            <a:ext cx="2212887" cy="1842815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30519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544;p45">
            <a:extLst>
              <a:ext uri="{FF2B5EF4-FFF2-40B4-BE49-F238E27FC236}">
                <a16:creationId xmlns:a16="http://schemas.microsoft.com/office/drawing/2014/main" id="{CA43E99F-2BAA-6142-B7E3-F83DE1D1C393}"/>
              </a:ext>
            </a:extLst>
          </p:cNvPr>
          <p:cNvSpPr/>
          <p:nvPr/>
        </p:nvSpPr>
        <p:spPr>
          <a:xfrm>
            <a:off x="5283633" y="599184"/>
            <a:ext cx="2282227" cy="30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spectator tagging in light nuclei</a:t>
            </a:r>
            <a:endParaRPr sz="1200" dirty="0"/>
          </a:p>
        </p:txBody>
      </p:sp>
      <p:pic>
        <p:nvPicPr>
          <p:cNvPr id="82" name="Google Shape;545;p45">
            <a:extLst>
              <a:ext uri="{FF2B5EF4-FFF2-40B4-BE49-F238E27FC236}">
                <a16:creationId xmlns:a16="http://schemas.microsoft.com/office/drawing/2014/main" id="{CB58D67E-2EF2-544B-9D9C-EADC6E5FE8D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0230" y="2889914"/>
            <a:ext cx="1758525" cy="14174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546;p45">
            <a:extLst>
              <a:ext uri="{FF2B5EF4-FFF2-40B4-BE49-F238E27FC236}">
                <a16:creationId xmlns:a16="http://schemas.microsoft.com/office/drawing/2014/main" id="{BC4DB45C-31B3-1549-A7BA-4D7F43CAE016}"/>
              </a:ext>
            </a:extLst>
          </p:cNvPr>
          <p:cNvSpPr/>
          <p:nvPr/>
        </p:nvSpPr>
        <p:spPr>
          <a:xfrm>
            <a:off x="5145889" y="2604772"/>
            <a:ext cx="2427197" cy="1755701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547;p45">
            <a:extLst>
              <a:ext uri="{FF2B5EF4-FFF2-40B4-BE49-F238E27FC236}">
                <a16:creationId xmlns:a16="http://schemas.microsoft.com/office/drawing/2014/main" id="{1AA01E54-FEAF-9846-884A-1EAE1E145455}"/>
              </a:ext>
            </a:extLst>
          </p:cNvPr>
          <p:cNvSpPr/>
          <p:nvPr/>
        </p:nvSpPr>
        <p:spPr>
          <a:xfrm>
            <a:off x="5198422" y="2652128"/>
            <a:ext cx="2374664" cy="29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Quasi-elastic electron scattering</a:t>
            </a:r>
            <a:endParaRPr sz="1200" dirty="0"/>
          </a:p>
        </p:txBody>
      </p:sp>
      <p:pic>
        <p:nvPicPr>
          <p:cNvPr id="85" name="Google Shape;548;p45">
            <a:extLst>
              <a:ext uri="{FF2B5EF4-FFF2-40B4-BE49-F238E27FC236}">
                <a16:creationId xmlns:a16="http://schemas.microsoft.com/office/drawing/2014/main" id="{D85661CF-EFA1-F243-9ED4-F6441C3BE7D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390" y="5092759"/>
            <a:ext cx="1395398" cy="156807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549;p45">
            <a:extLst>
              <a:ext uri="{FF2B5EF4-FFF2-40B4-BE49-F238E27FC236}">
                <a16:creationId xmlns:a16="http://schemas.microsoft.com/office/drawing/2014/main" id="{E2FF4891-47F7-C540-AA8C-DD9336BF4951}"/>
              </a:ext>
            </a:extLst>
          </p:cNvPr>
          <p:cNvSpPr/>
          <p:nvPr/>
        </p:nvSpPr>
        <p:spPr>
          <a:xfrm>
            <a:off x="153920" y="4644647"/>
            <a:ext cx="2334969" cy="2016183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550;p45">
            <a:extLst>
              <a:ext uri="{FF2B5EF4-FFF2-40B4-BE49-F238E27FC236}">
                <a16:creationId xmlns:a16="http://schemas.microsoft.com/office/drawing/2014/main" id="{26878C19-3FAA-974E-80FC-4C5B2E634465}"/>
              </a:ext>
            </a:extLst>
          </p:cNvPr>
          <p:cNvSpPr/>
          <p:nvPr/>
        </p:nvSpPr>
        <p:spPr>
          <a:xfrm>
            <a:off x="293275" y="4688481"/>
            <a:ext cx="2209901" cy="48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u-channel backward exclusive electroproduction</a:t>
            </a:r>
            <a:endParaRPr sz="1200" dirty="0"/>
          </a:p>
        </p:txBody>
      </p:sp>
      <p:pic>
        <p:nvPicPr>
          <p:cNvPr id="88" name="Google Shape;553;p45">
            <a:extLst>
              <a:ext uri="{FF2B5EF4-FFF2-40B4-BE49-F238E27FC236}">
                <a16:creationId xmlns:a16="http://schemas.microsoft.com/office/drawing/2014/main" id="{8EBC7535-3FD3-CB47-B71C-4BF8FC616DC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91311" y="3007755"/>
            <a:ext cx="1928125" cy="12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554;p45">
            <a:extLst>
              <a:ext uri="{FF2B5EF4-FFF2-40B4-BE49-F238E27FC236}">
                <a16:creationId xmlns:a16="http://schemas.microsoft.com/office/drawing/2014/main" id="{21FD4221-294E-5F42-9D64-8609B036FDA6}"/>
              </a:ext>
            </a:extLst>
          </p:cNvPr>
          <p:cNvSpPr/>
          <p:nvPr/>
        </p:nvSpPr>
        <p:spPr>
          <a:xfrm>
            <a:off x="3050338" y="2672494"/>
            <a:ext cx="14619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Sullivan process</a:t>
            </a:r>
            <a:endParaRPr sz="12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D9AD037-3D1E-6840-BA3A-202140F9A755}"/>
              </a:ext>
            </a:extLst>
          </p:cNvPr>
          <p:cNvSpPr txBox="1"/>
          <p:nvPr/>
        </p:nvSpPr>
        <p:spPr>
          <a:xfrm>
            <a:off x="466661" y="2576868"/>
            <a:ext cx="14542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coherent/incoherent</a:t>
            </a:r>
          </a:p>
          <a:p>
            <a:pPr algn="l"/>
            <a:r>
              <a:rPr lang="en-US" sz="1100" dirty="0"/>
              <a:t>VM production in </a:t>
            </a:r>
            <a:r>
              <a:rPr lang="en-US" sz="1100" dirty="0" err="1"/>
              <a:t>eA</a:t>
            </a:r>
            <a:endParaRPr lang="en-US" sz="1100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4D5B847-D350-D849-B301-903F20F69125}"/>
              </a:ext>
            </a:extLst>
          </p:cNvPr>
          <p:cNvGrpSpPr/>
          <p:nvPr/>
        </p:nvGrpSpPr>
        <p:grpSpPr>
          <a:xfrm>
            <a:off x="2832469" y="4779515"/>
            <a:ext cx="2649349" cy="1855471"/>
            <a:chOff x="5756371" y="3805396"/>
            <a:chExt cx="3203105" cy="2486988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65E7E067-AFAF-414C-AC70-300E0C22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371" y="3805396"/>
              <a:ext cx="2363758" cy="2486988"/>
            </a:xfrm>
            <a:prstGeom prst="rect">
              <a:avLst/>
            </a:prstGeom>
          </p:spPr>
        </p:pic>
        <p:sp>
          <p:nvSpPr>
            <p:cNvPr id="93" name="Right Brace 92">
              <a:extLst>
                <a:ext uri="{FF2B5EF4-FFF2-40B4-BE49-F238E27FC236}">
                  <a16:creationId xmlns:a16="http://schemas.microsoft.com/office/drawing/2014/main" id="{29C8A367-DD91-C74B-9947-8A554103DF53}"/>
                </a:ext>
              </a:extLst>
            </p:cNvPr>
            <p:cNvSpPr/>
            <p:nvPr/>
          </p:nvSpPr>
          <p:spPr>
            <a:xfrm flipV="1">
              <a:off x="8029977" y="5157678"/>
              <a:ext cx="193183" cy="8567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EEBF151-1E13-264A-ADAC-8D6DF1AB3970}"/>
                </a:ext>
              </a:extLst>
            </p:cNvPr>
            <p:cNvSpPr txBox="1"/>
            <p:nvPr/>
          </p:nvSpPr>
          <p:spPr>
            <a:xfrm>
              <a:off x="8271078" y="5370612"/>
              <a:ext cx="688398" cy="464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Rapidity</a:t>
              </a:r>
            </a:p>
            <a:p>
              <a:r>
                <a:rPr lang="en-US" sz="825" dirty="0"/>
                <a:t>gap</a:t>
              </a:r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0222743E-FA10-1C43-A9DF-E3EF7454CC4A}"/>
              </a:ext>
            </a:extLst>
          </p:cNvPr>
          <p:cNvSpPr/>
          <p:nvPr/>
        </p:nvSpPr>
        <p:spPr>
          <a:xfrm>
            <a:off x="3439758" y="4779515"/>
            <a:ext cx="9593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 Diffraction 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64E77EC2-1C0C-0143-9157-71A02FB95EB6}"/>
              </a:ext>
            </a:extLst>
          </p:cNvPr>
          <p:cNvSpPr/>
          <p:nvPr/>
        </p:nvSpPr>
        <p:spPr>
          <a:xfrm>
            <a:off x="2838291" y="4670747"/>
            <a:ext cx="2617156" cy="1992156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Google Shape;586;p46">
            <a:extLst>
              <a:ext uri="{FF2B5EF4-FFF2-40B4-BE49-F238E27FC236}">
                <a16:creationId xmlns:a16="http://schemas.microsoft.com/office/drawing/2014/main" id="{DC091A38-74C4-954A-B227-EF6E0D884F03}"/>
              </a:ext>
            </a:extLst>
          </p:cNvPr>
          <p:cNvSpPr txBox="1"/>
          <p:nvPr/>
        </p:nvSpPr>
        <p:spPr>
          <a:xfrm rot="-1895422">
            <a:off x="325868" y="3428113"/>
            <a:ext cx="1654769" cy="2769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Saturation</a:t>
            </a:r>
            <a:endParaRPr sz="1200" dirty="0">
              <a:solidFill>
                <a:srgbClr val="0432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587;p46">
            <a:extLst>
              <a:ext uri="{FF2B5EF4-FFF2-40B4-BE49-F238E27FC236}">
                <a16:creationId xmlns:a16="http://schemas.microsoft.com/office/drawing/2014/main" id="{C892C3E3-68AA-C543-82C2-45DD4616FEDD}"/>
              </a:ext>
            </a:extLst>
          </p:cNvPr>
          <p:cNvSpPr txBox="1"/>
          <p:nvPr/>
        </p:nvSpPr>
        <p:spPr>
          <a:xfrm rot="-1681697">
            <a:off x="92976" y="1326264"/>
            <a:ext cx="2213980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Proton spin: orbital angular momentum; imaging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99" name="Google Shape;588;p46">
            <a:extLst>
              <a:ext uri="{FF2B5EF4-FFF2-40B4-BE49-F238E27FC236}">
                <a16:creationId xmlns:a16="http://schemas.microsoft.com/office/drawing/2014/main" id="{A7155631-778F-9344-B516-BDB5A6E96727}"/>
              </a:ext>
            </a:extLst>
          </p:cNvPr>
          <p:cNvSpPr txBox="1"/>
          <p:nvPr/>
        </p:nvSpPr>
        <p:spPr>
          <a:xfrm rot="-1480456">
            <a:off x="3079684" y="1324754"/>
            <a:ext cx="1476171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Short-Range Correlations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100" name="Google Shape;589;p46">
            <a:extLst>
              <a:ext uri="{FF2B5EF4-FFF2-40B4-BE49-F238E27FC236}">
                <a16:creationId xmlns:a16="http://schemas.microsoft.com/office/drawing/2014/main" id="{CAF2C819-6602-3647-BD30-C9A3B0E3A1E2}"/>
              </a:ext>
            </a:extLst>
          </p:cNvPr>
          <p:cNvSpPr txBox="1"/>
          <p:nvPr/>
        </p:nvSpPr>
        <p:spPr>
          <a:xfrm rot="-1480456">
            <a:off x="5495308" y="1201090"/>
            <a:ext cx="2068635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Free neutron structure, EMC effect, etc.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101" name="Google Shape;590;p46">
            <a:extLst>
              <a:ext uri="{FF2B5EF4-FFF2-40B4-BE49-F238E27FC236}">
                <a16:creationId xmlns:a16="http://schemas.microsoft.com/office/drawing/2014/main" id="{882B5057-1AB4-A44B-9D25-34FB532623FF}"/>
              </a:ext>
            </a:extLst>
          </p:cNvPr>
          <p:cNvSpPr txBox="1"/>
          <p:nvPr/>
        </p:nvSpPr>
        <p:spPr>
          <a:xfrm rot="-1480456">
            <a:off x="5234637" y="3285826"/>
            <a:ext cx="2164851" cy="2769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Short-Range Correlations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102" name="Google Shape;592;p46">
            <a:extLst>
              <a:ext uri="{FF2B5EF4-FFF2-40B4-BE49-F238E27FC236}">
                <a16:creationId xmlns:a16="http://schemas.microsoft.com/office/drawing/2014/main" id="{AD2D922A-DA07-F048-861E-1ECE39BE677C}"/>
              </a:ext>
            </a:extLst>
          </p:cNvPr>
          <p:cNvSpPr txBox="1"/>
          <p:nvPr/>
        </p:nvSpPr>
        <p:spPr>
          <a:xfrm rot="-1480456">
            <a:off x="163567" y="5418133"/>
            <a:ext cx="2265897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Backward-angle collinear factorization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103" name="Google Shape;593;p46">
            <a:extLst>
              <a:ext uri="{FF2B5EF4-FFF2-40B4-BE49-F238E27FC236}">
                <a16:creationId xmlns:a16="http://schemas.microsoft.com/office/drawing/2014/main" id="{E3321DFF-A2FE-4F42-B4CD-495DB7E3B9AB}"/>
              </a:ext>
            </a:extLst>
          </p:cNvPr>
          <p:cNvSpPr txBox="1"/>
          <p:nvPr/>
        </p:nvSpPr>
        <p:spPr>
          <a:xfrm rot="-1480456">
            <a:off x="2704507" y="3193493"/>
            <a:ext cx="2084179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𝜋/K form factors and structure functions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104" name="Google Shape;586;p46">
            <a:extLst>
              <a:ext uri="{FF2B5EF4-FFF2-40B4-BE49-F238E27FC236}">
                <a16:creationId xmlns:a16="http://schemas.microsoft.com/office/drawing/2014/main" id="{BBFDE609-DA93-6B49-8346-86DCF69D903B}"/>
              </a:ext>
            </a:extLst>
          </p:cNvPr>
          <p:cNvSpPr txBox="1"/>
          <p:nvPr/>
        </p:nvSpPr>
        <p:spPr>
          <a:xfrm rot="-1895422">
            <a:off x="2874199" y="5409695"/>
            <a:ext cx="2090485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Saturation</a:t>
            </a:r>
          </a:p>
          <a:p>
            <a:pPr algn="ctr"/>
            <a:r>
              <a:rPr lang="en-US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Nucleon/Nuclei Structure</a:t>
            </a:r>
            <a:endParaRPr sz="1200" dirty="0">
              <a:solidFill>
                <a:srgbClr val="0432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E5A43C6-350F-C947-8DF5-83C8E803BA6A}"/>
              </a:ext>
            </a:extLst>
          </p:cNvPr>
          <p:cNvSpPr txBox="1"/>
          <p:nvPr/>
        </p:nvSpPr>
        <p:spPr>
          <a:xfrm>
            <a:off x="5649857" y="4610694"/>
            <a:ext cx="3417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All these processes require the detection of protons, neutrons, photons and hadrons at small scattering angles </a:t>
            </a:r>
          </a:p>
          <a:p>
            <a:pPr algn="l"/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i="1" dirty="0">
                <a:solidFill>
                  <a:srgbClr val="3333FF"/>
                </a:solidFill>
                <a:sym typeface="Wingdings" panose="05000000000000000000" pitchFamily="2" charset="2"/>
              </a:rPr>
              <a:t>MAJOR EIC science and detector emphasis</a:t>
            </a:r>
            <a:endParaRPr lang="en-US" sz="2000" i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6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ic-sector-5-6-082223-1.jpg" descr="eic-sector-5-6-082223-1.jpg">
            <a:extLst>
              <a:ext uri="{FF2B5EF4-FFF2-40B4-BE49-F238E27FC236}">
                <a16:creationId xmlns:a16="http://schemas.microsoft.com/office/drawing/2014/main" id="{AE5436A8-C653-2145-BF23-5C0E866B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7" r="21741"/>
          <a:stretch/>
        </p:blipFill>
        <p:spPr>
          <a:xfrm>
            <a:off x="153563" y="682030"/>
            <a:ext cx="8698407" cy="53309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73A644-86B2-AA41-88FF-6A5829D55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Ancillary Detectors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DC6189-6A85-2C49-AE6D-E4D5CFE82F36}"/>
              </a:ext>
            </a:extLst>
          </p:cNvPr>
          <p:cNvCxnSpPr>
            <a:cxnSpLocks/>
          </p:cNvCxnSpPr>
          <p:nvPr/>
        </p:nvCxnSpPr>
        <p:spPr>
          <a:xfrm flipV="1">
            <a:off x="2071595" y="3878317"/>
            <a:ext cx="629702" cy="321246"/>
          </a:xfrm>
          <a:prstGeom prst="straightConnector1">
            <a:avLst/>
          </a:prstGeom>
          <a:ln w="285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E21285-D604-9440-A7E3-4AEA63332EFB}"/>
              </a:ext>
            </a:extLst>
          </p:cNvPr>
          <p:cNvCxnSpPr>
            <a:cxnSpLocks/>
          </p:cNvCxnSpPr>
          <p:nvPr/>
        </p:nvCxnSpPr>
        <p:spPr>
          <a:xfrm flipH="1">
            <a:off x="7246208" y="1091476"/>
            <a:ext cx="634615" cy="32924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33862E-FEB4-F847-A532-28FFB6BEAF45}"/>
              </a:ext>
            </a:extLst>
          </p:cNvPr>
          <p:cNvSpPr txBox="1"/>
          <p:nvPr/>
        </p:nvSpPr>
        <p:spPr>
          <a:xfrm rot="19896284">
            <a:off x="1808943" y="3795964"/>
            <a:ext cx="915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</a:rPr>
              <a:t>p/A 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B4346F-89DE-3141-9C5A-4DF215556782}"/>
              </a:ext>
            </a:extLst>
          </p:cNvPr>
          <p:cNvSpPr txBox="1"/>
          <p:nvPr/>
        </p:nvSpPr>
        <p:spPr>
          <a:xfrm rot="20034413">
            <a:off x="7150936" y="999116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</a:rPr>
              <a:t>e beam</a:t>
            </a:r>
          </a:p>
        </p:txBody>
      </p:sp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7DC3911F-20D7-BF4A-B28A-B3F174FF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766" y="2589097"/>
            <a:ext cx="580838" cy="417881"/>
          </a:xfrm>
          <a:prstGeom prst="rect">
            <a:avLst/>
          </a:prstGeom>
        </p:spPr>
      </p:pic>
      <p:pic>
        <p:nvPicPr>
          <p:cNvPr id="21" name="RP-Front-image004.jpg" descr="RP-Front-image004.jpg">
            <a:extLst>
              <a:ext uri="{FF2B5EF4-FFF2-40B4-BE49-F238E27FC236}">
                <a16:creationId xmlns:a16="http://schemas.microsoft.com/office/drawing/2014/main" id="{32EF1130-90AD-9346-82DA-9E544A74D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848" y="1420718"/>
            <a:ext cx="1013601" cy="116837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33">
            <a:extLst>
              <a:ext uri="{FF2B5EF4-FFF2-40B4-BE49-F238E27FC236}">
                <a16:creationId xmlns:a16="http://schemas.microsoft.com/office/drawing/2014/main" id="{30EEA745-AB77-7047-82C6-39FED199B0F0}"/>
              </a:ext>
            </a:extLst>
          </p:cNvPr>
          <p:cNvSpPr txBox="1"/>
          <p:nvPr/>
        </p:nvSpPr>
        <p:spPr>
          <a:xfrm>
            <a:off x="6937289" y="2330415"/>
            <a:ext cx="1869296" cy="692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68579" bIns="6857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Roman Pots and </a:t>
            </a:r>
            <a:endParaRPr lang="en-US" sz="1200" dirty="0"/>
          </a:p>
          <a:p>
            <a:r>
              <a:rPr sz="1200" dirty="0"/>
              <a:t>Off-Momentum </a:t>
            </a:r>
            <a:r>
              <a:rPr lang="en-US" sz="1200" dirty="0"/>
              <a:t>D</a:t>
            </a:r>
            <a:r>
              <a:rPr sz="1200" dirty="0"/>
              <a:t>etectors </a:t>
            </a:r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E53A6395-8392-8A4F-816B-BC61B4401BB0}"/>
              </a:ext>
            </a:extLst>
          </p:cNvPr>
          <p:cNvSpPr/>
          <p:nvPr/>
        </p:nvSpPr>
        <p:spPr>
          <a:xfrm flipH="1" flipV="1">
            <a:off x="6743272" y="1986766"/>
            <a:ext cx="295311" cy="55471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endParaRPr sz="1350"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AF0FA0A1-991A-3942-818C-10346CF3A2F9}"/>
              </a:ext>
            </a:extLst>
          </p:cNvPr>
          <p:cNvSpPr/>
          <p:nvPr/>
        </p:nvSpPr>
        <p:spPr>
          <a:xfrm>
            <a:off x="6606875" y="852718"/>
            <a:ext cx="627867" cy="85994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endParaRPr sz="1350"/>
          </a:p>
        </p:txBody>
      </p:sp>
      <p:pic>
        <p:nvPicPr>
          <p:cNvPr id="29" name="image004-Sep4.png" descr="image004-Sep4.png">
            <a:extLst>
              <a:ext uri="{FF2B5EF4-FFF2-40B4-BE49-F238E27FC236}">
                <a16:creationId xmlns:a16="http://schemas.microsoft.com/office/drawing/2014/main" id="{6EB32183-B21F-7948-94C4-7782912CF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711" y="5500609"/>
            <a:ext cx="1335379" cy="100153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33">
            <a:extLst>
              <a:ext uri="{FF2B5EF4-FFF2-40B4-BE49-F238E27FC236}">
                <a16:creationId xmlns:a16="http://schemas.microsoft.com/office/drawing/2014/main" id="{3DCBDC13-6D99-0B40-AFF3-612750FA905B}"/>
              </a:ext>
            </a:extLst>
          </p:cNvPr>
          <p:cNvSpPr txBox="1"/>
          <p:nvPr/>
        </p:nvSpPr>
        <p:spPr>
          <a:xfrm>
            <a:off x="2149314" y="5339027"/>
            <a:ext cx="1508286" cy="32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68579" bIns="6857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Low-Q2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aggers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870080-D5AC-9A43-8CAD-A981083CDD0A}"/>
              </a:ext>
            </a:extLst>
          </p:cNvPr>
          <p:cNvSpPr txBox="1"/>
          <p:nvPr/>
        </p:nvSpPr>
        <p:spPr>
          <a:xfrm>
            <a:off x="6345274" y="2751643"/>
            <a:ext cx="2805300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protons and nuclei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 stations with 2 tracking layers each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AC-LGAD / EICROC ( 500x500 </a:t>
            </a:r>
            <a:r>
              <a:rPr lang="en-US" sz="11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pixel)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E26C4029-FF3F-B942-87BD-A3519DAE8B54}"/>
              </a:ext>
            </a:extLst>
          </p:cNvPr>
          <p:cNvSpPr/>
          <p:nvPr/>
        </p:nvSpPr>
        <p:spPr>
          <a:xfrm flipV="1">
            <a:off x="3447607" y="3753786"/>
            <a:ext cx="271524" cy="174682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endParaRPr sz="1350"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99D63717-02B7-0F4A-85A7-6F65FCDC1978}"/>
              </a:ext>
            </a:extLst>
          </p:cNvPr>
          <p:cNvSpPr/>
          <p:nvPr/>
        </p:nvSpPr>
        <p:spPr>
          <a:xfrm flipV="1">
            <a:off x="2300240" y="4083408"/>
            <a:ext cx="802115" cy="1277273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endParaRPr sz="1350"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9BF3BCDE-379D-F944-8D00-762E638024AD}"/>
              </a:ext>
            </a:extLst>
          </p:cNvPr>
          <p:cNvSpPr/>
          <p:nvPr/>
        </p:nvSpPr>
        <p:spPr>
          <a:xfrm flipH="1">
            <a:off x="984203" y="4440891"/>
            <a:ext cx="209760" cy="62669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endParaRPr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D36EE5-BE5B-ED42-9CA4-F3DB54E0DD85}"/>
              </a:ext>
            </a:extLst>
          </p:cNvPr>
          <p:cNvSpPr txBox="1"/>
          <p:nvPr/>
        </p:nvSpPr>
        <p:spPr>
          <a:xfrm>
            <a:off x="3514195" y="5607673"/>
            <a:ext cx="3320140" cy="12772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detection of scattered electrons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  stations with 4 tracking layers each (16x18cm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Si / Timepix4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Calorimeter: Tungsten-powder +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SPACAL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6EC2425C-CA56-5645-96A3-2A98C59F8DCB}"/>
              </a:ext>
            </a:extLst>
          </p:cNvPr>
          <p:cNvSpPr txBox="1"/>
          <p:nvPr/>
        </p:nvSpPr>
        <p:spPr>
          <a:xfrm>
            <a:off x="283857" y="4210354"/>
            <a:ext cx="1643783" cy="32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68579" bIns="6857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ystem </a:t>
            </a:r>
          </a:p>
        </p:txBody>
      </p:sp>
      <p:pic>
        <p:nvPicPr>
          <p:cNvPr id="37" name="image002-Sep2023.png" descr="image002-Sep2023.png">
            <a:extLst>
              <a:ext uri="{FF2B5EF4-FFF2-40B4-BE49-F238E27FC236}">
                <a16:creationId xmlns:a16="http://schemas.microsoft.com/office/drawing/2014/main" id="{2F92E6D4-0B22-5840-8604-65C5CF356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7393" y="3030862"/>
            <a:ext cx="1373581" cy="122393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C83BED7-B776-3E49-8BA6-BB3FF6765295}"/>
              </a:ext>
            </a:extLst>
          </p:cNvPr>
          <p:cNvSpPr txBox="1"/>
          <p:nvPr/>
        </p:nvSpPr>
        <p:spPr>
          <a:xfrm>
            <a:off x="-32349" y="1245758"/>
            <a:ext cx="26110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measure bunch-by-bunch luminosity through Bethe-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Heitler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process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Pair-spectrometer: each with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 tracking layers of AC-LGAD / FCFD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Barrel-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Calorimeter: Tungsten-powder +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SPACAL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0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70BC3B09-D6DC-084C-8B00-AC7B383281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60"/>
          <a:stretch>
            <a:fillRect/>
          </a:stretch>
        </p:blipFill>
        <p:spPr>
          <a:xfrm>
            <a:off x="4222853" y="4223483"/>
            <a:ext cx="1876992" cy="743186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Box 5">
            <a:extLst>
              <a:ext uri="{FF2B5EF4-FFF2-40B4-BE49-F238E27FC236}">
                <a16:creationId xmlns:a16="http://schemas.microsoft.com/office/drawing/2014/main" id="{93DDE950-5160-DE41-B4AE-918E0C409E12}"/>
              </a:ext>
            </a:extLst>
          </p:cNvPr>
          <p:cNvSpPr txBox="1"/>
          <p:nvPr/>
        </p:nvSpPr>
        <p:spPr>
          <a:xfrm>
            <a:off x="4261714" y="3975086"/>
            <a:ext cx="1994457" cy="32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68579" bIns="6857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B0 </a:t>
            </a:r>
            <a:r>
              <a:rPr lang="en-US" sz="1200" dirty="0"/>
              <a:t>M</a:t>
            </a:r>
            <a:r>
              <a:rPr sz="1200" dirty="0"/>
              <a:t>agnet</a:t>
            </a:r>
            <a:r>
              <a:rPr lang="en-US" sz="1200" dirty="0"/>
              <a:t> Spectrometer</a:t>
            </a:r>
            <a:endParaRPr sz="1200" dirty="0"/>
          </a:p>
        </p:txBody>
      </p:sp>
      <p:sp>
        <p:nvSpPr>
          <p:cNvPr id="42" name="Line">
            <a:extLst>
              <a:ext uri="{FF2B5EF4-FFF2-40B4-BE49-F238E27FC236}">
                <a16:creationId xmlns:a16="http://schemas.microsoft.com/office/drawing/2014/main" id="{A3248E66-001E-254F-824C-07AB853C8473}"/>
              </a:ext>
            </a:extLst>
          </p:cNvPr>
          <p:cNvSpPr/>
          <p:nvPr/>
        </p:nvSpPr>
        <p:spPr>
          <a:xfrm flipV="1">
            <a:off x="5187625" y="2351116"/>
            <a:ext cx="554062" cy="1677800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endParaRPr sz="135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C21A4A-5DA6-5448-BD52-1DBFBF72FBB0}"/>
              </a:ext>
            </a:extLst>
          </p:cNvPr>
          <p:cNvSpPr txBox="1"/>
          <p:nvPr/>
        </p:nvSpPr>
        <p:spPr>
          <a:xfrm>
            <a:off x="6121911" y="4220259"/>
            <a:ext cx="3001058" cy="1615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protons and and </a:t>
            </a:r>
            <a:r>
              <a:rPr lang="en-US" sz="1100" dirty="0">
                <a:latin typeface="Symbol" pitchFamily="2" charset="2"/>
                <a:cs typeface="Arial" panose="020B0604020202020204" pitchFamily="34" charset="0"/>
              </a:rPr>
              <a:t>g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4 tracking layers each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AC-LGAD / EICROC ( 500x500 </a:t>
            </a:r>
            <a:r>
              <a:rPr lang="en-US" sz="11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pixel)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en-US" sz="11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EMCAL: 2x2x20 cm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PbWO</a:t>
            </a:r>
            <a:r>
              <a:rPr lang="en-US" sz="11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calorimeter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backward 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96E7B3-3ACA-4044-BEBA-D16073CA3FCC}"/>
              </a:ext>
            </a:extLst>
          </p:cNvPr>
          <p:cNvSpPr txBox="1"/>
          <p:nvPr/>
        </p:nvSpPr>
        <p:spPr>
          <a:xfrm>
            <a:off x="2345577" y="439137"/>
            <a:ext cx="2994731" cy="12772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neutrons and </a:t>
            </a:r>
            <a:r>
              <a:rPr lang="en-US" sz="1100" dirty="0">
                <a:latin typeface="Symbol" pitchFamily="2" charset="2"/>
                <a:cs typeface="Arial" panose="020B0604020202020204" pitchFamily="34" charset="0"/>
              </a:rPr>
              <a:t>g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EMCAL: 2x2x20 cm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PbWO</a:t>
            </a:r>
            <a:r>
              <a:rPr lang="en-US" sz="11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calorimeter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backward 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1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HCAL:  Steel-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-on-Tile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1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20240305_155927.jpeg" descr="20240305_155927.jpeg">
            <a:extLst>
              <a:ext uri="{FF2B5EF4-FFF2-40B4-BE49-F238E27FC236}">
                <a16:creationId xmlns:a16="http://schemas.microsoft.com/office/drawing/2014/main" id="{BC7E867F-A506-0D43-B20E-07D0EA651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0575" y="852718"/>
            <a:ext cx="1294341" cy="97075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19271-4BA4-D043-8789-BDC465F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F7BF95B9-2239-DF41-9E3D-0C1D2900F2C8}"/>
              </a:ext>
            </a:extLst>
          </p:cNvPr>
          <p:cNvSpPr txBox="1"/>
          <p:nvPr/>
        </p:nvSpPr>
        <p:spPr>
          <a:xfrm>
            <a:off x="5182536" y="584930"/>
            <a:ext cx="1967564" cy="32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68579" bIns="6857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200" dirty="0"/>
              <a:t>Zero Degree Calorimeter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75530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85075EF3-5158-4598-9B3E-4737B7D3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14" y="-14642"/>
            <a:ext cx="9144000" cy="584669"/>
          </a:xfrm>
        </p:spPr>
        <p:txBody>
          <a:bodyPr>
            <a:noAutofit/>
          </a:bodyPr>
          <a:lstStyle/>
          <a:p>
            <a:r>
              <a:rPr lang="en-US" dirty="0"/>
              <a:t>EIC Streaming DAQ/Computing Architecture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7C785B2-0D6B-4F45-BA93-005251AC3DCD}"/>
              </a:ext>
            </a:extLst>
          </p:cNvPr>
          <p:cNvSpPr txBox="1"/>
          <p:nvPr/>
        </p:nvSpPr>
        <p:spPr>
          <a:xfrm>
            <a:off x="318948" y="4321005"/>
            <a:ext cx="826835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 External trigger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All collision data digitized but aggressively zero suppressed at FEB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Low / zero deadtime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Collision data flow is independent and unidirectional-&gt; no global latency requirements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Data volume is reduced as much as possible at each stage ensuring that biases are controlled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Limit the number of ASICs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currently 5 </a:t>
            </a:r>
          </a:p>
          <a:p>
            <a:pPr marL="671513" lvl="1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H2GCROC/CALOROC (IN2P3/OMEGA/IJCLAB, LLR, ORNL)</a:t>
            </a:r>
          </a:p>
          <a:p>
            <a:pPr marL="671513" lvl="1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SALSA (U. of São Paulo, CEA/IRFU)</a:t>
            </a:r>
          </a:p>
          <a:p>
            <a:pPr marL="671513" lvl="1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EICROC (IN2P3/OMEGA/IJCLAB, BNL, CEA/IRFU)</a:t>
            </a:r>
          </a:p>
          <a:p>
            <a:pPr marL="671513" lvl="1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ALCOR (INFN-TORINO) and FCFD (FNAL)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Integrate AI/ML as close as possible to subdetectors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cognizant Detector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52DB8-A65A-C845-BDFF-D83482DC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8AAAD10F-E7D9-4749-BB68-4A32E6C0F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00" y="570027"/>
            <a:ext cx="7834265" cy="402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41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A4253-8016-004F-B4CE-E02652BF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D6A2D-076B-F540-9CA7-4FF72E1ED8C3}"/>
              </a:ext>
            </a:extLst>
          </p:cNvPr>
          <p:cNvSpPr/>
          <p:nvPr/>
        </p:nvSpPr>
        <p:spPr>
          <a:xfrm>
            <a:off x="13577" y="35868"/>
            <a:ext cx="911684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12700">
                  <a:solidFill>
                    <a:srgbClr val="0432FF"/>
                  </a:solidFill>
                  <a:prstDash val="solid"/>
                </a:ln>
                <a:gradFill>
                  <a:gsLst>
                    <a:gs pos="0">
                      <a:srgbClr val="0432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Let’s get to work and built the EIC </a:t>
            </a:r>
            <a:r>
              <a:rPr lang="en-US" sz="5400" b="1" dirty="0">
                <a:ln w="12700">
                  <a:solidFill>
                    <a:srgbClr val="0432FF"/>
                  </a:solidFill>
                  <a:prstDash val="solid"/>
                </a:ln>
                <a:gradFill>
                  <a:gsLst>
                    <a:gs pos="0">
                      <a:srgbClr val="0432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sym typeface="Wingdings" pitchFamily="2" charset="2"/>
              </a:rPr>
              <a:t> to realize all the opportunities for 3d imaging</a:t>
            </a:r>
            <a:endParaRPr lang="en-US" sz="5400" b="1" dirty="0">
              <a:ln w="12700">
                <a:solidFill>
                  <a:srgbClr val="0432FF"/>
                </a:solidFill>
                <a:prstDash val="solid"/>
              </a:ln>
              <a:gradFill>
                <a:gsLst>
                  <a:gs pos="0">
                    <a:srgbClr val="0432FF"/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988A3-8ECE-1646-BACB-42EB9538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33" y="3619500"/>
            <a:ext cx="2501900" cy="323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DA79B1-DB55-474D-9296-72526CD6CC2D}"/>
              </a:ext>
            </a:extLst>
          </p:cNvPr>
          <p:cNvSpPr/>
          <p:nvPr/>
        </p:nvSpPr>
        <p:spPr>
          <a:xfrm>
            <a:off x="1514760" y="3776816"/>
            <a:ext cx="4581023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0432FF"/>
                  </a:solidFill>
                  <a:prstDash val="solid"/>
                </a:ln>
                <a:gradFill>
                  <a:gsLst>
                    <a:gs pos="0">
                      <a:srgbClr val="0432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Please join us</a:t>
            </a:r>
            <a:endParaRPr lang="en-US" sz="1600" b="1" dirty="0">
              <a:ln w="12700">
                <a:solidFill>
                  <a:srgbClr val="0432FF"/>
                </a:solidFill>
                <a:prstDash val="solid"/>
              </a:ln>
              <a:gradFill>
                <a:gsLst>
                  <a:gs pos="0">
                    <a:srgbClr val="0432FF"/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/>
            <a:r>
              <a:rPr lang="en-US" sz="4000" b="1" dirty="0">
                <a:ln w="12700">
                  <a:solidFill>
                    <a:srgbClr val="0432FF"/>
                  </a:solidFill>
                  <a:prstDash val="solid"/>
                </a:ln>
                <a:gradFill>
                  <a:gsLst>
                    <a:gs pos="0">
                      <a:srgbClr val="0432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the time is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AF59F-DB31-A84B-8C28-82FF45FC310C}"/>
              </a:ext>
            </a:extLst>
          </p:cNvPr>
          <p:cNvSpPr txBox="1"/>
          <p:nvPr/>
        </p:nvSpPr>
        <p:spPr>
          <a:xfrm>
            <a:off x="-2706" y="5878194"/>
            <a:ext cx="49407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Jobs:</a:t>
            </a:r>
          </a:p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BNL: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https://jobs.bnl.gov/search-jobs/eic?orgIds=3437&amp;kt=1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https://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www.jlab.org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/recruiting</a:t>
            </a:r>
          </a:p>
        </p:txBody>
      </p:sp>
    </p:spTree>
    <p:extLst>
      <p:ext uri="{BB962C8B-B14F-4D97-AF65-F5344CB8AC3E}">
        <p14:creationId xmlns:p14="http://schemas.microsoft.com/office/powerpoint/2010/main" val="1045416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0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DB7F-095D-CF4C-9442-C706DCEBE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15572" cy="570605"/>
          </a:xfrm>
        </p:spPr>
        <p:txBody>
          <a:bodyPr>
            <a:normAutofit/>
          </a:bodyPr>
          <a:lstStyle/>
          <a:p>
            <a:r>
              <a:rPr lang="en-US" dirty="0"/>
              <a:t>Complementarity for 1</a:t>
            </a:r>
            <a:r>
              <a:rPr lang="en-US" baseline="30000" dirty="0"/>
              <a:t>st</a:t>
            </a:r>
            <a:r>
              <a:rPr lang="en-US" dirty="0"/>
              <a:t>-IR &amp; 2</a:t>
            </a:r>
            <a:r>
              <a:rPr lang="en-US" baseline="30000" dirty="0"/>
              <a:t>nd</a:t>
            </a:r>
            <a:r>
              <a:rPr lang="en-US" dirty="0"/>
              <a:t>-IR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AC166-6516-2245-9A8C-48FA8AFE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38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BE3EA3-F832-6447-8211-61FC887F85C5}"/>
              </a:ext>
            </a:extLst>
          </p:cNvPr>
          <p:cNvCxnSpPr/>
          <p:nvPr/>
        </p:nvCxnSpPr>
        <p:spPr>
          <a:xfrm>
            <a:off x="28427" y="1138042"/>
            <a:ext cx="9115572" cy="0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1126EA-5205-2247-96DC-63BFB2840E0F}"/>
              </a:ext>
            </a:extLst>
          </p:cNvPr>
          <p:cNvCxnSpPr/>
          <p:nvPr/>
        </p:nvCxnSpPr>
        <p:spPr>
          <a:xfrm>
            <a:off x="5781949" y="708144"/>
            <a:ext cx="0" cy="5356357"/>
          </a:xfrm>
          <a:prstGeom prst="line">
            <a:avLst/>
          </a:prstGeom>
          <a:ln w="190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73D047-5999-104D-BB33-0C589E1237B1}"/>
              </a:ext>
            </a:extLst>
          </p:cNvPr>
          <p:cNvCxnSpPr/>
          <p:nvPr/>
        </p:nvCxnSpPr>
        <p:spPr>
          <a:xfrm>
            <a:off x="2307575" y="708144"/>
            <a:ext cx="0" cy="5356357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169E77-B75D-0A47-8E0E-106B1EE8F7EF}"/>
              </a:ext>
            </a:extLst>
          </p:cNvPr>
          <p:cNvSpPr txBox="1"/>
          <p:nvPr/>
        </p:nvSpPr>
        <p:spPr>
          <a:xfrm>
            <a:off x="6829749" y="663117"/>
            <a:ext cx="1853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 (IP-8)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6C1A5-90BC-F241-99E2-9E31CAA02815}"/>
              </a:ext>
            </a:extLst>
          </p:cNvPr>
          <p:cNvSpPr txBox="1"/>
          <p:nvPr/>
        </p:nvSpPr>
        <p:spPr>
          <a:xfrm>
            <a:off x="3432311" y="663117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 (IP-6)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F6677-BF51-A941-AD21-E1040E1AAE2D}"/>
              </a:ext>
            </a:extLst>
          </p:cNvPr>
          <p:cNvSpPr txBox="1"/>
          <p:nvPr/>
        </p:nvSpPr>
        <p:spPr>
          <a:xfrm>
            <a:off x="110619" y="1548131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D8F1A3-D1F7-B44A-8929-02E50788B60C}"/>
              </a:ext>
            </a:extLst>
          </p:cNvPr>
          <p:cNvSpPr txBox="1"/>
          <p:nvPr/>
        </p:nvSpPr>
        <p:spPr>
          <a:xfrm>
            <a:off x="2307575" y="154813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ring inside to outside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33A09B-7257-5C43-A2C5-DD5CF49F7550}"/>
              </a:ext>
            </a:extLst>
          </p:cNvPr>
          <p:cNvSpPr txBox="1"/>
          <p:nvPr/>
        </p:nvSpPr>
        <p:spPr>
          <a:xfrm>
            <a:off x="6785388" y="154514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ring outside to inside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B343EF-6E4C-7942-9360-421095C31C1D}"/>
              </a:ext>
            </a:extLst>
          </p:cNvPr>
          <p:cNvSpPr txBox="1"/>
          <p:nvPr/>
        </p:nvSpPr>
        <p:spPr>
          <a:xfrm>
            <a:off x="105929" y="1886455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 Angle: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F7F6F-50F9-214E-BE09-EE513521A57E}"/>
              </a:ext>
            </a:extLst>
          </p:cNvPr>
          <p:cNvSpPr txBox="1"/>
          <p:nvPr/>
        </p:nvSpPr>
        <p:spPr>
          <a:xfrm>
            <a:off x="3453891" y="189569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D8569E-CCC6-BE44-B402-F2A77327FF01}"/>
              </a:ext>
            </a:extLst>
          </p:cNvPr>
          <p:cNvSpPr txBox="1"/>
          <p:nvPr/>
        </p:nvSpPr>
        <p:spPr>
          <a:xfrm>
            <a:off x="5808240" y="1893892"/>
            <a:ext cx="3470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more difficult to get acceptance at high </a:t>
            </a:r>
            <a:r>
              <a:rPr lang="en-US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h </a:t>
            </a:r>
            <a:endParaRPr lang="en-US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F8DCF9-B46A-114D-BC47-766866F33BE9}"/>
              </a:ext>
            </a:extLst>
          </p:cNvPr>
          <p:cNvSpPr txBox="1"/>
          <p:nvPr/>
        </p:nvSpPr>
        <p:spPr>
          <a:xfrm>
            <a:off x="3555009" y="2754906"/>
            <a:ext cx="445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blind spots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far-forward detector acceptances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990448-A164-284E-BF80-75BE77863C67}"/>
              </a:ext>
            </a:extLst>
          </p:cNvPr>
          <p:cNvSpPr txBox="1"/>
          <p:nvPr/>
        </p:nvSpPr>
        <p:spPr>
          <a:xfrm>
            <a:off x="3720625" y="3412390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same luminosity at both IRs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same center-of-mass energy coverage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FA659-1565-184B-9012-9727C76D2D44}"/>
              </a:ext>
            </a:extLst>
          </p:cNvPr>
          <p:cNvSpPr txBox="1"/>
          <p:nvPr/>
        </p:nvSpPr>
        <p:spPr>
          <a:xfrm>
            <a:off x="103480" y="3412747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1D4FE0-1C69-F94E-A601-EC4ECF18F142}"/>
              </a:ext>
            </a:extLst>
          </p:cNvPr>
          <p:cNvSpPr txBox="1"/>
          <p:nvPr/>
        </p:nvSpPr>
        <p:spPr>
          <a:xfrm>
            <a:off x="110619" y="549197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F93FA5-56E7-0D47-9F32-A3DE25ED34BB}"/>
              </a:ext>
            </a:extLst>
          </p:cNvPr>
          <p:cNvSpPr txBox="1"/>
          <p:nvPr/>
        </p:nvSpPr>
        <p:spPr>
          <a:xfrm>
            <a:off x="3951205" y="5485301"/>
            <a:ext cx="3642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complementarity through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subdetector technologies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98C6CB-97D1-8C46-846D-3BF064CFA3E2}"/>
              </a:ext>
            </a:extLst>
          </p:cNvPr>
          <p:cNvSpPr txBox="1"/>
          <p:nvPr/>
        </p:nvSpPr>
        <p:spPr>
          <a:xfrm>
            <a:off x="3479528" y="1206088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same accelerator highlights and challenges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F1BA2A-3A9B-104B-8D83-C56A4BC446DE}"/>
              </a:ext>
            </a:extLst>
          </p:cNvPr>
          <p:cNvSpPr txBox="1"/>
          <p:nvPr/>
        </p:nvSpPr>
        <p:spPr>
          <a:xfrm>
            <a:off x="114300" y="119016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Globally:</a:t>
            </a:r>
          </a:p>
        </p:txBody>
      </p:sp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27FB2181-0B7C-B546-A2E9-D441F2DAE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1" t="1656" r="16942" b="40336"/>
          <a:stretch/>
        </p:blipFill>
        <p:spPr>
          <a:xfrm>
            <a:off x="5174512" y="1580706"/>
            <a:ext cx="1206575" cy="11695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BEE084-3DE2-A846-A3A2-A68E59166325}"/>
              </a:ext>
            </a:extLst>
          </p:cNvPr>
          <p:cNvSpPr txBox="1"/>
          <p:nvPr/>
        </p:nvSpPr>
        <p:spPr>
          <a:xfrm>
            <a:off x="5842899" y="4171502"/>
            <a:ext cx="339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Focus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improved low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acceptance at far-forward Roman Pots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x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~1 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~0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06F7E0-0A52-9B49-B46E-B248CF676484}"/>
              </a:ext>
            </a:extLst>
          </p:cNvPr>
          <p:cNvSpPr txBox="1"/>
          <p:nvPr/>
        </p:nvSpPr>
        <p:spPr>
          <a:xfrm>
            <a:off x="135382" y="415768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IR-Design: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54D107-F4C8-4945-A858-5BBB16511CFE}"/>
              </a:ext>
            </a:extLst>
          </p:cNvPr>
          <p:cNvSpPr txBox="1"/>
          <p:nvPr/>
        </p:nvSpPr>
        <p:spPr>
          <a:xfrm>
            <a:off x="2351876" y="4167962"/>
            <a:ext cx="3393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0.2 GeV &lt;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&lt; 1.3 GeV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69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01CBF2-E5B8-9A40-B936-3BA614E7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32D3E5-CD14-C448-BA33-2B19A99A9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7" y="0"/>
            <a:ext cx="9129323" cy="547721"/>
          </a:xfrm>
        </p:spPr>
        <p:txBody>
          <a:bodyPr>
            <a:norm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Detector: Discovery through Complementary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5D5A1-38FD-CA4D-8F3C-515BE46E8BF1}"/>
              </a:ext>
            </a:extLst>
          </p:cNvPr>
          <p:cNvSpPr txBox="1"/>
          <p:nvPr/>
        </p:nvSpPr>
        <p:spPr>
          <a:xfrm>
            <a:off x="-1" y="670142"/>
            <a:ext cx="912932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want from “Complementary”</a:t>
            </a:r>
          </a:p>
          <a:p>
            <a:pPr algn="l"/>
            <a:endParaRPr lang="en-US" sz="1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Cross-checking important results (obvious!)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Many examples of wrong turns in history of nuclear and particle physics.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Independent cross checks (detector, community, analysis tools) are essential for timely verifications and corrections </a:t>
            </a:r>
          </a:p>
          <a:p>
            <a:pPr lvl="1">
              <a:buClr>
                <a:srgbClr val="0432FF"/>
              </a:buClr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Cross Calibration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Combining data gave well beyond the √2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statistical </a:t>
            </a:r>
          </a:p>
          <a:p>
            <a:pPr lvl="1">
              <a:buClr>
                <a:srgbClr val="0432FF"/>
              </a:buClr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       improvement … 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Different dominating H1, ZEUS systematics…</a:t>
            </a:r>
            <a:r>
              <a: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 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Effectively use H1 electrons with ZEUS hadrons</a:t>
            </a:r>
          </a:p>
          <a:p>
            <a:pPr lvl="1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       … not all optimal solutions have to be in one detector… </a:t>
            </a:r>
          </a:p>
          <a:p>
            <a:pPr lvl="1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Technology Redundancy</a:t>
            </a:r>
          </a:p>
          <a:p>
            <a:pPr>
              <a:buClr>
                <a:srgbClr val="0432FF"/>
              </a:buClr>
            </a:pPr>
            <a:r>
              <a:rPr lang="en-US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... by applying different detector technologies and philosophies 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 to similar physics aims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mitigates technology risk vs. unforeseen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differently optimizes precision and systematics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Different primary physics focuses</a:t>
            </a:r>
          </a:p>
          <a:p>
            <a:pPr>
              <a:buClr>
                <a:srgbClr val="0432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... EIC has unusually broad physics program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(from exclusive single particle production to high multiplicity 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1400" dirty="0" err="1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with complex nuclear fragmentation)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Impossible to optimize for the full program in a single detector. 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Impact on IR design</a:t>
            </a:r>
            <a:endParaRPr lang="en-US" sz="1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E55D0-C115-DF42-814C-7728A4EE6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441" y="1913272"/>
            <a:ext cx="2004627" cy="19061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9B98BD4-CEA1-3340-888B-1FBE3252418F}"/>
              </a:ext>
            </a:extLst>
          </p:cNvPr>
          <p:cNvGrpSpPr/>
          <p:nvPr/>
        </p:nvGrpSpPr>
        <p:grpSpPr>
          <a:xfrm>
            <a:off x="7716238" y="1925981"/>
            <a:ext cx="1375300" cy="717009"/>
            <a:chOff x="5257800" y="1752600"/>
            <a:chExt cx="3733800" cy="2133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43BEC0-59C4-C84D-9717-7BF0A75AD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0200" y="1752600"/>
              <a:ext cx="3312010" cy="1769311"/>
            </a:xfrm>
            <a:prstGeom prst="rect">
              <a:avLst/>
            </a:prstGeom>
          </p:spPr>
        </p:pic>
        <p:sp>
          <p:nvSpPr>
            <p:cNvPr id="9" name="Oval 19">
              <a:extLst>
                <a:ext uri="{FF2B5EF4-FFF2-40B4-BE49-F238E27FC236}">
                  <a16:creationId xmlns:a16="http://schemas.microsoft.com/office/drawing/2014/main" id="{C5745422-3FB2-0648-A0B5-6540EAED6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800" y="1752600"/>
              <a:ext cx="3733800" cy="21336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Trebuchet MS"/>
              </a:endParaRPr>
            </a:p>
          </p:txBody>
        </p:sp>
      </p:grpSp>
      <p:sp>
        <p:nvSpPr>
          <p:cNvPr id="10" name="Line 22">
            <a:extLst>
              <a:ext uri="{FF2B5EF4-FFF2-40B4-BE49-F238E27FC236}">
                <a16:creationId xmlns:a16="http://schemas.microsoft.com/office/drawing/2014/main" id="{B4AB3AFC-FC6D-D94A-AE6F-4750D06AE6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94178" y="2476279"/>
            <a:ext cx="934235" cy="508359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Trebuchet MS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303E95C3-354C-3543-B7F1-5B3D6072C7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77"/>
          <a:stretch/>
        </p:blipFill>
        <p:spPr>
          <a:xfrm>
            <a:off x="5413575" y="3831932"/>
            <a:ext cx="3578737" cy="22147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C03D2C-6CCC-3945-B30F-D4D746FDC982}"/>
              </a:ext>
            </a:extLst>
          </p:cNvPr>
          <p:cNvSpPr txBox="1"/>
          <p:nvPr/>
        </p:nvSpPr>
        <p:spPr>
          <a:xfrm>
            <a:off x="6567910" y="4718632"/>
            <a:ext cx="100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ATLAS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3C67CC-BD5A-7747-A31C-129CCBCA110F}"/>
              </a:ext>
            </a:extLst>
          </p:cNvPr>
          <p:cNvSpPr txBox="1"/>
          <p:nvPr/>
        </p:nvSpPr>
        <p:spPr>
          <a:xfrm>
            <a:off x="8088644" y="4953771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3562352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B0FC31-825E-ED4B-9151-6B3F01EB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ECAAC6-D819-7D43-B11E-2967390C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Science Program</a:t>
            </a:r>
          </a:p>
        </p:txBody>
      </p:sp>
      <p:pic>
        <p:nvPicPr>
          <p:cNvPr id="5" name="Picture 4" descr="A picture containing LEGO, toy, indoor, cluttered&#10;&#10;Description automatically generated">
            <a:extLst>
              <a:ext uri="{FF2B5EF4-FFF2-40B4-BE49-F238E27FC236}">
                <a16:creationId xmlns:a16="http://schemas.microsoft.com/office/drawing/2014/main" id="{775979EA-2C8F-2541-93FF-8A37F8F07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55" y="1276863"/>
            <a:ext cx="7403690" cy="465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4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reduced scattered proton acceptance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16340" y="1897801"/>
            <a:ext cx="1252690" cy="729533"/>
            <a:chOff x="6324599" y="2032718"/>
            <a:chExt cx="1252690" cy="729533"/>
          </a:xfrm>
        </p:grpSpPr>
        <p:sp>
          <p:nvSpPr>
            <p:cNvPr id="9" name="AutoShape 49"/>
            <p:cNvSpPr>
              <a:spLocks noChangeArrowheads="1"/>
            </p:cNvSpPr>
            <p:nvPr/>
          </p:nvSpPr>
          <p:spPr bwMode="auto">
            <a:xfrm>
              <a:off x="6341534" y="2032718"/>
              <a:ext cx="1193799" cy="729533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95530" y="2137828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+mj-lt"/>
                </a:rPr>
                <a:t>Fourier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540000">
              <a:off x="6324599" y="2205569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Down">
                <a:avLst>
                  <a:gd name="adj" fmla="val 961505"/>
                </a:avLst>
              </a:prstTxWarp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+mj-lt"/>
                  <a:cs typeface="Comic Sans MS"/>
                </a:rPr>
                <a:t>Transform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46561" y="1228590"/>
            <a:ext cx="11836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Comic Sans MS"/>
              </a:rPr>
              <a:t>Plots from </a:t>
            </a:r>
          </a:p>
          <a:p>
            <a:pPr algn="ctr"/>
            <a:r>
              <a:rPr lang="en-US" sz="1600" dirty="0">
                <a:latin typeface="+mj-lt"/>
                <a:cs typeface="Comic Sans MS"/>
              </a:rPr>
              <a:t>EIC WP: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8304" y="1369855"/>
            <a:ext cx="2751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Re</a:t>
            </a:r>
            <a:r>
              <a:rPr lang="en-US" sz="1600" b="1" dirty="0">
                <a:solidFill>
                  <a:srgbClr val="0000FF"/>
                </a:solidFill>
                <a:latin typeface="+mj-lt"/>
                <a:cs typeface="Comic Sans MS"/>
              </a:rPr>
              <a:t>quirement:</a:t>
            </a:r>
          </a:p>
          <a:p>
            <a:r>
              <a:rPr lang="en-US" sz="1600" dirty="0">
                <a:latin typeface="+mj-lt"/>
                <a:cs typeface="Comic Sans MS"/>
              </a:rPr>
              <a:t>∫L</a:t>
            </a:r>
            <a:r>
              <a:rPr lang="en-US" sz="1600" baseline="-25000" dirty="0">
                <a:latin typeface="+mj-lt"/>
                <a:cs typeface="Comic Sans MS"/>
              </a:rPr>
              <a:t>int</a:t>
            </a:r>
            <a:r>
              <a:rPr lang="en-US" sz="1600" dirty="0">
                <a:latin typeface="+mj-lt"/>
                <a:cs typeface="Comic Sans MS"/>
              </a:rPr>
              <a:t>=10fb</a:t>
            </a:r>
            <a:r>
              <a:rPr lang="en-US" sz="1600" baseline="30000" dirty="0">
                <a:latin typeface="+mj-lt"/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0.18 &lt; 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+mj-lt"/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 (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Comic Sans MS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) &lt; 1.3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  <a:cs typeface="Comic Sans MS"/>
              </a:rPr>
              <a:t>0.03 &lt; |t| (GeV</a:t>
            </a:r>
            <a:r>
              <a:rPr lang="en-US" sz="1600" baseline="30000" dirty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Comic Sans MS"/>
              </a:rPr>
              <a:t>)&lt; 1.6</a:t>
            </a:r>
            <a:endParaRPr lang="en-US" sz="1600" dirty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88712" y="3116489"/>
            <a:ext cx="28701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Comic Sans MS"/>
              </a:rPr>
              <a:t>∫L</a:t>
            </a:r>
            <a:r>
              <a:rPr lang="en-US" sz="1600" baseline="-25000" dirty="0">
                <a:latin typeface="+mj-lt"/>
                <a:cs typeface="Comic Sans MS"/>
              </a:rPr>
              <a:t>int</a:t>
            </a:r>
            <a:r>
              <a:rPr lang="en-US" sz="1600" dirty="0">
                <a:latin typeface="+mj-lt"/>
                <a:cs typeface="Comic Sans MS"/>
              </a:rPr>
              <a:t>=10fb</a:t>
            </a:r>
            <a:r>
              <a:rPr lang="en-US" sz="1600" baseline="30000" dirty="0">
                <a:latin typeface="+mj-lt"/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  <a:cs typeface="Comic Sans MS"/>
              </a:rPr>
              <a:t>0.44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 &lt; |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+mj-lt"/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| (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Comic Sans MS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) &lt; 1.3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81393" y="3064923"/>
            <a:ext cx="1509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Comic Sans MS"/>
              </a:rPr>
              <a:t>Plots with </a:t>
            </a:r>
          </a:p>
          <a:p>
            <a:pPr algn="ctr"/>
            <a:r>
              <a:rPr lang="en-US" sz="1600" dirty="0">
                <a:latin typeface="+mj-lt"/>
                <a:cs typeface="Comic Sans MS"/>
              </a:rPr>
              <a:t>reduced </a:t>
            </a:r>
          </a:p>
          <a:p>
            <a:pPr algn="ctr"/>
            <a:r>
              <a:rPr lang="en-US" sz="1600" dirty="0">
                <a:latin typeface="+mj-lt"/>
                <a:cs typeface="Comic Sans MS"/>
              </a:rPr>
              <a:t>lower </a:t>
            </a:r>
          </a:p>
          <a:p>
            <a:pPr algn="ctr"/>
            <a:r>
              <a:rPr lang="en-US" sz="1600" dirty="0" err="1">
                <a:latin typeface="+mj-lt"/>
                <a:cs typeface="Comic Sans MS"/>
              </a:rPr>
              <a:t>p</a:t>
            </a:r>
            <a:r>
              <a:rPr lang="en-US" sz="1600" baseline="-25000" dirty="0" err="1">
                <a:latin typeface="+mj-lt"/>
                <a:cs typeface="Comic Sans MS"/>
              </a:rPr>
              <a:t>t</a:t>
            </a:r>
            <a:r>
              <a:rPr lang="en-US" sz="1600" dirty="0">
                <a:latin typeface="+mj-lt"/>
                <a:cs typeface="Comic Sans MS"/>
              </a:rPr>
              <a:t>-acceptance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736982"/>
            <a:ext cx="2160270" cy="20535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43" y="4736982"/>
            <a:ext cx="2160270" cy="20535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03523" y="5019256"/>
            <a:ext cx="2751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Comic Sans MS"/>
              </a:rPr>
              <a:t>∫L</a:t>
            </a:r>
            <a:r>
              <a:rPr lang="en-US" sz="1600" baseline="-25000" dirty="0">
                <a:latin typeface="+mj-lt"/>
                <a:cs typeface="Comic Sans MS"/>
              </a:rPr>
              <a:t>int</a:t>
            </a:r>
            <a:r>
              <a:rPr lang="en-US" sz="1600" dirty="0">
                <a:latin typeface="+mj-lt"/>
                <a:cs typeface="Comic Sans MS"/>
              </a:rPr>
              <a:t>=10fb</a:t>
            </a:r>
            <a:r>
              <a:rPr lang="en-US" sz="1600" baseline="30000" dirty="0">
                <a:latin typeface="+mj-lt"/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0.18 &lt; |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+mj-lt"/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| (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Comic Sans MS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) &lt;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Comic Sans MS"/>
              </a:rPr>
              <a:t>0.8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37580" y="5206992"/>
            <a:ext cx="1509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Comic Sans MS"/>
              </a:rPr>
              <a:t>Plots with </a:t>
            </a:r>
          </a:p>
          <a:p>
            <a:pPr algn="ctr"/>
            <a:r>
              <a:rPr lang="en-US" sz="1600" dirty="0">
                <a:latin typeface="+mj-lt"/>
                <a:cs typeface="Comic Sans MS"/>
              </a:rPr>
              <a:t>reduced </a:t>
            </a:r>
          </a:p>
          <a:p>
            <a:pPr algn="ctr"/>
            <a:r>
              <a:rPr lang="en-US" sz="1600" dirty="0">
                <a:latin typeface="+mj-lt"/>
                <a:cs typeface="Comic Sans MS"/>
              </a:rPr>
              <a:t>high</a:t>
            </a:r>
          </a:p>
          <a:p>
            <a:pPr algn="ctr"/>
            <a:r>
              <a:rPr lang="en-US" sz="1600" dirty="0" err="1">
                <a:latin typeface="+mj-lt"/>
                <a:cs typeface="Comic Sans MS"/>
              </a:rPr>
              <a:t>p</a:t>
            </a:r>
            <a:r>
              <a:rPr lang="en-US" sz="1600" baseline="-25000" dirty="0" err="1">
                <a:latin typeface="+mj-lt"/>
                <a:cs typeface="Comic Sans MS"/>
              </a:rPr>
              <a:t>t</a:t>
            </a:r>
            <a:r>
              <a:rPr lang="en-US" sz="1600" dirty="0">
                <a:latin typeface="+mj-lt"/>
                <a:cs typeface="Comic Sans MS"/>
              </a:rPr>
              <a:t>-acceptance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5619"/>
            <a:ext cx="2160270" cy="2053590"/>
          </a:xfrm>
          <a:prstGeom prst="rect">
            <a:avLst/>
          </a:prstGeom>
        </p:spPr>
      </p:pic>
      <p:pic>
        <p:nvPicPr>
          <p:cNvPr id="6" name="Picture 5" descr="fig_dsdt_20x250_dvcs_10fb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948524"/>
            <a:ext cx="2160270" cy="20535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726" y="597895"/>
            <a:ext cx="163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Measurement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22" y="2850378"/>
            <a:ext cx="2160270" cy="2053590"/>
          </a:xfrm>
          <a:prstGeom prst="rect">
            <a:avLst/>
          </a:prstGeom>
        </p:spPr>
      </p:pic>
      <p:pic>
        <p:nvPicPr>
          <p:cNvPr id="7" name="Picture 6" descr="fig_int_20x250_dvcs_10fb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88" y="953864"/>
            <a:ext cx="2160270" cy="205359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13876" y="579995"/>
            <a:ext cx="215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Physics </a:t>
            </a:r>
            <a:r>
              <a:rPr lang="en-US" dirty="0" err="1">
                <a:solidFill>
                  <a:srgbClr val="0000FF"/>
                </a:solidFill>
                <a:latin typeface="+mj-lt"/>
                <a:cs typeface="Comic Sans MS"/>
              </a:rPr>
              <a:t>Obsevable</a:t>
            </a:r>
            <a:endParaRPr lang="en-US" dirty="0">
              <a:solidFill>
                <a:srgbClr val="0000FF"/>
              </a:solidFill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4651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9A2F7C-3D2E-1E43-9F13-451B38E2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4590D6-479C-B842-8D06-CC41F50E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Far-Forward Detectors: Roman Pots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B64A17-315D-564C-8C01-B1CC77D550CF}"/>
                  </a:ext>
                </a:extLst>
              </p:cNvPr>
              <p:cNvSpPr txBox="1"/>
              <p:nvPr/>
            </p:nvSpPr>
            <p:spPr>
              <a:xfrm>
                <a:off x="145335" y="4926984"/>
                <a:ext cx="5622428" cy="1588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432FF"/>
                    </a:solidFill>
                    <a:latin typeface="+mj-lt"/>
                  </a:rPr>
                  <a:t>Note: </a:t>
                </a:r>
              </a:p>
              <a:p>
                <a:endParaRPr lang="en-US" sz="1600" b="1" dirty="0">
                  <a:solidFill>
                    <a:srgbClr val="0432FF"/>
                  </a:solidFill>
                  <a:latin typeface="+mj-lt"/>
                </a:endParaRPr>
              </a:p>
              <a:p>
                <a:r>
                  <a:rPr lang="en-US" sz="1600" dirty="0">
                    <a:solidFill>
                      <a:srgbClr val="0000FF"/>
                    </a:solidFill>
                    <a:latin typeface="+mj-lt"/>
                    <a:sym typeface="Wingdings" pitchFamily="2" charset="2"/>
                  </a:rPr>
                  <a:t></a:t>
                </a:r>
                <a:r>
                  <a:rPr lang="en-US" sz="1600" dirty="0">
                    <a:latin typeface="+mj-lt"/>
                    <a:sym typeface="Wingdings" pitchFamily="2" charset="2"/>
                  </a:rPr>
                  <a:t> high luminosity and </a:t>
                </a:r>
                <a:r>
                  <a:rPr lang="en-US" sz="1600" dirty="0">
                    <a:latin typeface="+mj-lt"/>
                  </a:rPr>
                  <a:t>low </a:t>
                </a:r>
                <a:r>
                  <a:rPr lang="en-US" sz="1600" dirty="0" err="1">
                    <a:latin typeface="+mj-lt"/>
                  </a:rPr>
                  <a:t>p</a:t>
                </a:r>
                <a:r>
                  <a:rPr lang="en-US" sz="1600" baseline="-25000" dirty="0" err="1">
                    <a:latin typeface="+mj-lt"/>
                  </a:rPr>
                  <a:t>T</a:t>
                </a:r>
                <a:r>
                  <a:rPr lang="en-US" sz="1600" dirty="0">
                    <a:latin typeface="+mj-lt"/>
                  </a:rPr>
                  <a:t> acceptance for forward scattered particles are anticorrelated</a:t>
                </a:r>
              </a:p>
              <a:p>
                <a:r>
                  <a:rPr lang="en-US" sz="1600" dirty="0">
                    <a:latin typeface="+mj-lt"/>
                  </a:rPr>
                  <a:t>Luminosity increases if </a:t>
                </a:r>
                <a:r>
                  <a:rPr lang="en-US" sz="1600" dirty="0">
                    <a:latin typeface="Symbol" pitchFamily="2" charset="2"/>
                  </a:rPr>
                  <a:t>b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* ↓ &amp;divergence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′∗</m:t>
                        </m:r>
                      </m:sup>
                    </m:sSup>
                  </m:oMath>
                </a14:m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↑</a:t>
                </a:r>
              </a:p>
              <a:p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Highest luminosity </a:t>
                </a:r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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 smallest low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p</a:t>
                </a:r>
                <a:r>
                  <a:rPr lang="en-US" sz="1600" baseline="-25000" dirty="0" err="1"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T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 acceptance at RPs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B64A17-315D-564C-8C01-B1CC77D55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35" y="4926984"/>
                <a:ext cx="5622428" cy="1588961"/>
              </a:xfrm>
              <a:prstGeom prst="rect">
                <a:avLst/>
              </a:prstGeom>
              <a:blipFill>
                <a:blip r:embed="rId2"/>
                <a:stretch>
                  <a:fillRect l="-225" t="-794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85C171-6FE8-6E41-86E4-2AB44630F666}"/>
                  </a:ext>
                </a:extLst>
              </p:cNvPr>
              <p:cNvSpPr txBox="1"/>
              <p:nvPr/>
            </p:nvSpPr>
            <p:spPr>
              <a:xfrm>
                <a:off x="819413" y="4820576"/>
                <a:ext cx="1821820" cy="3882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  <m:rad>
                            <m:radPr>
                              <m:degHide m:val="on"/>
                              <m:ctrlPr>
                                <a:rPr lang="en-US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 dirty="0" err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</m:rad>
                        </m:e>
                      </m:borderBox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85C171-6FE8-6E41-86E4-2AB44630F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13" y="4820576"/>
                <a:ext cx="1821820" cy="388230"/>
              </a:xfrm>
              <a:prstGeom prst="rect">
                <a:avLst/>
              </a:prstGeom>
              <a:blipFill>
                <a:blip r:embed="rId3"/>
                <a:stretch>
                  <a:fillRect r="-14583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7151248-7DA5-F443-8ECE-AE69383AA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821" y="4317998"/>
            <a:ext cx="3630502" cy="2445652"/>
          </a:xfrm>
          <a:prstGeom prst="rect">
            <a:avLst/>
          </a:prstGeom>
        </p:spPr>
      </p:pic>
      <p:pic>
        <p:nvPicPr>
          <p:cNvPr id="8" name="Picture 7" descr="fig_dsdt_20x250_dvcs_10fb.eps">
            <a:extLst>
              <a:ext uri="{FF2B5EF4-FFF2-40B4-BE49-F238E27FC236}">
                <a16:creationId xmlns:a16="http://schemas.microsoft.com/office/drawing/2014/main" id="{605E5FC9-EA94-7B41-B388-10B0F648C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8" y="604147"/>
            <a:ext cx="4305442" cy="409282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926F98-D6D8-C14C-A570-F85316CCC08C}"/>
              </a:ext>
            </a:extLst>
          </p:cNvPr>
          <p:cNvCxnSpPr>
            <a:cxnSpLocks/>
          </p:cNvCxnSpPr>
          <p:nvPr/>
        </p:nvCxnSpPr>
        <p:spPr>
          <a:xfrm flipV="1">
            <a:off x="1539728" y="1035391"/>
            <a:ext cx="0" cy="321735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5C7388-C431-484F-8864-5E37CA8F4975}"/>
              </a:ext>
            </a:extLst>
          </p:cNvPr>
          <p:cNvCxnSpPr/>
          <p:nvPr/>
        </p:nvCxnSpPr>
        <p:spPr>
          <a:xfrm>
            <a:off x="1354330" y="2572469"/>
            <a:ext cx="39542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685BD6D-E9D8-0A46-9283-B5EDFAC0148A}"/>
              </a:ext>
            </a:extLst>
          </p:cNvPr>
          <p:cNvSpPr txBox="1"/>
          <p:nvPr/>
        </p:nvSpPr>
        <p:spPr>
          <a:xfrm>
            <a:off x="1738467" y="256648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+mj-lt"/>
              </a:rPr>
              <a:t>HD</a:t>
            </a:r>
            <a:endParaRPr lang="en-US" sz="16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6D795D-E277-D04C-9D56-23A90041A195}"/>
              </a:ext>
            </a:extLst>
          </p:cNvPr>
          <p:cNvSpPr txBox="1"/>
          <p:nvPr/>
        </p:nvSpPr>
        <p:spPr>
          <a:xfrm>
            <a:off x="970821" y="257246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+mj-lt"/>
              </a:rPr>
              <a:t>HA</a:t>
            </a:r>
            <a:endParaRPr lang="en-US" sz="1600" b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78DE0-15E3-C940-8C9E-202762111669}"/>
              </a:ext>
            </a:extLst>
          </p:cNvPr>
          <p:cNvSpPr txBox="1"/>
          <p:nvPr/>
        </p:nvSpPr>
        <p:spPr>
          <a:xfrm>
            <a:off x="4683730" y="865614"/>
            <a:ext cx="4305441" cy="2308324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two configurations: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high acceptance: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measure the low-t region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lowest t impacted by beam optics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high divergence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measure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high-t tail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highest t reach driven by IR magnet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design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bore size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AFF7E-DE95-A040-A287-F5F632432A10}"/>
              </a:ext>
            </a:extLst>
          </p:cNvPr>
          <p:cNvSpPr txBox="1"/>
          <p:nvPr/>
        </p:nvSpPr>
        <p:spPr>
          <a:xfrm>
            <a:off x="3348763" y="1029457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 p</a:t>
            </a:r>
            <a:r>
              <a:rPr lang="en-US" sz="16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60356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7D1FD-E817-4437-B00C-F4C1DA42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/>
              <a:t>ePIC</a:t>
            </a:r>
            <a:r>
              <a:rPr lang="en-US" b="1" dirty="0"/>
              <a:t>: MARCO Magnet Design Details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A295C-83DF-415F-9ADF-F45E1410AC37}"/>
              </a:ext>
            </a:extLst>
          </p:cNvPr>
          <p:cNvSpPr txBox="1"/>
          <p:nvPr/>
        </p:nvSpPr>
        <p:spPr>
          <a:xfrm>
            <a:off x="41403" y="2578297"/>
            <a:ext cx="2726217" cy="938719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Coil is divided in 3 modules with 6 layers each. This is done mainly to accommodate possible conductor length.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Flux return steel layout fully defined to minimize forces and fringe fields (~10G)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01067-C81F-E5F1-6594-49CB1EAB2C94}"/>
              </a:ext>
            </a:extLst>
          </p:cNvPr>
          <p:cNvSpPr txBox="1"/>
          <p:nvPr/>
        </p:nvSpPr>
        <p:spPr>
          <a:xfrm>
            <a:off x="5178721" y="2312615"/>
            <a:ext cx="3017325" cy="161582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 dirty="0">
                <a:latin typeface="+mj-lt"/>
              </a:rPr>
              <a:t>Order of conductor samples put in place based on these specifications !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 dirty="0">
                <a:latin typeface="+mj-lt"/>
              </a:rPr>
              <a:t>Working on sample conductor qualification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 dirty="0">
                <a:latin typeface="+mj-lt"/>
              </a:rPr>
              <a:t>Discussed with test facilities around the world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 dirty="0">
                <a:latin typeface="+mj-lt"/>
              </a:rPr>
              <a:t>Already have estimated cost from at least one test facility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 dirty="0">
                <a:latin typeface="+mj-lt"/>
              </a:rPr>
              <a:t>Conductor is similar to the conductor used for 11.7 T MRI magnet at CEA, </a:t>
            </a:r>
            <a:r>
              <a:rPr lang="en-US" sz="1100" dirty="0" err="1">
                <a:latin typeface="+mj-lt"/>
              </a:rPr>
              <a:t>Saclay</a:t>
            </a:r>
            <a:endParaRPr lang="en-US" sz="1100" dirty="0">
              <a:latin typeface="+mj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0A58C7-5AEB-ED4A-AE97-4C0B6CC610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404" y="545954"/>
            <a:ext cx="2646189" cy="19552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BF4B7-4E75-1747-8F2F-B28C8E905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14457" y="3763326"/>
            <a:ext cx="2726217" cy="3075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761846-1C06-9E84-5855-72CC33D964C4}"/>
              </a:ext>
            </a:extLst>
          </p:cNvPr>
          <p:cNvSpPr txBox="1"/>
          <p:nvPr/>
        </p:nvSpPr>
        <p:spPr>
          <a:xfrm>
            <a:off x="0" y="3605414"/>
            <a:ext cx="2643795" cy="1785104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Mechanical:</a:t>
            </a:r>
          </a:p>
          <a:p>
            <a:r>
              <a:rPr lang="en-US" sz="1100" dirty="0">
                <a:latin typeface="+mj-lt"/>
              </a:rPr>
              <a:t>2D and 3D mechanical analysis done on the overall magnet assembly, coils, mandrel and tie-rods.</a:t>
            </a:r>
          </a:p>
          <a:p>
            <a:r>
              <a:rPr lang="en-US" sz="1100" dirty="0">
                <a:solidFill>
                  <a:srgbClr val="21A0FF"/>
                </a:solidFill>
                <a:latin typeface="+mj-lt"/>
              </a:rPr>
              <a:t>All the stresses, displacement are well within the acceptable limits.</a:t>
            </a:r>
          </a:p>
          <a:p>
            <a:r>
              <a:rPr lang="en-US" sz="1100" dirty="0">
                <a:latin typeface="+mj-lt"/>
              </a:rPr>
              <a:t>Cryogenic:</a:t>
            </a:r>
          </a:p>
          <a:p>
            <a:r>
              <a:rPr lang="en-US" sz="1100" dirty="0">
                <a:solidFill>
                  <a:srgbClr val="21A0FF"/>
                </a:solidFill>
                <a:latin typeface="+mj-lt"/>
              </a:rPr>
              <a:t>Redundant cooling system </a:t>
            </a:r>
            <a:r>
              <a:rPr lang="en-US" sz="1100" dirty="0">
                <a:latin typeface="+mj-lt"/>
              </a:rPr>
              <a:t>is used to ensure that thermosiphon works properly</a:t>
            </a:r>
          </a:p>
        </p:txBody>
      </p:sp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E326E58E-5D0E-054C-80E9-1840186B3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084532"/>
              </p:ext>
            </p:extLst>
          </p:nvPr>
        </p:nvGraphicFramePr>
        <p:xfrm>
          <a:off x="2767620" y="644870"/>
          <a:ext cx="3498981" cy="133557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77079">
                  <a:extLst>
                    <a:ext uri="{9D8B030D-6E8A-4147-A177-3AD203B41FA5}">
                      <a16:colId xmlns:a16="http://schemas.microsoft.com/office/drawing/2014/main" val="216481373"/>
                    </a:ext>
                  </a:extLst>
                </a:gridCol>
                <a:gridCol w="648477">
                  <a:extLst>
                    <a:ext uri="{9D8B030D-6E8A-4147-A177-3AD203B41FA5}">
                      <a16:colId xmlns:a16="http://schemas.microsoft.com/office/drawing/2014/main" val="4125464049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972109708"/>
                    </a:ext>
                  </a:extLst>
                </a:gridCol>
                <a:gridCol w="699796">
                  <a:extLst>
                    <a:ext uri="{9D8B030D-6E8A-4147-A177-3AD203B41FA5}">
                      <a16:colId xmlns:a16="http://schemas.microsoft.com/office/drawing/2014/main" val="4052059768"/>
                    </a:ext>
                  </a:extLst>
                </a:gridCol>
                <a:gridCol w="555172">
                  <a:extLst>
                    <a:ext uri="{9D8B030D-6E8A-4147-A177-3AD203B41FA5}">
                      <a16:colId xmlns:a16="http://schemas.microsoft.com/office/drawing/2014/main" val="4262563710"/>
                    </a:ext>
                  </a:extLst>
                </a:gridCol>
              </a:tblGrid>
              <a:tr h="192575">
                <a:tc>
                  <a:txBody>
                    <a:bodyPr/>
                    <a:lstStyle/>
                    <a:p>
                      <a:pPr algn="r"/>
                      <a:r>
                        <a:rPr lang="fr-FR" sz="800" dirty="0"/>
                        <a:t>B</a:t>
                      </a:r>
                      <a:r>
                        <a:rPr lang="fr-FR" sz="800" baseline="-25000" dirty="0"/>
                        <a:t>0</a:t>
                      </a:r>
                      <a:endParaRPr lang="en-US" sz="800" b="1" baseline="-25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/>
                        <a:t>1.5 T</a:t>
                      </a:r>
                      <a:endParaRPr lang="en-US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/>
                        <a:t>1.7 T</a:t>
                      </a:r>
                      <a:endParaRPr lang="en-US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/>
                        <a:t>2.0 T</a:t>
                      </a:r>
                      <a:endParaRPr lang="en-US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/>
                        <a:t>Units</a:t>
                      </a:r>
                      <a:endParaRPr lang="en-US" sz="8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2565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/>
                      <a:r>
                        <a:rPr lang="fr-FR" sz="800" dirty="0" err="1"/>
                        <a:t>Current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/>
                        <a:t>2942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/>
                        <a:t>3335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0" dirty="0"/>
                        <a:t>3924</a:t>
                      </a:r>
                      <a:endParaRPr lang="en-US" sz="8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/>
                        <a:t>A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006624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T</a:t>
                      </a:r>
                      <a:r>
                        <a:rPr lang="en-US" sz="800" baseline="-25000" dirty="0"/>
                        <a:t>op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4.7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8835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/>
                      <a:r>
                        <a:rPr lang="fr-FR" sz="800" dirty="0" err="1"/>
                        <a:t>B</a:t>
                      </a:r>
                      <a:r>
                        <a:rPr lang="fr-FR" sz="800" baseline="-25000" dirty="0" err="1"/>
                        <a:t>peak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/>
                        <a:t>2.00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/>
                        <a:t>2.27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0" dirty="0"/>
                        <a:t>2.67</a:t>
                      </a:r>
                      <a:endParaRPr lang="en-US" sz="8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/>
                        <a:t>T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849501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Temp.</a:t>
                      </a:r>
                      <a:r>
                        <a:rPr lang="en-US" sz="800" baseline="0" dirty="0"/>
                        <a:t> margin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2.82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2.45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418749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Load line margin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59.6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54.2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46.1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38702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noProof="0" dirty="0"/>
                        <a:t>I / </a:t>
                      </a:r>
                      <a:r>
                        <a:rPr lang="en-US" sz="800" noProof="0" dirty="0" err="1"/>
                        <a:t>Ic</a:t>
                      </a:r>
                      <a:r>
                        <a:rPr lang="en-US" sz="800" noProof="0" dirty="0"/>
                        <a:t>(</a:t>
                      </a:r>
                      <a:r>
                        <a:rPr lang="en-US" sz="800" noProof="0" dirty="0" err="1"/>
                        <a:t>T</a:t>
                      </a:r>
                      <a:r>
                        <a:rPr lang="en-US" sz="800" baseline="0" noProof="0" dirty="0" err="1"/>
                        <a:t>,</a:t>
                      </a:r>
                      <a:r>
                        <a:rPr lang="en-US" sz="800" noProof="0" dirty="0" err="1"/>
                        <a:t>B</a:t>
                      </a:r>
                      <a:r>
                        <a:rPr lang="en-US" sz="800" baseline="-25000" noProof="0" dirty="0" err="1"/>
                        <a:t>peak</a:t>
                      </a:r>
                      <a:r>
                        <a:rPr lang="en-US" sz="800" noProof="0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17.9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22.1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29.3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47865330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8B838DD5-2897-1948-AB40-4D2F56B47F79}"/>
              </a:ext>
            </a:extLst>
          </p:cNvPr>
          <p:cNvSpPr txBox="1"/>
          <p:nvPr/>
        </p:nvSpPr>
        <p:spPr>
          <a:xfrm>
            <a:off x="3388107" y="1968702"/>
            <a:ext cx="2258009" cy="23083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Robust and safe operating parameters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5ABCD2-59B1-0948-BB99-081ADEC2D0E9}"/>
              </a:ext>
            </a:extLst>
          </p:cNvPr>
          <p:cNvGrpSpPr/>
          <p:nvPr/>
        </p:nvGrpSpPr>
        <p:grpSpPr>
          <a:xfrm>
            <a:off x="6281810" y="812142"/>
            <a:ext cx="2877400" cy="1385597"/>
            <a:chOff x="3841831" y="2338873"/>
            <a:chExt cx="3836533" cy="184746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E0A3ECA-3213-714D-8139-3781D02AE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7802"/>
            <a:stretch/>
          </p:blipFill>
          <p:spPr>
            <a:xfrm>
              <a:off x="3841831" y="2338873"/>
              <a:ext cx="3836533" cy="18474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4C28E2-5FCC-D04B-A72B-6037B8C79756}"/>
                </a:ext>
              </a:extLst>
            </p:cNvPr>
            <p:cNvSpPr txBox="1"/>
            <p:nvPr/>
          </p:nvSpPr>
          <p:spPr>
            <a:xfrm>
              <a:off x="5320050" y="3688703"/>
              <a:ext cx="1206761" cy="205274"/>
            </a:xfrm>
            <a:prstGeom prst="rect">
              <a:avLst/>
            </a:prstGeom>
          </p:spPr>
          <p:txBody>
            <a:bodyPr wrap="none" rtlCol="0">
              <a:noAutofit/>
            </a:bodyPr>
            <a:lstStyle/>
            <a:p>
              <a:pPr>
                <a:buClr>
                  <a:srgbClr val="0096FF"/>
                </a:buClr>
              </a:pPr>
              <a:r>
                <a:rPr lang="en-US" sz="750" i="1" dirty="0"/>
                <a:t>Dimensions in mm</a:t>
              </a:r>
            </a:p>
          </p:txBody>
        </p:sp>
      </p:grpSp>
      <p:pic>
        <p:nvPicPr>
          <p:cNvPr id="14" name="Picture 13" descr="A close-up of several round objects&#10;&#10;Description automatically generated">
            <a:extLst>
              <a:ext uri="{FF2B5EF4-FFF2-40B4-BE49-F238E27FC236}">
                <a16:creationId xmlns:a16="http://schemas.microsoft.com/office/drawing/2014/main" id="{67D7BC1C-0D4A-EB46-8B5B-4A3A5AC0B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83" y="4188945"/>
            <a:ext cx="2133695" cy="19154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6C1F64-AFFE-FB49-B01C-BC18BCD5C986}"/>
              </a:ext>
            </a:extLst>
          </p:cNvPr>
          <p:cNvSpPr txBox="1"/>
          <p:nvPr/>
        </p:nvSpPr>
        <p:spPr>
          <a:xfrm>
            <a:off x="7260018" y="4149617"/>
            <a:ext cx="1872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6.10.07 Magnet – strands that are sent from </a:t>
            </a:r>
            <a:r>
              <a:rPr lang="en-US" sz="1200" dirty="0" err="1">
                <a:latin typeface="+mj-lt"/>
              </a:rPr>
              <a:t>Luvata</a:t>
            </a:r>
            <a:r>
              <a:rPr lang="en-US" sz="1200" dirty="0">
                <a:latin typeface="+mj-lt"/>
              </a:rPr>
              <a:t> to Twente for sample tests, the filaments are beautifully arranged – These are the final quality assurance tests before starting the long-lead procurement for conductor.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4C8CFF-E7EA-F742-A50C-6691AC29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5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C1C87-4EE4-B548-B356-1D84B1C4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Science Highlights</a:t>
            </a:r>
          </a:p>
        </p:txBody>
      </p:sp>
      <p:pic>
        <p:nvPicPr>
          <p:cNvPr id="3" name="Picture 2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1E1881F5-8C17-814E-A7B1-E4BE0CBEE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864" y="658310"/>
            <a:ext cx="1412943" cy="1091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9E592-4567-824F-8086-7F54D86F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3198" y="658310"/>
            <a:ext cx="1156987" cy="1161019"/>
          </a:xfrm>
          <a:prstGeom prst="rect">
            <a:avLst/>
          </a:prstGeo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D3AE806-00E0-604B-853C-6B3666B4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473" y="586952"/>
            <a:ext cx="1558595" cy="1202774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AD96F0F-2BAD-7F48-9B95-B47832D2C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5359843" y="588791"/>
            <a:ext cx="1238226" cy="1221265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C10F1BD-DA66-B542-82F2-E858A57FE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3905713" y="601624"/>
            <a:ext cx="958811" cy="1161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45BD0-1D76-2E4F-8E4C-72DE958020C4}"/>
              </a:ext>
            </a:extLst>
          </p:cNvPr>
          <p:cNvSpPr txBox="1"/>
          <p:nvPr/>
        </p:nvSpPr>
        <p:spPr>
          <a:xfrm>
            <a:off x="175675" y="1978079"/>
            <a:ext cx="15720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algn="ctr"/>
            <a:r>
              <a:rPr lang="en-US" sz="1200" dirty="0">
                <a:latin typeface="+mj-lt"/>
                <a:ea typeface="Comic Sans MS" charset="0"/>
                <a:cs typeface="Comic Sans MS" charset="0"/>
              </a:rPr>
              <a:t>All elementary particles, but the Higgs carry spin.</a:t>
            </a:r>
          </a:p>
          <a:p>
            <a:pPr algn="ctr"/>
            <a:r>
              <a:rPr lang="en-US" sz="1200" dirty="0">
                <a:latin typeface="+mj-lt"/>
                <a:ea typeface="Comic Sans MS" charset="0"/>
                <a:cs typeface="Comic Sans MS" charset="0"/>
              </a:rPr>
              <a:t>Spin cannot be explained by a static picture of the proton</a:t>
            </a:r>
          </a:p>
          <a:p>
            <a:pPr algn="ctr"/>
            <a:r>
              <a:rPr lang="en-US" sz="1200" dirty="0">
                <a:latin typeface="+mj-lt"/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  <a:p>
            <a:pPr algn="ctr"/>
            <a:endParaRPr lang="en-US" sz="1200" dirty="0">
              <a:latin typeface="+mj-lt"/>
              <a:ea typeface="Comic Sans MS" charset="0"/>
              <a:cs typeface="Comic Sans MS" charset="0"/>
            </a:endParaRPr>
          </a:p>
          <a:p>
            <a:pPr algn="ctr"/>
            <a:r>
              <a:rPr lang="en-US" sz="1200" dirty="0">
                <a:solidFill>
                  <a:srgbClr val="FF40FF"/>
                </a:solidFill>
                <a:latin typeface="+mj-lt"/>
                <a:ea typeface="Comic Sans MS" charset="0"/>
                <a:cs typeface="Comic Sans MS" charset="0"/>
              </a:rPr>
              <a:t>The EIC will unravel the different contribution from the quarks, gluons and orbital angular momentum.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37B98-EAD1-A94C-8CF4-D700E69106F4}"/>
              </a:ext>
            </a:extLst>
          </p:cNvPr>
          <p:cNvSpPr txBox="1"/>
          <p:nvPr/>
        </p:nvSpPr>
        <p:spPr>
          <a:xfrm>
            <a:off x="3678646" y="2020421"/>
            <a:ext cx="1516696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200" dirty="0">
                <a:latin typeface="+mj-lt"/>
                <a:cs typeface="Comic Sans MS"/>
              </a:rPr>
              <a:t>How are the quarks and </a:t>
            </a:r>
            <a:r>
              <a:rPr lang="en-US" sz="1200" dirty="0">
                <a:solidFill>
                  <a:srgbClr val="00B050"/>
                </a:solidFill>
                <a:latin typeface="+mj-lt"/>
                <a:cs typeface="Comic Sans MS"/>
              </a:rPr>
              <a:t>gluon distributed in space and momentum </a:t>
            </a:r>
            <a:r>
              <a:rPr lang="en-US" sz="1200" dirty="0">
                <a:latin typeface="+mj-lt"/>
                <a:cs typeface="Comic Sans MS"/>
              </a:rPr>
              <a:t>inside the nucleon &amp; nuclei? 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latin typeface="+mj-lt"/>
                <a:cs typeface="Comic Sans MS"/>
              </a:rPr>
              <a:t>How do the </a:t>
            </a:r>
            <a:r>
              <a:rPr lang="en-US" sz="1200" dirty="0">
                <a:solidFill>
                  <a:srgbClr val="00B050"/>
                </a:solidFill>
                <a:latin typeface="+mj-lt"/>
                <a:cs typeface="Comic Sans MS"/>
              </a:rPr>
              <a:t>nucleon properties emerge </a:t>
            </a:r>
            <a:r>
              <a:rPr lang="en-US" sz="1200" dirty="0">
                <a:latin typeface="+mj-lt"/>
                <a:cs typeface="Comic Sans MS"/>
              </a:rPr>
              <a:t>from them and  their interactions?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How can we understand their dynamical origin in QCD?</a:t>
            </a:r>
          </a:p>
          <a:p>
            <a:pPr algn="ctr"/>
            <a:r>
              <a:rPr lang="en-US" sz="1200" dirty="0">
                <a:latin typeface="+mj-lt"/>
                <a:sym typeface="Wingdings" pitchFamily="2" charset="2"/>
              </a:rPr>
              <a:t>What is the relation to Confinement</a:t>
            </a:r>
            <a:endParaRPr lang="en-US" sz="1200" dirty="0"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923043-C7E8-C84B-9C72-06CE55108ADD}"/>
              </a:ext>
            </a:extLst>
          </p:cNvPr>
          <p:cNvCxnSpPr>
            <a:cxnSpLocks/>
          </p:cNvCxnSpPr>
          <p:nvPr/>
        </p:nvCxnSpPr>
        <p:spPr>
          <a:xfrm flipH="1">
            <a:off x="1747707" y="502596"/>
            <a:ext cx="62043" cy="5802954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F22E07-C67D-B445-A582-0F5143EA9B7A}"/>
              </a:ext>
            </a:extLst>
          </p:cNvPr>
          <p:cNvCxnSpPr>
            <a:cxnSpLocks/>
          </p:cNvCxnSpPr>
          <p:nvPr/>
        </p:nvCxnSpPr>
        <p:spPr>
          <a:xfrm flipH="1">
            <a:off x="3551294" y="502596"/>
            <a:ext cx="65553" cy="5802954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2FDF67-BBE8-B542-8B4B-CE5FBC133B6D}"/>
              </a:ext>
            </a:extLst>
          </p:cNvPr>
          <p:cNvCxnSpPr>
            <a:cxnSpLocks/>
          </p:cNvCxnSpPr>
          <p:nvPr/>
        </p:nvCxnSpPr>
        <p:spPr>
          <a:xfrm flipH="1">
            <a:off x="5195342" y="495359"/>
            <a:ext cx="28940" cy="5810191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43FFF2-588C-9047-A1CC-380EC2309065}"/>
              </a:ext>
            </a:extLst>
          </p:cNvPr>
          <p:cNvCxnSpPr>
            <a:cxnSpLocks/>
          </p:cNvCxnSpPr>
          <p:nvPr/>
        </p:nvCxnSpPr>
        <p:spPr>
          <a:xfrm flipH="1">
            <a:off x="6807200" y="505484"/>
            <a:ext cx="59239" cy="5800066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3A213B-9B8D-D14B-8E9A-FD97ED8CBFE8}"/>
              </a:ext>
            </a:extLst>
          </p:cNvPr>
          <p:cNvSpPr txBox="1"/>
          <p:nvPr/>
        </p:nvSpPr>
        <p:spPr>
          <a:xfrm>
            <a:off x="1871549" y="2020916"/>
            <a:ext cx="16797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432FF"/>
                </a:solidFill>
                <a:latin typeface="+mj-lt"/>
              </a:rPr>
              <a:t>Does the mass of visible matter emerge from quark-gluon interactions?</a:t>
            </a:r>
          </a:p>
          <a:p>
            <a:pPr algn="ctr"/>
            <a:endParaRPr lang="en-US" sz="1200" dirty="0">
              <a:solidFill>
                <a:srgbClr val="0432FF"/>
              </a:solidFill>
              <a:latin typeface="+mj-lt"/>
            </a:endParaRPr>
          </a:p>
          <a:p>
            <a:r>
              <a:rPr lang="en-US" sz="1200" dirty="0">
                <a:latin typeface="+mj-lt"/>
              </a:rPr>
              <a:t>Atom: Binding/Mass = </a:t>
            </a:r>
          </a:p>
          <a:p>
            <a:pPr algn="r"/>
            <a:r>
              <a:rPr lang="en-US" sz="1200" dirty="0">
                <a:latin typeface="+mj-lt"/>
              </a:rPr>
              <a:t> 0.00000001</a:t>
            </a:r>
            <a:endParaRPr lang="en-US" sz="1200" baseline="30000" dirty="0">
              <a:latin typeface="+mj-lt"/>
            </a:endParaRPr>
          </a:p>
          <a:p>
            <a:r>
              <a:rPr lang="en-US" sz="1200" dirty="0">
                <a:latin typeface="+mj-lt"/>
              </a:rPr>
              <a:t>Nucleus: Binding/Mass = 0.01</a:t>
            </a:r>
          </a:p>
          <a:p>
            <a:endParaRPr lang="en-US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Proton: Binding/Mass </a:t>
            </a:r>
          </a:p>
          <a:p>
            <a:pPr algn="r"/>
            <a:r>
              <a:rPr lang="en-US" sz="1200" dirty="0">
                <a:latin typeface="+mj-lt"/>
              </a:rPr>
              <a:t>= 100</a:t>
            </a:r>
          </a:p>
          <a:p>
            <a:pPr algn="r"/>
            <a:endParaRPr lang="en-US" sz="1200" dirty="0">
              <a:latin typeface="+mj-lt"/>
            </a:endParaRPr>
          </a:p>
          <a:p>
            <a:pPr algn="ctr"/>
            <a:r>
              <a:rPr lang="en-US" sz="1200" dirty="0">
                <a:latin typeface="+mj-lt"/>
                <a:cs typeface="Arial" panose="020B0604020202020204" pitchFamily="34" charset="0"/>
              </a:rPr>
              <a:t>For the </a:t>
            </a:r>
            <a:r>
              <a:rPr lang="en-US" sz="120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proton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 the EIC will determine an important term contributing to the proton mass, the so-called “QCD trace anomaly</a:t>
            </a:r>
            <a:endParaRPr lang="en-US" sz="1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B7FAD-23C1-F248-B2DA-619139FE7DDC}"/>
              </a:ext>
            </a:extLst>
          </p:cNvPr>
          <p:cNvSpPr txBox="1"/>
          <p:nvPr/>
        </p:nvSpPr>
        <p:spPr>
          <a:xfrm>
            <a:off x="5308140" y="2020421"/>
            <a:ext cx="1354679" cy="3716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latin typeface="+mj-lt"/>
                <a:cs typeface="Comic Sans MS"/>
              </a:rPr>
              <a:t>Is the structure of a </a:t>
            </a:r>
            <a:r>
              <a:rPr lang="en-US" sz="1200" dirty="0">
                <a:solidFill>
                  <a:schemeClr val="accent2"/>
                </a:solidFill>
                <a:latin typeface="+mj-lt"/>
                <a:cs typeface="Comic Sans MS"/>
              </a:rPr>
              <a:t>free and bound </a:t>
            </a:r>
            <a:r>
              <a:rPr lang="en-US" sz="1200" dirty="0">
                <a:solidFill>
                  <a:srgbClr val="292934"/>
                </a:solidFill>
                <a:latin typeface="+mj-lt"/>
                <a:cs typeface="Comic Sans MS"/>
              </a:rPr>
              <a:t>nucleon the same?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latin typeface="+mj-lt"/>
                <a:cs typeface="Comic Sans MS"/>
              </a:rPr>
              <a:t>How do quarks and gluons, </a:t>
            </a:r>
            <a:r>
              <a:rPr lang="en-US" sz="1200" dirty="0">
                <a:solidFill>
                  <a:schemeClr val="accent2"/>
                </a:solidFill>
                <a:latin typeface="+mj-lt"/>
                <a:cs typeface="Comic Sans MS"/>
              </a:rPr>
              <a:t>interact with a nuclear medium?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latin typeface="+mj-lt"/>
                <a:cs typeface="Comic Sans MS"/>
              </a:rPr>
              <a:t>How do the </a:t>
            </a:r>
            <a:r>
              <a:rPr lang="en-US" sz="1200" dirty="0">
                <a:solidFill>
                  <a:schemeClr val="accent2"/>
                </a:solidFill>
                <a:latin typeface="+mj-lt"/>
                <a:cs typeface="Comic Sans MS"/>
              </a:rPr>
              <a:t>confined hadronic states emerge </a:t>
            </a:r>
            <a:r>
              <a:rPr lang="en-US" sz="1200" dirty="0">
                <a:solidFill>
                  <a:srgbClr val="292934"/>
                </a:solidFill>
                <a:latin typeface="+mj-lt"/>
                <a:cs typeface="Comic Sans MS"/>
              </a:rPr>
              <a:t>from these quarks and gluons? 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latin typeface="+mj-lt"/>
                <a:cs typeface="Comic Sans MS"/>
              </a:rPr>
              <a:t>How do the quark-gluon </a:t>
            </a:r>
            <a:r>
              <a:rPr lang="en-US" sz="1200" dirty="0">
                <a:solidFill>
                  <a:schemeClr val="accent2"/>
                </a:solidFill>
                <a:latin typeface="+mj-lt"/>
                <a:cs typeface="Comic Sans MS"/>
              </a:rPr>
              <a:t>interactions create nuclear binding?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5764C-606E-AA48-9ED8-F7761318E376}"/>
              </a:ext>
            </a:extLst>
          </p:cNvPr>
          <p:cNvSpPr txBox="1"/>
          <p:nvPr/>
        </p:nvSpPr>
        <p:spPr>
          <a:xfrm>
            <a:off x="7070061" y="2032831"/>
            <a:ext cx="1561819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latin typeface="+mj-lt"/>
                <a:cs typeface="Comic Sans MS"/>
              </a:rPr>
              <a:t>How many gluons can fit in a proton?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latin typeface="+mj-lt"/>
                <a:cs typeface="Comic Sans MS"/>
              </a:rPr>
              <a:t>How does </a:t>
            </a:r>
            <a:r>
              <a:rPr lang="en-US" sz="1200" dirty="0">
                <a:solidFill>
                  <a:srgbClr val="FF0000"/>
                </a:solidFill>
                <a:latin typeface="+mj-lt"/>
                <a:cs typeface="Comic Sans MS"/>
              </a:rPr>
              <a:t>a dense nuclear environment affect </a:t>
            </a:r>
            <a:r>
              <a:rPr lang="en-US" sz="1200" dirty="0">
                <a:solidFill>
                  <a:srgbClr val="292934"/>
                </a:solidFill>
                <a:latin typeface="+mj-lt"/>
                <a:cs typeface="Comic Sans MS"/>
              </a:rPr>
              <a:t>the quarks and gluons, their correlations, and their interactions?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latin typeface="+mj-lt"/>
                <a:cs typeface="Comic Sans MS"/>
              </a:rPr>
              <a:t>What happens to the </a:t>
            </a:r>
            <a:r>
              <a:rPr lang="en-US" sz="1200" dirty="0">
                <a:solidFill>
                  <a:srgbClr val="FF0000"/>
                </a:solidFill>
                <a:latin typeface="+mj-lt"/>
                <a:cs typeface="Comic Sans MS"/>
              </a:rPr>
              <a:t>gluon density in nuclei? </a:t>
            </a:r>
            <a:r>
              <a:rPr lang="en-US" sz="1200" dirty="0">
                <a:solidFill>
                  <a:srgbClr val="292934"/>
                </a:solidFill>
                <a:latin typeface="+mj-lt"/>
                <a:cs typeface="Comic Sans MS"/>
              </a:rPr>
              <a:t>Does </a:t>
            </a:r>
            <a:r>
              <a:rPr lang="en-US" sz="1200" dirty="0">
                <a:solidFill>
                  <a:srgbClr val="FF0000"/>
                </a:solidFill>
                <a:latin typeface="+mj-lt"/>
                <a:cs typeface="Comic Sans MS"/>
              </a:rPr>
              <a:t>it saturate at high energy?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D96A44-210D-0443-B95A-3D3E2F1F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9525" y="4646711"/>
            <a:ext cx="644570" cy="389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A614BC-9D42-AD4A-BDDD-E3918854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714" y="4645761"/>
            <a:ext cx="640121" cy="3759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182173-6309-764D-B9EC-D5D51C56B856}"/>
              </a:ext>
            </a:extLst>
          </p:cNvPr>
          <p:cNvSpPr txBox="1"/>
          <p:nvPr/>
        </p:nvSpPr>
        <p:spPr>
          <a:xfrm>
            <a:off x="7626219" y="46124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  <a:cs typeface="Comic Sans MS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A9607-6157-3F4A-A7EC-2DDB8B1B040B}"/>
              </a:ext>
            </a:extLst>
          </p:cNvPr>
          <p:cNvSpPr txBox="1"/>
          <p:nvPr/>
        </p:nvSpPr>
        <p:spPr>
          <a:xfrm>
            <a:off x="7632327" y="476773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  <a:cs typeface="Comic Sans MS"/>
              </a:rPr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CDDFE-D0BD-FB46-B887-EFE75508FFAC}"/>
              </a:ext>
            </a:extLst>
          </p:cNvPr>
          <p:cNvSpPr txBox="1"/>
          <p:nvPr/>
        </p:nvSpPr>
        <p:spPr>
          <a:xfrm>
            <a:off x="6866439" y="4880709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gluon</a:t>
            </a:r>
          </a:p>
          <a:p>
            <a:pPr algn="ctr"/>
            <a:r>
              <a:rPr lang="en-US" sz="1200" dirty="0">
                <a:latin typeface="+mj-lt"/>
              </a:rPr>
              <a:t>splitting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9E7E4-7BE2-C544-BDCE-3A21457EB1C0}"/>
              </a:ext>
            </a:extLst>
          </p:cNvPr>
          <p:cNvSpPr txBox="1"/>
          <p:nvPr/>
        </p:nvSpPr>
        <p:spPr>
          <a:xfrm>
            <a:off x="7762076" y="4906230"/>
            <a:ext cx="1146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gluon</a:t>
            </a:r>
          </a:p>
          <a:p>
            <a:pPr algn="ctr"/>
            <a:r>
              <a:rPr lang="en-US" sz="1200" dirty="0">
                <a:latin typeface="+mj-lt"/>
              </a:rPr>
              <a:t>recombination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343DA-227E-F647-BCF6-155A729B0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59">
            <a:extLst>
              <a:ext uri="{FF2B5EF4-FFF2-40B4-BE49-F238E27FC236}">
                <a16:creationId xmlns:a16="http://schemas.microsoft.com/office/drawing/2014/main" id="{32E94F96-7010-304A-9510-C9BA7EF5FE7A}"/>
              </a:ext>
            </a:extLst>
          </p:cNvPr>
          <p:cNvSpPr>
            <a:spLocks/>
          </p:cNvSpPr>
          <p:nvPr/>
        </p:nvSpPr>
        <p:spPr bwMode="auto">
          <a:xfrm>
            <a:off x="154519" y="3374099"/>
            <a:ext cx="8775700" cy="723900"/>
          </a:xfrm>
          <a:prstGeom prst="rect">
            <a:avLst/>
          </a:prstGeom>
          <a:solidFill>
            <a:srgbClr val="FF6FCF">
              <a:alpha val="25000"/>
            </a:srgb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91DEB-0003-D24E-B9C0-F8934CF8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9F051F-C5A4-7941-9536-719B73BF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EIC: The Path to Imaging Quarks and Gluons</a:t>
            </a: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05627D9-CC0D-DF4B-A98D-3B77473814B0}"/>
              </a:ext>
            </a:extLst>
          </p:cNvPr>
          <p:cNvSpPr>
            <a:spLocks/>
          </p:cNvSpPr>
          <p:nvPr/>
        </p:nvSpPr>
        <p:spPr bwMode="auto">
          <a:xfrm>
            <a:off x="186271" y="1436828"/>
            <a:ext cx="8775700" cy="19304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10" name="Picture 28">
            <a:extLst>
              <a:ext uri="{FF2B5EF4-FFF2-40B4-BE49-F238E27FC236}">
                <a16:creationId xmlns:a16="http://schemas.microsoft.com/office/drawing/2014/main" id="{16EC8F6A-89DB-3640-B54F-9DA50C5C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71" y="1932128"/>
            <a:ext cx="876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9">
            <a:extLst>
              <a:ext uri="{FF2B5EF4-FFF2-40B4-BE49-F238E27FC236}">
                <a16:creationId xmlns:a16="http://schemas.microsoft.com/office/drawing/2014/main" id="{AE132932-2912-4446-B325-20BBA8990949}"/>
              </a:ext>
            </a:extLst>
          </p:cNvPr>
          <p:cNvSpPr>
            <a:spLocks/>
          </p:cNvSpPr>
          <p:nvPr/>
        </p:nvSpPr>
        <p:spPr bwMode="auto">
          <a:xfrm>
            <a:off x="922871" y="2198828"/>
            <a:ext cx="15716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 err="1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transv</a:t>
            </a:r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. mom. dep. PDF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32BA09C9-948F-3D49-8AFE-CF8C17090FAE}"/>
              </a:ext>
            </a:extLst>
          </p:cNvPr>
          <p:cNvSpPr>
            <a:spLocks/>
          </p:cNvSpPr>
          <p:nvPr/>
        </p:nvSpPr>
        <p:spPr bwMode="auto">
          <a:xfrm>
            <a:off x="211671" y="2236928"/>
            <a:ext cx="481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2+1</a:t>
            </a:r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-D</a:t>
            </a:r>
          </a:p>
        </p:txBody>
      </p:sp>
      <p:sp>
        <p:nvSpPr>
          <p:cNvPr id="13" name="Line 31">
            <a:extLst>
              <a:ext uri="{FF2B5EF4-FFF2-40B4-BE49-F238E27FC236}">
                <a16:creationId xmlns:a16="http://schemas.microsoft.com/office/drawing/2014/main" id="{D83F7FC3-A8F7-814F-AF3B-FADE7627FF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2721" y="1359040"/>
            <a:ext cx="273050" cy="5603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14" name="Picture 32">
            <a:extLst>
              <a:ext uri="{FF2B5EF4-FFF2-40B4-BE49-F238E27FC236}">
                <a16:creationId xmlns:a16="http://schemas.microsoft.com/office/drawing/2014/main" id="{8241C073-6E6B-FB40-ADFB-D32F5BECB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84" y="1446353"/>
            <a:ext cx="558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3">
            <a:extLst>
              <a:ext uri="{FF2B5EF4-FFF2-40B4-BE49-F238E27FC236}">
                <a16:creationId xmlns:a16="http://schemas.microsoft.com/office/drawing/2014/main" id="{D9C579CB-A23D-6C4E-9CAA-2FE86D98C702}"/>
              </a:ext>
            </a:extLst>
          </p:cNvPr>
          <p:cNvSpPr>
            <a:spLocks/>
          </p:cNvSpPr>
          <p:nvPr/>
        </p:nvSpPr>
        <p:spPr bwMode="auto">
          <a:xfrm>
            <a:off x="1049871" y="2414728"/>
            <a:ext cx="13382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rgbClr val="FF29FE"/>
                </a:solidFill>
                <a:latin typeface="Comic Sans MS" panose="030F0902030302020204" pitchFamily="66" charset="0"/>
                <a:ea typeface="ＭＳ Ｐゴシック" charset="0"/>
                <a:cs typeface="Corbel Bold Italic" charset="0"/>
                <a:sym typeface="Corbel Bold Italic" charset="0"/>
              </a:rPr>
              <a:t>semi-inclusive DIS</a:t>
            </a: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AE26D765-2A06-F448-97A5-A1302887024F}"/>
              </a:ext>
            </a:extLst>
          </p:cNvPr>
          <p:cNvSpPr>
            <a:spLocks/>
          </p:cNvSpPr>
          <p:nvPr/>
        </p:nvSpPr>
        <p:spPr bwMode="auto">
          <a:xfrm>
            <a:off x="184150" y="753167"/>
            <a:ext cx="8775700" cy="677311"/>
          </a:xfrm>
          <a:prstGeom prst="rect">
            <a:avLst/>
          </a:prstGeom>
          <a:solidFill>
            <a:srgbClr val="FFFA83">
              <a:alpha val="39999"/>
            </a:srgb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600">
              <a:latin typeface="Comic Sans MS"/>
              <a:cs typeface="Comic Sans MS"/>
            </a:endParaRPr>
          </a:p>
        </p:txBody>
      </p:sp>
      <p:pic>
        <p:nvPicPr>
          <p:cNvPr id="19" name="Picture 22">
            <a:extLst>
              <a:ext uri="{FF2B5EF4-FFF2-40B4-BE49-F238E27FC236}">
                <a16:creationId xmlns:a16="http://schemas.microsoft.com/office/drawing/2014/main" id="{6CD12E57-3F48-5843-B22C-18FD4068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3391062"/>
            <a:ext cx="444500" cy="26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3">
            <a:extLst>
              <a:ext uri="{FF2B5EF4-FFF2-40B4-BE49-F238E27FC236}">
                <a16:creationId xmlns:a16="http://schemas.microsoft.com/office/drawing/2014/main" id="{3833F5C6-4051-CE46-9673-FD1F51F0D31A}"/>
              </a:ext>
            </a:extLst>
          </p:cNvPr>
          <p:cNvSpPr>
            <a:spLocks/>
          </p:cNvSpPr>
          <p:nvPr/>
        </p:nvSpPr>
        <p:spPr bwMode="auto">
          <a:xfrm>
            <a:off x="2548715" y="3606964"/>
            <a:ext cx="1093788" cy="16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parton</a:t>
            </a:r>
            <a:r>
              <a:rPr lang="en-US" sz="11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 densities</a:t>
            </a: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1B43434B-1826-8742-BBD4-937CF8B4BCEA}"/>
              </a:ext>
            </a:extLst>
          </p:cNvPr>
          <p:cNvSpPr>
            <a:spLocks/>
          </p:cNvSpPr>
          <p:nvPr/>
        </p:nvSpPr>
        <p:spPr bwMode="auto">
          <a:xfrm>
            <a:off x="209550" y="1024078"/>
            <a:ext cx="481013" cy="21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4+1-D</a:t>
            </a:r>
          </a:p>
        </p:txBody>
      </p:sp>
      <p:pic>
        <p:nvPicPr>
          <p:cNvPr id="24" name="Picture 60">
            <a:extLst>
              <a:ext uri="{FF2B5EF4-FFF2-40B4-BE49-F238E27FC236}">
                <a16:creationId xmlns:a16="http://schemas.microsoft.com/office/drawing/2014/main" id="{71CEFB04-E0FF-0043-BAEA-373A9308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644" y="1132549"/>
            <a:ext cx="1511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61">
            <a:extLst>
              <a:ext uri="{FF2B5EF4-FFF2-40B4-BE49-F238E27FC236}">
                <a16:creationId xmlns:a16="http://schemas.microsoft.com/office/drawing/2014/main" id="{3C22CD7C-7CA3-6246-9ED1-1DE03A8FB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7957" y="2627974"/>
            <a:ext cx="287338" cy="70961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62">
            <a:extLst>
              <a:ext uri="{FF2B5EF4-FFF2-40B4-BE49-F238E27FC236}">
                <a16:creationId xmlns:a16="http://schemas.microsoft.com/office/drawing/2014/main" id="{FA6CB19C-55BD-BE4E-ACC5-970CA31FBE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3194" y="2650199"/>
            <a:ext cx="290513" cy="66833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7" name="Picture 63">
            <a:extLst>
              <a:ext uri="{FF2B5EF4-FFF2-40B4-BE49-F238E27FC236}">
                <a16:creationId xmlns:a16="http://schemas.microsoft.com/office/drawing/2014/main" id="{428BD0A8-4011-334F-902E-565E5D910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957" y="2737512"/>
            <a:ext cx="558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4">
            <a:extLst>
              <a:ext uri="{FF2B5EF4-FFF2-40B4-BE49-F238E27FC236}">
                <a16:creationId xmlns:a16="http://schemas.microsoft.com/office/drawing/2014/main" id="{6FA0DF2D-5CC7-F143-8225-B590E249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207" y="2723224"/>
            <a:ext cx="571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65">
            <a:extLst>
              <a:ext uri="{FF2B5EF4-FFF2-40B4-BE49-F238E27FC236}">
                <a16:creationId xmlns:a16="http://schemas.microsoft.com/office/drawing/2014/main" id="{BFB2F570-B5CB-4147-A14B-2429F2BE9399}"/>
              </a:ext>
            </a:extLst>
          </p:cNvPr>
          <p:cNvSpPr>
            <a:spLocks/>
          </p:cNvSpPr>
          <p:nvPr/>
        </p:nvSpPr>
        <p:spPr bwMode="auto">
          <a:xfrm>
            <a:off x="211669" y="3545549"/>
            <a:ext cx="2857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1</a:t>
            </a:r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-D</a:t>
            </a:r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E0C7A26C-F137-1A4C-B9DE-D59A0304C9EB}"/>
              </a:ext>
            </a:extLst>
          </p:cNvPr>
          <p:cNvSpPr>
            <a:spLocks/>
          </p:cNvSpPr>
          <p:nvPr/>
        </p:nvSpPr>
        <p:spPr bwMode="auto">
          <a:xfrm>
            <a:off x="2392894" y="818224"/>
            <a:ext cx="1357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Wigner function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90434E-DF11-9941-957B-14D8B7745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38" y="1932140"/>
            <a:ext cx="88953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6241428-2B1E-6444-8287-A1E1D0592AE4}"/>
              </a:ext>
            </a:extLst>
          </p:cNvPr>
          <p:cNvSpPr>
            <a:spLocks/>
          </p:cNvSpPr>
          <p:nvPr/>
        </p:nvSpPr>
        <p:spPr bwMode="auto">
          <a:xfrm>
            <a:off x="3559362" y="2198840"/>
            <a:ext cx="1464556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impact par. dep. PDF</a:t>
            </a:r>
          </a:p>
        </p:txBody>
      </p:sp>
      <p:pic>
        <p:nvPicPr>
          <p:cNvPr id="39" name="Picture 37">
            <a:extLst>
              <a:ext uri="{FF2B5EF4-FFF2-40B4-BE49-F238E27FC236}">
                <a16:creationId xmlns:a16="http://schemas.microsoft.com/office/drawing/2014/main" id="{ED90C982-5B77-DE4E-B745-717E9743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84" y="1440015"/>
            <a:ext cx="571844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Line 38">
            <a:extLst>
              <a:ext uri="{FF2B5EF4-FFF2-40B4-BE49-F238E27FC236}">
                <a16:creationId xmlns:a16="http://schemas.microsoft.com/office/drawing/2014/main" id="{EF9DE9A2-55D9-D241-BC8F-B8FAB225EBA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37124" y="1359052"/>
            <a:ext cx="252564" cy="52863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41" name="Line 39">
            <a:extLst>
              <a:ext uri="{FF2B5EF4-FFF2-40B4-BE49-F238E27FC236}">
                <a16:creationId xmlns:a16="http://schemas.microsoft.com/office/drawing/2014/main" id="{CFDE37C2-A018-224D-9420-05B051230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9139" y="2062315"/>
            <a:ext cx="1205638" cy="7938"/>
          </a:xfrm>
          <a:prstGeom prst="line">
            <a:avLst/>
          </a:prstGeom>
          <a:noFill/>
          <a:ln w="25400" cap="flat">
            <a:solidFill>
              <a:srgbClr val="FF29FE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Rectangle 40">
            <a:extLst>
              <a:ext uri="{FF2B5EF4-FFF2-40B4-BE49-F238E27FC236}">
                <a16:creationId xmlns:a16="http://schemas.microsoft.com/office/drawing/2014/main" id="{3244CDC5-1DF6-9744-B2F1-71F61D08FEE9}"/>
              </a:ext>
            </a:extLst>
          </p:cNvPr>
          <p:cNvSpPr>
            <a:spLocks/>
          </p:cNvSpPr>
          <p:nvPr/>
        </p:nvSpPr>
        <p:spPr bwMode="auto">
          <a:xfrm>
            <a:off x="2495097" y="1828952"/>
            <a:ext cx="107220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1200" dirty="0">
                <a:solidFill>
                  <a:srgbClr val="FF29FE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not</a:t>
            </a:r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 related by</a:t>
            </a:r>
          </a:p>
          <a:p>
            <a:pPr>
              <a:spcBef>
                <a:spcPts val="500"/>
              </a:spcBef>
            </a:pPr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Fourier transf.</a:t>
            </a:r>
          </a:p>
        </p:txBody>
      </p:sp>
      <p:grpSp>
        <p:nvGrpSpPr>
          <p:cNvPr id="44" name="Group 49">
            <a:extLst>
              <a:ext uri="{FF2B5EF4-FFF2-40B4-BE49-F238E27FC236}">
                <a16:creationId xmlns:a16="http://schemas.microsoft.com/office/drawing/2014/main" id="{0CCDAA46-563A-5346-8AB7-9CB13257937D}"/>
              </a:ext>
            </a:extLst>
          </p:cNvPr>
          <p:cNvGrpSpPr>
            <a:grpSpLocks/>
          </p:cNvGrpSpPr>
          <p:nvPr/>
        </p:nvGrpSpPr>
        <p:grpSpPr bwMode="auto">
          <a:xfrm>
            <a:off x="5460410" y="1936372"/>
            <a:ext cx="1196508" cy="1841500"/>
            <a:chOff x="-169" y="0"/>
            <a:chExt cx="753" cy="1160"/>
          </a:xfrm>
        </p:grpSpPr>
        <p:pic>
          <p:nvPicPr>
            <p:cNvPr id="47" name="Picture 43">
              <a:extLst>
                <a:ext uri="{FF2B5EF4-FFF2-40B4-BE49-F238E27FC236}">
                  <a16:creationId xmlns:a16="http://schemas.microsoft.com/office/drawing/2014/main" id="{F6B9B64B-1F9E-A24C-ABBC-60D8DAA4B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935"/>
              <a:ext cx="2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44">
              <a:extLst>
                <a:ext uri="{FF2B5EF4-FFF2-40B4-BE49-F238E27FC236}">
                  <a16:creationId xmlns:a16="http://schemas.microsoft.com/office/drawing/2014/main" id="{9F1C56A8-93A8-944F-9BDA-BB5F2430B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" y="1044"/>
              <a:ext cx="54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charset="0"/>
                  <a:cs typeface="Corbel Bold" charset="0"/>
                  <a:sym typeface="Corbel Bold" charset="0"/>
                </a:rPr>
                <a:t>form factor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400B844-7250-DF44-926E-6BFCCF5F09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84" cy="927"/>
              <a:chOff x="0" y="0"/>
              <a:chExt cx="584" cy="927"/>
            </a:xfrm>
          </p:grpSpPr>
          <p:pic>
            <p:nvPicPr>
              <p:cNvPr id="50" name="Picture 45">
                <a:extLst>
                  <a:ext uri="{FF2B5EF4-FFF2-40B4-BE49-F238E27FC236}">
                    <a16:creationId xmlns:a16="http://schemas.microsoft.com/office/drawing/2014/main" id="{9F6F5CB3-FBD3-DD45-BC3D-D9455CD2AC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8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6">
                <a:extLst>
                  <a:ext uri="{FF2B5EF4-FFF2-40B4-BE49-F238E27FC236}">
                    <a16:creationId xmlns:a16="http://schemas.microsoft.com/office/drawing/2014/main" id="{2ED9EB8C-8761-784C-88EC-6D97C60A70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" y="392"/>
                <a:ext cx="239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Line 47">
                <a:extLst>
                  <a:ext uri="{FF2B5EF4-FFF2-40B4-BE49-F238E27FC236}">
                    <a16:creationId xmlns:a16="http://schemas.microsoft.com/office/drawing/2014/main" id="{78F7941D-18B9-7845-84E2-3825030FD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3" y="155"/>
                <a:ext cx="17" cy="77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45" name="Line 50">
            <a:extLst>
              <a:ext uri="{FF2B5EF4-FFF2-40B4-BE49-F238E27FC236}">
                <a16:creationId xmlns:a16="http://schemas.microsoft.com/office/drawing/2014/main" id="{C7650D6F-919C-3F42-858F-F387A03E82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61468" y="2060197"/>
            <a:ext cx="675320" cy="0"/>
          </a:xfrm>
          <a:prstGeom prst="line">
            <a:avLst/>
          </a:prstGeom>
          <a:noFill/>
          <a:ln w="25400" cap="flat">
            <a:solidFill>
              <a:srgbClr val="FF29FE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6" name="Picture 51">
            <a:extLst>
              <a:ext uri="{FF2B5EF4-FFF2-40B4-BE49-F238E27FC236}">
                <a16:creationId xmlns:a16="http://schemas.microsoft.com/office/drawing/2014/main" id="{E264E7E3-C0D6-E448-A16F-A39299261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06" y="1796672"/>
            <a:ext cx="5211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F557E73-9EEA-7A4D-87E3-22CE512F1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18" y="1925791"/>
            <a:ext cx="91516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5CA4BD6-5D5E-944C-A4DF-0BCF9AE74667}"/>
              </a:ext>
            </a:extLst>
          </p:cNvPr>
          <p:cNvSpPr>
            <a:spLocks/>
          </p:cNvSpPr>
          <p:nvPr/>
        </p:nvSpPr>
        <p:spPr bwMode="auto">
          <a:xfrm>
            <a:off x="7434812" y="2192491"/>
            <a:ext cx="1156661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generalized PDF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C5F8F10-5D71-4441-9D4B-A2D3CF360105}"/>
              </a:ext>
            </a:extLst>
          </p:cNvPr>
          <p:cNvSpPr>
            <a:spLocks/>
          </p:cNvSpPr>
          <p:nvPr/>
        </p:nvSpPr>
        <p:spPr bwMode="auto">
          <a:xfrm>
            <a:off x="7358549" y="2421091"/>
            <a:ext cx="1412461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rgbClr val="FF29FE"/>
                </a:solidFill>
                <a:latin typeface="Comic Sans MS" panose="030F0902030302020204" pitchFamily="66" charset="0"/>
                <a:ea typeface="ＭＳ Ｐゴシック" charset="0"/>
                <a:cs typeface="Corbel Bold Italic" charset="0"/>
                <a:sym typeface="Corbel Bold Italic" charset="0"/>
              </a:rPr>
              <a:t>exclusive processes</a:t>
            </a:r>
          </a:p>
        </p:txBody>
      </p:sp>
      <p:sp>
        <p:nvSpPr>
          <p:cNvPr id="57" name="Line 56">
            <a:extLst>
              <a:ext uri="{FF2B5EF4-FFF2-40B4-BE49-F238E27FC236}">
                <a16:creationId xmlns:a16="http://schemas.microsoft.com/office/drawing/2014/main" id="{D54745A2-1494-6143-B957-03FAD76E0BA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6773863" y="2060729"/>
            <a:ext cx="695903" cy="0"/>
          </a:xfrm>
          <a:prstGeom prst="line">
            <a:avLst/>
          </a:prstGeom>
          <a:noFill/>
          <a:ln w="25400" cap="flat">
            <a:solidFill>
              <a:srgbClr val="FF29FE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FB362C7-2D95-394C-ADAC-273EF562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47" y="1798791"/>
            <a:ext cx="52113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7" descr="fig02-1">
            <a:extLst>
              <a:ext uri="{FF2B5EF4-FFF2-40B4-BE49-F238E27FC236}">
                <a16:creationId xmlns:a16="http://schemas.microsoft.com/office/drawing/2014/main" id="{AB7C54F9-A164-654D-87C1-ECC205C3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75230" y="2907035"/>
            <a:ext cx="7429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5C8316F-D154-8D4D-B877-5FB9A13FAF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3275" y="3382531"/>
            <a:ext cx="1097280" cy="925830"/>
          </a:xfrm>
          <a:prstGeom prst="rect">
            <a:avLst/>
          </a:prstGeom>
        </p:spPr>
      </p:pic>
      <p:pic>
        <p:nvPicPr>
          <p:cNvPr id="61" name="Picture 60" descr="plot-gpdHGb.eps">
            <a:extLst>
              <a:ext uri="{FF2B5EF4-FFF2-40B4-BE49-F238E27FC236}">
                <a16:creationId xmlns:a16="http://schemas.microsoft.com/office/drawing/2014/main" id="{8A78C0DB-9329-6449-9DE1-007D70D29A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56" y="2416316"/>
            <a:ext cx="1047750" cy="688975"/>
          </a:xfrm>
          <a:prstGeom prst="rect">
            <a:avLst/>
          </a:prstGeom>
        </p:spPr>
      </p:pic>
      <p:pic>
        <p:nvPicPr>
          <p:cNvPr id="62" name="Picture 16" descr="spddt_fig">
            <a:extLst>
              <a:ext uri="{FF2B5EF4-FFF2-40B4-BE49-F238E27FC236}">
                <a16:creationId xmlns:a16="http://schemas.microsoft.com/office/drawing/2014/main" id="{4749C652-EA99-A04D-A020-D8F9113BC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 t="5919" b="5919"/>
          <a:stretch>
            <a:fillRect/>
          </a:stretch>
        </p:blipFill>
        <p:spPr bwMode="auto">
          <a:xfrm>
            <a:off x="7186615" y="2618839"/>
            <a:ext cx="1570036" cy="1002334"/>
          </a:xfrm>
          <a:prstGeom prst="rect">
            <a:avLst/>
          </a:prstGeom>
          <a:noFill/>
        </p:spPr>
      </p:pic>
      <p:pic>
        <p:nvPicPr>
          <p:cNvPr id="63" name="Picture 62" descr="tmd_profile_final.eps">
            <a:extLst>
              <a:ext uri="{FF2B5EF4-FFF2-40B4-BE49-F238E27FC236}">
                <a16:creationId xmlns:a16="http://schemas.microsoft.com/office/drawing/2014/main" id="{06A0725B-F19B-774B-9F18-78E77D5E42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3" y="2429544"/>
            <a:ext cx="1422400" cy="9779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A109741-261F-B344-80AD-3BCE2DE02B5B}"/>
              </a:ext>
            </a:extLst>
          </p:cNvPr>
          <p:cNvSpPr txBox="1"/>
          <p:nvPr/>
        </p:nvSpPr>
        <p:spPr>
          <a:xfrm>
            <a:off x="68202" y="4320262"/>
            <a:ext cx="9007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432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many reasons why one wants to have a 3d picture of nucleons and nuclei</a:t>
            </a:r>
          </a:p>
          <a:p>
            <a:pPr algn="ctr">
              <a:buClr>
                <a:srgbClr val="0432FF"/>
              </a:buCl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one 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get a full picture of the nucleon structure</a:t>
            </a:r>
          </a:p>
        </p:txBody>
      </p:sp>
      <p:pic>
        <p:nvPicPr>
          <p:cNvPr id="64" name="Picture 63" descr="A lion standing in the grass&#10;&#10;Description automatically generated">
            <a:extLst>
              <a:ext uri="{FF2B5EF4-FFF2-40B4-BE49-F238E27FC236}">
                <a16:creationId xmlns:a16="http://schemas.microsoft.com/office/drawing/2014/main" id="{F7662197-7ECD-DB4F-A814-795B86F39FA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30015"/>
          <a:stretch/>
        </p:blipFill>
        <p:spPr>
          <a:xfrm>
            <a:off x="2818433" y="4950214"/>
            <a:ext cx="3515608" cy="1932432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FBF42990-266F-B842-A3D3-88E587038AE2}"/>
              </a:ext>
            </a:extLst>
          </p:cNvPr>
          <p:cNvSpPr/>
          <p:nvPr/>
        </p:nvSpPr>
        <p:spPr>
          <a:xfrm>
            <a:off x="4571999" y="4949981"/>
            <a:ext cx="1762042" cy="1888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68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5" grpId="0" animBg="1"/>
      <p:bldP spid="6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2466A-594A-2442-8672-EBBC1375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5C54F8-3612-DD47-B540-5A744153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Flavor Structure: Proton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26390C-0D98-6846-A913-0EEAD3F6FD17}"/>
              </a:ext>
            </a:extLst>
          </p:cNvPr>
          <p:cNvGrpSpPr/>
          <p:nvPr/>
        </p:nvGrpSpPr>
        <p:grpSpPr>
          <a:xfrm>
            <a:off x="94473" y="1401139"/>
            <a:ext cx="3939814" cy="3399209"/>
            <a:chOff x="4029740" y="2246261"/>
            <a:chExt cx="5114260" cy="3909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5B47A2-2224-3449-B3C0-4C2EEDB3C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29" t="2481" r="7231" b="13489"/>
            <a:stretch/>
          </p:blipFill>
          <p:spPr>
            <a:xfrm>
              <a:off x="4029740" y="2246261"/>
              <a:ext cx="5114260" cy="39096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EFD110-5EB1-1F43-9387-7849A52B0744}"/>
                </a:ext>
              </a:extLst>
            </p:cNvPr>
            <p:cNvSpPr txBox="1"/>
            <p:nvPr/>
          </p:nvSpPr>
          <p:spPr>
            <a:xfrm>
              <a:off x="6784902" y="5005324"/>
              <a:ext cx="1146987" cy="460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 dirty="0">
                  <a:solidFill>
                    <a:srgbClr val="0432FF"/>
                  </a:solidFill>
                  <a:latin typeface="Comic Sans MS" panose="030F0902030302020204" pitchFamily="66" charset="0"/>
                </a:rPr>
                <a:t>√s=140 GeV</a:t>
              </a:r>
            </a:p>
            <a:p>
              <a:pPr algn="l"/>
              <a:r>
                <a:rPr lang="en-US" sz="1000" dirty="0">
                  <a:solidFill>
                    <a:srgbClr val="0432FF"/>
                  </a:solidFill>
                  <a:latin typeface="Comic Sans MS" panose="030F0902030302020204" pitchFamily="66" charset="0"/>
                </a:rPr>
                <a:t>∫L=10fb</a:t>
              </a:r>
              <a:r>
                <a:rPr lang="en-US" sz="1000" baseline="30000" dirty="0">
                  <a:solidFill>
                    <a:srgbClr val="0432FF"/>
                  </a:solidFill>
                  <a:latin typeface="Comic Sans MS" panose="030F0902030302020204" pitchFamily="66" charset="0"/>
                </a:rPr>
                <a:t>-1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98DC1F4-3880-604D-9CCA-06BDFAE9305C}"/>
              </a:ext>
            </a:extLst>
          </p:cNvPr>
          <p:cNvSpPr txBox="1"/>
          <p:nvPr/>
        </p:nvSpPr>
        <p:spPr>
          <a:xfrm>
            <a:off x="6980" y="5128736"/>
            <a:ext cx="448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If one wants to obtain the best PDF and FF constrain it will be critical</a:t>
            </a:r>
          </a:p>
          <a:p>
            <a:r>
              <a:rPr lang="en-US" dirty="0">
                <a:solidFill>
                  <a:srgbClr val="0432FF"/>
                </a:solidFill>
                <a:latin typeface="+mj-lt"/>
              </a:rPr>
              <a:t>to perform a simultaneous extraction of PDFs and FF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AEE6CE-556C-1646-A8D0-86D4EE0AD850}"/>
              </a:ext>
            </a:extLst>
          </p:cNvPr>
          <p:cNvGrpSpPr/>
          <p:nvPr/>
        </p:nvGrpSpPr>
        <p:grpSpPr>
          <a:xfrm>
            <a:off x="4758338" y="758951"/>
            <a:ext cx="4291189" cy="2802409"/>
            <a:chOff x="4708945" y="3229904"/>
            <a:chExt cx="4291189" cy="280240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918987-5B89-0041-B648-B145A8ECC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8945" y="3229904"/>
              <a:ext cx="4291189" cy="280240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36F56C-6C14-5547-B073-6F76DCBD35CE}"/>
                </a:ext>
              </a:extLst>
            </p:cNvPr>
            <p:cNvSpPr txBox="1"/>
            <p:nvPr/>
          </p:nvSpPr>
          <p:spPr>
            <a:xfrm>
              <a:off x="6854539" y="5012108"/>
              <a:ext cx="13099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hlinkClick r:id="rId4"/>
                </a:rPr>
                <a:t>arXiv:1902.10663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D615AEE-F059-4B40-9AD7-0C6683D1E127}"/>
              </a:ext>
            </a:extLst>
          </p:cNvPr>
          <p:cNvSpPr txBox="1"/>
          <p:nvPr/>
        </p:nvSpPr>
        <p:spPr>
          <a:xfrm>
            <a:off x="6980" y="634569"/>
            <a:ext cx="4972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very precise 3d SIDIS cross section covering </a:t>
            </a:r>
          </a:p>
          <a:p>
            <a:pPr algn="l"/>
            <a:r>
              <a:rPr lang="en-US" dirty="0">
                <a:latin typeface="+mj-lt"/>
              </a:rPr>
              <a:t>a wide kinematics in z,x,Q</a:t>
            </a:r>
            <a:r>
              <a:rPr lang="en-US" baseline="30000" dirty="0">
                <a:latin typeface="+mj-lt"/>
              </a:rPr>
              <a:t>2</a:t>
            </a:r>
          </a:p>
        </p:txBody>
      </p:sp>
      <p:pic>
        <p:nvPicPr>
          <p:cNvPr id="25" name="Picture 24" descr="A close up of a map&#10;&#10;Description automatically generated">
            <a:extLst>
              <a:ext uri="{FF2B5EF4-FFF2-40B4-BE49-F238E27FC236}">
                <a16:creationId xmlns:a16="http://schemas.microsoft.com/office/drawing/2014/main" id="{800C334E-4DFB-854F-9D1C-56489C4DD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030824"/>
            <a:ext cx="4003441" cy="28024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0CA1CDF-7298-C945-8D72-A1C8ABA2E8A4}"/>
              </a:ext>
            </a:extLst>
          </p:cNvPr>
          <p:cNvSpPr txBox="1"/>
          <p:nvPr/>
        </p:nvSpPr>
        <p:spPr>
          <a:xfrm>
            <a:off x="4688772" y="3474720"/>
            <a:ext cx="4714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If you want to know s-PDF ask the EIC</a:t>
            </a:r>
          </a:p>
          <a:p>
            <a:pPr algn="l"/>
            <a:r>
              <a:rPr lang="en-US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 impact grows with √s </a:t>
            </a:r>
            <a:endParaRPr lang="en-US" dirty="0">
              <a:solidFill>
                <a:srgbClr val="0432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334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46FE2A-5CEA-4E4E-9F32-6AB12C2B5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CBA388-CB77-0848-9404-CD860AF4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 important for TMDs at EIC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59BB5-B2D9-5846-BBBE-EA2566C6F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331"/>
            <a:ext cx="4147968" cy="3328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AF19F5-2B59-094C-BADD-6B5DBD4D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708" y="519204"/>
            <a:ext cx="4230372" cy="3394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5D9433-353A-3F4A-9A0F-80880A84A6E9}"/>
              </a:ext>
            </a:extLst>
          </p:cNvPr>
          <p:cNvSpPr txBox="1"/>
          <p:nvPr/>
        </p:nvSpPr>
        <p:spPr>
          <a:xfrm>
            <a:off x="7153072" y="496398"/>
            <a:ext cx="17380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rgbClr val="0432FF"/>
                </a:solidFill>
                <a:latin typeface="Comic Sans MS" panose="030F0902030302020204" pitchFamily="66" charset="0"/>
              </a:rPr>
              <a:t>√s=140 GeV       ∫L=10fb</a:t>
            </a:r>
            <a:r>
              <a:rPr lang="en-US" sz="1000" baseline="30000" dirty="0">
                <a:solidFill>
                  <a:srgbClr val="0432FF"/>
                </a:solidFill>
                <a:latin typeface="Comic Sans MS" panose="030F0902030302020204" pitchFamily="66" charset="0"/>
              </a:rPr>
              <a:t>-1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C6F26-A041-5E47-8BC7-D0F6EFEA088E}"/>
              </a:ext>
            </a:extLst>
          </p:cNvPr>
          <p:cNvSpPr txBox="1"/>
          <p:nvPr/>
        </p:nvSpPr>
        <p:spPr>
          <a:xfrm>
            <a:off x="2279515" y="553781"/>
            <a:ext cx="17380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rgbClr val="0432FF"/>
                </a:solidFill>
                <a:latin typeface="Comic Sans MS" panose="030F0902030302020204" pitchFamily="66" charset="0"/>
              </a:rPr>
              <a:t>√s=45 GeV       ∫L=10fb</a:t>
            </a:r>
            <a:r>
              <a:rPr lang="en-US" sz="1000" baseline="30000" dirty="0">
                <a:solidFill>
                  <a:srgbClr val="0432FF"/>
                </a:solidFill>
                <a:latin typeface="Comic Sans MS" panose="030F0902030302020204" pitchFamily="66" charset="0"/>
              </a:rPr>
              <a:t>-1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6DA6CC-F8F7-D84D-85C2-E1D731F35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20" y="3810185"/>
            <a:ext cx="3666002" cy="2944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667F14-EA17-CB49-996E-0E81C0D7A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7968" y="3843791"/>
            <a:ext cx="4293140" cy="1693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5FE447-97C1-2946-A143-3F8D37665160}"/>
              </a:ext>
            </a:extLst>
          </p:cNvPr>
          <p:cNvSpPr txBox="1"/>
          <p:nvPr/>
        </p:nvSpPr>
        <p:spPr>
          <a:xfrm>
            <a:off x="4431662" y="3774837"/>
            <a:ext cx="1745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200 GeV</a:t>
            </a:r>
            <a:r>
              <a:rPr lang="en-US" sz="1000" baseline="30000" dirty="0">
                <a:latin typeface="+mj-lt"/>
              </a:rPr>
              <a:t>2</a:t>
            </a:r>
            <a:r>
              <a:rPr lang="en-US" sz="1000" dirty="0">
                <a:latin typeface="+mj-lt"/>
              </a:rPr>
              <a:t> &lt; W</a:t>
            </a:r>
            <a:r>
              <a:rPr lang="en-US" sz="1000" baseline="30000" dirty="0">
                <a:latin typeface="+mj-lt"/>
              </a:rPr>
              <a:t>2</a:t>
            </a:r>
            <a:r>
              <a:rPr lang="en-US" sz="1000" dirty="0">
                <a:latin typeface="+mj-lt"/>
              </a:rPr>
              <a:t> &lt; 300 GeV</a:t>
            </a:r>
            <a:r>
              <a:rPr lang="en-US" sz="1000" baseline="30000" dirty="0">
                <a:latin typeface="+mj-lt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870825-32EF-CF48-9926-D727A100D522}"/>
              </a:ext>
            </a:extLst>
          </p:cNvPr>
          <p:cNvSpPr txBox="1"/>
          <p:nvPr/>
        </p:nvSpPr>
        <p:spPr>
          <a:xfrm>
            <a:off x="6520367" y="3752031"/>
            <a:ext cx="2028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16000 GeV</a:t>
            </a:r>
            <a:r>
              <a:rPr lang="en-US" sz="1000" baseline="30000" dirty="0">
                <a:latin typeface="+mj-lt"/>
              </a:rPr>
              <a:t>2</a:t>
            </a:r>
            <a:r>
              <a:rPr lang="en-US" sz="1000" dirty="0">
                <a:latin typeface="+mj-lt"/>
              </a:rPr>
              <a:t> &lt; W</a:t>
            </a:r>
            <a:r>
              <a:rPr lang="en-US" sz="1000" baseline="30000" dirty="0">
                <a:latin typeface="+mj-lt"/>
              </a:rPr>
              <a:t>2</a:t>
            </a:r>
            <a:r>
              <a:rPr lang="en-US" sz="1000" dirty="0">
                <a:latin typeface="+mj-lt"/>
              </a:rPr>
              <a:t> &lt; 18000 GeV</a:t>
            </a:r>
            <a:r>
              <a:rPr lang="en-US" sz="1000" baseline="30000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93577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98E71E-B12D-499D-98AB-1D99BBC1C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153" y="1175333"/>
            <a:ext cx="3308891" cy="23726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3DA1422-0503-43F8-A920-52A493454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497" y="3724369"/>
            <a:ext cx="3269263" cy="2382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484D9D-A856-41EB-B13F-53E087515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56" y="1135705"/>
            <a:ext cx="3338611" cy="2412320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1F2541CB-207C-4586-A53B-6AB36616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we measure is not directly </a:t>
            </a:r>
            <a:r>
              <a:rPr lang="en-US" altLang="zh-CN" dirty="0" err="1"/>
              <a:t>parton</a:t>
            </a:r>
            <a:r>
              <a:rPr lang="en-US" altLang="zh-CN" dirty="0"/>
              <a:t> level Info</a:t>
            </a:r>
            <a:endParaRPr lang="zh-CN" altLang="en-US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85D3928D-DD58-45CD-8517-08042EE4755F}"/>
              </a:ext>
            </a:extLst>
          </p:cNvPr>
          <p:cNvCxnSpPr>
            <a:cxnSpLocks/>
          </p:cNvCxnSpPr>
          <p:nvPr/>
        </p:nvCxnSpPr>
        <p:spPr>
          <a:xfrm>
            <a:off x="3226275" y="1444085"/>
            <a:ext cx="0" cy="105737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822209EE-CD1D-4E58-ADCE-2029EC614282}"/>
              </a:ext>
            </a:extLst>
          </p:cNvPr>
          <p:cNvCxnSpPr>
            <a:cxnSpLocks/>
          </p:cNvCxnSpPr>
          <p:nvPr/>
        </p:nvCxnSpPr>
        <p:spPr>
          <a:xfrm>
            <a:off x="7416687" y="1401800"/>
            <a:ext cx="0" cy="57769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BA23C323-7829-48E5-986F-B238370315EF}"/>
              </a:ext>
            </a:extLst>
          </p:cNvPr>
          <p:cNvCxnSpPr>
            <a:cxnSpLocks/>
          </p:cNvCxnSpPr>
          <p:nvPr/>
        </p:nvCxnSpPr>
        <p:spPr>
          <a:xfrm flipH="1">
            <a:off x="6159197" y="5150721"/>
            <a:ext cx="110974" cy="18972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D3FBA4B0-2BA4-4385-8E21-949EBC578A5A}"/>
              </a:ext>
            </a:extLst>
          </p:cNvPr>
          <p:cNvCxnSpPr/>
          <p:nvPr/>
        </p:nvCxnSpPr>
        <p:spPr>
          <a:xfrm>
            <a:off x="4046322" y="2228845"/>
            <a:ext cx="1427552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0497F266-E059-49B5-A0ED-ED06CB81F2AE}"/>
              </a:ext>
            </a:extLst>
          </p:cNvPr>
          <p:cNvSpPr txBox="1"/>
          <p:nvPr/>
        </p:nvSpPr>
        <p:spPr>
          <a:xfrm>
            <a:off x="4042116" y="1978628"/>
            <a:ext cx="133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Turn off </a:t>
            </a:r>
          </a:p>
          <a:p>
            <a:pPr algn="ctr"/>
            <a:r>
              <a:rPr lang="en-US" altLang="zh-CN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frag </a:t>
            </a:r>
            <a:r>
              <a:rPr lang="en-US" altLang="zh-CN" sz="14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p</a:t>
            </a:r>
            <a:r>
              <a:rPr lang="en-US" altLang="zh-CN" sz="1400" baseline="-250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T</a:t>
            </a:r>
            <a:endParaRPr lang="zh-CN" altLang="en-US" sz="1400" baseline="-25000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5A98E79-135E-46B9-97CA-1489E88BE6D1}"/>
              </a:ext>
            </a:extLst>
          </p:cNvPr>
          <p:cNvSpPr txBox="1"/>
          <p:nvPr/>
        </p:nvSpPr>
        <p:spPr>
          <a:xfrm>
            <a:off x="1853509" y="840885"/>
            <a:ext cx="174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Comic Sans MS" panose="030F0902030302020204" pitchFamily="66" charset="0"/>
              </a:rPr>
              <a:t>Full simulation</a:t>
            </a:r>
            <a:endParaRPr lang="zh-CN" altLang="en-US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3D5E3E4-C14B-423E-9B5C-F707AFFFB5CB}"/>
              </a:ext>
            </a:extLst>
          </p:cNvPr>
          <p:cNvSpPr txBox="1"/>
          <p:nvPr/>
        </p:nvSpPr>
        <p:spPr>
          <a:xfrm>
            <a:off x="6158100" y="856124"/>
            <a:ext cx="174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902030302020204" pitchFamily="66" charset="0"/>
              </a:rPr>
              <a:t>PARJ(21)=0</a:t>
            </a:r>
            <a:endParaRPr lang="zh-CN" altLang="en-US" dirty="0">
              <a:latin typeface="Comic Sans MS" panose="030F0902030302020204" pitchFamily="66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7C69415-795F-4DA2-8F07-7AC0BD244A94}"/>
              </a:ext>
            </a:extLst>
          </p:cNvPr>
          <p:cNvSpPr txBox="1"/>
          <p:nvPr/>
        </p:nvSpPr>
        <p:spPr>
          <a:xfrm>
            <a:off x="5374039" y="3472691"/>
            <a:ext cx="289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902030302020204" pitchFamily="66" charset="0"/>
              </a:rPr>
              <a:t>PARJ(21)=0,MSTJ(21)=0 </a:t>
            </a:r>
            <a:endParaRPr lang="zh-CN" altLang="en-US" dirty="0">
              <a:latin typeface="Comic Sans MS" panose="030F0902030302020204" pitchFamily="66" charset="0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21496F1-9C5D-4401-A7FF-6D6FB01EF98B}"/>
              </a:ext>
            </a:extLst>
          </p:cNvPr>
          <p:cNvCxnSpPr>
            <a:cxnSpLocks/>
          </p:cNvCxnSpPr>
          <p:nvPr/>
        </p:nvCxnSpPr>
        <p:spPr>
          <a:xfrm>
            <a:off x="8591348" y="2689956"/>
            <a:ext cx="0" cy="1854508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A0620866-4D62-4047-947B-E2C45621E834}"/>
              </a:ext>
            </a:extLst>
          </p:cNvPr>
          <p:cNvSpPr txBox="1"/>
          <p:nvPr/>
        </p:nvSpPr>
        <p:spPr>
          <a:xfrm>
            <a:off x="8264760" y="2760962"/>
            <a:ext cx="738664" cy="17835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432FF"/>
                </a:solidFill>
                <a:latin typeface="Comic Sans MS" panose="030F0902030302020204" pitchFamily="66" charset="0"/>
              </a:rPr>
              <a:t>Turn off decay </a:t>
            </a:r>
          </a:p>
          <a:p>
            <a:r>
              <a:rPr lang="en-US" altLang="zh-CN" dirty="0">
                <a:solidFill>
                  <a:srgbClr val="0432FF"/>
                </a:solidFill>
                <a:latin typeface="Comic Sans MS" panose="030F0902030302020204" pitchFamily="66" charset="0"/>
              </a:rPr>
              <a:t>of resonances</a:t>
            </a:r>
            <a:endParaRPr lang="zh-CN" altLang="en-US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5476389-8452-424C-9DFE-A79DE8B344E9}"/>
              </a:ext>
            </a:extLst>
          </p:cNvPr>
          <p:cNvSpPr txBox="1"/>
          <p:nvPr/>
        </p:nvSpPr>
        <p:spPr>
          <a:xfrm>
            <a:off x="422443" y="3750940"/>
            <a:ext cx="3876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</a:rPr>
              <a:t>Fragmentation momenta smearing and resonance decay contribution accounts for the </a:t>
            </a:r>
            <a:r>
              <a:rPr lang="en-US" altLang="zh-CN" dirty="0" err="1">
                <a:latin typeface="+mj-lt"/>
              </a:rPr>
              <a:t>parton</a:t>
            </a:r>
            <a:r>
              <a:rPr lang="en-US" altLang="zh-CN" dirty="0">
                <a:latin typeface="+mj-lt"/>
              </a:rPr>
              <a:t> to hadron level asymmetry dilution at fixed-target energy.</a:t>
            </a:r>
          </a:p>
          <a:p>
            <a:r>
              <a:rPr lang="en-US" altLang="zh-CN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altLang="zh-CN" dirty="0">
                <a:latin typeface="+mj-lt"/>
                <a:sym typeface="Wingdings" pitchFamily="2" charset="2"/>
              </a:rPr>
              <a:t> same issue with SIDIS at EIC</a:t>
            </a:r>
            <a:endParaRPr lang="zh-CN" altLang="en-US" dirty="0">
              <a:latin typeface="+mj-lt"/>
            </a:endParaRPr>
          </a:p>
        </p:txBody>
      </p:sp>
      <p:cxnSp>
        <p:nvCxnSpPr>
          <p:cNvPr id="18" name="直接箭头连接符 7">
            <a:extLst>
              <a:ext uri="{FF2B5EF4-FFF2-40B4-BE49-F238E27FC236}">
                <a16:creationId xmlns:a16="http://schemas.microsoft.com/office/drawing/2014/main" id="{98B0FCA2-0E0C-A943-809F-47A344391E80}"/>
              </a:ext>
            </a:extLst>
          </p:cNvPr>
          <p:cNvCxnSpPr>
            <a:cxnSpLocks/>
          </p:cNvCxnSpPr>
          <p:nvPr/>
        </p:nvCxnSpPr>
        <p:spPr>
          <a:xfrm>
            <a:off x="3368164" y="1972773"/>
            <a:ext cx="0" cy="859716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9">
            <a:extLst>
              <a:ext uri="{FF2B5EF4-FFF2-40B4-BE49-F238E27FC236}">
                <a16:creationId xmlns:a16="http://schemas.microsoft.com/office/drawing/2014/main" id="{B887C79E-D4D9-A546-A907-472644D99924}"/>
              </a:ext>
            </a:extLst>
          </p:cNvPr>
          <p:cNvCxnSpPr>
            <a:cxnSpLocks/>
          </p:cNvCxnSpPr>
          <p:nvPr/>
        </p:nvCxnSpPr>
        <p:spPr>
          <a:xfrm>
            <a:off x="7548067" y="1837976"/>
            <a:ext cx="0" cy="577695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A077508-43C6-5E48-A904-358F3338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50EA97-54E6-B54A-B192-2753F118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31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16924</TotalTime>
  <Words>4568</Words>
  <Application>Microsoft Macintosh PowerPoint</Application>
  <PresentationFormat>On-screen Show (4:3)</PresentationFormat>
  <Paragraphs>816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Arial</vt:lpstr>
      <vt:lpstr>Bookman Old Style</vt:lpstr>
      <vt:lpstr>Calibri</vt:lpstr>
      <vt:lpstr>Cambria Math</vt:lpstr>
      <vt:lpstr>CMSS10</vt:lpstr>
      <vt:lpstr>CMSS8</vt:lpstr>
      <vt:lpstr>Comic Sans MS</vt:lpstr>
      <vt:lpstr>ComputerModernSans-MathitalicRegular10pt</vt:lpstr>
      <vt:lpstr>ComputerModernSans-Regular10pt</vt:lpstr>
      <vt:lpstr>Symbol</vt:lpstr>
      <vt:lpstr>Tahoma</vt:lpstr>
      <vt:lpstr>Times New Roman</vt:lpstr>
      <vt:lpstr>Trebuchet MS</vt:lpstr>
      <vt:lpstr>Wingdings</vt:lpstr>
      <vt:lpstr>Office Theme</vt:lpstr>
      <vt:lpstr>Equation</vt:lpstr>
      <vt:lpstr>The 3D structure  of the nucleon  at EIC</vt:lpstr>
      <vt:lpstr>What is the EIC Facility</vt:lpstr>
      <vt:lpstr>EIC Design Overview</vt:lpstr>
      <vt:lpstr>EIC Science Program</vt:lpstr>
      <vt:lpstr>EIC Science Highlights</vt:lpstr>
      <vt:lpstr>EIC: The Path to Imaging Quarks and Gluons</vt:lpstr>
      <vt:lpstr>Unpolarized Flavor Structure: Proton</vt:lpstr>
      <vt:lpstr>Kinematics important for TMDs at EIC</vt:lpstr>
      <vt:lpstr>What we measure is not directly parton level Info</vt:lpstr>
      <vt:lpstr>Can we constrain: kt </vt:lpstr>
      <vt:lpstr>Gluon TMDs</vt:lpstr>
      <vt:lpstr>Gluon Sivers TMD: Di-hadrons &amp; Di-Jets</vt:lpstr>
      <vt:lpstr>Jet Physics at the EIC</vt:lpstr>
      <vt:lpstr>RHIC: Collins asymmetry for π^± in jets</vt:lpstr>
      <vt:lpstr>EIC: TMD Fragmentation in Jet</vt:lpstr>
      <vt:lpstr>TMDs and “QGP” in small systems</vt:lpstr>
      <vt:lpstr>2+1d-Imaging in coordinate space </vt:lpstr>
      <vt:lpstr>What can we learn</vt:lpstr>
      <vt:lpstr>Experimental Reality</vt:lpstr>
      <vt:lpstr>BH Fraction</vt:lpstr>
      <vt:lpstr>Rosenbluth Separation</vt:lpstr>
      <vt:lpstr>Disentangle Different CFFs and constrain GPDs</vt:lpstr>
      <vt:lpstr>DVCS and TCS</vt:lpstr>
      <vt:lpstr>Disentangle different CFFs  GPDs</vt:lpstr>
      <vt:lpstr>What will we learn about 2d+1 structure of the proton</vt:lpstr>
      <vt:lpstr>Exclusive Upsilon Production</vt:lpstr>
      <vt:lpstr>EIC Detector Concept</vt:lpstr>
      <vt:lpstr>Experimental Equipment Scope</vt:lpstr>
      <vt:lpstr>ePIC Tracking Detectors</vt:lpstr>
      <vt:lpstr>ePIC Calorimetry</vt:lpstr>
      <vt:lpstr>Particle ID </vt:lpstr>
      <vt:lpstr>ePIC Particle Identification Detectors</vt:lpstr>
      <vt:lpstr>Far-forward physics at EIC </vt:lpstr>
      <vt:lpstr>ePIC Ancillary Detectors</vt:lpstr>
      <vt:lpstr>EIC Streaming DAQ/Computing Architecture</vt:lpstr>
      <vt:lpstr>PowerPoint Presentation</vt:lpstr>
      <vt:lpstr>PowerPoint Presentation</vt:lpstr>
      <vt:lpstr>Complementarity for 1st-IR &amp; 2nd-IR</vt:lpstr>
      <vt:lpstr>2ndDetector: Discovery through Complementary</vt:lpstr>
      <vt:lpstr>Impact of reduced scattered proton acceptance</vt:lpstr>
      <vt:lpstr>Far-Forward Detectors: Roman Pots</vt:lpstr>
      <vt:lpstr>ePIC: MARCO Magnet Design Details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EIC: A collider to map initial and final state correlations with high precision</dc:title>
  <dc:creator>Aschenauer, Elke</dc:creator>
  <cp:lastModifiedBy>Elke-Caroline Aschenauer</cp:lastModifiedBy>
  <cp:revision>1093</cp:revision>
  <dcterms:created xsi:type="dcterms:W3CDTF">2019-04-29T20:50:32Z</dcterms:created>
  <dcterms:modified xsi:type="dcterms:W3CDTF">2024-06-04T03:00:41Z</dcterms:modified>
</cp:coreProperties>
</file>