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8" r:id="rId3"/>
    <p:sldId id="315" r:id="rId4"/>
    <p:sldId id="322" r:id="rId5"/>
    <p:sldId id="346" r:id="rId6"/>
    <p:sldId id="347" r:id="rId7"/>
    <p:sldId id="317" r:id="rId8"/>
    <p:sldId id="321" r:id="rId9"/>
    <p:sldId id="318" r:id="rId10"/>
    <p:sldId id="337" r:id="rId11"/>
    <p:sldId id="348" r:id="rId12"/>
    <p:sldId id="349" r:id="rId13"/>
    <p:sldId id="351" r:id="rId14"/>
    <p:sldId id="328" r:id="rId15"/>
    <p:sldId id="369" r:id="rId16"/>
    <p:sldId id="352" r:id="rId17"/>
    <p:sldId id="353" r:id="rId18"/>
    <p:sldId id="366" r:id="rId19"/>
    <p:sldId id="355" r:id="rId20"/>
    <p:sldId id="359" r:id="rId21"/>
    <p:sldId id="361" r:id="rId22"/>
    <p:sldId id="258" r:id="rId23"/>
  </p:sldIdLst>
  <p:sldSz cx="9144000" cy="6858000" type="screen4x3"/>
  <p:notesSz cx="7102475" cy="102330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9933"/>
    <a:srgbClr val="003300"/>
    <a:srgbClr val="4D4D4D"/>
    <a:srgbClr val="800000"/>
    <a:srgbClr val="0000FF"/>
    <a:srgbClr val="FF0000"/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8" autoAdjust="0"/>
    <p:restoredTop sz="92631" autoAdjust="0"/>
  </p:normalViewPr>
  <p:slideViewPr>
    <p:cSldViewPr>
      <p:cViewPr varScale="1">
        <p:scale>
          <a:sx n="86" d="100"/>
          <a:sy n="86" d="100"/>
        </p:scale>
        <p:origin x="-1378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09C79C-B271-46CD-AC4A-F630C088FF5C}" type="datetimeFigureOut">
              <a:rPr lang="de-DE"/>
              <a:pPr>
                <a:defRPr/>
              </a:pPr>
              <a:t>29.05.2024</a:t>
            </a:fld>
            <a:endParaRPr lang="de-DE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D39ED41-7771-4A58-8EC5-7C9F5E3D56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t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b" anchorCtr="0" compatLnSpc="1">
            <a:prstTxWarp prst="textNoShape">
              <a:avLst/>
            </a:prstTxWarp>
          </a:bodyPr>
          <a:lstStyle>
            <a:lvl1pPr defTabSz="990600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7" tIns="49518" rIns="99037" bIns="4951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b="0"/>
            </a:lvl1pPr>
          </a:lstStyle>
          <a:p>
            <a:pPr>
              <a:defRPr/>
            </a:pPr>
            <a:fld id="{03DFFA70-F342-4267-AFAE-63651A5F89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67" tIns="47134" rIns="94267" bIns="47134" anchor="b"/>
          <a:lstStyle/>
          <a:p>
            <a:pPr algn="r" defTabSz="942975"/>
            <a:fld id="{53869A64-43CF-4BA1-8F75-F6AE3388B16F}" type="slidenum">
              <a:rPr lang="de-DE" altLang="de-DE" sz="1200" b="0"/>
              <a:pPr algn="r" defTabSz="942975"/>
              <a:t>18</a:t>
            </a:fld>
            <a:endParaRPr lang="de-DE" altLang="de-DE" sz="1200" b="0"/>
          </a:p>
        </p:txBody>
      </p:sp>
      <p:sp>
        <p:nvSpPr>
          <p:cNvPr id="34818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001713" y="768350"/>
            <a:ext cx="5114925" cy="3836988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81663" cy="4603750"/>
          </a:xfrm>
          <a:noFill/>
          <a:ln/>
        </p:spPr>
        <p:txBody>
          <a:bodyPr lIns="94267" tIns="47134" rIns="94267" bIns="47134"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55F89-F25F-4419-BA19-E6C67B7A9213}" type="slidenum">
              <a:rPr lang="de-DE" smtClean="0"/>
              <a:pPr/>
              <a:t>22</a:t>
            </a:fld>
            <a:endParaRPr lang="de-DE" smtClean="0"/>
          </a:p>
        </p:txBody>
      </p:sp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4022725" y="9720263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49" tIns="47126" rIns="94249" bIns="47126" anchor="b"/>
          <a:lstStyle/>
          <a:p>
            <a:pPr algn="r" defTabSz="942975"/>
            <a:fld id="{88150CB8-250C-48A6-B164-37836B94EBFE}" type="slidenum">
              <a:rPr lang="de-DE" altLang="de-DE" sz="1200" b="0"/>
              <a:pPr algn="r" defTabSz="942975"/>
              <a:t>22</a:t>
            </a:fld>
            <a:endParaRPr lang="de-DE" altLang="de-DE" sz="1200" b="0"/>
          </a:p>
        </p:txBody>
      </p:sp>
      <p:sp>
        <p:nvSpPr>
          <p:cNvPr id="39939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1001713" y="766763"/>
            <a:ext cx="5118100" cy="383857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4249" tIns="47126" rIns="94249" bIns="47126"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 sz="2400" b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2400" b="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2400" b="0">
                  <a:latin typeface="Times New Roman" pitchFamily="18" charset="0"/>
                </a:endParaRPr>
              </a:p>
            </p:txBody>
          </p:sp>
        </p:grpSp>
      </p:grpSp>
      <p:sp>
        <p:nvSpPr>
          <p:cNvPr id="2254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2254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253EC-7408-4462-9EEF-D86B6258D8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A3505-5A7C-43C1-8727-788F8D24DD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F6A87-5A2C-46B3-9B3D-C79B6AB653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A56D-F683-46BF-B30B-A2780FBADB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B1F0D-5B72-427E-89E4-70D782A9EF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F44D7-14A5-496C-9C6C-6F606F3EDE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0D7C9-4212-4855-894D-4D6DC87CCB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0616D-17D7-4686-92D3-33167FDE3E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B7035-254C-48D5-AF0F-A7081DAC2D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8ED30-D84E-42C3-9781-7F71AF747B0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FBC54-7EC5-4CC5-9481-3A28A8D697C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61C77-F910-489B-8FDB-A348EB07EAC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 Black" pitchFamily="34" charset="0"/>
              </a:defRPr>
            </a:lvl1pPr>
          </a:lstStyle>
          <a:p>
            <a:pPr>
              <a:defRPr/>
            </a:pPr>
            <a:fld id="{E067237E-5069-46C8-B261-0F7E863333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de-DE" sz="2400" b="0">
                <a:latin typeface="Times New Roman" pitchFamily="18" charset="0"/>
              </a:endParaRPr>
            </a:p>
          </p:txBody>
        </p:sp>
        <p:sp>
          <p:nvSpPr>
            <p:cNvPr id="2151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2400" b="0">
                <a:latin typeface="Times New Roman" pitchFamily="18" charset="0"/>
              </a:endParaRPr>
            </a:p>
          </p:txBody>
        </p:sp>
        <p:sp>
          <p:nvSpPr>
            <p:cNvPr id="2151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b="0">
                <a:solidFill>
                  <a:schemeClr val="hlink"/>
                </a:solidFill>
              </a:endParaRPr>
            </a:p>
          </p:txBody>
        </p:sp>
        <p:sp>
          <p:nvSpPr>
            <p:cNvPr id="2151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b="0">
                <a:solidFill>
                  <a:schemeClr val="hlink"/>
                </a:solidFill>
              </a:endParaRPr>
            </a:p>
          </p:txBody>
        </p:sp>
        <p:sp>
          <p:nvSpPr>
            <p:cNvPr id="2151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b="0">
                <a:solidFill>
                  <a:schemeClr val="accent2"/>
                </a:solidFill>
              </a:endParaRPr>
            </a:p>
          </p:txBody>
        </p:sp>
        <p:sp>
          <p:nvSpPr>
            <p:cNvPr id="2151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b="0">
                <a:solidFill>
                  <a:schemeClr val="hlink"/>
                </a:solidFill>
              </a:endParaRPr>
            </a:p>
          </p:txBody>
        </p:sp>
        <p:sp>
          <p:nvSpPr>
            <p:cNvPr id="2151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2400" b="0">
                <a:latin typeface="Times New Roman" pitchFamily="18" charset="0"/>
              </a:endParaRPr>
            </a:p>
          </p:txBody>
        </p:sp>
        <p:sp>
          <p:nvSpPr>
            <p:cNvPr id="2151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b="0">
                <a:solidFill>
                  <a:schemeClr val="accent2"/>
                </a:solidFill>
              </a:endParaRPr>
            </a:p>
          </p:txBody>
        </p:sp>
        <p:sp>
          <p:nvSpPr>
            <p:cNvPr id="2151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b="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152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3213" y="1673225"/>
            <a:ext cx="6084887" cy="2547938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de-DE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TMD measurements based </a:t>
            </a:r>
            <a:br>
              <a:rPr lang="de-DE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de-DE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 semi inclusive deep inelasic scattering with CLAS12 at JLAB</a:t>
            </a:r>
            <a:r>
              <a:rPr lang="de-DE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de-DE" sz="4800" smtClean="0">
              <a:solidFill>
                <a:schemeClr val="tx1"/>
              </a:solidFill>
            </a:endParaRPr>
          </a:p>
        </p:txBody>
      </p:sp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348038" y="4652963"/>
            <a:ext cx="5400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800" b="0">
                <a:latin typeface="Times New Roman" pitchFamily="18" charset="0"/>
                <a:ea typeface="SimSun" pitchFamily="2" charset="-122"/>
              </a:rPr>
              <a:t>Stefan Diehl 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de-DE" altLang="zh-CN" sz="500" b="0">
              <a:latin typeface="Times New Roman" pitchFamily="18" charset="0"/>
              <a:ea typeface="SimSun" pitchFamily="2" charset="-122"/>
            </a:endParaRP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de-DE" altLang="zh-CN" sz="500" b="0">
              <a:latin typeface="Times New Roman" pitchFamily="18" charset="0"/>
              <a:ea typeface="SimSun" pitchFamily="2" charset="-122"/>
            </a:endParaRP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de-DE" altLang="zh-CN" sz="2000" b="0" i="1">
                <a:latin typeface="Times New Roman" pitchFamily="18" charset="0"/>
                <a:ea typeface="SimSun" pitchFamily="2" charset="-122"/>
              </a:rPr>
              <a:t>Justus Liebig University Giessen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de-DE" altLang="zh-CN" sz="2000" b="0" i="1">
                <a:latin typeface="Times New Roman" pitchFamily="18" charset="0"/>
                <a:ea typeface="SimSun" pitchFamily="2" charset="-122"/>
              </a:rPr>
              <a:t>University of Connecticut</a:t>
            </a:r>
          </a:p>
        </p:txBody>
      </p:sp>
      <p:pic>
        <p:nvPicPr>
          <p:cNvPr id="16387" name="Picture 12" descr="https://upload.wikimedia.org/wikipedia/de/thumb/1/13/JLU_Giessen-Logo.svg/320px-JLU_Giessen-Logo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437063"/>
            <a:ext cx="28082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6" descr="https://www.jlab.org/Hall-B/pubs-web/logo/CLAS-color-hi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22685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8" descr="UCONN logo png 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5445125"/>
            <a:ext cx="12239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19"/>
          <p:cNvSpPr>
            <a:spLocks noChangeArrowheads="1"/>
          </p:cNvSpPr>
          <p:nvPr/>
        </p:nvSpPr>
        <p:spPr bwMode="auto">
          <a:xfrm>
            <a:off x="5364163" y="6237288"/>
            <a:ext cx="1355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altLang="de-DE" sz="1400" b="0"/>
              <a:t>June 04, 2024 </a:t>
            </a:r>
          </a:p>
        </p:txBody>
      </p:sp>
      <p:sp>
        <p:nvSpPr>
          <p:cNvPr id="16391" name="AutoShape 24" descr="6b4bc85f60484cb4568a5a91d57b587a117eda37-990x75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16392" name="Picture 17" descr="Transversity 2024"/>
          <p:cNvPicPr>
            <a:picLocks noChangeAspect="1" noChangeArrowheads="1"/>
          </p:cNvPicPr>
          <p:nvPr/>
        </p:nvPicPr>
        <p:blipFill>
          <a:blip r:embed="rId5">
            <a:lum bright="24000"/>
          </a:blip>
          <a:srcRect l="33784" t="16486" b="69812"/>
          <a:stretch>
            <a:fillRect/>
          </a:stretch>
        </p:blipFill>
        <p:spPr bwMode="auto">
          <a:xfrm>
            <a:off x="2843213" y="981075"/>
            <a:ext cx="630078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3" descr="Transversity 2024"/>
          <p:cNvPicPr>
            <a:picLocks noChangeAspect="1" noChangeArrowheads="1"/>
          </p:cNvPicPr>
          <p:nvPr/>
        </p:nvPicPr>
        <p:blipFill>
          <a:blip r:embed="rId5">
            <a:lum bright="24000"/>
          </a:blip>
          <a:srcRect l="500" b="80792"/>
          <a:stretch>
            <a:fillRect/>
          </a:stretch>
        </p:blipFill>
        <p:spPr bwMode="auto">
          <a:xfrm>
            <a:off x="0" y="0"/>
            <a:ext cx="91440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404813"/>
            <a:ext cx="6175375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3578" name="Text Box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</a:p>
        </p:txBody>
      </p:sp>
      <p:sp>
        <p:nvSpPr>
          <p:cNvPr id="458754" name="AutoShap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50825" y="549275"/>
            <a:ext cx="2376488" cy="431800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>
              <a:defRPr/>
            </a:pPr>
            <a:r>
              <a:rPr lang="el-GR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π</a:t>
            </a:r>
            <a:r>
              <a:rPr lang="de-DE" sz="2000" baseline="300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de-DE" altLang="de-DE" b="0"/>
              <a:t> </a:t>
            </a:r>
            <a:r>
              <a:rPr lang="de-DE" altLang="de-DE" sz="20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de-DE" altLang="de-DE" sz="2000" baseline="-250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de-DE" altLang="de-DE" sz="20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 Dependence</a:t>
            </a:r>
            <a:endParaRPr lang="el-GR" altLang="de-DE" sz="2000">
              <a:effectLst>
                <a:outerShdw blurRad="38100" dist="38100" dir="2700000" algn="tl">
                  <a:srgbClr val="FFFFFF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25538"/>
            <a:ext cx="266382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https://www.jlab.org/Hall-B/pubs-web/logo/CLAS-color-hig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8" y="5949950"/>
            <a:ext cx="11509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12"/>
          <p:cNvSpPr txBox="1">
            <a:spLocks noChangeArrowheads="1"/>
          </p:cNvSpPr>
          <p:nvPr/>
        </p:nvSpPr>
        <p:spPr bwMode="auto">
          <a:xfrm>
            <a:off x="985838" y="3160713"/>
            <a:ext cx="1544637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0"/>
              <a:t>model 1 eH</a:t>
            </a:r>
            <a:r>
              <a:rPr lang="de-DE" b="0" baseline="-25000"/>
              <a:t>1</a:t>
            </a:r>
            <a:r>
              <a:rPr lang="de-DE" b="0" baseline="30000"/>
              <a:t>┴</a:t>
            </a:r>
          </a:p>
          <a:p>
            <a:r>
              <a:rPr lang="de-DE" b="0"/>
              <a:t>model 1 g</a:t>
            </a:r>
            <a:r>
              <a:rPr lang="de-DE" b="0" baseline="30000"/>
              <a:t>┴</a:t>
            </a:r>
            <a:r>
              <a:rPr lang="de-DE" b="0"/>
              <a:t>D</a:t>
            </a:r>
            <a:r>
              <a:rPr lang="de-DE" b="0" baseline="-25000"/>
              <a:t>1</a:t>
            </a:r>
          </a:p>
          <a:p>
            <a:r>
              <a:rPr lang="de-DE" b="0"/>
              <a:t>model 1 sum</a:t>
            </a:r>
          </a:p>
          <a:p>
            <a:endParaRPr lang="de-DE" sz="1400" b="0"/>
          </a:p>
          <a:p>
            <a:r>
              <a:rPr lang="de-DE" b="0"/>
              <a:t>model 2 eH</a:t>
            </a:r>
            <a:r>
              <a:rPr lang="de-DE" b="0" baseline="-25000"/>
              <a:t>1</a:t>
            </a:r>
            <a:r>
              <a:rPr lang="de-DE" b="0" baseline="30000"/>
              <a:t>┴</a:t>
            </a:r>
          </a:p>
          <a:p>
            <a:r>
              <a:rPr lang="de-DE" b="0"/>
              <a:t>model 2 g</a:t>
            </a:r>
            <a:r>
              <a:rPr lang="de-DE" b="0" baseline="30000"/>
              <a:t>┴</a:t>
            </a:r>
            <a:r>
              <a:rPr lang="de-DE" b="0"/>
              <a:t>D</a:t>
            </a:r>
            <a:r>
              <a:rPr lang="de-DE" b="0" baseline="-25000"/>
              <a:t>1</a:t>
            </a:r>
          </a:p>
          <a:p>
            <a:r>
              <a:rPr lang="de-DE" b="0"/>
              <a:t>model 2 sum</a:t>
            </a:r>
          </a:p>
          <a:p>
            <a:endParaRPr lang="de-DE" sz="1400" b="0"/>
          </a:p>
          <a:p>
            <a:r>
              <a:rPr lang="de-DE" b="0"/>
              <a:t>model 3 eH</a:t>
            </a:r>
            <a:r>
              <a:rPr lang="de-DE" b="0" baseline="-25000"/>
              <a:t>1</a:t>
            </a:r>
            <a:r>
              <a:rPr lang="de-DE" b="0" baseline="30000"/>
              <a:t>┴</a:t>
            </a:r>
          </a:p>
        </p:txBody>
      </p:sp>
      <p:sp>
        <p:nvSpPr>
          <p:cNvPr id="25607" name="Line 13"/>
          <p:cNvSpPr>
            <a:spLocks noChangeShapeType="1"/>
          </p:cNvSpPr>
          <p:nvPr/>
        </p:nvSpPr>
        <p:spPr bwMode="auto">
          <a:xfrm>
            <a:off x="395288" y="3644900"/>
            <a:ext cx="504825" cy="0"/>
          </a:xfrm>
          <a:prstGeom prst="line">
            <a:avLst/>
          </a:prstGeom>
          <a:noFill/>
          <a:ln w="15875">
            <a:solidFill>
              <a:srgbClr val="0000FF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5608" name="Line 14"/>
          <p:cNvSpPr>
            <a:spLocks noChangeShapeType="1"/>
          </p:cNvSpPr>
          <p:nvPr/>
        </p:nvSpPr>
        <p:spPr bwMode="auto">
          <a:xfrm>
            <a:off x="395288" y="3357563"/>
            <a:ext cx="504825" cy="0"/>
          </a:xfrm>
          <a:prstGeom prst="line">
            <a:avLst/>
          </a:prstGeom>
          <a:noFill/>
          <a:ln w="15875">
            <a:solidFill>
              <a:srgbClr val="0000FF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5609" name="Line 15"/>
          <p:cNvSpPr>
            <a:spLocks noChangeShapeType="1"/>
          </p:cNvSpPr>
          <p:nvPr/>
        </p:nvSpPr>
        <p:spPr bwMode="auto">
          <a:xfrm>
            <a:off x="395288" y="3933825"/>
            <a:ext cx="5048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5610" name="Line 16"/>
          <p:cNvSpPr>
            <a:spLocks noChangeShapeType="1"/>
          </p:cNvSpPr>
          <p:nvPr/>
        </p:nvSpPr>
        <p:spPr bwMode="auto">
          <a:xfrm>
            <a:off x="396875" y="4652963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5611" name="Line 17"/>
          <p:cNvSpPr>
            <a:spLocks noChangeShapeType="1"/>
          </p:cNvSpPr>
          <p:nvPr/>
        </p:nvSpPr>
        <p:spPr bwMode="auto">
          <a:xfrm>
            <a:off x="395288" y="4365625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5612" name="Line 18"/>
          <p:cNvSpPr>
            <a:spLocks noChangeShapeType="1"/>
          </p:cNvSpPr>
          <p:nvPr/>
        </p:nvSpPr>
        <p:spPr bwMode="auto">
          <a:xfrm>
            <a:off x="395288" y="4941888"/>
            <a:ext cx="504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5613" name="Line 19"/>
          <p:cNvSpPr>
            <a:spLocks noChangeShapeType="1"/>
          </p:cNvSpPr>
          <p:nvPr/>
        </p:nvSpPr>
        <p:spPr bwMode="auto">
          <a:xfrm>
            <a:off x="395288" y="5445125"/>
            <a:ext cx="5048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5614" name="Rectangle 20"/>
          <p:cNvSpPr>
            <a:spLocks noChangeArrowheads="1"/>
          </p:cNvSpPr>
          <p:nvPr/>
        </p:nvSpPr>
        <p:spPr bwMode="auto">
          <a:xfrm>
            <a:off x="250825" y="3141663"/>
            <a:ext cx="2339975" cy="2592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5" name="Text Box 10"/>
          <p:cNvSpPr txBox="1">
            <a:spLocks noChangeArrowheads="1"/>
          </p:cNvSpPr>
          <p:nvPr/>
        </p:nvSpPr>
        <p:spPr bwMode="auto">
          <a:xfrm>
            <a:off x="1619250" y="5805488"/>
            <a:ext cx="1317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000">
                <a:solidFill>
                  <a:schemeClr val="bg2"/>
                </a:solidFill>
              </a:rPr>
              <a:t>S. Diehl et. al </a:t>
            </a:r>
          </a:p>
          <a:p>
            <a:pPr algn="ctr"/>
            <a:r>
              <a:rPr lang="de-DE" sz="1000">
                <a:solidFill>
                  <a:schemeClr val="bg2"/>
                </a:solidFill>
              </a:rPr>
              <a:t>(CLAS collab.) </a:t>
            </a:r>
          </a:p>
          <a:p>
            <a:pPr algn="ctr"/>
            <a:r>
              <a:rPr lang="de-DE" sz="1000">
                <a:solidFill>
                  <a:schemeClr val="bg2"/>
                </a:solidFill>
              </a:rPr>
              <a:t>Phys. Rev. Lett. </a:t>
            </a:r>
          </a:p>
          <a:p>
            <a:pPr algn="ctr"/>
            <a:r>
              <a:rPr lang="en-GB" sz="1000">
                <a:solidFill>
                  <a:schemeClr val="bg2"/>
                </a:solidFill>
              </a:rPr>
              <a:t>128, 062005 (2022)</a:t>
            </a:r>
            <a:r>
              <a:rPr lang="de-DE" sz="1000">
                <a:solidFill>
                  <a:schemeClr val="bg2"/>
                </a:solidFill>
              </a:rPr>
              <a:t> </a:t>
            </a:r>
          </a:p>
        </p:txBody>
      </p:sp>
      <p:grpSp>
        <p:nvGrpSpPr>
          <p:cNvPr id="25616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5617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618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5620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2"/>
          <p:cNvSpPr>
            <a:spLocks noChangeArrowheads="1"/>
          </p:cNvSpPr>
          <p:nvPr/>
        </p:nvSpPr>
        <p:spPr bwMode="auto">
          <a:xfrm>
            <a:off x="395288" y="476250"/>
            <a:ext cx="7416800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Flavour Effects in Single Pion SIDIS</a:t>
            </a:r>
            <a:endParaRPr lang="de-DE" altLang="de-DE" sz="2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</a:p>
        </p:txBody>
      </p:sp>
      <p:pic>
        <p:nvPicPr>
          <p:cNvPr id="26627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96975"/>
            <a:ext cx="29527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2501900" y="3284538"/>
            <a:ext cx="48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/>
              <a:t>π</a:t>
            </a:r>
            <a:r>
              <a:rPr lang="de-DE" sz="2400" baseline="30000">
                <a:ea typeface="Arial Unicode MS" pitchFamily="34" charset="-128"/>
                <a:cs typeface="Arial Unicode MS" pitchFamily="34" charset="-128"/>
              </a:rPr>
              <a:t>-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1709738" y="3284538"/>
            <a:ext cx="530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/>
              <a:t>π</a:t>
            </a:r>
            <a:r>
              <a:rPr lang="de-DE" sz="2400" baseline="30000">
                <a:ea typeface="Arial Unicode MS" pitchFamily="34" charset="-128"/>
                <a:cs typeface="Arial Unicode MS" pitchFamily="34" charset="-128"/>
              </a:rPr>
              <a:t>0</a:t>
            </a:r>
          </a:p>
        </p:txBody>
      </p:sp>
      <p:sp>
        <p:nvSpPr>
          <p:cNvPr id="26630" name="Text Box 11"/>
          <p:cNvSpPr txBox="1">
            <a:spLocks noChangeArrowheads="1"/>
          </p:cNvSpPr>
          <p:nvPr/>
        </p:nvSpPr>
        <p:spPr bwMode="auto">
          <a:xfrm>
            <a:off x="885825" y="3284538"/>
            <a:ext cx="53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/>
              <a:t>π</a:t>
            </a:r>
            <a:r>
              <a:rPr lang="de-DE" sz="2400" baseline="30000">
                <a:ea typeface="Arial Unicode MS" pitchFamily="34" charset="-128"/>
                <a:cs typeface="Arial Unicode MS" pitchFamily="34" charset="-128"/>
              </a:rPr>
              <a:t>+</a:t>
            </a:r>
          </a:p>
        </p:txBody>
      </p:sp>
      <p:sp>
        <p:nvSpPr>
          <p:cNvPr id="26631" name="Rectangle 36"/>
          <p:cNvSpPr>
            <a:spLocks noChangeArrowheads="1"/>
          </p:cNvSpPr>
          <p:nvPr/>
        </p:nvSpPr>
        <p:spPr bwMode="auto">
          <a:xfrm>
            <a:off x="701675" y="3452813"/>
            <a:ext cx="144463" cy="1444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32" name="Rectangle 37"/>
          <p:cNvSpPr>
            <a:spLocks noChangeArrowheads="1"/>
          </p:cNvSpPr>
          <p:nvPr/>
        </p:nvSpPr>
        <p:spPr bwMode="auto">
          <a:xfrm>
            <a:off x="1441450" y="3463925"/>
            <a:ext cx="144463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6633" name="Rectangle 38"/>
          <p:cNvSpPr>
            <a:spLocks noChangeArrowheads="1"/>
          </p:cNvSpPr>
          <p:nvPr/>
        </p:nvSpPr>
        <p:spPr bwMode="auto">
          <a:xfrm>
            <a:off x="2357438" y="3452813"/>
            <a:ext cx="144462" cy="144462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6634" name="Picture 6" descr="https://www.jlab.org/Hall-B/pubs-web/logo/CLAS-color-hi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85113" y="476250"/>
            <a:ext cx="11509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19488" y="981075"/>
            <a:ext cx="551656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 Box 7"/>
          <p:cNvSpPr txBox="1">
            <a:spLocks noChangeArrowheads="1"/>
          </p:cNvSpPr>
          <p:nvPr/>
        </p:nvSpPr>
        <p:spPr bwMode="auto">
          <a:xfrm>
            <a:off x="5940425" y="3916363"/>
            <a:ext cx="1141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6637" name="Text Box 7"/>
          <p:cNvSpPr txBox="1">
            <a:spLocks noChangeArrowheads="1"/>
          </p:cNvSpPr>
          <p:nvPr/>
        </p:nvSpPr>
        <p:spPr bwMode="auto">
          <a:xfrm>
            <a:off x="7246938" y="2260600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6638" name="Text Box 7"/>
          <p:cNvSpPr txBox="1">
            <a:spLocks noChangeArrowheads="1"/>
          </p:cNvSpPr>
          <p:nvPr/>
        </p:nvSpPr>
        <p:spPr bwMode="auto">
          <a:xfrm>
            <a:off x="4211638" y="5876925"/>
            <a:ext cx="114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6642" name="Text Box 7"/>
          <p:cNvSpPr txBox="1">
            <a:spLocks noChangeArrowheads="1"/>
          </p:cNvSpPr>
          <p:nvPr/>
        </p:nvSpPr>
        <p:spPr bwMode="auto">
          <a:xfrm>
            <a:off x="4140200" y="2205038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grpSp>
        <p:nvGrpSpPr>
          <p:cNvPr id="26655" name="Group 31"/>
          <p:cNvGrpSpPr>
            <a:grpSpLocks/>
          </p:cNvGrpSpPr>
          <p:nvPr/>
        </p:nvGrpSpPr>
        <p:grpSpPr bwMode="auto">
          <a:xfrm>
            <a:off x="539750" y="3789363"/>
            <a:ext cx="2627313" cy="366712"/>
            <a:chOff x="340" y="2387"/>
            <a:chExt cx="1655" cy="231"/>
          </a:xfrm>
        </p:grpSpPr>
        <p:sp>
          <p:nvSpPr>
            <p:cNvPr id="26639" name="Line 23"/>
            <p:cNvSpPr>
              <a:spLocks noChangeShapeType="1"/>
            </p:cNvSpPr>
            <p:nvPr/>
          </p:nvSpPr>
          <p:spPr bwMode="auto">
            <a:xfrm>
              <a:off x="340" y="2445"/>
              <a:ext cx="363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640" name="Line 24"/>
            <p:cNvSpPr>
              <a:spLocks noChangeShapeType="1"/>
            </p:cNvSpPr>
            <p:nvPr/>
          </p:nvSpPr>
          <p:spPr bwMode="auto">
            <a:xfrm>
              <a:off x="340" y="2523"/>
              <a:ext cx="363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641" name="Text Box 26"/>
            <p:cNvSpPr txBox="1">
              <a:spLocks noChangeArrowheads="1"/>
            </p:cNvSpPr>
            <p:nvPr/>
          </p:nvSpPr>
          <p:spPr bwMode="auto">
            <a:xfrm>
              <a:off x="703" y="2387"/>
              <a:ext cx="12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0"/>
                <a:t>model 2 prediction</a:t>
              </a:r>
            </a:p>
          </p:txBody>
        </p:sp>
        <p:sp>
          <p:nvSpPr>
            <p:cNvPr id="26650" name="Line 25"/>
            <p:cNvSpPr>
              <a:spLocks noChangeShapeType="1"/>
            </p:cNvSpPr>
            <p:nvPr/>
          </p:nvSpPr>
          <p:spPr bwMode="auto">
            <a:xfrm>
              <a:off x="340" y="2614"/>
              <a:ext cx="363" cy="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656" name="Group 32"/>
          <p:cNvGrpSpPr>
            <a:grpSpLocks/>
          </p:cNvGrpSpPr>
          <p:nvPr/>
        </p:nvGrpSpPr>
        <p:grpSpPr bwMode="auto">
          <a:xfrm>
            <a:off x="179388" y="4437063"/>
            <a:ext cx="3311525" cy="1960562"/>
            <a:chOff x="113" y="2795"/>
            <a:chExt cx="2086" cy="1235"/>
          </a:xfrm>
        </p:grpSpPr>
        <p:pic>
          <p:nvPicPr>
            <p:cNvPr id="26651" name="Picture 2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3" y="3430"/>
              <a:ext cx="208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2" name="Picture 3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3" y="2795"/>
              <a:ext cx="1905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53" name="Text Box 31"/>
            <p:cNvSpPr txBox="1">
              <a:spLocks noChangeArrowheads="1"/>
            </p:cNvSpPr>
            <p:nvPr/>
          </p:nvSpPr>
          <p:spPr bwMode="auto">
            <a:xfrm>
              <a:off x="158" y="3838"/>
              <a:ext cx="19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>
                  <a:sym typeface="Wingdings" pitchFamily="2" charset="2"/>
                </a:rPr>
                <a:t> Asymmetry from struck u-quark</a:t>
              </a:r>
              <a:endParaRPr lang="de-DE" sz="1400"/>
            </a:p>
          </p:txBody>
        </p:sp>
      </p:grpSp>
      <p:sp>
        <p:nvSpPr>
          <p:cNvPr id="26644" name="Text Box 32"/>
          <p:cNvSpPr txBox="1">
            <a:spLocks noChangeArrowheads="1"/>
          </p:cNvSpPr>
          <p:nvPr/>
        </p:nvSpPr>
        <p:spPr bwMode="auto">
          <a:xfrm>
            <a:off x="7974013" y="993775"/>
            <a:ext cx="11350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bg2"/>
                </a:solidFill>
              </a:rPr>
              <a:t>S. Diehl et al.</a:t>
            </a:r>
          </a:p>
        </p:txBody>
      </p:sp>
      <p:grpSp>
        <p:nvGrpSpPr>
          <p:cNvPr id="26645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6646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647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6649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AutoShap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39750" y="476250"/>
            <a:ext cx="8208963" cy="504825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Exclusive Contributions to the SIDIS Sample</a:t>
            </a:r>
            <a:endParaRPr lang="de-DE" altLang="de-DE" sz="2200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11</a:t>
            </a:r>
          </a:p>
        </p:txBody>
      </p:sp>
      <p:sp>
        <p:nvSpPr>
          <p:cNvPr id="27651" name="Text Box 15"/>
          <p:cNvSpPr txBox="1">
            <a:spLocks noChangeArrowheads="1"/>
          </p:cNvSpPr>
          <p:nvPr/>
        </p:nvSpPr>
        <p:spPr bwMode="auto">
          <a:xfrm>
            <a:off x="684213" y="1196975"/>
            <a:ext cx="454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b="0"/>
              <a:t>  A TMD based description is only </a:t>
            </a:r>
          </a:p>
          <a:p>
            <a:r>
              <a:rPr lang="de-DE" b="0"/>
              <a:t>   valid for pions from current fragmentation</a:t>
            </a:r>
          </a:p>
        </p:txBody>
      </p:sp>
      <p:sp>
        <p:nvSpPr>
          <p:cNvPr id="27652" name="Text Box 16"/>
          <p:cNvSpPr txBox="1">
            <a:spLocks noChangeArrowheads="1"/>
          </p:cNvSpPr>
          <p:nvPr/>
        </p:nvSpPr>
        <p:spPr bwMode="auto">
          <a:xfrm>
            <a:off x="684213" y="2022475"/>
            <a:ext cx="4535487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BUT:</a:t>
            </a:r>
            <a:r>
              <a:rPr lang="de-DE" b="0"/>
              <a:t> The e</a:t>
            </a:r>
            <a:r>
              <a:rPr lang="el-GR" sz="2000" b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b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de-DE" b="0">
                <a:cs typeface="Times New Roman" pitchFamily="18" charset="0"/>
              </a:rPr>
              <a:t>sample contains also pions </a:t>
            </a:r>
          </a:p>
          <a:p>
            <a:r>
              <a:rPr lang="de-DE" b="0">
                <a:cs typeface="Times New Roman" pitchFamily="18" charset="0"/>
              </a:rPr>
              <a:t>          from exclusive processes</a:t>
            </a:r>
            <a:endParaRPr lang="el-GR" b="0">
              <a:cs typeface="Times New Roman" pitchFamily="18" charset="0"/>
            </a:endParaRPr>
          </a:p>
        </p:txBody>
      </p:sp>
      <p:grpSp>
        <p:nvGrpSpPr>
          <p:cNvPr id="27653" name="Group 24"/>
          <p:cNvGrpSpPr>
            <a:grpSpLocks/>
          </p:cNvGrpSpPr>
          <p:nvPr/>
        </p:nvGrpSpPr>
        <p:grpSpPr bwMode="auto">
          <a:xfrm>
            <a:off x="1331913" y="3270250"/>
            <a:ext cx="2879725" cy="2032000"/>
            <a:chOff x="839" y="2568"/>
            <a:chExt cx="1678" cy="1144"/>
          </a:xfrm>
        </p:grpSpPr>
        <p:pic>
          <p:nvPicPr>
            <p:cNvPr id="27671" name="Picture 1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9" y="2568"/>
              <a:ext cx="1678" cy="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2" name="Text Box 18"/>
            <p:cNvSpPr txBox="1">
              <a:spLocks noChangeArrowheads="1"/>
            </p:cNvSpPr>
            <p:nvPr/>
          </p:nvSpPr>
          <p:spPr bwMode="auto">
            <a:xfrm>
              <a:off x="1318" y="3385"/>
              <a:ext cx="396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GPD</a:t>
              </a:r>
            </a:p>
          </p:txBody>
        </p:sp>
        <p:sp>
          <p:nvSpPr>
            <p:cNvPr id="27673" name="Text Box 19"/>
            <p:cNvSpPr txBox="1">
              <a:spLocks noChangeArrowheads="1"/>
            </p:cNvSpPr>
            <p:nvPr/>
          </p:nvSpPr>
          <p:spPr bwMode="auto">
            <a:xfrm>
              <a:off x="1695" y="2719"/>
              <a:ext cx="299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DA</a:t>
              </a:r>
            </a:p>
          </p:txBody>
        </p:sp>
      </p:grpSp>
      <p:sp>
        <p:nvSpPr>
          <p:cNvPr id="27654" name="Text Box 20"/>
          <p:cNvSpPr txBox="1">
            <a:spLocks noChangeArrowheads="1"/>
          </p:cNvSpPr>
          <p:nvPr/>
        </p:nvSpPr>
        <p:spPr bwMode="auto">
          <a:xfrm>
            <a:off x="1331913" y="2767013"/>
            <a:ext cx="3068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0"/>
              <a:t>e p →  e‘ p </a:t>
            </a:r>
            <a:r>
              <a:rPr lang="el-GR" sz="2000" b="0"/>
              <a:t>ρ</a:t>
            </a:r>
            <a:r>
              <a:rPr lang="de-DE" sz="2000" b="0" baseline="30000"/>
              <a:t>0</a:t>
            </a:r>
            <a:r>
              <a:rPr lang="de-DE" sz="2000" b="0"/>
              <a:t> </a:t>
            </a:r>
            <a:r>
              <a:rPr lang="el-GR" sz="2000" b="0"/>
              <a:t>→</a:t>
            </a:r>
            <a:r>
              <a:rPr lang="de-DE" sz="2000" b="0"/>
              <a:t> e‘ p </a:t>
            </a:r>
            <a:r>
              <a:rPr lang="el-GR" sz="2000" b="0">
                <a:cs typeface="Times New Roman" pitchFamily="18" charset="0"/>
              </a:rPr>
              <a:t>π</a:t>
            </a:r>
            <a:r>
              <a:rPr lang="de-DE" sz="2000" b="0" baseline="30000">
                <a:cs typeface="Times New Roman" pitchFamily="18" charset="0"/>
              </a:rPr>
              <a:t>+</a:t>
            </a:r>
            <a:r>
              <a:rPr lang="de-DE" sz="2000" b="0">
                <a:cs typeface="Times New Roman" pitchFamily="18" charset="0"/>
              </a:rPr>
              <a:t> </a:t>
            </a:r>
            <a:r>
              <a:rPr lang="el-GR" sz="2000" b="0">
                <a:cs typeface="Times New Roman" pitchFamily="18" charset="0"/>
              </a:rPr>
              <a:t>π</a:t>
            </a:r>
            <a:r>
              <a:rPr lang="de-DE" sz="2000" b="0" baseline="30000">
                <a:cs typeface="Times New Roman" pitchFamily="18" charset="0"/>
              </a:rPr>
              <a:t>-</a:t>
            </a:r>
            <a:endParaRPr lang="de-DE" sz="2000" b="0"/>
          </a:p>
        </p:txBody>
      </p:sp>
      <p:sp>
        <p:nvSpPr>
          <p:cNvPr id="27655" name="Text Box 21"/>
          <p:cNvSpPr txBox="1">
            <a:spLocks noChangeArrowheads="1"/>
          </p:cNvSpPr>
          <p:nvPr/>
        </p:nvSpPr>
        <p:spPr bwMode="auto">
          <a:xfrm>
            <a:off x="755650" y="5445125"/>
            <a:ext cx="418782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de-DE" b="0">
                <a:sym typeface="Wingdings" pitchFamily="2" charset="2"/>
              </a:rPr>
              <a:t> Especially dominant at low -t / high z</a:t>
            </a:r>
          </a:p>
          <a:p>
            <a:pPr>
              <a:buFont typeface="Wingdings" pitchFamily="2" charset="2"/>
              <a:buNone/>
            </a:pPr>
            <a:endParaRPr lang="de-DE" sz="500" b="0">
              <a:sym typeface="Wingdings" pitchFamily="2" charset="2"/>
            </a:endParaRPr>
          </a:p>
          <a:p>
            <a:pPr>
              <a:buFont typeface="Wingdings" pitchFamily="2" charset="2"/>
              <a:buChar char="è"/>
            </a:pPr>
            <a:r>
              <a:rPr lang="de-DE" b="0"/>
              <a:t> Different mechanism in this region</a:t>
            </a:r>
          </a:p>
          <a:p>
            <a:pPr>
              <a:buFont typeface="Wingdings" pitchFamily="2" charset="2"/>
              <a:buNone/>
            </a:pPr>
            <a:r>
              <a:rPr lang="de-DE" b="0"/>
              <a:t>     (gluon contributions to the GPDs)</a:t>
            </a:r>
          </a:p>
        </p:txBody>
      </p:sp>
      <p:pic>
        <p:nvPicPr>
          <p:cNvPr id="27656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200400"/>
            <a:ext cx="38893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6" descr="https://www.jlab.org/Hall-B/pubs-web/logo/CLAS-color-hig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3789363"/>
            <a:ext cx="86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8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7667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668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7670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pic>
        <p:nvPicPr>
          <p:cNvPr id="27659" name="Picture 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1125538"/>
            <a:ext cx="2303463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Rectangle 20"/>
          <p:cNvSpPr>
            <a:spLocks noChangeArrowheads="1"/>
          </p:cNvSpPr>
          <p:nvPr/>
        </p:nvSpPr>
        <p:spPr bwMode="auto">
          <a:xfrm>
            <a:off x="7812088" y="1628775"/>
            <a:ext cx="6477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b="0"/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7759700" y="1557338"/>
            <a:ext cx="3413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/>
              <a:t>π</a:t>
            </a:r>
          </a:p>
        </p:txBody>
      </p:sp>
      <p:sp>
        <p:nvSpPr>
          <p:cNvPr id="27662" name="Rectangle 22"/>
          <p:cNvSpPr>
            <a:spLocks noChangeArrowheads="1"/>
          </p:cNvSpPr>
          <p:nvPr/>
        </p:nvSpPr>
        <p:spPr bwMode="auto">
          <a:xfrm>
            <a:off x="5724525" y="1773238"/>
            <a:ext cx="215900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b="0"/>
          </a:p>
        </p:txBody>
      </p:sp>
      <p:sp>
        <p:nvSpPr>
          <p:cNvPr id="27663" name="Rectangle 23"/>
          <p:cNvSpPr>
            <a:spLocks noChangeArrowheads="1"/>
          </p:cNvSpPr>
          <p:nvPr/>
        </p:nvSpPr>
        <p:spPr bwMode="auto">
          <a:xfrm>
            <a:off x="6084888" y="1052513"/>
            <a:ext cx="215900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b="0"/>
          </a:p>
        </p:txBody>
      </p:sp>
      <p:sp>
        <p:nvSpPr>
          <p:cNvPr id="27664" name="Rectangle 24"/>
          <p:cNvSpPr>
            <a:spLocks noChangeArrowheads="1"/>
          </p:cNvSpPr>
          <p:nvPr/>
        </p:nvSpPr>
        <p:spPr bwMode="auto">
          <a:xfrm>
            <a:off x="6300788" y="1052513"/>
            <a:ext cx="215900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b="0"/>
          </a:p>
        </p:txBody>
      </p:sp>
      <p:sp>
        <p:nvSpPr>
          <p:cNvPr id="27665" name="Text Box 25"/>
          <p:cNvSpPr txBox="1">
            <a:spLocks noChangeArrowheads="1"/>
          </p:cNvSpPr>
          <p:nvPr/>
        </p:nvSpPr>
        <p:spPr bwMode="auto">
          <a:xfrm>
            <a:off x="5700713" y="1693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0"/>
              <a:t>e</a:t>
            </a:r>
          </a:p>
        </p:txBody>
      </p:sp>
      <p:sp>
        <p:nvSpPr>
          <p:cNvPr id="27666" name="Text Box 27"/>
          <p:cNvSpPr txBox="1">
            <a:spLocks noChangeArrowheads="1"/>
          </p:cNvSpPr>
          <p:nvPr/>
        </p:nvSpPr>
        <p:spPr bwMode="auto">
          <a:xfrm>
            <a:off x="6154738" y="981075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0"/>
              <a:t>e‘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981075"/>
            <a:ext cx="56896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9" name="AutoShape 2"/>
          <p:cNvSpPr>
            <a:spLocks noChangeArrowheads="1"/>
          </p:cNvSpPr>
          <p:nvPr/>
        </p:nvSpPr>
        <p:spPr bwMode="auto">
          <a:xfrm>
            <a:off x="395288" y="476250"/>
            <a:ext cx="7200900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</a:t>
            </a:r>
            <a:r>
              <a:rPr lang="el-GR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ρ</a:t>
            </a:r>
            <a:r>
              <a:rPr lang="de-DE" sz="2400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de-DE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Effects in</a:t>
            </a:r>
            <a:r>
              <a:rPr lang="de-DE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5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500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de-DE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SIDIS</a:t>
            </a:r>
            <a:endParaRPr lang="de-DE" altLang="de-DE" sz="2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</a:p>
        </p:txBody>
      </p:sp>
      <p:pic>
        <p:nvPicPr>
          <p:cNvPr id="2867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598613"/>
            <a:ext cx="309562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258888" y="1109663"/>
            <a:ext cx="11525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/>
              <a:t>e</a:t>
            </a:r>
            <a:r>
              <a:rPr lang="el-GR" sz="2800"/>
              <a:t>π</a:t>
            </a:r>
            <a:r>
              <a:rPr lang="de-DE" sz="2800" baseline="30000"/>
              <a:t>-</a:t>
            </a:r>
            <a:r>
              <a:rPr lang="de-DE" sz="2800"/>
              <a:t>X</a:t>
            </a:r>
            <a:endParaRPr lang="en-US" altLang="en-US" sz="2800"/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827088" y="3716338"/>
            <a:ext cx="48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/>
              <a:t>π</a:t>
            </a:r>
            <a:r>
              <a:rPr lang="de-DE" sz="2400" baseline="30000">
                <a:ea typeface="Arial Unicode MS" pitchFamily="34" charset="-128"/>
                <a:cs typeface="Arial Unicode MS" pitchFamily="34" charset="-128"/>
              </a:rPr>
              <a:t>-</a:t>
            </a: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827088" y="4484688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/>
              <a:t>π</a:t>
            </a:r>
            <a:r>
              <a:rPr lang="de-DE" sz="2400" baseline="30000">
                <a:ea typeface="Arial Unicode MS" pitchFamily="34" charset="-128"/>
                <a:cs typeface="Arial Unicode MS" pitchFamily="34" charset="-128"/>
              </a:rPr>
              <a:t>-  </a:t>
            </a:r>
            <a:r>
              <a:rPr lang="de-DE" sz="2000">
                <a:ea typeface="Arial Unicode MS" pitchFamily="34" charset="-128"/>
                <a:cs typeface="Arial Unicode MS" pitchFamily="34" charset="-128"/>
              </a:rPr>
              <a:t>from excl. </a:t>
            </a:r>
            <a:r>
              <a:rPr lang="el-GR" sz="2000">
                <a:ea typeface="Arial Unicode MS" pitchFamily="34" charset="-128"/>
                <a:cs typeface="Arial Unicode MS" pitchFamily="34" charset="-128"/>
              </a:rPr>
              <a:t>ρ</a:t>
            </a:r>
            <a:r>
              <a:rPr lang="de-DE" sz="2000" baseline="30000">
                <a:ea typeface="Arial Unicode MS" pitchFamily="34" charset="-128"/>
                <a:cs typeface="Arial Unicode MS" pitchFamily="34" charset="-128"/>
              </a:rPr>
              <a:t>0</a:t>
            </a:r>
            <a:endParaRPr lang="el-GR" sz="2000" baseline="3000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680" name="Rectangle 36"/>
          <p:cNvSpPr>
            <a:spLocks noChangeArrowheads="1"/>
          </p:cNvSpPr>
          <p:nvPr/>
        </p:nvSpPr>
        <p:spPr bwMode="auto">
          <a:xfrm>
            <a:off x="611188" y="4699000"/>
            <a:ext cx="144462" cy="144463"/>
          </a:xfrm>
          <a:prstGeom prst="rect">
            <a:avLst/>
          </a:prstGeom>
          <a:solidFill>
            <a:srgbClr val="339966"/>
          </a:solidFill>
          <a:ln w="9525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81" name="Rectangle 37"/>
          <p:cNvSpPr>
            <a:spLocks noChangeArrowheads="1"/>
          </p:cNvSpPr>
          <p:nvPr/>
        </p:nvSpPr>
        <p:spPr bwMode="auto">
          <a:xfrm>
            <a:off x="611188" y="3933825"/>
            <a:ext cx="144462" cy="1444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8682" name="Picture 6" descr="https://www.jlab.org/Hall-B/pubs-web/logo/CLAS-color-hig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76250"/>
            <a:ext cx="1008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Text Box 7"/>
          <p:cNvSpPr txBox="1">
            <a:spLocks noChangeArrowheads="1"/>
          </p:cNvSpPr>
          <p:nvPr/>
        </p:nvSpPr>
        <p:spPr bwMode="auto">
          <a:xfrm>
            <a:off x="3924300" y="3284538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8684" name="Line 21"/>
          <p:cNvSpPr>
            <a:spLocks noChangeShapeType="1"/>
          </p:cNvSpPr>
          <p:nvPr/>
        </p:nvSpPr>
        <p:spPr bwMode="auto">
          <a:xfrm>
            <a:off x="468313" y="4367213"/>
            <a:ext cx="360362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8685" name="Text Box 22"/>
          <p:cNvSpPr txBox="1">
            <a:spLocks noChangeArrowheads="1"/>
          </p:cNvSpPr>
          <p:nvPr/>
        </p:nvSpPr>
        <p:spPr bwMode="auto">
          <a:xfrm>
            <a:off x="860425" y="4149725"/>
            <a:ext cx="160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TMD model 2</a:t>
            </a:r>
          </a:p>
        </p:txBody>
      </p:sp>
      <p:sp>
        <p:nvSpPr>
          <p:cNvPr id="28686" name="Text Box 7"/>
          <p:cNvSpPr txBox="1">
            <a:spLocks noChangeArrowheads="1"/>
          </p:cNvSpPr>
          <p:nvPr/>
        </p:nvSpPr>
        <p:spPr bwMode="auto">
          <a:xfrm>
            <a:off x="5364163" y="1989138"/>
            <a:ext cx="1281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8687" name="Text Box 7"/>
          <p:cNvSpPr txBox="1">
            <a:spLocks noChangeArrowheads="1"/>
          </p:cNvSpPr>
          <p:nvPr/>
        </p:nvSpPr>
        <p:spPr bwMode="auto">
          <a:xfrm>
            <a:off x="5364163" y="5661025"/>
            <a:ext cx="1281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8688" name="Text Box 7"/>
          <p:cNvSpPr txBox="1">
            <a:spLocks noChangeArrowheads="1"/>
          </p:cNvSpPr>
          <p:nvPr/>
        </p:nvSpPr>
        <p:spPr bwMode="auto">
          <a:xfrm>
            <a:off x="6877050" y="4437063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8689" name="Text Box 7"/>
          <p:cNvSpPr txBox="1">
            <a:spLocks noChangeArrowheads="1"/>
          </p:cNvSpPr>
          <p:nvPr/>
        </p:nvSpPr>
        <p:spPr bwMode="auto">
          <a:xfrm>
            <a:off x="6877050" y="3284538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8690" name="Text Box 7"/>
          <p:cNvSpPr txBox="1">
            <a:spLocks noChangeArrowheads="1"/>
          </p:cNvSpPr>
          <p:nvPr/>
        </p:nvSpPr>
        <p:spPr bwMode="auto">
          <a:xfrm>
            <a:off x="6877050" y="2060575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8691" name="Text Box 7"/>
          <p:cNvSpPr txBox="1">
            <a:spLocks noChangeArrowheads="1"/>
          </p:cNvSpPr>
          <p:nvPr/>
        </p:nvSpPr>
        <p:spPr bwMode="auto">
          <a:xfrm>
            <a:off x="6877050" y="5589588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8692" name="Text Box 7"/>
          <p:cNvSpPr txBox="1">
            <a:spLocks noChangeArrowheads="1"/>
          </p:cNvSpPr>
          <p:nvPr/>
        </p:nvSpPr>
        <p:spPr bwMode="auto">
          <a:xfrm>
            <a:off x="3851275" y="2060575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8693" name="Rectangle 28"/>
          <p:cNvSpPr>
            <a:spLocks noChangeArrowheads="1"/>
          </p:cNvSpPr>
          <p:nvPr/>
        </p:nvSpPr>
        <p:spPr bwMode="auto">
          <a:xfrm>
            <a:off x="425450" y="5013325"/>
            <a:ext cx="2490788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0">
                <a:sym typeface="Wingdings" pitchFamily="2" charset="2"/>
              </a:rPr>
              <a:t> </a:t>
            </a:r>
            <a:r>
              <a:rPr lang="el-GR" sz="1600" b="0"/>
              <a:t>π</a:t>
            </a:r>
            <a:r>
              <a:rPr lang="de-DE" sz="1600" b="0" baseline="30000"/>
              <a:t>-</a:t>
            </a:r>
            <a:r>
              <a:rPr lang="de-DE" sz="1600" b="0"/>
              <a:t>  from excl. </a:t>
            </a:r>
            <a:r>
              <a:rPr lang="el-GR" sz="1600" b="0"/>
              <a:t>ρ</a:t>
            </a:r>
            <a:r>
              <a:rPr lang="de-DE" sz="1600" b="0" baseline="30000"/>
              <a:t>0 </a:t>
            </a:r>
            <a:r>
              <a:rPr lang="de-DE" sz="1600" b="0"/>
              <a:t>show</a:t>
            </a:r>
          </a:p>
          <a:p>
            <a:r>
              <a:rPr lang="de-DE" sz="1600" b="0"/>
              <a:t>     similar BSA as the </a:t>
            </a:r>
          </a:p>
          <a:p>
            <a:r>
              <a:rPr lang="de-DE" sz="1600" b="0"/>
              <a:t>     whole SIDIS sample </a:t>
            </a:r>
          </a:p>
          <a:p>
            <a:endParaRPr lang="de-DE" sz="500" b="0"/>
          </a:p>
          <a:p>
            <a:pPr>
              <a:buFont typeface="Wingdings" pitchFamily="2" charset="2"/>
              <a:buChar char="è"/>
            </a:pPr>
            <a:r>
              <a:rPr lang="de-DE" sz="1600" b="0"/>
              <a:t> Detailed impact under </a:t>
            </a:r>
          </a:p>
          <a:p>
            <a:pPr>
              <a:buFont typeface="Wingdings" pitchFamily="2" charset="2"/>
              <a:buNone/>
            </a:pPr>
            <a:r>
              <a:rPr lang="de-DE" sz="1600" b="0"/>
              <a:t>     investigation</a:t>
            </a:r>
            <a:endParaRPr lang="de-DE" sz="1600" b="0" baseline="30000"/>
          </a:p>
        </p:txBody>
      </p:sp>
      <p:grpSp>
        <p:nvGrpSpPr>
          <p:cNvPr id="28694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8695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696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8698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0913" y="979488"/>
            <a:ext cx="554513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395288" y="476250"/>
            <a:ext cx="7272337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Kaon SIDIS with CLAS12</a:t>
            </a:r>
            <a:endParaRPr lang="de-DE" altLang="de-DE" sz="2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</a:p>
        </p:txBody>
      </p:sp>
      <p:sp>
        <p:nvSpPr>
          <p:cNvPr id="29700" name="Text Box 25"/>
          <p:cNvSpPr txBox="1">
            <a:spLocks noChangeArrowheads="1"/>
          </p:cNvSpPr>
          <p:nvPr/>
        </p:nvSpPr>
        <p:spPr bwMode="auto">
          <a:xfrm>
            <a:off x="1116013" y="1325563"/>
            <a:ext cx="10175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800"/>
              <a:t>eK</a:t>
            </a:r>
            <a:r>
              <a:rPr lang="de-DE" sz="2800" baseline="30000"/>
              <a:t>+</a:t>
            </a:r>
            <a:r>
              <a:rPr lang="de-DE" sz="2800"/>
              <a:t>X</a:t>
            </a:r>
          </a:p>
        </p:txBody>
      </p:sp>
      <p:sp>
        <p:nvSpPr>
          <p:cNvPr id="29701" name="Text Box 31"/>
          <p:cNvSpPr txBox="1">
            <a:spLocks noChangeArrowheads="1"/>
          </p:cNvSpPr>
          <p:nvPr/>
        </p:nvSpPr>
        <p:spPr bwMode="auto">
          <a:xfrm>
            <a:off x="369888" y="1052513"/>
            <a:ext cx="26177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>
                <a:solidFill>
                  <a:schemeClr val="accent1"/>
                </a:solidFill>
              </a:rPr>
              <a:t>A. Kripko, S. Diehl  (JLU Giessen)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5508625" y="3068638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435600" y="4676775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5508625" y="1484313"/>
            <a:ext cx="12811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B2B2B2"/>
                </a:solidFill>
              </a:rPr>
              <a:t>preliminary</a:t>
            </a:r>
          </a:p>
        </p:txBody>
      </p:sp>
      <p:grpSp>
        <p:nvGrpSpPr>
          <p:cNvPr id="29705" name="Group 35"/>
          <p:cNvGrpSpPr>
            <a:grpSpLocks/>
          </p:cNvGrpSpPr>
          <p:nvPr/>
        </p:nvGrpSpPr>
        <p:grpSpPr bwMode="auto">
          <a:xfrm>
            <a:off x="179388" y="3619500"/>
            <a:ext cx="3024187" cy="1033463"/>
            <a:chOff x="113" y="2280"/>
            <a:chExt cx="1905" cy="651"/>
          </a:xfrm>
        </p:grpSpPr>
        <p:sp>
          <p:nvSpPr>
            <p:cNvPr id="29722" name="Text Box 11"/>
            <p:cNvSpPr txBox="1">
              <a:spLocks noChangeArrowheads="1"/>
            </p:cNvSpPr>
            <p:nvPr/>
          </p:nvSpPr>
          <p:spPr bwMode="auto">
            <a:xfrm>
              <a:off x="521" y="2568"/>
              <a:ext cx="1427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0"/>
                <a:t>model 1 </a:t>
              </a:r>
              <a:r>
                <a:rPr lang="de-DE" sz="1200" b="0">
                  <a:solidFill>
                    <a:schemeClr val="bg2"/>
                  </a:solidFill>
                </a:rPr>
                <a:t>(Mao et al., EPJ C 73)</a:t>
              </a:r>
            </a:p>
            <a:p>
              <a:endParaRPr lang="de-DE" sz="500" b="0"/>
            </a:p>
            <a:p>
              <a:r>
                <a:rPr lang="de-DE" sz="1200" b="0"/>
                <a:t>model 2 </a:t>
              </a:r>
              <a:r>
                <a:rPr lang="de-DE" sz="1200" b="0">
                  <a:solidFill>
                    <a:schemeClr val="bg2"/>
                  </a:solidFill>
                </a:rPr>
                <a:t>(Mao et al., EPJ C 74)</a:t>
              </a:r>
              <a:endParaRPr lang="de-DE" sz="500" b="0">
                <a:solidFill>
                  <a:schemeClr val="bg2"/>
                </a:solidFill>
              </a:endParaRPr>
            </a:p>
          </p:txBody>
        </p:sp>
        <p:sp>
          <p:nvSpPr>
            <p:cNvPr id="29723" name="Line 12"/>
            <p:cNvSpPr>
              <a:spLocks noChangeShapeType="1"/>
            </p:cNvSpPr>
            <p:nvPr/>
          </p:nvSpPr>
          <p:spPr bwMode="auto">
            <a:xfrm>
              <a:off x="211" y="2658"/>
              <a:ext cx="318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24" name="Line 15"/>
            <p:cNvSpPr>
              <a:spLocks noChangeShapeType="1"/>
            </p:cNvSpPr>
            <p:nvPr/>
          </p:nvSpPr>
          <p:spPr bwMode="auto">
            <a:xfrm>
              <a:off x="203" y="2839"/>
              <a:ext cx="31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25" name="Rectangle 17"/>
            <p:cNvSpPr>
              <a:spLocks noChangeArrowheads="1"/>
            </p:cNvSpPr>
            <p:nvPr/>
          </p:nvSpPr>
          <p:spPr bwMode="auto">
            <a:xfrm>
              <a:off x="113" y="2296"/>
              <a:ext cx="1905" cy="635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26" name="Text Box 8"/>
            <p:cNvSpPr txBox="1">
              <a:spLocks noChangeArrowheads="1"/>
            </p:cNvSpPr>
            <p:nvPr/>
          </p:nvSpPr>
          <p:spPr bwMode="auto">
            <a:xfrm>
              <a:off x="1292" y="2280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/>
                <a:t>π</a:t>
              </a:r>
              <a:r>
                <a:rPr lang="de-DE" sz="2400" baseline="30000">
                  <a:ea typeface="Arial Unicode MS" pitchFamily="34" charset="-128"/>
                  <a:cs typeface="Arial Unicode MS" pitchFamily="34" charset="-128"/>
                </a:rPr>
                <a:t>+</a:t>
              </a:r>
            </a:p>
          </p:txBody>
        </p:sp>
        <p:sp>
          <p:nvSpPr>
            <p:cNvPr id="29727" name="Text Box 11"/>
            <p:cNvSpPr txBox="1">
              <a:spLocks noChangeArrowheads="1"/>
            </p:cNvSpPr>
            <p:nvPr/>
          </p:nvSpPr>
          <p:spPr bwMode="auto">
            <a:xfrm>
              <a:off x="567" y="2280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/>
                <a:t>K</a:t>
              </a:r>
              <a:r>
                <a:rPr lang="de-DE" sz="2400" baseline="30000">
                  <a:ea typeface="Arial Unicode MS" pitchFamily="34" charset="-128"/>
                  <a:cs typeface="Arial Unicode MS" pitchFamily="34" charset="-128"/>
                </a:rPr>
                <a:t>+</a:t>
              </a:r>
            </a:p>
          </p:txBody>
        </p:sp>
        <p:sp>
          <p:nvSpPr>
            <p:cNvPr id="29728" name="Rectangle 36"/>
            <p:cNvSpPr>
              <a:spLocks noChangeArrowheads="1"/>
            </p:cNvSpPr>
            <p:nvPr/>
          </p:nvSpPr>
          <p:spPr bwMode="auto">
            <a:xfrm>
              <a:off x="406" y="2386"/>
              <a:ext cx="91" cy="9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29" name="Rectangle 37"/>
            <p:cNvSpPr>
              <a:spLocks noChangeArrowheads="1"/>
            </p:cNvSpPr>
            <p:nvPr/>
          </p:nvSpPr>
          <p:spPr bwMode="auto">
            <a:xfrm>
              <a:off x="1131" y="2394"/>
              <a:ext cx="91" cy="9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29706" name="Picture 6" descr="https://www.jlab.org/Hall-B/pubs-web/logo/CLAS-color-hi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0650" y="476250"/>
            <a:ext cx="11509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7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9718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9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9721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pic>
        <p:nvPicPr>
          <p:cNvPr id="29708" name="Picture 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868863"/>
            <a:ext cx="2881313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9" name="Group 34"/>
          <p:cNvGrpSpPr>
            <a:grpSpLocks/>
          </p:cNvGrpSpPr>
          <p:nvPr/>
        </p:nvGrpSpPr>
        <p:grpSpPr bwMode="auto">
          <a:xfrm>
            <a:off x="0" y="1773238"/>
            <a:ext cx="3238500" cy="1800225"/>
            <a:chOff x="0" y="1117"/>
            <a:chExt cx="2040" cy="1134"/>
          </a:xfrm>
        </p:grpSpPr>
        <p:pic>
          <p:nvPicPr>
            <p:cNvPr id="29710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3" y="1162"/>
              <a:ext cx="1927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1" name="Text Box 19"/>
            <p:cNvSpPr txBox="1">
              <a:spLocks noChangeArrowheads="1"/>
            </p:cNvSpPr>
            <p:nvPr/>
          </p:nvSpPr>
          <p:spPr bwMode="auto">
            <a:xfrm>
              <a:off x="340" y="171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1</a:t>
              </a:r>
            </a:p>
          </p:txBody>
        </p:sp>
        <p:sp>
          <p:nvSpPr>
            <p:cNvPr id="29712" name="Text Box 20"/>
            <p:cNvSpPr txBox="1">
              <a:spLocks noChangeArrowheads="1"/>
            </p:cNvSpPr>
            <p:nvPr/>
          </p:nvSpPr>
          <p:spPr bwMode="auto">
            <a:xfrm>
              <a:off x="824" y="184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2</a:t>
              </a:r>
            </a:p>
          </p:txBody>
        </p:sp>
        <p:sp>
          <p:nvSpPr>
            <p:cNvPr id="29713" name="Text Box 21"/>
            <p:cNvSpPr txBox="1">
              <a:spLocks noChangeArrowheads="1"/>
            </p:cNvSpPr>
            <p:nvPr/>
          </p:nvSpPr>
          <p:spPr bwMode="auto">
            <a:xfrm>
              <a:off x="779" y="138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3</a:t>
              </a:r>
            </a:p>
          </p:txBody>
        </p:sp>
        <p:sp>
          <p:nvSpPr>
            <p:cNvPr id="29714" name="Rectangle 31"/>
            <p:cNvSpPr>
              <a:spLocks noChangeArrowheads="1"/>
            </p:cNvSpPr>
            <p:nvPr/>
          </p:nvSpPr>
          <p:spPr bwMode="auto">
            <a:xfrm>
              <a:off x="0" y="1117"/>
              <a:ext cx="204" cy="3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15" name="Text Box 32"/>
            <p:cNvSpPr txBox="1">
              <a:spLocks noChangeArrowheads="1"/>
            </p:cNvSpPr>
            <p:nvPr/>
          </p:nvSpPr>
          <p:spPr bwMode="auto">
            <a:xfrm rot="-5400000">
              <a:off x="-174" y="1324"/>
              <a:ext cx="6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/>
                <a:t>Q² [GeV²]</a:t>
              </a:r>
            </a:p>
          </p:txBody>
        </p:sp>
        <p:sp>
          <p:nvSpPr>
            <p:cNvPr id="29716" name="Rectangle 33"/>
            <p:cNvSpPr>
              <a:spLocks noChangeArrowheads="1"/>
            </p:cNvSpPr>
            <p:nvPr/>
          </p:nvSpPr>
          <p:spPr bwMode="auto">
            <a:xfrm>
              <a:off x="1565" y="2093"/>
              <a:ext cx="408" cy="1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17" name="Text Box 30"/>
            <p:cNvSpPr txBox="1">
              <a:spLocks noChangeArrowheads="1"/>
            </p:cNvSpPr>
            <p:nvPr/>
          </p:nvSpPr>
          <p:spPr bwMode="auto">
            <a:xfrm>
              <a:off x="1617" y="2020"/>
              <a:ext cx="26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x</a:t>
              </a:r>
              <a:r>
                <a:rPr lang="de-DE" baseline="-25000"/>
                <a:t>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</a:t>
            </a:r>
          </a:p>
        </p:txBody>
      </p:sp>
      <p:grpSp>
        <p:nvGrpSpPr>
          <p:cNvPr id="30722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30741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742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30744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pic>
        <p:nvPicPr>
          <p:cNvPr id="3072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628775"/>
            <a:ext cx="23749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10"/>
          <p:cNvSpPr txBox="1">
            <a:spLocks noChangeArrowheads="1"/>
          </p:cNvSpPr>
          <p:nvPr/>
        </p:nvSpPr>
        <p:spPr bwMode="auto">
          <a:xfrm>
            <a:off x="250825" y="6219825"/>
            <a:ext cx="217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0">
                <a:solidFill>
                  <a:schemeClr val="bg2"/>
                </a:solidFill>
              </a:rPr>
              <a:t>R. Cappobianco (UConn)</a:t>
            </a:r>
          </a:p>
        </p:txBody>
      </p:sp>
      <p:pic>
        <p:nvPicPr>
          <p:cNvPr id="30726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437063"/>
            <a:ext cx="262731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052513"/>
            <a:ext cx="795655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Line 15"/>
          <p:cNvSpPr>
            <a:spLocks noChangeShapeType="1"/>
          </p:cNvSpPr>
          <p:nvPr/>
        </p:nvSpPr>
        <p:spPr bwMode="auto">
          <a:xfrm>
            <a:off x="7740650" y="1484313"/>
            <a:ext cx="719138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0728" name="Line 16"/>
          <p:cNvSpPr>
            <a:spLocks noChangeShapeType="1"/>
          </p:cNvSpPr>
          <p:nvPr/>
        </p:nvSpPr>
        <p:spPr bwMode="auto">
          <a:xfrm>
            <a:off x="6011863" y="1484313"/>
            <a:ext cx="6477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30743" name="Group 23"/>
          <p:cNvGrpSpPr>
            <a:grpSpLocks/>
          </p:cNvGrpSpPr>
          <p:nvPr/>
        </p:nvGrpSpPr>
        <p:grpSpPr bwMode="auto">
          <a:xfrm>
            <a:off x="250825" y="3429000"/>
            <a:ext cx="5064125" cy="941388"/>
            <a:chOff x="158" y="2160"/>
            <a:chExt cx="3190" cy="593"/>
          </a:xfrm>
        </p:grpSpPr>
        <p:sp>
          <p:nvSpPr>
            <p:cNvPr id="30739" name="Rectangle 17"/>
            <p:cNvSpPr>
              <a:spLocks noChangeArrowheads="1"/>
            </p:cNvSpPr>
            <p:nvPr/>
          </p:nvSpPr>
          <p:spPr bwMode="auto">
            <a:xfrm>
              <a:off x="158" y="2160"/>
              <a:ext cx="319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buFontTx/>
                <a:buChar char="•"/>
              </a:pPr>
              <a:r>
                <a:rPr lang="de-DE" b="0"/>
                <a:t> 4-D measurements [Q</a:t>
              </a:r>
              <a:r>
                <a:rPr lang="de-DE" b="0" baseline="30000"/>
                <a:t>2</a:t>
              </a:r>
              <a:r>
                <a:rPr lang="de-DE" b="0"/>
                <a:t>, y, z, P</a:t>
              </a:r>
              <a:r>
                <a:rPr lang="de-DE" b="0" baseline="-25000"/>
                <a:t>T</a:t>
              </a:r>
              <a:r>
                <a:rPr lang="de-DE" b="0"/>
                <a:t>]</a:t>
              </a:r>
              <a:r>
                <a:rPr lang="de-DE"/>
                <a:t> </a:t>
              </a:r>
              <a:r>
                <a:rPr lang="de-DE" b="0"/>
                <a:t>for pion SIDIS</a:t>
              </a:r>
              <a:endParaRPr lang="de-DE"/>
            </a:p>
          </p:txBody>
        </p:sp>
        <p:sp>
          <p:nvSpPr>
            <p:cNvPr id="30740" name="Rectangle 19"/>
            <p:cNvSpPr>
              <a:spLocks noChangeArrowheads="1"/>
            </p:cNvSpPr>
            <p:nvPr/>
          </p:nvSpPr>
          <p:spPr bwMode="auto">
            <a:xfrm>
              <a:off x="158" y="2387"/>
              <a:ext cx="162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de-DE" sz="1600" b="0"/>
                <a:t> 5-D bayesian unfolding </a:t>
              </a:r>
            </a:p>
            <a:p>
              <a:r>
                <a:rPr lang="de-DE" sz="1600" b="0"/>
                <a:t>  (acceptance corrections)</a:t>
              </a:r>
              <a:r>
                <a:rPr lang="de-DE" sz="1600"/>
                <a:t> </a:t>
              </a:r>
            </a:p>
          </p:txBody>
        </p:sp>
      </p:grpSp>
      <p:grpSp>
        <p:nvGrpSpPr>
          <p:cNvPr id="30730" name="Group 26"/>
          <p:cNvGrpSpPr>
            <a:grpSpLocks/>
          </p:cNvGrpSpPr>
          <p:nvPr/>
        </p:nvGrpSpPr>
        <p:grpSpPr bwMode="auto">
          <a:xfrm>
            <a:off x="250825" y="1749425"/>
            <a:ext cx="5834063" cy="1657350"/>
            <a:chOff x="158" y="1102"/>
            <a:chExt cx="3675" cy="1044"/>
          </a:xfrm>
        </p:grpSpPr>
        <p:pic>
          <p:nvPicPr>
            <p:cNvPr id="30735" name="Picture 2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" y="1492"/>
              <a:ext cx="2064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6" name="Picture 2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" y="1102"/>
              <a:ext cx="3674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7" name="Rectangle 18"/>
            <p:cNvSpPr>
              <a:spLocks noChangeArrowheads="1"/>
            </p:cNvSpPr>
            <p:nvPr/>
          </p:nvSpPr>
          <p:spPr bwMode="auto">
            <a:xfrm>
              <a:off x="158" y="1915"/>
              <a:ext cx="347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buFontTx/>
                <a:buChar char="•"/>
              </a:pPr>
              <a:r>
                <a:rPr lang="de-DE" b="0"/>
                <a:t> </a:t>
              </a:r>
              <a:r>
                <a:rPr lang="de-DE"/>
                <a:t>Next to leading twist:</a:t>
              </a:r>
              <a:r>
                <a:rPr lang="de-DE" b="0"/>
                <a:t> Sensitive to the Cahn Effect</a:t>
              </a:r>
            </a:p>
          </p:txBody>
        </p:sp>
        <p:sp>
          <p:nvSpPr>
            <p:cNvPr id="30738" name="Text Box 23"/>
            <p:cNvSpPr txBox="1">
              <a:spLocks noChangeArrowheads="1"/>
            </p:cNvSpPr>
            <p:nvPr/>
          </p:nvSpPr>
          <p:spPr bwMode="auto">
            <a:xfrm>
              <a:off x="2381" y="1538"/>
              <a:ext cx="123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sym typeface="Wingdings" pitchFamily="2" charset="2"/>
                </a:rPr>
                <a:t> Leading twist</a:t>
              </a:r>
              <a:endParaRPr lang="de-DE"/>
            </a:p>
          </p:txBody>
        </p:sp>
      </p:grpSp>
      <p:sp>
        <p:nvSpPr>
          <p:cNvPr id="238594" name="AutoShape 2"/>
          <p:cNvSpPr>
            <a:spLocks noChangeArrowheads="1"/>
          </p:cNvSpPr>
          <p:nvPr/>
        </p:nvSpPr>
        <p:spPr bwMode="auto">
          <a:xfrm>
            <a:off x="395288" y="476250"/>
            <a:ext cx="8280400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Unpolarized cos(</a:t>
            </a:r>
            <a:r>
              <a:rPr lang="el-GR" altLang="de-DE" sz="220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ϕ</a:t>
            </a: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) and cos(2</a:t>
            </a:r>
            <a:r>
              <a:rPr lang="el-GR" altLang="de-DE" sz="22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Times New Roman" pitchFamily="18" charset="0"/>
              </a:rPr>
              <a:t>ϕ</a:t>
            </a: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) Moments of e</a:t>
            </a:r>
            <a:r>
              <a:rPr lang="el-GR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π</a:t>
            </a:r>
            <a:r>
              <a:rPr lang="de-DE" altLang="de-DE" sz="2200" baseline="300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X </a:t>
            </a:r>
            <a:endParaRPr lang="el-GR" altLang="de-DE" sz="2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0746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3213" y="3860800"/>
            <a:ext cx="6049962" cy="2732088"/>
          </a:xfrm>
          <a:prstGeom prst="rect">
            <a:avLst/>
          </a:prstGeom>
          <a:noFill/>
        </p:spPr>
      </p:pic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3203575" y="4318000"/>
            <a:ext cx="2592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AutoShape 2"/>
          <p:cNvSpPr>
            <a:spLocks noChangeArrowheads="1"/>
          </p:cNvSpPr>
          <p:nvPr/>
        </p:nvSpPr>
        <p:spPr bwMode="auto">
          <a:xfrm>
            <a:off x="395288" y="476250"/>
            <a:ext cx="8280400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Unpolarized Multiplicities of</a:t>
            </a:r>
            <a:r>
              <a:rPr lang="de-DE" altLang="de-DE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ep → e</a:t>
            </a:r>
            <a:r>
              <a:rPr lang="el-GR" altLang="de-DE" sz="25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altLang="de-DE" sz="2500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endParaRPr lang="el-GR" altLang="de-DE" sz="22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</a:t>
            </a:r>
          </a:p>
        </p:txBody>
      </p:sp>
      <p:grpSp>
        <p:nvGrpSpPr>
          <p:cNvPr id="31747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31758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759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31761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sp>
        <p:nvSpPr>
          <p:cNvPr id="31748" name="Rectangle 9"/>
          <p:cNvSpPr>
            <a:spLocks noChangeArrowheads="1"/>
          </p:cNvSpPr>
          <p:nvPr/>
        </p:nvSpPr>
        <p:spPr bwMode="auto">
          <a:xfrm>
            <a:off x="323850" y="1111250"/>
            <a:ext cx="54022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de-DE" b="0"/>
              <a:t> Measurement of neutral pion multiplicities</a:t>
            </a:r>
            <a:br>
              <a:rPr lang="de-DE" b="0"/>
            </a:br>
            <a:r>
              <a:rPr lang="de-DE" b="0"/>
              <a:t>   = </a:t>
            </a:r>
            <a:r>
              <a:rPr lang="el-GR" sz="2000" b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000" b="0" baseline="30000"/>
              <a:t>0</a:t>
            </a:r>
            <a:r>
              <a:rPr lang="de-DE" b="0"/>
              <a:t> yield normalized by number of DIS electrons</a:t>
            </a:r>
            <a:r>
              <a:rPr lang="de-DE"/>
              <a:t> </a:t>
            </a:r>
          </a:p>
        </p:txBody>
      </p:sp>
      <p:pic>
        <p:nvPicPr>
          <p:cNvPr id="3174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997200"/>
            <a:ext cx="43926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196975"/>
            <a:ext cx="259238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3068638"/>
            <a:ext cx="33909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Rectangle 16"/>
          <p:cNvSpPr>
            <a:spLocks noChangeArrowheads="1"/>
          </p:cNvSpPr>
          <p:nvPr/>
        </p:nvSpPr>
        <p:spPr bwMode="auto">
          <a:xfrm>
            <a:off x="755650" y="1773238"/>
            <a:ext cx="4156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de-DE" b="0"/>
              <a:t> integrated over the azimuthal angle </a:t>
            </a:r>
            <a:r>
              <a:rPr lang="el-GR" b="0"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de-DE" b="0" baseline="-25000">
                <a:latin typeface="Times New Roman" pitchFamily="18" charset="0"/>
                <a:cs typeface="Times New Roman" pitchFamily="18" charset="0"/>
              </a:rPr>
              <a:t>h</a:t>
            </a:r>
            <a:endParaRPr lang="el-GR" b="0" baseline="-25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2205038"/>
            <a:ext cx="460851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2771775" y="3925888"/>
            <a:ext cx="22320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de-DE" b="0"/>
              <a:t> Invariant mass fits </a:t>
            </a:r>
          </a:p>
          <a:p>
            <a:r>
              <a:rPr lang="de-DE" b="0"/>
              <a:t>  over the diphoton </a:t>
            </a:r>
          </a:p>
          <a:p>
            <a:r>
              <a:rPr lang="de-DE" b="0"/>
              <a:t>  spectrum to </a:t>
            </a:r>
          </a:p>
          <a:p>
            <a:r>
              <a:rPr lang="de-DE" b="0"/>
              <a:t>  calculate N(</a:t>
            </a:r>
            <a:r>
              <a:rPr lang="el-GR" b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b="0" baseline="30000"/>
              <a:t>0</a:t>
            </a:r>
            <a:r>
              <a:rPr lang="de-DE" b="0"/>
              <a:t>)</a:t>
            </a:r>
            <a:r>
              <a:rPr lang="de-DE"/>
              <a:t> </a:t>
            </a:r>
          </a:p>
        </p:txBody>
      </p:sp>
      <p:pic>
        <p:nvPicPr>
          <p:cNvPr id="31754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3644900"/>
            <a:ext cx="2532063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Text Box 20"/>
          <p:cNvSpPr txBox="1">
            <a:spLocks noChangeArrowheads="1"/>
          </p:cNvSpPr>
          <p:nvPr/>
        </p:nvSpPr>
        <p:spPr bwMode="auto">
          <a:xfrm>
            <a:off x="2897188" y="5661025"/>
            <a:ext cx="23955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solidFill>
                  <a:schemeClr val="bg2"/>
                </a:solidFill>
              </a:rPr>
              <a:t>ongoing study by M. Scott</a:t>
            </a: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2916238" y="6021388"/>
            <a:ext cx="2578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sz="1200">
                <a:solidFill>
                  <a:schemeClr val="bg2"/>
                </a:solidFill>
              </a:rPr>
              <a:t>MAPFF:</a:t>
            </a:r>
            <a:r>
              <a:rPr lang="de-DE" sz="1200" b="0">
                <a:solidFill>
                  <a:schemeClr val="bg2"/>
                </a:solidFill>
              </a:rPr>
              <a:t> Phys. Rev. D 104, 034007</a:t>
            </a:r>
          </a:p>
          <a:p>
            <a:r>
              <a:rPr lang="de-DE" sz="1200">
                <a:solidFill>
                  <a:schemeClr val="bg2"/>
                </a:solidFill>
              </a:rPr>
              <a:t>NNFF:</a:t>
            </a:r>
            <a:r>
              <a:rPr lang="de-DE" sz="1200" b="0">
                <a:solidFill>
                  <a:schemeClr val="bg2"/>
                </a:solidFill>
              </a:rPr>
              <a:t> Eur. Phys. J. C 77, 516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756" grpId="0"/>
      <p:bldP spid="317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9"/>
          <p:cNvPicPr>
            <a:picLocks noChangeAspect="1" noChangeArrowheads="1"/>
          </p:cNvPicPr>
          <p:nvPr/>
        </p:nvPicPr>
        <p:blipFill>
          <a:blip r:embed="rId2"/>
          <a:srcRect l="70651" b="73453"/>
          <a:stretch>
            <a:fillRect/>
          </a:stretch>
        </p:blipFill>
        <p:spPr bwMode="auto">
          <a:xfrm>
            <a:off x="2843213" y="2278063"/>
            <a:ext cx="2087562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4" name="AutoShape 2"/>
          <p:cNvSpPr>
            <a:spLocks noChangeArrowheads="1"/>
          </p:cNvSpPr>
          <p:nvPr/>
        </p:nvSpPr>
        <p:spPr bwMode="auto">
          <a:xfrm>
            <a:off x="395288" y="476250"/>
            <a:ext cx="8280400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Di-Hadron SIDIS</a:t>
            </a:r>
            <a:endParaRPr lang="el-GR" altLang="de-DE" sz="2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</a:t>
            </a:r>
          </a:p>
        </p:txBody>
      </p:sp>
      <p:grpSp>
        <p:nvGrpSpPr>
          <p:cNvPr id="32772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32795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796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32798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sp>
        <p:nvSpPr>
          <p:cNvPr id="32773" name="Text Box 10"/>
          <p:cNvSpPr txBox="1">
            <a:spLocks noChangeArrowheads="1"/>
          </p:cNvSpPr>
          <p:nvPr/>
        </p:nvSpPr>
        <p:spPr bwMode="auto">
          <a:xfrm>
            <a:off x="395288" y="1196975"/>
            <a:ext cx="6130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b="0"/>
              <a:t> </a:t>
            </a:r>
            <a:r>
              <a:rPr lang="de-DE"/>
              <a:t>Di-hadron SIDIS </a:t>
            </a:r>
            <a:r>
              <a:rPr lang="de-DE" b="0"/>
              <a:t>povides additional constraints for TMDs</a:t>
            </a:r>
          </a:p>
        </p:txBody>
      </p:sp>
      <p:sp>
        <p:nvSpPr>
          <p:cNvPr id="32774" name="Text Box 11"/>
          <p:cNvSpPr txBox="1">
            <a:spLocks noChangeArrowheads="1"/>
          </p:cNvSpPr>
          <p:nvPr/>
        </p:nvSpPr>
        <p:spPr bwMode="auto">
          <a:xfrm>
            <a:off x="395288" y="1630363"/>
            <a:ext cx="42211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sz="1600" b="0"/>
              <a:t> </a:t>
            </a:r>
            <a:r>
              <a:rPr lang="de-DE" sz="1600" b="0" u="sng"/>
              <a:t>Additional observable (degree of freedom)</a:t>
            </a:r>
            <a:r>
              <a:rPr lang="de-DE" sz="1600" b="0"/>
              <a:t>: </a:t>
            </a:r>
          </a:p>
          <a:p>
            <a:r>
              <a:rPr lang="de-DE" sz="1600" b="0"/>
              <a:t>  Relative momentum of the hadron pair</a:t>
            </a:r>
          </a:p>
        </p:txBody>
      </p:sp>
      <p:grpSp>
        <p:nvGrpSpPr>
          <p:cNvPr id="35863" name="Group 23"/>
          <p:cNvGrpSpPr>
            <a:grpSpLocks/>
          </p:cNvGrpSpPr>
          <p:nvPr/>
        </p:nvGrpSpPr>
        <p:grpSpPr bwMode="auto">
          <a:xfrm>
            <a:off x="323850" y="3500438"/>
            <a:ext cx="8640763" cy="1152525"/>
            <a:chOff x="204" y="2296"/>
            <a:chExt cx="5443" cy="726"/>
          </a:xfrm>
        </p:grpSpPr>
        <p:sp>
          <p:nvSpPr>
            <p:cNvPr id="32786" name="Text Box 15"/>
            <p:cNvSpPr txBox="1">
              <a:spLocks noChangeArrowheads="1"/>
            </p:cNvSpPr>
            <p:nvPr/>
          </p:nvSpPr>
          <p:spPr bwMode="auto">
            <a:xfrm>
              <a:off x="249" y="2341"/>
              <a:ext cx="476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de-DE" sz="1600" b="0"/>
                <a:t> More degrees of freedom = More information about correlations in the final state </a:t>
              </a:r>
            </a:p>
          </p:txBody>
        </p:sp>
        <p:pic>
          <p:nvPicPr>
            <p:cNvPr id="3278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" y="2568"/>
              <a:ext cx="5035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8" name="Rectangle 17"/>
            <p:cNvSpPr>
              <a:spLocks noChangeArrowheads="1"/>
            </p:cNvSpPr>
            <p:nvPr/>
          </p:nvSpPr>
          <p:spPr bwMode="auto">
            <a:xfrm>
              <a:off x="2200" y="2659"/>
              <a:ext cx="318" cy="22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789" name="Rectangle 22"/>
            <p:cNvSpPr>
              <a:spLocks noChangeArrowheads="1"/>
            </p:cNvSpPr>
            <p:nvPr/>
          </p:nvSpPr>
          <p:spPr bwMode="auto">
            <a:xfrm>
              <a:off x="204" y="2296"/>
              <a:ext cx="5443" cy="726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32777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2349500"/>
            <a:ext cx="16081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2781300"/>
            <a:ext cx="1927225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Line 27"/>
          <p:cNvSpPr>
            <a:spLocks noChangeShapeType="1"/>
          </p:cNvSpPr>
          <p:nvPr/>
        </p:nvSpPr>
        <p:spPr bwMode="auto">
          <a:xfrm>
            <a:off x="827088" y="2925763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0" name="Line 28"/>
          <p:cNvSpPr>
            <a:spLocks noChangeShapeType="1"/>
          </p:cNvSpPr>
          <p:nvPr/>
        </p:nvSpPr>
        <p:spPr bwMode="auto">
          <a:xfrm>
            <a:off x="1692275" y="29257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1" name="Line 29"/>
          <p:cNvSpPr>
            <a:spLocks noChangeShapeType="1"/>
          </p:cNvSpPr>
          <p:nvPr/>
        </p:nvSpPr>
        <p:spPr bwMode="auto">
          <a:xfrm>
            <a:off x="2268538" y="29257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2" name="Line 30"/>
          <p:cNvSpPr>
            <a:spLocks noChangeShapeType="1"/>
          </p:cNvSpPr>
          <p:nvPr/>
        </p:nvSpPr>
        <p:spPr bwMode="auto">
          <a:xfrm>
            <a:off x="827088" y="23510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3" name="Line 31"/>
          <p:cNvSpPr>
            <a:spLocks noChangeShapeType="1"/>
          </p:cNvSpPr>
          <p:nvPr/>
        </p:nvSpPr>
        <p:spPr bwMode="auto">
          <a:xfrm>
            <a:off x="1476375" y="235108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2784" name="Line 32"/>
          <p:cNvSpPr>
            <a:spLocks noChangeShapeType="1"/>
          </p:cNvSpPr>
          <p:nvPr/>
        </p:nvSpPr>
        <p:spPr bwMode="auto">
          <a:xfrm>
            <a:off x="2051050" y="2351088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32785" name="Picture 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1700213"/>
            <a:ext cx="403383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802" name="Group 34"/>
          <p:cNvGrpSpPr>
            <a:grpSpLocks/>
          </p:cNvGrpSpPr>
          <p:nvPr/>
        </p:nvGrpSpPr>
        <p:grpSpPr bwMode="auto">
          <a:xfrm>
            <a:off x="323850" y="4724400"/>
            <a:ext cx="8640763" cy="1800225"/>
            <a:chOff x="204" y="2976"/>
            <a:chExt cx="5443" cy="1134"/>
          </a:xfrm>
        </p:grpSpPr>
        <p:sp>
          <p:nvSpPr>
            <p:cNvPr id="32791" name="Rectangle 19"/>
            <p:cNvSpPr>
              <a:spLocks noChangeArrowheads="1"/>
            </p:cNvSpPr>
            <p:nvPr/>
          </p:nvSpPr>
          <p:spPr bwMode="auto">
            <a:xfrm>
              <a:off x="241" y="3027"/>
              <a:ext cx="42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buFontTx/>
                <a:buChar char="•"/>
              </a:pPr>
              <a:r>
                <a:rPr lang="de-DE" sz="1600" b="0"/>
                <a:t> Di-hadron SIDS allows the study of DiFFs with no single hadron analog </a:t>
              </a:r>
            </a:p>
          </p:txBody>
        </p:sp>
        <p:sp>
          <p:nvSpPr>
            <p:cNvPr id="32792" name="Rectangle 20"/>
            <p:cNvSpPr>
              <a:spLocks noChangeArrowheads="1"/>
            </p:cNvSpPr>
            <p:nvPr/>
          </p:nvSpPr>
          <p:spPr bwMode="auto">
            <a:xfrm>
              <a:off x="422" y="3744"/>
              <a:ext cx="432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sz="1600" b="0">
                  <a:sym typeface="Wingdings" pitchFamily="2" charset="2"/>
                </a:rPr>
                <a:t></a:t>
              </a:r>
              <a:r>
                <a:rPr lang="de-DE" sz="1600" b="0"/>
                <a:t> G</a:t>
              </a:r>
              <a:r>
                <a:rPr lang="de-DE" sz="1600" b="0" baseline="-25000">
                  <a:ea typeface="Arial Unicode MS" pitchFamily="34" charset="-128"/>
                  <a:cs typeface="Arial Unicode MS" pitchFamily="34" charset="-128"/>
                </a:rPr>
                <a:t>1</a:t>
              </a:r>
              <a:r>
                <a:rPr lang="de-DE" sz="1600" b="0" baseline="30000">
                  <a:ea typeface="Arial Unicode MS" pitchFamily="34" charset="-128"/>
                  <a:cs typeface="Arial Unicode MS" pitchFamily="34" charset="-128"/>
                </a:rPr>
                <a:t>⟂</a:t>
              </a:r>
              <a:r>
                <a:rPr lang="de-DE" sz="1600" b="0"/>
                <a:t> describes the azimuthal dependence of an unpolarized hadron pair</a:t>
              </a:r>
              <a:br>
                <a:rPr lang="de-DE" sz="1600" b="0"/>
              </a:br>
              <a:r>
                <a:rPr lang="de-DE" sz="1600" b="0"/>
                <a:t>     on the helicity of the outgoing quark</a:t>
              </a:r>
            </a:p>
          </p:txBody>
        </p:sp>
        <p:sp>
          <p:nvSpPr>
            <p:cNvPr id="32794" name="Rectangle 21"/>
            <p:cNvSpPr>
              <a:spLocks noChangeArrowheads="1"/>
            </p:cNvSpPr>
            <p:nvPr/>
          </p:nvSpPr>
          <p:spPr bwMode="auto">
            <a:xfrm>
              <a:off x="204" y="2976"/>
              <a:ext cx="5443" cy="1134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32800" name="Picture 3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57" y="3249"/>
              <a:ext cx="3765" cy="50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AutoShap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8208962" cy="504825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/>
            <a:r>
              <a:rPr lang="de-DE" sz="2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Di-Hadron SIDIS: </a:t>
            </a:r>
            <a:r>
              <a:rPr lang="de-DE" sz="22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e</a:t>
            </a:r>
            <a:r>
              <a:rPr lang="el-GR" sz="22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π</a:t>
            </a:r>
            <a:r>
              <a:rPr lang="de-DE" sz="2200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+</a:t>
            </a:r>
            <a:r>
              <a:rPr lang="el-GR" sz="22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π</a:t>
            </a:r>
            <a:r>
              <a:rPr lang="de-DE" sz="2200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-</a:t>
            </a:r>
            <a:r>
              <a:rPr lang="de-DE" sz="22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X</a:t>
            </a:r>
            <a:endParaRPr lang="de-DE" altLang="de-DE" sz="2200">
              <a:effectLst>
                <a:outerShdw blurRad="38100" dist="38100" dir="2700000" algn="tl">
                  <a:srgbClr val="FFFFFF"/>
                </a:outerShdw>
              </a:effectLst>
              <a:sym typeface="Wingdings" pitchFamily="2" charset="2"/>
            </a:endParaRPr>
          </a:p>
        </p:txBody>
      </p:sp>
      <p:sp>
        <p:nvSpPr>
          <p:cNvPr id="493578" name="Text Box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315325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17</a:t>
            </a:r>
          </a:p>
        </p:txBody>
      </p:sp>
      <p:sp>
        <p:nvSpPr>
          <p:cNvPr id="33795" name="Text Box 10"/>
          <p:cNvSpPr txBox="1">
            <a:spLocks noChangeArrowheads="1"/>
          </p:cNvSpPr>
          <p:nvPr/>
        </p:nvSpPr>
        <p:spPr bwMode="auto">
          <a:xfrm>
            <a:off x="539750" y="1196975"/>
            <a:ext cx="553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0" u="sng">
                <a:sym typeface="Wingdings" pitchFamily="2" charset="2"/>
              </a:rPr>
              <a:t>Final state with two charged pions</a:t>
            </a:r>
            <a:r>
              <a:rPr lang="de-DE" b="0">
                <a:sym typeface="Wingdings" pitchFamily="2" charset="2"/>
              </a:rPr>
              <a:t>:  </a:t>
            </a:r>
            <a:r>
              <a:rPr lang="de-DE">
                <a:sym typeface="Wingdings" pitchFamily="2" charset="2"/>
              </a:rPr>
              <a:t>e p → e` </a:t>
            </a:r>
            <a:r>
              <a:rPr lang="el-GR">
                <a:sym typeface="Wingdings" pitchFamily="2" charset="2"/>
              </a:rPr>
              <a:t>π</a:t>
            </a:r>
            <a:r>
              <a:rPr lang="de-DE" baseline="30000"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+</a:t>
            </a:r>
            <a:r>
              <a:rPr lang="de-DE">
                <a:sym typeface="Wingdings" pitchFamily="2" charset="2"/>
              </a:rPr>
              <a:t> </a:t>
            </a:r>
            <a:r>
              <a:rPr lang="el-GR">
                <a:sym typeface="Wingdings" pitchFamily="2" charset="2"/>
              </a:rPr>
              <a:t>π</a:t>
            </a:r>
            <a:r>
              <a:rPr lang="de-DE" baseline="30000"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-</a:t>
            </a:r>
            <a:r>
              <a:rPr lang="de-DE">
                <a:sym typeface="Wingdings" pitchFamily="2" charset="2"/>
              </a:rPr>
              <a:t> X</a:t>
            </a:r>
            <a:endParaRPr lang="el-GR" b="0"/>
          </a:p>
        </p:txBody>
      </p:sp>
      <p:pic>
        <p:nvPicPr>
          <p:cNvPr id="33797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844675"/>
            <a:ext cx="352901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14"/>
          <p:cNvSpPr>
            <a:spLocks noChangeArrowheads="1"/>
          </p:cNvSpPr>
          <p:nvPr/>
        </p:nvSpPr>
        <p:spPr bwMode="auto">
          <a:xfrm>
            <a:off x="3779838" y="2781300"/>
            <a:ext cx="1511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de-DE" sz="1200">
                <a:solidFill>
                  <a:schemeClr val="bg2"/>
                </a:solidFill>
              </a:rPr>
              <a:t>T. Hayward et al. (CLAS)</a:t>
            </a:r>
          </a:p>
          <a:p>
            <a:pPr algn="ctr"/>
            <a:r>
              <a:rPr lang="de-DE" sz="1200">
                <a:solidFill>
                  <a:schemeClr val="bg2"/>
                </a:solidFill>
              </a:rPr>
              <a:t>Phys. Rev. Lett. </a:t>
            </a:r>
          </a:p>
          <a:p>
            <a:pPr algn="ctr"/>
            <a:r>
              <a:rPr lang="de-DE" sz="1200">
                <a:solidFill>
                  <a:schemeClr val="bg2"/>
                </a:solidFill>
              </a:rPr>
              <a:t>126, 152501 (2021)</a:t>
            </a:r>
          </a:p>
        </p:txBody>
      </p:sp>
      <p:pic>
        <p:nvPicPr>
          <p:cNvPr id="3379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4152900"/>
            <a:ext cx="3024188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Rectangle 16"/>
          <p:cNvSpPr>
            <a:spLocks noChangeArrowheads="1"/>
          </p:cNvSpPr>
          <p:nvPr/>
        </p:nvSpPr>
        <p:spPr bwMode="auto">
          <a:xfrm>
            <a:off x="3708400" y="5305425"/>
            <a:ext cx="14874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342900" indent="-342900"/>
            <a:r>
              <a:rPr lang="de-DE" sz="1200">
                <a:solidFill>
                  <a:schemeClr val="bg2"/>
                </a:solidFill>
              </a:rPr>
              <a:t>A. Courtoy et al., </a:t>
            </a:r>
          </a:p>
          <a:p>
            <a:pPr marL="342900" indent="-342900"/>
            <a:r>
              <a:rPr lang="de-DE" sz="1200">
                <a:solidFill>
                  <a:schemeClr val="bg2"/>
                </a:solidFill>
              </a:rPr>
              <a:t>Phys. Rev. D 106, </a:t>
            </a:r>
          </a:p>
          <a:p>
            <a:pPr marL="342900" indent="-342900"/>
            <a:r>
              <a:rPr lang="de-DE" sz="1200">
                <a:solidFill>
                  <a:schemeClr val="bg2"/>
                </a:solidFill>
              </a:rPr>
              <a:t>014027 (2022).</a:t>
            </a:r>
          </a:p>
        </p:txBody>
      </p:sp>
      <p:pic>
        <p:nvPicPr>
          <p:cNvPr id="33801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7100" y="2781300"/>
            <a:ext cx="12239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Rectangle 33"/>
          <p:cNvSpPr>
            <a:spLocks noChangeArrowheads="1"/>
          </p:cNvSpPr>
          <p:nvPr/>
        </p:nvSpPr>
        <p:spPr bwMode="auto">
          <a:xfrm>
            <a:off x="3708400" y="4513263"/>
            <a:ext cx="1889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de-DE" b="0"/>
              <a:t> First extraction </a:t>
            </a:r>
          </a:p>
          <a:p>
            <a:r>
              <a:rPr lang="de-DE" b="0"/>
              <a:t>        of e(x)</a:t>
            </a:r>
            <a:r>
              <a:rPr lang="de-DE"/>
              <a:t> </a:t>
            </a:r>
          </a:p>
        </p:txBody>
      </p:sp>
      <p:grpSp>
        <p:nvGrpSpPr>
          <p:cNvPr id="33813" name="Group 21"/>
          <p:cNvGrpSpPr>
            <a:grpSpLocks/>
          </p:cNvGrpSpPr>
          <p:nvPr/>
        </p:nvGrpSpPr>
        <p:grpSpPr bwMode="auto">
          <a:xfrm>
            <a:off x="5364163" y="1844675"/>
            <a:ext cx="3719512" cy="3729038"/>
            <a:chOff x="3379" y="1434"/>
            <a:chExt cx="2343" cy="2349"/>
          </a:xfrm>
        </p:grpSpPr>
        <p:pic>
          <p:nvPicPr>
            <p:cNvPr id="33809" name="Picture 1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79" y="1434"/>
              <a:ext cx="2177" cy="1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0" name="Picture 3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13" y="1525"/>
              <a:ext cx="907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11" name="Rectangle 32"/>
            <p:cNvSpPr>
              <a:spLocks noChangeArrowheads="1"/>
            </p:cNvSpPr>
            <p:nvPr/>
          </p:nvSpPr>
          <p:spPr bwMode="auto">
            <a:xfrm>
              <a:off x="3696" y="2956"/>
              <a:ext cx="2026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>
                <a:buFontTx/>
                <a:buChar char="•"/>
              </a:pPr>
              <a:r>
                <a:rPr lang="de-DE" b="0"/>
                <a:t> First signal sensitive to G</a:t>
              </a:r>
              <a:r>
                <a:rPr lang="de-DE" b="0" baseline="-25000"/>
                <a:t>1</a:t>
              </a:r>
              <a:r>
                <a:rPr lang="de-DE" b="0" baseline="30000"/>
                <a:t>┴</a:t>
              </a:r>
            </a:p>
            <a:p>
              <a:endParaRPr lang="de-DE" sz="500" b="0"/>
            </a:p>
            <a:p>
              <a:endParaRPr lang="de-DE" sz="500" b="0"/>
            </a:p>
            <a:p>
              <a:pPr>
                <a:buFontTx/>
                <a:buChar char="•"/>
              </a:pPr>
              <a:r>
                <a:rPr lang="de-DE" b="0"/>
                <a:t> Resonance structure </a:t>
              </a:r>
            </a:p>
            <a:p>
              <a:r>
                <a:rPr lang="de-DE" b="0"/>
                <a:t>   consistent with models</a:t>
              </a:r>
              <a:r>
                <a:rPr lang="de-DE" sz="1100" b="0"/>
                <a:t/>
              </a:r>
              <a:br>
                <a:rPr lang="de-DE" sz="1100" b="0"/>
              </a:br>
              <a:endParaRPr lang="de-DE" sz="500" b="0"/>
            </a:p>
            <a:p>
              <a:r>
                <a:rPr lang="de-DE" sz="1100" b="0"/>
                <a:t>     (e.g. Luo, Sun, Xie, Phys. Rev. D 101 (2020))</a:t>
              </a:r>
              <a:r>
                <a:rPr lang="de-DE" sz="1100"/>
                <a:t> </a:t>
              </a:r>
            </a:p>
          </p:txBody>
        </p:sp>
        <p:sp>
          <p:nvSpPr>
            <p:cNvPr id="33812" name="Text Box 20"/>
            <p:cNvSpPr txBox="1">
              <a:spLocks noChangeArrowheads="1"/>
            </p:cNvSpPr>
            <p:nvPr/>
          </p:nvSpPr>
          <p:spPr bwMode="auto">
            <a:xfrm rot="-2951095">
              <a:off x="4111" y="2063"/>
              <a:ext cx="4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1200"/>
                <a:t>ρ</a:t>
              </a:r>
              <a:r>
                <a:rPr lang="de-DE" sz="1200" baseline="30000">
                  <a:ea typeface="Arial Unicode MS" pitchFamily="34" charset="-128"/>
                  <a:cs typeface="Arial Unicode MS" pitchFamily="34" charset="-128"/>
                </a:rPr>
                <a:t>0</a:t>
              </a:r>
              <a:r>
                <a:rPr lang="de-DE" sz="1200"/>
                <a:t>(775)</a:t>
              </a:r>
              <a:endParaRPr lang="el-GR" sz="1200"/>
            </a:p>
          </p:txBody>
        </p:sp>
      </p:grpSp>
      <p:grpSp>
        <p:nvGrpSpPr>
          <p:cNvPr id="33804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33805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806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33808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</a:p>
        </p:txBody>
      </p:sp>
      <p:grpSp>
        <p:nvGrpSpPr>
          <p:cNvPr id="35842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35851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5852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35854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sp>
        <p:nvSpPr>
          <p:cNvPr id="458754" name="AutoShap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8208962" cy="576263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/>
            <a:r>
              <a:rPr lang="de-DE" sz="2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Di-Hadron SIDIS: </a:t>
            </a:r>
            <a:r>
              <a:rPr lang="de-DE" sz="24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e</a:t>
            </a:r>
            <a:r>
              <a:rPr lang="el-GR" sz="24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π</a:t>
            </a:r>
            <a:r>
              <a:rPr lang="de-DE" sz="2400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±</a:t>
            </a:r>
            <a:r>
              <a:rPr lang="el-GR" sz="24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π</a:t>
            </a:r>
            <a:r>
              <a:rPr lang="de-DE" sz="2400" baseline="300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0</a:t>
            </a:r>
            <a:r>
              <a:rPr lang="de-DE" sz="2400"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X</a:t>
            </a:r>
            <a:endParaRPr lang="de-DE" altLang="de-DE" sz="2400">
              <a:effectLst>
                <a:outerShdw blurRad="38100" dist="38100" dir="2700000" algn="tl">
                  <a:srgbClr val="FFFFFF"/>
                </a:outerShdw>
              </a:effectLst>
              <a:sym typeface="Wingdings" pitchFamily="2" charset="2"/>
            </a:endParaRPr>
          </a:p>
        </p:txBody>
      </p:sp>
      <p:sp>
        <p:nvSpPr>
          <p:cNvPr id="35844" name="Rectangle 11"/>
          <p:cNvSpPr>
            <a:spLocks noChangeArrowheads="1"/>
          </p:cNvSpPr>
          <p:nvPr/>
        </p:nvSpPr>
        <p:spPr bwMode="auto">
          <a:xfrm>
            <a:off x="323850" y="1196975"/>
            <a:ext cx="591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00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sz="20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sz="200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de-DE" sz="1700" b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700" b="0"/>
              <a:t>Nearest-neighbor GBDT model to reduce </a:t>
            </a:r>
            <a:r>
              <a:rPr lang="el-GR" sz="1700" b="0"/>
              <a:t>γ</a:t>
            </a:r>
            <a:r>
              <a:rPr lang="de-DE" sz="1700" b="0"/>
              <a:t> background</a:t>
            </a:r>
            <a:r>
              <a:rPr lang="de-DE" sz="1700"/>
              <a:t> </a:t>
            </a:r>
          </a:p>
        </p:txBody>
      </p:sp>
      <p:pic>
        <p:nvPicPr>
          <p:cNvPr id="35845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1125538"/>
            <a:ext cx="2592387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773238"/>
            <a:ext cx="5832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644900"/>
            <a:ext cx="565150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3644900"/>
            <a:ext cx="262572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924175"/>
            <a:ext cx="5976938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Rectangle 21"/>
          <p:cNvSpPr>
            <a:spLocks noChangeArrowheads="1"/>
          </p:cNvSpPr>
          <p:nvPr/>
        </p:nvSpPr>
        <p:spPr bwMode="auto">
          <a:xfrm>
            <a:off x="25400" y="6261100"/>
            <a:ext cx="1450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sz="1600">
                <a:solidFill>
                  <a:schemeClr val="bg2"/>
                </a:solidFill>
              </a:rPr>
              <a:t>G. Matousek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2"/>
          <p:cNvSpPr>
            <a:spLocks noChangeArrowheads="1"/>
          </p:cNvSpPr>
          <p:nvPr/>
        </p:nvSpPr>
        <p:spPr bwMode="auto">
          <a:xfrm>
            <a:off x="395288" y="549275"/>
            <a:ext cx="8208962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3-Dimensional Imaging of Quarks and Gluons</a:t>
            </a:r>
            <a:endParaRPr lang="de-DE" altLang="de-DE" sz="2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15888"/>
            <a:ext cx="360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grpSp>
        <p:nvGrpSpPr>
          <p:cNvPr id="17411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17419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420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17422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pic>
        <p:nvPicPr>
          <p:cNvPr id="17416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125538"/>
            <a:ext cx="3533775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3" name="Group 17"/>
          <p:cNvGrpSpPr>
            <a:grpSpLocks/>
          </p:cNvGrpSpPr>
          <p:nvPr/>
        </p:nvGrpSpPr>
        <p:grpSpPr bwMode="auto">
          <a:xfrm>
            <a:off x="501650" y="1524000"/>
            <a:ext cx="4141788" cy="4568825"/>
            <a:chOff x="316" y="960"/>
            <a:chExt cx="2609" cy="2878"/>
          </a:xfrm>
        </p:grpSpPr>
        <p:sp>
          <p:nvSpPr>
            <p:cNvPr id="17414" name="Rectangle 29"/>
            <p:cNvSpPr>
              <a:spLocks noChangeArrowheads="1"/>
            </p:cNvSpPr>
            <p:nvPr/>
          </p:nvSpPr>
          <p:spPr bwMode="auto">
            <a:xfrm>
              <a:off x="633" y="1595"/>
              <a:ext cx="1769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7415" name="Rectangle 43"/>
            <p:cNvSpPr>
              <a:spLocks noChangeArrowheads="1"/>
            </p:cNvSpPr>
            <p:nvPr/>
          </p:nvSpPr>
          <p:spPr bwMode="auto">
            <a:xfrm>
              <a:off x="633" y="1595"/>
              <a:ext cx="1769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2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9" y="1232"/>
              <a:ext cx="2246" cy="2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Picture 42"/>
            <p:cNvPicPr>
              <a:picLocks noChangeAspect="1" noChangeArrowheads="1"/>
            </p:cNvPicPr>
            <p:nvPr/>
          </p:nvPicPr>
          <p:blipFill>
            <a:blip r:embed="rId4">
              <a:lum contrast="42000"/>
            </a:blip>
            <a:srcRect l="1875" t="2670" r="55150" b="88028"/>
            <a:stretch>
              <a:fillRect/>
            </a:stretch>
          </p:blipFill>
          <p:spPr bwMode="auto">
            <a:xfrm>
              <a:off x="316" y="960"/>
              <a:ext cx="1860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Picture 42"/>
            <p:cNvPicPr>
              <a:picLocks noChangeAspect="1" noChangeArrowheads="1"/>
            </p:cNvPicPr>
            <p:nvPr/>
          </p:nvPicPr>
          <p:blipFill>
            <a:blip r:embed="rId4">
              <a:lum contrast="42000"/>
            </a:blip>
            <a:srcRect l="3749" t="11971" r="73836" b="78697"/>
            <a:stretch>
              <a:fillRect/>
            </a:stretch>
          </p:blipFill>
          <p:spPr bwMode="auto">
            <a:xfrm>
              <a:off x="407" y="1277"/>
              <a:ext cx="953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AutoShape 2"/>
          <p:cNvSpPr>
            <a:spLocks noChangeArrowheads="1"/>
          </p:cNvSpPr>
          <p:nvPr/>
        </p:nvSpPr>
        <p:spPr bwMode="auto">
          <a:xfrm>
            <a:off x="395288" y="476250"/>
            <a:ext cx="8280400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First Results From a Longitudinaly Polarized Target: RG-C</a:t>
            </a:r>
            <a:endParaRPr lang="el-GR" altLang="de-DE" sz="2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</a:t>
            </a:r>
          </a:p>
        </p:txBody>
      </p:sp>
      <p:grpSp>
        <p:nvGrpSpPr>
          <p:cNvPr id="36867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36877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878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36880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pic>
        <p:nvPicPr>
          <p:cNvPr id="36868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2513"/>
            <a:ext cx="2674938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716338"/>
            <a:ext cx="25146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16"/>
          <p:cNvSpPr>
            <a:spLocks noChangeArrowheads="1"/>
          </p:cNvSpPr>
          <p:nvPr/>
        </p:nvSpPr>
        <p:spPr bwMode="auto">
          <a:xfrm>
            <a:off x="3276600" y="1196975"/>
            <a:ext cx="4500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de-DE" b="0"/>
              <a:t>  Longitudinally polarized Ammonia (NH</a:t>
            </a:r>
            <a:r>
              <a:rPr lang="de-DE" b="0" baseline="-25000"/>
              <a:t>3</a:t>
            </a:r>
            <a:r>
              <a:rPr lang="de-DE" b="0"/>
              <a:t>)</a:t>
            </a:r>
            <a:r>
              <a:rPr lang="de-DE"/>
              <a:t> </a:t>
            </a:r>
          </a:p>
        </p:txBody>
      </p:sp>
      <p:grpSp>
        <p:nvGrpSpPr>
          <p:cNvPr id="36881" name="Group 17"/>
          <p:cNvGrpSpPr>
            <a:grpSpLocks/>
          </p:cNvGrpSpPr>
          <p:nvPr/>
        </p:nvGrpSpPr>
        <p:grpSpPr bwMode="auto">
          <a:xfrm>
            <a:off x="3276600" y="1773238"/>
            <a:ext cx="5453063" cy="4645025"/>
            <a:chOff x="2064" y="1117"/>
            <a:chExt cx="3435" cy="2926"/>
          </a:xfrm>
        </p:grpSpPr>
        <p:pic>
          <p:nvPicPr>
            <p:cNvPr id="36873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90" y="1979"/>
              <a:ext cx="2933" cy="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4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64" y="1117"/>
              <a:ext cx="3435" cy="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Rectangle 17"/>
            <p:cNvSpPr>
              <a:spLocks noChangeArrowheads="1"/>
            </p:cNvSpPr>
            <p:nvPr/>
          </p:nvSpPr>
          <p:spPr bwMode="auto">
            <a:xfrm>
              <a:off x="3107" y="2478"/>
              <a:ext cx="14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b="0"/>
                <a:t>5% of available data</a:t>
              </a:r>
              <a:endParaRPr lang="de-DE"/>
            </a:p>
          </p:txBody>
        </p:sp>
        <p:sp>
          <p:nvSpPr>
            <p:cNvPr id="36876" name="Rectangle 18"/>
            <p:cNvSpPr>
              <a:spLocks noChangeArrowheads="1"/>
            </p:cNvSpPr>
            <p:nvPr/>
          </p:nvSpPr>
          <p:spPr bwMode="auto">
            <a:xfrm>
              <a:off x="2381" y="1616"/>
              <a:ext cx="262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de-DE" b="0">
                  <a:sym typeface="Wingdings" pitchFamily="2" charset="2"/>
                </a:rPr>
                <a:t> </a:t>
              </a:r>
              <a:r>
                <a:rPr lang="de-DE" b="0"/>
                <a:t>Sensitive of the k</a:t>
              </a:r>
              <a:r>
                <a:rPr lang="de-DE" b="0" baseline="-25000"/>
                <a:t>T</a:t>
              </a:r>
              <a:r>
                <a:rPr lang="de-DE" b="0"/>
                <a:t> width of f</a:t>
              </a:r>
              <a:r>
                <a:rPr lang="de-DE" b="0" baseline="-25000"/>
                <a:t>1</a:t>
              </a:r>
              <a:r>
                <a:rPr lang="de-DE" b="0"/>
                <a:t> and g</a:t>
              </a:r>
              <a:r>
                <a:rPr lang="de-DE" b="0" baseline="-25000"/>
                <a:t>1</a:t>
              </a:r>
              <a:r>
                <a:rPr lang="de-DE"/>
                <a:t> </a:t>
              </a:r>
            </a:p>
          </p:txBody>
        </p:sp>
      </p:grpSp>
      <p:sp>
        <p:nvSpPr>
          <p:cNvPr id="36875" name="Rectangle 19"/>
          <p:cNvSpPr>
            <a:spLocks noChangeArrowheads="1"/>
          </p:cNvSpPr>
          <p:nvPr/>
        </p:nvSpPr>
        <p:spPr bwMode="auto">
          <a:xfrm>
            <a:off x="250825" y="5157788"/>
            <a:ext cx="2981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 b="0">
                <a:sym typeface="Wingdings" pitchFamily="2" charset="2"/>
              </a:rPr>
              <a:t> </a:t>
            </a:r>
            <a:r>
              <a:rPr lang="de-DE" b="0"/>
              <a:t>Rich program underway</a:t>
            </a:r>
            <a:r>
              <a:rPr lang="de-DE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AutoShape 2"/>
          <p:cNvSpPr>
            <a:spLocks noChangeArrowheads="1"/>
          </p:cNvSpPr>
          <p:nvPr/>
        </p:nvSpPr>
        <p:spPr bwMode="auto">
          <a:xfrm>
            <a:off x="395288" y="476250"/>
            <a:ext cx="8280400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CLAS12 Future: Transverse Spin NH</a:t>
            </a:r>
            <a:r>
              <a:rPr lang="de-DE" altLang="de-DE" sz="2200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 Target  - RG-H</a:t>
            </a:r>
            <a:endParaRPr lang="el-GR" altLang="de-DE" sz="2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</a:t>
            </a:r>
          </a:p>
        </p:txBody>
      </p:sp>
      <p:grpSp>
        <p:nvGrpSpPr>
          <p:cNvPr id="37891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37895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896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37898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sp>
        <p:nvSpPr>
          <p:cNvPr id="37892" name="Rectangle 10"/>
          <p:cNvSpPr>
            <a:spLocks noChangeArrowheads="1"/>
          </p:cNvSpPr>
          <p:nvPr/>
        </p:nvSpPr>
        <p:spPr bwMode="auto">
          <a:xfrm>
            <a:off x="1116013" y="1196975"/>
            <a:ext cx="67532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de-DE" b="0"/>
              <a:t> Add ”conventional” tarnsversely polarized NH</a:t>
            </a:r>
            <a:r>
              <a:rPr lang="de-DE" b="0" baseline="-25000"/>
              <a:t>3</a:t>
            </a:r>
            <a:r>
              <a:rPr lang="de-DE" b="0"/>
              <a:t> target to CLAS</a:t>
            </a:r>
          </a:p>
          <a:p>
            <a:pPr>
              <a:buFontTx/>
              <a:buChar char="•"/>
            </a:pPr>
            <a:endParaRPr lang="de-DE" sz="800" b="0"/>
          </a:p>
          <a:p>
            <a:pPr>
              <a:buFontTx/>
              <a:buChar char="•"/>
            </a:pPr>
            <a:endParaRPr lang="de-DE" sz="800" b="0"/>
          </a:p>
          <a:p>
            <a:pPr>
              <a:buFontTx/>
              <a:buChar char="•"/>
            </a:pPr>
            <a:r>
              <a:rPr lang="de-DE" b="0"/>
              <a:t> Similar to longitudinal target: dilution 3/17, polarization ≈ 85%</a:t>
            </a:r>
          </a:p>
          <a:p>
            <a:endParaRPr lang="de-DE" sz="800" b="0"/>
          </a:p>
          <a:p>
            <a:endParaRPr lang="de-DE" sz="800" b="0"/>
          </a:p>
          <a:p>
            <a:r>
              <a:rPr lang="de-DE" b="0"/>
              <a:t>• Transverse holding field: Moeller Scattering limits luminosity</a:t>
            </a:r>
          </a:p>
          <a:p>
            <a:endParaRPr lang="de-DE" sz="500" b="0"/>
          </a:p>
          <a:p>
            <a:endParaRPr lang="de-DE" sz="500" b="0"/>
          </a:p>
          <a:p>
            <a:r>
              <a:rPr lang="de-DE" b="0"/>
              <a:t>   </a:t>
            </a:r>
            <a:r>
              <a:rPr lang="de-DE" b="0">
                <a:sym typeface="Wingdings" pitchFamily="2" charset="2"/>
              </a:rPr>
              <a:t> Conservative estimate: 1/50 of „regular“ CLAS12 luminosity</a:t>
            </a:r>
            <a:r>
              <a:rPr lang="de-DE"/>
              <a:t> </a:t>
            </a:r>
          </a:p>
        </p:txBody>
      </p:sp>
      <p:pic>
        <p:nvPicPr>
          <p:cNvPr id="3789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3357563"/>
            <a:ext cx="3254375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500438"/>
            <a:ext cx="3889375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2"/>
          <p:cNvSpPr>
            <a:spLocks noChangeArrowheads="1"/>
          </p:cNvSpPr>
          <p:nvPr/>
        </p:nvSpPr>
        <p:spPr bwMode="auto">
          <a:xfrm>
            <a:off x="468313" y="476250"/>
            <a:ext cx="8208962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2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Summary and Outlook</a:t>
            </a:r>
            <a:endParaRPr lang="de-DE" altLang="de-DE" sz="2200" baseline="300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914" name="Text Box 34"/>
          <p:cNvSpPr txBox="1">
            <a:spLocks noChangeArrowheads="1"/>
          </p:cNvSpPr>
          <p:nvPr/>
        </p:nvSpPr>
        <p:spPr bwMode="auto">
          <a:xfrm>
            <a:off x="971550" y="1125538"/>
            <a:ext cx="7842250" cy="427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CLAS12 provides several orders of magnitude higher luminosity </a:t>
            </a:r>
          </a:p>
          <a:p>
            <a:r>
              <a:rPr lang="en-US" b="0"/>
              <a:t>than any previous lepton scattering experiment</a:t>
            </a:r>
          </a:p>
          <a:p>
            <a:endParaRPr lang="en-US" sz="1000" b="0"/>
          </a:p>
          <a:p>
            <a:r>
              <a:rPr lang="en-US" b="0"/>
              <a:t>High precision data in the valence region for un-polarized proton </a:t>
            </a:r>
          </a:p>
          <a:p>
            <a:r>
              <a:rPr lang="en-US" b="0"/>
              <a:t>and deuteron targets and for a longitudinally polarized target </a:t>
            </a:r>
          </a:p>
          <a:p>
            <a:r>
              <a:rPr lang="en-US" b="0"/>
              <a:t>have already been recorded </a:t>
            </a:r>
          </a:p>
          <a:p>
            <a:endParaRPr lang="en-US" sz="1000" b="0"/>
          </a:p>
          <a:p>
            <a:r>
              <a:rPr lang="en-US" b="0"/>
              <a:t>CLAS12 allows …  - High precision multidimensional studies</a:t>
            </a:r>
          </a:p>
          <a:p>
            <a:r>
              <a:rPr lang="en-US" b="0"/>
              <a:t>                               - Studies of different polarization observables</a:t>
            </a:r>
          </a:p>
          <a:p>
            <a:r>
              <a:rPr lang="en-US" b="0"/>
              <a:t>                               - Studies of flavour dependencies</a:t>
            </a:r>
          </a:p>
          <a:p>
            <a:r>
              <a:rPr lang="en-US" b="0"/>
              <a:t>                               - Analyses beyond leading twist / CFR regime</a:t>
            </a:r>
          </a:p>
          <a:p>
            <a:endParaRPr lang="en-US" sz="1000" b="0"/>
          </a:p>
          <a:p>
            <a:r>
              <a:rPr lang="de-DE" b="0"/>
              <a:t>First longitudinal beam asymmetries have been published and more results </a:t>
            </a:r>
          </a:p>
          <a:p>
            <a:r>
              <a:rPr lang="de-DE" b="0"/>
              <a:t>for the unpolarized proton target and results for a longitudinally polarized </a:t>
            </a:r>
          </a:p>
          <a:p>
            <a:r>
              <a:rPr lang="de-DE" b="0"/>
              <a:t>target (A</a:t>
            </a:r>
            <a:r>
              <a:rPr lang="de-DE" b="0" baseline="-25000">
                <a:ea typeface="Arial Unicode MS" pitchFamily="34" charset="-128"/>
                <a:cs typeface="Arial Unicode MS" pitchFamily="34" charset="-128"/>
              </a:rPr>
              <a:t>UL</a:t>
            </a:r>
            <a:r>
              <a:rPr lang="de-DE" b="0"/>
              <a:t>, A</a:t>
            </a:r>
            <a:r>
              <a:rPr lang="de-DE" b="0" baseline="-25000">
                <a:ea typeface="Arial Unicode MS" pitchFamily="34" charset="-128"/>
                <a:cs typeface="Arial Unicode MS" pitchFamily="34" charset="-128"/>
              </a:rPr>
              <a:t>LL</a:t>
            </a:r>
            <a:r>
              <a:rPr lang="de-DE" b="0"/>
              <a:t>) as well as results for a neutron target (deuteron) will follow</a:t>
            </a:r>
          </a:p>
          <a:p>
            <a:endParaRPr lang="de-DE" sz="1000" b="0"/>
          </a:p>
          <a:p>
            <a:r>
              <a:rPr lang="de-DE" b="0"/>
              <a:t>A run with a transversely polarized target is scheduled for FY 2029 </a:t>
            </a:r>
          </a:p>
        </p:txBody>
      </p:sp>
      <p:pic>
        <p:nvPicPr>
          <p:cNvPr id="38915" name="Picture 35" descr="https://upload.wikimedia.org/wikipedia/de/thumb/1/13/JLU_Giessen-Logo.svg/320px-JLU_Giessen-Logo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5661025"/>
            <a:ext cx="194468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6" descr="UCONN logo png transpar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6963" y="5589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AutoShape 37"/>
          <p:cNvSpPr>
            <a:spLocks noChangeArrowheads="1"/>
          </p:cNvSpPr>
          <p:nvPr/>
        </p:nvSpPr>
        <p:spPr bwMode="auto">
          <a:xfrm>
            <a:off x="755650" y="1196975"/>
            <a:ext cx="142875" cy="2159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18" name="AutoShape 38"/>
          <p:cNvSpPr>
            <a:spLocks noChangeArrowheads="1"/>
          </p:cNvSpPr>
          <p:nvPr/>
        </p:nvSpPr>
        <p:spPr bwMode="auto">
          <a:xfrm>
            <a:off x="755650" y="2852738"/>
            <a:ext cx="142875" cy="2159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8919" name="AutoShape 39"/>
          <p:cNvSpPr>
            <a:spLocks noChangeArrowheads="1"/>
          </p:cNvSpPr>
          <p:nvPr/>
        </p:nvSpPr>
        <p:spPr bwMode="auto">
          <a:xfrm>
            <a:off x="755650" y="1917700"/>
            <a:ext cx="142875" cy="2159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8920" name="Picture 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5589588"/>
            <a:ext cx="288131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Rectangle 57"/>
          <p:cNvSpPr>
            <a:spLocks noChangeArrowheads="1"/>
          </p:cNvSpPr>
          <p:nvPr/>
        </p:nvSpPr>
        <p:spPr bwMode="auto">
          <a:xfrm>
            <a:off x="6348413" y="6205538"/>
            <a:ext cx="2039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0">
                <a:solidFill>
                  <a:schemeClr val="bg2"/>
                </a:solidFill>
              </a:rPr>
              <a:t>project number: 508107918</a:t>
            </a:r>
          </a:p>
        </p:txBody>
      </p:sp>
      <p:sp>
        <p:nvSpPr>
          <p:cNvPr id="38922" name="AutoShape 58"/>
          <p:cNvSpPr>
            <a:spLocks noChangeArrowheads="1"/>
          </p:cNvSpPr>
          <p:nvPr/>
        </p:nvSpPr>
        <p:spPr bwMode="auto">
          <a:xfrm>
            <a:off x="755650" y="4149725"/>
            <a:ext cx="142875" cy="2159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15888"/>
            <a:ext cx="504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21</a:t>
            </a:r>
          </a:p>
        </p:txBody>
      </p:sp>
      <p:grpSp>
        <p:nvGrpSpPr>
          <p:cNvPr id="38924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38926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927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38929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sp>
        <p:nvSpPr>
          <p:cNvPr id="38925" name="AutoShape 58"/>
          <p:cNvSpPr>
            <a:spLocks noChangeArrowheads="1"/>
          </p:cNvSpPr>
          <p:nvPr/>
        </p:nvSpPr>
        <p:spPr bwMode="auto">
          <a:xfrm>
            <a:off x="757238" y="5086350"/>
            <a:ext cx="142875" cy="2159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2"/>
          <p:cNvSpPr>
            <a:spLocks noChangeArrowheads="1"/>
          </p:cNvSpPr>
          <p:nvPr/>
        </p:nvSpPr>
        <p:spPr bwMode="auto">
          <a:xfrm>
            <a:off x="395288" y="549275"/>
            <a:ext cx="8208962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Transverse Momentum Distributions (TMDs)</a:t>
            </a:r>
            <a:endParaRPr lang="de-DE" altLang="de-DE" sz="2200" b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15888"/>
            <a:ext cx="288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1835150" y="1196975"/>
            <a:ext cx="540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>
                <a:solidFill>
                  <a:srgbClr val="292934"/>
                </a:solidFill>
              </a:rPr>
              <a:t> Spin-dependent 3</a:t>
            </a:r>
            <a:r>
              <a:rPr lang="en-US">
                <a:solidFill>
                  <a:srgbClr val="292934"/>
                </a:solidFill>
              </a:rPr>
              <a:t>D</a:t>
            </a:r>
            <a:r>
              <a:rPr lang="de-DE">
                <a:solidFill>
                  <a:srgbClr val="292934"/>
                </a:solidFill>
              </a:rPr>
              <a:t> </a:t>
            </a:r>
            <a:r>
              <a:rPr lang="de-DE">
                <a:solidFill>
                  <a:srgbClr val="0000FF"/>
                </a:solidFill>
              </a:rPr>
              <a:t>momentum space </a:t>
            </a:r>
            <a:r>
              <a:rPr lang="de-DE">
                <a:solidFill>
                  <a:srgbClr val="292934"/>
                </a:solidFill>
              </a:rPr>
              <a:t>images</a:t>
            </a:r>
            <a:endParaRPr lang="en-US">
              <a:solidFill>
                <a:srgbClr val="292934"/>
              </a:solidFill>
            </a:endParaRPr>
          </a:p>
        </p:txBody>
      </p:sp>
      <p:sp>
        <p:nvSpPr>
          <p:cNvPr id="18436" name="object 8"/>
          <p:cNvSpPr txBox="1">
            <a:spLocks noChangeArrowheads="1"/>
          </p:cNvSpPr>
          <p:nvPr/>
        </p:nvSpPr>
        <p:spPr bwMode="auto">
          <a:xfrm>
            <a:off x="1908175" y="1700213"/>
            <a:ext cx="1079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1430" rIns="0" bIns="0">
            <a:spAutoFit/>
          </a:bodyPr>
          <a:lstStyle/>
          <a:p>
            <a:pPr marL="12700">
              <a:spcBef>
                <a:spcPts val="88"/>
              </a:spcBef>
            </a:pPr>
            <a:r>
              <a:rPr lang="de-DE">
                <a:solidFill>
                  <a:srgbClr val="000000"/>
                </a:solidFill>
                <a:latin typeface="Calibri" pitchFamily="34" charset="0"/>
              </a:rPr>
              <a:t>quark pol.</a:t>
            </a: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047875"/>
            <a:ext cx="324008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object 8"/>
          <p:cNvSpPr txBox="1">
            <a:spLocks noChangeArrowheads="1"/>
          </p:cNvSpPr>
          <p:nvPr/>
        </p:nvSpPr>
        <p:spPr bwMode="auto">
          <a:xfrm rot="-5400000">
            <a:off x="-195262" y="3084513"/>
            <a:ext cx="1181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1430" rIns="0" bIns="0">
            <a:spAutoFit/>
          </a:bodyPr>
          <a:lstStyle/>
          <a:p>
            <a:pPr marL="12700">
              <a:spcBef>
                <a:spcPts val="88"/>
              </a:spcBef>
            </a:pPr>
            <a:r>
              <a:rPr lang="de-DE">
                <a:solidFill>
                  <a:srgbClr val="000000"/>
                </a:solidFill>
                <a:latin typeface="Calibri" pitchFamily="34" charset="0"/>
              </a:rPr>
              <a:t>nucleon pol.</a:t>
            </a:r>
          </a:p>
        </p:txBody>
      </p:sp>
      <p:sp>
        <p:nvSpPr>
          <p:cNvPr id="23" name="object 21">
            <a:extLst>
              <a:ext uri="{FF2B5EF4-FFF2-40B4-BE49-F238E27FC236}"/>
            </a:extLst>
          </p:cNvPr>
          <p:cNvSpPr/>
          <p:nvPr/>
        </p:nvSpPr>
        <p:spPr>
          <a:xfrm>
            <a:off x="5924550" y="2314575"/>
            <a:ext cx="171450" cy="365125"/>
          </a:xfrm>
          <a:custGeom>
            <a:avLst/>
            <a:gdLst/>
            <a:ahLst/>
            <a:cxnLst/>
            <a:rect l="l" t="t" r="r" b="b"/>
            <a:pathLst>
              <a:path w="170815" h="365125">
                <a:moveTo>
                  <a:pt x="85387" y="0"/>
                </a:moveTo>
                <a:lnTo>
                  <a:pt x="0" y="57289"/>
                </a:lnTo>
                <a:lnTo>
                  <a:pt x="0" y="364683"/>
                </a:lnTo>
                <a:lnTo>
                  <a:pt x="170779" y="364683"/>
                </a:lnTo>
                <a:lnTo>
                  <a:pt x="170775" y="57289"/>
                </a:lnTo>
                <a:lnTo>
                  <a:pt x="85387" y="0"/>
                </a:lnTo>
                <a:close/>
              </a:path>
            </a:pathLst>
          </a:custGeom>
          <a:solidFill>
            <a:srgbClr val="97D8FF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" name="object 22">
            <a:extLst>
              <a:ext uri="{FF2B5EF4-FFF2-40B4-BE49-F238E27FC236}"/>
            </a:extLst>
          </p:cNvPr>
          <p:cNvSpPr/>
          <p:nvPr/>
        </p:nvSpPr>
        <p:spPr>
          <a:xfrm>
            <a:off x="5910263" y="2301875"/>
            <a:ext cx="200025" cy="84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5" name="object 23">
            <a:extLst>
              <a:ext uri="{FF2B5EF4-FFF2-40B4-BE49-F238E27FC236}"/>
            </a:extLst>
          </p:cNvPr>
          <p:cNvSpPr/>
          <p:nvPr/>
        </p:nvSpPr>
        <p:spPr>
          <a:xfrm>
            <a:off x="4676775" y="2420938"/>
            <a:ext cx="171450" cy="387350"/>
          </a:xfrm>
          <a:custGeom>
            <a:avLst/>
            <a:gdLst/>
            <a:ahLst/>
            <a:cxnLst/>
            <a:rect l="l" t="t" r="r" b="b"/>
            <a:pathLst>
              <a:path w="170815" h="388620">
                <a:moveTo>
                  <a:pt x="170779" y="0"/>
                </a:moveTo>
                <a:lnTo>
                  <a:pt x="0" y="0"/>
                </a:lnTo>
                <a:lnTo>
                  <a:pt x="0" y="331101"/>
                </a:lnTo>
                <a:lnTo>
                  <a:pt x="85388" y="388388"/>
                </a:lnTo>
                <a:lnTo>
                  <a:pt x="170775" y="331101"/>
                </a:lnTo>
                <a:lnTo>
                  <a:pt x="170779" y="0"/>
                </a:lnTo>
                <a:close/>
              </a:path>
            </a:pathLst>
          </a:custGeom>
          <a:solidFill>
            <a:srgbClr val="97D8FF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6" name="object 24">
            <a:extLst>
              <a:ext uri="{FF2B5EF4-FFF2-40B4-BE49-F238E27FC236}"/>
            </a:extLst>
          </p:cNvPr>
          <p:cNvSpPr/>
          <p:nvPr/>
        </p:nvSpPr>
        <p:spPr>
          <a:xfrm>
            <a:off x="4662488" y="2736850"/>
            <a:ext cx="200025" cy="841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7" name="object 25">
            <a:extLst>
              <a:ext uri="{FF2B5EF4-FFF2-40B4-BE49-F238E27FC236}"/>
            </a:extLst>
          </p:cNvPr>
          <p:cNvSpPr/>
          <p:nvPr/>
        </p:nvSpPr>
        <p:spPr>
          <a:xfrm>
            <a:off x="4586288" y="2420938"/>
            <a:ext cx="407987" cy="41275"/>
          </a:xfrm>
          <a:custGeom>
            <a:avLst/>
            <a:gdLst/>
            <a:ahLst/>
            <a:cxnLst/>
            <a:rect l="l" t="t" r="r" b="b"/>
            <a:pathLst>
              <a:path w="408940" h="41910">
                <a:moveTo>
                  <a:pt x="367466" y="0"/>
                </a:moveTo>
                <a:lnTo>
                  <a:pt x="0" y="0"/>
                </a:lnTo>
                <a:lnTo>
                  <a:pt x="0" y="41486"/>
                </a:lnTo>
                <a:lnTo>
                  <a:pt x="367470" y="41486"/>
                </a:lnTo>
                <a:lnTo>
                  <a:pt x="408690" y="20744"/>
                </a:lnTo>
                <a:lnTo>
                  <a:pt x="367466" y="0"/>
                </a:lnTo>
                <a:close/>
              </a:path>
            </a:pathLst>
          </a:custGeom>
          <a:solidFill>
            <a:srgbClr val="DC2000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8" name="object 26">
            <a:extLst>
              <a:ext uri="{FF2B5EF4-FFF2-40B4-BE49-F238E27FC236}"/>
            </a:extLst>
          </p:cNvPr>
          <p:cNvSpPr/>
          <p:nvPr/>
        </p:nvSpPr>
        <p:spPr>
          <a:xfrm>
            <a:off x="4886325" y="2386013"/>
            <a:ext cx="109538" cy="109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9" name="object 27">
            <a:extLst>
              <a:ext uri="{FF2B5EF4-FFF2-40B4-BE49-F238E27FC236}"/>
            </a:extLst>
          </p:cNvPr>
          <p:cNvSpPr/>
          <p:nvPr/>
        </p:nvSpPr>
        <p:spPr>
          <a:xfrm>
            <a:off x="5832475" y="2655888"/>
            <a:ext cx="409575" cy="41275"/>
          </a:xfrm>
          <a:custGeom>
            <a:avLst/>
            <a:gdLst/>
            <a:ahLst/>
            <a:cxnLst/>
            <a:rect l="l" t="t" r="r" b="b"/>
            <a:pathLst>
              <a:path w="408940" h="41910">
                <a:moveTo>
                  <a:pt x="367468" y="0"/>
                </a:moveTo>
                <a:lnTo>
                  <a:pt x="0" y="0"/>
                </a:lnTo>
                <a:lnTo>
                  <a:pt x="0" y="41486"/>
                </a:lnTo>
                <a:lnTo>
                  <a:pt x="367468" y="41486"/>
                </a:lnTo>
                <a:lnTo>
                  <a:pt x="408691" y="20743"/>
                </a:lnTo>
                <a:lnTo>
                  <a:pt x="367468" y="0"/>
                </a:lnTo>
                <a:close/>
              </a:path>
            </a:pathLst>
          </a:custGeom>
          <a:solidFill>
            <a:srgbClr val="DC2000"/>
          </a:solid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0" name="object 28">
            <a:extLst>
              <a:ext uri="{FF2B5EF4-FFF2-40B4-BE49-F238E27FC236}"/>
            </a:extLst>
          </p:cNvPr>
          <p:cNvSpPr/>
          <p:nvPr/>
        </p:nvSpPr>
        <p:spPr>
          <a:xfrm>
            <a:off x="6134100" y="2620963"/>
            <a:ext cx="109538" cy="109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1" name="object 29">
            <a:extLst>
              <a:ext uri="{FF2B5EF4-FFF2-40B4-BE49-F238E27FC236}"/>
            </a:extLst>
          </p:cNvPr>
          <p:cNvSpPr/>
          <p:nvPr/>
        </p:nvSpPr>
        <p:spPr>
          <a:xfrm>
            <a:off x="5313363" y="2560638"/>
            <a:ext cx="147637" cy="0"/>
          </a:xfrm>
          <a:custGeom>
            <a:avLst/>
            <a:gdLst/>
            <a:ahLst/>
            <a:cxnLst/>
            <a:rect l="l" t="t" r="r" b="b"/>
            <a:pathLst>
              <a:path w="147320">
                <a:moveTo>
                  <a:pt x="0" y="0"/>
                </a:moveTo>
                <a:lnTo>
                  <a:pt x="147223" y="0"/>
                </a:lnTo>
              </a:path>
            </a:pathLst>
          </a:custGeom>
          <a:ln w="23706">
            <a:solidFill>
              <a:srgbClr val="000000"/>
            </a:solidFill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2" name="object 30">
            <a:extLst>
              <a:ext uri="{FF2B5EF4-FFF2-40B4-BE49-F238E27FC236}"/>
            </a:extLst>
          </p:cNvPr>
          <p:cNvSpPr/>
          <p:nvPr/>
        </p:nvSpPr>
        <p:spPr>
          <a:xfrm>
            <a:off x="5656263" y="2205038"/>
            <a:ext cx="706437" cy="711200"/>
          </a:xfrm>
          <a:custGeom>
            <a:avLst/>
            <a:gdLst/>
            <a:ahLst/>
            <a:cxnLst/>
            <a:rect l="l" t="t" r="r" b="b"/>
            <a:pathLst>
              <a:path w="706754" h="711200">
                <a:moveTo>
                  <a:pt x="706671" y="355595"/>
                </a:moveTo>
                <a:lnTo>
                  <a:pt x="703445" y="403847"/>
                </a:lnTo>
                <a:lnTo>
                  <a:pt x="694049" y="450126"/>
                </a:lnTo>
                <a:lnTo>
                  <a:pt x="678903" y="494008"/>
                </a:lnTo>
                <a:lnTo>
                  <a:pt x="658429" y="535070"/>
                </a:lnTo>
                <a:lnTo>
                  <a:pt x="633048" y="572888"/>
                </a:lnTo>
                <a:lnTo>
                  <a:pt x="603180" y="607038"/>
                </a:lnTo>
                <a:lnTo>
                  <a:pt x="569247" y="637097"/>
                </a:lnTo>
                <a:lnTo>
                  <a:pt x="531669" y="662641"/>
                </a:lnTo>
                <a:lnTo>
                  <a:pt x="490868" y="683246"/>
                </a:lnTo>
                <a:lnTo>
                  <a:pt x="447265" y="698489"/>
                </a:lnTo>
                <a:lnTo>
                  <a:pt x="401280" y="707945"/>
                </a:lnTo>
                <a:lnTo>
                  <a:pt x="353335" y="711191"/>
                </a:lnTo>
                <a:lnTo>
                  <a:pt x="305390" y="707945"/>
                </a:lnTo>
                <a:lnTo>
                  <a:pt x="259406" y="698489"/>
                </a:lnTo>
                <a:lnTo>
                  <a:pt x="215802" y="683246"/>
                </a:lnTo>
                <a:lnTo>
                  <a:pt x="175001" y="662641"/>
                </a:lnTo>
                <a:lnTo>
                  <a:pt x="137423" y="637097"/>
                </a:lnTo>
                <a:lnTo>
                  <a:pt x="103490" y="607038"/>
                </a:lnTo>
                <a:lnTo>
                  <a:pt x="73622" y="572888"/>
                </a:lnTo>
                <a:lnTo>
                  <a:pt x="48241" y="535070"/>
                </a:lnTo>
                <a:lnTo>
                  <a:pt x="27767" y="494008"/>
                </a:lnTo>
                <a:lnTo>
                  <a:pt x="12621" y="450126"/>
                </a:lnTo>
                <a:lnTo>
                  <a:pt x="3225" y="403847"/>
                </a:lnTo>
                <a:lnTo>
                  <a:pt x="0" y="355595"/>
                </a:lnTo>
                <a:lnTo>
                  <a:pt x="3225" y="307344"/>
                </a:lnTo>
                <a:lnTo>
                  <a:pt x="12621" y="261065"/>
                </a:lnTo>
                <a:lnTo>
                  <a:pt x="27767" y="217182"/>
                </a:lnTo>
                <a:lnTo>
                  <a:pt x="48241" y="176120"/>
                </a:lnTo>
                <a:lnTo>
                  <a:pt x="73622" y="138302"/>
                </a:lnTo>
                <a:lnTo>
                  <a:pt x="103490" y="104152"/>
                </a:lnTo>
                <a:lnTo>
                  <a:pt x="137423" y="74093"/>
                </a:lnTo>
                <a:lnTo>
                  <a:pt x="175001" y="48549"/>
                </a:lnTo>
                <a:lnTo>
                  <a:pt x="215802" y="27944"/>
                </a:lnTo>
                <a:lnTo>
                  <a:pt x="259406" y="12702"/>
                </a:lnTo>
                <a:lnTo>
                  <a:pt x="305390" y="3246"/>
                </a:lnTo>
                <a:lnTo>
                  <a:pt x="353335" y="0"/>
                </a:lnTo>
                <a:lnTo>
                  <a:pt x="401280" y="3246"/>
                </a:lnTo>
                <a:lnTo>
                  <a:pt x="447265" y="12702"/>
                </a:lnTo>
                <a:lnTo>
                  <a:pt x="490868" y="27944"/>
                </a:lnTo>
                <a:lnTo>
                  <a:pt x="531669" y="48549"/>
                </a:lnTo>
                <a:lnTo>
                  <a:pt x="569247" y="74093"/>
                </a:lnTo>
                <a:lnTo>
                  <a:pt x="603180" y="104152"/>
                </a:lnTo>
                <a:lnTo>
                  <a:pt x="633048" y="138302"/>
                </a:lnTo>
                <a:lnTo>
                  <a:pt x="658429" y="176120"/>
                </a:lnTo>
                <a:lnTo>
                  <a:pt x="678903" y="217182"/>
                </a:lnTo>
                <a:lnTo>
                  <a:pt x="694049" y="261065"/>
                </a:lnTo>
                <a:lnTo>
                  <a:pt x="703445" y="307344"/>
                </a:lnTo>
                <a:lnTo>
                  <a:pt x="706671" y="355595"/>
                </a:lnTo>
                <a:close/>
              </a:path>
            </a:pathLst>
          </a:custGeom>
          <a:ln w="5907">
            <a:solidFill>
              <a:srgbClr val="000000"/>
            </a:solidFill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3" name="object 31">
            <a:extLst>
              <a:ext uri="{FF2B5EF4-FFF2-40B4-BE49-F238E27FC236}"/>
            </a:extLst>
          </p:cNvPr>
          <p:cNvSpPr/>
          <p:nvPr/>
        </p:nvSpPr>
        <p:spPr>
          <a:xfrm>
            <a:off x="4408488" y="2217738"/>
            <a:ext cx="706437" cy="711200"/>
          </a:xfrm>
          <a:custGeom>
            <a:avLst/>
            <a:gdLst/>
            <a:ahLst/>
            <a:cxnLst/>
            <a:rect l="l" t="t" r="r" b="b"/>
            <a:pathLst>
              <a:path w="706754" h="711200">
                <a:moveTo>
                  <a:pt x="706672" y="355595"/>
                </a:moveTo>
                <a:lnTo>
                  <a:pt x="703446" y="403847"/>
                </a:lnTo>
                <a:lnTo>
                  <a:pt x="694050" y="450126"/>
                </a:lnTo>
                <a:lnTo>
                  <a:pt x="678905" y="494008"/>
                </a:lnTo>
                <a:lnTo>
                  <a:pt x="658431" y="535070"/>
                </a:lnTo>
                <a:lnTo>
                  <a:pt x="633049" y="572888"/>
                </a:lnTo>
                <a:lnTo>
                  <a:pt x="603181" y="607038"/>
                </a:lnTo>
                <a:lnTo>
                  <a:pt x="569248" y="637097"/>
                </a:lnTo>
                <a:lnTo>
                  <a:pt x="531670" y="662641"/>
                </a:lnTo>
                <a:lnTo>
                  <a:pt x="490869" y="683246"/>
                </a:lnTo>
                <a:lnTo>
                  <a:pt x="447266" y="698489"/>
                </a:lnTo>
                <a:lnTo>
                  <a:pt x="401281" y="707945"/>
                </a:lnTo>
                <a:lnTo>
                  <a:pt x="353336" y="711191"/>
                </a:lnTo>
                <a:lnTo>
                  <a:pt x="305391" y="707945"/>
                </a:lnTo>
                <a:lnTo>
                  <a:pt x="259406" y="698489"/>
                </a:lnTo>
                <a:lnTo>
                  <a:pt x="215803" y="683246"/>
                </a:lnTo>
                <a:lnTo>
                  <a:pt x="175001" y="662641"/>
                </a:lnTo>
                <a:lnTo>
                  <a:pt x="137424" y="637097"/>
                </a:lnTo>
                <a:lnTo>
                  <a:pt x="103490" y="607038"/>
                </a:lnTo>
                <a:lnTo>
                  <a:pt x="73622" y="572888"/>
                </a:lnTo>
                <a:lnTo>
                  <a:pt x="48241" y="535070"/>
                </a:lnTo>
                <a:lnTo>
                  <a:pt x="27767" y="494008"/>
                </a:lnTo>
                <a:lnTo>
                  <a:pt x="12621" y="450126"/>
                </a:lnTo>
                <a:lnTo>
                  <a:pt x="3225" y="403847"/>
                </a:lnTo>
                <a:lnTo>
                  <a:pt x="0" y="355595"/>
                </a:lnTo>
                <a:lnTo>
                  <a:pt x="3225" y="307344"/>
                </a:lnTo>
                <a:lnTo>
                  <a:pt x="12621" y="261065"/>
                </a:lnTo>
                <a:lnTo>
                  <a:pt x="27767" y="217182"/>
                </a:lnTo>
                <a:lnTo>
                  <a:pt x="48241" y="176120"/>
                </a:lnTo>
                <a:lnTo>
                  <a:pt x="73622" y="138302"/>
                </a:lnTo>
                <a:lnTo>
                  <a:pt x="103490" y="104152"/>
                </a:lnTo>
                <a:lnTo>
                  <a:pt x="137424" y="74093"/>
                </a:lnTo>
                <a:lnTo>
                  <a:pt x="175001" y="48549"/>
                </a:lnTo>
                <a:lnTo>
                  <a:pt x="215803" y="27944"/>
                </a:lnTo>
                <a:lnTo>
                  <a:pt x="259406" y="12702"/>
                </a:lnTo>
                <a:lnTo>
                  <a:pt x="305391" y="3246"/>
                </a:lnTo>
                <a:lnTo>
                  <a:pt x="353336" y="0"/>
                </a:lnTo>
                <a:lnTo>
                  <a:pt x="401281" y="3246"/>
                </a:lnTo>
                <a:lnTo>
                  <a:pt x="447266" y="12702"/>
                </a:lnTo>
                <a:lnTo>
                  <a:pt x="490869" y="27944"/>
                </a:lnTo>
                <a:lnTo>
                  <a:pt x="531670" y="48549"/>
                </a:lnTo>
                <a:lnTo>
                  <a:pt x="569248" y="74093"/>
                </a:lnTo>
                <a:lnTo>
                  <a:pt x="603181" y="104152"/>
                </a:lnTo>
                <a:lnTo>
                  <a:pt x="633049" y="138302"/>
                </a:lnTo>
                <a:lnTo>
                  <a:pt x="658431" y="176120"/>
                </a:lnTo>
                <a:lnTo>
                  <a:pt x="678905" y="217182"/>
                </a:lnTo>
                <a:lnTo>
                  <a:pt x="694050" y="261065"/>
                </a:lnTo>
                <a:lnTo>
                  <a:pt x="703446" y="307344"/>
                </a:lnTo>
                <a:lnTo>
                  <a:pt x="706672" y="355595"/>
                </a:lnTo>
                <a:close/>
              </a:path>
            </a:pathLst>
          </a:custGeom>
          <a:ln w="5907">
            <a:solidFill>
              <a:srgbClr val="000000"/>
            </a:solidFill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4" name="object 32">
            <a:extLst>
              <a:ext uri="{FF2B5EF4-FFF2-40B4-BE49-F238E27FC236}"/>
            </a:extLst>
          </p:cNvPr>
          <p:cNvSpPr/>
          <p:nvPr/>
        </p:nvSpPr>
        <p:spPr>
          <a:xfrm>
            <a:off x="4686300" y="2355850"/>
            <a:ext cx="177800" cy="179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5" name="object 33">
            <a:extLst>
              <a:ext uri="{FF2B5EF4-FFF2-40B4-BE49-F238E27FC236}"/>
            </a:extLst>
          </p:cNvPr>
          <p:cNvSpPr/>
          <p:nvPr/>
        </p:nvSpPr>
        <p:spPr>
          <a:xfrm>
            <a:off x="5921375" y="2586038"/>
            <a:ext cx="177800" cy="1793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36" name="object 34">
            <a:extLst>
              <a:ext uri="{FF2B5EF4-FFF2-40B4-BE49-F238E27FC236}"/>
            </a:extLst>
          </p:cNvPr>
          <p:cNvSpPr/>
          <p:nvPr/>
        </p:nvSpPr>
        <p:spPr>
          <a:xfrm>
            <a:off x="6545263" y="2147888"/>
            <a:ext cx="2108200" cy="7064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b="0" kern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8453" name="Rectangle 75"/>
          <p:cNvSpPr>
            <a:spLocks noChangeArrowheads="1"/>
          </p:cNvSpPr>
          <p:nvPr/>
        </p:nvSpPr>
        <p:spPr bwMode="auto">
          <a:xfrm>
            <a:off x="6516688" y="2263775"/>
            <a:ext cx="214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8000"/>
                </a:solidFill>
              </a:rPr>
              <a:t>Boer-Mulders</a:t>
            </a:r>
            <a:endParaRPr lang="en-US" sz="2400" b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8454" name="Line 40"/>
          <p:cNvSpPr>
            <a:spLocks noChangeShapeType="1"/>
          </p:cNvSpPr>
          <p:nvPr/>
        </p:nvSpPr>
        <p:spPr bwMode="auto">
          <a:xfrm flipV="1">
            <a:off x="3563938" y="2695575"/>
            <a:ext cx="647700" cy="730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8455" name="Rectangle 42"/>
          <p:cNvSpPr>
            <a:spLocks noChangeArrowheads="1"/>
          </p:cNvSpPr>
          <p:nvPr/>
        </p:nvSpPr>
        <p:spPr bwMode="auto">
          <a:xfrm>
            <a:off x="4284663" y="3213100"/>
            <a:ext cx="4641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de-DE" b="0">
                <a:sym typeface="Wingdings" pitchFamily="2" charset="2"/>
              </a:rPr>
              <a:t> N</a:t>
            </a:r>
            <a:r>
              <a:rPr lang="de-DE" b="0"/>
              <a:t>et polarization in direction i carried by </a:t>
            </a:r>
          </a:p>
          <a:p>
            <a:pPr>
              <a:buFont typeface="Wingdings" pitchFamily="2" charset="2"/>
              <a:buNone/>
            </a:pPr>
            <a:r>
              <a:rPr lang="de-DE" b="0"/>
              <a:t>     the partons inside an unpolarized proton</a:t>
            </a:r>
            <a:r>
              <a:rPr lang="de-DE"/>
              <a:t> </a:t>
            </a:r>
          </a:p>
        </p:txBody>
      </p:sp>
      <p:grpSp>
        <p:nvGrpSpPr>
          <p:cNvPr id="18456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18462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463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18465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grpSp>
        <p:nvGrpSpPr>
          <p:cNvPr id="19490" name="Group 34"/>
          <p:cNvGrpSpPr>
            <a:grpSpLocks/>
          </p:cNvGrpSpPr>
          <p:nvPr/>
        </p:nvGrpSpPr>
        <p:grpSpPr bwMode="auto">
          <a:xfrm>
            <a:off x="539750" y="3933825"/>
            <a:ext cx="8351838" cy="2446338"/>
            <a:chOff x="340" y="2478"/>
            <a:chExt cx="5261" cy="1541"/>
          </a:xfrm>
        </p:grpSpPr>
        <p:pic>
          <p:nvPicPr>
            <p:cNvPr id="18458" name="Picture 5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72" y="2478"/>
              <a:ext cx="1905" cy="1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9" name="Text Box 51"/>
            <p:cNvSpPr txBox="1">
              <a:spLocks noChangeArrowheads="1"/>
            </p:cNvSpPr>
            <p:nvPr/>
          </p:nvSpPr>
          <p:spPr bwMode="auto">
            <a:xfrm>
              <a:off x="340" y="2808"/>
              <a:ext cx="214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TMDs can be accessed in </a:t>
              </a:r>
            </a:p>
            <a:p>
              <a:r>
                <a:rPr lang="de-DE"/>
                <a:t>semi-inclusive deep-inelastic </a:t>
              </a:r>
            </a:p>
            <a:p>
              <a:r>
                <a:rPr lang="de-DE"/>
                <a:t>scattering (SIDIS)</a:t>
              </a:r>
            </a:p>
          </p:txBody>
        </p:sp>
        <p:pic>
          <p:nvPicPr>
            <p:cNvPr id="18460" name="Picture 5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513" y="3339"/>
              <a:ext cx="1088" cy="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61" name="Text Box 28"/>
            <p:cNvSpPr txBox="1">
              <a:spLocks noChangeArrowheads="1"/>
            </p:cNvSpPr>
            <p:nvPr/>
          </p:nvSpPr>
          <p:spPr bwMode="auto">
            <a:xfrm>
              <a:off x="4286" y="2904"/>
              <a:ext cx="8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0">
                  <a:solidFill>
                    <a:srgbClr val="FF0000"/>
                  </a:solidFill>
                </a:rPr>
                <a:t>(</a:t>
              </a:r>
              <a:r>
                <a:rPr lang="el-GR" b="0">
                  <a:solidFill>
                    <a:srgbClr val="FF0000"/>
                  </a:solidFill>
                </a:rPr>
                <a:t>π</a:t>
              </a:r>
              <a:r>
                <a:rPr lang="en-US" b="0" baseline="3000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±</a:t>
              </a:r>
              <a:r>
                <a:rPr lang="de-DE" b="0">
                  <a:solidFill>
                    <a:srgbClr val="FF0000"/>
                  </a:solidFill>
                </a:rPr>
                <a:t>, </a:t>
              </a:r>
              <a:r>
                <a:rPr lang="el-GR" b="0">
                  <a:solidFill>
                    <a:srgbClr val="FF0000"/>
                  </a:solidFill>
                </a:rPr>
                <a:t>π</a:t>
              </a:r>
              <a:r>
                <a:rPr lang="de-DE" b="0" baseline="3000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0</a:t>
              </a:r>
              <a:r>
                <a:rPr lang="de-DE" b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, K</a:t>
              </a:r>
              <a:r>
                <a:rPr lang="en-US" b="0" baseline="30000">
                  <a:solidFill>
                    <a:srgbClr val="FF0000"/>
                  </a:solidFill>
                </a:rPr>
                <a:t>±</a:t>
              </a:r>
              <a:r>
                <a:rPr lang="de-DE" b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)</a:t>
              </a:r>
              <a:endParaRPr lang="el-GR" b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8" name="Text Box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458754" name="AutoShap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39750" y="476250"/>
            <a:ext cx="8208963" cy="504825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CLAS12 at JLAB</a:t>
            </a:r>
            <a:endParaRPr lang="de-DE" altLang="de-DE" sz="2200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9459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19467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468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19470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pic>
        <p:nvPicPr>
          <p:cNvPr id="19460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81075"/>
            <a:ext cx="4537075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3357563"/>
            <a:ext cx="51847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40"/>
          <p:cNvSpPr>
            <a:spLocks noChangeArrowheads="1"/>
          </p:cNvSpPr>
          <p:nvPr/>
        </p:nvSpPr>
        <p:spPr bwMode="auto">
          <a:xfrm>
            <a:off x="1187450" y="6308725"/>
            <a:ext cx="35290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000">
                <a:solidFill>
                  <a:schemeClr val="accent2"/>
                </a:solidFill>
              </a:rPr>
              <a:t>V. Burkert et al., Nucl. Instr. Meth. A 959, 163419 (2020)</a:t>
            </a:r>
          </a:p>
        </p:txBody>
      </p:sp>
      <p:pic>
        <p:nvPicPr>
          <p:cNvPr id="19463" name="Picture 13" descr="Publications | Jefferson La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3357563"/>
            <a:ext cx="12954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AutoShape 17"/>
          <p:cNvSpPr>
            <a:spLocks noChangeArrowheads="1"/>
          </p:cNvSpPr>
          <p:nvPr/>
        </p:nvSpPr>
        <p:spPr bwMode="auto">
          <a:xfrm>
            <a:off x="900113" y="5229225"/>
            <a:ext cx="2808287" cy="358775"/>
          </a:xfrm>
          <a:prstGeom prst="rightArrow">
            <a:avLst>
              <a:gd name="adj1" fmla="val 50000"/>
              <a:gd name="adj2" fmla="val 195686"/>
            </a:avLst>
          </a:prstGeom>
          <a:solidFill>
            <a:srgbClr val="FFCC99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65" name="Rectangle 18"/>
          <p:cNvSpPr>
            <a:spLocks noChangeArrowheads="1"/>
          </p:cNvSpPr>
          <p:nvPr/>
        </p:nvSpPr>
        <p:spPr bwMode="auto">
          <a:xfrm>
            <a:off x="900113" y="3933825"/>
            <a:ext cx="71437" cy="1511300"/>
          </a:xfrm>
          <a:prstGeom prst="rect">
            <a:avLst/>
          </a:prstGeom>
          <a:solidFill>
            <a:srgbClr val="FFCC99">
              <a:alpha val="600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4859338" y="1196975"/>
            <a:ext cx="35528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/>
              <a:t> CLAS12 operation since 2017</a:t>
            </a:r>
          </a:p>
          <a:p>
            <a:endParaRPr lang="de-DE" sz="1200"/>
          </a:p>
          <a:p>
            <a:pPr>
              <a:buFontTx/>
              <a:buChar char="•"/>
            </a:pPr>
            <a:r>
              <a:rPr lang="de-DE"/>
              <a:t> Data taking since 2018</a:t>
            </a:r>
          </a:p>
          <a:p>
            <a:pPr>
              <a:buFontTx/>
              <a:buChar char="•"/>
            </a:pPr>
            <a:endParaRPr lang="de-DE" sz="1200"/>
          </a:p>
          <a:p>
            <a:pPr>
              <a:buFontTx/>
              <a:buChar char="•"/>
            </a:pPr>
            <a:r>
              <a:rPr lang="de-DE"/>
              <a:t> Up to 10.6 GeV longitudinally </a:t>
            </a:r>
          </a:p>
          <a:p>
            <a:r>
              <a:rPr lang="de-DE"/>
              <a:t>  polarized electron beam and </a:t>
            </a:r>
          </a:p>
          <a:p>
            <a:r>
              <a:rPr lang="de-DE"/>
              <a:t>  different targets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8" name="Text Box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458754" name="AutoShap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39750" y="476250"/>
            <a:ext cx="8208963" cy="504825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SIDIS Observables with CLAS12 at JLAB</a:t>
            </a:r>
            <a:endParaRPr lang="de-DE" altLang="de-DE" sz="2200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20483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0495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496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0498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pic>
        <p:nvPicPr>
          <p:cNvPr id="20484" name="Picture 19"/>
          <p:cNvPicPr>
            <a:picLocks noChangeAspect="1" noChangeArrowheads="1"/>
          </p:cNvPicPr>
          <p:nvPr/>
        </p:nvPicPr>
        <p:blipFill>
          <a:blip r:embed="rId2"/>
          <a:srcRect b="59099"/>
          <a:stretch>
            <a:fillRect/>
          </a:stretch>
        </p:blipFill>
        <p:spPr bwMode="auto">
          <a:xfrm>
            <a:off x="31750" y="1412875"/>
            <a:ext cx="425291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0"/>
          <p:cNvPicPr>
            <a:picLocks noChangeAspect="1" noChangeArrowheads="1"/>
          </p:cNvPicPr>
          <p:nvPr/>
        </p:nvPicPr>
        <p:blipFill>
          <a:blip r:embed="rId3"/>
          <a:srcRect b="69888"/>
          <a:stretch>
            <a:fillRect/>
          </a:stretch>
        </p:blipFill>
        <p:spPr bwMode="auto">
          <a:xfrm>
            <a:off x="4356100" y="1125538"/>
            <a:ext cx="475615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27" name="Group 23"/>
          <p:cNvGrpSpPr>
            <a:grpSpLocks/>
          </p:cNvGrpSpPr>
          <p:nvPr/>
        </p:nvGrpSpPr>
        <p:grpSpPr bwMode="auto">
          <a:xfrm>
            <a:off x="63500" y="2708275"/>
            <a:ext cx="9080500" cy="2449513"/>
            <a:chOff x="20" y="1706"/>
            <a:chExt cx="5720" cy="1543"/>
          </a:xfrm>
        </p:grpSpPr>
        <p:pic>
          <p:nvPicPr>
            <p:cNvPr id="20493" name="Picture 19"/>
            <p:cNvPicPr>
              <a:picLocks noChangeAspect="1" noChangeArrowheads="1"/>
            </p:cNvPicPr>
            <p:nvPr/>
          </p:nvPicPr>
          <p:blipFill>
            <a:blip r:embed="rId2"/>
            <a:srcRect t="40901" b="21236"/>
            <a:stretch>
              <a:fillRect/>
            </a:stretch>
          </p:blipFill>
          <p:spPr bwMode="auto">
            <a:xfrm>
              <a:off x="20" y="2115"/>
              <a:ext cx="2679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4" name="Picture 20"/>
            <p:cNvPicPr>
              <a:picLocks noChangeAspect="1" noChangeArrowheads="1"/>
            </p:cNvPicPr>
            <p:nvPr/>
          </p:nvPicPr>
          <p:blipFill>
            <a:blip r:embed="rId3"/>
            <a:srcRect t="30112" b="47961"/>
            <a:stretch>
              <a:fillRect/>
            </a:stretch>
          </p:blipFill>
          <p:spPr bwMode="auto">
            <a:xfrm>
              <a:off x="2744" y="1706"/>
              <a:ext cx="2996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10" name="Line 21"/>
          <p:cNvSpPr>
            <a:spLocks noChangeShapeType="1"/>
          </p:cNvSpPr>
          <p:nvPr/>
        </p:nvSpPr>
        <p:spPr bwMode="auto">
          <a:xfrm>
            <a:off x="68263" y="5194300"/>
            <a:ext cx="4283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1511" name="Line 22"/>
          <p:cNvSpPr>
            <a:spLocks noChangeShapeType="1"/>
          </p:cNvSpPr>
          <p:nvPr/>
        </p:nvSpPr>
        <p:spPr bwMode="auto">
          <a:xfrm>
            <a:off x="68263" y="5157788"/>
            <a:ext cx="4283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21536" name="Group 32"/>
          <p:cNvGrpSpPr>
            <a:grpSpLocks/>
          </p:cNvGrpSpPr>
          <p:nvPr/>
        </p:nvGrpSpPr>
        <p:grpSpPr bwMode="auto">
          <a:xfrm>
            <a:off x="63500" y="3860800"/>
            <a:ext cx="9080500" cy="2663825"/>
            <a:chOff x="20" y="2432"/>
            <a:chExt cx="5720" cy="1678"/>
          </a:xfrm>
        </p:grpSpPr>
        <p:pic>
          <p:nvPicPr>
            <p:cNvPr id="20490" name="Picture 19"/>
            <p:cNvPicPr>
              <a:picLocks noChangeAspect="1" noChangeArrowheads="1"/>
            </p:cNvPicPr>
            <p:nvPr/>
          </p:nvPicPr>
          <p:blipFill>
            <a:blip r:embed="rId2"/>
            <a:srcRect t="78764"/>
            <a:stretch>
              <a:fillRect/>
            </a:stretch>
          </p:blipFill>
          <p:spPr bwMode="auto">
            <a:xfrm>
              <a:off x="20" y="3294"/>
              <a:ext cx="2679" cy="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1" name="Text Box 23"/>
            <p:cNvSpPr txBox="1">
              <a:spLocks noChangeArrowheads="1"/>
            </p:cNvSpPr>
            <p:nvPr/>
          </p:nvSpPr>
          <p:spPr bwMode="auto">
            <a:xfrm>
              <a:off x="1020" y="3918"/>
              <a:ext cx="13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b="0">
                  <a:solidFill>
                    <a:srgbClr val="993366"/>
                  </a:solidFill>
                  <a:sym typeface="Wingdings" pitchFamily="2" charset="2"/>
                </a:rPr>
                <a:t> </a:t>
              </a:r>
              <a:r>
                <a:rPr lang="de-DE" sz="1400" b="0">
                  <a:solidFill>
                    <a:srgbClr val="993366"/>
                  </a:solidFill>
                </a:rPr>
                <a:t>scheduled for FY 2029</a:t>
              </a:r>
            </a:p>
          </p:txBody>
        </p:sp>
        <p:pic>
          <p:nvPicPr>
            <p:cNvPr id="20492" name="Picture 20"/>
            <p:cNvPicPr>
              <a:picLocks noChangeAspect="1" noChangeArrowheads="1"/>
            </p:cNvPicPr>
            <p:nvPr/>
          </p:nvPicPr>
          <p:blipFill>
            <a:blip r:embed="rId3"/>
            <a:srcRect t="52039"/>
            <a:stretch>
              <a:fillRect/>
            </a:stretch>
          </p:blipFill>
          <p:spPr bwMode="auto">
            <a:xfrm>
              <a:off x="2744" y="2432"/>
              <a:ext cx="2996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7777163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de-DE"/>
              <a:t>Electron ID    </a:t>
            </a:r>
          </a:p>
          <a:p>
            <a:pPr marL="342900" indent="-342900"/>
            <a:endParaRPr lang="de-DE" sz="300"/>
          </a:p>
          <a:p>
            <a:pPr marL="342900" indent="-342900"/>
            <a:r>
              <a:rPr lang="de-DE" b="0"/>
              <a:t>→  Based on the electromagnetic calorimeter and the cherenkov counters</a:t>
            </a:r>
            <a:endParaRPr lang="de-DE" sz="1600" b="0"/>
          </a:p>
        </p:txBody>
      </p:sp>
      <p:sp>
        <p:nvSpPr>
          <p:cNvPr id="493578" name="Text Box 10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458754" name="AutoShap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39750" y="476250"/>
            <a:ext cx="8208963" cy="504825"/>
          </a:xfrm>
          <a:prstGeom prst="roundRect">
            <a:avLst>
              <a:gd name="adj" fmla="val 16667"/>
            </a:avLst>
          </a:prstGeom>
          <a:solidFill>
            <a:srgbClr val="FF9900">
              <a:alpha val="60001"/>
            </a:srgbClr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CLAS12 at JLAB: Particle ID</a:t>
            </a:r>
            <a:endParaRPr lang="de-DE" altLang="de-DE" sz="2200" u="sng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508" name="Line 25"/>
          <p:cNvSpPr>
            <a:spLocks noChangeShapeType="1"/>
          </p:cNvSpPr>
          <p:nvPr/>
        </p:nvSpPr>
        <p:spPr bwMode="auto">
          <a:xfrm flipV="1">
            <a:off x="6804025" y="2276475"/>
            <a:ext cx="0" cy="18002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1509" name="Text Box 27"/>
          <p:cNvSpPr txBox="1">
            <a:spLocks noChangeArrowheads="1"/>
          </p:cNvSpPr>
          <p:nvPr/>
        </p:nvSpPr>
        <p:spPr bwMode="auto">
          <a:xfrm>
            <a:off x="6813550" y="2179638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</a:p>
        </p:txBody>
      </p:sp>
      <p:grpSp>
        <p:nvGrpSpPr>
          <p:cNvPr id="21510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1531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32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1534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grpSp>
        <p:nvGrpSpPr>
          <p:cNvPr id="21542" name="Group 38"/>
          <p:cNvGrpSpPr>
            <a:grpSpLocks/>
          </p:cNvGrpSpPr>
          <p:nvPr/>
        </p:nvGrpSpPr>
        <p:grpSpPr bwMode="auto">
          <a:xfrm>
            <a:off x="468313" y="3573463"/>
            <a:ext cx="6607175" cy="2987675"/>
            <a:chOff x="295" y="2251"/>
            <a:chExt cx="4162" cy="1882"/>
          </a:xfrm>
        </p:grpSpPr>
        <p:pic>
          <p:nvPicPr>
            <p:cNvPr id="21522" name="Picture 1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5" y="2704"/>
              <a:ext cx="2177" cy="1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23" name="Line 19"/>
            <p:cNvSpPr>
              <a:spLocks noChangeShapeType="1"/>
            </p:cNvSpPr>
            <p:nvPr/>
          </p:nvSpPr>
          <p:spPr bwMode="auto">
            <a:xfrm>
              <a:off x="2653" y="3475"/>
              <a:ext cx="227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>
              <a:off x="2653" y="3752"/>
              <a:ext cx="227" cy="0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25" name="Text Box 21"/>
            <p:cNvSpPr txBox="1">
              <a:spLocks noChangeArrowheads="1"/>
            </p:cNvSpPr>
            <p:nvPr/>
          </p:nvSpPr>
          <p:spPr bwMode="auto">
            <a:xfrm>
              <a:off x="825" y="2807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Kaon sample</a:t>
              </a:r>
            </a:p>
          </p:txBody>
        </p:sp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2925" y="3612"/>
              <a:ext cx="15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Deep neural network</a:t>
              </a:r>
            </a:p>
          </p:txBody>
        </p:sp>
        <p:sp>
          <p:nvSpPr>
            <p:cNvPr id="21527" name="Text Box 23"/>
            <p:cNvSpPr txBox="1">
              <a:spLocks noChangeArrowheads="1"/>
            </p:cNvSpPr>
            <p:nvPr/>
          </p:nvSpPr>
          <p:spPr bwMode="auto">
            <a:xfrm>
              <a:off x="2925" y="3385"/>
              <a:ext cx="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TOF only</a:t>
              </a:r>
            </a:p>
          </p:txBody>
        </p:sp>
        <p:sp>
          <p:nvSpPr>
            <p:cNvPr id="21528" name="Line 24"/>
            <p:cNvSpPr>
              <a:spLocks noChangeShapeType="1"/>
            </p:cNvSpPr>
            <p:nvPr/>
          </p:nvSpPr>
          <p:spPr bwMode="auto">
            <a:xfrm>
              <a:off x="2653" y="3521"/>
              <a:ext cx="227" cy="0"/>
            </a:xfrm>
            <a:prstGeom prst="line">
              <a:avLst/>
            </a:prstGeom>
            <a:noFill/>
            <a:ln w="22225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29" name="Line 26"/>
            <p:cNvSpPr>
              <a:spLocks noChangeShapeType="1"/>
            </p:cNvSpPr>
            <p:nvPr/>
          </p:nvSpPr>
          <p:spPr bwMode="auto">
            <a:xfrm flipV="1">
              <a:off x="1949" y="2750"/>
              <a:ext cx="0" cy="113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30" name="Text Box 5"/>
            <p:cNvSpPr txBox="1">
              <a:spLocks noChangeArrowheads="1"/>
            </p:cNvSpPr>
            <p:nvPr/>
          </p:nvSpPr>
          <p:spPr bwMode="auto">
            <a:xfrm>
              <a:off x="340" y="2251"/>
              <a:ext cx="2359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de-DE" b="0" u="sng"/>
                <a:t>For Kaon SIDIS</a:t>
              </a:r>
              <a:r>
                <a:rPr lang="de-DE" b="0"/>
                <a:t>: Kaon PID </a:t>
              </a:r>
            </a:p>
            <a:p>
              <a:pPr marL="342900" indent="-342900"/>
              <a:r>
                <a:rPr lang="de-DE" b="0"/>
                <a:t>based on a deep neural network</a:t>
              </a:r>
              <a:endParaRPr lang="el-GR" b="0"/>
            </a:p>
            <a:p>
              <a:pPr marL="342900" indent="-342900"/>
              <a:endParaRPr lang="de-DE" sz="500" b="0"/>
            </a:p>
          </p:txBody>
        </p:sp>
      </p:grpSp>
      <p:grpSp>
        <p:nvGrpSpPr>
          <p:cNvPr id="21512" name="Group 37"/>
          <p:cNvGrpSpPr>
            <a:grpSpLocks/>
          </p:cNvGrpSpPr>
          <p:nvPr/>
        </p:nvGrpSpPr>
        <p:grpSpPr bwMode="auto">
          <a:xfrm>
            <a:off x="539750" y="1989138"/>
            <a:ext cx="8351838" cy="3168650"/>
            <a:chOff x="340" y="1298"/>
            <a:chExt cx="5261" cy="1996"/>
          </a:xfrm>
        </p:grpSpPr>
        <p:sp>
          <p:nvSpPr>
            <p:cNvPr id="21513" name="Text Box 5"/>
            <p:cNvSpPr txBox="1">
              <a:spLocks noChangeArrowheads="1"/>
            </p:cNvSpPr>
            <p:nvPr/>
          </p:nvSpPr>
          <p:spPr bwMode="auto">
            <a:xfrm>
              <a:off x="340" y="1298"/>
              <a:ext cx="3992" cy="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de-DE"/>
                <a:t>Hadron ID</a:t>
              </a:r>
              <a:r>
                <a:rPr lang="de-DE" b="0"/>
                <a:t>     </a:t>
              </a:r>
            </a:p>
            <a:p>
              <a:pPr marL="342900" indent="-342900"/>
              <a:endParaRPr lang="de-DE" sz="300" b="0"/>
            </a:p>
            <a:p>
              <a:pPr marL="342900" indent="-342900"/>
              <a:r>
                <a:rPr lang="de-DE"/>
                <a:t>→</a:t>
              </a:r>
              <a:r>
                <a:rPr lang="de-DE" b="0"/>
                <a:t>  Based on </a:t>
              </a:r>
              <a:r>
                <a:rPr lang="el-GR" b="0"/>
                <a:t>β</a:t>
              </a:r>
              <a:r>
                <a:rPr lang="de-DE" b="0"/>
                <a:t> vs momentum </a:t>
              </a:r>
            </a:p>
            <a:p>
              <a:pPr marL="342900" indent="-342900"/>
              <a:r>
                <a:rPr lang="de-DE" b="0"/>
                <a:t>      correlation from TOF</a:t>
              </a:r>
            </a:p>
            <a:p>
              <a:pPr marL="342900" indent="-342900"/>
              <a:endParaRPr lang="de-DE" sz="300" b="0"/>
            </a:p>
            <a:p>
              <a:pPr marL="342900" indent="-342900"/>
              <a:endParaRPr lang="de-DE" sz="300" b="0"/>
            </a:p>
            <a:p>
              <a:pPr marL="342900" indent="-342900"/>
              <a:endParaRPr lang="de-DE" sz="300" b="0"/>
            </a:p>
            <a:p>
              <a:pPr marL="342900" indent="-342900"/>
              <a:r>
                <a:rPr lang="de-DE" b="0"/>
                <a:t>→  RICH in 1(2) of 6 sectors</a:t>
              </a:r>
              <a:endParaRPr lang="de-DE" sz="500" b="0"/>
            </a:p>
          </p:txBody>
        </p:sp>
        <p:grpSp>
          <p:nvGrpSpPr>
            <p:cNvPr id="21514" name="Group 13"/>
            <p:cNvGrpSpPr>
              <a:grpSpLocks/>
            </p:cNvGrpSpPr>
            <p:nvPr/>
          </p:nvGrpSpPr>
          <p:grpSpPr bwMode="auto">
            <a:xfrm>
              <a:off x="2789" y="1389"/>
              <a:ext cx="2812" cy="1905"/>
              <a:chOff x="1610" y="2387"/>
              <a:chExt cx="2523" cy="1660"/>
            </a:xfrm>
          </p:grpSpPr>
          <p:pic>
            <p:nvPicPr>
              <p:cNvPr id="21517" name="Picture 1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10" y="2387"/>
                <a:ext cx="2523" cy="1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7823" name="Text Box 15"/>
              <p:cNvSpPr txBox="1">
                <a:spLocks noChangeArrowheads="1"/>
              </p:cNvSpPr>
              <p:nvPr/>
            </p:nvSpPr>
            <p:spPr bwMode="auto">
              <a:xfrm>
                <a:off x="2925" y="3521"/>
                <a:ext cx="834" cy="16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400" b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positive hadrons</a:t>
                </a:r>
              </a:p>
            </p:txBody>
          </p:sp>
          <p:sp>
            <p:nvSpPr>
              <p:cNvPr id="21519" name="Text Box 16"/>
              <p:cNvSpPr txBox="1">
                <a:spLocks noChangeArrowheads="1"/>
              </p:cNvSpPr>
              <p:nvPr/>
            </p:nvSpPr>
            <p:spPr bwMode="auto">
              <a:xfrm>
                <a:off x="2182" y="3237"/>
                <a:ext cx="18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>
                    <a:solidFill>
                      <a:schemeClr val="bg1"/>
                    </a:solidFill>
                  </a:rPr>
                  <a:t>p</a:t>
                </a:r>
                <a:endParaRPr lang="el-GR">
                  <a:solidFill>
                    <a:schemeClr val="bg1"/>
                  </a:solidFill>
                </a:endParaRPr>
              </a:p>
            </p:txBody>
          </p:sp>
          <p:sp>
            <p:nvSpPr>
              <p:cNvPr id="21520" name="Text Box 17"/>
              <p:cNvSpPr txBox="1">
                <a:spLocks noChangeArrowheads="1"/>
              </p:cNvSpPr>
              <p:nvPr/>
            </p:nvSpPr>
            <p:spPr bwMode="auto">
              <a:xfrm>
                <a:off x="1945" y="3050"/>
                <a:ext cx="247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>
                    <a:solidFill>
                      <a:schemeClr val="bg1"/>
                    </a:solidFill>
                  </a:rPr>
                  <a:t>K</a:t>
                </a:r>
                <a:r>
                  <a:rPr lang="de-DE" baseline="30000">
                    <a:solidFill>
                      <a:schemeClr val="bg1"/>
                    </a:solidFill>
                  </a:rPr>
                  <a:t>+</a:t>
                </a:r>
                <a:endParaRPr lang="el-GR" baseline="30000">
                  <a:solidFill>
                    <a:schemeClr val="bg1"/>
                  </a:solidFill>
                </a:endParaRPr>
              </a:p>
            </p:txBody>
          </p:sp>
          <p:sp>
            <p:nvSpPr>
              <p:cNvPr id="21521" name="Text Box 18"/>
              <p:cNvSpPr txBox="1">
                <a:spLocks noChangeArrowheads="1"/>
              </p:cNvSpPr>
              <p:nvPr/>
            </p:nvSpPr>
            <p:spPr bwMode="auto">
              <a:xfrm>
                <a:off x="2080" y="2563"/>
                <a:ext cx="253" cy="2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l-GR">
                    <a:solidFill>
                      <a:schemeClr val="bg1"/>
                    </a:solidFill>
                  </a:rPr>
                  <a:t>π</a:t>
                </a:r>
                <a:r>
                  <a:rPr lang="de-DE" baseline="30000">
                    <a:solidFill>
                      <a:schemeClr val="bg1"/>
                    </a:solidFill>
                  </a:rPr>
                  <a:t>+</a:t>
                </a:r>
                <a:endParaRPr lang="el-GR" baseline="300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515" name="Line 25"/>
            <p:cNvSpPr>
              <a:spLocks noChangeShapeType="1"/>
            </p:cNvSpPr>
            <p:nvPr/>
          </p:nvSpPr>
          <p:spPr bwMode="auto">
            <a:xfrm flipV="1">
              <a:off x="4286" y="1434"/>
              <a:ext cx="0" cy="113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16" name="Text Box 27"/>
            <p:cNvSpPr txBox="1">
              <a:spLocks noChangeArrowheads="1"/>
            </p:cNvSpPr>
            <p:nvPr/>
          </p:nvSpPr>
          <p:spPr bwMode="auto">
            <a:xfrm>
              <a:off x="4292" y="1373"/>
              <a:ext cx="2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2"/>
          <p:cNvSpPr>
            <a:spLocks noChangeArrowheads="1"/>
          </p:cNvSpPr>
          <p:nvPr/>
        </p:nvSpPr>
        <p:spPr bwMode="auto">
          <a:xfrm>
            <a:off x="395288" y="549275"/>
            <a:ext cx="8208962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Single Hadron SIDIS Beam Spin Asymmetries</a:t>
            </a: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pic>
        <p:nvPicPr>
          <p:cNvPr id="22531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420938"/>
            <a:ext cx="8208962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24"/>
          <p:cNvSpPr>
            <a:spLocks noChangeArrowheads="1"/>
          </p:cNvSpPr>
          <p:nvPr/>
        </p:nvSpPr>
        <p:spPr bwMode="auto">
          <a:xfrm>
            <a:off x="827088" y="1125538"/>
            <a:ext cx="7448550" cy="1082675"/>
          </a:xfrm>
          <a:prstGeom prst="rect">
            <a:avLst/>
          </a:prstGeom>
          <a:solidFill>
            <a:srgbClr val="FF00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de-DE" altLang="de-DE"/>
              <a:t>RG-A: </a:t>
            </a:r>
            <a:r>
              <a:rPr lang="de-DE" altLang="de-DE" b="0"/>
              <a:t>- Longitudinally polarized 10.6 GeV and 10.2 GeV electron beam</a:t>
            </a:r>
          </a:p>
          <a:p>
            <a:pPr>
              <a:lnSpc>
                <a:spcPct val="120000"/>
              </a:lnSpc>
            </a:pPr>
            <a:r>
              <a:rPr lang="de-DE" altLang="de-DE" b="0"/>
              <a:t>              (</a:t>
            </a:r>
            <a:r>
              <a:rPr lang="de-DE" b="0">
                <a:sym typeface="Wingdings" pitchFamily="2" charset="2"/>
              </a:rPr>
              <a:t>~ </a:t>
            </a:r>
            <a:r>
              <a:rPr lang="de-DE" b="0"/>
              <a:t>86 % average polarization)    </a:t>
            </a:r>
            <a:r>
              <a:rPr lang="de-DE" altLang="de-DE" b="0"/>
              <a:t>- Unpolarized H</a:t>
            </a:r>
            <a:r>
              <a:rPr lang="de-DE" altLang="de-DE" b="0" baseline="-25000"/>
              <a:t>2</a:t>
            </a:r>
            <a:r>
              <a:rPr lang="de-DE" altLang="de-DE" b="0"/>
              <a:t> target</a:t>
            </a:r>
          </a:p>
          <a:p>
            <a:pPr>
              <a:lnSpc>
                <a:spcPct val="120000"/>
              </a:lnSpc>
            </a:pPr>
            <a:r>
              <a:rPr lang="de-DE" b="0"/>
              <a:t>            - Data recorded during fall 2018 and spring 2019</a:t>
            </a:r>
          </a:p>
        </p:txBody>
      </p:sp>
      <p:grpSp>
        <p:nvGrpSpPr>
          <p:cNvPr id="22533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2541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42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grpSp>
        <p:nvGrpSpPr>
          <p:cNvPr id="22544" name="Group 16"/>
          <p:cNvGrpSpPr>
            <a:grpSpLocks/>
          </p:cNvGrpSpPr>
          <p:nvPr/>
        </p:nvGrpSpPr>
        <p:grpSpPr bwMode="auto">
          <a:xfrm>
            <a:off x="250825" y="3805238"/>
            <a:ext cx="8713788" cy="1470025"/>
            <a:chOff x="158" y="2397"/>
            <a:chExt cx="5489" cy="926"/>
          </a:xfrm>
        </p:grpSpPr>
        <p:pic>
          <p:nvPicPr>
            <p:cNvPr id="22539" name="Picture 2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8" y="2397"/>
              <a:ext cx="4854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MD and Fragmentation Functions"/>
            <p:cNvSpPr txBox="1">
              <a:spLocks noChangeArrowheads="1"/>
            </p:cNvSpPr>
            <p:nvPr/>
          </p:nvSpPr>
          <p:spPr bwMode="auto">
            <a:xfrm>
              <a:off x="4830" y="2397"/>
              <a:ext cx="817" cy="41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  <p:txBody>
            <a:bodyPr lIns="50800" tIns="50800" rIns="50800" bIns="50800" anchor="ctr">
              <a:spAutoFit/>
            </a:bodyPr>
            <a:lstStyle/>
            <a:p>
              <a:pPr defTabSz="584200" hangingPunct="0">
                <a:buFont typeface="Wingdings" pitchFamily="2" charset="2"/>
                <a:buChar char="è"/>
              </a:pPr>
              <a:r>
                <a:rPr lang="de-DE" b="0">
                  <a:solidFill>
                    <a:srgbClr val="339933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TMDs</a:t>
              </a:r>
              <a:r>
                <a:rPr lang="de-DE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</a:p>
            <a:p>
              <a:pPr algn="ctr" defTabSz="584200" hangingPunct="0">
                <a:buFont typeface="Wingdings" pitchFamily="2" charset="2"/>
                <a:buNone/>
              </a:pPr>
              <a:r>
                <a:rPr lang="de-DE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   and </a:t>
              </a:r>
              <a:r>
                <a:rPr lang="de-DE" b="0">
                  <a:solidFill>
                    <a:srgbClr val="5753F7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FFs</a:t>
              </a:r>
            </a:p>
          </p:txBody>
        </p:sp>
      </p:grpSp>
      <p:sp>
        <p:nvSpPr>
          <p:cNvPr id="22535" name="Line 21"/>
          <p:cNvSpPr>
            <a:spLocks noChangeShapeType="1"/>
          </p:cNvSpPr>
          <p:nvPr/>
        </p:nvSpPr>
        <p:spPr bwMode="auto">
          <a:xfrm>
            <a:off x="7885113" y="3365500"/>
            <a:ext cx="574675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22545" name="Group 17"/>
          <p:cNvGrpSpPr>
            <a:grpSpLocks/>
          </p:cNvGrpSpPr>
          <p:nvPr/>
        </p:nvGrpSpPr>
        <p:grpSpPr bwMode="auto">
          <a:xfrm>
            <a:off x="179388" y="5453063"/>
            <a:ext cx="8675687" cy="1000125"/>
            <a:chOff x="113" y="3435"/>
            <a:chExt cx="5465" cy="630"/>
          </a:xfrm>
        </p:grpSpPr>
        <p:pic>
          <p:nvPicPr>
            <p:cNvPr id="22537" name="Picture 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3480"/>
              <a:ext cx="5465" cy="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Rectangle 27"/>
            <p:cNvSpPr>
              <a:spLocks noChangeArrowheads="1"/>
            </p:cNvSpPr>
            <p:nvPr/>
          </p:nvSpPr>
          <p:spPr bwMode="auto">
            <a:xfrm>
              <a:off x="4150" y="3435"/>
              <a:ext cx="363" cy="31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AutoShape 2"/>
          <p:cNvSpPr>
            <a:spLocks noChangeArrowheads="1"/>
          </p:cNvSpPr>
          <p:nvPr/>
        </p:nvSpPr>
        <p:spPr bwMode="auto">
          <a:xfrm>
            <a:off x="395288" y="549275"/>
            <a:ext cx="8208962" cy="503238"/>
          </a:xfrm>
          <a:prstGeom prst="roundRect">
            <a:avLst>
              <a:gd name="adj" fmla="val 16667"/>
            </a:avLst>
          </a:prstGeom>
          <a:solidFill>
            <a:srgbClr val="FF99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Single </a:t>
            </a:r>
            <a:r>
              <a:rPr lang="el-GR" altLang="de-DE" sz="25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de-DE" altLang="de-DE" sz="2500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Beam Spin Asymmtries</a:t>
            </a:r>
          </a:p>
        </p:txBody>
      </p:sp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846388"/>
            <a:ext cx="7453313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7593013" y="4430713"/>
            <a:ext cx="15509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>
                <a:solidFill>
                  <a:schemeClr val="bg2"/>
                </a:solidFill>
              </a:rPr>
              <a:t>S. Diehl et al. </a:t>
            </a:r>
          </a:p>
          <a:p>
            <a:pPr algn="ctr"/>
            <a:r>
              <a:rPr lang="de-DE" sz="1200">
                <a:solidFill>
                  <a:schemeClr val="bg2"/>
                </a:solidFill>
              </a:rPr>
              <a:t>(CLAS collab.) </a:t>
            </a:r>
          </a:p>
          <a:p>
            <a:pPr algn="ctr"/>
            <a:r>
              <a:rPr lang="de-DE" sz="1200">
                <a:solidFill>
                  <a:schemeClr val="bg2"/>
                </a:solidFill>
              </a:rPr>
              <a:t>Phys. Rev. Lett. </a:t>
            </a:r>
          </a:p>
          <a:p>
            <a:pPr algn="ctr"/>
            <a:r>
              <a:rPr lang="en-GB" sz="1200">
                <a:solidFill>
                  <a:schemeClr val="bg2"/>
                </a:solidFill>
              </a:rPr>
              <a:t>128, 062005 (2022)</a:t>
            </a:r>
            <a:r>
              <a:rPr lang="de-DE" sz="120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1547813" y="1628775"/>
            <a:ext cx="909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/>
              <a:t>e</a:t>
            </a:r>
            <a:r>
              <a:rPr lang="el-GR" sz="2400"/>
              <a:t>π</a:t>
            </a:r>
            <a:r>
              <a:rPr lang="de-DE" sz="2400" baseline="30000"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de-DE" sz="2400">
                <a:ea typeface="Arial Unicode MS" pitchFamily="34" charset="-128"/>
                <a:cs typeface="Arial Unicode MS" pitchFamily="34" charset="-128"/>
              </a:rPr>
              <a:t>X</a:t>
            </a:r>
            <a:endParaRPr lang="el-GR" sz="2400"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3558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3565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566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3568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pic>
        <p:nvPicPr>
          <p:cNvPr id="23559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2850" y="1125538"/>
            <a:ext cx="403383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7597775" y="2989263"/>
            <a:ext cx="1144588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0"/>
              <a:t>Q² &gt; 1 GeV²</a:t>
            </a:r>
          </a:p>
          <a:p>
            <a:endParaRPr lang="de-DE" sz="500" b="0"/>
          </a:p>
          <a:p>
            <a:r>
              <a:rPr lang="de-DE" sz="1400" b="0"/>
              <a:t>W &gt; 2 GeV</a:t>
            </a: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7524750" y="3621088"/>
            <a:ext cx="1450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0"/>
              <a:t> M</a:t>
            </a:r>
            <a:r>
              <a:rPr lang="de-DE" sz="1400" b="0" baseline="-25000"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el-GR" sz="1400" b="0" baseline="-25000">
                <a:ea typeface="Arial Unicode MS" pitchFamily="34" charset="-128"/>
                <a:cs typeface="Arial Unicode MS" pitchFamily="34" charset="-128"/>
              </a:rPr>
              <a:t>π</a:t>
            </a:r>
            <a:r>
              <a:rPr lang="de-DE" sz="1400" b="0" baseline="-25000"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de-DE" sz="1400" b="0"/>
              <a:t> &gt; 1.5 GeV</a:t>
            </a:r>
          </a:p>
        </p:txBody>
      </p:sp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539750" y="5949950"/>
            <a:ext cx="7705725" cy="503238"/>
            <a:chOff x="340" y="3748"/>
            <a:chExt cx="4854" cy="317"/>
          </a:xfrm>
        </p:grpSpPr>
        <p:sp>
          <p:nvSpPr>
            <p:cNvPr id="23563" name="Text Box 17"/>
            <p:cNvSpPr txBox="1">
              <a:spLocks noChangeArrowheads="1"/>
            </p:cNvSpPr>
            <p:nvPr/>
          </p:nvSpPr>
          <p:spPr bwMode="auto">
            <a:xfrm>
              <a:off x="431" y="3789"/>
              <a:ext cx="46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CLAS12:</a:t>
              </a:r>
              <a:r>
                <a:rPr lang="de-DE" b="0"/>
                <a:t> A multidimensional study in Q², x</a:t>
              </a:r>
              <a:r>
                <a:rPr lang="de-DE" b="0" baseline="-25000">
                  <a:ea typeface="Arial Unicode MS" pitchFamily="34" charset="-128"/>
                  <a:cs typeface="Arial Unicode MS" pitchFamily="34" charset="-128"/>
                </a:rPr>
                <a:t>B</a:t>
              </a:r>
              <a:r>
                <a:rPr lang="de-DE" b="0"/>
                <a:t>, z and P</a:t>
              </a:r>
              <a:r>
                <a:rPr lang="de-DE" b="0" baseline="-25000">
                  <a:ea typeface="Arial Unicode MS" pitchFamily="34" charset="-128"/>
                  <a:cs typeface="Arial Unicode MS" pitchFamily="34" charset="-128"/>
                </a:rPr>
                <a:t>T</a:t>
              </a:r>
              <a:r>
                <a:rPr lang="de-DE" b="0">
                  <a:ea typeface="Arial Unicode MS" pitchFamily="34" charset="-128"/>
                  <a:cs typeface="Arial Unicode MS" pitchFamily="34" charset="-128"/>
                </a:rPr>
                <a:t> for </a:t>
              </a:r>
              <a:r>
                <a:rPr lang="el-GR" b="0">
                  <a:ea typeface="Arial Unicode MS" pitchFamily="34" charset="-128"/>
                  <a:cs typeface="Arial Unicode MS" pitchFamily="34" charset="-128"/>
                </a:rPr>
                <a:t>π</a:t>
              </a:r>
              <a:r>
                <a:rPr lang="en-US" b="0" baseline="30000">
                  <a:ea typeface="Arial Unicode MS" pitchFamily="34" charset="-128"/>
                  <a:cs typeface="Arial Unicode MS" pitchFamily="34" charset="-128"/>
                </a:rPr>
                <a:t>±</a:t>
              </a:r>
              <a:r>
                <a:rPr lang="en-US" b="0">
                  <a:ea typeface="Arial Unicode MS" pitchFamily="34" charset="-128"/>
                  <a:cs typeface="Arial Unicode MS" pitchFamily="34" charset="-128"/>
                </a:rPr>
                <a:t>, </a:t>
              </a:r>
              <a:r>
                <a:rPr lang="el-GR" b="0">
                  <a:ea typeface="Arial Unicode MS" pitchFamily="34" charset="-128"/>
                  <a:cs typeface="Arial Unicode MS" pitchFamily="34" charset="-128"/>
                </a:rPr>
                <a:t>π</a:t>
              </a:r>
              <a:r>
                <a:rPr lang="de-DE" b="0" baseline="30000">
                  <a:ea typeface="Arial Unicode MS" pitchFamily="34" charset="-128"/>
                  <a:cs typeface="Arial Unicode MS" pitchFamily="34" charset="-128"/>
                </a:rPr>
                <a:t>0</a:t>
              </a:r>
              <a:r>
                <a:rPr lang="de-DE" b="0">
                  <a:ea typeface="Arial Unicode MS" pitchFamily="34" charset="-128"/>
                  <a:cs typeface="Arial Unicode MS" pitchFamily="34" charset="-128"/>
                </a:rPr>
                <a:t> and K</a:t>
              </a:r>
              <a:r>
                <a:rPr lang="en-US" b="0" baseline="30000">
                  <a:ea typeface="Arial Unicode MS" pitchFamily="34" charset="-128"/>
                  <a:cs typeface="Arial Unicode MS" pitchFamily="34" charset="-128"/>
                </a:rPr>
                <a:t>±</a:t>
              </a:r>
            </a:p>
          </p:txBody>
        </p:sp>
        <p:sp>
          <p:nvSpPr>
            <p:cNvPr id="23564" name="Rectangle 18"/>
            <p:cNvSpPr>
              <a:spLocks noChangeArrowheads="1"/>
            </p:cNvSpPr>
            <p:nvPr/>
          </p:nvSpPr>
          <p:spPr bwMode="auto">
            <a:xfrm>
              <a:off x="340" y="3748"/>
              <a:ext cx="4854" cy="3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1268413"/>
            <a:ext cx="5327650" cy="382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8755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243888" y="107950"/>
            <a:ext cx="5762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altLang="de-DE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323850" y="549275"/>
            <a:ext cx="8281988" cy="504825"/>
          </a:xfrm>
          <a:prstGeom prst="roundRect">
            <a:avLst>
              <a:gd name="adj" fmla="val 16667"/>
            </a:avLst>
          </a:prstGeom>
          <a:solidFill>
            <a:srgbClr val="FF9900">
              <a:alpha val="59999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Multidimensional (4D) Single </a:t>
            </a:r>
            <a:r>
              <a:rPr lang="el-GR" sz="2200">
                <a:effectLst>
                  <a:outerShdw blurRad="38100" dist="38100" dir="2700000" algn="tl">
                    <a:srgbClr val="FFFFFF"/>
                  </a:outerShdw>
                </a:effectLst>
              </a:rPr>
              <a:t>π</a:t>
            </a:r>
            <a:r>
              <a:rPr lang="de-DE" sz="2200" baseline="300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+ </a:t>
            </a:r>
            <a:r>
              <a:rPr lang="de-DE" sz="22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SIDIS </a:t>
            </a:r>
            <a:r>
              <a:rPr lang="de-DE" altLang="de-DE" sz="2200">
                <a:effectLst>
                  <a:outerShdw blurRad="38100" dist="38100" dir="2700000" algn="tl">
                    <a:srgbClr val="FFFFFF"/>
                  </a:outerShdw>
                </a:effectLst>
                <a:ea typeface="Arial Unicode MS" pitchFamily="34" charset="-128"/>
                <a:cs typeface="Arial Unicode MS" pitchFamily="34" charset="-128"/>
              </a:rPr>
              <a:t>with CLAS12</a:t>
            </a:r>
            <a:endParaRPr lang="el-GR" altLang="de-DE" sz="2200">
              <a:effectLst>
                <a:outerShdw blurRad="38100" dist="38100" dir="2700000" algn="tl">
                  <a:srgbClr val="FFFFFF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25538"/>
            <a:ext cx="3240087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https://www.jlab.org/Hall-B/pubs-web/logo/CLAS-color-hig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5113" y="3141663"/>
            <a:ext cx="504825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4284663" y="5302250"/>
            <a:ext cx="2335212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b="0"/>
              <a:t>model 1 </a:t>
            </a:r>
            <a:r>
              <a:rPr lang="de-DE" sz="1200" b="0">
                <a:solidFill>
                  <a:schemeClr val="bg2"/>
                </a:solidFill>
              </a:rPr>
              <a:t>(Mao et al., EPJ C 73)</a:t>
            </a:r>
          </a:p>
          <a:p>
            <a:endParaRPr lang="de-DE" sz="500" b="0"/>
          </a:p>
          <a:p>
            <a:r>
              <a:rPr lang="de-DE" sz="1200" b="0"/>
              <a:t>model 2 </a:t>
            </a:r>
            <a:r>
              <a:rPr lang="de-DE" sz="1200" b="0">
                <a:solidFill>
                  <a:schemeClr val="bg2"/>
                </a:solidFill>
              </a:rPr>
              <a:t>(Mao et al., EPJ C 74)</a:t>
            </a:r>
          </a:p>
          <a:p>
            <a:r>
              <a:rPr lang="de-DE" sz="500" b="0">
                <a:solidFill>
                  <a:schemeClr val="bg2"/>
                </a:solidFill>
              </a:rPr>
              <a:t> </a:t>
            </a:r>
          </a:p>
          <a:p>
            <a:r>
              <a:rPr lang="de-DE" sz="1200" b="0"/>
              <a:t>              eH</a:t>
            </a:r>
            <a:r>
              <a:rPr lang="de-DE" sz="1200" b="0" baseline="-25000"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de-DE" sz="1200" b="0" baseline="30000">
                <a:ea typeface="Arial Unicode MS" pitchFamily="34" charset="-128"/>
                <a:cs typeface="Arial Unicode MS" pitchFamily="34" charset="-128"/>
              </a:rPr>
              <a:t>┴                         </a:t>
            </a:r>
            <a:r>
              <a:rPr lang="de-DE" sz="1200" b="0"/>
              <a:t>g</a:t>
            </a:r>
            <a:r>
              <a:rPr lang="de-DE" sz="1200" b="0" baseline="30000">
                <a:ea typeface="Arial Unicode MS" pitchFamily="34" charset="-128"/>
                <a:cs typeface="Arial Unicode MS" pitchFamily="34" charset="-128"/>
              </a:rPr>
              <a:t>┴</a:t>
            </a:r>
            <a:r>
              <a:rPr lang="de-DE" sz="1200" b="0"/>
              <a:t>D</a:t>
            </a:r>
            <a:r>
              <a:rPr lang="de-DE" sz="1200" b="0" baseline="-25000">
                <a:ea typeface="Arial Unicode MS" pitchFamily="34" charset="-128"/>
                <a:cs typeface="Arial Unicode MS" pitchFamily="34" charset="-128"/>
              </a:rPr>
              <a:t>1</a:t>
            </a:r>
          </a:p>
          <a:p>
            <a:endParaRPr lang="de-DE" sz="500" b="0"/>
          </a:p>
          <a:p>
            <a:r>
              <a:rPr lang="de-DE" sz="1200" b="0"/>
              <a:t>model 3 eH</a:t>
            </a:r>
            <a:r>
              <a:rPr lang="de-DE" sz="1200" b="0" baseline="-25000"/>
              <a:t>1</a:t>
            </a:r>
            <a:r>
              <a:rPr lang="de-DE" sz="1200" b="0" baseline="30000"/>
              <a:t>┴ </a:t>
            </a:r>
            <a:r>
              <a:rPr lang="de-DE" sz="1200" b="0">
                <a:solidFill>
                  <a:schemeClr val="bg2"/>
                </a:solidFill>
                <a:ea typeface="Arial Unicode MS" pitchFamily="34" charset="-128"/>
                <a:cs typeface="Arial Unicode MS" pitchFamily="34" charset="-128"/>
              </a:rPr>
              <a:t>(Schweitzer et al.)</a:t>
            </a:r>
          </a:p>
        </p:txBody>
      </p:sp>
      <p:sp>
        <p:nvSpPr>
          <p:cNvPr id="24583" name="Line 12"/>
          <p:cNvSpPr>
            <a:spLocks noChangeShapeType="1"/>
          </p:cNvSpPr>
          <p:nvPr/>
        </p:nvSpPr>
        <p:spPr bwMode="auto">
          <a:xfrm>
            <a:off x="3779838" y="5445125"/>
            <a:ext cx="5048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4" name="Line 13"/>
          <p:cNvSpPr>
            <a:spLocks noChangeShapeType="1"/>
          </p:cNvSpPr>
          <p:nvPr/>
        </p:nvSpPr>
        <p:spPr bwMode="auto">
          <a:xfrm>
            <a:off x="5437188" y="5948363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5" name="Line 14"/>
          <p:cNvSpPr>
            <a:spLocks noChangeShapeType="1"/>
          </p:cNvSpPr>
          <p:nvPr/>
        </p:nvSpPr>
        <p:spPr bwMode="auto">
          <a:xfrm>
            <a:off x="4356100" y="5948363"/>
            <a:ext cx="504825" cy="0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6" name="Line 15"/>
          <p:cNvSpPr>
            <a:spLocks noChangeShapeType="1"/>
          </p:cNvSpPr>
          <p:nvPr/>
        </p:nvSpPr>
        <p:spPr bwMode="auto">
          <a:xfrm>
            <a:off x="3779838" y="5732463"/>
            <a:ext cx="504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7" name="Line 16"/>
          <p:cNvSpPr>
            <a:spLocks noChangeShapeType="1"/>
          </p:cNvSpPr>
          <p:nvPr/>
        </p:nvSpPr>
        <p:spPr bwMode="auto">
          <a:xfrm>
            <a:off x="3779838" y="6237288"/>
            <a:ext cx="504825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88" name="Rectangle 17"/>
          <p:cNvSpPr>
            <a:spLocks noChangeArrowheads="1"/>
          </p:cNvSpPr>
          <p:nvPr/>
        </p:nvSpPr>
        <p:spPr bwMode="auto">
          <a:xfrm>
            <a:off x="3635375" y="5229225"/>
            <a:ext cx="5364163" cy="12954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4589" name="Picture 18" descr="https://www.jlab.org/Hall-B/pubs-web/logo/CLAS-color-hig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447800"/>
            <a:ext cx="576263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573463"/>
            <a:ext cx="3097213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1" name="Line 20"/>
          <p:cNvSpPr>
            <a:spLocks noChangeShapeType="1"/>
          </p:cNvSpPr>
          <p:nvPr/>
        </p:nvSpPr>
        <p:spPr bwMode="auto">
          <a:xfrm>
            <a:off x="2411413" y="1844675"/>
            <a:ext cx="1511300" cy="4333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4592" name="Line 21"/>
          <p:cNvSpPr>
            <a:spLocks noChangeShapeType="1"/>
          </p:cNvSpPr>
          <p:nvPr/>
        </p:nvSpPr>
        <p:spPr bwMode="auto">
          <a:xfrm>
            <a:off x="971550" y="3500438"/>
            <a:ext cx="26638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4593" name="Line 22"/>
          <p:cNvSpPr>
            <a:spLocks noChangeShapeType="1"/>
          </p:cNvSpPr>
          <p:nvPr/>
        </p:nvSpPr>
        <p:spPr bwMode="auto">
          <a:xfrm flipH="1">
            <a:off x="2051050" y="4292600"/>
            <a:ext cx="2889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4594" name="Line 23"/>
          <p:cNvSpPr>
            <a:spLocks noChangeShapeType="1"/>
          </p:cNvSpPr>
          <p:nvPr/>
        </p:nvSpPr>
        <p:spPr bwMode="auto">
          <a:xfrm flipH="1">
            <a:off x="2051050" y="4833938"/>
            <a:ext cx="2889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4595" name="Line 24"/>
          <p:cNvSpPr>
            <a:spLocks noChangeShapeType="1"/>
          </p:cNvSpPr>
          <p:nvPr/>
        </p:nvSpPr>
        <p:spPr bwMode="auto">
          <a:xfrm flipV="1">
            <a:off x="971550" y="2852738"/>
            <a:ext cx="0" cy="647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4596" name="Text Box 25"/>
          <p:cNvSpPr txBox="1">
            <a:spLocks noChangeArrowheads="1"/>
          </p:cNvSpPr>
          <p:nvPr/>
        </p:nvSpPr>
        <p:spPr bwMode="auto">
          <a:xfrm>
            <a:off x="4113213" y="1052513"/>
            <a:ext cx="4851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1200">
                <a:solidFill>
                  <a:schemeClr val="bg2"/>
                </a:solidFill>
              </a:rPr>
              <a:t>S. Diehl et. al (CLAS collab.), Phys. Rev. Lett. </a:t>
            </a:r>
            <a:r>
              <a:rPr lang="en-GB" sz="1200">
                <a:solidFill>
                  <a:schemeClr val="bg2"/>
                </a:solidFill>
              </a:rPr>
              <a:t>128, 062005 (2022)</a:t>
            </a:r>
            <a:r>
              <a:rPr lang="de-DE" sz="1200">
                <a:solidFill>
                  <a:schemeClr val="bg2"/>
                </a:solidFill>
              </a:rPr>
              <a:t> </a:t>
            </a:r>
          </a:p>
        </p:txBody>
      </p:sp>
      <p:grpSp>
        <p:nvGrpSpPr>
          <p:cNvPr id="24597" name="Group 24"/>
          <p:cNvGrpSpPr>
            <a:grpSpLocks/>
          </p:cNvGrpSpPr>
          <p:nvPr/>
        </p:nvGrpSpPr>
        <p:grpSpPr bwMode="auto">
          <a:xfrm>
            <a:off x="107950" y="6583363"/>
            <a:ext cx="8947150" cy="274637"/>
            <a:chOff x="68" y="4147"/>
            <a:chExt cx="5636" cy="173"/>
          </a:xfrm>
        </p:grpSpPr>
        <p:sp>
          <p:nvSpPr>
            <p:cNvPr id="24601" name="Line 25"/>
            <p:cNvSpPr>
              <a:spLocks noChangeShapeType="1"/>
            </p:cNvSpPr>
            <p:nvPr/>
          </p:nvSpPr>
          <p:spPr bwMode="auto">
            <a:xfrm>
              <a:off x="68" y="4156"/>
              <a:ext cx="563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602" name="Text Box 26"/>
            <p:cNvSpPr txBox="1">
              <a:spLocks noChangeArrowheads="1"/>
            </p:cNvSpPr>
            <p:nvPr/>
          </p:nvSpPr>
          <p:spPr bwMode="auto">
            <a:xfrm>
              <a:off x="158" y="4147"/>
              <a:ext cx="1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Stefan Diehl, JLU + UConn</a:t>
              </a:r>
            </a:p>
          </p:txBody>
        </p:sp>
        <p:sp>
          <p:nvSpPr>
            <p:cNvPr id="16393" name="Text Box 27"/>
            <p:cNvSpPr txBox="1">
              <a:spLocks noChangeArrowheads="1"/>
            </p:cNvSpPr>
            <p:nvPr/>
          </p:nvSpPr>
          <p:spPr bwMode="auto">
            <a:xfrm>
              <a:off x="1292" y="4147"/>
              <a:ext cx="334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200" b="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</a:t>
              </a:r>
              <a:r>
                <a:rPr lang="de-DE" sz="1200" b="0"/>
                <a:t>Transversity 2024</a:t>
              </a:r>
              <a:endParaRPr lang="de-DE" altLang="de-DE" sz="1200" b="0"/>
            </a:p>
          </p:txBody>
        </p:sp>
        <p:sp>
          <p:nvSpPr>
            <p:cNvPr id="24604" name="Text Box 28"/>
            <p:cNvSpPr txBox="1">
              <a:spLocks noChangeArrowheads="1"/>
            </p:cNvSpPr>
            <p:nvPr/>
          </p:nvSpPr>
          <p:spPr bwMode="auto">
            <a:xfrm>
              <a:off x="4694" y="4147"/>
              <a:ext cx="9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de-DE" sz="1200" b="0"/>
                <a:t>        06/04/2024</a:t>
              </a:r>
            </a:p>
          </p:txBody>
        </p:sp>
      </p:grpSp>
      <p:sp>
        <p:nvSpPr>
          <p:cNvPr id="24598" name="Text Box 3"/>
          <p:cNvSpPr txBox="1">
            <a:spLocks noChangeArrowheads="1"/>
          </p:cNvSpPr>
          <p:nvPr/>
        </p:nvSpPr>
        <p:spPr bwMode="auto">
          <a:xfrm>
            <a:off x="6443663" y="5302250"/>
            <a:ext cx="25209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de-DE" sz="1400" b="0"/>
              <a:t> Proton = active quark </a:t>
            </a:r>
          </a:p>
          <a:p>
            <a:pPr>
              <a:buFont typeface="Wingdings" pitchFamily="2" charset="2"/>
              <a:buNone/>
            </a:pPr>
            <a:r>
              <a:rPr lang="de-DE" sz="1400" b="0"/>
              <a:t>     plus spectator scalar </a:t>
            </a:r>
          </a:p>
          <a:p>
            <a:pPr>
              <a:buFont typeface="Wingdings" pitchFamily="2" charset="2"/>
              <a:buNone/>
            </a:pPr>
            <a:r>
              <a:rPr lang="de-DE" sz="1400" b="0"/>
              <a:t>     and axial-vector diquarks</a:t>
            </a:r>
          </a:p>
        </p:txBody>
      </p:sp>
      <p:sp>
        <p:nvSpPr>
          <p:cNvPr id="24599" name="Rectangle 15"/>
          <p:cNvSpPr>
            <a:spLocks noChangeArrowheads="1"/>
          </p:cNvSpPr>
          <p:nvPr/>
        </p:nvSpPr>
        <p:spPr bwMode="auto">
          <a:xfrm>
            <a:off x="6516688" y="6021388"/>
            <a:ext cx="23241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de-DE" sz="1400" b="0" i="1"/>
              <a:t> </a:t>
            </a:r>
            <a:r>
              <a:rPr lang="de-DE" sz="1400" b="0"/>
              <a:t>e(x) based on the chiral </a:t>
            </a:r>
          </a:p>
          <a:p>
            <a:pPr>
              <a:buFont typeface="Wingdings" pitchFamily="2" charset="2"/>
              <a:buNone/>
            </a:pPr>
            <a:r>
              <a:rPr lang="de-DE" sz="1400" b="0"/>
              <a:t>     quark soliton model</a:t>
            </a:r>
          </a:p>
        </p:txBody>
      </p:sp>
      <p:sp>
        <p:nvSpPr>
          <p:cNvPr id="24600" name="Text Box 6"/>
          <p:cNvSpPr txBox="1">
            <a:spLocks noChangeArrowheads="1"/>
          </p:cNvSpPr>
          <p:nvPr/>
        </p:nvSpPr>
        <p:spPr bwMode="auto">
          <a:xfrm>
            <a:off x="323850" y="5876925"/>
            <a:ext cx="3106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in total:</a:t>
            </a:r>
            <a:r>
              <a:rPr lang="de-DE" sz="1600" b="0"/>
              <a:t> 344 bins  x 12 bins in </a:t>
            </a:r>
            <a:r>
              <a:rPr lang="el-GR" sz="1600" b="0"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de-DE" sz="1600" b="0"/>
              <a:t> </a:t>
            </a:r>
          </a:p>
          <a:p>
            <a:r>
              <a:rPr lang="de-DE" sz="1600" b="0"/>
              <a:t>              ~ 4130 BSA bins</a:t>
            </a:r>
            <a:endParaRPr lang="el-GR" sz="16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Words>1126</Words>
  <Application>Microsoft Office PowerPoint</Application>
  <PresentationFormat>Bildschirmpräsentation (4:3)</PresentationFormat>
  <Paragraphs>327</Paragraphs>
  <Slides>22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Entwurfsvorlage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2" baseType="lpstr">
      <vt:lpstr>Arial</vt:lpstr>
      <vt:lpstr>Wingdings</vt:lpstr>
      <vt:lpstr>Arial Black</vt:lpstr>
      <vt:lpstr>Times New Roman</vt:lpstr>
      <vt:lpstr>SimSun</vt:lpstr>
      <vt:lpstr>Calibri</vt:lpstr>
      <vt:lpstr>Arial Unicode MS</vt:lpstr>
      <vt:lpstr>Helvetica Light</vt:lpstr>
      <vt:lpstr>Pixel</vt:lpstr>
      <vt:lpstr>Pixel</vt:lpstr>
      <vt:lpstr>TMD measurements based  on semi inclusive deep inelasic scattering with CLAS12 at JLAB 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Stefan</dc:creator>
  <cp:lastModifiedBy>Stefan</cp:lastModifiedBy>
  <cp:revision>308</cp:revision>
  <dcterms:created xsi:type="dcterms:W3CDTF">2018-05-07T20:38:59Z</dcterms:created>
  <dcterms:modified xsi:type="dcterms:W3CDTF">2024-05-29T13:00:08Z</dcterms:modified>
</cp:coreProperties>
</file>